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72" r:id="rId7"/>
    <p:sldId id="259" r:id="rId8"/>
    <p:sldId id="261" r:id="rId9"/>
    <p:sldId id="268" r:id="rId10"/>
    <p:sldId id="270" r:id="rId11"/>
    <p:sldId id="273" r:id="rId12"/>
    <p:sldId id="274" r:id="rId13"/>
    <p:sldId id="262" r:id="rId14"/>
    <p:sldId id="271" r:id="rId15"/>
    <p:sldId id="263" r:id="rId16"/>
    <p:sldId id="264" r:id="rId17"/>
    <p:sldId id="266" r:id="rId1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F32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2023</a:t>
            </a:r>
          </a:p>
        </c:rich>
      </c:tx>
      <c:layout>
        <c:manualLayout>
          <c:xMode val="edge"/>
          <c:yMode val="edge"/>
          <c:x val="0.44094439901880628"/>
          <c:y val="7.812688401614770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Ventas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40-425A-854C-425FB09139F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C340-425A-854C-425FB09139F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5D-4C83-B82A-6B0CED274A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95D-4C83-B82A-6B0CED274A6A}"/>
              </c:ext>
            </c:extLst>
          </c:dPt>
          <c:dLbls>
            <c:spPr>
              <a:solidFill>
                <a:srgbClr val="FFFFFF">
                  <a:alpha val="50196"/>
                </a:srgbClr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Hoja1!$A$2:$A$5</c:f>
              <c:strCache>
                <c:ptCount val="2"/>
                <c:pt idx="0">
                  <c:v>Población con redes sociales</c:v>
                </c:pt>
                <c:pt idx="1">
                  <c:v>Población sin redes sociales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4.9000000000000004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40-425A-854C-425FB09139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4950819672131148"/>
          <c:y val="8.90624945212540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Hoja1!$B$1</c:f>
              <c:strCache>
                <c:ptCount val="1"/>
                <c:pt idx="0">
                  <c:v>2027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FA2-4CBC-A69A-F612A9E721A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FA2-4CBC-A69A-F612A9E721A4}"/>
              </c:ext>
            </c:extLst>
          </c:dPt>
          <c:dLbls>
            <c:spPr>
              <a:solidFill>
                <a:srgbClr val="FFFFFF">
                  <a:alpha val="49804"/>
                </a:srgb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MX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Población con redes sociales</c:v>
                </c:pt>
                <c:pt idx="1">
                  <c:v>Población sin redes sociales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5.8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E1-43AC-B0E7-0BF3663B3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0.42641</cdr:x>
      <cdr:y>0.40812</cdr:y>
    </cdr:from>
    <cdr:to>
      <cdr:x>0.57359</cdr:x>
      <cdr:y>0.59188</cdr:y>
    </cdr:to>
    <cdr:sp macro="" textlink="">
      <cdr:nvSpPr>
        <cdr:cNvPr id="4" name="CuadroTexto 3">
          <a:extLst xmlns:a="http://schemas.openxmlformats.org/drawingml/2006/main">
            <a:ext uri="{FF2B5EF4-FFF2-40B4-BE49-F238E27FC236}">
              <a16:creationId xmlns:a16="http://schemas.microsoft.com/office/drawing/2014/main" id="{15126816-9771-7386-1636-270648A901C3}"/>
            </a:ext>
          </a:extLst>
        </cdr:cNvPr>
        <cdr:cNvSpPr txBox="1"/>
      </cdr:nvSpPr>
      <cdr:spPr>
        <a:xfrm xmlns:a="http://schemas.openxmlformats.org/drawingml/2006/main">
          <a:off x="2649220" y="2030836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pPr algn="ctr"/>
          <a:r>
            <a:rPr lang="es-MX" sz="2400" b="1" dirty="0"/>
            <a:t>8.1 billones </a:t>
          </a:r>
        </a:p>
        <a:p xmlns:a="http://schemas.openxmlformats.org/drawingml/2006/main">
          <a:pPr algn="ctr"/>
          <a:r>
            <a:rPr lang="es-MX" sz="2400" b="1" dirty="0"/>
            <a:t>de personas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0.43607</cdr:x>
      <cdr:y>0.41562</cdr:y>
    </cdr:from>
    <cdr:to>
      <cdr:x>0.58361</cdr:x>
      <cdr:y>0.58437</cdr:y>
    </cdr:to>
    <cdr:sp macro="" textlink="">
      <cdr:nvSpPr>
        <cdr:cNvPr id="2" name="CuadroTexto 1">
          <a:extLst xmlns:a="http://schemas.openxmlformats.org/drawingml/2006/main">
            <a:ext uri="{FF2B5EF4-FFF2-40B4-BE49-F238E27FC236}">
              <a16:creationId xmlns:a16="http://schemas.microsoft.com/office/drawing/2014/main" id="{898320A1-17A6-36A7-83EC-952AB25BF5B6}"/>
            </a:ext>
          </a:extLst>
        </cdr:cNvPr>
        <cdr:cNvSpPr txBox="1"/>
      </cdr:nvSpPr>
      <cdr:spPr>
        <a:xfrm xmlns:a="http://schemas.openxmlformats.org/drawingml/2006/main">
          <a:off x="2702560" y="225213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s-MX" sz="2400" b="1" dirty="0"/>
            <a:t>8.7 billones </a:t>
          </a:r>
        </a:p>
        <a:p xmlns:a="http://schemas.openxmlformats.org/drawingml/2006/main">
          <a:pPr algn="ctr"/>
          <a:r>
            <a:rPr lang="es-MX" sz="2400" b="1" dirty="0"/>
            <a:t>de personas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76E76-B385-8AB6-5A45-EB2319470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2184A2-F1C3-3D26-316C-578FA4D03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1FA1F8-800B-E8CD-8131-62BA91B63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75E-CD95-4927-9B03-C3DBF041E470}" type="datetimeFigureOut">
              <a:rPr lang="es-MX" smtClean="0"/>
              <a:t>05/05/2024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E376C2-8EB0-92AD-FF40-A0D785D04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E798A8-A6DE-CFD0-31DD-8BE6D96EB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2008-831D-4E21-B639-32466B0C04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100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D2248-4A2B-78B7-AFED-05B50334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9103EA-2DF4-01BA-9AEB-3C7F7C334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4D6609-2167-FB64-2822-BD075B66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75E-CD95-4927-9B03-C3DBF041E470}" type="datetimeFigureOut">
              <a:rPr lang="es-MX" smtClean="0"/>
              <a:t>05/05/2024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984194-CCEE-2B90-A4D6-9D83AB90C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72F881-8965-D9E6-2F57-F4AD46137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2008-831D-4E21-B639-32466B0C04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2200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DED330-A820-A2B7-E54F-0A5D78775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A3D389-6AC2-1E0E-9331-865C5EBE4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B2D0BE-CF6F-1A8C-1528-EAF5CAC4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75E-CD95-4927-9B03-C3DBF041E470}" type="datetimeFigureOut">
              <a:rPr lang="es-MX" smtClean="0"/>
              <a:t>05/05/2024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BBCF7E-6B51-D759-CE40-1E88C667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7E2628-796F-299B-C508-40E456D0D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2008-831D-4E21-B639-32466B0C04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7033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44163-880E-3540-8B4A-B008B930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F745F5-D5C5-3051-4E90-D7B8A9413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FC6158-DB11-4CF0-11B2-3246B463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75E-CD95-4927-9B03-C3DBF041E470}" type="datetimeFigureOut">
              <a:rPr lang="es-MX" smtClean="0"/>
              <a:t>05/05/2024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77E0E1-DAC5-63D7-6A5D-6AD11476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E07F3F-4023-AE44-B689-96A8484D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2008-831D-4E21-B639-32466B0C04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083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4FE252-A75D-E198-FDE8-E5AC64EA9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A1A1753-E2A9-F3EF-A337-CE7A01751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B524CF-2B2E-880B-DD7E-21A599B5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75E-CD95-4927-9B03-C3DBF041E470}" type="datetimeFigureOut">
              <a:rPr lang="es-MX" smtClean="0"/>
              <a:t>05/05/2024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10F35B-4A04-B34B-91E1-5258575CF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9DFCE8-3263-A7BD-AA05-3C195963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2008-831D-4E21-B639-32466B0C04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29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939E7-0E5C-8354-5790-67757E2FC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42F7CE-5603-DA86-506B-ED1C08F9E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B55488-C7DA-3B44-BD84-F510401E0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B82FB6-9691-2B56-9E16-22F2125D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75E-CD95-4927-9B03-C3DBF041E470}" type="datetimeFigureOut">
              <a:rPr lang="es-MX" smtClean="0"/>
              <a:t>05/05/2024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436D53A-07A6-A665-0A73-75FB6D1E0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F99BD32-1DAB-89D2-33B5-0D6A640D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2008-831D-4E21-B639-32466B0C04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345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C71A8-1BE3-5A35-07CD-85203458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1055AB-2708-F397-A517-E0EBE00E1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89DFE9-27F1-78A3-95A6-1FE079310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D17A8F9-658C-ED4D-76DC-2CC7D3288D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1C80AF-5191-9761-4591-F15BF7FE90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ADB3255-F4A0-AE6E-5C27-08E826583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75E-CD95-4927-9B03-C3DBF041E470}" type="datetimeFigureOut">
              <a:rPr lang="es-MX" smtClean="0"/>
              <a:t>05/05/2024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11B1E-C6FA-98E1-0F86-A2DDDE1DC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0BA6420-4E2C-B816-3873-BE639F46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2008-831D-4E21-B639-32466B0C04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505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3FD92-6938-4759-2EEF-E038026C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0D1E09F-7B83-7530-0338-ECF633F1E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75E-CD95-4927-9B03-C3DBF041E470}" type="datetimeFigureOut">
              <a:rPr lang="es-MX" smtClean="0"/>
              <a:t>05/05/2024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3F2EF0-F975-0A1D-AC26-2116D2C9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023BF1-3092-54FA-C1F6-92343988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2008-831D-4E21-B639-32466B0C04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96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86C057-CD5A-9B03-9E51-CF1954C5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75E-CD95-4927-9B03-C3DBF041E470}" type="datetimeFigureOut">
              <a:rPr lang="es-MX" smtClean="0"/>
              <a:t>05/05/2024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D36D28-D25F-39F0-4BE2-E727ED154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74FB79-8458-B2D9-78C3-87744907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2008-831D-4E21-B639-32466B0C04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814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FE4549-7FFE-F357-4174-5AEFBEA4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07886B-0943-850F-98CD-FCE5AC7F2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9281054-DCE5-18F9-BD57-F1006DD0B8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2D83FA-FB26-3588-45AC-7B63C362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75E-CD95-4927-9B03-C3DBF041E470}" type="datetimeFigureOut">
              <a:rPr lang="es-MX" smtClean="0"/>
              <a:t>05/05/2024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0A5A93-940F-6633-0FD7-A192B5E65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080EAF-5F0C-56B0-A3B7-D7CE7D4C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2008-831D-4E21-B639-32466B0C04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4755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9B353-AC0C-82AD-2891-9EB5B055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22E2B8-B619-3D43-CED2-35B5006B5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AEB423-867C-40F4-2EF3-BE38FC4FF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924616-B5E9-0FF8-15CD-4651D541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F575E-CD95-4927-9B03-C3DBF041E470}" type="datetimeFigureOut">
              <a:rPr lang="es-MX" smtClean="0"/>
              <a:t>05/05/2024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D5BD98-737C-D3B7-0DFB-D5251B8C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715008-8A51-52B2-A637-D5718CC27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B2008-831D-4E21-B639-32466B0C04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0683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198358-86CA-A20B-AE67-6A361067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6EC5CC8-C71B-A945-2B13-23627F774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19833B-99B7-A504-DCEA-A84A9B7E3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6F575E-CD95-4927-9B03-C3DBF041E470}" type="datetimeFigureOut">
              <a:rPr lang="es-MX" smtClean="0"/>
              <a:t>05/05/2024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FF533D-7BC2-F823-85F0-CF99C017E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B410B8-1FDF-53E1-E6A3-D5CFF384A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2B2008-831D-4E21-B639-32466B0C04A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1880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ore.ac.uk/reader/85162050" TargetMode="External"/><Relationship Id="rId2" Type="http://schemas.openxmlformats.org/officeDocument/2006/relationships/hyperlink" Target="https://www.forbes.com/advisor/business/social-media-statistic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lenium-python.readthedocs.io/" TargetMode="External"/><Relationship Id="rId5" Type="http://schemas.openxmlformats.org/officeDocument/2006/relationships/hyperlink" Target="https://www.themachinelearners.com/instagram-web-scrapping/" TargetMode="External"/><Relationship Id="rId4" Type="http://schemas.openxmlformats.org/officeDocument/2006/relationships/hyperlink" Target="https://doi.org/10.1016/j.ijinfomgt.2013.01.001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94C84-F9E9-A46E-128C-B6424CBC4A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2409"/>
            <a:ext cx="9144000" cy="2387600"/>
          </a:xfrm>
        </p:spPr>
        <p:txBody>
          <a:bodyPr anchor="ctr"/>
          <a:lstStyle/>
          <a:p>
            <a:r>
              <a:rPr lang="es-MX" dirty="0"/>
              <a:t>Reto</a:t>
            </a:r>
            <a:br>
              <a:rPr lang="es-MX" dirty="0"/>
            </a:br>
            <a:r>
              <a:rPr lang="es-MX" dirty="0" err="1"/>
              <a:t>Hey</a:t>
            </a:r>
            <a:r>
              <a:rPr lang="es-MX" dirty="0"/>
              <a:t>, Banco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142FFB6-8847-60B5-AA01-2E7AD82AA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2083"/>
            <a:ext cx="9144000" cy="2769265"/>
          </a:xfrm>
        </p:spPr>
        <p:txBody>
          <a:bodyPr>
            <a:normAutofit/>
          </a:bodyPr>
          <a:lstStyle/>
          <a:p>
            <a:r>
              <a:rPr lang="es-MX" sz="2800" b="1" dirty="0"/>
              <a:t>Los Mineros:</a:t>
            </a:r>
          </a:p>
          <a:p>
            <a:endParaRPr lang="es-MX" dirty="0"/>
          </a:p>
          <a:p>
            <a:r>
              <a:rPr lang="es-MX" dirty="0"/>
              <a:t>Edgar Iván Hinojosa</a:t>
            </a:r>
          </a:p>
          <a:p>
            <a:r>
              <a:rPr lang="es-MX" dirty="0"/>
              <a:t>Andrés Aguado</a:t>
            </a:r>
          </a:p>
          <a:p>
            <a:r>
              <a:rPr lang="es-MX" dirty="0"/>
              <a:t>Saúl </a:t>
            </a:r>
            <a:r>
              <a:rPr lang="es-MX" dirty="0" err="1"/>
              <a:t>Yael</a:t>
            </a:r>
            <a:r>
              <a:rPr lang="es-MX" dirty="0"/>
              <a:t> Puente</a:t>
            </a:r>
          </a:p>
          <a:p>
            <a:r>
              <a:rPr lang="es-MX" dirty="0"/>
              <a:t>Jimena Jacobo</a:t>
            </a:r>
          </a:p>
        </p:txBody>
      </p:sp>
    </p:spTree>
    <p:extLst>
      <p:ext uri="{BB962C8B-B14F-4D97-AF65-F5344CB8AC3E}">
        <p14:creationId xmlns:p14="http://schemas.microsoft.com/office/powerpoint/2010/main" val="392804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3CC89-7615-4EA6-D274-AA0466F7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5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Resultados: Análisis de sentimiento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F0C89-1F59-603D-C875-0C11DBA22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1028" name="Picture 4" descr="A graph with colorful lines and dots&#10;&#10;Description automatically generated">
            <a:extLst>
              <a:ext uri="{FF2B5EF4-FFF2-40B4-BE49-F238E27FC236}">
                <a16:creationId xmlns:a16="http://schemas.microsoft.com/office/drawing/2014/main" id="{96EF59B0-870B-F383-13B0-90C93F4F0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000" y="1889755"/>
            <a:ext cx="5400000" cy="4223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0344A17D-8042-B827-6906-BC24115DC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61325"/>
            <a:ext cx="59436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7E82605E-05AB-2F09-3D07-976B1D554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14225"/>
            <a:ext cx="5951538" cy="425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B1CC6C3-DDD7-11E9-5AAF-9C40A9626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465550"/>
            <a:ext cx="5943600" cy="418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B70FE206-2E53-6163-2845-0E09D7488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13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D65B5C4-9AFF-A3AE-48CB-FB8BAC02C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61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AEF54DF8-9CF7-B12C-3A87-710B8B085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214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1A852391-8DAA-5108-EA7B-8E8E602CB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65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E321E0E6-02C3-1ADE-7BB7-B5B4D5173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486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MX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kumimoji="0" lang="es-MX" altLang="es-MX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46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8E29C-132A-4ACC-A01B-0D04AC0B8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Resultados: Modelado de temas</a:t>
            </a:r>
          </a:p>
        </p:txBody>
      </p:sp>
      <p:pic>
        <p:nvPicPr>
          <p:cNvPr id="5" name="Marcador de contenido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CC5E0F3-D3EE-82B2-6232-90924CCBEF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602799"/>
            <a:ext cx="4114800" cy="2743200"/>
          </a:xfrm>
        </p:spPr>
      </p:pic>
      <p:pic>
        <p:nvPicPr>
          <p:cNvPr id="7" name="Imagen 6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30E45E53-1B98-58FB-1757-96F7D83AF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8590" y="2850935"/>
            <a:ext cx="4114800" cy="2743200"/>
          </a:xfrm>
          <a:prstGeom prst="rect">
            <a:avLst/>
          </a:prstGeom>
        </p:spPr>
      </p:pic>
      <p:pic>
        <p:nvPicPr>
          <p:cNvPr id="9" name="Imagen 8" descr="Texto&#10;&#10;Descripción generada automáticamente con confianza media">
            <a:extLst>
              <a:ext uri="{FF2B5EF4-FFF2-40B4-BE49-F238E27FC236}">
                <a16:creationId xmlns:a16="http://schemas.microsoft.com/office/drawing/2014/main" id="{807F5944-64FE-E916-EC15-EB7DF8FD10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0" y="2850935"/>
            <a:ext cx="4114800" cy="27432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9141AB2-1367-3953-3D1E-8CD28E6C420B}"/>
              </a:ext>
            </a:extLst>
          </p:cNvPr>
          <p:cNvSpPr txBox="1"/>
          <p:nvPr/>
        </p:nvSpPr>
        <p:spPr>
          <a:xfrm>
            <a:off x="2509520" y="5963920"/>
            <a:ext cx="7833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Comentarios en posts  de Instagram en el perfil de Nu.mx</a:t>
            </a:r>
          </a:p>
        </p:txBody>
      </p:sp>
    </p:spTree>
    <p:extLst>
      <p:ext uri="{BB962C8B-B14F-4D97-AF65-F5344CB8AC3E}">
        <p14:creationId xmlns:p14="http://schemas.microsoft.com/office/powerpoint/2010/main" val="680499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EFDE9D-60CA-664B-39A1-94B300FA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Resultados: Modelado de temas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32B61F7-540C-EBB4-329A-F9224F6F4EF5}"/>
              </a:ext>
            </a:extLst>
          </p:cNvPr>
          <p:cNvSpPr txBox="1"/>
          <p:nvPr/>
        </p:nvSpPr>
        <p:spPr>
          <a:xfrm>
            <a:off x="5285168" y="5315568"/>
            <a:ext cx="64984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Comentarios en posts de Twitter en el perfil de </a:t>
            </a:r>
            <a:r>
              <a:rPr lang="es-MX" sz="2000" dirty="0" err="1"/>
              <a:t>heybanco</a:t>
            </a:r>
            <a:endParaRPr lang="es-MX" sz="2000" dirty="0"/>
          </a:p>
        </p:txBody>
      </p:sp>
      <p:pic>
        <p:nvPicPr>
          <p:cNvPr id="8" name="Marcador de contenido 7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642ABBCC-6AFF-E002-DAAF-0BBFEE493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2" y="2464646"/>
            <a:ext cx="4114800" cy="2743200"/>
          </a:xfrm>
        </p:spPr>
      </p:pic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0C1E7D5-1CFB-ABE4-3012-63C38E1268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455704"/>
            <a:ext cx="4114800" cy="2743200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ADDA63DD-85C6-21BC-2EF8-891BC8E68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1" y="2141072"/>
            <a:ext cx="4114800" cy="27432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B5C0D4C5-B58D-941A-9590-C787B88DC4CB}"/>
              </a:ext>
            </a:extLst>
          </p:cNvPr>
          <p:cNvSpPr txBox="1"/>
          <p:nvPr/>
        </p:nvSpPr>
        <p:spPr>
          <a:xfrm>
            <a:off x="0" y="4700015"/>
            <a:ext cx="3657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Comentarios en posts de Instagram en el perfil de </a:t>
            </a:r>
            <a:r>
              <a:rPr lang="es-MX" sz="2000" dirty="0" err="1"/>
              <a:t>heybanco</a:t>
            </a:r>
            <a:endParaRPr lang="es-MX" sz="2000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6945CDB5-81EF-C0A4-1117-628C3A8BC0D2}"/>
              </a:ext>
            </a:extLst>
          </p:cNvPr>
          <p:cNvCxnSpPr/>
          <p:nvPr/>
        </p:nvCxnSpPr>
        <p:spPr>
          <a:xfrm>
            <a:off x="4404851" y="2113586"/>
            <a:ext cx="0" cy="376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644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1E631-C576-30C4-3EB7-9A93D79E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B80ACE-C8EA-40D8-9001-AB4C159B5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FC7CED3-05CE-A934-9540-E93E048A2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64" y="1891553"/>
            <a:ext cx="5943600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7">
            <a:extLst>
              <a:ext uri="{FF2B5EF4-FFF2-40B4-BE49-F238E27FC236}">
                <a16:creationId xmlns:a16="http://schemas.microsoft.com/office/drawing/2014/main" id="{05948CA9-584A-91CC-760E-51654C6E5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C3D471C-FF53-C75E-EDC2-1BCDC0B69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95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323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3CC89-7615-4EA6-D274-AA0466F7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F0C89-1F59-603D-C875-0C11DBA22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1027" name="Picture 3" descr="A graph with blue lines&#10;&#10;Description automatically generated">
            <a:extLst>
              <a:ext uri="{FF2B5EF4-FFF2-40B4-BE49-F238E27FC236}">
                <a16:creationId xmlns:a16="http://schemas.microsoft.com/office/drawing/2014/main" id="{0344A17D-8042-B827-6906-BC24115DC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339975"/>
            <a:ext cx="59436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B70FE206-2E53-6163-2845-0E09D7488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13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D65B5C4-9AFF-A3AE-48CB-FB8BAC02C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61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AEF54DF8-9CF7-B12C-3A87-710B8B085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214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1A852391-8DAA-5108-EA7B-8E8E602CB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65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E321E0E6-02C3-1ADE-7BB7-B5B4D5173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486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MX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kumimoji="0" lang="es-MX" altLang="es-MX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49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57DA2-A892-947D-919B-9CA7A30FC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5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AE994E-7285-6635-3F38-6D5587AD6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Del modelado de temas de Instagram se percató una mayor interacción de los usuarios de </a:t>
            </a:r>
            <a:r>
              <a:rPr lang="es-MX" dirty="0" err="1"/>
              <a:t>Nu</a:t>
            </a:r>
            <a:r>
              <a:rPr lang="es-MX" dirty="0"/>
              <a:t> con respecto a </a:t>
            </a:r>
            <a:r>
              <a:rPr lang="es-MX" dirty="0" err="1"/>
              <a:t>Hey</a:t>
            </a:r>
            <a:r>
              <a:rPr lang="es-MX" dirty="0"/>
              <a:t>, Banco a pesar de </a:t>
            </a:r>
            <a:r>
              <a:rPr lang="es-MX" dirty="0" err="1"/>
              <a:t>tenet</a:t>
            </a:r>
            <a:r>
              <a:rPr lang="es-MX" dirty="0"/>
              <a:t> una menor cantidad de post y seguidores.</a:t>
            </a:r>
          </a:p>
          <a:p>
            <a:endParaRPr lang="es-MX" dirty="0"/>
          </a:p>
          <a:p>
            <a:r>
              <a:rPr lang="es-MX" dirty="0"/>
              <a:t>Hay una diferencia en el patrón de interacción de los usuarios de Twitter e Instagram de </a:t>
            </a:r>
            <a:r>
              <a:rPr lang="es-MX" dirty="0" err="1"/>
              <a:t>Hey</a:t>
            </a:r>
            <a:r>
              <a:rPr lang="es-MX" dirty="0"/>
              <a:t>, Banco. </a:t>
            </a:r>
          </a:p>
          <a:p>
            <a:endParaRPr lang="es-MX" dirty="0"/>
          </a:p>
          <a:p>
            <a:r>
              <a:rPr lang="es-MX" dirty="0"/>
              <a:t>Se recomienda complementar con un análisis de sentimiento de los comentarios para obtener resultados más conclusivos.</a:t>
            </a:r>
          </a:p>
        </p:txBody>
      </p:sp>
    </p:spTree>
    <p:extLst>
      <p:ext uri="{BB962C8B-B14F-4D97-AF65-F5344CB8AC3E}">
        <p14:creationId xmlns:p14="http://schemas.microsoft.com/office/powerpoint/2010/main" val="399383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2ECB4-28BB-4D3D-7692-E23AD9C72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5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Bibliografía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70F6E3-8DF0-E8A3-0932-7633861D8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306"/>
            <a:ext cx="10515600" cy="498465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800" dirty="0"/>
              <a:t>Wong, B., JD. (2023, 18 mayo). Top social media Statistics and Trends of 2024. </a:t>
            </a:r>
            <a:r>
              <a:rPr lang="en-US" sz="1800" i="1" dirty="0"/>
              <a:t>Forbes Advisor</a:t>
            </a:r>
            <a:r>
              <a:rPr lang="en-US" sz="1800" dirty="0"/>
              <a:t>. </a:t>
            </a:r>
            <a:r>
              <a:rPr lang="en-US" sz="1800" dirty="0">
                <a:hlinkClick r:id="rId2"/>
              </a:rPr>
              <a:t>https://www.forbes.com/advisor/business/social-media-statistics/</a:t>
            </a:r>
            <a:endParaRPr lang="en-US" sz="18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800" dirty="0"/>
              <a:t>Afolabi, I. T., </a:t>
            </a:r>
            <a:r>
              <a:rPr lang="en-US" sz="1800" dirty="0" err="1"/>
              <a:t>Ezenwoke</a:t>
            </a:r>
            <a:r>
              <a:rPr lang="en-US" sz="1800" dirty="0"/>
              <a:t>, A. A. &amp; Ayo, C. K. Competitive analysis of social media in the industry banking industry. </a:t>
            </a:r>
            <a:r>
              <a:rPr lang="en-US" sz="1800" i="1" dirty="0"/>
              <a:t>Int. J. Internet Marketing and Advertising</a:t>
            </a:r>
            <a:r>
              <a:rPr lang="es-MX" sz="1800" dirty="0"/>
              <a:t>. </a:t>
            </a:r>
            <a:r>
              <a:rPr lang="es-MX" sz="1800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https://core.ac.uk/reader/85162050</a:t>
            </a:r>
            <a:endParaRPr lang="es-MX" sz="18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800" dirty="0"/>
              <a:t>He, W., Zha, S., &amp; Ling, L. (2013). Social media competitive analysis and text mining: A case study in the pizza industry. </a:t>
            </a:r>
            <a:r>
              <a:rPr lang="en-US" sz="1800" i="1" dirty="0"/>
              <a:t>International Journal Of Information Management</a:t>
            </a:r>
            <a:r>
              <a:rPr lang="en-US" sz="1800" dirty="0"/>
              <a:t>, </a:t>
            </a:r>
            <a:r>
              <a:rPr lang="en-US" sz="1800" i="1" dirty="0"/>
              <a:t>33</a:t>
            </a:r>
            <a:r>
              <a:rPr lang="en-US" sz="1800" dirty="0"/>
              <a:t>(3), 464-472. </a:t>
            </a:r>
            <a:r>
              <a:rPr lang="en-US" sz="1800" dirty="0">
                <a:hlinkClick r:id="rId4"/>
              </a:rPr>
              <a:t>https://doi.org/10.1016/j.ijinfomgt.2013.01.001</a:t>
            </a:r>
            <a:endParaRPr lang="en-US" sz="18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800" dirty="0"/>
              <a:t>Garcia, I. R. (2021, 6 </a:t>
            </a:r>
            <a:r>
              <a:rPr lang="en-US" sz="1800" dirty="0" err="1"/>
              <a:t>abril</a:t>
            </a:r>
            <a:r>
              <a:rPr lang="en-US" sz="1800" dirty="0"/>
              <a:t>). </a:t>
            </a:r>
            <a:r>
              <a:rPr lang="en-US" sz="1800" dirty="0" err="1"/>
              <a:t>Cómo</a:t>
            </a:r>
            <a:r>
              <a:rPr lang="en-US" sz="1800" dirty="0"/>
              <a:t> </a:t>
            </a:r>
            <a:r>
              <a:rPr lang="en-US" sz="1800" dirty="0" err="1"/>
              <a:t>extraer</a:t>
            </a:r>
            <a:r>
              <a:rPr lang="en-US" sz="1800" dirty="0"/>
              <a:t> </a:t>
            </a:r>
            <a:r>
              <a:rPr lang="en-US" sz="1800" dirty="0" err="1"/>
              <a:t>datos</a:t>
            </a:r>
            <a:r>
              <a:rPr lang="en-US" sz="1800" dirty="0"/>
              <a:t> de Instagram </a:t>
            </a:r>
            <a:r>
              <a:rPr lang="en-US" sz="1800" dirty="0" err="1"/>
              <a:t>usando</a:t>
            </a:r>
            <a:r>
              <a:rPr lang="en-US" sz="1800" dirty="0"/>
              <a:t> </a:t>
            </a:r>
            <a:r>
              <a:rPr lang="en-US" sz="1800" dirty="0" err="1"/>
              <a:t>técnicas</a:t>
            </a:r>
            <a:r>
              <a:rPr lang="en-US" sz="1800" dirty="0"/>
              <a:t> de Web scrapping. The Machine Learners. </a:t>
            </a:r>
            <a:r>
              <a:rPr lang="en-US" sz="1800" dirty="0">
                <a:hlinkClick r:id="rId5"/>
              </a:rPr>
              <a:t>https://www.themachinelearners.com/instagram-web-scrapping/</a:t>
            </a:r>
            <a:endParaRPr lang="en-US" sz="18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s-MX" sz="1800" dirty="0" err="1"/>
              <a:t>Selenium</a:t>
            </a:r>
            <a:r>
              <a:rPr lang="es-MX" sz="1800" dirty="0"/>
              <a:t> </a:t>
            </a:r>
            <a:r>
              <a:rPr lang="es-MX" sz="1800" dirty="0" err="1"/>
              <a:t>with</a:t>
            </a:r>
            <a:r>
              <a:rPr lang="es-MX" sz="1800" dirty="0"/>
              <a:t> Python — </a:t>
            </a:r>
            <a:r>
              <a:rPr lang="es-MX" sz="1800" dirty="0" err="1"/>
              <a:t>Selenium</a:t>
            </a:r>
            <a:r>
              <a:rPr lang="es-MX" sz="1800" dirty="0"/>
              <a:t> Python </a:t>
            </a:r>
            <a:r>
              <a:rPr lang="es-MX" sz="1800" dirty="0" err="1"/>
              <a:t>Bindings</a:t>
            </a:r>
            <a:r>
              <a:rPr lang="es-MX" sz="1800" dirty="0"/>
              <a:t> 2 </a:t>
            </a:r>
            <a:r>
              <a:rPr lang="es-MX" sz="1800" dirty="0" err="1"/>
              <a:t>documentation</a:t>
            </a:r>
            <a:r>
              <a:rPr lang="es-MX" sz="1800" dirty="0"/>
              <a:t>. (s. f.). </a:t>
            </a:r>
            <a:r>
              <a:rPr lang="es-MX" sz="1800" dirty="0">
                <a:hlinkClick r:id="rId6"/>
              </a:rPr>
              <a:t>https://selenium-python.readthedocs.io/</a:t>
            </a:r>
            <a:endParaRPr lang="es-MX" sz="1800" dirty="0"/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sz="1800" dirty="0"/>
              <a:t>Nair, M. (2024, 3 </a:t>
            </a:r>
            <a:r>
              <a:rPr lang="en-US" sz="1800" dirty="0" err="1"/>
              <a:t>marzo</a:t>
            </a:r>
            <a:r>
              <a:rPr lang="en-US" sz="1800" dirty="0"/>
              <a:t>). Web scraping and topic modelling using K-means clustering. Medium. https://medium.com/@miramnair/web-scraping-and-topic-modelling-using-k-means-clustering-9167d91461a0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20006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156747-B822-7AB0-9F6D-E0833E82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Gracias por su atención!! </a:t>
            </a:r>
            <a:r>
              <a:rPr lang="es-MX" dirty="0">
                <a:sym typeface="Wingdings" panose="05000000000000000000" pitchFamily="2" charset="2"/>
              </a:rPr>
              <a:t></a:t>
            </a:r>
            <a:br>
              <a:rPr lang="es-MX" dirty="0">
                <a:sym typeface="Wingdings" panose="05000000000000000000" pitchFamily="2" charset="2"/>
              </a:rPr>
            </a:br>
            <a:r>
              <a:rPr lang="es-MX" dirty="0">
                <a:sym typeface="Wingdings" panose="05000000000000000000" pitchFamily="2" charset="2"/>
              </a:rPr>
              <a:t>¿Preguntas?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CDD229A-DA7A-23C6-4F1D-597A83FA7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9224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D10B43-5697-D2FA-1B07-3BA87961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8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Contenido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62132-EE7F-DFAD-06F5-58DD96987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10515600" cy="4975692"/>
          </a:xfrm>
        </p:spPr>
        <p:txBody>
          <a:bodyPr/>
          <a:lstStyle/>
          <a:p>
            <a:r>
              <a:rPr lang="es-MX" dirty="0"/>
              <a:t>Problema</a:t>
            </a:r>
          </a:p>
          <a:p>
            <a:r>
              <a:rPr lang="es-MX" dirty="0"/>
              <a:t>Identificación de problema</a:t>
            </a:r>
          </a:p>
          <a:p>
            <a:r>
              <a:rPr lang="es-MX" dirty="0"/>
              <a:t>Objetivos</a:t>
            </a:r>
          </a:p>
          <a:p>
            <a:r>
              <a:rPr lang="es-MX" dirty="0"/>
              <a:t>Exploración</a:t>
            </a:r>
          </a:p>
          <a:p>
            <a:r>
              <a:rPr lang="es-MX" dirty="0"/>
              <a:t>Desarrollo de solución</a:t>
            </a:r>
          </a:p>
          <a:p>
            <a:r>
              <a:rPr lang="es-MX" dirty="0"/>
              <a:t>Exploración de datos</a:t>
            </a:r>
          </a:p>
          <a:p>
            <a:r>
              <a:rPr lang="es-MX" dirty="0"/>
              <a:t>Resultados</a:t>
            </a:r>
          </a:p>
          <a:p>
            <a:r>
              <a:rPr lang="es-MX" dirty="0"/>
              <a:t>Conclusiones</a:t>
            </a:r>
          </a:p>
          <a:p>
            <a:r>
              <a:rPr lang="es-MX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3234039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3470A9-9E2D-830C-3154-57A2E8F04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960279"/>
          </a:xfrm>
        </p:spPr>
        <p:txBody>
          <a:bodyPr/>
          <a:lstStyle/>
          <a:p>
            <a:pPr algn="ctr"/>
            <a:r>
              <a:rPr lang="es-MX" dirty="0"/>
              <a:t>Problema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EFC88708-688F-0BBF-1FCD-D136E22586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5393462"/>
              </p:ext>
            </p:extLst>
          </p:nvPr>
        </p:nvGraphicFramePr>
        <p:xfrm>
          <a:off x="5080" y="1160569"/>
          <a:ext cx="6212840" cy="4976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DFE12CDA-06E2-AC5F-3C94-C47A5EBEFD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9566102"/>
              </p:ext>
            </p:extLst>
          </p:nvPr>
        </p:nvGraphicFramePr>
        <p:xfrm>
          <a:off x="6096000" y="825288"/>
          <a:ext cx="61976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DD4CF300-980B-3765-427C-42E02CA56EE2}"/>
              </a:ext>
            </a:extLst>
          </p:cNvPr>
          <p:cNvCxnSpPr/>
          <p:nvPr/>
        </p:nvCxnSpPr>
        <p:spPr>
          <a:xfrm>
            <a:off x="5074920" y="3825240"/>
            <a:ext cx="1980000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Marcador de contenido 19">
            <a:extLst>
              <a:ext uri="{FF2B5EF4-FFF2-40B4-BE49-F238E27FC236}">
                <a16:creationId xmlns:a16="http://schemas.microsoft.com/office/drawing/2014/main" id="{DF12F76E-0941-9ACA-F45D-1A10312BD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997" y="804028"/>
            <a:ext cx="11104880" cy="700562"/>
          </a:xfrm>
        </p:spPr>
        <p:txBody>
          <a:bodyPr/>
          <a:lstStyle/>
          <a:p>
            <a:pPr marL="0" indent="0">
              <a:buNone/>
            </a:pPr>
            <a:r>
              <a:rPr lang="es-MX" sz="2400" dirty="0"/>
              <a:t>Porcentaje del uso de redes sociales en la actualidad y su proyección a 2027. </a:t>
            </a:r>
            <a:r>
              <a:rPr lang="es-MX" sz="1600" dirty="0"/>
              <a:t>[1]</a:t>
            </a:r>
            <a:endParaRPr lang="es-MX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C78170B-CD48-57F3-AE89-4ED7983FD507}"/>
              </a:ext>
            </a:extLst>
          </p:cNvPr>
          <p:cNvSpPr txBox="1"/>
          <p:nvPr/>
        </p:nvSpPr>
        <p:spPr>
          <a:xfrm>
            <a:off x="167640" y="6337566"/>
            <a:ext cx="7299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https://www.forbes.com/advisor/business/social-media-statistics/</a:t>
            </a:r>
          </a:p>
        </p:txBody>
      </p:sp>
    </p:spTree>
    <p:extLst>
      <p:ext uri="{BB962C8B-B14F-4D97-AF65-F5344CB8AC3E}">
        <p14:creationId xmlns:p14="http://schemas.microsoft.com/office/powerpoint/2010/main" val="364904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1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04D9C-3D33-5530-8E99-151169D5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882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Problema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354F496-2BE3-BD34-D3A5-F1DA2ECDB756}"/>
              </a:ext>
            </a:extLst>
          </p:cNvPr>
          <p:cNvSpPr/>
          <p:nvPr/>
        </p:nvSpPr>
        <p:spPr>
          <a:xfrm>
            <a:off x="163604" y="2989999"/>
            <a:ext cx="1584000" cy="986028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800" b="1" dirty="0"/>
              <a:t>Fin </a:t>
            </a:r>
            <a:r>
              <a:rPr lang="es-MX" sz="2800" b="1" dirty="0" err="1"/>
              <a:t>Tech</a:t>
            </a:r>
            <a:endParaRPr lang="es-MX" sz="2800" b="1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A9F5616-3A7C-03FB-F5EF-9B948179544C}"/>
              </a:ext>
            </a:extLst>
          </p:cNvPr>
          <p:cNvSpPr/>
          <p:nvPr/>
        </p:nvSpPr>
        <p:spPr>
          <a:xfrm>
            <a:off x="4026899" y="1946083"/>
            <a:ext cx="2286001" cy="986028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200" dirty="0"/>
              <a:t>No sucursales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FC20F88-19F9-B694-29A7-7219AEDA2678}"/>
              </a:ext>
            </a:extLst>
          </p:cNvPr>
          <p:cNvSpPr/>
          <p:nvPr/>
        </p:nvSpPr>
        <p:spPr>
          <a:xfrm>
            <a:off x="8769315" y="1980918"/>
            <a:ext cx="2831691" cy="911763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200" dirty="0"/>
              <a:t>No gastos operativos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EE9C7EB1-DA84-E50C-8294-6197A4B7B8D8}"/>
              </a:ext>
            </a:extLst>
          </p:cNvPr>
          <p:cNvSpPr/>
          <p:nvPr/>
        </p:nvSpPr>
        <p:spPr>
          <a:xfrm>
            <a:off x="4026899" y="3367965"/>
            <a:ext cx="2286001" cy="1050066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400" i="1" dirty="0"/>
              <a:t>Redes sociales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D97B58E-2AEB-3969-1A01-261A26749B86}"/>
              </a:ext>
            </a:extLst>
          </p:cNvPr>
          <p:cNvSpPr/>
          <p:nvPr/>
        </p:nvSpPr>
        <p:spPr>
          <a:xfrm>
            <a:off x="8268792" y="3465675"/>
            <a:ext cx="3392129" cy="1325563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200" dirty="0"/>
              <a:t>Monetizar datos de las redes sociales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2E79ABD-5181-962B-1B2E-1063E0AF5E53}"/>
              </a:ext>
            </a:extLst>
          </p:cNvPr>
          <p:cNvSpPr/>
          <p:nvPr/>
        </p:nvSpPr>
        <p:spPr>
          <a:xfrm>
            <a:off x="5947220" y="5607453"/>
            <a:ext cx="2702553" cy="875460"/>
          </a:xfrm>
          <a:prstGeom prst="rect">
            <a:avLst/>
          </a:prstGeom>
          <a:noFill/>
          <a:ln w="19050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200" dirty="0"/>
              <a:t>Análisis competitivo</a:t>
            </a:r>
          </a:p>
        </p:txBody>
      </p:sp>
      <p:sp>
        <p:nvSpPr>
          <p:cNvPr id="22" name="Es igual a 21">
            <a:extLst>
              <a:ext uri="{FF2B5EF4-FFF2-40B4-BE49-F238E27FC236}">
                <a16:creationId xmlns:a16="http://schemas.microsoft.com/office/drawing/2014/main" id="{EAD1686A-CA80-31B9-12E7-3EAD8748048F}"/>
              </a:ext>
            </a:extLst>
          </p:cNvPr>
          <p:cNvSpPr/>
          <p:nvPr/>
        </p:nvSpPr>
        <p:spPr>
          <a:xfrm>
            <a:off x="2930602" y="2117702"/>
            <a:ext cx="773062" cy="567896"/>
          </a:xfrm>
          <a:prstGeom prst="mathEqual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grpSp>
        <p:nvGrpSpPr>
          <p:cNvPr id="49" name="Grupo 48">
            <a:extLst>
              <a:ext uri="{FF2B5EF4-FFF2-40B4-BE49-F238E27FC236}">
                <a16:creationId xmlns:a16="http://schemas.microsoft.com/office/drawing/2014/main" id="{98B7F166-E040-4C76-F13E-F16FFC751EF1}"/>
              </a:ext>
            </a:extLst>
          </p:cNvPr>
          <p:cNvGrpSpPr/>
          <p:nvPr/>
        </p:nvGrpSpPr>
        <p:grpSpPr>
          <a:xfrm>
            <a:off x="6909881" y="2166364"/>
            <a:ext cx="1079999" cy="504000"/>
            <a:chOff x="7256722" y="2166364"/>
            <a:chExt cx="1079999" cy="504000"/>
          </a:xfrm>
        </p:grpSpPr>
        <p:sp>
          <p:nvSpPr>
            <p:cNvPr id="26" name="Es igual a 25">
              <a:extLst>
                <a:ext uri="{FF2B5EF4-FFF2-40B4-BE49-F238E27FC236}">
                  <a16:creationId xmlns:a16="http://schemas.microsoft.com/office/drawing/2014/main" id="{D54BCEE7-9D30-E3D8-57EC-48E7B4664BB6}"/>
                </a:ext>
              </a:extLst>
            </p:cNvPr>
            <p:cNvSpPr/>
            <p:nvPr/>
          </p:nvSpPr>
          <p:spPr>
            <a:xfrm>
              <a:off x="7256722" y="2191437"/>
              <a:ext cx="739779" cy="421888"/>
            </a:xfrm>
            <a:prstGeom prst="mathEqual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  <p:sp>
          <p:nvSpPr>
            <p:cNvPr id="27" name="Triángulo isósceles 26">
              <a:extLst>
                <a:ext uri="{FF2B5EF4-FFF2-40B4-BE49-F238E27FC236}">
                  <a16:creationId xmlns:a16="http://schemas.microsoft.com/office/drawing/2014/main" id="{FF276A2D-2CA1-8841-F618-C2F579E6E2A3}"/>
                </a:ext>
              </a:extLst>
            </p:cNvPr>
            <p:cNvSpPr/>
            <p:nvPr/>
          </p:nvSpPr>
          <p:spPr>
            <a:xfrm rot="5400000">
              <a:off x="7856496" y="2190139"/>
              <a:ext cx="504000" cy="456450"/>
            </a:xfrm>
            <a:prstGeom prst="triangle">
              <a:avLst/>
            </a:prstGeom>
            <a:noFill/>
            <a:ln w="7620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E5D12537-DA7C-E378-F36C-440EFAA1C795}"/>
                </a:ext>
              </a:extLst>
            </p:cNvPr>
            <p:cNvSpPr/>
            <p:nvPr/>
          </p:nvSpPr>
          <p:spPr>
            <a:xfrm>
              <a:off x="7838782" y="2217064"/>
              <a:ext cx="88663" cy="40116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683A3F17-A375-8141-0365-CC098235571E}"/>
              </a:ext>
            </a:extLst>
          </p:cNvPr>
          <p:cNvGrpSpPr/>
          <p:nvPr/>
        </p:nvGrpSpPr>
        <p:grpSpPr>
          <a:xfrm>
            <a:off x="2668959" y="3491021"/>
            <a:ext cx="739188" cy="902786"/>
            <a:chOff x="2668959" y="3491021"/>
            <a:chExt cx="739188" cy="902786"/>
          </a:xfrm>
        </p:grpSpPr>
        <p:cxnSp>
          <p:nvCxnSpPr>
            <p:cNvPr id="35" name="Conector recto 34">
              <a:extLst>
                <a:ext uri="{FF2B5EF4-FFF2-40B4-BE49-F238E27FC236}">
                  <a16:creationId xmlns:a16="http://schemas.microsoft.com/office/drawing/2014/main" id="{32FF4CA1-6E2F-C602-47C1-1F8B2FBFF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8959" y="3491021"/>
              <a:ext cx="706056" cy="453398"/>
            </a:xfrm>
            <a:prstGeom prst="line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696514F3-1D7E-186D-8D51-6DE7D0F39E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02091" y="3940409"/>
              <a:ext cx="706056" cy="453398"/>
            </a:xfrm>
            <a:prstGeom prst="line">
              <a:avLst/>
            </a:prstGeom>
            <a:ln w="76200"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D36166CA-0967-A655-A218-B63F8C6DA097}"/>
              </a:ext>
            </a:extLst>
          </p:cNvPr>
          <p:cNvCxnSpPr/>
          <p:nvPr/>
        </p:nvCxnSpPr>
        <p:spPr>
          <a:xfrm>
            <a:off x="6600494" y="3986047"/>
            <a:ext cx="1396007" cy="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6192668F-5189-4DED-2191-661E84CF1C15}"/>
              </a:ext>
            </a:extLst>
          </p:cNvPr>
          <p:cNvSpPr txBox="1"/>
          <p:nvPr/>
        </p:nvSpPr>
        <p:spPr>
          <a:xfrm>
            <a:off x="6968554" y="3191043"/>
            <a:ext cx="739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5400" b="1" dirty="0">
                <a:solidFill>
                  <a:schemeClr val="accent6"/>
                </a:solidFill>
              </a:rPr>
              <a:t>?</a:t>
            </a:r>
          </a:p>
        </p:txBody>
      </p: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369552F6-0DCD-2AB7-6C3D-1E33740B2BDB}"/>
              </a:ext>
            </a:extLst>
          </p:cNvPr>
          <p:cNvCxnSpPr>
            <a:cxnSpLocks/>
          </p:cNvCxnSpPr>
          <p:nvPr/>
        </p:nvCxnSpPr>
        <p:spPr>
          <a:xfrm rot="5400000">
            <a:off x="6781500" y="4817205"/>
            <a:ext cx="1080000" cy="0"/>
          </a:xfrm>
          <a:prstGeom prst="straightConnector1">
            <a:avLst/>
          </a:prstGeom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Abrir llave 47">
            <a:extLst>
              <a:ext uri="{FF2B5EF4-FFF2-40B4-BE49-F238E27FC236}">
                <a16:creationId xmlns:a16="http://schemas.microsoft.com/office/drawing/2014/main" id="{CDCFD99A-F55F-7A11-7222-9AEC8B945350}"/>
              </a:ext>
            </a:extLst>
          </p:cNvPr>
          <p:cNvSpPr/>
          <p:nvPr/>
        </p:nvSpPr>
        <p:spPr>
          <a:xfrm>
            <a:off x="1826030" y="1477569"/>
            <a:ext cx="906661" cy="3840664"/>
          </a:xfrm>
          <a:prstGeom prst="leftBrace">
            <a:avLst/>
          </a:prstGeom>
          <a:ln w="762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1617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4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4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4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4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4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44" grpId="0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E6CD5-03B1-B13E-7DFF-3F8A8D668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6"/>
            <a:ext cx="10515600" cy="633946"/>
          </a:xfrm>
        </p:spPr>
        <p:txBody>
          <a:bodyPr>
            <a:normAutofit fontScale="90000"/>
          </a:bodyPr>
          <a:lstStyle/>
          <a:p>
            <a:pPr algn="ctr"/>
            <a:r>
              <a:rPr lang="es-MX" dirty="0"/>
              <a:t>Identificación del problema</a:t>
            </a:r>
          </a:p>
        </p:txBody>
      </p:sp>
      <p:sp>
        <p:nvSpPr>
          <p:cNvPr id="14" name="Bocadillo nube: nube 13">
            <a:extLst>
              <a:ext uri="{FF2B5EF4-FFF2-40B4-BE49-F238E27FC236}">
                <a16:creationId xmlns:a16="http://schemas.microsoft.com/office/drawing/2014/main" id="{DD9AC950-CBD3-2EFE-413E-9E28C3CAE01A}"/>
              </a:ext>
            </a:extLst>
          </p:cNvPr>
          <p:cNvSpPr/>
          <p:nvPr/>
        </p:nvSpPr>
        <p:spPr>
          <a:xfrm flipH="1">
            <a:off x="8601244" y="3502850"/>
            <a:ext cx="3449363" cy="2613346"/>
          </a:xfrm>
          <a:prstGeom prst="cloudCallout">
            <a:avLst/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3200" b="1" dirty="0" err="1"/>
              <a:t>Hey</a:t>
            </a:r>
            <a:r>
              <a:rPr lang="es-MX" sz="3200" b="1" dirty="0"/>
              <a:t>, Banco</a:t>
            </a:r>
            <a:endParaRPr lang="es-MX" sz="2800" b="1" dirty="0"/>
          </a:p>
          <a:p>
            <a:pPr algn="ctr"/>
            <a:r>
              <a:rPr lang="es-MX" sz="2800" dirty="0"/>
              <a:t>vs</a:t>
            </a:r>
          </a:p>
          <a:p>
            <a:pPr algn="ctr"/>
            <a:r>
              <a:rPr lang="es-MX" sz="3200" b="1" dirty="0" err="1"/>
              <a:t>Nu</a:t>
            </a:r>
            <a:endParaRPr lang="es-MX" sz="3200" b="1" dirty="0"/>
          </a:p>
        </p:txBody>
      </p:sp>
      <p:sp>
        <p:nvSpPr>
          <p:cNvPr id="15" name="Bocadillo nube: nube 14">
            <a:extLst>
              <a:ext uri="{FF2B5EF4-FFF2-40B4-BE49-F238E27FC236}">
                <a16:creationId xmlns:a16="http://schemas.microsoft.com/office/drawing/2014/main" id="{FF3E29AB-F375-8160-B299-8DDA36653ACA}"/>
              </a:ext>
            </a:extLst>
          </p:cNvPr>
          <p:cNvSpPr/>
          <p:nvPr/>
        </p:nvSpPr>
        <p:spPr>
          <a:xfrm>
            <a:off x="26810" y="532239"/>
            <a:ext cx="2753272" cy="2052001"/>
          </a:xfrm>
          <a:prstGeom prst="cloud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000" dirty="0"/>
              <a:t>Twitter no es el principal medio de atención a clientes </a:t>
            </a:r>
          </a:p>
        </p:txBody>
      </p:sp>
      <p:sp>
        <p:nvSpPr>
          <p:cNvPr id="16" name="Bocadillo nube: nube 15">
            <a:extLst>
              <a:ext uri="{FF2B5EF4-FFF2-40B4-BE49-F238E27FC236}">
                <a16:creationId xmlns:a16="http://schemas.microsoft.com/office/drawing/2014/main" id="{225C723C-3766-0173-FBFF-5B4E17E147FB}"/>
              </a:ext>
            </a:extLst>
          </p:cNvPr>
          <p:cNvSpPr/>
          <p:nvPr/>
        </p:nvSpPr>
        <p:spPr>
          <a:xfrm>
            <a:off x="-6183" y="3205847"/>
            <a:ext cx="2500036" cy="1756301"/>
          </a:xfrm>
          <a:prstGeom prst="cloud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Twitter no es principal medio de difusión</a:t>
            </a:r>
          </a:p>
        </p:txBody>
      </p:sp>
      <p:sp>
        <p:nvSpPr>
          <p:cNvPr id="17" name="Bocadillo nube: nube 16">
            <a:extLst>
              <a:ext uri="{FF2B5EF4-FFF2-40B4-BE49-F238E27FC236}">
                <a16:creationId xmlns:a16="http://schemas.microsoft.com/office/drawing/2014/main" id="{D75DBE12-74E7-D74B-4ACD-A3C68C234A8E}"/>
              </a:ext>
            </a:extLst>
          </p:cNvPr>
          <p:cNvSpPr/>
          <p:nvPr/>
        </p:nvSpPr>
        <p:spPr>
          <a:xfrm>
            <a:off x="5474484" y="2070608"/>
            <a:ext cx="1351280" cy="1097280"/>
          </a:xfrm>
          <a:prstGeom prst="cloud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200" dirty="0"/>
              <a:t>+ datos</a:t>
            </a:r>
          </a:p>
        </p:txBody>
      </p:sp>
      <p:sp>
        <p:nvSpPr>
          <p:cNvPr id="18" name="Bocadillo nube: nube 17">
            <a:extLst>
              <a:ext uri="{FF2B5EF4-FFF2-40B4-BE49-F238E27FC236}">
                <a16:creationId xmlns:a16="http://schemas.microsoft.com/office/drawing/2014/main" id="{7E43554A-6BCB-3ADA-2168-6A7A245588B7}"/>
              </a:ext>
            </a:extLst>
          </p:cNvPr>
          <p:cNvSpPr/>
          <p:nvPr/>
        </p:nvSpPr>
        <p:spPr>
          <a:xfrm flipH="1">
            <a:off x="7582734" y="1959773"/>
            <a:ext cx="2194699" cy="1097280"/>
          </a:xfrm>
          <a:prstGeom prst="cloud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200" dirty="0"/>
              <a:t>Instagram</a:t>
            </a:r>
          </a:p>
        </p:txBody>
      </p:sp>
      <p:sp>
        <p:nvSpPr>
          <p:cNvPr id="19" name="Bocadillo nube: nube 18">
            <a:extLst>
              <a:ext uri="{FF2B5EF4-FFF2-40B4-BE49-F238E27FC236}">
                <a16:creationId xmlns:a16="http://schemas.microsoft.com/office/drawing/2014/main" id="{DB619663-3AC6-7E06-06D6-EF559892736C}"/>
              </a:ext>
            </a:extLst>
          </p:cNvPr>
          <p:cNvSpPr/>
          <p:nvPr/>
        </p:nvSpPr>
        <p:spPr>
          <a:xfrm flipH="1">
            <a:off x="9137081" y="196728"/>
            <a:ext cx="2880000" cy="1480608"/>
          </a:xfrm>
          <a:prstGeom prst="cloudCallou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2200" dirty="0"/>
              <a:t>Interacciones</a:t>
            </a:r>
          </a:p>
          <a:p>
            <a:pPr algn="ctr"/>
            <a:r>
              <a:rPr lang="es-MX" dirty="0"/>
              <a:t>+</a:t>
            </a:r>
          </a:p>
          <a:p>
            <a:pPr algn="ctr"/>
            <a:r>
              <a:rPr lang="es-MX" sz="2200" dirty="0"/>
              <a:t>Comentarios</a:t>
            </a:r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3D8BCCD6-514E-691B-B979-F934C7317560}"/>
              </a:ext>
            </a:extLst>
          </p:cNvPr>
          <p:cNvCxnSpPr>
            <a:cxnSpLocks/>
          </p:cNvCxnSpPr>
          <p:nvPr/>
        </p:nvCxnSpPr>
        <p:spPr>
          <a:xfrm flipV="1">
            <a:off x="8852256" y="1459850"/>
            <a:ext cx="569650" cy="49992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7E14B56F-355E-6C7A-B78D-4D163EF8B227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8680083" y="3055885"/>
            <a:ext cx="909428" cy="74506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90926650-D885-C57D-E781-ACF5443CB4CB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2232212" y="1659936"/>
            <a:ext cx="782787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Nube 5">
            <a:extLst>
              <a:ext uri="{FF2B5EF4-FFF2-40B4-BE49-F238E27FC236}">
                <a16:creationId xmlns:a16="http://schemas.microsoft.com/office/drawing/2014/main" id="{52E8E533-ADB9-58E2-6F13-9CC8BFBABEB7}"/>
              </a:ext>
            </a:extLst>
          </p:cNvPr>
          <p:cNvSpPr/>
          <p:nvPr/>
        </p:nvSpPr>
        <p:spPr>
          <a:xfrm>
            <a:off x="3007157" y="919633"/>
            <a:ext cx="2528047" cy="1480608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 permite determinar la calidad de los productos</a:t>
            </a:r>
          </a:p>
        </p:txBody>
      </p:sp>
      <p:sp>
        <p:nvSpPr>
          <p:cNvPr id="8" name="Nube 7">
            <a:extLst>
              <a:ext uri="{FF2B5EF4-FFF2-40B4-BE49-F238E27FC236}">
                <a16:creationId xmlns:a16="http://schemas.microsoft.com/office/drawing/2014/main" id="{383D8024-4B74-9BDF-40AF-60489E898E76}"/>
              </a:ext>
            </a:extLst>
          </p:cNvPr>
          <p:cNvSpPr/>
          <p:nvPr/>
        </p:nvSpPr>
        <p:spPr>
          <a:xfrm>
            <a:off x="2803544" y="3268457"/>
            <a:ext cx="2670940" cy="1351648"/>
          </a:xfrm>
          <a:prstGeom prst="cloud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 permite evaluar su presencia digital</a:t>
            </a:r>
          </a:p>
        </p:txBody>
      </p:sp>
      <p:sp>
        <p:nvSpPr>
          <p:cNvPr id="10" name="Signo más 9">
            <a:extLst>
              <a:ext uri="{FF2B5EF4-FFF2-40B4-BE49-F238E27FC236}">
                <a16:creationId xmlns:a16="http://schemas.microsoft.com/office/drawing/2014/main" id="{BCD9D09F-7467-9544-EB55-68012F4D4C5A}"/>
              </a:ext>
            </a:extLst>
          </p:cNvPr>
          <p:cNvSpPr/>
          <p:nvPr/>
        </p:nvSpPr>
        <p:spPr>
          <a:xfrm>
            <a:off x="695527" y="2710103"/>
            <a:ext cx="586465" cy="655179"/>
          </a:xfrm>
          <a:prstGeom prst="mathPlus">
            <a:avLst>
              <a:gd name="adj1" fmla="val 190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A78CC9A1-57EF-4D98-7F4E-7F1B17A8F964}"/>
              </a:ext>
            </a:extLst>
          </p:cNvPr>
          <p:cNvCxnSpPr>
            <a:cxnSpLocks/>
          </p:cNvCxnSpPr>
          <p:nvPr/>
        </p:nvCxnSpPr>
        <p:spPr>
          <a:xfrm>
            <a:off x="2056565" y="3880028"/>
            <a:ext cx="923697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0FBB4BA-01F5-2531-05DB-D318C9100FD6}"/>
              </a:ext>
            </a:extLst>
          </p:cNvPr>
          <p:cNvCxnSpPr>
            <a:cxnSpLocks/>
          </p:cNvCxnSpPr>
          <p:nvPr/>
        </p:nvCxnSpPr>
        <p:spPr>
          <a:xfrm>
            <a:off x="5115228" y="1670507"/>
            <a:ext cx="647051" cy="58148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06D944E-FEAA-2C3A-1591-AF104BBE5D16}"/>
              </a:ext>
            </a:extLst>
          </p:cNvPr>
          <p:cNvCxnSpPr>
            <a:cxnSpLocks/>
          </p:cNvCxnSpPr>
          <p:nvPr/>
        </p:nvCxnSpPr>
        <p:spPr>
          <a:xfrm flipV="1">
            <a:off x="4702478" y="2901465"/>
            <a:ext cx="909428" cy="79550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s igual a 21">
            <a:extLst>
              <a:ext uri="{FF2B5EF4-FFF2-40B4-BE49-F238E27FC236}">
                <a16:creationId xmlns:a16="http://schemas.microsoft.com/office/drawing/2014/main" id="{377B0E06-27B0-41A0-8D61-A2C332D5B547}"/>
              </a:ext>
            </a:extLst>
          </p:cNvPr>
          <p:cNvSpPr/>
          <p:nvPr/>
        </p:nvSpPr>
        <p:spPr>
          <a:xfrm>
            <a:off x="6767309" y="2158194"/>
            <a:ext cx="806191" cy="633946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07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3CC89-7615-4EA6-D274-AA0466F7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F0C89-1F59-603D-C875-0C11DBA22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endParaRPr lang="es-MX" dirty="0"/>
          </a:p>
          <a:p>
            <a:r>
              <a:rPr lang="es-MX" dirty="0"/>
              <a:t>Analizar la presencia digital de </a:t>
            </a:r>
            <a:r>
              <a:rPr lang="es-MX" dirty="0" err="1"/>
              <a:t>Hey</a:t>
            </a:r>
            <a:r>
              <a:rPr lang="es-MX" dirty="0"/>
              <a:t>, Banco en Twitter e Instagram.</a:t>
            </a:r>
          </a:p>
          <a:p>
            <a:pPr lvl="1"/>
            <a:endParaRPr lang="es-MX" dirty="0"/>
          </a:p>
          <a:p>
            <a:r>
              <a:rPr lang="es-MX" dirty="0"/>
              <a:t>Contraste de presencia digital entre </a:t>
            </a:r>
            <a:r>
              <a:rPr lang="es-MX" dirty="0" err="1"/>
              <a:t>Hey</a:t>
            </a:r>
            <a:r>
              <a:rPr lang="es-MX" dirty="0"/>
              <a:t>, Banco y </a:t>
            </a:r>
            <a:r>
              <a:rPr lang="es-MX" dirty="0" err="1"/>
              <a:t>Nu</a:t>
            </a:r>
            <a:r>
              <a:rPr lang="es-MX" dirty="0"/>
              <a:t>.</a:t>
            </a:r>
          </a:p>
          <a:p>
            <a:pPr lvl="1"/>
            <a:endParaRPr lang="es-MX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B70FE206-2E53-6163-2845-0E09D7488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13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D65B5C4-9AFF-A3AE-48CB-FB8BAC02C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61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AEF54DF8-9CF7-B12C-3A87-710B8B085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214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1A852391-8DAA-5108-EA7B-8E8E602CB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65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E321E0E6-02C3-1ADE-7BB7-B5B4D5173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486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MX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kumimoji="0" lang="es-MX" altLang="es-MX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96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FB399-AAD1-7676-D9D8-F708D87A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4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Exploración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CC4031-ADB0-376F-E093-7862F5DE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4319"/>
            <a:ext cx="6094070" cy="4351338"/>
          </a:xfrm>
        </p:spPr>
        <p:txBody>
          <a:bodyPr/>
          <a:lstStyle/>
          <a:p>
            <a:r>
              <a:rPr lang="es-MX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F2A847B-B990-7D17-DCC9-C895ADFE6E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811"/>
          <a:stretch/>
        </p:blipFill>
        <p:spPr>
          <a:xfrm>
            <a:off x="671582" y="2159440"/>
            <a:ext cx="5368455" cy="21116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27B3A76-5DE8-5A83-D6D4-6B9D0AF7A8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962" y="1824319"/>
            <a:ext cx="4862838" cy="30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27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C1A74-F934-5908-521D-434DAEC1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64"/>
            <a:ext cx="10515600" cy="923264"/>
          </a:xfrm>
        </p:spPr>
        <p:txBody>
          <a:bodyPr/>
          <a:lstStyle/>
          <a:p>
            <a:pPr algn="ctr"/>
            <a:r>
              <a:rPr lang="es-MX" dirty="0"/>
              <a:t>Desarrollo de solución</a:t>
            </a:r>
          </a:p>
        </p:txBody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5D608BA8-325A-4C6A-8489-19D212C99D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944" y="991449"/>
            <a:ext cx="990978" cy="742277"/>
          </a:xfr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829AD31A-0853-916C-6C16-1DF23FC63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9820" y="991449"/>
            <a:ext cx="742277" cy="742277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BCB4CCCF-515C-2481-45CF-7480C471759F}"/>
              </a:ext>
            </a:extLst>
          </p:cNvPr>
          <p:cNvGrpSpPr/>
          <p:nvPr/>
        </p:nvGrpSpPr>
        <p:grpSpPr>
          <a:xfrm>
            <a:off x="3479855" y="870085"/>
            <a:ext cx="3927984" cy="2123694"/>
            <a:chOff x="7814482" y="2103278"/>
            <a:chExt cx="3927984" cy="2123694"/>
          </a:xfrm>
        </p:grpSpPr>
        <p:pic>
          <p:nvPicPr>
            <p:cNvPr id="11" name="Imagen 10" descr="Imagen que contiene pasto, exterior, transporte, camioneta&#10;&#10;Descripción generada automáticamente">
              <a:extLst>
                <a:ext uri="{FF2B5EF4-FFF2-40B4-BE49-F238E27FC236}">
                  <a16:creationId xmlns:a16="http://schemas.microsoft.com/office/drawing/2014/main" id="{859D266B-CEAA-23E4-6C38-3D1A40963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4482" y="2103278"/>
              <a:ext cx="3927984" cy="2123694"/>
            </a:xfrm>
            <a:prstGeom prst="rect">
              <a:avLst/>
            </a:prstGeom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BD160AE4-1142-5335-EE09-B697AAB22811}"/>
                </a:ext>
              </a:extLst>
            </p:cNvPr>
            <p:cNvSpPr/>
            <p:nvPr/>
          </p:nvSpPr>
          <p:spPr>
            <a:xfrm>
              <a:off x="8223898" y="2876044"/>
              <a:ext cx="1395831" cy="596361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400" b="1" dirty="0"/>
                <a:t>Minería</a:t>
              </a:r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E9A8186D-4B89-A5F5-783A-5FE579989BAC}"/>
                </a:ext>
              </a:extLst>
            </p:cNvPr>
            <p:cNvSpPr/>
            <p:nvPr/>
          </p:nvSpPr>
          <p:spPr>
            <a:xfrm rot="5400000">
              <a:off x="10845316" y="3131506"/>
              <a:ext cx="1114451" cy="493322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2400" b="1" dirty="0"/>
                <a:t>Datos</a:t>
              </a:r>
            </a:p>
          </p:txBody>
        </p: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8690328A-B7B8-4208-ADEA-34B290A0564A}"/>
              </a:ext>
            </a:extLst>
          </p:cNvPr>
          <p:cNvGrpSpPr/>
          <p:nvPr/>
        </p:nvGrpSpPr>
        <p:grpSpPr>
          <a:xfrm>
            <a:off x="216451" y="2427911"/>
            <a:ext cx="1692000" cy="2350375"/>
            <a:chOff x="1498406" y="4078581"/>
            <a:chExt cx="1692000" cy="2350375"/>
          </a:xfrm>
        </p:grpSpPr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639C61E6-5194-C67F-7B28-D459F9EF0BD1}"/>
                </a:ext>
              </a:extLst>
            </p:cNvPr>
            <p:cNvGrpSpPr/>
            <p:nvPr/>
          </p:nvGrpSpPr>
          <p:grpSpPr>
            <a:xfrm>
              <a:off x="1498406" y="4078581"/>
              <a:ext cx="1692000" cy="2350375"/>
              <a:chOff x="1498406" y="4078581"/>
              <a:chExt cx="1692000" cy="2350375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491ACBCB-CA89-B79D-D7CC-3EF11FA29717}"/>
                  </a:ext>
                </a:extLst>
              </p:cNvPr>
              <p:cNvSpPr/>
              <p:nvPr/>
            </p:nvSpPr>
            <p:spPr>
              <a:xfrm>
                <a:off x="1498406" y="4078581"/>
                <a:ext cx="1692000" cy="46298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20" name="Elipse 19">
                <a:extLst>
                  <a:ext uri="{FF2B5EF4-FFF2-40B4-BE49-F238E27FC236}">
                    <a16:creationId xmlns:a16="http://schemas.microsoft.com/office/drawing/2014/main" id="{E9E36E6E-E348-D4CD-B09E-3ECC8837226D}"/>
                  </a:ext>
                </a:extLst>
              </p:cNvPr>
              <p:cNvSpPr/>
              <p:nvPr/>
            </p:nvSpPr>
            <p:spPr>
              <a:xfrm>
                <a:off x="1498406" y="5965969"/>
                <a:ext cx="1692000" cy="46298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cxnSp>
            <p:nvCxnSpPr>
              <p:cNvPr id="22" name="Conector recto 21">
                <a:extLst>
                  <a:ext uri="{FF2B5EF4-FFF2-40B4-BE49-F238E27FC236}">
                    <a16:creationId xmlns:a16="http://schemas.microsoft.com/office/drawing/2014/main" id="{C18E8256-1061-3A02-2D0F-26BFB9E2210E}"/>
                  </a:ext>
                </a:extLst>
              </p:cNvPr>
              <p:cNvCxnSpPr>
                <a:stCxn id="14" idx="2"/>
                <a:endCxn id="20" idx="2"/>
              </p:cNvCxnSpPr>
              <p:nvPr/>
            </p:nvCxnSpPr>
            <p:spPr>
              <a:xfrm>
                <a:off x="1498406" y="4310075"/>
                <a:ext cx="0" cy="18873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Conector recto 3">
                <a:extLst>
                  <a:ext uri="{FF2B5EF4-FFF2-40B4-BE49-F238E27FC236}">
                    <a16:creationId xmlns:a16="http://schemas.microsoft.com/office/drawing/2014/main" id="{154213CC-B5F2-6BCC-7F92-6A6546EFA1AC}"/>
                  </a:ext>
                </a:extLst>
              </p:cNvPr>
              <p:cNvCxnSpPr>
                <a:stCxn id="14" idx="6"/>
                <a:endCxn id="20" idx="6"/>
              </p:cNvCxnSpPr>
              <p:nvPr/>
            </p:nvCxnSpPr>
            <p:spPr>
              <a:xfrm>
                <a:off x="3190406" y="4310075"/>
                <a:ext cx="0" cy="18873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CuadroTexto 7">
              <a:extLst>
                <a:ext uri="{FF2B5EF4-FFF2-40B4-BE49-F238E27FC236}">
                  <a16:creationId xmlns:a16="http://schemas.microsoft.com/office/drawing/2014/main" id="{B59804D7-8631-59DF-75C3-1F23EC2DBD77}"/>
                </a:ext>
              </a:extLst>
            </p:cNvPr>
            <p:cNvSpPr txBox="1"/>
            <p:nvPr/>
          </p:nvSpPr>
          <p:spPr>
            <a:xfrm>
              <a:off x="1543137" y="4807040"/>
              <a:ext cx="15882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400" dirty="0"/>
                <a:t>Extracción de datos</a:t>
              </a:r>
            </a:p>
          </p:txBody>
        </p:sp>
      </p:grp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0C64DFB2-137B-CD51-34F1-14CEB96A2783}"/>
              </a:ext>
            </a:extLst>
          </p:cNvPr>
          <p:cNvCxnSpPr/>
          <p:nvPr/>
        </p:nvCxnSpPr>
        <p:spPr>
          <a:xfrm>
            <a:off x="1165676" y="1694999"/>
            <a:ext cx="0" cy="60225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78CEFC89-0773-1BB7-BA2C-F1005B23131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078780" y="1931932"/>
            <a:ext cx="1401075" cy="770268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6" name="Picture 1" descr="A graph with colorful lines and dots&#10;&#10;Description automatically generated">
            <a:extLst>
              <a:ext uri="{FF2B5EF4-FFF2-40B4-BE49-F238E27FC236}">
                <a16:creationId xmlns:a16="http://schemas.microsoft.com/office/drawing/2014/main" id="{58E1984E-80E4-58E4-A19A-BFE4F7D043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7991" y="1178990"/>
            <a:ext cx="2755487" cy="2154638"/>
          </a:xfrm>
          <a:prstGeom prst="rect">
            <a:avLst/>
          </a:prstGeom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7F919E88-F7E0-4EDF-3230-07DCCCCDB099}"/>
              </a:ext>
            </a:extLst>
          </p:cNvPr>
          <p:cNvCxnSpPr>
            <a:cxnSpLocks/>
          </p:cNvCxnSpPr>
          <p:nvPr/>
        </p:nvCxnSpPr>
        <p:spPr>
          <a:xfrm rot="16200000">
            <a:off x="9701013" y="3862026"/>
            <a:ext cx="926389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92D7742-7877-4EF2-F25A-236A2EFE5B5E}"/>
              </a:ext>
            </a:extLst>
          </p:cNvPr>
          <p:cNvSpPr txBox="1"/>
          <p:nvPr/>
        </p:nvSpPr>
        <p:spPr>
          <a:xfrm>
            <a:off x="8777313" y="760616"/>
            <a:ext cx="1796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b="1" dirty="0"/>
              <a:t>Resultados</a:t>
            </a: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9C39D17D-A899-EA24-93E4-603A81A822B6}"/>
              </a:ext>
            </a:extLst>
          </p:cNvPr>
          <p:cNvCxnSpPr>
            <a:cxnSpLocks/>
          </p:cNvCxnSpPr>
          <p:nvPr/>
        </p:nvCxnSpPr>
        <p:spPr>
          <a:xfrm flipV="1">
            <a:off x="1894186" y="3826878"/>
            <a:ext cx="962771" cy="19644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C300F6B0-FFE4-1A95-36BB-A87947E01ADB}"/>
              </a:ext>
            </a:extLst>
          </p:cNvPr>
          <p:cNvSpPr txBox="1"/>
          <p:nvPr/>
        </p:nvSpPr>
        <p:spPr>
          <a:xfrm>
            <a:off x="2496881" y="3553184"/>
            <a:ext cx="207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err="1"/>
              <a:t>Scrapping</a:t>
            </a:r>
            <a:r>
              <a:rPr lang="es-MX" dirty="0"/>
              <a:t> automatizado</a:t>
            </a:r>
          </a:p>
        </p:txBody>
      </p:sp>
      <p:pic>
        <p:nvPicPr>
          <p:cNvPr id="36" name="Imagen 35" descr="Diagrama&#10;&#10;Descripción generada automáticamente">
            <a:extLst>
              <a:ext uri="{FF2B5EF4-FFF2-40B4-BE49-F238E27FC236}">
                <a16:creationId xmlns:a16="http://schemas.microsoft.com/office/drawing/2014/main" id="{883CE4FA-AE7B-18D2-69D7-FAD464766B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5" t="6699" r="18263" b="7585"/>
          <a:stretch/>
        </p:blipFill>
        <p:spPr>
          <a:xfrm>
            <a:off x="2490023" y="4154688"/>
            <a:ext cx="2340000" cy="1931286"/>
          </a:xfrm>
          <a:prstGeom prst="rect">
            <a:avLst/>
          </a:prstGeom>
        </p:spPr>
      </p:pic>
      <p:sp>
        <p:nvSpPr>
          <p:cNvPr id="37" name="Rectángulo 36">
            <a:extLst>
              <a:ext uri="{FF2B5EF4-FFF2-40B4-BE49-F238E27FC236}">
                <a16:creationId xmlns:a16="http://schemas.microsoft.com/office/drawing/2014/main" id="{3A5F1A4A-B47C-7962-C622-9106EFD71F13}"/>
              </a:ext>
            </a:extLst>
          </p:cNvPr>
          <p:cNvSpPr/>
          <p:nvPr/>
        </p:nvSpPr>
        <p:spPr>
          <a:xfrm>
            <a:off x="3164801" y="4933954"/>
            <a:ext cx="864000" cy="372058"/>
          </a:xfrm>
          <a:prstGeom prst="rect">
            <a:avLst/>
          </a:prstGeom>
          <a:solidFill>
            <a:srgbClr val="181F32"/>
          </a:solidFill>
          <a:ln>
            <a:solidFill>
              <a:srgbClr val="181F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F9C9FF1B-99DF-319C-3326-393F54EF8CBC}"/>
              </a:ext>
            </a:extLst>
          </p:cNvPr>
          <p:cNvCxnSpPr>
            <a:cxnSpLocks/>
          </p:cNvCxnSpPr>
          <p:nvPr/>
        </p:nvCxnSpPr>
        <p:spPr>
          <a:xfrm>
            <a:off x="6411314" y="3023182"/>
            <a:ext cx="139710" cy="50059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CuadroTexto 38">
            <a:extLst>
              <a:ext uri="{FF2B5EF4-FFF2-40B4-BE49-F238E27FC236}">
                <a16:creationId xmlns:a16="http://schemas.microsoft.com/office/drawing/2014/main" id="{7D408EB0-38D6-E90A-4BD0-F77EE764C17C}"/>
              </a:ext>
            </a:extLst>
          </p:cNvPr>
          <p:cNvSpPr txBox="1"/>
          <p:nvPr/>
        </p:nvSpPr>
        <p:spPr>
          <a:xfrm>
            <a:off x="5465729" y="3603099"/>
            <a:ext cx="2339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Algoritmo de análisis de sentimientos</a:t>
            </a:r>
          </a:p>
        </p:txBody>
      </p:sp>
      <p:pic>
        <p:nvPicPr>
          <p:cNvPr id="42" name="Imagen 41" descr="Imagen que contiene Icono&#10;&#10;Descripción generada automáticamente">
            <a:extLst>
              <a:ext uri="{FF2B5EF4-FFF2-40B4-BE49-F238E27FC236}">
                <a16:creationId xmlns:a16="http://schemas.microsoft.com/office/drawing/2014/main" id="{EF6906FA-E1BF-1A72-B851-5A50B5D9CDE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69" t="14111" r="7869" b="13680"/>
          <a:stretch/>
        </p:blipFill>
        <p:spPr>
          <a:xfrm>
            <a:off x="5723702" y="4244986"/>
            <a:ext cx="1800000" cy="1029543"/>
          </a:xfrm>
          <a:prstGeom prst="rect">
            <a:avLst/>
          </a:prstGeom>
        </p:spPr>
      </p:pic>
      <p:sp>
        <p:nvSpPr>
          <p:cNvPr id="43" name="Signo más 42">
            <a:extLst>
              <a:ext uri="{FF2B5EF4-FFF2-40B4-BE49-F238E27FC236}">
                <a16:creationId xmlns:a16="http://schemas.microsoft.com/office/drawing/2014/main" id="{C74986A9-8E06-D83D-5D3D-A1C3695E4ACD}"/>
              </a:ext>
            </a:extLst>
          </p:cNvPr>
          <p:cNvSpPr/>
          <p:nvPr/>
        </p:nvSpPr>
        <p:spPr>
          <a:xfrm>
            <a:off x="5075611" y="4253518"/>
            <a:ext cx="586465" cy="655179"/>
          </a:xfrm>
          <a:prstGeom prst="mathPlus">
            <a:avLst>
              <a:gd name="adj1" fmla="val 190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589817C1-7DF0-0F1D-3546-BA0FF5699763}"/>
              </a:ext>
            </a:extLst>
          </p:cNvPr>
          <p:cNvCxnSpPr>
            <a:cxnSpLocks/>
          </p:cNvCxnSpPr>
          <p:nvPr/>
        </p:nvCxnSpPr>
        <p:spPr>
          <a:xfrm>
            <a:off x="8014028" y="4543488"/>
            <a:ext cx="926389" cy="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5F2A321-CB18-138E-10C0-8906CEA76681}"/>
              </a:ext>
            </a:extLst>
          </p:cNvPr>
          <p:cNvSpPr txBox="1"/>
          <p:nvPr/>
        </p:nvSpPr>
        <p:spPr>
          <a:xfrm>
            <a:off x="8994208" y="4390425"/>
            <a:ext cx="233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Explorar datos</a:t>
            </a:r>
          </a:p>
        </p:txBody>
      </p:sp>
    </p:spTree>
    <p:extLst>
      <p:ext uri="{BB962C8B-B14F-4D97-AF65-F5344CB8AC3E}">
        <p14:creationId xmlns:p14="http://schemas.microsoft.com/office/powerpoint/2010/main" val="417379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3CC89-7615-4EA6-D274-AA0466F7C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9"/>
            <a:ext cx="10515600" cy="1325563"/>
          </a:xfrm>
        </p:spPr>
        <p:txBody>
          <a:bodyPr/>
          <a:lstStyle/>
          <a:p>
            <a:pPr algn="ctr"/>
            <a:r>
              <a:rPr lang="es-MX" dirty="0"/>
              <a:t>Exploración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6F0C89-1F59-603D-C875-0C11DBA22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83"/>
            <a:ext cx="51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s-MX" dirty="0" err="1"/>
              <a:t>Hey</a:t>
            </a:r>
            <a:r>
              <a:rPr lang="es-MX" dirty="0"/>
              <a:t>, Banco</a:t>
            </a:r>
          </a:p>
          <a:p>
            <a:r>
              <a:rPr lang="es-MX" dirty="0"/>
              <a:t>Publicaciones: 1467</a:t>
            </a:r>
          </a:p>
          <a:p>
            <a:r>
              <a:rPr lang="es-MX" dirty="0"/>
              <a:t>Seguidores: 241k</a:t>
            </a:r>
          </a:p>
        </p:txBody>
      </p:sp>
      <p:pic>
        <p:nvPicPr>
          <p:cNvPr id="1026" name="Picture 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7E82605E-05AB-2F09-3D07-976B1D554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" y="2841233"/>
            <a:ext cx="5400000" cy="385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9">
            <a:extLst>
              <a:ext uri="{FF2B5EF4-FFF2-40B4-BE49-F238E27FC236}">
                <a16:creationId xmlns:a16="http://schemas.microsoft.com/office/drawing/2014/main" id="{B70FE206-2E53-6163-2845-0E09D7488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131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D65B5C4-9AFF-A3AE-48CB-FB8BAC02C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061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AEF54DF8-9CF7-B12C-3A87-710B8B085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2142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1A852391-8DAA-5108-EA7B-8E8E602CB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6555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E321E0E6-02C3-1ADE-7BB7-B5B4D5173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486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s-ES" altLang="es-MX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kumimoji="0" lang="es-MX" altLang="es-MX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1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5B1CC6C3-DDD7-11E9-5AAF-9C40A9626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900" y="2839503"/>
            <a:ext cx="5400000" cy="3800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92B8746-5676-EC06-8DE6-9978EA11E673}"/>
              </a:ext>
            </a:extLst>
          </p:cNvPr>
          <p:cNvSpPr txBox="1">
            <a:spLocks/>
          </p:cNvSpPr>
          <p:nvPr/>
        </p:nvSpPr>
        <p:spPr>
          <a:xfrm>
            <a:off x="7066935" y="1133663"/>
            <a:ext cx="51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dirty="0" err="1"/>
              <a:t>Nu</a:t>
            </a:r>
            <a:endParaRPr lang="es-MX" dirty="0"/>
          </a:p>
          <a:p>
            <a:r>
              <a:rPr lang="es-MX" dirty="0"/>
              <a:t>Publicaciones: 550</a:t>
            </a:r>
          </a:p>
          <a:p>
            <a:r>
              <a:rPr lang="es-MX" dirty="0"/>
              <a:t>Seguidores: 156k</a:t>
            </a:r>
          </a:p>
        </p:txBody>
      </p:sp>
    </p:spTree>
    <p:extLst>
      <p:ext uri="{BB962C8B-B14F-4D97-AF65-F5344CB8AC3E}">
        <p14:creationId xmlns:p14="http://schemas.microsoft.com/office/powerpoint/2010/main" val="533503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575</Words>
  <Application>Microsoft Office PowerPoint</Application>
  <PresentationFormat>Panorámica</PresentationFormat>
  <Paragraphs>95</Paragraphs>
  <Slides>17</Slides>
  <Notes>0</Notes>
  <HiddenSlides>3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Wingdings</vt:lpstr>
      <vt:lpstr>Tema de Office</vt:lpstr>
      <vt:lpstr>Reto Hey, Banco</vt:lpstr>
      <vt:lpstr>Contenido</vt:lpstr>
      <vt:lpstr>Problema</vt:lpstr>
      <vt:lpstr>Problema</vt:lpstr>
      <vt:lpstr>Identificación del problema</vt:lpstr>
      <vt:lpstr>Objetivos</vt:lpstr>
      <vt:lpstr>Exploración</vt:lpstr>
      <vt:lpstr>Desarrollo de solución</vt:lpstr>
      <vt:lpstr>Exploración de datos</vt:lpstr>
      <vt:lpstr>Resultados: Análisis de sentimiento</vt:lpstr>
      <vt:lpstr>Resultados: Modelado de temas</vt:lpstr>
      <vt:lpstr>Resultados: Modelado de temas</vt:lpstr>
      <vt:lpstr>Resultados</vt:lpstr>
      <vt:lpstr>Presentación de PowerPoint</vt:lpstr>
      <vt:lpstr>Conclusiones</vt:lpstr>
      <vt:lpstr>Bibliografía</vt:lpstr>
      <vt:lpstr>Gracias por su atención!!  ¿Preguntas?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Hey, Banco</dc:title>
  <dc:creator>ERIKA FERNÁNDEZ HERNÁNDEZ</dc:creator>
  <cp:lastModifiedBy>ERIKA FERNÁNDEZ HERNÁNDEZ</cp:lastModifiedBy>
  <cp:revision>21</cp:revision>
  <dcterms:created xsi:type="dcterms:W3CDTF">2024-05-05T12:00:01Z</dcterms:created>
  <dcterms:modified xsi:type="dcterms:W3CDTF">2024-05-05T17:27:26Z</dcterms:modified>
</cp:coreProperties>
</file>