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156BA-2207-40E0-85B0-2DAF609BCFE4}" v="52" dt="2019-07-24T03:15:18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6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F7E949-D587-4CB8-9B01-B6B0C5941D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26C5D-2CED-48C9-B95E-7B0D4AB3AF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D89-C7CA-4238-B8A0-D40FDB838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Enhanced Audio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1BFE3-06B6-43DC-8332-1FA78CEEA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Joshuan Jimenez</a:t>
            </a:r>
          </a:p>
          <a:p>
            <a:r>
              <a:rPr lang="en-US" dirty="0"/>
              <a:t>July 24, 2019</a:t>
            </a:r>
          </a:p>
        </p:txBody>
      </p:sp>
    </p:spTree>
    <p:extLst>
      <p:ext uri="{BB962C8B-B14F-4D97-AF65-F5344CB8AC3E}">
        <p14:creationId xmlns:p14="http://schemas.microsoft.com/office/powerpoint/2010/main" val="18809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29FB-B556-4A16-9062-8A3FE697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7FA1-14FE-4113-8C38-F1F60F6B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Background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Timeline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Solutions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8314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BE12C-6D65-4C87-B252-54DEE584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66F38-7F6B-438B-88BB-6C7DC4569A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928635"/>
            <a:ext cx="5451627" cy="4680689"/>
          </a:xfrm>
          <a:prstGeom prst="rect">
            <a:avLst/>
          </a:prstGeom>
        </p:spPr>
      </p:pic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34E3-A3C4-4B76-BF57-5F73690C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Inspired by Shazam and </a:t>
            </a:r>
            <a:r>
              <a:rPr lang="en-US" dirty="0" err="1"/>
              <a:t>Akinator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Humming for audio input to create audio fingerprint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Branching Questions for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Finds desired song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46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8A37-15BF-4A89-B82D-73042341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C12101-15CE-45F6-A017-F0A4C4D8B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357531"/>
              </p:ext>
            </p:extLst>
          </p:nvPr>
        </p:nvGraphicFramePr>
        <p:xfrm>
          <a:off x="1096963" y="2636015"/>
          <a:ext cx="10058401" cy="2711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437">
                  <a:extLst>
                    <a:ext uri="{9D8B030D-6E8A-4147-A177-3AD203B41FA5}">
                      <a16:colId xmlns:a16="http://schemas.microsoft.com/office/drawing/2014/main" val="1249336172"/>
                    </a:ext>
                  </a:extLst>
                </a:gridCol>
                <a:gridCol w="4659921">
                  <a:extLst>
                    <a:ext uri="{9D8B030D-6E8A-4147-A177-3AD203B41FA5}">
                      <a16:colId xmlns:a16="http://schemas.microsoft.com/office/drawing/2014/main" val="344200266"/>
                    </a:ext>
                  </a:extLst>
                </a:gridCol>
                <a:gridCol w="3274043">
                  <a:extLst>
                    <a:ext uri="{9D8B030D-6E8A-4147-A177-3AD203B41FA5}">
                      <a16:colId xmlns:a16="http://schemas.microsoft.com/office/drawing/2014/main" val="3125591125"/>
                    </a:ext>
                  </a:extLst>
                </a:gridCol>
              </a:tblGrid>
              <a:tr h="388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Description of Work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Start and End Dates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extLst>
                  <a:ext uri="{0D108BD9-81ED-4DB2-BD59-A6C34878D82A}">
                    <a16:rowId xmlns:a16="http://schemas.microsoft.com/office/drawing/2014/main" val="4144381751"/>
                  </a:ext>
                </a:extLst>
              </a:tr>
              <a:tr h="774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Phase One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Planning and Design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August 1</a:t>
                      </a:r>
                      <a:r>
                        <a:rPr lang="en-US" sz="2200" baseline="30000">
                          <a:effectLst/>
                        </a:rPr>
                        <a:t>st </a:t>
                      </a:r>
                      <a:r>
                        <a:rPr lang="en-US" sz="2200">
                          <a:effectLst/>
                        </a:rPr>
                        <a:t>2019 – August 15</a:t>
                      </a:r>
                      <a:r>
                        <a:rPr lang="en-US" sz="2200" baseline="30000">
                          <a:effectLst/>
                        </a:rPr>
                        <a:t>th</a:t>
                      </a:r>
                      <a:r>
                        <a:rPr lang="en-US" sz="2200">
                          <a:effectLst/>
                        </a:rPr>
                        <a:t> 2019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extLst>
                  <a:ext uri="{0D108BD9-81ED-4DB2-BD59-A6C34878D82A}">
                    <a16:rowId xmlns:a16="http://schemas.microsoft.com/office/drawing/2014/main" val="1903039771"/>
                  </a:ext>
                </a:extLst>
              </a:tr>
              <a:tr h="774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Phase Two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Coding, Development, and Testing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August 16</a:t>
                      </a:r>
                      <a:r>
                        <a:rPr lang="en-US" sz="2200" baseline="30000">
                          <a:effectLst/>
                        </a:rPr>
                        <a:t>th </a:t>
                      </a:r>
                      <a:r>
                        <a:rPr lang="en-US" sz="2200">
                          <a:effectLst/>
                        </a:rPr>
                        <a:t>2019 – November 16</a:t>
                      </a:r>
                      <a:r>
                        <a:rPr lang="en-US" sz="2200" baseline="30000">
                          <a:effectLst/>
                        </a:rPr>
                        <a:t>th</a:t>
                      </a:r>
                      <a:r>
                        <a:rPr lang="en-US" sz="2200">
                          <a:effectLst/>
                        </a:rPr>
                        <a:t> 2019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extLst>
                  <a:ext uri="{0D108BD9-81ED-4DB2-BD59-A6C34878D82A}">
                    <a16:rowId xmlns:a16="http://schemas.microsoft.com/office/drawing/2014/main" val="776762883"/>
                  </a:ext>
                </a:extLst>
              </a:tr>
              <a:tr h="774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Phase Three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Release, Marketing, and Live Testing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November 16</a:t>
                      </a:r>
                      <a:r>
                        <a:rPr lang="en-US" sz="2200" baseline="30000">
                          <a:effectLst/>
                        </a:rPr>
                        <a:t>th</a:t>
                      </a:r>
                      <a:r>
                        <a:rPr lang="en-US" sz="2200">
                          <a:effectLst/>
                        </a:rPr>
                        <a:t> 2019 – February 16</a:t>
                      </a:r>
                      <a:r>
                        <a:rPr lang="en-US" sz="2200" baseline="30000">
                          <a:effectLst/>
                        </a:rPr>
                        <a:t>th</a:t>
                      </a:r>
                      <a:r>
                        <a:rPr lang="en-US" sz="2200">
                          <a:effectLst/>
                        </a:rPr>
                        <a:t> 2020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11" marR="53811" marT="0" marB="0"/>
                </a:tc>
                <a:extLst>
                  <a:ext uri="{0D108BD9-81ED-4DB2-BD59-A6C34878D82A}">
                    <a16:rowId xmlns:a16="http://schemas.microsoft.com/office/drawing/2014/main" val="78866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5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8C6D-3B42-47E7-BC8E-DC6BA3E1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10322B-9FF3-4D4C-9E85-BC6326BF0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58875"/>
              </p:ext>
            </p:extLst>
          </p:nvPr>
        </p:nvGraphicFramePr>
        <p:xfrm>
          <a:off x="1097278" y="1961564"/>
          <a:ext cx="8863468" cy="1507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9132">
                  <a:extLst>
                    <a:ext uri="{9D8B030D-6E8A-4147-A177-3AD203B41FA5}">
                      <a16:colId xmlns:a16="http://schemas.microsoft.com/office/drawing/2014/main" val="2215880690"/>
                    </a:ext>
                  </a:extLst>
                </a:gridCol>
                <a:gridCol w="3064336">
                  <a:extLst>
                    <a:ext uri="{9D8B030D-6E8A-4147-A177-3AD203B41FA5}">
                      <a16:colId xmlns:a16="http://schemas.microsoft.com/office/drawing/2014/main" val="1951790048"/>
                    </a:ext>
                  </a:extLst>
                </a:gridCol>
              </a:tblGrid>
              <a:tr h="32054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Wages and Salaries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38398"/>
                  </a:ext>
                </a:extLst>
              </a:tr>
              <a:tr h="320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>
                          <a:effectLst/>
                        </a:rPr>
                        <a:t>Software Engineer (Joshuan Jimenez)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$40,000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108555"/>
                  </a:ext>
                </a:extLst>
              </a:tr>
              <a:tr h="866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Software Developer (Randy Rivas)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Subtotal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$40,000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$80,000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128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875E8E-1D15-464F-AF26-527A7CDD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53050"/>
              </p:ext>
            </p:extLst>
          </p:nvPr>
        </p:nvGraphicFramePr>
        <p:xfrm>
          <a:off x="1097278" y="3617653"/>
          <a:ext cx="8863468" cy="150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9133">
                  <a:extLst>
                    <a:ext uri="{9D8B030D-6E8A-4147-A177-3AD203B41FA5}">
                      <a16:colId xmlns:a16="http://schemas.microsoft.com/office/drawing/2014/main" val="4291909886"/>
                    </a:ext>
                  </a:extLst>
                </a:gridCol>
                <a:gridCol w="3064335">
                  <a:extLst>
                    <a:ext uri="{9D8B030D-6E8A-4147-A177-3AD203B41FA5}">
                      <a16:colId xmlns:a16="http://schemas.microsoft.com/office/drawing/2014/main" val="821241"/>
                    </a:ext>
                  </a:extLst>
                </a:gridCol>
              </a:tblGrid>
              <a:tr h="32054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Advertisement during Phase 3 (3 months)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56406"/>
                  </a:ext>
                </a:extLst>
              </a:tr>
              <a:tr h="320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>
                          <a:effectLst/>
                        </a:rPr>
                        <a:t>Social Media (Twitter, Instagram, Facebook)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$1,000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680740"/>
                  </a:ext>
                </a:extLst>
              </a:tr>
              <a:tr h="8666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TV Advertisement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Subtotal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$1,000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$2,000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2401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F6DEF8-2153-4D0A-A7D7-7E0326FD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4623"/>
              </p:ext>
            </p:extLst>
          </p:nvPr>
        </p:nvGraphicFramePr>
        <p:xfrm>
          <a:off x="1097278" y="5273741"/>
          <a:ext cx="8863468" cy="407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9133">
                  <a:extLst>
                    <a:ext uri="{9D8B030D-6E8A-4147-A177-3AD203B41FA5}">
                      <a16:colId xmlns:a16="http://schemas.microsoft.com/office/drawing/2014/main" val="2376224133"/>
                    </a:ext>
                  </a:extLst>
                </a:gridCol>
                <a:gridCol w="3064335">
                  <a:extLst>
                    <a:ext uri="{9D8B030D-6E8A-4147-A177-3AD203B41FA5}">
                      <a16:colId xmlns:a16="http://schemas.microsoft.com/office/drawing/2014/main" val="649676270"/>
                    </a:ext>
                  </a:extLst>
                </a:gridCol>
              </a:tblGrid>
              <a:tr h="407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Total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all" dirty="0">
                          <a:effectLst/>
                        </a:rPr>
                        <a:t>$82,000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16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4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7218-EA61-492F-9C51-82F7044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Content Placeholder 3" descr="A close up of a curtain&#10;&#10;Description automatically generated with medium confidence">
            <a:extLst>
              <a:ext uri="{FF2B5EF4-FFF2-40B4-BE49-F238E27FC236}">
                <a16:creationId xmlns:a16="http://schemas.microsoft.com/office/drawing/2014/main" id="{7ABA3D46-BC0D-4D40-A2AE-710CFF76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37" y="3218283"/>
            <a:ext cx="4310246" cy="285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4EC70-DD57-40D9-82E9-BE93E432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19" y="3218283"/>
            <a:ext cx="4316342" cy="2859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575A3-2BCC-4CF2-9D59-D33EE3CB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37" y="1825703"/>
            <a:ext cx="3874926" cy="1304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07042-9389-4813-BA0D-7DE2A64850A3}"/>
              </a:ext>
            </a:extLst>
          </p:cNvPr>
          <p:cNvSpPr txBox="1"/>
          <p:nvPr/>
        </p:nvSpPr>
        <p:spPr>
          <a:xfrm>
            <a:off x="2003749" y="5981233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Audio Fingerprint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7DA89-DC3E-4F6F-9561-777E2B565419}"/>
              </a:ext>
            </a:extLst>
          </p:cNvPr>
          <p:cNvSpPr txBox="1"/>
          <p:nvPr/>
        </p:nvSpPr>
        <p:spPr>
          <a:xfrm>
            <a:off x="7613729" y="5981233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Dirty Audio Fingerprint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ABDD71-5EDF-4168-ADE3-E61B6C2DD4CE}"/>
              </a:ext>
            </a:extLst>
          </p:cNvPr>
          <p:cNvGrpSpPr/>
          <p:nvPr/>
        </p:nvGrpSpPr>
        <p:grpSpPr>
          <a:xfrm>
            <a:off x="2119157" y="2104092"/>
            <a:ext cx="2039381" cy="1114191"/>
            <a:chOff x="2119157" y="2104092"/>
            <a:chExt cx="2039381" cy="1114191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CEE29F4-BE0C-4A98-89EC-9FB067111268}"/>
                </a:ext>
              </a:extLst>
            </p:cNvPr>
            <p:cNvCxnSpPr>
              <a:cxnSpLocks/>
              <a:stCxn id="6" idx="1"/>
              <a:endCxn id="4" idx="0"/>
            </p:cNvCxnSpPr>
            <p:nvPr/>
          </p:nvCxnSpPr>
          <p:spPr>
            <a:xfrm rot="10800000" flipV="1">
              <a:off x="3294061" y="2477821"/>
              <a:ext cx="864477" cy="740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25B814-DA15-4518-A416-FC075E593CFE}"/>
                </a:ext>
              </a:extLst>
            </p:cNvPr>
            <p:cNvSpPr txBox="1"/>
            <p:nvPr/>
          </p:nvSpPr>
          <p:spPr>
            <a:xfrm>
              <a:off x="2119157" y="2104092"/>
              <a:ext cx="117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Working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FE92BA-DCEF-4F61-9E02-782B12FC6905}"/>
              </a:ext>
            </a:extLst>
          </p:cNvPr>
          <p:cNvGrpSpPr/>
          <p:nvPr/>
        </p:nvGrpSpPr>
        <p:grpSpPr>
          <a:xfrm>
            <a:off x="8033463" y="2108489"/>
            <a:ext cx="2442187" cy="1109794"/>
            <a:chOff x="8033463" y="2108489"/>
            <a:chExt cx="2442187" cy="1109794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B3C3D74-CACF-41BF-A4C4-376E31D60693}"/>
                </a:ext>
              </a:extLst>
            </p:cNvPr>
            <p:cNvCxnSpPr>
              <a:cxnSpLocks/>
              <a:stCxn id="6" idx="3"/>
              <a:endCxn id="5" idx="0"/>
            </p:cNvCxnSpPr>
            <p:nvPr/>
          </p:nvCxnSpPr>
          <p:spPr>
            <a:xfrm>
              <a:off x="8033463" y="2477821"/>
              <a:ext cx="867527" cy="740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0D1A14-0319-4B75-B467-1E0C74D6A3DF}"/>
                </a:ext>
              </a:extLst>
            </p:cNvPr>
            <p:cNvSpPr txBox="1"/>
            <p:nvPr/>
          </p:nvSpPr>
          <p:spPr>
            <a:xfrm>
              <a:off x="8900990" y="2108489"/>
              <a:ext cx="1574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Not Working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07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C667-1048-48C7-98CA-F44BDF5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9115-F0CE-42CF-BCEA-687BB697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Develop algorithm to automatically clean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Develop algorithm to adjust mic sensitivity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Combine both ideas into one</a:t>
            </a:r>
          </a:p>
        </p:txBody>
      </p:sp>
    </p:spTree>
    <p:extLst>
      <p:ext uri="{BB962C8B-B14F-4D97-AF65-F5344CB8AC3E}">
        <p14:creationId xmlns:p14="http://schemas.microsoft.com/office/powerpoint/2010/main" val="16436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937A-BF70-495C-B7BE-AEF583A8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EA55-4AE4-4F16-BB5A-E0DAE9EC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Application to find song using humming and questioning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Time frame of 6 and a half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Costs around $82,000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Had an issue with input being dirty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Fixed by developing algorithm to clean input</a:t>
            </a:r>
          </a:p>
        </p:txBody>
      </p:sp>
    </p:spTree>
    <p:extLst>
      <p:ext uri="{BB962C8B-B14F-4D97-AF65-F5344CB8AC3E}">
        <p14:creationId xmlns:p14="http://schemas.microsoft.com/office/powerpoint/2010/main" val="1673429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Project Enhanced Audio Recognition</vt:lpstr>
      <vt:lpstr>Outline</vt:lpstr>
      <vt:lpstr>Background</vt:lpstr>
      <vt:lpstr>Timeline</vt:lpstr>
      <vt:lpstr>Cost</vt:lpstr>
      <vt:lpstr>Problem</vt:lpstr>
      <vt:lpstr>Solutions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Enhanced Audio Recognition</dc:title>
  <dc:creator>Josh Jimenez</dc:creator>
  <cp:lastModifiedBy>Josh Jimenez</cp:lastModifiedBy>
  <cp:revision>1</cp:revision>
  <dcterms:created xsi:type="dcterms:W3CDTF">2019-07-24T03:13:52Z</dcterms:created>
  <dcterms:modified xsi:type="dcterms:W3CDTF">2019-07-24T03:39:06Z</dcterms:modified>
</cp:coreProperties>
</file>