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0" r:id="rId3"/>
    <p:sldId id="456" r:id="rId4"/>
    <p:sldId id="457" r:id="rId5"/>
    <p:sldId id="455" r:id="rId6"/>
    <p:sldId id="458" r:id="rId7"/>
    <p:sldId id="459" r:id="rId8"/>
    <p:sldId id="460" r:id="rId9"/>
    <p:sldId id="461" r:id="rId10"/>
    <p:sldId id="465" r:id="rId11"/>
    <p:sldId id="462" r:id="rId12"/>
    <p:sldId id="466" r:id="rId13"/>
    <p:sldId id="471" r:id="rId14"/>
    <p:sldId id="473" r:id="rId15"/>
    <p:sldId id="464" r:id="rId16"/>
    <p:sldId id="467" r:id="rId17"/>
    <p:sldId id="463" r:id="rId18"/>
    <p:sldId id="468" r:id="rId19"/>
    <p:sldId id="470" r:id="rId20"/>
    <p:sldId id="472" r:id="rId21"/>
    <p:sldId id="469" r:id="rId22"/>
    <p:sldId id="4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6B4"/>
    <a:srgbClr val="2C4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1" autoAdjust="0"/>
    <p:restoredTop sz="95887" autoAdjust="0"/>
  </p:normalViewPr>
  <p:slideViewPr>
    <p:cSldViewPr snapToGrid="0">
      <p:cViewPr>
        <p:scale>
          <a:sx n="100" d="100"/>
          <a:sy n="100" d="100"/>
        </p:scale>
        <p:origin x="15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807A-03F0-4CB0-B159-B5D27DBFEE2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A5C2-72C6-43CE-80A9-D10E43AB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https://log-sharing.dreamhosters.com/</a:t>
            </a:r>
          </a:p>
          <a:p>
            <a:r>
              <a:rPr lang="en-US" dirty="0"/>
              <a:t>https://github.com/shramos/Awesome-Cybersecurity-Datasets</a:t>
            </a:r>
          </a:p>
          <a:p>
            <a:r>
              <a:rPr lang="en-US" dirty="0"/>
              <a:t>https://csr.lanl.gov/data-fence/1611833169/G3K9tNZhcYCYh5IwgPemm3QFYRM=/unified-host-network-dataset-2017/netflow.html</a:t>
            </a:r>
          </a:p>
          <a:p>
            <a:r>
              <a:rPr lang="en-US" dirty="0"/>
              <a:t>http://www.secrepo.com/</a:t>
            </a:r>
          </a:p>
          <a:p>
            <a:r>
              <a:rPr lang="en-US" dirty="0"/>
              <a:t>http://www.takakura.com/Kyoto_data/</a:t>
            </a:r>
          </a:p>
          <a:p>
            <a:r>
              <a:rPr lang="en-US" dirty="0"/>
              <a:t>https://www.honeynet.org/challenges/</a:t>
            </a:r>
          </a:p>
          <a:p>
            <a:r>
              <a:rPr lang="en-US" dirty="0"/>
              <a:t>https://digitalcorpora.org/corpora/scenarios</a:t>
            </a:r>
          </a:p>
          <a:p>
            <a:r>
              <a:rPr lang="en-US" dirty="0"/>
              <a:t>https://vizsec.org/data/</a:t>
            </a:r>
          </a:p>
          <a:p>
            <a:r>
              <a:rPr lang="en-US" dirty="0"/>
              <a:t>https://github.com/logpai/loghub</a:t>
            </a:r>
          </a:p>
          <a:p>
            <a:r>
              <a:rPr lang="en-US" dirty="0"/>
              <a:t>https://github.com/sooshie/Security-Data-Analysis</a:t>
            </a:r>
          </a:p>
          <a:p>
            <a:r>
              <a:rPr lang="en-US" dirty="0"/>
              <a:t>https://www.mitre.org/sites/default/files/pdf/intrusion_lapadula.pdf</a:t>
            </a:r>
          </a:p>
          <a:p>
            <a:r>
              <a:rPr lang="en-US" dirty="0"/>
              <a:t>https://blog.eccouncil.org/how-do-intrusion-detection-systems-ids-work/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A5C2-72C6-43CE-80A9-D10E43ABFC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2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C99-8CAC-4D37-9EA1-47BED098A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E763D-F03E-4F17-84F8-8E5D45A2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AF7-47D0-43AA-B007-8CBCDAEC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79F8-B661-4380-9413-6B6A284A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53A1-4359-425B-B32D-43A2DC29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A9B-462B-4ED7-BFF2-12F7C138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62CE6-B1D0-44EE-BF12-E642E90D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2A98-729E-432E-9A1C-4A3B3D1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0D2D-B385-4452-B372-59D6A980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63F1-7158-420B-90F5-B8B4CF27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64A82-5084-4BCD-A348-3C3E6E58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FFA03-6206-4E5D-AE4F-B0E2DB81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89E5-70AA-40FA-9AAA-746B7C67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C61D-08CE-47A6-B642-B880C19D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FC7A-00B8-4E69-82B4-60B159A1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B5B3-028D-4382-B874-52F50925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99" y="31750"/>
            <a:ext cx="947273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7019-F0E2-405A-92E8-113DDB48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1AC9-CACD-4E2C-BEBD-63616F1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CC86-83DA-4DFE-8A6C-A0A1DE29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F00E-32FE-463C-9F57-2BD1934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913-3729-4C5D-8869-EE48365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4A97-E707-4D72-BC72-E717AA35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02B0-B367-4466-88A4-39F6C516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B19F-0334-43AC-A91F-929114A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BECC-0C14-4356-ABB9-43B8855C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D263-AE67-4D75-A3AE-78E4274A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C263-6601-436D-82AD-EFB23656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E1BF-500A-4FC5-9B7B-48578E57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458B-740E-4803-BF13-433B1572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0911-3F41-4138-94FB-179052B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C20F-35E4-481E-A7E3-75E4768C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629B-54EF-4D29-8767-05D2886B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27C63-09F9-4ED9-A8AB-70C372CF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7E48-DBBB-402B-A26B-76EC84DD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9611-BA1D-4B9B-A97C-217324B0C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2E40-D3B2-49C3-A109-D31127A0E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AAEEE-FC49-4877-8744-AF9D86D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FBFAD-E3FD-4AEF-AF9B-E853FF0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4E2C8-4DC9-4CFF-B7AE-16B13526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EA0A-0C88-4987-B388-346C938A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5350E-DEA8-4325-A83B-788739F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8D25F-E332-4FCF-B5A8-8D1B4ABC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BB87C-0541-4BC5-AA2D-C0DE0BB2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9FE51-A8A8-4E0B-AA4E-86AC1B64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84C87-D467-4A1C-A350-41AE9E81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0669-9A07-484E-B773-BD367AE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DF3C-A1D6-4E95-B39B-29388241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EEFA-192B-4610-B36E-0AA06817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A763-723D-435A-8A3E-D38C49F54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A786-38D1-4833-8747-0F91603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AC34-C75D-40CE-924F-213B440D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4CC0-9806-48A9-BFED-DBD2287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F968-C1BC-45C6-BDB3-0C3D9A74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655DB-818A-46E0-B0C7-107141AC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C6F69-90FC-446A-95E4-2378FF4A0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892F-A6A0-416F-8111-33430A6F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B2DC-093C-4D2B-BE7A-2FE12AB5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C12E-62DC-43FE-9490-266CC67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A2F4F-2687-4DEC-98E0-CCEC4A8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99" y="365125"/>
            <a:ext cx="9472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327D-7620-4295-9BD3-28678981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A87B-5661-4867-B5FB-9DD1A7D0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5CF4-BFAE-4873-AF6C-7017B5DC3F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863C-865E-46C2-8A05-324E90CB2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6886-F49D-4157-B294-7C14575AF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FAE4-1658-4C52-A857-14DFD42F4B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BBF56-6EE0-4971-89D1-7284FEA839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4231" b="10059"/>
          <a:stretch/>
        </p:blipFill>
        <p:spPr>
          <a:xfrm>
            <a:off x="0" y="185737"/>
            <a:ext cx="1264398" cy="988181"/>
          </a:xfrm>
          <a:prstGeom prst="rect">
            <a:avLst/>
          </a:prstGeom>
        </p:spPr>
      </p:pic>
      <p:pic>
        <p:nvPicPr>
          <p:cNvPr id="9" name="Picture 8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F5FD182E-2993-4B87-9123-B8A01E6B7F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188156"/>
            <a:ext cx="1642937" cy="9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5083-9C19-4FFE-A960-D03BB5041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79433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6C19-11A2-4CEE-BC9D-8253CB7C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271" y="2793291"/>
            <a:ext cx="5161606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Assignments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A835-C2EC-49C7-B29C-365F2B274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9" r="4012" b="3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5B12E65-BE3D-4A66-8EB5-159DB69CA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3" b="1053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61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B532-71FF-40B4-815C-6E538D09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Application Log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ED0B-EB44-4A37-8775-D86997ED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Collect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Events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LogParser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(&lt;File&gt;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ApplicationLog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 logs into data structure for further processing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-Basic: Write parsed output to a csv file, few OO concepts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Abstraction, Maintain output in a database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output in a database, abstraction, parse more than one type of log file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Alert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LogAnalyzer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Events)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 logs into data structure for further processing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Use a simple hardcoded rule to find error, report warning to console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4-Advanced: Two or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types/warnings, report with context of the intrusion data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B532-71FF-40B4-815C-6E538D09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graded areas – System Log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ED0B-EB44-4A37-8775-D86997ED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8514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Collect (1</a:t>
            </a:r>
            <a:r>
              <a:rPr lang="en-US" sz="26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Events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SystemLogParser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(&lt;File&gt;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SystemLog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 logs into data structure for further processing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-Basic: Write parsed output to a csv file, few OO concepts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Abstraction, Maintain output in a database or on visual display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output in a database, abstraction, parse more than one type of log file or system scanner output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Alert 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SystemLogAnalyzer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Events)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 logs into data structure for further processing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Use a simple hardcoded rule to find 3 failed login attempts, report to console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Three rules that analyze/alert over at least two logs, report with context of the intrusion data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5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B532-71FF-40B4-815C-6E538D09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99" y="22225"/>
            <a:ext cx="947273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12 graded areas – System Resource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ED0B-EB44-4A37-8775-D86997ED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908"/>
            <a:ext cx="12075886" cy="4351338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Collect (1</a:t>
            </a:r>
            <a:r>
              <a:rPr lang="en-US" sz="22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&lt;List&gt;Profiles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PerformancePoll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//creates records for CPU, Memory, processes in a tuple or object data 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2-Basic: Output a .csv file with 10 minutes of system checks as timestamped tuples at 20 sec intervals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Call the OS during program run-time, maintain output in a database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4-Advanced: Call the OS during run-time, maintain the checks in a database, output a visual report of the time series data (graph)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Alert (2</a:t>
            </a:r>
            <a:r>
              <a:rPr lang="en-US" sz="2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PerformanceDeviation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Profiles)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 logs into data structure for further processing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Use a hardcoded rule to track the mean of the last 10 readings and report 33% deviations as warnings to console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Two detection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or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and report the sliding window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alert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visually (graph)</a:t>
            </a:r>
          </a:p>
        </p:txBody>
      </p:sp>
    </p:spTree>
    <p:extLst>
      <p:ext uri="{BB962C8B-B14F-4D97-AF65-F5344CB8AC3E}">
        <p14:creationId xmlns:p14="http://schemas.microsoft.com/office/powerpoint/2010/main" val="40936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Data 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30350"/>
            <a:ext cx="10925175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Filter Logs (1</a:t>
            </a:r>
            <a:r>
              <a:rPr lang="en-US" sz="3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Events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LogFilterer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(&lt;List&gt;, param)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efines the log event list for further processing or storage by removing uninteresting events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param is a String used to filter the log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3.5-Mid: param is read from a config file or at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before run time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4-Advanced: param is provided interactively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or GUI) during run time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Aggregate logs (2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Events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LogAggregator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(&lt;List&lt;List&gt;&gt; Events 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Combines logs into a single location and format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A single file with all your logs in your choice of format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3.5-Mid: Logs are aggregated in a database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4-Advanced: Database and logs with graphical report of statistics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Expert: Use Syslog format, and flag/handle duplicate events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 with data quality issues</a:t>
            </a:r>
          </a:p>
        </p:txBody>
      </p:sp>
    </p:spTree>
    <p:extLst>
      <p:ext uri="{BB962C8B-B14F-4D97-AF65-F5344CB8AC3E}">
        <p14:creationId xmlns:p14="http://schemas.microsoft.com/office/powerpoint/2010/main" val="213035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9CE-F254-45EF-BADF-7A1E174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634" y="100012"/>
            <a:ext cx="9472732" cy="1325563"/>
          </a:xfrm>
        </p:spPr>
        <p:txBody>
          <a:bodyPr/>
          <a:lstStyle/>
          <a:p>
            <a:r>
              <a:rPr lang="en-US" dirty="0"/>
              <a:t>12 graded areas – Simulation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D495E2-BD5D-4C4A-AFCF-442BA21A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425575"/>
            <a:ext cx="10925175" cy="47561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Replay Logs (1</a:t>
            </a:r>
            <a:r>
              <a:rPr lang="en-US" sz="3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LogReplay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(&lt;List&gt; Events)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Replays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give log event list (or file) to test online detection tools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2-Basic: Maintain a library of logs, replay captured logs by running it through the log parser and analyzer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Above and replay at least 3 logs from a config file (batch processing)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4-Advanced: Above and output log statistics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Generate System (2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Events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System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Generates system events for testing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Generate random time series data that looks like your CPU, disk or memory usage (any 1)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4-Mid: Generate random time series data that looks like your CPU, disk or memory usage (any 2)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5-Adv: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time series data that looks like your CPU, disk and memory usage (all 3)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notes in this presentation for logs from online sources</a:t>
            </a:r>
          </a:p>
        </p:txBody>
      </p:sp>
    </p:spTree>
    <p:extLst>
      <p:ext uri="{BB962C8B-B14F-4D97-AF65-F5344CB8AC3E}">
        <p14:creationId xmlns:p14="http://schemas.microsoft.com/office/powerpoint/2010/main" val="71223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9CE-F254-45EF-BADF-7A1E1744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graded areas – Statistical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9790-D456-40D9-873C-77C89211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Sprint</a:t>
            </a:r>
          </a:p>
          <a:p>
            <a:pPr marL="0" indent="0">
              <a:buNone/>
            </a:pPr>
            <a:r>
              <a:rPr lang="en-US" dirty="0"/>
              <a:t>&lt;Alert&gt; Anomaly-based Detection (&lt;List&gt; floating point numbers)</a:t>
            </a:r>
          </a:p>
          <a:p>
            <a:pPr marL="0" indent="0">
              <a:buNone/>
            </a:pPr>
            <a:r>
              <a:rPr lang="en-US" dirty="0"/>
              <a:t>//For the list of numbers start with:</a:t>
            </a:r>
          </a:p>
          <a:p>
            <a:pPr marL="0" indent="0">
              <a:buNone/>
            </a:pPr>
            <a:r>
              <a:rPr lang="en-US" dirty="0"/>
              <a:t>  //generate random numbers (normal distribution) with mean= 10 and a </a:t>
            </a:r>
            <a:r>
              <a:rPr lang="en-US" dirty="0" err="1"/>
              <a:t>sd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//generate a random numbers (normal distribution) with mean= 50 and a </a:t>
            </a:r>
            <a:r>
              <a:rPr lang="en-US" dirty="0" err="1"/>
              <a:t>sd</a:t>
            </a:r>
            <a:r>
              <a:rPr lang="en-US" dirty="0"/>
              <a:t> = 10</a:t>
            </a:r>
          </a:p>
          <a:p>
            <a:pPr marL="0" indent="0">
              <a:buNone/>
            </a:pPr>
            <a:r>
              <a:rPr lang="en-US" dirty="0"/>
              <a:t>  //append both lists of numbers as your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//Triggers an alert if a number deviates from the statistic using time series data</a:t>
            </a:r>
          </a:p>
          <a:p>
            <a:r>
              <a:rPr lang="en-US" dirty="0"/>
              <a:t>5-Basic: Implements hardcoded baseline and sliding windows to generate an alert</a:t>
            </a:r>
          </a:p>
          <a:p>
            <a:r>
              <a:rPr lang="en-US" dirty="0"/>
              <a:t>7-Mid: A policy config file specifies the baseline and sliding windows</a:t>
            </a:r>
          </a:p>
          <a:p>
            <a:r>
              <a:rPr lang="en-US" dirty="0"/>
              <a:t>9-Advanced: Above and incorporate multiple statistical approaches for use with your performance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5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9CE-F254-45EF-BADF-7A1E1744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graded areas – Rule Based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9790-D456-40D9-873C-77C89211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Sprint</a:t>
            </a:r>
          </a:p>
          <a:p>
            <a:pPr marL="0" indent="0">
              <a:buNone/>
            </a:pPr>
            <a:r>
              <a:rPr lang="en-US" sz="2000" dirty="0"/>
              <a:t>&lt;Alert&gt; Signature-based Detection (&lt;List&gt; Rules, &lt;List&gt; Events)</a:t>
            </a:r>
          </a:p>
          <a:p>
            <a:pPr marL="0" indent="0">
              <a:buNone/>
            </a:pPr>
            <a:r>
              <a:rPr lang="en-US" sz="2000" dirty="0"/>
              <a:t>//Generates alerts based on rules</a:t>
            </a:r>
          </a:p>
          <a:p>
            <a:r>
              <a:rPr lang="en-US" sz="2000" dirty="0"/>
              <a:t>4-Basic: Alerts using Misuse or Attack rules read from a separate policy config file</a:t>
            </a:r>
          </a:p>
          <a:p>
            <a:r>
              <a:rPr lang="en-US" sz="2000" dirty="0"/>
              <a:t>6-Mid: Rules are stored in a separate policy config file, and follow POSIX or other known REGEX format</a:t>
            </a:r>
          </a:p>
          <a:p>
            <a:r>
              <a:rPr lang="en-US" sz="2000" dirty="0"/>
              <a:t>8-Adv: Rules can be changed by the IDS automatically due to input from its correlation and prediction engine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44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99" y="117475"/>
            <a:ext cx="947273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12 graded areas – File Integrity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Initialize Hash Table (1</a:t>
            </a:r>
            <a:r>
              <a:rPr lang="en-US" sz="26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Hash,FileID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FileHashMaker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Files)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hash codes with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FileIDs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set of critical files you specify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2-Basic: Write list to a csv file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Maintain list in a database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list in a database and in an encrypted archive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Alert on File Modification 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FileIntegrityChecker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Hash,FileID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recomputes hash codes for critical files, compares to initial codes and alarms for modifications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2-Basic: Execute the check manually, alert on any modification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3-Mid: Execute the check on an interval time read from a policy config file, quarantine the file for incident response actions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Above and alert on “irregular”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7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Network Traffic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Collect traffic using </a:t>
            </a:r>
            <a:r>
              <a:rPr lang="en-US" sz="2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tcpdump</a:t>
            </a: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</a:t>
            </a:r>
            <a:r>
              <a:rPr lang="en-US" sz="26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(packets)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TrafficCollector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network traffic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Write list to a csv file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3.5-Mid: Maintain list in a database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list in a database and output statistics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Alert on SSH connection attempt 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Analyzer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//Analyze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etwork traffic and alert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Report on SSH connection attempts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Above and shut down port based on a clipping level from policy config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7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3</a:t>
            </a:r>
            <a:r>
              <a:rPr lang="en-US" sz="4000" baseline="30000" dirty="0"/>
              <a:t>rd</a:t>
            </a:r>
            <a:r>
              <a:rPr lang="en-US" sz="4000" dirty="0"/>
              <a:t> Party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Call Bro (Zeke) from your program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CallZeke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third party tool for signature detection from your program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Call Zeke and receive an alert to pass to the console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list of alerts in a database for a consolidate system report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Call Snort from your program 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CallSnort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third party tool for anomaly detection from your program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3-Basic: Call Zeke and receive an alert to pass to the console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Maintain list of alerts in a database for a consolidate system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4AFF-C1A7-4503-BDB2-C5FC17F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5" y="12915"/>
            <a:ext cx="9472732" cy="9316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IDS Architecture – Long Range Goal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C8FC00-C3F5-4CE3-BD82-4ACFB3A6613A}"/>
              </a:ext>
            </a:extLst>
          </p:cNvPr>
          <p:cNvGrpSpPr/>
          <p:nvPr/>
        </p:nvGrpSpPr>
        <p:grpSpPr>
          <a:xfrm>
            <a:off x="219736" y="1061205"/>
            <a:ext cx="11709992" cy="5619169"/>
            <a:chOff x="219736" y="1061205"/>
            <a:chExt cx="11709992" cy="5619169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5DB44805-4558-4AD9-A178-2B03361350F1}"/>
                </a:ext>
              </a:extLst>
            </p:cNvPr>
            <p:cNvGrpSpPr/>
            <p:nvPr/>
          </p:nvGrpSpPr>
          <p:grpSpPr>
            <a:xfrm>
              <a:off x="219736" y="1061205"/>
              <a:ext cx="11709992" cy="5619169"/>
              <a:chOff x="181636" y="1061205"/>
              <a:chExt cx="11709992" cy="561916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E396D5-8190-4681-8035-E7A4AF1C24A9}"/>
                  </a:ext>
                </a:extLst>
              </p:cNvPr>
              <p:cNvSpPr/>
              <p:nvPr/>
            </p:nvSpPr>
            <p:spPr>
              <a:xfrm>
                <a:off x="3315283" y="4447321"/>
                <a:ext cx="478172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System Integration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8F895-BE37-497D-B762-E807287A74BB}"/>
                  </a:ext>
                </a:extLst>
              </p:cNvPr>
              <p:cNvSpPr/>
              <p:nvPr/>
            </p:nvSpPr>
            <p:spPr>
              <a:xfrm>
                <a:off x="4784754" y="3001043"/>
                <a:ext cx="1845578" cy="1066336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&amp; Detection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63B7F8-A670-48B7-B933-4400F825C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5377343"/>
                <a:ext cx="71558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701435B-611C-45E5-9056-45C9B70FC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003" y="5184398"/>
                <a:ext cx="457882" cy="51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697E73-EFB1-425A-BF7A-EA510968C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993" y="5184398"/>
                <a:ext cx="312494" cy="694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32D15B-F6E5-4EAF-899D-2CEAC58E1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1823" y="5184397"/>
                <a:ext cx="12583" cy="694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C8BCE7-13F6-466F-A633-93ECA398C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801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F88FF-8442-40A3-A2DF-AB9BEED073B4}"/>
                  </a:ext>
                </a:extLst>
              </p:cNvPr>
              <p:cNvSpPr txBox="1"/>
              <p:nvPr/>
            </p:nvSpPr>
            <p:spPr>
              <a:xfrm>
                <a:off x="4572327" y="6253753"/>
                <a:ext cx="3625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Systems &amp; Networks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E575135-465D-4579-B135-857C11A0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2316759"/>
                <a:ext cx="971896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4A06549-C252-48E0-A6A5-38AA32FB2D20}"/>
                  </a:ext>
                </a:extLst>
              </p:cNvPr>
              <p:cNvCxnSpPr>
                <a:cxnSpLocks/>
                <a:stCxn id="6" idx="0"/>
                <a:endCxn id="57" idx="2"/>
              </p:cNvCxnSpPr>
              <p:nvPr/>
            </p:nvCxnSpPr>
            <p:spPr>
              <a:xfrm flipV="1">
                <a:off x="5707543" y="2478903"/>
                <a:ext cx="6973" cy="5221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B8EC59D-673A-4A81-9FD7-4A81C3BCB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8450" y="5198530"/>
                <a:ext cx="27264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9FD96-E9F6-479F-9177-B72257B335AA}"/>
                  </a:ext>
                </a:extLst>
              </p:cNvPr>
              <p:cNvSpPr txBox="1"/>
              <p:nvPr/>
            </p:nvSpPr>
            <p:spPr>
              <a:xfrm>
                <a:off x="907640" y="5815821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App</a:t>
                </a:r>
              </a:p>
              <a:p>
                <a:pPr algn="ctr"/>
                <a:r>
                  <a:rPr lang="en-US" sz="1600" dirty="0"/>
                  <a:t>Logs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83C4A6-0DB8-4E4D-BA13-21522E0868A4}"/>
                  </a:ext>
                </a:extLst>
              </p:cNvPr>
              <p:cNvSpPr txBox="1"/>
              <p:nvPr/>
            </p:nvSpPr>
            <p:spPr>
              <a:xfrm>
                <a:off x="259940" y="5601286"/>
                <a:ext cx="88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Logs &amp; Scans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E2C887-D917-4501-A43F-B2B7DF20E468}"/>
                  </a:ext>
                </a:extLst>
              </p:cNvPr>
              <p:cNvSpPr txBox="1"/>
              <p:nvPr/>
            </p:nvSpPr>
            <p:spPr>
              <a:xfrm>
                <a:off x="1582954" y="6008768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Critical Files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66E79-FB81-4EF8-9BD0-25903C64F2C9}"/>
                  </a:ext>
                </a:extLst>
              </p:cNvPr>
              <p:cNvSpPr txBox="1"/>
              <p:nvPr/>
            </p:nvSpPr>
            <p:spPr>
              <a:xfrm>
                <a:off x="2300212" y="5815821"/>
                <a:ext cx="919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Network Traffic &amp; Scans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ED18AF-7C81-4482-A4D1-C44FA1FF9F1B}"/>
                  </a:ext>
                </a:extLst>
              </p:cNvPr>
              <p:cNvSpPr txBox="1"/>
              <p:nvPr/>
            </p:nvSpPr>
            <p:spPr>
              <a:xfrm>
                <a:off x="3111139" y="5552039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Resource Queries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2C5C5E-5899-42B7-890F-104110D07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5985" y="5184400"/>
                <a:ext cx="541103" cy="458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86DBEF-9645-4141-9E4C-34EA81C37F60}"/>
                  </a:ext>
                </a:extLst>
              </p:cNvPr>
              <p:cNvSpPr/>
              <p:nvPr/>
            </p:nvSpPr>
            <p:spPr>
              <a:xfrm>
                <a:off x="1942597" y="2987823"/>
                <a:ext cx="1507258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Aggregation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7689F17-62B1-4C54-9543-AF985D608A94}"/>
                  </a:ext>
                </a:extLst>
              </p:cNvPr>
              <p:cNvSpPr/>
              <p:nvPr/>
            </p:nvSpPr>
            <p:spPr>
              <a:xfrm>
                <a:off x="7850931" y="2987823"/>
                <a:ext cx="1572465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Correlation &amp; Prediction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F53C75-FEE9-46E1-A265-AFA827EBD8D4}"/>
                  </a:ext>
                </a:extLst>
              </p:cNvPr>
              <p:cNvCxnSpPr>
                <a:cxnSpLocks/>
                <a:stCxn id="37" idx="3"/>
                <a:endCxn id="6" idx="1"/>
              </p:cNvCxnSpPr>
              <p:nvPr/>
            </p:nvCxnSpPr>
            <p:spPr>
              <a:xfrm>
                <a:off x="3449855" y="3527601"/>
                <a:ext cx="13348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E8883C9-053C-4CE1-A667-ABA1BCA78C84}"/>
                  </a:ext>
                </a:extLst>
              </p:cNvPr>
              <p:cNvCxnSpPr>
                <a:cxnSpLocks/>
                <a:stCxn id="6" idx="3"/>
                <a:endCxn id="38" idx="1"/>
              </p:cNvCxnSpPr>
              <p:nvPr/>
            </p:nvCxnSpPr>
            <p:spPr>
              <a:xfrm flipV="1">
                <a:off x="6630332" y="3527601"/>
                <a:ext cx="12205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A8514B-363E-458C-ABB7-177DB5FE4D9F}"/>
                  </a:ext>
                </a:extLst>
              </p:cNvPr>
              <p:cNvSpPr txBox="1"/>
              <p:nvPr/>
            </p:nvSpPr>
            <p:spPr>
              <a:xfrm>
                <a:off x="4769841" y="1061205"/>
                <a:ext cx="189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Security Officer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104122-0FD0-461D-A467-FA0F601A02EF}"/>
                  </a:ext>
                </a:extLst>
              </p:cNvPr>
              <p:cNvSpPr/>
              <p:nvPr/>
            </p:nvSpPr>
            <p:spPr>
              <a:xfrm>
                <a:off x="1872373" y="2070245"/>
                <a:ext cx="7684285" cy="408658"/>
              </a:xfrm>
              <a:prstGeom prst="rect">
                <a:avLst/>
              </a:prstGeom>
              <a:solidFill>
                <a:srgbClr val="3A66B4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Interface</a:t>
                </a:r>
              </a:p>
            </p:txBody>
          </p: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408610E9-37AB-49FF-9445-070C492C3722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3449855" y="3527601"/>
                <a:ext cx="852179" cy="91971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8431A60-7038-4121-8600-F5AB3646AC4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6630332" y="3534211"/>
                <a:ext cx="710268" cy="89808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0EACE7-B03F-4D2F-A6B3-19B0F6DEE8D5}"/>
                  </a:ext>
                </a:extLst>
              </p:cNvPr>
              <p:cNvSpPr txBox="1"/>
              <p:nvPr/>
            </p:nvSpPr>
            <p:spPr>
              <a:xfrm>
                <a:off x="4909192" y="2490623"/>
                <a:ext cx="176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Alarms    Warnings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E7B43-CBDA-4436-801C-F1657CD41BBD}"/>
                  </a:ext>
                </a:extLst>
              </p:cNvPr>
              <p:cNvSpPr txBox="1"/>
              <p:nvPr/>
            </p:nvSpPr>
            <p:spPr>
              <a:xfrm>
                <a:off x="2713587" y="2557315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Logs &amp; Profiles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CA09F8-04B5-4F3C-B2C9-3101F6C83976}"/>
                  </a:ext>
                </a:extLst>
              </p:cNvPr>
              <p:cNvSpPr txBox="1"/>
              <p:nvPr/>
            </p:nvSpPr>
            <p:spPr>
              <a:xfrm>
                <a:off x="7681749" y="5849377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Third Party</a:t>
                </a:r>
              </a:p>
              <a:p>
                <a:pPr algn="ctr"/>
                <a:r>
                  <a:rPr lang="en-US" sz="1600" dirty="0"/>
                  <a:t>Security Tools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9A2816-8512-4D5D-8404-CB3207A69B90}"/>
                  </a:ext>
                </a:extLst>
              </p:cNvPr>
              <p:cNvSpPr/>
              <p:nvPr/>
            </p:nvSpPr>
            <p:spPr>
              <a:xfrm>
                <a:off x="1008308" y="4666870"/>
                <a:ext cx="199869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Interfaces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9E8BC4-6B48-4208-9746-68F9D4148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104" y="5377343"/>
                <a:ext cx="3511524" cy="266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D5D885A3-03C1-417C-8D41-F7CF11910F53}"/>
                  </a:ext>
                </a:extLst>
              </p:cNvPr>
              <p:cNvCxnSpPr>
                <a:cxnSpLocks/>
                <a:stCxn id="73" idx="0"/>
                <a:endCxn id="37" idx="2"/>
              </p:cNvCxnSpPr>
              <p:nvPr/>
            </p:nvCxnSpPr>
            <p:spPr>
              <a:xfrm rot="5400000" flipH="1" flipV="1">
                <a:off x="2052194" y="4022839"/>
                <a:ext cx="599492" cy="688571"/>
              </a:xfrm>
              <a:prstGeom prst="bentConnector3">
                <a:avLst>
                  <a:gd name="adj1" fmla="val 5635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75E396B2-BF76-4751-B67B-EDEAF79FF954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rot="16200000" flipV="1">
                <a:off x="8619535" y="4085007"/>
                <a:ext cx="584272" cy="5490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2AE10ED-CBC7-418A-9A06-6CC097B45BF6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8229134" y="5184397"/>
                <a:ext cx="756333" cy="664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4CF3800-9EB5-4C26-A254-CC9AF29CBEB6}"/>
                  </a:ext>
                </a:extLst>
              </p:cNvPr>
              <p:cNvSpPr/>
              <p:nvPr/>
            </p:nvSpPr>
            <p:spPr>
              <a:xfrm>
                <a:off x="8413327" y="4666870"/>
                <a:ext cx="2246833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Interfaces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B774D2-F3F2-4205-8A69-6DAEAB3FE95F}"/>
                  </a:ext>
                </a:extLst>
              </p:cNvPr>
              <p:cNvCxnSpPr>
                <a:cxnSpLocks/>
                <a:stCxn id="57" idx="0"/>
                <a:endCxn id="51" idx="2"/>
              </p:cNvCxnSpPr>
              <p:nvPr/>
            </p:nvCxnSpPr>
            <p:spPr>
              <a:xfrm flipV="1">
                <a:off x="5714516" y="1461315"/>
                <a:ext cx="471" cy="6089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2AAD87-9B03-4035-8EDC-936B09A73605}"/>
                  </a:ext>
                </a:extLst>
              </p:cNvPr>
              <p:cNvSpPr txBox="1"/>
              <p:nvPr/>
            </p:nvSpPr>
            <p:spPr>
              <a:xfrm>
                <a:off x="3982039" y="1476619"/>
                <a:ext cx="1765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Situational Awareness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8F24AB-A1E4-4231-BF76-C9A53FD7C464}"/>
                  </a:ext>
                </a:extLst>
              </p:cNvPr>
              <p:cNvSpPr txBox="1"/>
              <p:nvPr/>
            </p:nvSpPr>
            <p:spPr>
              <a:xfrm>
                <a:off x="5702017" y="1489366"/>
                <a:ext cx="1742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Incident Reports &amp; Recommendations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E55C943-A386-4905-9CBE-29C9A2C00E92}"/>
                  </a:ext>
                </a:extLst>
              </p:cNvPr>
              <p:cNvSpPr txBox="1"/>
              <p:nvPr/>
            </p:nvSpPr>
            <p:spPr>
              <a:xfrm>
                <a:off x="9846432" y="3241823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Automated Response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7FA1051-E560-4714-92AA-E3B2158FD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8499" y="1318171"/>
                <a:ext cx="776364" cy="624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CAF62D2-D81C-4106-BF34-8AB435E4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3050" y="1398207"/>
                <a:ext cx="723923" cy="59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B0185E-D68A-48D4-B46B-AD577877A655}"/>
                  </a:ext>
                </a:extLst>
              </p:cNvPr>
              <p:cNvSpPr txBox="1"/>
              <p:nvPr/>
            </p:nvSpPr>
            <p:spPr>
              <a:xfrm>
                <a:off x="7952236" y="1463381"/>
                <a:ext cx="1093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Focus &amp; Policy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A69BB5-EB2A-4E9B-9929-D4E4B1948B09}"/>
                  </a:ext>
                </a:extLst>
              </p:cNvPr>
              <p:cNvSpPr txBox="1"/>
              <p:nvPr/>
            </p:nvSpPr>
            <p:spPr>
              <a:xfrm>
                <a:off x="2374251" y="1476042"/>
                <a:ext cx="1760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Tailoring &amp; Filtering 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AA492-4BE7-42BC-920C-EB5899729C04}"/>
                  </a:ext>
                </a:extLst>
              </p:cNvPr>
              <p:cNvSpPr txBox="1"/>
              <p:nvPr/>
            </p:nvSpPr>
            <p:spPr>
              <a:xfrm>
                <a:off x="7320399" y="2504764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Analytics</a:t>
                </a: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4F58634-5CE0-4DFC-A1EF-93E70FA96980}"/>
                  </a:ext>
                </a:extLst>
              </p:cNvPr>
              <p:cNvCxnSpPr>
                <a:cxnSpLocks/>
                <a:stCxn id="6" idx="2"/>
                <a:endCxn id="59" idx="0"/>
              </p:cNvCxnSpPr>
              <p:nvPr/>
            </p:nvCxnSpPr>
            <p:spPr>
              <a:xfrm flipH="1">
                <a:off x="5706145" y="4067379"/>
                <a:ext cx="1398" cy="37994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504457C0-373A-4AAE-B8EA-7C9B2AA5B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499" y="5198530"/>
                <a:ext cx="59266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8D16676-C791-4123-9371-7B3D4A48FBB3}"/>
                  </a:ext>
                </a:extLst>
              </p:cNvPr>
              <p:cNvSpPr txBox="1"/>
              <p:nvPr/>
            </p:nvSpPr>
            <p:spPr>
              <a:xfrm>
                <a:off x="10323440" y="5947920"/>
                <a:ext cx="10947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Security Controls</a:t>
                </a:r>
              </a:p>
            </p:txBody>
          </p:sp>
          <p:cxnSp>
            <p:nvCxnSpPr>
              <p:cNvPr id="175" name="Connector: Elbow 174">
                <a:extLst>
                  <a:ext uri="{FF2B5EF4-FFF2-40B4-BE49-F238E27FC236}">
                    <a16:creationId xmlns:a16="http://schemas.microsoft.com/office/drawing/2014/main" id="{18ED35F8-1E77-4B91-8C0A-6DB3786C95CE}"/>
                  </a:ext>
                </a:extLst>
              </p:cNvPr>
              <p:cNvCxnSpPr>
                <a:cxnSpLocks/>
                <a:stCxn id="111" idx="2"/>
              </p:cNvCxnSpPr>
              <p:nvPr/>
            </p:nvCxnSpPr>
            <p:spPr>
              <a:xfrm rot="5400000">
                <a:off x="9657234" y="3890301"/>
                <a:ext cx="866002" cy="738596"/>
              </a:xfrm>
              <a:prstGeom prst="bentConnector3">
                <a:avLst>
                  <a:gd name="adj1" fmla="val 6026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326B990-32E5-4FD7-A18A-D88C1DA1B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0600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Elbow 204">
                <a:extLst>
                  <a:ext uri="{FF2B5EF4-FFF2-40B4-BE49-F238E27FC236}">
                    <a16:creationId xmlns:a16="http://schemas.microsoft.com/office/drawing/2014/main" id="{17C86DAC-1BB5-46C5-8D71-12C4F3B6DE30}"/>
                  </a:ext>
                </a:extLst>
              </p:cNvPr>
              <p:cNvCxnSpPr>
                <a:cxnSpLocks/>
                <a:stCxn id="74" idx="1"/>
                <a:endCxn id="59" idx="3"/>
              </p:cNvCxnSpPr>
              <p:nvPr/>
            </p:nvCxnSpPr>
            <p:spPr>
              <a:xfrm rot="10800000">
                <a:off x="8097007" y="4651651"/>
                <a:ext cx="316320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B9CFCF40-0D70-4F13-BAE4-008DF3DAC324}"/>
                  </a:ext>
                </a:extLst>
              </p:cNvPr>
              <p:cNvCxnSpPr>
                <a:cxnSpLocks/>
                <a:stCxn id="73" idx="3"/>
                <a:endCxn id="59" idx="1"/>
              </p:cNvCxnSpPr>
              <p:nvPr/>
            </p:nvCxnSpPr>
            <p:spPr>
              <a:xfrm flipV="1">
                <a:off x="3007002" y="4651650"/>
                <a:ext cx="308281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D5265D8-7D57-4492-9627-D3A1B6D0DD35}"/>
                  </a:ext>
                </a:extLst>
              </p:cNvPr>
              <p:cNvSpPr txBox="1"/>
              <p:nvPr/>
            </p:nvSpPr>
            <p:spPr>
              <a:xfrm>
                <a:off x="181636" y="3233249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Modeling &amp; Simulation</a:t>
                </a:r>
              </a:p>
            </p:txBody>
          </p:sp>
          <p:cxnSp>
            <p:nvCxnSpPr>
              <p:cNvPr id="217" name="Connector: Elbow 216">
                <a:extLst>
                  <a:ext uri="{FF2B5EF4-FFF2-40B4-BE49-F238E27FC236}">
                    <a16:creationId xmlns:a16="http://schemas.microsoft.com/office/drawing/2014/main" id="{214DCBEA-B454-4C3C-9ADB-B22735EB2C68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rot="16200000" flipH="1">
                <a:off x="721607" y="3891154"/>
                <a:ext cx="848846" cy="702586"/>
              </a:xfrm>
              <a:prstGeom prst="bentConnector3">
                <a:avLst>
                  <a:gd name="adj1" fmla="val 60259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D69EE777-1311-462D-88E9-37E9B7EFF9F9}"/>
                  </a:ext>
                </a:extLst>
              </p:cNvPr>
              <p:cNvCxnSpPr>
                <a:cxnSpLocks/>
                <a:stCxn id="38" idx="3"/>
                <a:endCxn id="111" idx="1"/>
              </p:cNvCxnSpPr>
              <p:nvPr/>
            </p:nvCxnSpPr>
            <p:spPr>
              <a:xfrm>
                <a:off x="9423396" y="3527601"/>
                <a:ext cx="423036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130B8F1-5951-4DBA-94AF-E94FAEB32FE8}"/>
                  </a:ext>
                </a:extLst>
              </p:cNvPr>
              <p:cNvCxnSpPr>
                <a:cxnSpLocks/>
                <a:stCxn id="37" idx="1"/>
                <a:endCxn id="216" idx="3"/>
              </p:cNvCxnSpPr>
              <p:nvPr/>
            </p:nvCxnSpPr>
            <p:spPr>
              <a:xfrm flipH="1" flipV="1">
                <a:off x="1407838" y="3525637"/>
                <a:ext cx="534759" cy="196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7EFB714-FA9C-4D5D-B6DD-38177E777CC9}"/>
                </a:ext>
              </a:extLst>
            </p:cNvPr>
            <p:cNvCxnSpPr>
              <a:cxnSpLocks/>
              <a:stCxn id="250" idx="0"/>
            </p:cNvCxnSpPr>
            <p:nvPr/>
          </p:nvCxnSpPr>
          <p:spPr>
            <a:xfrm flipV="1">
              <a:off x="4991806" y="4917133"/>
              <a:ext cx="264101" cy="51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42A9A52-2CB2-4E44-826C-413AEA19B67C}"/>
                </a:ext>
              </a:extLst>
            </p:cNvPr>
            <p:cNvSpPr txBox="1"/>
            <p:nvPr/>
          </p:nvSpPr>
          <p:spPr>
            <a:xfrm>
              <a:off x="4303565" y="5430535"/>
              <a:ext cx="1376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Honeypots &amp; Sandboxes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3AA77CE-C5CE-485D-BAEA-D2304AFF52F4}"/>
                </a:ext>
              </a:extLst>
            </p:cNvPr>
            <p:cNvCxnSpPr>
              <a:cxnSpLocks/>
              <a:endCxn id="256" idx="0"/>
            </p:cNvCxnSpPr>
            <p:nvPr/>
          </p:nvCxnSpPr>
          <p:spPr>
            <a:xfrm>
              <a:off x="6194633" y="4871000"/>
              <a:ext cx="354270" cy="5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AB7DAD2-DF84-4FFA-B71F-13A5BD47B840}"/>
                </a:ext>
              </a:extLst>
            </p:cNvPr>
            <p:cNvSpPr txBox="1"/>
            <p:nvPr/>
          </p:nvSpPr>
          <p:spPr>
            <a:xfrm>
              <a:off x="6001518" y="5416414"/>
              <a:ext cx="109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Archives</a:t>
              </a: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C670529-B3BC-41BA-8E04-5D684D12497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698233" y="1261260"/>
              <a:ext cx="698366" cy="659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BF7185C-D421-4592-82B2-48E0B6AB6DFC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4185073" y="1261260"/>
              <a:ext cx="622868" cy="13694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4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A – Time-window based correlation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&lt;List&gt;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CorrelatedEvents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Correlate(&lt;List&gt; Events)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 events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-Basic: Find and report multiple alerts within a time window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4-Mid: Group list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correlated alerts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database, read time window from policy file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Alert other program components to increase detection rate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B – Report &amp; Recommendation (2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Report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(&lt;List&gt;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CorrelatedEvents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statistics of a set of correlated events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-Basic: Output basic statistics about event time stamps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3-Advanced: Produce a probability score that indicates the likelihood of these events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occuring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0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D84-7009-4EA2-B947-84B3EA5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graded areas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5AE-83FB-4BA4-92ED-BD7D39F3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65" y="180804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</a:t>
            </a:r>
            <a:r>
              <a:rPr lang="en-US" sz="2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Sprint)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Basic: Programs are run separately with little or no integration between program components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Mid: Integration is apparent between components, but the programs may be run as separate processes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-Advanced: The data model and system components are well integrated, the collection of programs is always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D716-7E40-4872-8474-F84050DD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 – 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8BA3-2C49-4244-994A-7FC5E9CD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competition, innovate another feature into your program to present to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4AFF-C1A7-4503-BDB2-C5FC17F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5" y="12915"/>
            <a:ext cx="9472732" cy="9316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IDS Architecture – Sprint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E396D5-8190-4681-8035-E7A4AF1C24A9}"/>
              </a:ext>
            </a:extLst>
          </p:cNvPr>
          <p:cNvSpPr/>
          <p:nvPr/>
        </p:nvSpPr>
        <p:spPr>
          <a:xfrm>
            <a:off x="3353383" y="4447321"/>
            <a:ext cx="4781724" cy="408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8F895-BE37-497D-B762-E807287A74BB}"/>
              </a:ext>
            </a:extLst>
          </p:cNvPr>
          <p:cNvSpPr/>
          <p:nvPr/>
        </p:nvSpPr>
        <p:spPr>
          <a:xfrm>
            <a:off x="4822854" y="3001043"/>
            <a:ext cx="1845578" cy="1066336"/>
          </a:xfrm>
          <a:prstGeom prst="rect">
            <a:avLst/>
          </a:prstGeom>
          <a:solidFill>
            <a:srgbClr val="2C4D8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&amp; Detection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3B7F8-A670-48B7-B933-4400F825C650}"/>
              </a:ext>
            </a:extLst>
          </p:cNvPr>
          <p:cNvCxnSpPr>
            <a:cxnSpLocks/>
          </p:cNvCxnSpPr>
          <p:nvPr/>
        </p:nvCxnSpPr>
        <p:spPr>
          <a:xfrm>
            <a:off x="979298" y="5377343"/>
            <a:ext cx="71558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1435B-611C-45E5-9056-45C9B70FC869}"/>
              </a:ext>
            </a:extLst>
          </p:cNvPr>
          <p:cNvCxnSpPr>
            <a:cxnSpLocks/>
          </p:cNvCxnSpPr>
          <p:nvPr/>
        </p:nvCxnSpPr>
        <p:spPr>
          <a:xfrm flipV="1">
            <a:off x="1061103" y="5184398"/>
            <a:ext cx="457882" cy="51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97E73-EFB1-425A-BF7A-EA510968C8B6}"/>
              </a:ext>
            </a:extLst>
          </p:cNvPr>
          <p:cNvCxnSpPr>
            <a:cxnSpLocks/>
          </p:cNvCxnSpPr>
          <p:nvPr/>
        </p:nvCxnSpPr>
        <p:spPr>
          <a:xfrm flipV="1">
            <a:off x="1514093" y="5184398"/>
            <a:ext cx="312494" cy="69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32D15B-F6E5-4EAF-899D-2CEAC58E14AE}"/>
              </a:ext>
            </a:extLst>
          </p:cNvPr>
          <p:cNvCxnSpPr>
            <a:cxnSpLocks/>
          </p:cNvCxnSpPr>
          <p:nvPr/>
        </p:nvCxnSpPr>
        <p:spPr>
          <a:xfrm flipV="1">
            <a:off x="2099923" y="5184397"/>
            <a:ext cx="12583" cy="6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C8BCE7-13F6-466F-A633-93ECA398C96E}"/>
              </a:ext>
            </a:extLst>
          </p:cNvPr>
          <p:cNvCxnSpPr>
            <a:cxnSpLocks/>
          </p:cNvCxnSpPr>
          <p:nvPr/>
        </p:nvCxnSpPr>
        <p:spPr>
          <a:xfrm flipV="1">
            <a:off x="4339901" y="2490624"/>
            <a:ext cx="0" cy="104358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1F88FF-8442-40A3-A2DF-AB9BEED073B4}"/>
              </a:ext>
            </a:extLst>
          </p:cNvPr>
          <p:cNvSpPr txBox="1"/>
          <p:nvPr/>
        </p:nvSpPr>
        <p:spPr>
          <a:xfrm>
            <a:off x="4610427" y="6253753"/>
            <a:ext cx="362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Systems &amp; Networks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575135-465D-4579-B135-857C11A0697D}"/>
              </a:ext>
            </a:extLst>
          </p:cNvPr>
          <p:cNvCxnSpPr>
            <a:cxnSpLocks/>
          </p:cNvCxnSpPr>
          <p:nvPr/>
        </p:nvCxnSpPr>
        <p:spPr>
          <a:xfrm>
            <a:off x="979298" y="2316759"/>
            <a:ext cx="97189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06549-C252-48E0-A6A5-38AA32FB2D2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745643" y="2478903"/>
            <a:ext cx="6973" cy="522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C9FD96-E9F6-479F-9177-B72257B335AA}"/>
              </a:ext>
            </a:extLst>
          </p:cNvPr>
          <p:cNvSpPr txBox="1"/>
          <p:nvPr/>
        </p:nvSpPr>
        <p:spPr>
          <a:xfrm>
            <a:off x="945740" y="5815821"/>
            <a:ext cx="8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Logs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3C4A6-0DB8-4E4D-BA13-21522E0868A4}"/>
              </a:ext>
            </a:extLst>
          </p:cNvPr>
          <p:cNvSpPr txBox="1"/>
          <p:nvPr/>
        </p:nvSpPr>
        <p:spPr>
          <a:xfrm>
            <a:off x="298040" y="5601286"/>
            <a:ext cx="8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System Logs &amp; Scans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2C887-D917-4501-A43F-B2B7DF20E468}"/>
              </a:ext>
            </a:extLst>
          </p:cNvPr>
          <p:cNvSpPr txBox="1"/>
          <p:nvPr/>
        </p:nvSpPr>
        <p:spPr>
          <a:xfrm>
            <a:off x="1621054" y="6008768"/>
            <a:ext cx="8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Critical 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D18AF-7C81-4482-A4D1-C44FA1FF9F1B}"/>
              </a:ext>
            </a:extLst>
          </p:cNvPr>
          <p:cNvSpPr txBox="1"/>
          <p:nvPr/>
        </p:nvSpPr>
        <p:spPr>
          <a:xfrm>
            <a:off x="3149239" y="5552039"/>
            <a:ext cx="109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System Resource Queries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C5C5E-5899-42B7-890F-104110D07884}"/>
              </a:ext>
            </a:extLst>
          </p:cNvPr>
          <p:cNvCxnSpPr>
            <a:cxnSpLocks/>
          </p:cNvCxnSpPr>
          <p:nvPr/>
        </p:nvCxnSpPr>
        <p:spPr>
          <a:xfrm flipH="1" flipV="1">
            <a:off x="2664085" y="5184400"/>
            <a:ext cx="541103" cy="45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F86DBEF-9645-4141-9E4C-34EA81C37F60}"/>
              </a:ext>
            </a:extLst>
          </p:cNvPr>
          <p:cNvSpPr/>
          <p:nvPr/>
        </p:nvSpPr>
        <p:spPr>
          <a:xfrm>
            <a:off x="1980697" y="2987823"/>
            <a:ext cx="1507258" cy="1079555"/>
          </a:xfrm>
          <a:prstGeom prst="rect">
            <a:avLst/>
          </a:prstGeom>
          <a:solidFill>
            <a:srgbClr val="2C4D8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Aggregation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F53C75-FEE9-46E1-A265-AFA827EBD8D4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>
            <a:off x="3487955" y="3527601"/>
            <a:ext cx="1334899" cy="66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A8514B-363E-458C-ABB7-177DB5FE4D9F}"/>
              </a:ext>
            </a:extLst>
          </p:cNvPr>
          <p:cNvSpPr txBox="1"/>
          <p:nvPr/>
        </p:nvSpPr>
        <p:spPr>
          <a:xfrm>
            <a:off x="4807941" y="1061205"/>
            <a:ext cx="18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Security Officer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8610E9-37AB-49FF-9445-070C492C372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487955" y="3527601"/>
            <a:ext cx="852179" cy="919719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431A60-7038-4121-8600-F5AB3646AC4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68432" y="3534211"/>
            <a:ext cx="710268" cy="898089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20EACE7-B03F-4D2F-A6B3-19B0F6DEE8D5}"/>
              </a:ext>
            </a:extLst>
          </p:cNvPr>
          <p:cNvSpPr txBox="1"/>
          <p:nvPr/>
        </p:nvSpPr>
        <p:spPr>
          <a:xfrm>
            <a:off x="4947292" y="2490623"/>
            <a:ext cx="176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Alarms    Warnings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9E7B43-CBDA-4436-801C-F1657CD41BBD}"/>
              </a:ext>
            </a:extLst>
          </p:cNvPr>
          <p:cNvSpPr txBox="1"/>
          <p:nvPr/>
        </p:nvSpPr>
        <p:spPr>
          <a:xfrm>
            <a:off x="2751687" y="2557315"/>
            <a:ext cx="16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Logs &amp; Profiles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9A2816-8512-4D5D-8404-CB3207A69B90}"/>
              </a:ext>
            </a:extLst>
          </p:cNvPr>
          <p:cNvSpPr/>
          <p:nvPr/>
        </p:nvSpPr>
        <p:spPr>
          <a:xfrm>
            <a:off x="1046408" y="4666870"/>
            <a:ext cx="1998694" cy="408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Interfaces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5D885A3-03C1-417C-8D41-F7CF11910F53}"/>
              </a:ext>
            </a:extLst>
          </p:cNvPr>
          <p:cNvCxnSpPr>
            <a:cxnSpLocks/>
            <a:stCxn id="73" idx="0"/>
            <a:endCxn id="37" idx="2"/>
          </p:cNvCxnSpPr>
          <p:nvPr/>
        </p:nvCxnSpPr>
        <p:spPr>
          <a:xfrm rot="5400000" flipH="1" flipV="1">
            <a:off x="2090294" y="4022839"/>
            <a:ext cx="599492" cy="688571"/>
          </a:xfrm>
          <a:prstGeom prst="bentConnector3">
            <a:avLst>
              <a:gd name="adj1" fmla="val 5635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B774D2-F3F2-4205-8A69-6DAEAB3FE95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752616" y="1461315"/>
            <a:ext cx="471" cy="608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2AAD87-9B03-4035-8EDC-936B09A73605}"/>
              </a:ext>
            </a:extLst>
          </p:cNvPr>
          <p:cNvSpPr txBox="1"/>
          <p:nvPr/>
        </p:nvSpPr>
        <p:spPr>
          <a:xfrm>
            <a:off x="4020139" y="1476619"/>
            <a:ext cx="176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Situational Awareness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4F58634-5CE0-4DFC-A1EF-93E70FA9698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5744245" y="4067379"/>
            <a:ext cx="1398" cy="3799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9CFCF40-0D70-4F13-BAE4-008DF3DAC324}"/>
              </a:ext>
            </a:extLst>
          </p:cNvPr>
          <p:cNvCxnSpPr>
            <a:cxnSpLocks/>
            <a:stCxn id="73" idx="3"/>
            <a:endCxn id="59" idx="1"/>
          </p:cNvCxnSpPr>
          <p:nvPr/>
        </p:nvCxnSpPr>
        <p:spPr>
          <a:xfrm flipV="1">
            <a:off x="3045102" y="4651650"/>
            <a:ext cx="308281" cy="2195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D5265D8-7D57-4492-9627-D3A1B6D0DD35}"/>
              </a:ext>
            </a:extLst>
          </p:cNvPr>
          <p:cNvSpPr txBox="1"/>
          <p:nvPr/>
        </p:nvSpPr>
        <p:spPr>
          <a:xfrm>
            <a:off x="219736" y="3233249"/>
            <a:ext cx="122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Replay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214DCBEA-B454-4C3C-9ADB-B22735EB2C68}"/>
              </a:ext>
            </a:extLst>
          </p:cNvPr>
          <p:cNvCxnSpPr>
            <a:cxnSpLocks/>
            <a:stCxn id="216" idx="2"/>
          </p:cNvCxnSpPr>
          <p:nvPr/>
        </p:nvCxnSpPr>
        <p:spPr>
          <a:xfrm rot="16200000" flipH="1">
            <a:off x="759708" y="3891152"/>
            <a:ext cx="848845" cy="7025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130B8F1-5951-4DBA-94AF-E94FAEB32FE8}"/>
              </a:ext>
            </a:extLst>
          </p:cNvPr>
          <p:cNvCxnSpPr>
            <a:cxnSpLocks/>
            <a:stCxn id="37" idx="1"/>
            <a:endCxn id="216" idx="3"/>
          </p:cNvCxnSpPr>
          <p:nvPr/>
        </p:nvCxnSpPr>
        <p:spPr>
          <a:xfrm flipH="1" flipV="1">
            <a:off x="1445938" y="3525637"/>
            <a:ext cx="534759" cy="19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93AA77CE-C5CE-485D-BAEA-D2304AFF52F4}"/>
              </a:ext>
            </a:extLst>
          </p:cNvPr>
          <p:cNvCxnSpPr>
            <a:cxnSpLocks/>
            <a:endCxn id="256" idx="0"/>
          </p:cNvCxnSpPr>
          <p:nvPr/>
        </p:nvCxnSpPr>
        <p:spPr>
          <a:xfrm>
            <a:off x="6194633" y="4871000"/>
            <a:ext cx="354270" cy="54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8AB7DAD2-DF84-4FFA-B71F-13A5BD47B840}"/>
              </a:ext>
            </a:extLst>
          </p:cNvPr>
          <p:cNvSpPr txBox="1"/>
          <p:nvPr/>
        </p:nvSpPr>
        <p:spPr>
          <a:xfrm>
            <a:off x="6001518" y="5416414"/>
            <a:ext cx="109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352306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4AFF-C1A7-4503-BDB2-C5FC17F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5" y="12915"/>
            <a:ext cx="9472732" cy="9316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IDS Architecture – Sprint 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C8FC00-C3F5-4CE3-BD82-4ACFB3A6613A}"/>
              </a:ext>
            </a:extLst>
          </p:cNvPr>
          <p:cNvGrpSpPr/>
          <p:nvPr/>
        </p:nvGrpSpPr>
        <p:grpSpPr>
          <a:xfrm>
            <a:off x="219736" y="1061205"/>
            <a:ext cx="11709992" cy="5619169"/>
            <a:chOff x="219736" y="1061205"/>
            <a:chExt cx="11709992" cy="5619169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5DB44805-4558-4AD9-A178-2B03361350F1}"/>
                </a:ext>
              </a:extLst>
            </p:cNvPr>
            <p:cNvGrpSpPr/>
            <p:nvPr/>
          </p:nvGrpSpPr>
          <p:grpSpPr>
            <a:xfrm>
              <a:off x="219736" y="1061205"/>
              <a:ext cx="11709992" cy="5619169"/>
              <a:chOff x="181636" y="1061205"/>
              <a:chExt cx="11709992" cy="561916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E396D5-8190-4681-8035-E7A4AF1C24A9}"/>
                  </a:ext>
                </a:extLst>
              </p:cNvPr>
              <p:cNvSpPr/>
              <p:nvPr/>
            </p:nvSpPr>
            <p:spPr>
              <a:xfrm>
                <a:off x="3315283" y="4447321"/>
                <a:ext cx="478172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System Integration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8F895-BE37-497D-B762-E807287A74BB}"/>
                  </a:ext>
                </a:extLst>
              </p:cNvPr>
              <p:cNvSpPr/>
              <p:nvPr/>
            </p:nvSpPr>
            <p:spPr>
              <a:xfrm>
                <a:off x="4784754" y="3001043"/>
                <a:ext cx="1845578" cy="1066336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&amp; Detection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63B7F8-A670-48B7-B933-4400F825C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5377343"/>
                <a:ext cx="71558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701435B-611C-45E5-9056-45C9B70FC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003" y="5184398"/>
                <a:ext cx="457882" cy="51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697E73-EFB1-425A-BF7A-EA510968C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993" y="5184398"/>
                <a:ext cx="312494" cy="694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32D15B-F6E5-4EAF-899D-2CEAC58E1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1823" y="5184397"/>
                <a:ext cx="12583" cy="694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C8BCE7-13F6-466F-A633-93ECA398C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801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F88FF-8442-40A3-A2DF-AB9BEED073B4}"/>
                  </a:ext>
                </a:extLst>
              </p:cNvPr>
              <p:cNvSpPr txBox="1"/>
              <p:nvPr/>
            </p:nvSpPr>
            <p:spPr>
              <a:xfrm>
                <a:off x="4572327" y="6253753"/>
                <a:ext cx="3625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Systems &amp; Networks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E575135-465D-4579-B135-857C11A0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2316759"/>
                <a:ext cx="971896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4A06549-C252-48E0-A6A5-38AA32FB2D20}"/>
                  </a:ext>
                </a:extLst>
              </p:cNvPr>
              <p:cNvCxnSpPr>
                <a:cxnSpLocks/>
                <a:stCxn id="6" idx="0"/>
                <a:endCxn id="57" idx="2"/>
              </p:cNvCxnSpPr>
              <p:nvPr/>
            </p:nvCxnSpPr>
            <p:spPr>
              <a:xfrm flipV="1">
                <a:off x="5707543" y="2478903"/>
                <a:ext cx="6973" cy="5221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B8EC59D-673A-4A81-9FD7-4A81C3BCB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8450" y="5198530"/>
                <a:ext cx="27264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9FD96-E9F6-479F-9177-B72257B335AA}"/>
                  </a:ext>
                </a:extLst>
              </p:cNvPr>
              <p:cNvSpPr txBox="1"/>
              <p:nvPr/>
            </p:nvSpPr>
            <p:spPr>
              <a:xfrm>
                <a:off x="907640" y="5815821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App</a:t>
                </a:r>
              </a:p>
              <a:p>
                <a:pPr algn="ctr"/>
                <a:r>
                  <a:rPr lang="en-US" sz="1600" dirty="0"/>
                  <a:t>Logs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83C4A6-0DB8-4E4D-BA13-21522E0868A4}"/>
                  </a:ext>
                </a:extLst>
              </p:cNvPr>
              <p:cNvSpPr txBox="1"/>
              <p:nvPr/>
            </p:nvSpPr>
            <p:spPr>
              <a:xfrm>
                <a:off x="259940" y="5601286"/>
                <a:ext cx="88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Logs &amp; Scans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E2C887-D917-4501-A43F-B2B7DF20E468}"/>
                  </a:ext>
                </a:extLst>
              </p:cNvPr>
              <p:cNvSpPr txBox="1"/>
              <p:nvPr/>
            </p:nvSpPr>
            <p:spPr>
              <a:xfrm>
                <a:off x="1582954" y="6008768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Critical Files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66E79-FB81-4EF8-9BD0-25903C64F2C9}"/>
                  </a:ext>
                </a:extLst>
              </p:cNvPr>
              <p:cNvSpPr txBox="1"/>
              <p:nvPr/>
            </p:nvSpPr>
            <p:spPr>
              <a:xfrm>
                <a:off x="2300212" y="5815821"/>
                <a:ext cx="919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Network Traffic &amp; Scans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ED18AF-7C81-4482-A4D1-C44FA1FF9F1B}"/>
                  </a:ext>
                </a:extLst>
              </p:cNvPr>
              <p:cNvSpPr txBox="1"/>
              <p:nvPr/>
            </p:nvSpPr>
            <p:spPr>
              <a:xfrm>
                <a:off x="3111139" y="5552039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Resource Queries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2C5C5E-5899-42B7-890F-104110D07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5985" y="5184400"/>
                <a:ext cx="541103" cy="458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86DBEF-9645-4141-9E4C-34EA81C37F60}"/>
                  </a:ext>
                </a:extLst>
              </p:cNvPr>
              <p:cNvSpPr/>
              <p:nvPr/>
            </p:nvSpPr>
            <p:spPr>
              <a:xfrm>
                <a:off x="1942597" y="2987823"/>
                <a:ext cx="1507258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Aggregation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7689F17-62B1-4C54-9543-AF985D608A94}"/>
                  </a:ext>
                </a:extLst>
              </p:cNvPr>
              <p:cNvSpPr/>
              <p:nvPr/>
            </p:nvSpPr>
            <p:spPr>
              <a:xfrm>
                <a:off x="7850931" y="2987823"/>
                <a:ext cx="1572465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Correlation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F53C75-FEE9-46E1-A265-AFA827EBD8D4}"/>
                  </a:ext>
                </a:extLst>
              </p:cNvPr>
              <p:cNvCxnSpPr>
                <a:cxnSpLocks/>
                <a:stCxn id="37" idx="3"/>
                <a:endCxn id="6" idx="1"/>
              </p:cNvCxnSpPr>
              <p:nvPr/>
            </p:nvCxnSpPr>
            <p:spPr>
              <a:xfrm>
                <a:off x="3449855" y="3527601"/>
                <a:ext cx="13348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E8883C9-053C-4CE1-A667-ABA1BCA78C84}"/>
                  </a:ext>
                </a:extLst>
              </p:cNvPr>
              <p:cNvCxnSpPr>
                <a:cxnSpLocks/>
                <a:stCxn id="6" idx="3"/>
                <a:endCxn id="38" idx="1"/>
              </p:cNvCxnSpPr>
              <p:nvPr/>
            </p:nvCxnSpPr>
            <p:spPr>
              <a:xfrm flipV="1">
                <a:off x="6630332" y="3527601"/>
                <a:ext cx="12205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A8514B-363E-458C-ABB7-177DB5FE4D9F}"/>
                  </a:ext>
                </a:extLst>
              </p:cNvPr>
              <p:cNvSpPr txBox="1"/>
              <p:nvPr/>
            </p:nvSpPr>
            <p:spPr>
              <a:xfrm>
                <a:off x="4769841" y="1061205"/>
                <a:ext cx="189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Security Officer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104122-0FD0-461D-A467-FA0F601A02EF}"/>
                  </a:ext>
                </a:extLst>
              </p:cNvPr>
              <p:cNvSpPr/>
              <p:nvPr/>
            </p:nvSpPr>
            <p:spPr>
              <a:xfrm>
                <a:off x="1872373" y="2070245"/>
                <a:ext cx="7684285" cy="408658"/>
              </a:xfrm>
              <a:prstGeom prst="rect">
                <a:avLst/>
              </a:prstGeom>
              <a:solidFill>
                <a:srgbClr val="3A66B4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 Interface</a:t>
                </a:r>
              </a:p>
            </p:txBody>
          </p: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408610E9-37AB-49FF-9445-070C492C3722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3449855" y="3527601"/>
                <a:ext cx="852179" cy="91971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8431A60-7038-4121-8600-F5AB3646AC4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6630332" y="3534211"/>
                <a:ext cx="710268" cy="89808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0EACE7-B03F-4D2F-A6B3-19B0F6DEE8D5}"/>
                  </a:ext>
                </a:extLst>
              </p:cNvPr>
              <p:cNvSpPr txBox="1"/>
              <p:nvPr/>
            </p:nvSpPr>
            <p:spPr>
              <a:xfrm>
                <a:off x="4909192" y="2490623"/>
                <a:ext cx="176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Alarms    Warnings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E7B43-CBDA-4436-801C-F1657CD41BBD}"/>
                  </a:ext>
                </a:extLst>
              </p:cNvPr>
              <p:cNvSpPr txBox="1"/>
              <p:nvPr/>
            </p:nvSpPr>
            <p:spPr>
              <a:xfrm>
                <a:off x="2713587" y="2557315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Logs &amp; Profiles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CA09F8-04B5-4F3C-B2C9-3101F6C83976}"/>
                  </a:ext>
                </a:extLst>
              </p:cNvPr>
              <p:cNvSpPr txBox="1"/>
              <p:nvPr/>
            </p:nvSpPr>
            <p:spPr>
              <a:xfrm>
                <a:off x="7681749" y="5849377"/>
                <a:ext cx="13164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Third Party</a:t>
                </a:r>
              </a:p>
              <a:p>
                <a:pPr algn="ctr"/>
                <a:r>
                  <a:rPr lang="en-US" sz="1600" b="1" dirty="0"/>
                  <a:t>Security Tools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9A2816-8512-4D5D-8404-CB3207A69B90}"/>
                  </a:ext>
                </a:extLst>
              </p:cNvPr>
              <p:cNvSpPr/>
              <p:nvPr/>
            </p:nvSpPr>
            <p:spPr>
              <a:xfrm>
                <a:off x="1008308" y="4666870"/>
                <a:ext cx="199869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Interfaces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9E8BC4-6B48-4208-9746-68F9D4148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104" y="5377343"/>
                <a:ext cx="3511524" cy="266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D5D885A3-03C1-417C-8D41-F7CF11910F53}"/>
                  </a:ext>
                </a:extLst>
              </p:cNvPr>
              <p:cNvCxnSpPr>
                <a:cxnSpLocks/>
                <a:stCxn id="73" idx="0"/>
                <a:endCxn id="37" idx="2"/>
              </p:cNvCxnSpPr>
              <p:nvPr/>
            </p:nvCxnSpPr>
            <p:spPr>
              <a:xfrm rot="5400000" flipH="1" flipV="1">
                <a:off x="2052194" y="4022839"/>
                <a:ext cx="599492" cy="688571"/>
              </a:xfrm>
              <a:prstGeom prst="bentConnector3">
                <a:avLst>
                  <a:gd name="adj1" fmla="val 5635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75E396B2-BF76-4751-B67B-EDEAF79FF954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rot="16200000" flipV="1">
                <a:off x="8619535" y="4085007"/>
                <a:ext cx="584272" cy="5490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2AE10ED-CBC7-418A-9A06-6CC097B45BF6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8339973" y="5184397"/>
                <a:ext cx="645494" cy="664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4CF3800-9EB5-4C26-A254-CC9AF29CBEB6}"/>
                  </a:ext>
                </a:extLst>
              </p:cNvPr>
              <p:cNvSpPr/>
              <p:nvPr/>
            </p:nvSpPr>
            <p:spPr>
              <a:xfrm>
                <a:off x="8413327" y="4666870"/>
                <a:ext cx="2246833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Program Interfaces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B774D2-F3F2-4205-8A69-6DAEAB3FE95F}"/>
                  </a:ext>
                </a:extLst>
              </p:cNvPr>
              <p:cNvCxnSpPr>
                <a:cxnSpLocks/>
                <a:stCxn id="57" idx="0"/>
                <a:endCxn id="51" idx="2"/>
              </p:cNvCxnSpPr>
              <p:nvPr/>
            </p:nvCxnSpPr>
            <p:spPr>
              <a:xfrm flipV="1">
                <a:off x="5714516" y="1461315"/>
                <a:ext cx="471" cy="6089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2AAD87-9B03-4035-8EDC-936B09A73605}"/>
                  </a:ext>
                </a:extLst>
              </p:cNvPr>
              <p:cNvSpPr txBox="1"/>
              <p:nvPr/>
            </p:nvSpPr>
            <p:spPr>
              <a:xfrm>
                <a:off x="3982039" y="1476619"/>
                <a:ext cx="1765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Situational Awareness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8F24AB-A1E4-4231-BF76-C9A53FD7C464}"/>
                  </a:ext>
                </a:extLst>
              </p:cNvPr>
              <p:cNvSpPr txBox="1"/>
              <p:nvPr/>
            </p:nvSpPr>
            <p:spPr>
              <a:xfrm>
                <a:off x="5702017" y="1489366"/>
                <a:ext cx="1742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Incident Reports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CAF62D2-D81C-4106-BF34-8AB435E4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3050" y="1398207"/>
                <a:ext cx="723923" cy="59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A69BB5-EB2A-4E9B-9929-D4E4B1948B09}"/>
                  </a:ext>
                </a:extLst>
              </p:cNvPr>
              <p:cNvSpPr txBox="1"/>
              <p:nvPr/>
            </p:nvSpPr>
            <p:spPr>
              <a:xfrm>
                <a:off x="2374251" y="1476042"/>
                <a:ext cx="1760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Tailoring &amp; Filtering 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AA492-4BE7-42BC-920C-EB5899729C04}"/>
                  </a:ext>
                </a:extLst>
              </p:cNvPr>
              <p:cNvSpPr txBox="1"/>
              <p:nvPr/>
            </p:nvSpPr>
            <p:spPr>
              <a:xfrm>
                <a:off x="7320399" y="2504764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Related Events</a:t>
                </a: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4F58634-5CE0-4DFC-A1EF-93E70FA96980}"/>
                  </a:ext>
                </a:extLst>
              </p:cNvPr>
              <p:cNvCxnSpPr>
                <a:cxnSpLocks/>
                <a:stCxn id="6" idx="2"/>
                <a:endCxn id="59" idx="0"/>
              </p:cNvCxnSpPr>
              <p:nvPr/>
            </p:nvCxnSpPr>
            <p:spPr>
              <a:xfrm flipH="1">
                <a:off x="5706145" y="4067379"/>
                <a:ext cx="1398" cy="37994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326B990-32E5-4FD7-A18A-D88C1DA1B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0600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Elbow 204">
                <a:extLst>
                  <a:ext uri="{FF2B5EF4-FFF2-40B4-BE49-F238E27FC236}">
                    <a16:creationId xmlns:a16="http://schemas.microsoft.com/office/drawing/2014/main" id="{17C86DAC-1BB5-46C5-8D71-12C4F3B6DE30}"/>
                  </a:ext>
                </a:extLst>
              </p:cNvPr>
              <p:cNvCxnSpPr>
                <a:cxnSpLocks/>
                <a:stCxn id="74" idx="1"/>
                <a:endCxn id="59" idx="3"/>
              </p:cNvCxnSpPr>
              <p:nvPr/>
            </p:nvCxnSpPr>
            <p:spPr>
              <a:xfrm rot="10800000">
                <a:off x="8097007" y="4651651"/>
                <a:ext cx="316320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B9CFCF40-0D70-4F13-BAE4-008DF3DAC324}"/>
                  </a:ext>
                </a:extLst>
              </p:cNvPr>
              <p:cNvCxnSpPr>
                <a:cxnSpLocks/>
                <a:stCxn id="73" idx="3"/>
                <a:endCxn id="59" idx="1"/>
              </p:cNvCxnSpPr>
              <p:nvPr/>
            </p:nvCxnSpPr>
            <p:spPr>
              <a:xfrm flipV="1">
                <a:off x="3007002" y="4651650"/>
                <a:ext cx="308281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D5265D8-7D57-4492-9627-D3A1B6D0DD35}"/>
                  </a:ext>
                </a:extLst>
              </p:cNvPr>
              <p:cNvSpPr txBox="1"/>
              <p:nvPr/>
            </p:nvSpPr>
            <p:spPr>
              <a:xfrm>
                <a:off x="181636" y="3233249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/>
              </a:p>
              <a:p>
                <a:pPr algn="ctr"/>
                <a:r>
                  <a:rPr lang="en-US" sz="1600" b="1" dirty="0"/>
                  <a:t>Replay</a:t>
                </a:r>
              </a:p>
            </p:txBody>
          </p:sp>
          <p:cxnSp>
            <p:nvCxnSpPr>
              <p:cNvPr id="217" name="Connector: Elbow 216">
                <a:extLst>
                  <a:ext uri="{FF2B5EF4-FFF2-40B4-BE49-F238E27FC236}">
                    <a16:creationId xmlns:a16="http://schemas.microsoft.com/office/drawing/2014/main" id="{214DCBEA-B454-4C3C-9ADB-B22735EB2C68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rot="16200000" flipH="1">
                <a:off x="721608" y="3891152"/>
                <a:ext cx="848845" cy="7025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130B8F1-5951-4DBA-94AF-E94FAEB32FE8}"/>
                  </a:ext>
                </a:extLst>
              </p:cNvPr>
              <p:cNvCxnSpPr>
                <a:cxnSpLocks/>
                <a:stCxn id="37" idx="1"/>
                <a:endCxn id="216" idx="3"/>
              </p:cNvCxnSpPr>
              <p:nvPr/>
            </p:nvCxnSpPr>
            <p:spPr>
              <a:xfrm flipH="1" flipV="1">
                <a:off x="1407838" y="3525637"/>
                <a:ext cx="534759" cy="196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3AA77CE-C5CE-485D-BAEA-D2304AFF52F4}"/>
                </a:ext>
              </a:extLst>
            </p:cNvPr>
            <p:cNvCxnSpPr>
              <a:cxnSpLocks/>
              <a:endCxn id="256" idx="0"/>
            </p:cNvCxnSpPr>
            <p:nvPr/>
          </p:nvCxnSpPr>
          <p:spPr>
            <a:xfrm>
              <a:off x="6194633" y="4871000"/>
              <a:ext cx="354270" cy="5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AB7DAD2-DF84-4FFA-B71F-13A5BD47B840}"/>
                </a:ext>
              </a:extLst>
            </p:cNvPr>
            <p:cNvSpPr txBox="1"/>
            <p:nvPr/>
          </p:nvSpPr>
          <p:spPr>
            <a:xfrm>
              <a:off x="6001518" y="5416414"/>
              <a:ext cx="109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Archives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BF7185C-D421-4592-82B2-48E0B6AB6DFC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4185073" y="1261260"/>
              <a:ext cx="622868" cy="13694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1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4AFF-C1A7-4503-BDB2-C5FC17F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5" y="12915"/>
            <a:ext cx="9472732" cy="9316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IDS Architecture – Minimum Viable Product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C8FC00-C3F5-4CE3-BD82-4ACFB3A6613A}"/>
              </a:ext>
            </a:extLst>
          </p:cNvPr>
          <p:cNvGrpSpPr/>
          <p:nvPr/>
        </p:nvGrpSpPr>
        <p:grpSpPr>
          <a:xfrm>
            <a:off x="219736" y="1061205"/>
            <a:ext cx="11709992" cy="5619169"/>
            <a:chOff x="219736" y="1061205"/>
            <a:chExt cx="11709992" cy="5619169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5DB44805-4558-4AD9-A178-2B03361350F1}"/>
                </a:ext>
              </a:extLst>
            </p:cNvPr>
            <p:cNvGrpSpPr/>
            <p:nvPr/>
          </p:nvGrpSpPr>
          <p:grpSpPr>
            <a:xfrm>
              <a:off x="219736" y="1061205"/>
              <a:ext cx="11709992" cy="5619169"/>
              <a:chOff x="181636" y="1061205"/>
              <a:chExt cx="11709992" cy="561916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E396D5-8190-4681-8035-E7A4AF1C24A9}"/>
                  </a:ext>
                </a:extLst>
              </p:cNvPr>
              <p:cNvSpPr/>
              <p:nvPr/>
            </p:nvSpPr>
            <p:spPr>
              <a:xfrm>
                <a:off x="3315283" y="4447321"/>
                <a:ext cx="478172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System Integration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8F895-BE37-497D-B762-E807287A74BB}"/>
                  </a:ext>
                </a:extLst>
              </p:cNvPr>
              <p:cNvSpPr/>
              <p:nvPr/>
            </p:nvSpPr>
            <p:spPr>
              <a:xfrm>
                <a:off x="4784754" y="3001043"/>
                <a:ext cx="1845578" cy="1066336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&amp; Detection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63B7F8-A670-48B7-B933-4400F825C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5377343"/>
                <a:ext cx="71558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701435B-611C-45E5-9056-45C9B70FC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003" y="5184398"/>
                <a:ext cx="457882" cy="51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697E73-EFB1-425A-BF7A-EA510968C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993" y="5184398"/>
                <a:ext cx="312494" cy="694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32D15B-F6E5-4EAF-899D-2CEAC58E1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1823" y="5184397"/>
                <a:ext cx="12583" cy="694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C8BCE7-13F6-466F-A633-93ECA398C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801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F88FF-8442-40A3-A2DF-AB9BEED073B4}"/>
                  </a:ext>
                </a:extLst>
              </p:cNvPr>
              <p:cNvSpPr txBox="1"/>
              <p:nvPr/>
            </p:nvSpPr>
            <p:spPr>
              <a:xfrm>
                <a:off x="4572327" y="6253753"/>
                <a:ext cx="3625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Systems &amp; Networks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E575135-465D-4579-B135-857C11A0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2316759"/>
                <a:ext cx="971896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4A06549-C252-48E0-A6A5-38AA32FB2D20}"/>
                  </a:ext>
                </a:extLst>
              </p:cNvPr>
              <p:cNvCxnSpPr>
                <a:cxnSpLocks/>
                <a:stCxn id="6" idx="0"/>
                <a:endCxn id="57" idx="2"/>
              </p:cNvCxnSpPr>
              <p:nvPr/>
            </p:nvCxnSpPr>
            <p:spPr>
              <a:xfrm flipV="1">
                <a:off x="5707543" y="2478903"/>
                <a:ext cx="6973" cy="5221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B8EC59D-673A-4A81-9FD7-4A81C3BCB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8450" y="5198530"/>
                <a:ext cx="27264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9FD96-E9F6-479F-9177-B72257B335AA}"/>
                  </a:ext>
                </a:extLst>
              </p:cNvPr>
              <p:cNvSpPr txBox="1"/>
              <p:nvPr/>
            </p:nvSpPr>
            <p:spPr>
              <a:xfrm>
                <a:off x="907640" y="5815821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App</a:t>
                </a:r>
              </a:p>
              <a:p>
                <a:pPr algn="ctr"/>
                <a:r>
                  <a:rPr lang="en-US" sz="1600" dirty="0"/>
                  <a:t>Logs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83C4A6-0DB8-4E4D-BA13-21522E0868A4}"/>
                  </a:ext>
                </a:extLst>
              </p:cNvPr>
              <p:cNvSpPr txBox="1"/>
              <p:nvPr/>
            </p:nvSpPr>
            <p:spPr>
              <a:xfrm>
                <a:off x="259940" y="5601286"/>
                <a:ext cx="88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Logs &amp; Scans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E2C887-D917-4501-A43F-B2B7DF20E468}"/>
                  </a:ext>
                </a:extLst>
              </p:cNvPr>
              <p:cNvSpPr txBox="1"/>
              <p:nvPr/>
            </p:nvSpPr>
            <p:spPr>
              <a:xfrm>
                <a:off x="1582954" y="6008768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Critical Files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66E79-FB81-4EF8-9BD0-25903C64F2C9}"/>
                  </a:ext>
                </a:extLst>
              </p:cNvPr>
              <p:cNvSpPr txBox="1"/>
              <p:nvPr/>
            </p:nvSpPr>
            <p:spPr>
              <a:xfrm>
                <a:off x="2300212" y="5815821"/>
                <a:ext cx="919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Network Traffic &amp; Scans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ED18AF-7C81-4482-A4D1-C44FA1FF9F1B}"/>
                  </a:ext>
                </a:extLst>
              </p:cNvPr>
              <p:cNvSpPr txBox="1"/>
              <p:nvPr/>
            </p:nvSpPr>
            <p:spPr>
              <a:xfrm>
                <a:off x="3111139" y="5552039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Resource Queries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2C5C5E-5899-42B7-890F-104110D07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5985" y="5184400"/>
                <a:ext cx="541103" cy="458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86DBEF-9645-4141-9E4C-34EA81C37F60}"/>
                  </a:ext>
                </a:extLst>
              </p:cNvPr>
              <p:cNvSpPr/>
              <p:nvPr/>
            </p:nvSpPr>
            <p:spPr>
              <a:xfrm>
                <a:off x="1942597" y="2987823"/>
                <a:ext cx="1507258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Aggregation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7689F17-62B1-4C54-9543-AF985D608A94}"/>
                  </a:ext>
                </a:extLst>
              </p:cNvPr>
              <p:cNvSpPr/>
              <p:nvPr/>
            </p:nvSpPr>
            <p:spPr>
              <a:xfrm>
                <a:off x="7850931" y="2987823"/>
                <a:ext cx="1572465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Correlation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 Prediction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F53C75-FEE9-46E1-A265-AFA827EBD8D4}"/>
                  </a:ext>
                </a:extLst>
              </p:cNvPr>
              <p:cNvCxnSpPr>
                <a:cxnSpLocks/>
                <a:stCxn id="37" idx="3"/>
                <a:endCxn id="6" idx="1"/>
              </p:cNvCxnSpPr>
              <p:nvPr/>
            </p:nvCxnSpPr>
            <p:spPr>
              <a:xfrm>
                <a:off x="3449855" y="3527601"/>
                <a:ext cx="13348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E8883C9-053C-4CE1-A667-ABA1BCA78C84}"/>
                  </a:ext>
                </a:extLst>
              </p:cNvPr>
              <p:cNvCxnSpPr>
                <a:cxnSpLocks/>
                <a:stCxn id="6" idx="3"/>
                <a:endCxn id="38" idx="1"/>
              </p:cNvCxnSpPr>
              <p:nvPr/>
            </p:nvCxnSpPr>
            <p:spPr>
              <a:xfrm flipV="1">
                <a:off x="6630332" y="3527601"/>
                <a:ext cx="12205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A8514B-363E-458C-ABB7-177DB5FE4D9F}"/>
                  </a:ext>
                </a:extLst>
              </p:cNvPr>
              <p:cNvSpPr txBox="1"/>
              <p:nvPr/>
            </p:nvSpPr>
            <p:spPr>
              <a:xfrm>
                <a:off x="4769841" y="1061205"/>
                <a:ext cx="189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Security Officer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104122-0FD0-461D-A467-FA0F601A02EF}"/>
                  </a:ext>
                </a:extLst>
              </p:cNvPr>
              <p:cNvSpPr/>
              <p:nvPr/>
            </p:nvSpPr>
            <p:spPr>
              <a:xfrm>
                <a:off x="1872373" y="2070245"/>
                <a:ext cx="7684285" cy="408658"/>
              </a:xfrm>
              <a:prstGeom prst="rect">
                <a:avLst/>
              </a:prstGeom>
              <a:solidFill>
                <a:srgbClr val="3A66B4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Interface</a:t>
                </a:r>
              </a:p>
            </p:txBody>
          </p: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408610E9-37AB-49FF-9445-070C492C3722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3449855" y="3527601"/>
                <a:ext cx="852179" cy="91971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8431A60-7038-4121-8600-F5AB3646AC4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6630332" y="3534211"/>
                <a:ext cx="710268" cy="89808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0EACE7-B03F-4D2F-A6B3-19B0F6DEE8D5}"/>
                  </a:ext>
                </a:extLst>
              </p:cNvPr>
              <p:cNvSpPr txBox="1"/>
              <p:nvPr/>
            </p:nvSpPr>
            <p:spPr>
              <a:xfrm>
                <a:off x="4909192" y="2490623"/>
                <a:ext cx="176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Alarms    Warnings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E7B43-CBDA-4436-801C-F1657CD41BBD}"/>
                  </a:ext>
                </a:extLst>
              </p:cNvPr>
              <p:cNvSpPr txBox="1"/>
              <p:nvPr/>
            </p:nvSpPr>
            <p:spPr>
              <a:xfrm>
                <a:off x="2713587" y="2557315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Logs &amp; Profiles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CA09F8-04B5-4F3C-B2C9-3101F6C83976}"/>
                  </a:ext>
                </a:extLst>
              </p:cNvPr>
              <p:cNvSpPr txBox="1"/>
              <p:nvPr/>
            </p:nvSpPr>
            <p:spPr>
              <a:xfrm>
                <a:off x="7681749" y="5849377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Third Party</a:t>
                </a:r>
              </a:p>
              <a:p>
                <a:pPr algn="ctr"/>
                <a:r>
                  <a:rPr lang="en-US" sz="1600" dirty="0"/>
                  <a:t>Security Tools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9A2816-8512-4D5D-8404-CB3207A69B90}"/>
                  </a:ext>
                </a:extLst>
              </p:cNvPr>
              <p:cNvSpPr/>
              <p:nvPr/>
            </p:nvSpPr>
            <p:spPr>
              <a:xfrm>
                <a:off x="1008308" y="4666870"/>
                <a:ext cx="199869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Interfaces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9E8BC4-6B48-4208-9746-68F9D4148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104" y="5377343"/>
                <a:ext cx="3511524" cy="266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D5D885A3-03C1-417C-8D41-F7CF11910F53}"/>
                  </a:ext>
                </a:extLst>
              </p:cNvPr>
              <p:cNvCxnSpPr>
                <a:cxnSpLocks/>
                <a:stCxn id="73" idx="0"/>
                <a:endCxn id="37" idx="2"/>
              </p:cNvCxnSpPr>
              <p:nvPr/>
            </p:nvCxnSpPr>
            <p:spPr>
              <a:xfrm rot="5400000" flipH="1" flipV="1">
                <a:off x="2052194" y="4022839"/>
                <a:ext cx="599492" cy="688571"/>
              </a:xfrm>
              <a:prstGeom prst="bentConnector3">
                <a:avLst>
                  <a:gd name="adj1" fmla="val 5635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75E396B2-BF76-4751-B67B-EDEAF79FF954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rot="16200000" flipV="1">
                <a:off x="8619535" y="4085007"/>
                <a:ext cx="584272" cy="5490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2AE10ED-CBC7-418A-9A06-6CC097B45BF6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8229134" y="5184397"/>
                <a:ext cx="756333" cy="664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4CF3800-9EB5-4C26-A254-CC9AF29CBEB6}"/>
                  </a:ext>
                </a:extLst>
              </p:cNvPr>
              <p:cNvSpPr/>
              <p:nvPr/>
            </p:nvSpPr>
            <p:spPr>
              <a:xfrm>
                <a:off x="8413327" y="4666870"/>
                <a:ext cx="2246833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Interfaces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B774D2-F3F2-4205-8A69-6DAEAB3FE95F}"/>
                  </a:ext>
                </a:extLst>
              </p:cNvPr>
              <p:cNvCxnSpPr>
                <a:cxnSpLocks/>
                <a:stCxn id="57" idx="0"/>
                <a:endCxn id="51" idx="2"/>
              </p:cNvCxnSpPr>
              <p:nvPr/>
            </p:nvCxnSpPr>
            <p:spPr>
              <a:xfrm flipV="1">
                <a:off x="5714516" y="1461315"/>
                <a:ext cx="471" cy="6089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2AAD87-9B03-4035-8EDC-936B09A73605}"/>
                  </a:ext>
                </a:extLst>
              </p:cNvPr>
              <p:cNvSpPr txBox="1"/>
              <p:nvPr/>
            </p:nvSpPr>
            <p:spPr>
              <a:xfrm>
                <a:off x="3982039" y="1476619"/>
                <a:ext cx="1765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Situational Awareness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8F24AB-A1E4-4231-BF76-C9A53FD7C464}"/>
                  </a:ext>
                </a:extLst>
              </p:cNvPr>
              <p:cNvSpPr txBox="1"/>
              <p:nvPr/>
            </p:nvSpPr>
            <p:spPr>
              <a:xfrm>
                <a:off x="5702017" y="1489366"/>
                <a:ext cx="1742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Incident Reports &amp;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Recommendations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E55C943-A386-4905-9CBE-29C9A2C00E92}"/>
                  </a:ext>
                </a:extLst>
              </p:cNvPr>
              <p:cNvSpPr txBox="1"/>
              <p:nvPr/>
            </p:nvSpPr>
            <p:spPr>
              <a:xfrm>
                <a:off x="9846432" y="3241823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Automated Response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7FA1051-E560-4714-92AA-E3B2158FD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8499" y="1318171"/>
                <a:ext cx="776364" cy="624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CAF62D2-D81C-4106-BF34-8AB435E4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3050" y="1398207"/>
                <a:ext cx="723923" cy="59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B0185E-D68A-48D4-B46B-AD577877A655}"/>
                  </a:ext>
                </a:extLst>
              </p:cNvPr>
              <p:cNvSpPr txBox="1"/>
              <p:nvPr/>
            </p:nvSpPr>
            <p:spPr>
              <a:xfrm>
                <a:off x="7952236" y="1463381"/>
                <a:ext cx="1093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Focus &amp; Policy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A69BB5-EB2A-4E9B-9929-D4E4B1948B09}"/>
                  </a:ext>
                </a:extLst>
              </p:cNvPr>
              <p:cNvSpPr txBox="1"/>
              <p:nvPr/>
            </p:nvSpPr>
            <p:spPr>
              <a:xfrm>
                <a:off x="2374251" y="1476042"/>
                <a:ext cx="1760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Tailoring &amp; Filtering 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AA492-4BE7-42BC-920C-EB5899729C04}"/>
                  </a:ext>
                </a:extLst>
              </p:cNvPr>
              <p:cNvSpPr txBox="1"/>
              <p:nvPr/>
            </p:nvSpPr>
            <p:spPr>
              <a:xfrm>
                <a:off x="7320399" y="2504764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Analytics</a:t>
                </a: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4F58634-5CE0-4DFC-A1EF-93E70FA96980}"/>
                  </a:ext>
                </a:extLst>
              </p:cNvPr>
              <p:cNvCxnSpPr>
                <a:cxnSpLocks/>
                <a:stCxn id="6" idx="2"/>
                <a:endCxn id="59" idx="0"/>
              </p:cNvCxnSpPr>
              <p:nvPr/>
            </p:nvCxnSpPr>
            <p:spPr>
              <a:xfrm flipH="1">
                <a:off x="5706145" y="4067379"/>
                <a:ext cx="1398" cy="37994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504457C0-373A-4AAE-B8EA-7C9B2AA5B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499" y="5198530"/>
                <a:ext cx="59266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8D16676-C791-4123-9371-7B3D4A48FBB3}"/>
                  </a:ext>
                </a:extLst>
              </p:cNvPr>
              <p:cNvSpPr txBox="1"/>
              <p:nvPr/>
            </p:nvSpPr>
            <p:spPr>
              <a:xfrm>
                <a:off x="10323440" y="5947920"/>
                <a:ext cx="10947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Security Controls</a:t>
                </a:r>
              </a:p>
            </p:txBody>
          </p:sp>
          <p:cxnSp>
            <p:nvCxnSpPr>
              <p:cNvPr id="175" name="Connector: Elbow 174">
                <a:extLst>
                  <a:ext uri="{FF2B5EF4-FFF2-40B4-BE49-F238E27FC236}">
                    <a16:creationId xmlns:a16="http://schemas.microsoft.com/office/drawing/2014/main" id="{18ED35F8-1E77-4B91-8C0A-6DB3786C95CE}"/>
                  </a:ext>
                </a:extLst>
              </p:cNvPr>
              <p:cNvCxnSpPr>
                <a:cxnSpLocks/>
                <a:stCxn id="111" idx="2"/>
              </p:cNvCxnSpPr>
              <p:nvPr/>
            </p:nvCxnSpPr>
            <p:spPr>
              <a:xfrm rot="5400000">
                <a:off x="9657234" y="3890301"/>
                <a:ext cx="866002" cy="738596"/>
              </a:xfrm>
              <a:prstGeom prst="bentConnector3">
                <a:avLst>
                  <a:gd name="adj1" fmla="val 6026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326B990-32E5-4FD7-A18A-D88C1DA1B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0600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Elbow 204">
                <a:extLst>
                  <a:ext uri="{FF2B5EF4-FFF2-40B4-BE49-F238E27FC236}">
                    <a16:creationId xmlns:a16="http://schemas.microsoft.com/office/drawing/2014/main" id="{17C86DAC-1BB5-46C5-8D71-12C4F3B6DE30}"/>
                  </a:ext>
                </a:extLst>
              </p:cNvPr>
              <p:cNvCxnSpPr>
                <a:cxnSpLocks/>
                <a:stCxn id="74" idx="1"/>
                <a:endCxn id="59" idx="3"/>
              </p:cNvCxnSpPr>
              <p:nvPr/>
            </p:nvCxnSpPr>
            <p:spPr>
              <a:xfrm rot="10800000">
                <a:off x="8097007" y="4651651"/>
                <a:ext cx="316320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B9CFCF40-0D70-4F13-BAE4-008DF3DAC324}"/>
                  </a:ext>
                </a:extLst>
              </p:cNvPr>
              <p:cNvCxnSpPr>
                <a:cxnSpLocks/>
                <a:stCxn id="73" idx="3"/>
                <a:endCxn id="59" idx="1"/>
              </p:cNvCxnSpPr>
              <p:nvPr/>
            </p:nvCxnSpPr>
            <p:spPr>
              <a:xfrm flipV="1">
                <a:off x="3007002" y="4651650"/>
                <a:ext cx="308281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D5265D8-7D57-4492-9627-D3A1B6D0DD35}"/>
                  </a:ext>
                </a:extLst>
              </p:cNvPr>
              <p:cNvSpPr txBox="1"/>
              <p:nvPr/>
            </p:nvSpPr>
            <p:spPr>
              <a:xfrm>
                <a:off x="181636" y="3233249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Modeling &amp; </a:t>
                </a:r>
                <a:r>
                  <a:rPr lang="en-US" sz="1600" dirty="0"/>
                  <a:t>Simulation</a:t>
                </a:r>
              </a:p>
            </p:txBody>
          </p:sp>
          <p:cxnSp>
            <p:nvCxnSpPr>
              <p:cNvPr id="217" name="Connector: Elbow 216">
                <a:extLst>
                  <a:ext uri="{FF2B5EF4-FFF2-40B4-BE49-F238E27FC236}">
                    <a16:creationId xmlns:a16="http://schemas.microsoft.com/office/drawing/2014/main" id="{214DCBEA-B454-4C3C-9ADB-B22735EB2C68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rot="16200000" flipH="1">
                <a:off x="721607" y="3891154"/>
                <a:ext cx="848846" cy="702586"/>
              </a:xfrm>
              <a:prstGeom prst="bentConnector3">
                <a:avLst>
                  <a:gd name="adj1" fmla="val 60259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D69EE777-1311-462D-88E9-37E9B7EFF9F9}"/>
                  </a:ext>
                </a:extLst>
              </p:cNvPr>
              <p:cNvCxnSpPr>
                <a:cxnSpLocks/>
                <a:stCxn id="38" idx="3"/>
                <a:endCxn id="111" idx="1"/>
              </p:cNvCxnSpPr>
              <p:nvPr/>
            </p:nvCxnSpPr>
            <p:spPr>
              <a:xfrm>
                <a:off x="9423396" y="3527601"/>
                <a:ext cx="423036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130B8F1-5951-4DBA-94AF-E94FAEB32FE8}"/>
                  </a:ext>
                </a:extLst>
              </p:cNvPr>
              <p:cNvCxnSpPr>
                <a:cxnSpLocks/>
                <a:stCxn id="37" idx="1"/>
                <a:endCxn id="216" idx="3"/>
              </p:cNvCxnSpPr>
              <p:nvPr/>
            </p:nvCxnSpPr>
            <p:spPr>
              <a:xfrm flipH="1" flipV="1">
                <a:off x="1407838" y="3525637"/>
                <a:ext cx="534759" cy="196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7EFB714-FA9C-4D5D-B6DD-38177E777CC9}"/>
                </a:ext>
              </a:extLst>
            </p:cNvPr>
            <p:cNvCxnSpPr>
              <a:cxnSpLocks/>
              <a:stCxn id="250" idx="0"/>
            </p:cNvCxnSpPr>
            <p:nvPr/>
          </p:nvCxnSpPr>
          <p:spPr>
            <a:xfrm flipV="1">
              <a:off x="4991806" y="4917133"/>
              <a:ext cx="264101" cy="51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42A9A52-2CB2-4E44-826C-413AEA19B67C}"/>
                </a:ext>
              </a:extLst>
            </p:cNvPr>
            <p:cNvSpPr txBox="1"/>
            <p:nvPr/>
          </p:nvSpPr>
          <p:spPr>
            <a:xfrm>
              <a:off x="4303565" y="5430535"/>
              <a:ext cx="1376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Honeypots &amp; Sandboxes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3AA77CE-C5CE-485D-BAEA-D2304AFF52F4}"/>
                </a:ext>
              </a:extLst>
            </p:cNvPr>
            <p:cNvCxnSpPr>
              <a:cxnSpLocks/>
              <a:endCxn id="256" idx="0"/>
            </p:cNvCxnSpPr>
            <p:nvPr/>
          </p:nvCxnSpPr>
          <p:spPr>
            <a:xfrm>
              <a:off x="6194633" y="4871000"/>
              <a:ext cx="354270" cy="5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AB7DAD2-DF84-4FFA-B71F-13A5BD47B840}"/>
                </a:ext>
              </a:extLst>
            </p:cNvPr>
            <p:cNvSpPr txBox="1"/>
            <p:nvPr/>
          </p:nvSpPr>
          <p:spPr>
            <a:xfrm>
              <a:off x="6001518" y="5416414"/>
              <a:ext cx="109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Archives</a:t>
              </a: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C670529-B3BC-41BA-8E04-5D684D12497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698233" y="1261260"/>
              <a:ext cx="698366" cy="659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BF7185C-D421-4592-82B2-48E0B6AB6DFC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4185073" y="1261260"/>
              <a:ext cx="622868" cy="13694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5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411-5F03-4737-A0C2-8EA0AC7C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584C-CF53-4826-BC0F-12B1D4B3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Sprint:</a:t>
            </a:r>
          </a:p>
          <a:p>
            <a:pPr lvl="1"/>
            <a:r>
              <a:rPr lang="en-US" dirty="0"/>
              <a:t>90-100% - Full Credit: Achieve Basic Functionality in all 1</a:t>
            </a:r>
            <a:r>
              <a:rPr lang="en-US" baseline="30000" dirty="0"/>
              <a:t>st</a:t>
            </a:r>
            <a:r>
              <a:rPr lang="en-US" dirty="0"/>
              <a:t> Sprint Components</a:t>
            </a:r>
          </a:p>
          <a:p>
            <a:pPr lvl="1"/>
            <a:r>
              <a:rPr lang="en-US" dirty="0"/>
              <a:t>70-90% - Achieve Basic Functionality in most areas, nearing completion otherwise</a:t>
            </a:r>
          </a:p>
          <a:p>
            <a:pPr lvl="1"/>
            <a:r>
              <a:rPr lang="en-US" dirty="0"/>
              <a:t>&lt; 70% - Lacking basic functionality in many areas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Sprint:</a:t>
            </a:r>
          </a:p>
          <a:p>
            <a:pPr lvl="1"/>
            <a:r>
              <a:rPr lang="en-US" dirty="0"/>
              <a:t>90-100% - Full Credit: Achieve Basic Functionality in 2</a:t>
            </a:r>
            <a:r>
              <a:rPr lang="en-US" baseline="30000" dirty="0"/>
              <a:t>nd</a:t>
            </a:r>
            <a:r>
              <a:rPr lang="en-US" dirty="0"/>
              <a:t> Sprint components, mid functionality in 1</a:t>
            </a:r>
            <a:r>
              <a:rPr lang="en-US" baseline="30000" dirty="0"/>
              <a:t>st</a:t>
            </a:r>
            <a:r>
              <a:rPr lang="en-US" dirty="0"/>
              <a:t> Sprint components</a:t>
            </a:r>
          </a:p>
          <a:p>
            <a:pPr lvl="1"/>
            <a:r>
              <a:rPr lang="en-US" dirty="0"/>
              <a:t>70-90% - Achieve Basic Functionality in most areas, significant progress in all components</a:t>
            </a:r>
          </a:p>
          <a:p>
            <a:pPr lvl="1"/>
            <a:r>
              <a:rPr lang="en-US" dirty="0"/>
              <a:t>&lt; 70% - Lacking basic functionality in many areas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2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411-5F03-4737-A0C2-8EA0AC7C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455" y="-94343"/>
            <a:ext cx="9472732" cy="1325563"/>
          </a:xfrm>
        </p:spPr>
        <p:txBody>
          <a:bodyPr/>
          <a:lstStyle/>
          <a:p>
            <a:r>
              <a:rPr lang="en-US" dirty="0"/>
              <a:t>Grading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584C-CF53-4826-BC0F-12B1D4B3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5196115"/>
          </a:xfrm>
        </p:spPr>
        <p:txBody>
          <a:bodyPr>
            <a:normAutofit/>
          </a:bodyPr>
          <a:lstStyle/>
          <a:p>
            <a:r>
              <a:rPr lang="en-US" dirty="0"/>
              <a:t>Final Project: 12 graded areas</a:t>
            </a:r>
          </a:p>
          <a:p>
            <a:endParaRPr lang="en-US" dirty="0"/>
          </a:p>
          <a:p>
            <a:r>
              <a:rPr lang="en-US" dirty="0"/>
              <a:t>5-6 points awarded for Basic Functionality, 6-7 for Intermediate and 8-9 for advanced level systems</a:t>
            </a:r>
          </a:p>
          <a:p>
            <a:endParaRPr lang="en-US" dirty="0"/>
          </a:p>
          <a:p>
            <a:r>
              <a:rPr lang="en-US" dirty="0"/>
              <a:t>Final Sprint:</a:t>
            </a:r>
          </a:p>
          <a:p>
            <a:pPr lvl="1"/>
            <a:r>
              <a:rPr lang="en-US" dirty="0"/>
              <a:t>Below 65% - Lacking basic components</a:t>
            </a:r>
          </a:p>
          <a:p>
            <a:pPr lvl="1"/>
            <a:r>
              <a:rPr lang="en-US" dirty="0"/>
              <a:t>65-79% - Mostly basic functionality </a:t>
            </a:r>
          </a:p>
          <a:p>
            <a:pPr lvl="1"/>
            <a:r>
              <a:rPr lang="en-US" dirty="0"/>
              <a:t>80-91% - Mostly intermediate functionality </a:t>
            </a:r>
          </a:p>
          <a:p>
            <a:pPr lvl="1"/>
            <a:r>
              <a:rPr lang="en-US" dirty="0"/>
              <a:t>92-96% - Mostly advanced functionality</a:t>
            </a:r>
          </a:p>
          <a:p>
            <a:pPr lvl="1"/>
            <a:r>
              <a:rPr lang="en-US" dirty="0"/>
              <a:t>&gt;96-100+% - Bonuses awarded to MVPs with best projects (1</a:t>
            </a:r>
            <a:r>
              <a:rPr lang="en-US" baseline="30000" dirty="0"/>
              <a:t>st</a:t>
            </a:r>
            <a:r>
              <a:rPr lang="en-US" dirty="0"/>
              <a:t> , 2</a:t>
            </a:r>
            <a:r>
              <a:rPr lang="en-US" baseline="30000" dirty="0"/>
              <a:t>nd</a:t>
            </a:r>
            <a:r>
              <a:rPr lang="en-US" dirty="0"/>
              <a:t> 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2A08-A16B-4BFF-87C7-2C5B1C53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graded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B26D-C951-4D8B-884F-CD8D4FA8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5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Application Log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Log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Resource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Critical File Integrity Checks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Detection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Based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Replay and Simulation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Security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194862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4AFF-C1A7-4503-BDB2-C5FC17F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5" y="12915"/>
            <a:ext cx="9472732" cy="9316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IDS Architecture – Minimum Viable Product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C8FC00-C3F5-4CE3-BD82-4ACFB3A6613A}"/>
              </a:ext>
            </a:extLst>
          </p:cNvPr>
          <p:cNvGrpSpPr/>
          <p:nvPr/>
        </p:nvGrpSpPr>
        <p:grpSpPr>
          <a:xfrm>
            <a:off x="219736" y="1061205"/>
            <a:ext cx="11709992" cy="5619169"/>
            <a:chOff x="219736" y="1061205"/>
            <a:chExt cx="11709992" cy="5619169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5DB44805-4558-4AD9-A178-2B03361350F1}"/>
                </a:ext>
              </a:extLst>
            </p:cNvPr>
            <p:cNvGrpSpPr/>
            <p:nvPr/>
          </p:nvGrpSpPr>
          <p:grpSpPr>
            <a:xfrm>
              <a:off x="219736" y="1061205"/>
              <a:ext cx="11709992" cy="5619169"/>
              <a:chOff x="181636" y="1061205"/>
              <a:chExt cx="11709992" cy="561916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E396D5-8190-4681-8035-E7A4AF1C24A9}"/>
                  </a:ext>
                </a:extLst>
              </p:cNvPr>
              <p:cNvSpPr/>
              <p:nvPr/>
            </p:nvSpPr>
            <p:spPr>
              <a:xfrm>
                <a:off x="3315283" y="4447321"/>
                <a:ext cx="478172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System Integration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8F895-BE37-497D-B762-E807287A74BB}"/>
                  </a:ext>
                </a:extLst>
              </p:cNvPr>
              <p:cNvSpPr/>
              <p:nvPr/>
            </p:nvSpPr>
            <p:spPr>
              <a:xfrm>
                <a:off x="4784754" y="3001043"/>
                <a:ext cx="1845578" cy="1066336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&amp; Detection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63B7F8-A670-48B7-B933-4400F825C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5377343"/>
                <a:ext cx="71558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701435B-611C-45E5-9056-45C9B70FC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003" y="5184398"/>
                <a:ext cx="457882" cy="51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697E73-EFB1-425A-BF7A-EA510968C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5993" y="5184398"/>
                <a:ext cx="312494" cy="694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32D15B-F6E5-4EAF-899D-2CEAC58E1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1823" y="5184397"/>
                <a:ext cx="12583" cy="694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C8BCE7-13F6-466F-A633-93ECA398C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801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F88FF-8442-40A3-A2DF-AB9BEED073B4}"/>
                  </a:ext>
                </a:extLst>
              </p:cNvPr>
              <p:cNvSpPr txBox="1"/>
              <p:nvPr/>
            </p:nvSpPr>
            <p:spPr>
              <a:xfrm>
                <a:off x="4572327" y="6253753"/>
                <a:ext cx="3625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Systems &amp; Networks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E575135-465D-4579-B135-857C11A0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98" y="2316759"/>
                <a:ext cx="971896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4A06549-C252-48E0-A6A5-38AA32FB2D20}"/>
                  </a:ext>
                </a:extLst>
              </p:cNvPr>
              <p:cNvCxnSpPr>
                <a:cxnSpLocks/>
                <a:stCxn id="6" idx="0"/>
                <a:endCxn id="57" idx="2"/>
              </p:cNvCxnSpPr>
              <p:nvPr/>
            </p:nvCxnSpPr>
            <p:spPr>
              <a:xfrm flipV="1">
                <a:off x="5707543" y="2478903"/>
                <a:ext cx="6973" cy="5221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B8EC59D-673A-4A81-9FD7-4A81C3BCB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8450" y="5198530"/>
                <a:ext cx="27264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9FD96-E9F6-479F-9177-B72257B335AA}"/>
                  </a:ext>
                </a:extLst>
              </p:cNvPr>
              <p:cNvSpPr txBox="1"/>
              <p:nvPr/>
            </p:nvSpPr>
            <p:spPr>
              <a:xfrm>
                <a:off x="907640" y="5815821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App</a:t>
                </a:r>
              </a:p>
              <a:p>
                <a:pPr algn="ctr"/>
                <a:r>
                  <a:rPr lang="en-US" sz="1600" dirty="0"/>
                  <a:t>Logs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83C4A6-0DB8-4E4D-BA13-21522E0868A4}"/>
                  </a:ext>
                </a:extLst>
              </p:cNvPr>
              <p:cNvSpPr txBox="1"/>
              <p:nvPr/>
            </p:nvSpPr>
            <p:spPr>
              <a:xfrm>
                <a:off x="259940" y="5601286"/>
                <a:ext cx="88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Logs &amp; Scans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E2C887-D917-4501-A43F-B2B7DF20E468}"/>
                  </a:ext>
                </a:extLst>
              </p:cNvPr>
              <p:cNvSpPr txBox="1"/>
              <p:nvPr/>
            </p:nvSpPr>
            <p:spPr>
              <a:xfrm>
                <a:off x="1582954" y="5863625"/>
                <a:ext cx="889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Critical Files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66E79-FB81-4EF8-9BD0-25903C64F2C9}"/>
                  </a:ext>
                </a:extLst>
              </p:cNvPr>
              <p:cNvSpPr txBox="1"/>
              <p:nvPr/>
            </p:nvSpPr>
            <p:spPr>
              <a:xfrm>
                <a:off x="2300212" y="5815821"/>
                <a:ext cx="919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Network Traffic &amp; Scans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ED18AF-7C81-4482-A4D1-C44FA1FF9F1B}"/>
                  </a:ext>
                </a:extLst>
              </p:cNvPr>
              <p:cNvSpPr txBox="1"/>
              <p:nvPr/>
            </p:nvSpPr>
            <p:spPr>
              <a:xfrm>
                <a:off x="3111139" y="5552039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System Resource Queries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2C5C5E-5899-42B7-890F-104110D07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5985" y="5184400"/>
                <a:ext cx="541103" cy="458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86DBEF-9645-4141-9E4C-34EA81C37F60}"/>
                  </a:ext>
                </a:extLst>
              </p:cNvPr>
              <p:cNvSpPr/>
              <p:nvPr/>
            </p:nvSpPr>
            <p:spPr>
              <a:xfrm>
                <a:off x="1942597" y="2987823"/>
                <a:ext cx="1507258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Aggregation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7689F17-62B1-4C54-9543-AF985D608A94}"/>
                  </a:ext>
                </a:extLst>
              </p:cNvPr>
              <p:cNvSpPr/>
              <p:nvPr/>
            </p:nvSpPr>
            <p:spPr>
              <a:xfrm>
                <a:off x="7850931" y="2987823"/>
                <a:ext cx="1572465" cy="1079555"/>
              </a:xfrm>
              <a:prstGeom prst="rect">
                <a:avLst/>
              </a:prstGeom>
              <a:solidFill>
                <a:srgbClr val="2C4D88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Correlation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 Prediction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F53C75-FEE9-46E1-A265-AFA827EBD8D4}"/>
                  </a:ext>
                </a:extLst>
              </p:cNvPr>
              <p:cNvCxnSpPr>
                <a:cxnSpLocks/>
                <a:stCxn id="37" idx="3"/>
                <a:endCxn id="6" idx="1"/>
              </p:cNvCxnSpPr>
              <p:nvPr/>
            </p:nvCxnSpPr>
            <p:spPr>
              <a:xfrm>
                <a:off x="3449855" y="3527601"/>
                <a:ext cx="13348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E8883C9-053C-4CE1-A667-ABA1BCA78C84}"/>
                  </a:ext>
                </a:extLst>
              </p:cNvPr>
              <p:cNvCxnSpPr>
                <a:cxnSpLocks/>
                <a:stCxn id="6" idx="3"/>
                <a:endCxn id="38" idx="1"/>
              </p:cNvCxnSpPr>
              <p:nvPr/>
            </p:nvCxnSpPr>
            <p:spPr>
              <a:xfrm flipV="1">
                <a:off x="6630332" y="3527601"/>
                <a:ext cx="1220599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A8514B-363E-458C-ABB7-177DB5FE4D9F}"/>
                  </a:ext>
                </a:extLst>
              </p:cNvPr>
              <p:cNvSpPr txBox="1"/>
              <p:nvPr/>
            </p:nvSpPr>
            <p:spPr>
              <a:xfrm>
                <a:off x="4769841" y="1061205"/>
                <a:ext cx="189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Security Officer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104122-0FD0-461D-A467-FA0F601A02EF}"/>
                  </a:ext>
                </a:extLst>
              </p:cNvPr>
              <p:cNvSpPr/>
              <p:nvPr/>
            </p:nvSpPr>
            <p:spPr>
              <a:xfrm>
                <a:off x="1872373" y="2070245"/>
                <a:ext cx="7684285" cy="408658"/>
              </a:xfrm>
              <a:prstGeom prst="rect">
                <a:avLst/>
              </a:prstGeom>
              <a:solidFill>
                <a:srgbClr val="3A66B4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Interface</a:t>
                </a:r>
              </a:p>
            </p:txBody>
          </p: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408610E9-37AB-49FF-9445-070C492C3722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3449855" y="3527601"/>
                <a:ext cx="852179" cy="91971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8431A60-7038-4121-8600-F5AB3646AC4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6630332" y="3534211"/>
                <a:ext cx="710268" cy="89808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0EACE7-B03F-4D2F-A6B3-19B0F6DEE8D5}"/>
                  </a:ext>
                </a:extLst>
              </p:cNvPr>
              <p:cNvSpPr txBox="1"/>
              <p:nvPr/>
            </p:nvSpPr>
            <p:spPr>
              <a:xfrm>
                <a:off x="4909192" y="2490623"/>
                <a:ext cx="176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Alarms    Warnings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E7B43-CBDA-4436-801C-F1657CD41BBD}"/>
                  </a:ext>
                </a:extLst>
              </p:cNvPr>
              <p:cNvSpPr txBox="1"/>
              <p:nvPr/>
            </p:nvSpPr>
            <p:spPr>
              <a:xfrm>
                <a:off x="2713587" y="2557315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Logs &amp; Profiles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CA09F8-04B5-4F3C-B2C9-3101F6C83976}"/>
                  </a:ext>
                </a:extLst>
              </p:cNvPr>
              <p:cNvSpPr txBox="1"/>
              <p:nvPr/>
            </p:nvSpPr>
            <p:spPr>
              <a:xfrm>
                <a:off x="7681749" y="5849377"/>
                <a:ext cx="1094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Third Party</a:t>
                </a:r>
              </a:p>
              <a:p>
                <a:pPr algn="ctr"/>
                <a:r>
                  <a:rPr lang="en-US" sz="1600" dirty="0"/>
                  <a:t>Security Tools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9A2816-8512-4D5D-8404-CB3207A69B90}"/>
                  </a:ext>
                </a:extLst>
              </p:cNvPr>
              <p:cNvSpPr/>
              <p:nvPr/>
            </p:nvSpPr>
            <p:spPr>
              <a:xfrm>
                <a:off x="1008308" y="4666870"/>
                <a:ext cx="1998694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Interfaces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9E8BC4-6B48-4208-9746-68F9D4148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104" y="5377343"/>
                <a:ext cx="3511524" cy="266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D5D885A3-03C1-417C-8D41-F7CF11910F53}"/>
                  </a:ext>
                </a:extLst>
              </p:cNvPr>
              <p:cNvCxnSpPr>
                <a:cxnSpLocks/>
                <a:stCxn id="73" idx="0"/>
                <a:endCxn id="37" idx="2"/>
              </p:cNvCxnSpPr>
              <p:nvPr/>
            </p:nvCxnSpPr>
            <p:spPr>
              <a:xfrm rot="5400000" flipH="1" flipV="1">
                <a:off x="2052194" y="4022839"/>
                <a:ext cx="599492" cy="688571"/>
              </a:xfrm>
              <a:prstGeom prst="bentConnector3">
                <a:avLst>
                  <a:gd name="adj1" fmla="val 5635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75E396B2-BF76-4751-B67B-EDEAF79FF954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rot="16200000" flipV="1">
                <a:off x="8619535" y="4085007"/>
                <a:ext cx="584272" cy="5490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2AE10ED-CBC7-418A-9A06-6CC097B45BF6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8229134" y="5184397"/>
                <a:ext cx="756333" cy="664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4CF3800-9EB5-4C26-A254-CC9AF29CBEB6}"/>
                  </a:ext>
                </a:extLst>
              </p:cNvPr>
              <p:cNvSpPr/>
              <p:nvPr/>
            </p:nvSpPr>
            <p:spPr>
              <a:xfrm>
                <a:off x="8413327" y="4666870"/>
                <a:ext cx="2246833" cy="4086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Interfaces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B774D2-F3F2-4205-8A69-6DAEAB3FE95F}"/>
                  </a:ext>
                </a:extLst>
              </p:cNvPr>
              <p:cNvCxnSpPr>
                <a:cxnSpLocks/>
                <a:stCxn id="57" idx="0"/>
                <a:endCxn id="51" idx="2"/>
              </p:cNvCxnSpPr>
              <p:nvPr/>
            </p:nvCxnSpPr>
            <p:spPr>
              <a:xfrm flipV="1">
                <a:off x="5714516" y="1461315"/>
                <a:ext cx="471" cy="6089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2AAD87-9B03-4035-8EDC-936B09A73605}"/>
                  </a:ext>
                </a:extLst>
              </p:cNvPr>
              <p:cNvSpPr txBox="1"/>
              <p:nvPr/>
            </p:nvSpPr>
            <p:spPr>
              <a:xfrm>
                <a:off x="3982039" y="1476619"/>
                <a:ext cx="1765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Situational Awareness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8F24AB-A1E4-4231-BF76-C9A53FD7C464}"/>
                  </a:ext>
                </a:extLst>
              </p:cNvPr>
              <p:cNvSpPr txBox="1"/>
              <p:nvPr/>
            </p:nvSpPr>
            <p:spPr>
              <a:xfrm>
                <a:off x="5702017" y="1489366"/>
                <a:ext cx="1742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Incident Reports &amp;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Recommendations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E55C943-A386-4905-9CBE-29C9A2C00E92}"/>
                  </a:ext>
                </a:extLst>
              </p:cNvPr>
              <p:cNvSpPr txBox="1"/>
              <p:nvPr/>
            </p:nvSpPr>
            <p:spPr>
              <a:xfrm>
                <a:off x="9846432" y="3241823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Automated Response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7FA1051-E560-4714-92AA-E3B2158FD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8499" y="1318171"/>
                <a:ext cx="776364" cy="624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CAF62D2-D81C-4106-BF34-8AB435E4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3050" y="1398207"/>
                <a:ext cx="723923" cy="59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B0185E-D68A-48D4-B46B-AD577877A655}"/>
                  </a:ext>
                </a:extLst>
              </p:cNvPr>
              <p:cNvSpPr txBox="1"/>
              <p:nvPr/>
            </p:nvSpPr>
            <p:spPr>
              <a:xfrm>
                <a:off x="7952236" y="1463381"/>
                <a:ext cx="1093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Focus &amp; Policy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A69BB5-EB2A-4E9B-9929-D4E4B1948B09}"/>
                  </a:ext>
                </a:extLst>
              </p:cNvPr>
              <p:cNvSpPr txBox="1"/>
              <p:nvPr/>
            </p:nvSpPr>
            <p:spPr>
              <a:xfrm>
                <a:off x="2374251" y="1476042"/>
                <a:ext cx="17602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Tailoring &amp; Filtering 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AA492-4BE7-42BC-920C-EB5899729C04}"/>
                  </a:ext>
                </a:extLst>
              </p:cNvPr>
              <p:cNvSpPr txBox="1"/>
              <p:nvPr/>
            </p:nvSpPr>
            <p:spPr>
              <a:xfrm>
                <a:off x="7320399" y="2504764"/>
                <a:ext cx="1677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Analytics</a:t>
                </a: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4F58634-5CE0-4DFC-A1EF-93E70FA96980}"/>
                  </a:ext>
                </a:extLst>
              </p:cNvPr>
              <p:cNvCxnSpPr>
                <a:cxnSpLocks/>
                <a:stCxn id="6" idx="2"/>
                <a:endCxn id="59" idx="0"/>
              </p:cNvCxnSpPr>
              <p:nvPr/>
            </p:nvCxnSpPr>
            <p:spPr>
              <a:xfrm flipH="1">
                <a:off x="5706145" y="4067379"/>
                <a:ext cx="1398" cy="37994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504457C0-373A-4AAE-B8EA-7C9B2AA5B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499" y="5198530"/>
                <a:ext cx="592661" cy="650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8D16676-C791-4123-9371-7B3D4A48FBB3}"/>
                  </a:ext>
                </a:extLst>
              </p:cNvPr>
              <p:cNvSpPr txBox="1"/>
              <p:nvPr/>
            </p:nvSpPr>
            <p:spPr>
              <a:xfrm>
                <a:off x="10323440" y="5947920"/>
                <a:ext cx="10947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Security Controls</a:t>
                </a:r>
              </a:p>
            </p:txBody>
          </p:sp>
          <p:cxnSp>
            <p:nvCxnSpPr>
              <p:cNvPr id="175" name="Connector: Elbow 174">
                <a:extLst>
                  <a:ext uri="{FF2B5EF4-FFF2-40B4-BE49-F238E27FC236}">
                    <a16:creationId xmlns:a16="http://schemas.microsoft.com/office/drawing/2014/main" id="{18ED35F8-1E77-4B91-8C0A-6DB3786C95CE}"/>
                  </a:ext>
                </a:extLst>
              </p:cNvPr>
              <p:cNvCxnSpPr>
                <a:cxnSpLocks/>
                <a:stCxn id="111" idx="2"/>
              </p:cNvCxnSpPr>
              <p:nvPr/>
            </p:nvCxnSpPr>
            <p:spPr>
              <a:xfrm rot="5400000">
                <a:off x="9657234" y="3890301"/>
                <a:ext cx="866002" cy="738596"/>
              </a:xfrm>
              <a:prstGeom prst="bentConnector3">
                <a:avLst>
                  <a:gd name="adj1" fmla="val 60265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326B990-32E5-4FD7-A18A-D88C1DA1B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0600" y="2490624"/>
                <a:ext cx="0" cy="104358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Elbow 204">
                <a:extLst>
                  <a:ext uri="{FF2B5EF4-FFF2-40B4-BE49-F238E27FC236}">
                    <a16:creationId xmlns:a16="http://schemas.microsoft.com/office/drawing/2014/main" id="{17C86DAC-1BB5-46C5-8D71-12C4F3B6DE30}"/>
                  </a:ext>
                </a:extLst>
              </p:cNvPr>
              <p:cNvCxnSpPr>
                <a:cxnSpLocks/>
                <a:stCxn id="74" idx="1"/>
                <a:endCxn id="59" idx="3"/>
              </p:cNvCxnSpPr>
              <p:nvPr/>
            </p:nvCxnSpPr>
            <p:spPr>
              <a:xfrm rot="10800000">
                <a:off x="8097007" y="4651651"/>
                <a:ext cx="316320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B9CFCF40-0D70-4F13-BAE4-008DF3DAC324}"/>
                  </a:ext>
                </a:extLst>
              </p:cNvPr>
              <p:cNvCxnSpPr>
                <a:cxnSpLocks/>
                <a:stCxn id="73" idx="3"/>
                <a:endCxn id="59" idx="1"/>
              </p:cNvCxnSpPr>
              <p:nvPr/>
            </p:nvCxnSpPr>
            <p:spPr>
              <a:xfrm flipV="1">
                <a:off x="3007002" y="4651650"/>
                <a:ext cx="308281" cy="2195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D5265D8-7D57-4492-9627-D3A1B6D0DD35}"/>
                  </a:ext>
                </a:extLst>
              </p:cNvPr>
              <p:cNvSpPr txBox="1"/>
              <p:nvPr/>
            </p:nvSpPr>
            <p:spPr>
              <a:xfrm>
                <a:off x="181636" y="3233249"/>
                <a:ext cx="12262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Modeling &amp; </a:t>
                </a:r>
                <a:r>
                  <a:rPr lang="en-US" sz="1600" dirty="0"/>
                  <a:t>Simulation</a:t>
                </a:r>
              </a:p>
            </p:txBody>
          </p:sp>
          <p:cxnSp>
            <p:nvCxnSpPr>
              <p:cNvPr id="217" name="Connector: Elbow 216">
                <a:extLst>
                  <a:ext uri="{FF2B5EF4-FFF2-40B4-BE49-F238E27FC236}">
                    <a16:creationId xmlns:a16="http://schemas.microsoft.com/office/drawing/2014/main" id="{214DCBEA-B454-4C3C-9ADB-B22735EB2C68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rot="16200000" flipH="1">
                <a:off x="721607" y="3891154"/>
                <a:ext cx="848846" cy="702586"/>
              </a:xfrm>
              <a:prstGeom prst="bentConnector3">
                <a:avLst>
                  <a:gd name="adj1" fmla="val 60259"/>
                </a:avLst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D69EE777-1311-462D-88E9-37E9B7EFF9F9}"/>
                  </a:ext>
                </a:extLst>
              </p:cNvPr>
              <p:cNvCxnSpPr>
                <a:cxnSpLocks/>
                <a:stCxn id="38" idx="3"/>
                <a:endCxn id="111" idx="1"/>
              </p:cNvCxnSpPr>
              <p:nvPr/>
            </p:nvCxnSpPr>
            <p:spPr>
              <a:xfrm>
                <a:off x="9423396" y="3527601"/>
                <a:ext cx="423036" cy="661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130B8F1-5951-4DBA-94AF-E94FAEB32FE8}"/>
                  </a:ext>
                </a:extLst>
              </p:cNvPr>
              <p:cNvCxnSpPr>
                <a:cxnSpLocks/>
                <a:stCxn id="37" idx="1"/>
                <a:endCxn id="216" idx="3"/>
              </p:cNvCxnSpPr>
              <p:nvPr/>
            </p:nvCxnSpPr>
            <p:spPr>
              <a:xfrm flipH="1" flipV="1">
                <a:off x="1407838" y="3525637"/>
                <a:ext cx="534759" cy="196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7EFB714-FA9C-4D5D-B6DD-38177E777CC9}"/>
                </a:ext>
              </a:extLst>
            </p:cNvPr>
            <p:cNvCxnSpPr>
              <a:cxnSpLocks/>
              <a:stCxn id="250" idx="0"/>
            </p:cNvCxnSpPr>
            <p:nvPr/>
          </p:nvCxnSpPr>
          <p:spPr>
            <a:xfrm flipV="1">
              <a:off x="4991806" y="4917133"/>
              <a:ext cx="264101" cy="51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42A9A52-2CB2-4E44-826C-413AEA19B67C}"/>
                </a:ext>
              </a:extLst>
            </p:cNvPr>
            <p:cNvSpPr txBox="1"/>
            <p:nvPr/>
          </p:nvSpPr>
          <p:spPr>
            <a:xfrm>
              <a:off x="4303565" y="5430535"/>
              <a:ext cx="1376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Honeypots &amp; Sandboxes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3AA77CE-C5CE-485D-BAEA-D2304AFF52F4}"/>
                </a:ext>
              </a:extLst>
            </p:cNvPr>
            <p:cNvCxnSpPr>
              <a:cxnSpLocks/>
              <a:endCxn id="256" idx="0"/>
            </p:cNvCxnSpPr>
            <p:nvPr/>
          </p:nvCxnSpPr>
          <p:spPr>
            <a:xfrm>
              <a:off x="6194633" y="4871000"/>
              <a:ext cx="354270" cy="5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AB7DAD2-DF84-4FFA-B71F-13A5BD47B840}"/>
                </a:ext>
              </a:extLst>
            </p:cNvPr>
            <p:cNvSpPr txBox="1"/>
            <p:nvPr/>
          </p:nvSpPr>
          <p:spPr>
            <a:xfrm>
              <a:off x="6001518" y="5416414"/>
              <a:ext cx="109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Archives</a:t>
              </a: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C670529-B3BC-41BA-8E04-5D684D12497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698233" y="1261260"/>
              <a:ext cx="698366" cy="659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BF7185C-D421-4592-82B2-48E0B6AB6DFC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4185073" y="1261260"/>
              <a:ext cx="622868" cy="13694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A11547B-59AD-489C-8AF7-E060A9BAC1DB}"/>
              </a:ext>
            </a:extLst>
          </p:cNvPr>
          <p:cNvSpPr/>
          <p:nvPr/>
        </p:nvSpPr>
        <p:spPr>
          <a:xfrm>
            <a:off x="502018" y="6421104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37F6E4-0B1D-49DC-86A6-69271657E7FC}"/>
              </a:ext>
            </a:extLst>
          </p:cNvPr>
          <p:cNvSpPr/>
          <p:nvPr/>
        </p:nvSpPr>
        <p:spPr>
          <a:xfrm>
            <a:off x="1147508" y="6412977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A6FCDF-F0AC-4F66-8A38-88D036E476B9}"/>
              </a:ext>
            </a:extLst>
          </p:cNvPr>
          <p:cNvSpPr/>
          <p:nvPr/>
        </p:nvSpPr>
        <p:spPr>
          <a:xfrm>
            <a:off x="1863829" y="6394297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2327309-AAAC-465F-AD27-DFC32B420A87}"/>
              </a:ext>
            </a:extLst>
          </p:cNvPr>
          <p:cNvSpPr/>
          <p:nvPr/>
        </p:nvSpPr>
        <p:spPr>
          <a:xfrm>
            <a:off x="3046614" y="6383036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D72A3A9-921D-4CF4-9ACB-CC647BAA26A3}"/>
              </a:ext>
            </a:extLst>
          </p:cNvPr>
          <p:cNvSpPr/>
          <p:nvPr/>
        </p:nvSpPr>
        <p:spPr>
          <a:xfrm>
            <a:off x="3762343" y="6389503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7A548DE-01FB-469D-ACF4-A1187E51962C}"/>
              </a:ext>
            </a:extLst>
          </p:cNvPr>
          <p:cNvSpPr/>
          <p:nvPr/>
        </p:nvSpPr>
        <p:spPr>
          <a:xfrm>
            <a:off x="175772" y="3760168"/>
            <a:ext cx="386402" cy="4461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75F4AA9-0359-4694-815D-0904304A5E1A}"/>
              </a:ext>
            </a:extLst>
          </p:cNvPr>
          <p:cNvSpPr/>
          <p:nvPr/>
        </p:nvSpPr>
        <p:spPr>
          <a:xfrm>
            <a:off x="6918919" y="4417502"/>
            <a:ext cx="597131" cy="5994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C342F6C-A22C-401A-9B63-AEAD654FEB3E}"/>
              </a:ext>
            </a:extLst>
          </p:cNvPr>
          <p:cNvSpPr/>
          <p:nvPr/>
        </p:nvSpPr>
        <p:spPr>
          <a:xfrm>
            <a:off x="8675263" y="6148505"/>
            <a:ext cx="669542" cy="5847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2BD0F51-3D2C-4B8F-8DE7-9C6A532F7739}"/>
              </a:ext>
            </a:extLst>
          </p:cNvPr>
          <p:cNvSpPr/>
          <p:nvPr/>
        </p:nvSpPr>
        <p:spPr>
          <a:xfrm>
            <a:off x="3151619" y="2946404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5B5C22B-00C2-46DD-A96B-F85F56958468}"/>
              </a:ext>
            </a:extLst>
          </p:cNvPr>
          <p:cNvSpPr/>
          <p:nvPr/>
        </p:nvSpPr>
        <p:spPr>
          <a:xfrm>
            <a:off x="4780690" y="3716249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1047950-C165-48B4-8A74-D6AF03B10E25}"/>
              </a:ext>
            </a:extLst>
          </p:cNvPr>
          <p:cNvSpPr/>
          <p:nvPr/>
        </p:nvSpPr>
        <p:spPr>
          <a:xfrm>
            <a:off x="8390937" y="2637401"/>
            <a:ext cx="597131" cy="5994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D3BEC1-2EDB-432D-8C5E-D683507BCB4B}"/>
              </a:ext>
            </a:extLst>
          </p:cNvPr>
          <p:cNvSpPr/>
          <p:nvPr/>
        </p:nvSpPr>
        <p:spPr>
          <a:xfrm>
            <a:off x="6252806" y="3710736"/>
            <a:ext cx="455337" cy="4384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20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2235</Words>
  <Application>Microsoft Office PowerPoint</Application>
  <PresentationFormat>Widescreen</PresentationFormat>
  <Paragraphs>342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Group Project</vt:lpstr>
      <vt:lpstr>IDS Architecture – Long Range Goal</vt:lpstr>
      <vt:lpstr>IDS Architecture – Sprint 1</vt:lpstr>
      <vt:lpstr>IDS Architecture – Sprint 2</vt:lpstr>
      <vt:lpstr>IDS Architecture – Minimum Viable Product</vt:lpstr>
      <vt:lpstr>Grading Approach</vt:lpstr>
      <vt:lpstr>Grading Approach</vt:lpstr>
      <vt:lpstr>12 graded areas</vt:lpstr>
      <vt:lpstr>IDS Architecture – Minimum Viable Product</vt:lpstr>
      <vt:lpstr>12 graded areas – Application Log Analysis </vt:lpstr>
      <vt:lpstr>12 graded areas – System Log Analysis </vt:lpstr>
      <vt:lpstr>12 graded areas – System Resource Analysis </vt:lpstr>
      <vt:lpstr>12 graded areas – Data Aggregation </vt:lpstr>
      <vt:lpstr>12 graded areas – Simulation</vt:lpstr>
      <vt:lpstr>12 graded areas – Statistical Detection</vt:lpstr>
      <vt:lpstr>12 graded areas – Rule Based Detection</vt:lpstr>
      <vt:lpstr>12 graded areas – File Integrity Monitoring</vt:lpstr>
      <vt:lpstr>12 graded areas – Network Traffic Monitoring</vt:lpstr>
      <vt:lpstr>12 graded areas – 3rd Party Security Tools</vt:lpstr>
      <vt:lpstr>12 graded areas – Correlation</vt:lpstr>
      <vt:lpstr>12 graded areas – Integration</vt:lpstr>
      <vt:lpstr>On your own – bonus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Principles</dc:title>
  <dc:creator>PECARINA, JOHN M Lt Col USAF AETC AFROTC/DET 925</dc:creator>
  <cp:lastModifiedBy>PECARINA, JOHN M Lt Col USAF AETC AFROTC/DET 925</cp:lastModifiedBy>
  <cp:revision>47</cp:revision>
  <dcterms:created xsi:type="dcterms:W3CDTF">2021-01-25T05:27:04Z</dcterms:created>
  <dcterms:modified xsi:type="dcterms:W3CDTF">2021-02-02T05:24:14Z</dcterms:modified>
</cp:coreProperties>
</file>