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embeddings/Microsoft_Equation5.bin" ContentType="application/vnd.openxmlformats-officedocument.oleObject"/>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embeddings/Microsoft_Equation4.bin" ContentType="application/vnd.openxmlformats-officedocument.oleObject"/>
  <Override PartName="/ppt/handoutMasters/handoutMaster1.xml" ContentType="application/vnd.openxmlformats-officedocument.presentationml.handoutMaster+xml"/>
  <Override PartName="/ppt/slides/slide27.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embeddings/Microsoft_Equation3.bin" ContentType="application/vnd.openxmlformats-officedocument.oleObject"/>
  <Override PartName="/ppt/presProps.xml" ContentType="application/vnd.openxmlformats-officedocument.presentationml.presProps+xml"/>
  <Override PartName="/ppt/embeddings/Microsoft_Equation14.bin" ContentType="application/vnd.openxmlformats-officedocument.oleObject"/>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embeddings/Microsoft_Equation9.bin" ContentType="application/vnd.openxmlformats-officedocument.oleObject"/>
  <Override PartName="/ppt/notesSlides/notesSlide5.xml" ContentType="application/vnd.openxmlformats-officedocument.presentationml.notesSlide+xml"/>
  <Override PartName="/ppt/embeddings/Microsoft_Equation2.bin" ContentType="application/vnd.openxmlformats-officedocument.oleObject"/>
  <Override PartName="/ppt/embeddings/Microsoft_Equation13.bin" ContentType="application/vnd.openxmlformats-officedocument.oleObject"/>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ppt/embeddings/Microsoft_Equation8.bin" ContentType="application/vnd.openxmlformats-officedocument.oleObject"/>
  <Override PartName="/docProps/app.xml" ContentType="application/vnd.openxmlformats-officedocument.extended-properties+xml"/>
  <Override PartName="/ppt/notesSlides/notesSlide4.xml" ContentType="application/vnd.openxmlformats-officedocument.presentationml.notesSlide+xml"/>
  <Override PartName="/ppt/embeddings/Microsoft_Equation1.bin" ContentType="application/vnd.openxmlformats-officedocument.oleObject"/>
  <Override PartName="/ppt/embeddings/Microsoft_Equation12.bin" ContentType="application/vnd.openxmlformats-officedocument.oleObject"/>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embeddings/Microsoft_Equation7.bin" ContentType="application/vnd.openxmlformats-officedocument.oleObject"/>
  <Override PartName="/ppt/notesSlides/notesSlide3.xml" ContentType="application/vnd.openxmlformats-officedocument.presentationml.notesSlide+xml"/>
  <Override PartName="/ppt/embeddings/Microsoft_Equation11.bin" ContentType="application/vnd.openxmlformats-officedocument.oleObject"/>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embeddings/Microsoft_Equation6.bin" ContentType="application/vnd.openxmlformats-officedocument.oleObject"/>
  <Override PartName="/ppt/notesSlides/notesSlide2.xml" ContentType="application/vnd.openxmlformats-officedocument.presentationml.notesSlide+xml"/>
  <Override PartName="/ppt/slides/slide29.xml" ContentType="application/vnd.openxmlformats-officedocument.presentationml.slide+xml"/>
  <Override PartName="/ppt/embeddings/Microsoft_Equation10.bin" ContentType="application/vnd.openxmlformats-officedocument.oleObject"/>
  <Override PartName="/ppt/theme/theme1.xml" ContentType="application/vnd.openxmlformats-officedocument.theme+xml"/>
  <Override PartName="/ppt/slides/slide22.xml" ContentType="application/vnd.openxmlformats-officedocument.presentationml.slide+xml"/>
  <Default Extension="gif" ContentType="image/gif"/>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7"/>
  </p:notesMasterIdLst>
  <p:handoutMasterIdLst>
    <p:handoutMasterId r:id="rId38"/>
  </p:handoutMasterIdLst>
  <p:sldIdLst>
    <p:sldId id="257" r:id="rId2"/>
    <p:sldId id="309" r:id="rId3"/>
    <p:sldId id="310" r:id="rId4"/>
    <p:sldId id="261" r:id="rId5"/>
    <p:sldId id="327" r:id="rId6"/>
    <p:sldId id="330" r:id="rId7"/>
    <p:sldId id="328" r:id="rId8"/>
    <p:sldId id="329" r:id="rId9"/>
    <p:sldId id="262" r:id="rId10"/>
    <p:sldId id="258" r:id="rId11"/>
    <p:sldId id="260" r:id="rId12"/>
    <p:sldId id="263" r:id="rId13"/>
    <p:sldId id="265" r:id="rId14"/>
    <p:sldId id="269" r:id="rId15"/>
    <p:sldId id="325" r:id="rId16"/>
    <p:sldId id="324" r:id="rId17"/>
    <p:sldId id="267" r:id="rId18"/>
    <p:sldId id="272" r:id="rId19"/>
    <p:sldId id="276" r:id="rId20"/>
    <p:sldId id="284" r:id="rId21"/>
    <p:sldId id="281" r:id="rId22"/>
    <p:sldId id="286" r:id="rId23"/>
    <p:sldId id="314" r:id="rId24"/>
    <p:sldId id="289" r:id="rId25"/>
    <p:sldId id="292" r:id="rId26"/>
    <p:sldId id="298" r:id="rId27"/>
    <p:sldId id="333" r:id="rId28"/>
    <p:sldId id="293" r:id="rId29"/>
    <p:sldId id="312" r:id="rId30"/>
    <p:sldId id="297" r:id="rId31"/>
    <p:sldId id="332" r:id="rId32"/>
    <p:sldId id="306" r:id="rId33"/>
    <p:sldId id="303" r:id="rId34"/>
    <p:sldId id="334" r:id="rId35"/>
    <p:sldId id="307" r:id="rId3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6600"/>
    <a:srgbClr val="00CC00"/>
    <a:srgbClr val="FF9900"/>
    <a:srgbClr val="CC0000"/>
    <a:srgbClr val="800080"/>
    <a:srgbClr val="3333FF"/>
    <a:srgbClr val="FF000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7436" autoAdjust="0"/>
  </p:normalViewPr>
  <p:slideViewPr>
    <p:cSldViewPr>
      <p:cViewPr varScale="1">
        <p:scale>
          <a:sx n="106" d="100"/>
          <a:sy n="106" d="100"/>
        </p:scale>
        <p:origin x="-96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96"/>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4" Type="http://schemas.openxmlformats.org/officeDocument/2006/relationships/image" Target="../media/image46.wmf"/><Relationship Id="rId1" Type="http://schemas.openxmlformats.org/officeDocument/2006/relationships/image" Target="../media/image43.wmf"/><Relationship Id="rId2"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13667"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13668"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13669"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EB40C74-47AF-D340-98B7-092DB37F4D2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37892" name="Rectangle 4"/>
          <p:cNvSpPr>
            <a:spLocks noRo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14AD715-D1B0-5641-A308-CD28A5F1A38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D67473ED-A806-6548-AF43-7B48351D3924}" type="slidenum">
              <a:rPr lang="en-US"/>
              <a:pPr/>
              <a:t>1</a:t>
            </a:fld>
            <a:endParaRPr lang="en-US"/>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7AC800A0-EDE7-8444-A5C8-CF41B4C4EB71}" type="slidenum">
              <a:rPr lang="en-US"/>
              <a:pPr/>
              <a:t>13</a:t>
            </a:fld>
            <a:endParaRPr lang="en-US"/>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232CD37E-75CB-4741-95C6-9FCF96359780}" type="slidenum">
              <a:rPr lang="en-US"/>
              <a:pPr/>
              <a:t>14</a:t>
            </a:fld>
            <a:endParaRPr lang="en-US"/>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891F7229-F181-4548-A027-B700AFA610F5}" type="slidenum">
              <a:rPr lang="en-US"/>
              <a:pPr/>
              <a:t>15</a:t>
            </a:fld>
            <a:endParaRPr lang="en-US"/>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b="1">
                <a:latin typeface="Arial" pitchFamily="1" charset="0"/>
              </a:rPr>
              <a:t>Open symbols represent radioactive nuclides; filled symbols represent stable and long-lived nuclides.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1673C8F5-70AC-A547-A60E-036FA7F66398}" type="slidenum">
              <a:rPr lang="en-US"/>
              <a:pPr/>
              <a:t>16</a:t>
            </a:fld>
            <a:endParaRPr lang="en-US"/>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a:latin typeface="Arial" pitchFamily="1" charset="0"/>
              </a:rPr>
              <a:t>Proton-rich isobars on the right side of the valley decay to lower positions in the cradle by electron-capture or positron emission.  Likewise, neutron rich isobars on the left side of the valley decay by negatron emission (Manuel </a:t>
            </a:r>
            <a:r>
              <a:rPr lang="en-US" i="1">
                <a:latin typeface="Arial" pitchFamily="1" charset="0"/>
              </a:rPr>
              <a:t>et al</a:t>
            </a:r>
            <a:r>
              <a:rPr lang="en-US">
                <a:latin typeface="Arial" pitchFamily="1" charset="0"/>
              </a:rPr>
              <a:t>., 2000a, b).</a:t>
            </a:r>
          </a:p>
          <a:p>
            <a:pPr eaLnBrk="1" hangingPunct="1"/>
            <a:r>
              <a:rPr lang="en-US">
                <a:latin typeface="Arial" pitchFamily="1" charset="0"/>
              </a:rPr>
              <a:t>	As noted by Manuel </a:t>
            </a:r>
            <a:r>
              <a:rPr lang="en-US" i="1">
                <a:latin typeface="Arial" pitchFamily="1" charset="0"/>
              </a:rPr>
              <a:t>et al.</a:t>
            </a:r>
            <a:r>
              <a:rPr lang="en-US">
                <a:latin typeface="Arial" pitchFamily="1" charset="0"/>
              </a:rPr>
              <a:t> (2000a, b), light-weight nuclides (low A) that are readily destroyed by fusion occupy relatively high positions in the cradle.  The heavy nuclides (high A) that tend to decay by alpha-emission or by fission also populate relatively high positions.  Among the stable nuclides, 1H has the highest position in the cradle, 56Fe has the lowest.</a:t>
            </a:r>
          </a:p>
          <a:p>
            <a:pPr eaLnBrk="1" hangingPunct="1"/>
            <a:endParaRPr lang="en-US">
              <a:latin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FF89022F-959B-BE4A-8758-3A22DEB767F9}" type="slidenum">
              <a:rPr lang="en-US"/>
              <a:pPr/>
              <a:t>17</a:t>
            </a:fld>
            <a:endParaRPr lang="en-US"/>
          </a:p>
        </p:txBody>
      </p:sp>
      <p:sp>
        <p:nvSpPr>
          <p:cNvPr id="52227" name="Rectangle 2"/>
          <p:cNvSpPr>
            <a:spLocks noRot="1" noChangeArrowheads="1" noTextEdit="1"/>
          </p:cNvSpPr>
          <p:nvPr>
            <p:ph type="sldImg"/>
          </p:nvPr>
        </p:nvSpPr>
        <p:spPr>
          <a:xfrm>
            <a:off x="1114425" y="703263"/>
            <a:ext cx="4630738" cy="3473450"/>
          </a:xfrm>
          <a:ln w="12700" cap="flat">
            <a:solidFill>
              <a:schemeClr val="tx1"/>
            </a:solidFill>
          </a:ln>
        </p:spPr>
      </p:sp>
      <p:sp>
        <p:nvSpPr>
          <p:cNvPr id="52228"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61A68949-785C-2041-8717-3D87601FBEC7}" type="slidenum">
              <a:rPr lang="en-US"/>
              <a:pPr/>
              <a:t>18</a:t>
            </a:fld>
            <a:endParaRPr lang="en-US"/>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A037D155-191D-E547-AEF6-0B00D3CCD056}" type="slidenum">
              <a:rPr lang="en-US"/>
              <a:pPr/>
              <a:t>19</a:t>
            </a:fld>
            <a:endParaRPr lang="en-US"/>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0DE39BDD-607A-4343-949D-2CB37426CE8B}" type="slidenum">
              <a:rPr lang="en-US"/>
              <a:pPr/>
              <a:t>20</a:t>
            </a:fld>
            <a:endParaRPr lang="en-US"/>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9EE5A57E-AEEA-4740-A6B9-9340113116F3}" type="slidenum">
              <a:rPr lang="en-US"/>
              <a:pPr/>
              <a:t>21</a:t>
            </a:fld>
            <a:endParaRPr lang="en-US"/>
          </a:p>
        </p:txBody>
      </p:sp>
      <p:sp>
        <p:nvSpPr>
          <p:cNvPr id="56323" name="Rectangle 2"/>
          <p:cNvSpPr>
            <a:spLocks noRot="1" noChangeArrowheads="1" noTextEdit="1"/>
          </p:cNvSpPr>
          <p:nvPr>
            <p:ph type="sldImg"/>
          </p:nvPr>
        </p:nvSpPr>
        <p:spPr>
          <a:xfrm>
            <a:off x="1114425" y="703263"/>
            <a:ext cx="4630738" cy="3473450"/>
          </a:xfrm>
          <a:ln w="12700" cap="flat">
            <a:solidFill>
              <a:schemeClr val="tx1"/>
            </a:solidFill>
          </a:ln>
        </p:spPr>
      </p:sp>
      <p:sp>
        <p:nvSpPr>
          <p:cNvPr id="56324"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EF29BC22-D8EE-5749-87F0-CF72E4D7E02B}" type="slidenum">
              <a:rPr lang="en-US"/>
              <a:pPr/>
              <a:t>22</a:t>
            </a:fld>
            <a:endParaRPr lang="en-US"/>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C7811810-706A-E647-9694-37BEDFE58A90}" type="slidenum">
              <a:rPr lang="en-US"/>
              <a:pPr/>
              <a:t>2</a:t>
            </a:fld>
            <a:endParaRPr lang="en-US"/>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atin typeface="Arial" pitchFamily="1" charset="0"/>
              </a:rPr>
              <a:t>http://en.wikipedia.org/wiki/Nuclear_power</a:t>
            </a:r>
          </a:p>
          <a:p>
            <a:pPr eaLnBrk="1" hangingPunct="1"/>
            <a:r>
              <a:rPr lang="en-US">
                <a:latin typeface="Arial" pitchFamily="1" charset="0"/>
              </a:rPr>
              <a:t>Nuclear power is the controlled use of nuclear reactions to release energy for work including propulsion, heat, and the generation of electricity. Human use of nuclear power to do significant useful work is currently limited to nuclear fission and radioactive decay. Nuclear energy is produced when a fissile material, such as uranium-235 (235U), is concentrated such that nuclear fission takes place in a controlled chain reaction and creates heat — which is used to boil water, produce steam, and drive a steam turbine. The turbine can be used for mechanical work and also to generate electricity. Nuclear power is used to power most military submarines and aircraft carriers and provides 7% of the world's energy and 17% of the world's electricity. The United States produces the most nuclear energy, with nuclear power providing 20% of the electricity it consumes, while France produces the highest percent of its energy from nuclear reactors—80% as of 2006. [1]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93D39DA8-3A35-C54D-AF99-63006143B256}" type="slidenum">
              <a:rPr lang="en-US"/>
              <a:pPr/>
              <a:t>23</a:t>
            </a:fld>
            <a:endParaRPr lang="en-US"/>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3EF1F637-43BF-E747-8BA8-5656980B3AD6}" type="slidenum">
              <a:rPr lang="en-US"/>
              <a:pPr/>
              <a:t>24</a:t>
            </a:fld>
            <a:endParaRPr lang="en-US"/>
          </a:p>
        </p:txBody>
      </p:sp>
      <p:sp>
        <p:nvSpPr>
          <p:cNvPr id="59395" name="Rectangle 2"/>
          <p:cNvSpPr>
            <a:spLocks noRot="1" noChangeArrowheads="1" noTextEdit="1"/>
          </p:cNvSpPr>
          <p:nvPr>
            <p:ph type="sldImg"/>
          </p:nvPr>
        </p:nvSpPr>
        <p:spPr>
          <a:xfrm>
            <a:off x="1114425" y="703263"/>
            <a:ext cx="4630738" cy="3473450"/>
          </a:xfrm>
          <a:ln w="12700" cap="flat">
            <a:solidFill>
              <a:schemeClr val="tx1"/>
            </a:solidFill>
          </a:ln>
        </p:spPr>
      </p:sp>
      <p:sp>
        <p:nvSpPr>
          <p:cNvPr id="59396"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A50A2E4F-761D-A447-AB06-7918605CB4A6}" type="slidenum">
              <a:rPr lang="en-US"/>
              <a:pPr/>
              <a:t>25</a:t>
            </a:fld>
            <a:endParaRPr lang="en-US"/>
          </a:p>
        </p:txBody>
      </p:sp>
      <p:sp>
        <p:nvSpPr>
          <p:cNvPr id="60419" name="Rectangle 2"/>
          <p:cNvSpPr>
            <a:spLocks noRot="1" noChangeArrowheads="1" noTextEdit="1"/>
          </p:cNvSpPr>
          <p:nvPr>
            <p:ph type="sldImg"/>
          </p:nvPr>
        </p:nvSpPr>
        <p:spPr>
          <a:xfrm>
            <a:off x="1114425" y="703263"/>
            <a:ext cx="4630738" cy="3473450"/>
          </a:xfrm>
          <a:ln w="12700" cap="flat">
            <a:solidFill>
              <a:schemeClr val="tx1"/>
            </a:solidFill>
          </a:ln>
        </p:spPr>
      </p:sp>
      <p:sp>
        <p:nvSpPr>
          <p:cNvPr id="60420"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4AC4D8AE-C5D6-CC48-BA09-B5E55858337B}" type="slidenum">
              <a:rPr lang="en-US"/>
              <a:pPr/>
              <a:t>26</a:t>
            </a:fld>
            <a:endParaRPr lang="en-US"/>
          </a:p>
        </p:txBody>
      </p:sp>
      <p:sp>
        <p:nvSpPr>
          <p:cNvPr id="61443" name="Rectangle 2"/>
          <p:cNvSpPr>
            <a:spLocks noRot="1" noChangeArrowheads="1" noTextEdit="1"/>
          </p:cNvSpPr>
          <p:nvPr>
            <p:ph type="sldImg"/>
          </p:nvPr>
        </p:nvSpPr>
        <p:spPr>
          <a:xfrm>
            <a:off x="1114425" y="703263"/>
            <a:ext cx="4630738" cy="3473450"/>
          </a:xfrm>
          <a:ln w="12700" cap="flat">
            <a:solidFill>
              <a:schemeClr val="tx1"/>
            </a:solidFill>
          </a:ln>
        </p:spPr>
      </p:sp>
      <p:sp>
        <p:nvSpPr>
          <p:cNvPr id="61444"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9A10076F-381C-1C4D-9313-F5EEC57807DE}" type="slidenum">
              <a:rPr lang="en-US"/>
              <a:pPr/>
              <a:t>28</a:t>
            </a:fld>
            <a:endParaRPr lang="en-US"/>
          </a:p>
        </p:txBody>
      </p:sp>
      <p:sp>
        <p:nvSpPr>
          <p:cNvPr id="62467" name="Rectangle 2"/>
          <p:cNvSpPr>
            <a:spLocks noRot="1" noChangeArrowheads="1" noTextEdit="1"/>
          </p:cNvSpPr>
          <p:nvPr>
            <p:ph type="sldImg"/>
          </p:nvPr>
        </p:nvSpPr>
        <p:spPr>
          <a:xfrm>
            <a:off x="1114425" y="703263"/>
            <a:ext cx="4630738" cy="3473450"/>
          </a:xfrm>
          <a:ln w="12700" cap="flat">
            <a:solidFill>
              <a:schemeClr val="tx1"/>
            </a:solidFill>
          </a:ln>
        </p:spPr>
      </p:sp>
      <p:sp>
        <p:nvSpPr>
          <p:cNvPr id="62468"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DD4CE0EB-5898-AC48-9BEB-26A251354B15}" type="slidenum">
              <a:rPr lang="en-US"/>
              <a:pPr/>
              <a:t>32</a:t>
            </a:fld>
            <a:endParaRPr lang="en-US"/>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3BE56752-1B59-C742-AEB1-F75303301ADE}" type="slidenum">
              <a:rPr lang="en-US"/>
              <a:pPr/>
              <a:t>33</a:t>
            </a:fld>
            <a:endParaRPr lang="en-US"/>
          </a:p>
        </p:txBody>
      </p:sp>
      <p:sp>
        <p:nvSpPr>
          <p:cNvPr id="64515" name="Rectangle 2"/>
          <p:cNvSpPr>
            <a:spLocks noRot="1" noChangeArrowheads="1" noTextEdit="1"/>
          </p:cNvSpPr>
          <p:nvPr>
            <p:ph type="sldImg"/>
          </p:nvPr>
        </p:nvSpPr>
        <p:spPr>
          <a:xfrm>
            <a:off x="1114425" y="703263"/>
            <a:ext cx="4630738" cy="3473450"/>
          </a:xfrm>
          <a:ln w="12700" cap="flat">
            <a:solidFill>
              <a:schemeClr val="tx1"/>
            </a:solidFill>
          </a:ln>
        </p:spPr>
      </p:sp>
      <p:sp>
        <p:nvSpPr>
          <p:cNvPr id="64516"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A2CDE6DA-6D2F-ED41-9616-7E81EB478D1F}" type="slidenum">
              <a:rPr lang="en-US"/>
              <a:pPr/>
              <a:t>35</a:t>
            </a:fld>
            <a:endParaRPr 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xfrm>
            <a:off x="914400" y="4416425"/>
            <a:ext cx="5029200" cy="4183063"/>
          </a:xfrm>
          <a:noFill/>
        </p:spPr>
        <p:txBody>
          <a:bodyPr/>
          <a:lstStyle/>
          <a:p>
            <a:pPr eaLnBrk="1" hangingPunct="1"/>
            <a:endParaRPr lang="en-US">
              <a:latin typeface="Arial"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1268A085-F331-6C4F-8CF3-6FADB5864406}" type="slidenum">
              <a:rPr lang="en-US"/>
              <a:pPr/>
              <a:t>4</a:t>
            </a:fld>
            <a:endParaRPr lang="en-US"/>
          </a:p>
        </p:txBody>
      </p:sp>
      <p:sp>
        <p:nvSpPr>
          <p:cNvPr id="40963" name="Rectangle 2"/>
          <p:cNvSpPr>
            <a:spLocks noRot="1" noChangeArrowheads="1" noTextEdit="1"/>
          </p:cNvSpPr>
          <p:nvPr>
            <p:ph type="sldImg"/>
          </p:nvPr>
        </p:nvSpPr>
        <p:spPr>
          <a:xfrm>
            <a:off x="1114425" y="703263"/>
            <a:ext cx="4630738" cy="3473450"/>
          </a:xfrm>
          <a:ln w="12700" cap="flat">
            <a:solidFill>
              <a:schemeClr val="tx1"/>
            </a:solidFill>
          </a:ln>
        </p:spPr>
      </p:sp>
      <p:sp>
        <p:nvSpPr>
          <p:cNvPr id="40964"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r>
              <a:rPr lang="en-US">
                <a:latin typeface="Arial" pitchFamily="1" charset="0"/>
              </a:rPr>
              <a:t>http://nobelprize.org/nobel_prizes/physics/laureates/1903/becquerel-bio.html</a:t>
            </a:r>
          </a:p>
          <a:p>
            <a:pPr eaLnBrk="1" hangingPunct="1"/>
            <a:r>
              <a:rPr lang="en-US">
                <a:latin typeface="Arial" pitchFamily="1" charset="0"/>
              </a:rPr>
              <a:t>Becquerel's earliest work was concerned with the plane polarization of light, with the phenomenon of phosphorescence and with the absorption of light by crystals (his doctorate thesis). He also worked on the subject of terrestrial magnetism. In 1896, his previous work was overshadowed by his discovery of the phenomenon of natural radioactivity. Following a discussion with Henri Poincaré on the radiation which had recently been discovered by Röntgen (X-rays) and which was accompanied by a type of phosphorescence in the vacuum tube, Becquerel decided to investigate whether there was any connection between X-rays and naturally occurring phosphorescence. He had inherited from his father a supply of uranium salts, which phosphoresce on exposure to light. When the salts were placed near to a photographic plate covered with opaque paper, the plate was discovered to be fogged. The phenomenon was found to be common to all the uranium salts studied and was concluded to be a property of the uranium atom. Later, Becquerel showed that the rays emitted by uranium, which for a long time were named after their discoverer, caused gases to ionize and that they differed from X-rays in that they could be deflected by electric or magnetic fields. For his discovery of spontaneous radioactivity Becquerel was awarded half of the Nobel Prize for Physics in 1903, the other half being given to Pierre and Marie Curie for their study of the Becquerel radiation.</a:t>
            </a:r>
          </a:p>
          <a:p>
            <a:pPr eaLnBrk="1" hangingPunct="1"/>
            <a:endParaRPr lang="en-US">
              <a:latin typeface="Arial"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FE00A402-D62F-A844-A802-339FB01FB4C7}" type="slidenum">
              <a:rPr lang="en-US"/>
              <a:pPr/>
              <a:t>5</a:t>
            </a:fld>
            <a:endParaRPr lang="en-US"/>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latin typeface="Arial" pitchFamily="1" charset="0"/>
              </a:rPr>
              <a:t>http://en.wikipedia.org/wiki/Marie_Curie</a:t>
            </a:r>
          </a:p>
          <a:p>
            <a:pPr eaLnBrk="1" hangingPunct="1"/>
            <a:r>
              <a:rPr lang="en-US">
                <a:latin typeface="Arial" pitchFamily="1" charset="0"/>
              </a:rPr>
              <a:t>first two-time Nobel laureate and the only person with Nobel Prizes in two different fields of science (physics and chemistry). She also became the first woman appointed to teach at the Sorbonne. She was born a Pole in Warsaw, and spent her early years there, but in 1891 at age 24, moved to France to study science in Paris. She obtained all her higher degrees and conducted her scientific career there, and became a naturalized French citizen. She founded the Curie Institutes in Paris and in Warsaw.</a:t>
            </a:r>
          </a:p>
          <a:p>
            <a:pPr eaLnBrk="1" hangingPunct="1"/>
            <a:r>
              <a:rPr lang="en-US">
                <a:latin typeface="Arial" pitchFamily="1" charset="0"/>
              </a:rPr>
              <a:t>At the Sorbonne, she met and married another instructor, Pierre Curie. Together they studied radioactive materials, particularly the uranium pitchblende ore, which had the curious property of being more radioactive than the uranium extracted from it. By 1898 they deduced a logical explanation: that the pitchblende contained traces of some unknown radioactive component which was far more radioactive than uranium; thus on December 26th Marie Curie announced the existence of this new substance.</a:t>
            </a:r>
          </a:p>
          <a:p>
            <a:pPr eaLnBrk="1" hangingPunct="1"/>
            <a:endParaRPr lang="en-US">
              <a:latin typeface="Arial" pitchFamily="1" charset="0"/>
            </a:endParaRPr>
          </a:p>
          <a:p>
            <a:pPr eaLnBrk="1" hangingPunct="1"/>
            <a:r>
              <a:rPr lang="en-US">
                <a:latin typeface="Arial" pitchFamily="1" charset="0"/>
              </a:rPr>
              <a:t>Over several years of unceasing labour they refined several tons of pitchblende, progressively concentrating the radioactive components, and eventually isolating the chloride salts (refining radium chloride on April 20, 1902) and then two new chemical elements. The first they named polonium after Marie's native country Poland, and the other was named radium from its intense radioactivity.</a:t>
            </a:r>
          </a:p>
          <a:p>
            <a:pPr eaLnBrk="1" hangingPunct="1"/>
            <a:endParaRPr lang="en-US">
              <a:latin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FA68C90C-9250-6C49-938E-126921F3CAC1}" type="slidenum">
              <a:rPr lang="en-US"/>
              <a:pPr/>
              <a:t>7</a:t>
            </a:fld>
            <a:endParaRPr lang="en-US"/>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atin typeface="Arial" pitchFamily="1" charset="0"/>
              </a:rPr>
              <a:t>http://en.wikipedia.org/wiki/Ernest_Rutherford</a:t>
            </a:r>
          </a:p>
          <a:p>
            <a:pPr eaLnBrk="1" hangingPunct="1"/>
            <a:r>
              <a:rPr lang="en-US">
                <a:latin typeface="Arial" pitchFamily="1" charset="0"/>
              </a:rPr>
              <a:t>In 1898 Rutherford was appointed to the chair of physics at McGill University, in Canada, where he did the work which gained him the 1908 Nobel Prize in Chemistry. He had demonstrated that radioactivity was the spontaneous disintegration of atoms. He noticed that in a sample of radioactive material it invariably took the same amount of time for half the sample to decay — its "half-life" — and created a practical application for this phenomenon using this constant rate of decay as a clock, which could then be used to help determine the actual age of the Earth that turned out to be much older than most scientists at the time believed.</a:t>
            </a:r>
          </a:p>
          <a:p>
            <a:pPr eaLnBrk="1" hangingPunct="1"/>
            <a:endParaRPr lang="en-US">
              <a:latin typeface="Arial" pitchFamily="1" charset="0"/>
            </a:endParaRPr>
          </a:p>
          <a:p>
            <a:pPr eaLnBrk="1" hangingPunct="1"/>
            <a:r>
              <a:rPr lang="en-US">
                <a:latin typeface="Arial" pitchFamily="1" charset="0"/>
              </a:rPr>
              <a:t>In 1907 he took the chair of physics at the University of Manchester. There he discovered the nuclear nature of atoms and was the world's first successful "alchemist": he converted nitrogen into oxygen. While working with Niels Bohr (who discovered that electrons moved in specific orbits) Rutherford theorized about the existence of neutrons, which could somehow compensate for the repelling effect of the positive charges of protons by causing an attractive nuclear force and thus keeping the nuclei from breaking apart.</a:t>
            </a:r>
          </a:p>
          <a:p>
            <a:pPr eaLnBrk="1" hangingPunct="1"/>
            <a:endParaRPr lang="en-US">
              <a:latin typeface="Arial" pitchFamily="1" charset="0"/>
            </a:endParaRPr>
          </a:p>
          <a:p>
            <a:pPr eaLnBrk="1" hangingPunct="1"/>
            <a:endParaRPr lang="en-US">
              <a:latin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2B63ED60-F8E2-024F-842C-A90E44515D9E}" type="slidenum">
              <a:rPr lang="en-US"/>
              <a:pPr/>
              <a:t>8</a:t>
            </a:fld>
            <a:endParaRPr lang="en-US"/>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a:latin typeface="Arial" pitchFamily="1" charset="0"/>
              </a:rPr>
              <a:t>http://www.britannica.com/nobel/cap/oruthef002a4.html</a:t>
            </a:r>
          </a:p>
          <a:p>
            <a:pPr eaLnBrk="1" hangingPunct="1"/>
            <a:r>
              <a:rPr lang="en-US">
                <a:latin typeface="Arial" pitchFamily="1" charset="0"/>
              </a:rPr>
              <a:t>The Rutherford gold-foil experiment; the inset accounts for the scattering of alpha particles according to Rutherford's proposed atomic model</a:t>
            </a:r>
          </a:p>
          <a:p>
            <a:pPr eaLnBrk="1" hangingPunct="1"/>
            <a:r>
              <a:rPr lang="en-US">
                <a:latin typeface="Arial" pitchFamily="1" charset="0"/>
              </a:rPr>
              <a:t>http://en.wikipedia.org/wiki/Atom/plum_pudding</a:t>
            </a:r>
          </a:p>
          <a:p>
            <a:pPr eaLnBrk="1" hangingPunct="1"/>
            <a:r>
              <a:rPr lang="en-US">
                <a:latin typeface="Arial" pitchFamily="1" charset="0"/>
              </a:rPr>
              <a:t>The plum pudding model of the atom was proposed by J. J. Thomson, the discoverer of the electron in 1897. The plum pudding model was proposed in March, 1904 before the discovery of the atomic nucleus. In this model, the atom is composed of electrons (which Thomson still called "corpuscles," though Stoney had proposed that atoms of electricity be called electrons in 1894), surrounded by a soup of positive charge to balance the electron's negative charge, like plums surrounded by pudding. The electrons (as we know them today) were thought to be positioned throughout the atom, but with many electron structures possible, particularly rotating rings (see below). Instead of a soup, the atom was also sometimes said to have had a cloud of positive charge.</a:t>
            </a:r>
          </a:p>
          <a:p>
            <a:pPr eaLnBrk="1" hangingPunct="1"/>
            <a:endParaRPr lang="en-US">
              <a:latin typeface="Arial" pitchFamily="1" charset="0"/>
            </a:endParaRPr>
          </a:p>
          <a:p>
            <a:pPr eaLnBrk="1" hangingPunct="1"/>
            <a:r>
              <a:rPr lang="en-US">
                <a:latin typeface="Arial" pitchFamily="1" charset="0"/>
              </a:rPr>
              <a:t>The model was disproved by the 1909 gold foil experiment, which was interpreted by Ernest Rutherford in 1911 to imply a very small nucleus of the atom containing its full positive charge, thus leading implicitly to the Rutherford model of the atom, and eventually, by 1913, to the solar-system-like (but quantum-limited) Bohr model of the atom.</a:t>
            </a:r>
          </a:p>
          <a:p>
            <a:pPr eaLnBrk="1" hangingPunct="1"/>
            <a:endParaRPr lang="en-US">
              <a:latin typeface="Arial" pitchFamily="1" charset="0"/>
            </a:endParaRPr>
          </a:p>
          <a:p>
            <a:pPr eaLnBrk="1" hangingPunct="1"/>
            <a:endParaRPr lang="en-US">
              <a:latin typeface="Arial" pitchFamily="1" charset="0"/>
            </a:endParaRPr>
          </a:p>
          <a:p>
            <a:pPr eaLnBrk="1" hangingPunct="1"/>
            <a:endParaRPr lang="en-US">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CF8BA030-A320-1849-BFE5-CBB471C25576}" type="slidenum">
              <a:rPr lang="en-US"/>
              <a:pPr/>
              <a:t>9</a:t>
            </a:fld>
            <a:endParaRPr lang="en-US"/>
          </a:p>
        </p:txBody>
      </p:sp>
      <p:sp>
        <p:nvSpPr>
          <p:cNvPr id="45059" name="Rectangle 2"/>
          <p:cNvSpPr>
            <a:spLocks noRot="1" noChangeArrowheads="1" noTextEdit="1"/>
          </p:cNvSpPr>
          <p:nvPr>
            <p:ph type="sldImg"/>
          </p:nvPr>
        </p:nvSpPr>
        <p:spPr>
          <a:xfrm>
            <a:off x="1114425" y="703263"/>
            <a:ext cx="4630738" cy="3473450"/>
          </a:xfrm>
          <a:ln w="12700" cap="flat">
            <a:solidFill>
              <a:schemeClr val="tx1"/>
            </a:solidFill>
          </a:ln>
        </p:spPr>
      </p:sp>
      <p:sp>
        <p:nvSpPr>
          <p:cNvPr id="45060"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20AAE773-4086-1944-AA68-AFC76C2F9AF3}" type="slidenum">
              <a:rPr lang="en-US"/>
              <a:pPr/>
              <a:t>11</a:t>
            </a:fld>
            <a:endParaRPr lang="en-US"/>
          </a:p>
        </p:txBody>
      </p:sp>
      <p:sp>
        <p:nvSpPr>
          <p:cNvPr id="46083" name="Rectangle 2"/>
          <p:cNvSpPr>
            <a:spLocks noRot="1" noChangeArrowheads="1" noTextEdit="1"/>
          </p:cNvSpPr>
          <p:nvPr>
            <p:ph type="sldImg"/>
          </p:nvPr>
        </p:nvSpPr>
        <p:spPr>
          <a:xfrm>
            <a:off x="1114425" y="703263"/>
            <a:ext cx="4630738" cy="3473450"/>
          </a:xfrm>
          <a:ln w="12700" cap="flat">
            <a:solidFill>
              <a:schemeClr val="tx1"/>
            </a:solidFill>
          </a:ln>
        </p:spPr>
      </p:sp>
      <p:sp>
        <p:nvSpPr>
          <p:cNvPr id="46084"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4CB7DD3E-BBA7-4449-B677-11B40E5E0CF8}" type="slidenum">
              <a:rPr lang="en-US"/>
              <a:pPr/>
              <a:t>12</a:t>
            </a:fld>
            <a:endParaRPr lang="en-US"/>
          </a:p>
        </p:txBody>
      </p:sp>
      <p:sp>
        <p:nvSpPr>
          <p:cNvPr id="47107" name="Rectangle 2"/>
          <p:cNvSpPr>
            <a:spLocks noRot="1" noChangeArrowheads="1" noTextEdit="1"/>
          </p:cNvSpPr>
          <p:nvPr>
            <p:ph type="sldImg"/>
          </p:nvPr>
        </p:nvSpPr>
        <p:spPr>
          <a:xfrm>
            <a:off x="1114425" y="703263"/>
            <a:ext cx="4630738" cy="3473450"/>
          </a:xfrm>
          <a:ln w="12700" cap="flat">
            <a:solidFill>
              <a:schemeClr val="tx1"/>
            </a:solidFill>
          </a:ln>
        </p:spPr>
      </p:sp>
      <p:sp>
        <p:nvSpPr>
          <p:cNvPr id="47108" name="Rectangle 3"/>
          <p:cNvSpPr>
            <a:spLocks noGrp="1" noChangeArrowheads="1"/>
          </p:cNvSpPr>
          <p:nvPr>
            <p:ph type="body" idx="1"/>
          </p:nvPr>
        </p:nvSpPr>
        <p:spPr>
          <a:xfrm>
            <a:off x="914400" y="4416425"/>
            <a:ext cx="5029200" cy="4183063"/>
          </a:xfrm>
          <a:noFill/>
        </p:spPr>
        <p:txBody>
          <a:bodyPr lIns="90487" tIns="44450" rIns="90487" bIns="44450"/>
          <a:lstStyle/>
          <a:p>
            <a:pPr eaLnBrk="1" hangingPunct="1"/>
            <a:endParaRPr lang="en-US">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C1D8EC6-07F9-A84C-A6FA-E023B884E40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E299BF9-7DEE-AB42-B34D-71C3B763BD8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880CC65-E1E1-F94A-AF7E-B910B265257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4421A03-4020-1945-AC31-1B2E99E2D3F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683D18-4D74-B648-BAD1-3BCCA0C5231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48907C9-97C8-1B48-BD45-D2B73414321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E4F45AD-7D41-E143-85B9-830A3C246C0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A754CCA-EDC7-F349-8155-94CC7D3CBE6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F73DD91-B55F-8E4F-90C9-9C027026FE1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42B325D-AA63-B047-B4AC-C15415D75CC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ACA2C4E-13EC-1344-8CD4-8FC98F9C44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a="http://schemas.openxmlformats.org/drawingml/2006/main" xmlns:p="http://schemas.openxmlformats.org/presentationml/2006/main" xmlns="">
                <a:solidFill>
                  <a:schemeClr val="accent1"/>
                </a:solidFill>
              </a14:hiddenFill>
            </a:ext>
            <a:ext uri="{91240B29-F687-4F45-9708-019B960494DF}">
              <a14:hiddenLine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3AECF78-8F53-C943-AE70-A6A62ACAAC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1.bin"/><Relationship Id="rId5"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wm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image" Target="../media/image21.gif"/><Relationship Id="rId5" Type="http://schemas.openxmlformats.org/officeDocument/2006/relationships/image" Target="../media/image22.gif"/><Relationship Id="rId6" Type="http://schemas.openxmlformats.org/officeDocument/2006/relationships/image" Target="../media/image23.gif"/><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gif"/><Relationship Id="rId4" Type="http://schemas.openxmlformats.org/officeDocument/2006/relationships/image" Target="../media/image25.gif"/><Relationship Id="rId5" Type="http://schemas.openxmlformats.org/officeDocument/2006/relationships/image" Target="../media/image26.gif"/><Relationship Id="rId6" Type="http://schemas.openxmlformats.org/officeDocument/2006/relationships/image" Target="../media/image27.gif"/><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Microsoft_Equation3.bin"/><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Microsoft_Equation4.bin"/><Relationship Id="rId5" Type="http://schemas.openxmlformats.org/officeDocument/2006/relationships/oleObject" Target="../embeddings/Microsoft_Equation5.bin"/><Relationship Id="rId6" Type="http://schemas.openxmlformats.org/officeDocument/2006/relationships/oleObject" Target="../embeddings/Microsoft_Equation6.bin"/><Relationship Id="rId7" Type="http://schemas.openxmlformats.org/officeDocument/2006/relationships/oleObject" Target="../embeddings/Microsoft_Equation7.bin"/><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36.wmf"/><Relationship Id="rId4" Type="http://schemas.openxmlformats.org/officeDocument/2006/relationships/image" Target="../media/image37.wmf"/><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wmf"/><Relationship Id="rId3"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39.wmf"/><Relationship Id="rId5" Type="http://schemas.openxmlformats.org/officeDocument/2006/relationships/oleObject" Target="../embeddings/Microsoft_Equation8.bin"/><Relationship Id="rId6" Type="http://schemas.openxmlformats.org/officeDocument/2006/relationships/image" Target="../media/image40.png"/><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oleObject" Target="../embeddings/Microsoft_Equation9.bin"/></Relationships>
</file>

<file path=ppt/slides/_rels/slide31.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oleObject" Target="../embeddings/Microsoft_Equation1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Microsoft_Equation11.bin"/><Relationship Id="rId5" Type="http://schemas.openxmlformats.org/officeDocument/2006/relationships/oleObject" Target="../embeddings/Microsoft_Equation12.bin"/><Relationship Id="rId6" Type="http://schemas.openxmlformats.org/officeDocument/2006/relationships/oleObject" Target="../embeddings/Microsoft_Equation13.bin"/><Relationship Id="rId7" Type="http://schemas.openxmlformats.org/officeDocument/2006/relationships/oleObject" Target="../embeddings/Microsoft_Equation14.bin"/><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png"/><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533400"/>
            <a:ext cx="7772400" cy="1143000"/>
          </a:xfrm>
        </p:spPr>
        <p:txBody>
          <a:bodyPr/>
          <a:lstStyle/>
          <a:p>
            <a:pPr eaLnBrk="1" hangingPunct="1"/>
            <a:r>
              <a:rPr lang="en-US" sz="5400" b="1" u="sng">
                <a:solidFill>
                  <a:srgbClr val="FF0000"/>
                </a:solidFill>
                <a:latin typeface="Times New Roman" pitchFamily="1" charset="0"/>
              </a:rPr>
              <a:t>Radiochemistry</a:t>
            </a:r>
            <a:endParaRPr lang="en-US" b="1" u="sng">
              <a:solidFill>
                <a:srgbClr val="FF0000"/>
              </a:solidFill>
              <a:latin typeface="Times New Roman" pitchFamily="1" charset="0"/>
            </a:endParaRPr>
          </a:p>
        </p:txBody>
      </p:sp>
      <p:sp>
        <p:nvSpPr>
          <p:cNvPr id="2051" name="Rectangle 3"/>
          <p:cNvSpPr>
            <a:spLocks noGrp="1" noChangeArrowheads="1"/>
          </p:cNvSpPr>
          <p:nvPr>
            <p:ph type="subTitle" idx="1"/>
          </p:nvPr>
        </p:nvSpPr>
        <p:spPr>
          <a:xfrm>
            <a:off x="800100" y="1524000"/>
            <a:ext cx="7543800" cy="4495800"/>
          </a:xfrm>
        </p:spPr>
        <p:txBody>
          <a:bodyPr/>
          <a:lstStyle/>
          <a:p>
            <a:pPr eaLnBrk="1" hangingPunct="1"/>
            <a:r>
              <a:rPr lang="en-US" sz="4800">
                <a:latin typeface="Times New Roman" pitchFamily="1" charset="0"/>
              </a:rPr>
              <a:t>The purpose of this experiment is </a:t>
            </a:r>
          </a:p>
          <a:p>
            <a:pPr eaLnBrk="1" hangingPunct="1"/>
            <a:r>
              <a:rPr lang="en-US" sz="4800">
                <a:latin typeface="Times New Roman" pitchFamily="1" charset="0"/>
              </a:rPr>
              <a:t>to use first-order nuclear decay kinetics to determine the half-life of a nuclear reaction.</a:t>
            </a:r>
            <a:endParaRPr lang="en-US">
              <a:latin typeface="Times New Roman" pitchFamily="1" charset="0"/>
            </a:endParaRPr>
          </a:p>
        </p:txBody>
      </p:sp>
      <p:pic>
        <p:nvPicPr>
          <p:cNvPr id="2052" name="Picture 4" descr="radioak"/>
          <p:cNvPicPr>
            <a:picLocks noChangeAspect="1" noChangeArrowheads="1"/>
          </p:cNvPicPr>
          <p:nvPr/>
        </p:nvPicPr>
        <p:blipFill>
          <a:blip r:embed="rId3"/>
          <a:srcRect/>
          <a:stretch>
            <a:fillRect/>
          </a:stretch>
        </p:blipFill>
        <p:spPr bwMode="auto">
          <a:xfrm>
            <a:off x="381000" y="304800"/>
            <a:ext cx="1181100" cy="1143000"/>
          </a:xfrm>
          <a:prstGeom prst="rect">
            <a:avLst/>
          </a:prstGeom>
          <a:noFill/>
          <a:ln w="9525">
            <a:noFill/>
            <a:miter lim="800000"/>
            <a:headEnd/>
            <a:tailEnd/>
          </a:ln>
        </p:spPr>
      </p:pic>
      <p:pic>
        <p:nvPicPr>
          <p:cNvPr id="2053" name="Picture 5" descr="radioak"/>
          <p:cNvPicPr>
            <a:picLocks noChangeAspect="1" noChangeArrowheads="1"/>
          </p:cNvPicPr>
          <p:nvPr/>
        </p:nvPicPr>
        <p:blipFill>
          <a:blip r:embed="rId3"/>
          <a:srcRect/>
          <a:stretch>
            <a:fillRect/>
          </a:stretch>
        </p:blipFill>
        <p:spPr bwMode="auto">
          <a:xfrm>
            <a:off x="7620000" y="5410200"/>
            <a:ext cx="1181100" cy="1143000"/>
          </a:xfrm>
          <a:prstGeom prst="rect">
            <a:avLst/>
          </a:prstGeom>
          <a:noFill/>
          <a:ln w="9525">
            <a:noFill/>
            <a:miter lim="800000"/>
            <a:headEnd/>
            <a:tailEnd/>
          </a:ln>
        </p:spPr>
      </p:pic>
      <p:pic>
        <p:nvPicPr>
          <p:cNvPr id="2054" name="Picture 6" descr="radioak"/>
          <p:cNvPicPr>
            <a:picLocks noChangeAspect="1" noChangeArrowheads="1"/>
          </p:cNvPicPr>
          <p:nvPr/>
        </p:nvPicPr>
        <p:blipFill>
          <a:blip r:embed="rId3"/>
          <a:srcRect/>
          <a:stretch>
            <a:fillRect/>
          </a:stretch>
        </p:blipFill>
        <p:spPr bwMode="auto">
          <a:xfrm>
            <a:off x="381000" y="5334000"/>
            <a:ext cx="1181100" cy="1143000"/>
          </a:xfrm>
          <a:prstGeom prst="rect">
            <a:avLst/>
          </a:prstGeom>
          <a:noFill/>
          <a:ln w="9525">
            <a:noFill/>
            <a:miter lim="800000"/>
            <a:headEnd/>
            <a:tailEnd/>
          </a:ln>
        </p:spPr>
      </p:pic>
      <p:pic>
        <p:nvPicPr>
          <p:cNvPr id="2055" name="Picture 7" descr="radioak"/>
          <p:cNvPicPr>
            <a:picLocks noChangeAspect="1" noChangeArrowheads="1"/>
          </p:cNvPicPr>
          <p:nvPr/>
        </p:nvPicPr>
        <p:blipFill>
          <a:blip r:embed="rId3"/>
          <a:srcRect/>
          <a:stretch>
            <a:fillRect/>
          </a:stretch>
        </p:blipFill>
        <p:spPr bwMode="auto">
          <a:xfrm>
            <a:off x="7543800" y="304800"/>
            <a:ext cx="11811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73050" y="762000"/>
            <a:ext cx="8915400" cy="2193925"/>
          </a:xfrm>
          <a:prstGeom prst="rect">
            <a:avLst/>
          </a:prstGeom>
          <a:noFill/>
          <a:ln w="9525">
            <a:noFill/>
            <a:miter lim="800000"/>
            <a:headEnd/>
            <a:tailEnd/>
          </a:ln>
          <a:effectLst/>
        </p:spPr>
        <p:txBody>
          <a:bodyPr>
            <a:prstTxWarp prst="textNoShape">
              <a:avLst/>
            </a:prstTxWarp>
            <a:spAutoFit/>
          </a:bodyPr>
          <a:lstStyle/>
          <a:p>
            <a:pPr>
              <a:buClr>
                <a:srgbClr val="FF0000"/>
              </a:buClr>
              <a:buFont typeface="Wingdings" pitchFamily="1" charset="2"/>
              <a:buChar char="Ø"/>
            </a:pPr>
            <a:r>
              <a:rPr lang="en-US" sz="3200" b="1" u="sng">
                <a:solidFill>
                  <a:srgbClr val="FF0000"/>
                </a:solidFill>
                <a:latin typeface="Times New Roman" pitchFamily="1" charset="0"/>
              </a:rPr>
              <a:t>Nuclear reactions</a:t>
            </a:r>
            <a:r>
              <a:rPr lang="en-US" sz="3200">
                <a:latin typeface="Times New Roman" pitchFamily="1" charset="0"/>
              </a:rPr>
              <a:t> involve the atomic </a:t>
            </a:r>
          </a:p>
          <a:p>
            <a:pPr>
              <a:buClr>
                <a:srgbClr val="FF0000"/>
              </a:buClr>
              <a:buFont typeface="Wingdings" pitchFamily="1" charset="2"/>
              <a:buNone/>
            </a:pPr>
            <a:r>
              <a:rPr lang="en-US" sz="3200">
                <a:solidFill>
                  <a:srgbClr val="FF0000"/>
                </a:solidFill>
                <a:latin typeface="Times New Roman" pitchFamily="1" charset="0"/>
              </a:rPr>
              <a:t>	nucleus </a:t>
            </a:r>
            <a:r>
              <a:rPr lang="en-US" sz="3200">
                <a:latin typeface="Times New Roman" pitchFamily="1" charset="0"/>
              </a:rPr>
              <a:t>(i.e., protons and  neutrons).</a:t>
            </a:r>
          </a:p>
          <a:p>
            <a:pPr>
              <a:buClr>
                <a:srgbClr val="FF0000"/>
              </a:buClr>
              <a:buFont typeface="Wingdings" pitchFamily="1" charset="2"/>
              <a:buChar char="Ø"/>
            </a:pPr>
            <a:endParaRPr lang="en-US" sz="1000">
              <a:latin typeface="Times New Roman" pitchFamily="1" charset="0"/>
            </a:endParaRPr>
          </a:p>
          <a:p>
            <a:pPr>
              <a:buClr>
                <a:srgbClr val="FF0000"/>
              </a:buClr>
              <a:buFont typeface="Wingdings" pitchFamily="1" charset="2"/>
              <a:buChar char="Ø"/>
            </a:pPr>
            <a:r>
              <a:rPr lang="en-US" sz="3200" b="1" u="sng">
                <a:solidFill>
                  <a:srgbClr val="3333FF"/>
                </a:solidFill>
                <a:latin typeface="Times New Roman" pitchFamily="1" charset="0"/>
              </a:rPr>
              <a:t>Regular chemical reactions</a:t>
            </a:r>
            <a:r>
              <a:rPr lang="en-US" sz="3200">
                <a:solidFill>
                  <a:schemeClr val="accent2"/>
                </a:solidFill>
                <a:latin typeface="Times New Roman" pitchFamily="1" charset="0"/>
              </a:rPr>
              <a:t> </a:t>
            </a:r>
            <a:r>
              <a:rPr lang="en-US" sz="3200">
                <a:latin typeface="Times New Roman" pitchFamily="1" charset="0"/>
              </a:rPr>
              <a:t>involve only 	</a:t>
            </a:r>
          </a:p>
          <a:p>
            <a:pPr lvl="1">
              <a:buClr>
                <a:srgbClr val="FF0000"/>
              </a:buClr>
              <a:buFont typeface="Wingdings" pitchFamily="1" charset="2"/>
              <a:buNone/>
            </a:pPr>
            <a:r>
              <a:rPr lang="en-US" sz="3200">
                <a:latin typeface="Times New Roman" pitchFamily="1" charset="0"/>
              </a:rPr>
              <a:t>	the </a:t>
            </a:r>
            <a:r>
              <a:rPr lang="en-US" sz="3200">
                <a:solidFill>
                  <a:srgbClr val="3333FF"/>
                </a:solidFill>
                <a:latin typeface="Times New Roman" pitchFamily="1" charset="0"/>
              </a:rPr>
              <a:t>outer electrons</a:t>
            </a:r>
            <a:r>
              <a:rPr lang="en-US" sz="3200">
                <a:latin typeface="Times New Roman" pitchFamily="1" charset="0"/>
              </a:rPr>
              <a:t> of atoms.</a:t>
            </a:r>
          </a:p>
        </p:txBody>
      </p:sp>
      <p:sp>
        <p:nvSpPr>
          <p:cNvPr id="11267" name="Rectangle 3"/>
          <p:cNvSpPr>
            <a:spLocks noChangeArrowheads="1"/>
          </p:cNvSpPr>
          <p:nvPr/>
        </p:nvSpPr>
        <p:spPr bwMode="auto">
          <a:xfrm>
            <a:off x="1233488" y="0"/>
            <a:ext cx="6675437" cy="698500"/>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eaLnBrk="0" hangingPunct="0"/>
            <a:r>
              <a:rPr lang="en-US" sz="4000" b="1" u="sng">
                <a:solidFill>
                  <a:srgbClr val="3333FF"/>
                </a:solidFill>
                <a:latin typeface="Times New Roman" pitchFamily="1" charset="0"/>
              </a:rPr>
              <a:t>Some Important Terminology</a:t>
            </a:r>
          </a:p>
        </p:txBody>
      </p:sp>
      <p:sp>
        <p:nvSpPr>
          <p:cNvPr id="11268" name="Rectangle 5"/>
          <p:cNvSpPr>
            <a:spLocks noChangeArrowheads="1"/>
          </p:cNvSpPr>
          <p:nvPr/>
        </p:nvSpPr>
        <p:spPr bwMode="auto">
          <a:xfrm>
            <a:off x="273050" y="3124200"/>
            <a:ext cx="8458200" cy="3505200"/>
          </a:xfrm>
          <a:prstGeom prst="rect">
            <a:avLst/>
          </a:prstGeom>
          <a:noFill/>
          <a:ln w="9525">
            <a:noFill/>
            <a:miter lim="800000"/>
            <a:headEnd/>
            <a:tailEnd/>
          </a:ln>
          <a:effectLst/>
        </p:spPr>
        <p:txBody>
          <a:bodyPr>
            <a:prstTxWarp prst="textNoShape">
              <a:avLst/>
            </a:prstTxWarp>
          </a:bodyPr>
          <a:lstStyle/>
          <a:p>
            <a:pPr>
              <a:buClr>
                <a:srgbClr val="FF0000"/>
              </a:buClr>
              <a:buFont typeface="Wingdings" pitchFamily="1" charset="2"/>
              <a:buChar char="Ø"/>
            </a:pPr>
            <a:r>
              <a:rPr lang="en-US" sz="3200">
                <a:latin typeface="Times New Roman" pitchFamily="1" charset="0"/>
              </a:rPr>
              <a:t>An </a:t>
            </a:r>
            <a:r>
              <a:rPr lang="en-US" sz="3200" b="1">
                <a:solidFill>
                  <a:srgbClr val="FF0000"/>
                </a:solidFill>
                <a:latin typeface="Times New Roman" pitchFamily="1" charset="0"/>
              </a:rPr>
              <a:t>atom</a:t>
            </a:r>
            <a:r>
              <a:rPr lang="en-US" sz="3200">
                <a:latin typeface="Times New Roman" pitchFamily="1" charset="0"/>
              </a:rPr>
              <a:t> is the  </a:t>
            </a:r>
            <a:r>
              <a:rPr lang="en-US" sz="3200" b="1">
                <a:solidFill>
                  <a:srgbClr val="3333FF"/>
                </a:solidFill>
                <a:latin typeface="Times New Roman" pitchFamily="1" charset="0"/>
              </a:rPr>
              <a:t>smallest entity</a:t>
            </a:r>
            <a:r>
              <a:rPr lang="en-US" sz="3200">
                <a:latin typeface="Times New Roman" pitchFamily="1" charset="0"/>
              </a:rPr>
              <a:t> that retains </a:t>
            </a:r>
          </a:p>
          <a:p>
            <a:pPr>
              <a:buClr>
                <a:srgbClr val="FF0000"/>
              </a:buClr>
              <a:buFont typeface="Wingdings" pitchFamily="1" charset="2"/>
              <a:buNone/>
            </a:pPr>
            <a:r>
              <a:rPr lang="en-US" sz="3200">
                <a:latin typeface="Times New Roman" pitchFamily="1" charset="0"/>
              </a:rPr>
              <a:t>	the properties </a:t>
            </a:r>
            <a:r>
              <a:rPr lang="en-US" sz="3200" b="1">
                <a:solidFill>
                  <a:srgbClr val="3333FF"/>
                </a:solidFill>
                <a:latin typeface="Times New Roman" pitchFamily="1" charset="0"/>
              </a:rPr>
              <a:t>of an element</a:t>
            </a:r>
            <a:r>
              <a:rPr lang="en-US" sz="3200">
                <a:latin typeface="Times New Roman" pitchFamily="1" charset="0"/>
              </a:rPr>
              <a:t>.</a:t>
            </a:r>
          </a:p>
          <a:p>
            <a:pPr eaLnBrk="0" hangingPunct="0">
              <a:buClr>
                <a:srgbClr val="FF0000"/>
              </a:buClr>
              <a:buFont typeface="Wingdings" pitchFamily="1" charset="2"/>
              <a:buChar char="Ø"/>
            </a:pPr>
            <a:r>
              <a:rPr lang="en-US" sz="3200" b="1">
                <a:solidFill>
                  <a:srgbClr val="FF0000"/>
                </a:solidFill>
                <a:latin typeface="Times New Roman" pitchFamily="1" charset="0"/>
              </a:rPr>
              <a:t>Atoms</a:t>
            </a:r>
            <a:r>
              <a:rPr lang="en-US" sz="3200">
                <a:latin typeface="Times New Roman" pitchFamily="1" charset="0"/>
              </a:rPr>
              <a:t> are composed of one or more </a:t>
            </a:r>
          </a:p>
          <a:p>
            <a:pPr eaLnBrk="0" hangingPunct="0">
              <a:buClr>
                <a:srgbClr val="FF0000"/>
              </a:buClr>
              <a:buFont typeface="Wingdings" pitchFamily="1" charset="2"/>
              <a:buNone/>
            </a:pPr>
            <a:r>
              <a:rPr lang="en-US" sz="3200">
                <a:solidFill>
                  <a:srgbClr val="3333FF"/>
                </a:solidFill>
                <a:latin typeface="Times New Roman" pitchFamily="1" charset="0"/>
              </a:rPr>
              <a:t>	</a:t>
            </a:r>
            <a:r>
              <a:rPr lang="en-US" sz="3200" b="1">
                <a:solidFill>
                  <a:srgbClr val="3333FF"/>
                </a:solidFill>
                <a:latin typeface="Times New Roman" pitchFamily="1" charset="0"/>
              </a:rPr>
              <a:t>electrons and a nucleus</a:t>
            </a:r>
            <a:r>
              <a:rPr lang="en-US" sz="3200">
                <a:latin typeface="Times New Roman" pitchFamily="1" charset="0"/>
              </a:rPr>
              <a:t>. </a:t>
            </a:r>
          </a:p>
          <a:p>
            <a:pPr eaLnBrk="0" hangingPunct="0">
              <a:buClr>
                <a:srgbClr val="FF0000"/>
              </a:buClr>
              <a:buFont typeface="Wingdings" pitchFamily="1" charset="2"/>
              <a:buChar char="Ø"/>
            </a:pPr>
            <a:r>
              <a:rPr lang="en-US" sz="3200">
                <a:latin typeface="Times New Roman" pitchFamily="1" charset="0"/>
              </a:rPr>
              <a:t>The  </a:t>
            </a:r>
            <a:r>
              <a:rPr lang="en-US" sz="3200" b="1">
                <a:solidFill>
                  <a:srgbClr val="FF0000"/>
                </a:solidFill>
                <a:latin typeface="Times New Roman" pitchFamily="1" charset="0"/>
              </a:rPr>
              <a:t>nucleus</a:t>
            </a:r>
            <a:r>
              <a:rPr lang="en-US" sz="3200">
                <a:latin typeface="Times New Roman" pitchFamily="1" charset="0"/>
              </a:rPr>
              <a:t> is the central portion of an atom 	and contains one or more </a:t>
            </a:r>
            <a:r>
              <a:rPr lang="en-US" sz="3200" b="1">
                <a:solidFill>
                  <a:srgbClr val="3333FF"/>
                </a:solidFill>
                <a:latin typeface="Times New Roman" pitchFamily="1" charset="0"/>
              </a:rPr>
              <a:t>protons</a:t>
            </a:r>
            <a:r>
              <a:rPr lang="en-US" sz="3200">
                <a:latin typeface="Times New Roman" pitchFamily="1" charset="0"/>
              </a:rPr>
              <a:t> and zero</a:t>
            </a:r>
          </a:p>
          <a:p>
            <a:pPr lvl="1" eaLnBrk="0" hangingPunct="0">
              <a:buClr>
                <a:srgbClr val="FF0000"/>
              </a:buClr>
              <a:buFont typeface="Wingdings" pitchFamily="1" charset="2"/>
              <a:buNone/>
            </a:pPr>
            <a:r>
              <a:rPr lang="en-US" sz="3200">
                <a:latin typeface="Times New Roman" pitchFamily="1" charset="0"/>
              </a:rPr>
              <a:t>	or more </a:t>
            </a:r>
            <a:r>
              <a:rPr lang="en-US" sz="3200" b="1">
                <a:solidFill>
                  <a:srgbClr val="3333FF"/>
                </a:solidFill>
                <a:latin typeface="Times New Roman" pitchFamily="1" charset="0"/>
              </a:rPr>
              <a:t>neutrons</a:t>
            </a:r>
            <a:r>
              <a:rPr lang="en-US" sz="3200">
                <a:latin typeface="Times New Roman" pitchFamily="1"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7"/>
          <p:cNvSpPr>
            <a:spLocks noChangeArrowheads="1"/>
          </p:cNvSpPr>
          <p:nvPr/>
        </p:nvSpPr>
        <p:spPr bwMode="auto">
          <a:xfrm>
            <a:off x="788988" y="5257800"/>
            <a:ext cx="7566025" cy="1200150"/>
          </a:xfrm>
          <a:prstGeom prst="rect">
            <a:avLst/>
          </a:prstGeom>
          <a:noFill/>
          <a:ln w="15875">
            <a:solidFill>
              <a:srgbClr val="3333FF"/>
            </a:solidFill>
            <a:miter lim="800000"/>
            <a:headEnd/>
            <a:tailEnd/>
          </a:ln>
          <a:effectLst/>
        </p:spPr>
        <p:txBody>
          <a:bodyPr wrap="none" lIns="90487" tIns="44450" rIns="90487" bIns="44450">
            <a:prstTxWarp prst="textNoShape">
              <a:avLst/>
            </a:prstTxWarp>
            <a:spAutoFit/>
          </a:bodyPr>
          <a:lstStyle/>
          <a:p>
            <a:pPr algn="just" eaLnBrk="0" hangingPunct="0"/>
            <a:r>
              <a:rPr lang="en-US" b="1">
                <a:solidFill>
                  <a:srgbClr val="3333FF"/>
                </a:solidFill>
              </a:rPr>
              <a:t>*</a:t>
            </a:r>
            <a:r>
              <a:rPr lang="en-US" sz="2400" b="1">
                <a:solidFill>
                  <a:srgbClr val="3333FF"/>
                </a:solidFill>
                <a:latin typeface="Times New Roman" pitchFamily="1" charset="0"/>
              </a:rPr>
              <a:t>Note:</a:t>
            </a:r>
            <a:r>
              <a:rPr lang="en-US" sz="2400">
                <a:solidFill>
                  <a:srgbClr val="0000FF"/>
                </a:solidFill>
                <a:latin typeface="Times New Roman" pitchFamily="1" charset="0"/>
              </a:rPr>
              <a:t>  </a:t>
            </a:r>
            <a:r>
              <a:rPr lang="en-US" sz="2400" u="sng">
                <a:solidFill>
                  <a:srgbClr val="FF0000"/>
                </a:solidFill>
                <a:latin typeface="Times New Roman" pitchFamily="1" charset="0"/>
              </a:rPr>
              <a:t>Atomic weights</a:t>
            </a:r>
            <a:r>
              <a:rPr lang="en-US" sz="2400">
                <a:solidFill>
                  <a:srgbClr val="0000FF"/>
                </a:solidFill>
                <a:latin typeface="Times New Roman" pitchFamily="1" charset="0"/>
              </a:rPr>
              <a:t> given on the periodic table are the</a:t>
            </a:r>
          </a:p>
          <a:p>
            <a:pPr algn="just" eaLnBrk="0" hangingPunct="0"/>
            <a:r>
              <a:rPr lang="en-US" sz="2400" u="sng">
                <a:solidFill>
                  <a:srgbClr val="FF0000"/>
                </a:solidFill>
                <a:latin typeface="Times New Roman" pitchFamily="1" charset="0"/>
              </a:rPr>
              <a:t>weighted average</a:t>
            </a:r>
            <a:r>
              <a:rPr lang="en-US" sz="2400">
                <a:solidFill>
                  <a:srgbClr val="0000FF"/>
                </a:solidFill>
                <a:latin typeface="Times New Roman" pitchFamily="1" charset="0"/>
              </a:rPr>
              <a:t> of all the natural isotopes of each element,</a:t>
            </a:r>
          </a:p>
          <a:p>
            <a:pPr algn="just" eaLnBrk="0" hangingPunct="0"/>
            <a:r>
              <a:rPr lang="en-US" sz="2400">
                <a:solidFill>
                  <a:srgbClr val="0000FF"/>
                </a:solidFill>
                <a:latin typeface="Times New Roman" pitchFamily="1" charset="0"/>
              </a:rPr>
              <a:t>as determined using mass spectrometry.</a:t>
            </a:r>
          </a:p>
        </p:txBody>
      </p:sp>
      <p:sp>
        <p:nvSpPr>
          <p:cNvPr id="12291" name="Text Box 10"/>
          <p:cNvSpPr txBox="1">
            <a:spLocks noChangeArrowheads="1"/>
          </p:cNvSpPr>
          <p:nvPr/>
        </p:nvSpPr>
        <p:spPr bwMode="auto">
          <a:xfrm>
            <a:off x="419100" y="457200"/>
            <a:ext cx="8305800" cy="4478338"/>
          </a:xfrm>
          <a:prstGeom prst="rect">
            <a:avLst/>
          </a:prstGeom>
          <a:noFill/>
          <a:ln w="9525">
            <a:noFill/>
            <a:miter lim="800000"/>
            <a:headEnd/>
            <a:tailEnd/>
          </a:ln>
          <a:effectLst/>
        </p:spPr>
        <p:txBody>
          <a:bodyPr>
            <a:prstTxWarp prst="textNoShape">
              <a:avLst/>
            </a:prstTxWarp>
            <a:spAutoFit/>
          </a:bodyPr>
          <a:lstStyle/>
          <a:p>
            <a:pPr>
              <a:buFont typeface="Wingdings" pitchFamily="1" charset="2"/>
              <a:buChar char="Ø"/>
            </a:pPr>
            <a:r>
              <a:rPr lang="en-US" sz="3200" b="1">
                <a:solidFill>
                  <a:srgbClr val="FF0000"/>
                </a:solidFill>
                <a:latin typeface="Times New Roman" pitchFamily="1" charset="0"/>
              </a:rPr>
              <a:t>Element</a:t>
            </a:r>
            <a:r>
              <a:rPr lang="en-US" sz="3200" b="1">
                <a:latin typeface="Times New Roman" pitchFamily="1" charset="0"/>
              </a:rPr>
              <a:t> </a:t>
            </a:r>
            <a:r>
              <a:rPr lang="en-US" sz="3200">
                <a:latin typeface="Times New Roman" pitchFamily="1" charset="0"/>
              </a:rPr>
              <a:t>= The simplest stable building blocks 	of materials, consisting of protons, neutrons 	and electrons.</a:t>
            </a:r>
          </a:p>
          <a:p>
            <a:pPr>
              <a:buFont typeface="Wingdings" pitchFamily="1" charset="2"/>
              <a:buChar char="Ø"/>
            </a:pPr>
            <a:r>
              <a:rPr lang="en-US" sz="3200" b="1">
                <a:solidFill>
                  <a:srgbClr val="FF0000"/>
                </a:solidFill>
                <a:latin typeface="Times New Roman" pitchFamily="1" charset="0"/>
              </a:rPr>
              <a:t>Isotope</a:t>
            </a:r>
            <a:r>
              <a:rPr lang="en-US" sz="3200">
                <a:latin typeface="Times New Roman" pitchFamily="1" charset="0"/>
              </a:rPr>
              <a:t> = An atom of an element with the same 	number of protons, but a different number 	of neutrons.</a:t>
            </a:r>
            <a:r>
              <a:rPr lang="en-US" sz="3200" b="1">
                <a:solidFill>
                  <a:srgbClr val="FF0000"/>
                </a:solidFill>
                <a:latin typeface="Times New Roman" pitchFamily="1" charset="0"/>
              </a:rPr>
              <a:t>*</a:t>
            </a:r>
          </a:p>
          <a:p>
            <a:pPr>
              <a:buFont typeface="Wingdings" pitchFamily="1" charset="2"/>
              <a:buChar char="Ø"/>
            </a:pPr>
            <a:r>
              <a:rPr lang="en-US" sz="3200" b="1">
                <a:solidFill>
                  <a:srgbClr val="FF0000"/>
                </a:solidFill>
                <a:latin typeface="Times New Roman" pitchFamily="1" charset="0"/>
              </a:rPr>
              <a:t>Radioisotope</a:t>
            </a:r>
            <a:r>
              <a:rPr lang="en-US" sz="3200">
                <a:latin typeface="Times New Roman" pitchFamily="1" charset="0"/>
              </a:rPr>
              <a:t> = An unstable isotope that 	undergoes 	nuclear decay.</a:t>
            </a:r>
          </a:p>
          <a:p>
            <a:pPr>
              <a:buFont typeface="Wingdings" pitchFamily="1" charset="2"/>
              <a:buChar char="Ø"/>
            </a:pPr>
            <a:r>
              <a:rPr lang="en-US" sz="3200" b="1">
                <a:solidFill>
                  <a:srgbClr val="FF0000"/>
                </a:solidFill>
                <a:latin typeface="Times New Roman" pitchFamily="1" charset="0"/>
              </a:rPr>
              <a:t>Radiochemistry</a:t>
            </a:r>
            <a:r>
              <a:rPr lang="en-US" sz="3200" b="1">
                <a:latin typeface="Times New Roman" pitchFamily="1" charset="0"/>
              </a:rPr>
              <a:t> </a:t>
            </a:r>
            <a:r>
              <a:rPr lang="en-US" sz="3200">
                <a:latin typeface="Times New Roman" pitchFamily="1" charset="0"/>
              </a:rPr>
              <a:t>= The study of radioisotopes.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914400" y="1757363"/>
            <a:ext cx="1639888" cy="1897062"/>
            <a:chOff x="2081" y="1107"/>
            <a:chExt cx="1033" cy="1195"/>
          </a:xfrm>
        </p:grpSpPr>
        <p:sp>
          <p:nvSpPr>
            <p:cNvPr id="13321" name="Rectangle 3"/>
            <p:cNvSpPr>
              <a:spLocks noChangeArrowheads="1"/>
            </p:cNvSpPr>
            <p:nvPr/>
          </p:nvSpPr>
          <p:spPr bwMode="auto">
            <a:xfrm>
              <a:off x="2370" y="1369"/>
              <a:ext cx="744" cy="690"/>
            </a:xfrm>
            <a:prstGeom prst="rect">
              <a:avLst/>
            </a:prstGeom>
            <a:noFill/>
            <a:ln w="12700">
              <a:noFill/>
              <a:miter lim="800000"/>
              <a:headEnd/>
              <a:tailEnd/>
            </a:ln>
            <a:effectLst/>
          </p:spPr>
          <p:txBody>
            <a:bodyPr lIns="90487" tIns="44450" rIns="90487" bIns="44450">
              <a:prstTxWarp prst="textNoShape">
                <a:avLst/>
              </a:prstTxWarp>
              <a:spAutoFit/>
            </a:bodyPr>
            <a:lstStyle/>
            <a:p>
              <a:pPr eaLnBrk="0" hangingPunct="0"/>
              <a:r>
                <a:rPr lang="en-US" sz="6600">
                  <a:latin typeface="Times" pitchFamily="1" charset="0"/>
                </a:rPr>
                <a:t>X</a:t>
              </a:r>
            </a:p>
          </p:txBody>
        </p:sp>
        <p:sp>
          <p:nvSpPr>
            <p:cNvPr id="13322" name="Rectangle 4"/>
            <p:cNvSpPr>
              <a:spLocks noChangeArrowheads="1"/>
            </p:cNvSpPr>
            <p:nvPr/>
          </p:nvSpPr>
          <p:spPr bwMode="auto">
            <a:xfrm>
              <a:off x="2081" y="1107"/>
              <a:ext cx="391" cy="517"/>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4800">
                  <a:solidFill>
                    <a:srgbClr val="FF0000"/>
                  </a:solidFill>
                  <a:latin typeface="Times" pitchFamily="1" charset="0"/>
                </a:rPr>
                <a:t>A</a:t>
              </a:r>
            </a:p>
          </p:txBody>
        </p:sp>
        <p:sp>
          <p:nvSpPr>
            <p:cNvPr id="13323" name="Rectangle 5"/>
            <p:cNvSpPr>
              <a:spLocks noChangeArrowheads="1"/>
            </p:cNvSpPr>
            <p:nvPr/>
          </p:nvSpPr>
          <p:spPr bwMode="auto">
            <a:xfrm>
              <a:off x="2117" y="1785"/>
              <a:ext cx="349" cy="517"/>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4800">
                  <a:solidFill>
                    <a:srgbClr val="0000FF"/>
                  </a:solidFill>
                  <a:latin typeface="Times" pitchFamily="1" charset="0"/>
                </a:rPr>
                <a:t>Z</a:t>
              </a:r>
            </a:p>
          </p:txBody>
        </p:sp>
      </p:grpSp>
      <p:sp>
        <p:nvSpPr>
          <p:cNvPr id="13315" name="Rectangle 6"/>
          <p:cNvSpPr>
            <a:spLocks noChangeArrowheads="1"/>
          </p:cNvSpPr>
          <p:nvPr/>
        </p:nvSpPr>
        <p:spPr bwMode="auto">
          <a:xfrm>
            <a:off x="822325" y="3810000"/>
            <a:ext cx="6923088" cy="758825"/>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4000" b="1">
                <a:solidFill>
                  <a:srgbClr val="FF0000"/>
                </a:solidFill>
                <a:latin typeface="Times" pitchFamily="1" charset="0"/>
              </a:rPr>
              <a:t>A</a:t>
            </a:r>
            <a:r>
              <a:rPr lang="en-US" sz="4400">
                <a:latin typeface="Times" pitchFamily="1" charset="0"/>
              </a:rPr>
              <a:t> </a:t>
            </a:r>
            <a:r>
              <a:rPr lang="en-US" sz="2800">
                <a:latin typeface="Times" pitchFamily="1" charset="0"/>
              </a:rPr>
              <a:t>= mass number (sum of protons + neutrons)</a:t>
            </a:r>
          </a:p>
        </p:txBody>
      </p:sp>
      <p:sp>
        <p:nvSpPr>
          <p:cNvPr id="13316" name="Rectangle 7"/>
          <p:cNvSpPr>
            <a:spLocks noChangeArrowheads="1"/>
          </p:cNvSpPr>
          <p:nvPr/>
        </p:nvSpPr>
        <p:spPr bwMode="auto">
          <a:xfrm>
            <a:off x="822325" y="5257800"/>
            <a:ext cx="7461250" cy="758825"/>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4000" b="1">
                <a:solidFill>
                  <a:srgbClr val="0000FF"/>
                </a:solidFill>
                <a:latin typeface="Times" pitchFamily="1" charset="0"/>
              </a:rPr>
              <a:t>Z</a:t>
            </a:r>
            <a:r>
              <a:rPr lang="en-US" sz="4400">
                <a:latin typeface="Times" pitchFamily="1" charset="0"/>
              </a:rPr>
              <a:t> </a:t>
            </a:r>
            <a:r>
              <a:rPr lang="en-US" sz="2800">
                <a:latin typeface="Times" pitchFamily="1" charset="0"/>
              </a:rPr>
              <a:t>= atomic number (number of protons or charge)</a:t>
            </a:r>
          </a:p>
        </p:txBody>
      </p:sp>
      <p:sp>
        <p:nvSpPr>
          <p:cNvPr id="13317" name="Rectangle 8"/>
          <p:cNvSpPr>
            <a:spLocks noChangeArrowheads="1"/>
          </p:cNvSpPr>
          <p:nvPr/>
        </p:nvSpPr>
        <p:spPr bwMode="auto">
          <a:xfrm>
            <a:off x="1233488" y="4389438"/>
            <a:ext cx="3413125" cy="1003300"/>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5400">
                <a:latin typeface="Times" pitchFamily="1" charset="0"/>
              </a:rPr>
              <a:t>X</a:t>
            </a:r>
            <a:r>
              <a:rPr lang="en-US" sz="6000">
                <a:latin typeface="Times" pitchFamily="1" charset="0"/>
              </a:rPr>
              <a:t> </a:t>
            </a:r>
            <a:r>
              <a:rPr lang="en-US" sz="2800">
                <a:latin typeface="Times" pitchFamily="1" charset="0"/>
              </a:rPr>
              <a:t>= element symbol</a:t>
            </a:r>
          </a:p>
        </p:txBody>
      </p:sp>
      <p:sp>
        <p:nvSpPr>
          <p:cNvPr id="13318" name="Rectangle 9"/>
          <p:cNvSpPr>
            <a:spLocks noChangeArrowheads="1"/>
          </p:cNvSpPr>
          <p:nvPr/>
        </p:nvSpPr>
        <p:spPr bwMode="auto">
          <a:xfrm>
            <a:off x="1738313" y="381000"/>
            <a:ext cx="5229225" cy="911225"/>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5400" b="1" u="sng">
                <a:solidFill>
                  <a:srgbClr val="3333FF"/>
                </a:solidFill>
                <a:latin typeface="Times New Roman" pitchFamily="1" charset="0"/>
              </a:rPr>
              <a:t>Nuclear Notation</a:t>
            </a:r>
          </a:p>
        </p:txBody>
      </p:sp>
      <p:pic>
        <p:nvPicPr>
          <p:cNvPr id="13319" name="Picture 10" descr="2-He-4-labeled"/>
          <p:cNvPicPr>
            <a:picLocks noChangeAspect="1" noChangeArrowheads="1"/>
          </p:cNvPicPr>
          <p:nvPr/>
        </p:nvPicPr>
        <p:blipFill>
          <a:blip r:embed="rId3"/>
          <a:srcRect/>
          <a:stretch>
            <a:fillRect/>
          </a:stretch>
        </p:blipFill>
        <p:spPr bwMode="auto">
          <a:xfrm>
            <a:off x="3962400" y="2359025"/>
            <a:ext cx="3903663" cy="1069975"/>
          </a:xfrm>
          <a:prstGeom prst="rect">
            <a:avLst/>
          </a:prstGeom>
          <a:noFill/>
          <a:ln w="9525">
            <a:noFill/>
            <a:miter lim="800000"/>
            <a:headEnd/>
            <a:tailEnd/>
          </a:ln>
        </p:spPr>
      </p:pic>
      <p:sp>
        <p:nvSpPr>
          <p:cNvPr id="13320" name="Text Box 11"/>
          <p:cNvSpPr txBox="1">
            <a:spLocks noChangeArrowheads="1"/>
          </p:cNvSpPr>
          <p:nvPr/>
        </p:nvSpPr>
        <p:spPr bwMode="auto">
          <a:xfrm>
            <a:off x="2971800" y="1828800"/>
            <a:ext cx="2208213" cy="519113"/>
          </a:xfrm>
          <a:prstGeom prst="rect">
            <a:avLst/>
          </a:prstGeom>
          <a:noFill/>
          <a:ln w="9525">
            <a:noFill/>
            <a:miter lim="800000"/>
            <a:headEnd/>
            <a:tailEnd/>
          </a:ln>
          <a:effectLst/>
        </p:spPr>
        <p:txBody>
          <a:bodyPr wrap="none">
            <a:prstTxWarp prst="textNoShape">
              <a:avLst/>
            </a:prstTxWarp>
            <a:spAutoFit/>
          </a:bodyPr>
          <a:lstStyle/>
          <a:p>
            <a:r>
              <a:rPr lang="en-US" sz="2800" b="1">
                <a:solidFill>
                  <a:srgbClr val="FF0000"/>
                </a:solidFill>
                <a:latin typeface="Times New Roman" pitchFamily="1" charset="0"/>
              </a:rPr>
              <a:t>For example: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9"/>
          <p:cNvSpPr>
            <a:spLocks noChangeArrowheads="1"/>
          </p:cNvSpPr>
          <p:nvPr/>
        </p:nvSpPr>
        <p:spPr bwMode="auto">
          <a:xfrm>
            <a:off x="1295400" y="2438400"/>
            <a:ext cx="2209800" cy="1905000"/>
          </a:xfrm>
          <a:prstGeom prst="rect">
            <a:avLst/>
          </a:prstGeom>
          <a:noFill/>
          <a:ln w="25400">
            <a:solidFill>
              <a:srgbClr val="FF0000"/>
            </a:solidFill>
            <a:miter lim="800000"/>
            <a:headEnd/>
            <a:tailEnd/>
          </a:ln>
          <a:effectLst/>
        </p:spPr>
        <p:txBody>
          <a:bodyPr wrap="none" anchor="ctr">
            <a:prstTxWarp prst="textNoShape">
              <a:avLst/>
            </a:prstTxWarp>
          </a:bodyPr>
          <a:lstStyle/>
          <a:p>
            <a:endParaRPr lang="en-US"/>
          </a:p>
        </p:txBody>
      </p:sp>
      <p:sp>
        <p:nvSpPr>
          <p:cNvPr id="14339" name="Text Box 2"/>
          <p:cNvSpPr txBox="1">
            <a:spLocks noChangeArrowheads="1"/>
          </p:cNvSpPr>
          <p:nvPr/>
        </p:nvSpPr>
        <p:spPr bwMode="auto">
          <a:xfrm>
            <a:off x="304800" y="381000"/>
            <a:ext cx="8534400" cy="1739900"/>
          </a:xfrm>
          <a:prstGeom prst="rect">
            <a:avLst/>
          </a:prstGeom>
          <a:noFill/>
          <a:ln w="9525">
            <a:noFill/>
            <a:miter lim="800000"/>
            <a:headEnd/>
            <a:tailEnd/>
          </a:ln>
          <a:effectLst/>
        </p:spPr>
        <p:txBody>
          <a:bodyPr>
            <a:prstTxWarp prst="textNoShape">
              <a:avLst/>
            </a:prstTxWarp>
            <a:spAutoFit/>
          </a:bodyPr>
          <a:lstStyle/>
          <a:p>
            <a:pPr algn="just"/>
            <a:r>
              <a:rPr lang="en-US" sz="3600" b="1" u="sng">
                <a:solidFill>
                  <a:srgbClr val="FF0000"/>
                </a:solidFill>
                <a:latin typeface="Times New Roman" pitchFamily="1" charset="0"/>
              </a:rPr>
              <a:t>Isotopes</a:t>
            </a:r>
            <a:r>
              <a:rPr lang="en-US" sz="3600">
                <a:latin typeface="Times New Roman" pitchFamily="1" charset="0"/>
              </a:rPr>
              <a:t> are atoms that </a:t>
            </a:r>
            <a:r>
              <a:rPr lang="en-US" sz="3600">
                <a:solidFill>
                  <a:schemeClr val="tx2"/>
                </a:solidFill>
                <a:latin typeface="Times New Roman" pitchFamily="1" charset="0"/>
              </a:rPr>
              <a:t>have </a:t>
            </a:r>
            <a:r>
              <a:rPr lang="en-US" sz="3600">
                <a:solidFill>
                  <a:srgbClr val="3333FF"/>
                </a:solidFill>
                <a:latin typeface="Times New Roman" pitchFamily="1" charset="0"/>
              </a:rPr>
              <a:t>identical atomic numbers</a:t>
            </a:r>
            <a:r>
              <a:rPr lang="en-US" sz="3600">
                <a:latin typeface="Times New Roman" pitchFamily="1" charset="0"/>
              </a:rPr>
              <a:t> but </a:t>
            </a:r>
            <a:r>
              <a:rPr lang="en-US" sz="3600">
                <a:solidFill>
                  <a:srgbClr val="FF0000"/>
                </a:solidFill>
                <a:latin typeface="Times New Roman" pitchFamily="1" charset="0"/>
              </a:rPr>
              <a:t>different mass numbers</a:t>
            </a:r>
            <a:r>
              <a:rPr lang="en-US" sz="3600">
                <a:solidFill>
                  <a:srgbClr val="CC3300"/>
                </a:solidFill>
                <a:latin typeface="Times New Roman" pitchFamily="1" charset="0"/>
              </a:rPr>
              <a:t> </a:t>
            </a:r>
            <a:r>
              <a:rPr lang="en-US" sz="3600">
                <a:latin typeface="Times New Roman" pitchFamily="1" charset="0"/>
              </a:rPr>
              <a:t>as the result of differing numbers of neutrons.</a:t>
            </a:r>
            <a:endParaRPr lang="en-US" sz="2400">
              <a:latin typeface="Times New Roman" pitchFamily="1" charset="0"/>
            </a:endParaRPr>
          </a:p>
        </p:txBody>
      </p:sp>
      <p:graphicFrame>
        <p:nvGraphicFramePr>
          <p:cNvPr id="14340" name="Object 3"/>
          <p:cNvGraphicFramePr>
            <a:graphicFrameLocks noChangeAspect="1"/>
          </p:cNvGraphicFramePr>
          <p:nvPr/>
        </p:nvGraphicFramePr>
        <p:xfrm>
          <a:off x="1752600" y="3124200"/>
          <a:ext cx="1143000" cy="1143000"/>
        </p:xfrm>
        <a:graphic>
          <a:graphicData uri="http://schemas.openxmlformats.org/presentationml/2006/ole">
            <p:oleObj spid="_x0000_s14340" name="Equation" r:id="rId4" imgW="241195" imgH="241195" progId="Equation.3">
              <p:embed/>
            </p:oleObj>
          </a:graphicData>
        </a:graphic>
      </p:graphicFrame>
      <p:graphicFrame>
        <p:nvGraphicFramePr>
          <p:cNvPr id="14341" name="Object 4"/>
          <p:cNvGraphicFramePr>
            <a:graphicFrameLocks noChangeAspect="1"/>
          </p:cNvGraphicFramePr>
          <p:nvPr/>
        </p:nvGraphicFramePr>
        <p:xfrm>
          <a:off x="6172200" y="3124200"/>
          <a:ext cx="1143000" cy="1066800"/>
        </p:xfrm>
        <a:graphic>
          <a:graphicData uri="http://schemas.openxmlformats.org/presentationml/2006/ole">
            <p:oleObj spid="_x0000_s14341" name="Equation" r:id="rId5" imgW="241195" imgH="241195" progId="Equation.3">
              <p:embed/>
            </p:oleObj>
          </a:graphicData>
        </a:graphic>
      </p:graphicFrame>
      <p:sp>
        <p:nvSpPr>
          <p:cNvPr id="14342" name="Rectangle 5"/>
          <p:cNvSpPr>
            <a:spLocks noChangeArrowheads="1"/>
          </p:cNvSpPr>
          <p:nvPr/>
        </p:nvSpPr>
        <p:spPr bwMode="auto">
          <a:xfrm>
            <a:off x="1447800" y="2590800"/>
            <a:ext cx="1944688" cy="579438"/>
          </a:xfrm>
          <a:prstGeom prst="rect">
            <a:avLst/>
          </a:prstGeom>
          <a:noFill/>
          <a:ln w="9525">
            <a:noFill/>
            <a:miter lim="800000"/>
            <a:headEnd/>
            <a:tailEnd/>
          </a:ln>
          <a:effectLst/>
        </p:spPr>
        <p:txBody>
          <a:bodyPr wrap="none">
            <a:prstTxWarp prst="textNoShape">
              <a:avLst/>
            </a:prstTxWarp>
            <a:spAutoFit/>
          </a:bodyPr>
          <a:lstStyle/>
          <a:p>
            <a:r>
              <a:rPr lang="en-US" sz="3200" b="1">
                <a:latin typeface="Times New Roman" pitchFamily="1" charset="0"/>
              </a:rPr>
              <a:t>carbon-12</a:t>
            </a:r>
            <a:endParaRPr lang="en-US" sz="2400" b="1">
              <a:latin typeface="Times New Roman" pitchFamily="1" charset="0"/>
            </a:endParaRPr>
          </a:p>
        </p:txBody>
      </p:sp>
      <p:sp>
        <p:nvSpPr>
          <p:cNvPr id="14343" name="Rectangle 6"/>
          <p:cNvSpPr>
            <a:spLocks noChangeArrowheads="1"/>
          </p:cNvSpPr>
          <p:nvPr/>
        </p:nvSpPr>
        <p:spPr bwMode="auto">
          <a:xfrm>
            <a:off x="5638800" y="2593975"/>
            <a:ext cx="1944688" cy="579438"/>
          </a:xfrm>
          <a:prstGeom prst="rect">
            <a:avLst/>
          </a:prstGeom>
          <a:noFill/>
          <a:ln w="9525">
            <a:noFill/>
            <a:miter lim="800000"/>
            <a:headEnd/>
            <a:tailEnd/>
          </a:ln>
          <a:effectLst/>
        </p:spPr>
        <p:txBody>
          <a:bodyPr wrap="none">
            <a:prstTxWarp prst="textNoShape">
              <a:avLst/>
            </a:prstTxWarp>
            <a:spAutoFit/>
          </a:bodyPr>
          <a:lstStyle/>
          <a:p>
            <a:r>
              <a:rPr lang="en-US" sz="3200" b="1">
                <a:latin typeface="Times New Roman" pitchFamily="1" charset="0"/>
              </a:rPr>
              <a:t>carbon-13</a:t>
            </a:r>
          </a:p>
        </p:txBody>
      </p:sp>
      <p:sp>
        <p:nvSpPr>
          <p:cNvPr id="14344" name="Rectangle 7"/>
          <p:cNvSpPr>
            <a:spLocks noChangeArrowheads="1"/>
          </p:cNvSpPr>
          <p:nvPr/>
        </p:nvSpPr>
        <p:spPr bwMode="auto">
          <a:xfrm>
            <a:off x="301625" y="4648200"/>
            <a:ext cx="8540750" cy="1128713"/>
          </a:xfrm>
          <a:prstGeom prst="rect">
            <a:avLst/>
          </a:prstGeom>
          <a:noFill/>
          <a:ln w="9525">
            <a:noFill/>
            <a:miter lim="800000"/>
            <a:headEnd/>
            <a:tailEnd/>
          </a:ln>
          <a:effectLst/>
        </p:spPr>
        <p:txBody>
          <a:bodyPr wrap="none">
            <a:prstTxWarp prst="textNoShape">
              <a:avLst/>
            </a:prstTxWarp>
            <a:spAutoFit/>
          </a:bodyPr>
          <a:lstStyle/>
          <a:p>
            <a:r>
              <a:rPr lang="en-US" sz="3200">
                <a:latin typeface="Times New Roman" pitchFamily="1" charset="0"/>
              </a:rPr>
              <a:t>For each carbon isotope, there are how many… </a:t>
            </a:r>
          </a:p>
          <a:p>
            <a:r>
              <a:rPr lang="en-US" sz="3600">
                <a:latin typeface="Times New Roman" pitchFamily="1" charset="0"/>
              </a:rPr>
              <a:t>	</a:t>
            </a:r>
            <a:r>
              <a:rPr lang="en-US" sz="3600" b="1">
                <a:solidFill>
                  <a:srgbClr val="FF0000"/>
                </a:solidFill>
                <a:latin typeface="Times New Roman" pitchFamily="1" charset="0"/>
              </a:rPr>
              <a:t>electrons?</a:t>
            </a:r>
            <a:r>
              <a:rPr lang="en-US" sz="3600">
                <a:latin typeface="Times New Roman" pitchFamily="1" charset="0"/>
              </a:rPr>
              <a:t>	</a:t>
            </a:r>
            <a:r>
              <a:rPr lang="en-US" sz="3600" b="1">
                <a:solidFill>
                  <a:srgbClr val="3333FF"/>
                </a:solidFill>
                <a:latin typeface="Times New Roman" pitchFamily="1" charset="0"/>
              </a:rPr>
              <a:t>protons?	</a:t>
            </a:r>
            <a:r>
              <a:rPr lang="en-US" sz="3600">
                <a:latin typeface="Times New Roman" pitchFamily="1" charset="0"/>
              </a:rPr>
              <a:t>	</a:t>
            </a:r>
            <a:r>
              <a:rPr lang="en-US" sz="3600" b="1">
                <a:latin typeface="Times New Roman" pitchFamily="1" charset="0"/>
              </a:rPr>
              <a:t>neutrons?</a:t>
            </a:r>
          </a:p>
        </p:txBody>
      </p:sp>
      <p:sp>
        <p:nvSpPr>
          <p:cNvPr id="14345" name="Rectangle 10"/>
          <p:cNvSpPr>
            <a:spLocks noChangeArrowheads="1"/>
          </p:cNvSpPr>
          <p:nvPr/>
        </p:nvSpPr>
        <p:spPr bwMode="auto">
          <a:xfrm>
            <a:off x="5562600" y="2476500"/>
            <a:ext cx="2209800" cy="1905000"/>
          </a:xfrm>
          <a:prstGeom prst="rect">
            <a:avLst/>
          </a:prstGeom>
          <a:noFill/>
          <a:ln w="25400">
            <a:solidFill>
              <a:srgbClr val="3333FF"/>
            </a:solidFill>
            <a:miter lim="800000"/>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7500" y="1668463"/>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15363" name="AutoShape 3" descr="nustability"/>
          <p:cNvSpPr>
            <a:spLocks noChangeAspect="1" noChangeArrowheads="1"/>
          </p:cNvSpPr>
          <p:nvPr/>
        </p:nvSpPr>
        <p:spPr bwMode="auto">
          <a:xfrm>
            <a:off x="2857500" y="1714500"/>
            <a:ext cx="3429000" cy="3429000"/>
          </a:xfrm>
          <a:prstGeom prst="rect">
            <a:avLst/>
          </a:prstGeom>
          <a:noFill/>
          <a:ln w="9525">
            <a:noFill/>
            <a:miter lim="800000"/>
            <a:headEnd/>
            <a:tailEnd/>
          </a:ln>
        </p:spPr>
        <p:txBody>
          <a:bodyPr>
            <a:prstTxWarp prst="textNoShape">
              <a:avLst/>
            </a:prstTxWarp>
          </a:bodyPr>
          <a:lstStyle/>
          <a:p>
            <a:endParaRPr lang="en-US"/>
          </a:p>
        </p:txBody>
      </p:sp>
      <p:sp>
        <p:nvSpPr>
          <p:cNvPr id="15364" name="Rectangle 4"/>
          <p:cNvSpPr>
            <a:spLocks noChangeArrowheads="1"/>
          </p:cNvSpPr>
          <p:nvPr/>
        </p:nvSpPr>
        <p:spPr bwMode="auto">
          <a:xfrm>
            <a:off x="317500" y="1668463"/>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15365" name="AutoShape 5" descr="nustability"/>
          <p:cNvSpPr>
            <a:spLocks noChangeAspect="1" noChangeArrowheads="1"/>
          </p:cNvSpPr>
          <p:nvPr/>
        </p:nvSpPr>
        <p:spPr bwMode="auto">
          <a:xfrm>
            <a:off x="2857500" y="1714500"/>
            <a:ext cx="3429000" cy="3429000"/>
          </a:xfrm>
          <a:prstGeom prst="rect">
            <a:avLst/>
          </a:prstGeom>
          <a:noFill/>
          <a:ln w="9525">
            <a:noFill/>
            <a:miter lim="800000"/>
            <a:headEnd/>
            <a:tailEnd/>
          </a:ln>
        </p:spPr>
        <p:txBody>
          <a:bodyPr>
            <a:prstTxWarp prst="textNoShape">
              <a:avLst/>
            </a:prstTxWarp>
          </a:bodyPr>
          <a:lstStyle/>
          <a:p>
            <a:endParaRPr lang="en-US"/>
          </a:p>
        </p:txBody>
      </p:sp>
      <p:sp>
        <p:nvSpPr>
          <p:cNvPr id="15366" name="Rectangle 6"/>
          <p:cNvSpPr>
            <a:spLocks noChangeArrowheads="1"/>
          </p:cNvSpPr>
          <p:nvPr/>
        </p:nvSpPr>
        <p:spPr bwMode="auto">
          <a:xfrm>
            <a:off x="317500" y="1668463"/>
            <a:ext cx="9144000" cy="0"/>
          </a:xfrm>
          <a:prstGeom prst="rect">
            <a:avLst/>
          </a:prstGeom>
          <a:noFill/>
          <a:ln w="9525">
            <a:noFill/>
            <a:miter lim="800000"/>
            <a:headEnd/>
            <a:tailEnd/>
          </a:ln>
          <a:effectLst/>
        </p:spPr>
        <p:txBody>
          <a:bodyPr>
            <a:prstTxWarp prst="textNoShape">
              <a:avLst/>
            </a:prstTxWarp>
            <a:spAutoFit/>
          </a:bodyPr>
          <a:lstStyle/>
          <a:p>
            <a:endParaRPr lang="en-US"/>
          </a:p>
        </p:txBody>
      </p:sp>
      <p:sp>
        <p:nvSpPr>
          <p:cNvPr id="15367" name="AutoShape 7" descr="nustability"/>
          <p:cNvSpPr>
            <a:spLocks noChangeAspect="1" noChangeArrowheads="1"/>
          </p:cNvSpPr>
          <p:nvPr/>
        </p:nvSpPr>
        <p:spPr bwMode="auto">
          <a:xfrm>
            <a:off x="2857500" y="1714500"/>
            <a:ext cx="3429000" cy="3429000"/>
          </a:xfrm>
          <a:prstGeom prst="rect">
            <a:avLst/>
          </a:prstGeom>
          <a:noFill/>
          <a:ln w="9525">
            <a:noFill/>
            <a:miter lim="800000"/>
            <a:headEnd/>
            <a:tailEnd/>
          </a:ln>
        </p:spPr>
        <p:txBody>
          <a:bodyPr>
            <a:prstTxWarp prst="textNoShape">
              <a:avLst/>
            </a:prstTxWarp>
          </a:bodyPr>
          <a:lstStyle/>
          <a:p>
            <a:endParaRPr lang="en-US"/>
          </a:p>
        </p:txBody>
      </p:sp>
      <p:pic>
        <p:nvPicPr>
          <p:cNvPr id="15368" name="Picture 8" descr="nustability"/>
          <p:cNvPicPr>
            <a:picLocks noChangeAspect="1" noChangeArrowheads="1"/>
          </p:cNvPicPr>
          <p:nvPr/>
        </p:nvPicPr>
        <p:blipFill>
          <a:blip r:embed="rId3"/>
          <a:srcRect/>
          <a:stretch>
            <a:fillRect/>
          </a:stretch>
        </p:blipFill>
        <p:spPr bwMode="auto">
          <a:xfrm>
            <a:off x="138113" y="1447800"/>
            <a:ext cx="4433887" cy="4433888"/>
          </a:xfrm>
          <a:prstGeom prst="rect">
            <a:avLst/>
          </a:prstGeom>
          <a:noFill/>
          <a:ln w="9525">
            <a:noFill/>
            <a:miter lim="800000"/>
            <a:headEnd/>
            <a:tailEnd/>
          </a:ln>
        </p:spPr>
      </p:pic>
      <p:sp>
        <p:nvSpPr>
          <p:cNvPr id="15369" name="Text Box 11"/>
          <p:cNvSpPr txBox="1">
            <a:spLocks noChangeArrowheads="1"/>
          </p:cNvSpPr>
          <p:nvPr/>
        </p:nvSpPr>
        <p:spPr bwMode="auto">
          <a:xfrm>
            <a:off x="4876800" y="1066800"/>
            <a:ext cx="3962400" cy="5457825"/>
          </a:xfrm>
          <a:prstGeom prst="rect">
            <a:avLst/>
          </a:prstGeom>
          <a:noFill/>
          <a:ln w="9525">
            <a:noFill/>
            <a:miter lim="800000"/>
            <a:headEnd/>
            <a:tailEnd/>
          </a:ln>
          <a:effectLst/>
        </p:spPr>
        <p:txBody>
          <a:bodyPr>
            <a:prstTxWarp prst="textNoShape">
              <a:avLst/>
            </a:prstTxWarp>
            <a:spAutoFit/>
          </a:bodyPr>
          <a:lstStyle/>
          <a:p>
            <a:pPr>
              <a:buFont typeface="Wingdings" pitchFamily="1" charset="2"/>
              <a:buChar char="Ø"/>
            </a:pPr>
            <a:r>
              <a:rPr lang="en-US" sz="2000">
                <a:latin typeface="Times New Roman" pitchFamily="1" charset="0"/>
              </a:rPr>
              <a:t>As the number of protons, </a:t>
            </a:r>
            <a:r>
              <a:rPr lang="en-US" sz="2000" b="1" i="1">
                <a:solidFill>
                  <a:srgbClr val="3333FF"/>
                </a:solidFill>
                <a:latin typeface="Times New Roman" pitchFamily="1" charset="0"/>
              </a:rPr>
              <a:t>Z</a:t>
            </a:r>
            <a:r>
              <a:rPr lang="en-US" sz="2000">
                <a:latin typeface="Times New Roman" pitchFamily="1" charset="0"/>
              </a:rPr>
              <a:t>, increases the neutron to proton ratio required for </a:t>
            </a:r>
            <a:r>
              <a:rPr lang="en-US" sz="2000" b="1">
                <a:solidFill>
                  <a:srgbClr val="FF0000"/>
                </a:solidFill>
                <a:latin typeface="Times New Roman" pitchFamily="1" charset="0"/>
              </a:rPr>
              <a:t>nuclear stability</a:t>
            </a:r>
            <a:r>
              <a:rPr lang="en-US" sz="2000">
                <a:latin typeface="Times New Roman" pitchFamily="1" charset="0"/>
              </a:rPr>
              <a:t> also increases.</a:t>
            </a:r>
          </a:p>
          <a:p>
            <a:pPr>
              <a:buClr>
                <a:srgbClr val="336600"/>
              </a:buClr>
              <a:buFont typeface="Wingdings" pitchFamily="1" charset="2"/>
              <a:buChar char="Ø"/>
            </a:pPr>
            <a:endParaRPr lang="en-US" sz="800">
              <a:latin typeface="Times New Roman" pitchFamily="1" charset="0"/>
            </a:endParaRPr>
          </a:p>
          <a:p>
            <a:pPr>
              <a:buClr>
                <a:srgbClr val="336600"/>
              </a:buClr>
              <a:buFont typeface="Wingdings" pitchFamily="1" charset="2"/>
              <a:buChar char="Ø"/>
            </a:pPr>
            <a:r>
              <a:rPr lang="en-US" sz="2000">
                <a:latin typeface="Times New Roman" pitchFamily="1" charset="0"/>
              </a:rPr>
              <a:t>Nuclides with </a:t>
            </a:r>
            <a:r>
              <a:rPr lang="en-US" sz="2000" b="1">
                <a:solidFill>
                  <a:srgbClr val="FF0000"/>
                </a:solidFill>
                <a:latin typeface="Times New Roman" pitchFamily="1" charset="0"/>
              </a:rPr>
              <a:t>Z &gt; 83</a:t>
            </a:r>
            <a:r>
              <a:rPr lang="en-US" sz="2000">
                <a:solidFill>
                  <a:srgbClr val="FF0000"/>
                </a:solidFill>
                <a:latin typeface="Times New Roman" pitchFamily="1" charset="0"/>
              </a:rPr>
              <a:t> </a:t>
            </a:r>
            <a:r>
              <a:rPr lang="en-US" sz="2000">
                <a:latin typeface="Times New Roman" pitchFamily="1" charset="0"/>
              </a:rPr>
              <a:t>(Bismuth) are unstable.</a:t>
            </a:r>
          </a:p>
          <a:p>
            <a:pPr>
              <a:buClr>
                <a:srgbClr val="336600"/>
              </a:buClr>
              <a:buFont typeface="Wingdings" pitchFamily="1" charset="2"/>
              <a:buChar char="Ø"/>
            </a:pPr>
            <a:endParaRPr lang="en-US" sz="800">
              <a:latin typeface="Times New Roman" pitchFamily="1" charset="0"/>
            </a:endParaRPr>
          </a:p>
          <a:p>
            <a:pPr>
              <a:buClr>
                <a:srgbClr val="336600"/>
              </a:buClr>
              <a:buFont typeface="Wingdings" pitchFamily="1" charset="2"/>
              <a:buChar char="Ø"/>
            </a:pPr>
            <a:r>
              <a:rPr lang="en-US" sz="2000" b="1">
                <a:solidFill>
                  <a:srgbClr val="FF0000"/>
                </a:solidFill>
                <a:latin typeface="Times New Roman" pitchFamily="1" charset="0"/>
              </a:rPr>
              <a:t>Light nuclides</a:t>
            </a:r>
            <a:r>
              <a:rPr lang="en-US" sz="2000">
                <a:latin typeface="Times New Roman" pitchFamily="1" charset="0"/>
              </a:rPr>
              <a:t> are stable when the neutron to proton ratio is close to one.</a:t>
            </a:r>
          </a:p>
          <a:p>
            <a:pPr>
              <a:buClr>
                <a:srgbClr val="336600"/>
              </a:buClr>
              <a:buFont typeface="Wingdings" pitchFamily="1" charset="2"/>
              <a:buChar char="Ø"/>
            </a:pPr>
            <a:endParaRPr lang="en-US" sz="800">
              <a:latin typeface="Times New Roman" pitchFamily="1" charset="0"/>
            </a:endParaRPr>
          </a:p>
          <a:p>
            <a:pPr>
              <a:buClr>
                <a:srgbClr val="336600"/>
              </a:buClr>
              <a:buFont typeface="Wingdings" pitchFamily="1" charset="2"/>
              <a:buChar char="Ø"/>
            </a:pPr>
            <a:r>
              <a:rPr lang="en-US" sz="2000" b="1">
                <a:solidFill>
                  <a:srgbClr val="FF0000"/>
                </a:solidFill>
                <a:latin typeface="Times New Roman" pitchFamily="1" charset="0"/>
              </a:rPr>
              <a:t>Even numbers</a:t>
            </a:r>
            <a:r>
              <a:rPr lang="en-US" sz="2000">
                <a:latin typeface="Times New Roman" pitchFamily="1" charset="0"/>
              </a:rPr>
              <a:t> of protons and neutrons seem to favor nuclear stability.</a:t>
            </a:r>
          </a:p>
          <a:p>
            <a:pPr>
              <a:buClr>
                <a:srgbClr val="336600"/>
              </a:buClr>
              <a:buFont typeface="Wingdings" pitchFamily="1" charset="2"/>
              <a:buChar char="Ø"/>
            </a:pPr>
            <a:endParaRPr lang="en-US" sz="800">
              <a:latin typeface="Times New Roman" pitchFamily="1" charset="0"/>
            </a:endParaRPr>
          </a:p>
          <a:p>
            <a:pPr>
              <a:buClr>
                <a:srgbClr val="336600"/>
              </a:buClr>
              <a:buFont typeface="Wingdings" pitchFamily="1" charset="2"/>
              <a:buChar char="Ø"/>
            </a:pPr>
            <a:r>
              <a:rPr lang="en-US" sz="2000">
                <a:latin typeface="Times New Roman" pitchFamily="1" charset="0"/>
              </a:rPr>
              <a:t>Certain specific numbers of protons or neutrons produce highly stable nuclides. The </a:t>
            </a:r>
            <a:r>
              <a:rPr lang="en-US" sz="2000" b="1">
                <a:solidFill>
                  <a:srgbClr val="FF0000"/>
                </a:solidFill>
                <a:latin typeface="Times New Roman" pitchFamily="1" charset="0"/>
              </a:rPr>
              <a:t>magic numbers</a:t>
            </a:r>
            <a:r>
              <a:rPr lang="en-US" sz="2000">
                <a:latin typeface="Times New Roman" pitchFamily="1" charset="0"/>
              </a:rPr>
              <a:t> are </a:t>
            </a:r>
            <a:r>
              <a:rPr lang="en-US" sz="2000" b="1">
                <a:solidFill>
                  <a:srgbClr val="FF0000"/>
                </a:solidFill>
                <a:latin typeface="Times New Roman" pitchFamily="1" charset="0"/>
              </a:rPr>
              <a:t>2, 8, 20, 28, 50, 82</a:t>
            </a:r>
            <a:r>
              <a:rPr lang="en-US" sz="2000">
                <a:solidFill>
                  <a:srgbClr val="FF0000"/>
                </a:solidFill>
                <a:latin typeface="Times New Roman" pitchFamily="1" charset="0"/>
              </a:rPr>
              <a:t>,</a:t>
            </a:r>
            <a:r>
              <a:rPr lang="en-US" sz="2000">
                <a:solidFill>
                  <a:srgbClr val="CC0000"/>
                </a:solidFill>
                <a:latin typeface="Times New Roman" pitchFamily="1" charset="0"/>
              </a:rPr>
              <a:t> </a:t>
            </a:r>
            <a:r>
              <a:rPr lang="en-US" sz="2000">
                <a:latin typeface="Times New Roman" pitchFamily="1" charset="0"/>
              </a:rPr>
              <a:t>and </a:t>
            </a:r>
            <a:r>
              <a:rPr lang="en-US" sz="2000" b="1">
                <a:solidFill>
                  <a:srgbClr val="FF0000"/>
                </a:solidFill>
                <a:latin typeface="Times New Roman" pitchFamily="1" charset="0"/>
              </a:rPr>
              <a:t>126</a:t>
            </a:r>
            <a:r>
              <a:rPr lang="en-US" sz="2000">
                <a:latin typeface="Times New Roman" pitchFamily="1" charset="0"/>
              </a:rPr>
              <a:t>. </a:t>
            </a:r>
          </a:p>
        </p:txBody>
      </p:sp>
      <p:sp>
        <p:nvSpPr>
          <p:cNvPr id="15370" name="Rectangle 13"/>
          <p:cNvSpPr>
            <a:spLocks noChangeArrowheads="1"/>
          </p:cNvSpPr>
          <p:nvPr/>
        </p:nvSpPr>
        <p:spPr bwMode="auto">
          <a:xfrm>
            <a:off x="1390650" y="152400"/>
            <a:ext cx="6361113" cy="762000"/>
          </a:xfrm>
          <a:prstGeom prst="rect">
            <a:avLst/>
          </a:prstGeom>
          <a:noFill/>
          <a:ln w="9525">
            <a:noFill/>
            <a:miter lim="800000"/>
            <a:headEnd/>
            <a:tailEnd/>
          </a:ln>
          <a:effectLst/>
        </p:spPr>
        <p:txBody>
          <a:bodyPr wrap="none">
            <a:prstTxWarp prst="textNoShape">
              <a:avLst/>
            </a:prstTxWarp>
            <a:spAutoFit/>
          </a:bodyPr>
          <a:lstStyle/>
          <a:p>
            <a:r>
              <a:rPr lang="en-US" sz="4400" b="1" u="sng">
                <a:solidFill>
                  <a:srgbClr val="3333FF"/>
                </a:solidFill>
                <a:latin typeface="Times New Roman" pitchFamily="1" charset="0"/>
              </a:rPr>
              <a:t>The Chart of the Nuclides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4" descr="movera_vs_zovera_050303"/>
          <p:cNvPicPr>
            <a:picLocks noChangeAspect="1" noChangeArrowheads="1"/>
          </p:cNvPicPr>
          <p:nvPr/>
        </p:nvPicPr>
        <p:blipFill>
          <a:blip r:embed="rId3"/>
          <a:srcRect/>
          <a:stretch>
            <a:fillRect/>
          </a:stretch>
        </p:blipFill>
        <p:spPr bwMode="auto">
          <a:xfrm>
            <a:off x="0" y="228600"/>
            <a:ext cx="5200650" cy="5940425"/>
          </a:xfrm>
          <a:prstGeom prst="rect">
            <a:avLst/>
          </a:prstGeom>
          <a:noFill/>
          <a:ln w="9525">
            <a:noFill/>
            <a:miter lim="800000"/>
            <a:headEnd/>
            <a:tailEnd/>
          </a:ln>
        </p:spPr>
      </p:pic>
      <p:sp>
        <p:nvSpPr>
          <p:cNvPr id="16387" name="Text Box 5"/>
          <p:cNvSpPr txBox="1">
            <a:spLocks noChangeArrowheads="1"/>
          </p:cNvSpPr>
          <p:nvPr/>
        </p:nvSpPr>
        <p:spPr bwMode="auto">
          <a:xfrm>
            <a:off x="5181600" y="685800"/>
            <a:ext cx="3733800" cy="5945188"/>
          </a:xfrm>
          <a:prstGeom prst="rect">
            <a:avLst/>
          </a:prstGeom>
          <a:noFill/>
          <a:ln w="9525">
            <a:noFill/>
            <a:miter lim="800000"/>
            <a:headEnd/>
            <a:tailEnd/>
          </a:ln>
          <a:effectLst/>
        </p:spPr>
        <p:txBody>
          <a:bodyPr>
            <a:prstTxWarp prst="textNoShape">
              <a:avLst/>
            </a:prstTxWarp>
            <a:spAutoFit/>
          </a:bodyPr>
          <a:lstStyle/>
          <a:p>
            <a:r>
              <a:rPr lang="en-US" sz="2000" b="1">
                <a:latin typeface="Times New Roman" pitchFamily="1" charset="0"/>
              </a:rPr>
              <a:t>When the energies of </a:t>
            </a:r>
            <a:r>
              <a:rPr lang="en-US" sz="2000" b="1">
                <a:solidFill>
                  <a:srgbClr val="3333FF"/>
                </a:solidFill>
                <a:latin typeface="Times New Roman" pitchFamily="1" charset="0"/>
              </a:rPr>
              <a:t>all 2850 isotopes</a:t>
            </a:r>
            <a:r>
              <a:rPr lang="en-US" sz="2000" b="1">
                <a:latin typeface="Times New Roman" pitchFamily="1" charset="0"/>
              </a:rPr>
              <a:t> are plotted vs. their charge density, the nuclides form a parabola.</a:t>
            </a:r>
          </a:p>
          <a:p>
            <a:endParaRPr lang="en-US" sz="800" b="1">
              <a:latin typeface="Times New Roman" pitchFamily="1" charset="0"/>
            </a:endParaRPr>
          </a:p>
          <a:p>
            <a:r>
              <a:rPr lang="en-US" sz="2000" b="1">
                <a:latin typeface="Times New Roman" pitchFamily="1" charset="0"/>
              </a:rPr>
              <a:t>The free </a:t>
            </a:r>
            <a:r>
              <a:rPr lang="en-US" sz="2000" b="1">
                <a:solidFill>
                  <a:srgbClr val="3333FF"/>
                </a:solidFill>
                <a:latin typeface="Times New Roman" pitchFamily="1" charset="0"/>
              </a:rPr>
              <a:t>neutron</a:t>
            </a:r>
            <a:r>
              <a:rPr lang="en-US" sz="2000" b="1">
                <a:latin typeface="Times New Roman" pitchFamily="1" charset="0"/>
              </a:rPr>
              <a:t> has the highest M/A &amp; is unstable.  It </a:t>
            </a:r>
            <a:r>
              <a:rPr lang="en-US" sz="2000" b="1">
                <a:solidFill>
                  <a:srgbClr val="3333FF"/>
                </a:solidFill>
                <a:latin typeface="Times New Roman" pitchFamily="1" charset="0"/>
              </a:rPr>
              <a:t>decays to form a proton, </a:t>
            </a:r>
            <a:r>
              <a:rPr lang="en-US" sz="2000" b="1" baseline="30000">
                <a:solidFill>
                  <a:srgbClr val="3333FF"/>
                </a:solidFill>
                <a:latin typeface="Times New Roman" pitchFamily="1" charset="0"/>
              </a:rPr>
              <a:t>1</a:t>
            </a:r>
            <a:r>
              <a:rPr lang="en-US" sz="2000" b="1">
                <a:solidFill>
                  <a:srgbClr val="3333FF"/>
                </a:solidFill>
                <a:latin typeface="Times New Roman" pitchFamily="1" charset="0"/>
              </a:rPr>
              <a:t>H</a:t>
            </a:r>
            <a:r>
              <a:rPr lang="en-US" sz="2000" b="1">
                <a:latin typeface="Times New Roman" pitchFamily="1" charset="0"/>
              </a:rPr>
              <a:t>, in 10.6 minutes.  </a:t>
            </a:r>
            <a:endParaRPr lang="en-US" sz="800" b="1">
              <a:latin typeface="Times New Roman" pitchFamily="1" charset="0"/>
            </a:endParaRPr>
          </a:p>
          <a:p>
            <a:endParaRPr lang="en-US" sz="800" b="1">
              <a:latin typeface="Times New Roman" pitchFamily="1" charset="0"/>
            </a:endParaRPr>
          </a:p>
          <a:p>
            <a:r>
              <a:rPr lang="en-US" sz="2000" b="1">
                <a:latin typeface="Times New Roman" pitchFamily="1" charset="0"/>
              </a:rPr>
              <a:t>As the radioactive elements decay, they go from higher M/A values to </a:t>
            </a:r>
            <a:r>
              <a:rPr lang="en-US" sz="2000" b="1">
                <a:solidFill>
                  <a:srgbClr val="FF0000"/>
                </a:solidFill>
                <a:latin typeface="Times New Roman" pitchFamily="1" charset="0"/>
              </a:rPr>
              <a:t>lower M/A values</a:t>
            </a:r>
            <a:r>
              <a:rPr lang="en-US" sz="2000" b="1">
                <a:latin typeface="Times New Roman" pitchFamily="1" charset="0"/>
              </a:rPr>
              <a:t> thus becoming </a:t>
            </a:r>
            <a:r>
              <a:rPr lang="en-US" sz="2000" b="1">
                <a:solidFill>
                  <a:srgbClr val="FF0000"/>
                </a:solidFill>
                <a:latin typeface="Times New Roman" pitchFamily="1" charset="0"/>
              </a:rPr>
              <a:t>more thermodynamically stable</a:t>
            </a:r>
            <a:r>
              <a:rPr lang="en-US" sz="2000" b="1">
                <a:latin typeface="Times New Roman" pitchFamily="1" charset="0"/>
              </a:rPr>
              <a:t>.</a:t>
            </a:r>
          </a:p>
          <a:p>
            <a:r>
              <a:rPr lang="en-US" sz="800" b="1">
                <a:latin typeface="Times New Roman" pitchFamily="1" charset="0"/>
              </a:rPr>
              <a:t>  </a:t>
            </a:r>
          </a:p>
          <a:p>
            <a:r>
              <a:rPr lang="en-US" sz="2000" b="1">
                <a:latin typeface="Times New Roman" pitchFamily="1" charset="0"/>
              </a:rPr>
              <a:t>The </a:t>
            </a:r>
            <a:r>
              <a:rPr lang="en-US" sz="2000" b="1" baseline="30000">
                <a:solidFill>
                  <a:srgbClr val="3333FF"/>
                </a:solidFill>
                <a:latin typeface="Times New Roman" pitchFamily="1" charset="0"/>
              </a:rPr>
              <a:t>56</a:t>
            </a:r>
            <a:r>
              <a:rPr lang="en-US" sz="2000" b="1">
                <a:solidFill>
                  <a:srgbClr val="3333FF"/>
                </a:solidFill>
                <a:latin typeface="Times New Roman" pitchFamily="1" charset="0"/>
              </a:rPr>
              <a:t>Fe</a:t>
            </a:r>
            <a:r>
              <a:rPr lang="en-US" sz="2000" b="1">
                <a:latin typeface="Times New Roman" pitchFamily="1" charset="0"/>
              </a:rPr>
              <a:t> atom has the </a:t>
            </a:r>
            <a:r>
              <a:rPr lang="en-US" sz="2000" b="1">
                <a:solidFill>
                  <a:srgbClr val="3333FF"/>
                </a:solidFill>
                <a:latin typeface="Times New Roman" pitchFamily="1" charset="0"/>
              </a:rPr>
              <a:t>lowest value of M/A</a:t>
            </a:r>
            <a:r>
              <a:rPr lang="en-US" sz="2000" b="1">
                <a:latin typeface="Times New Roman" pitchFamily="1" charset="0"/>
              </a:rPr>
              <a:t>.  So </a:t>
            </a:r>
            <a:r>
              <a:rPr lang="en-US" sz="2000" b="1">
                <a:solidFill>
                  <a:srgbClr val="FF0000"/>
                </a:solidFill>
                <a:latin typeface="Times New Roman" pitchFamily="1" charset="0"/>
              </a:rPr>
              <a:t>all elements</a:t>
            </a:r>
            <a:r>
              <a:rPr lang="en-US" sz="2000" b="1">
                <a:latin typeface="Times New Roman" pitchFamily="1" charset="0"/>
              </a:rPr>
              <a:t> on the periodic table </a:t>
            </a:r>
            <a:r>
              <a:rPr lang="en-US" sz="2000" b="1">
                <a:solidFill>
                  <a:srgbClr val="FF0000"/>
                </a:solidFill>
                <a:latin typeface="Times New Roman" pitchFamily="1" charset="0"/>
              </a:rPr>
              <a:t>beyond </a:t>
            </a:r>
            <a:r>
              <a:rPr lang="en-US" sz="2000" b="1" baseline="30000">
                <a:solidFill>
                  <a:srgbClr val="FF0000"/>
                </a:solidFill>
                <a:latin typeface="Times New Roman" pitchFamily="1" charset="0"/>
              </a:rPr>
              <a:t>56</a:t>
            </a:r>
            <a:r>
              <a:rPr lang="en-US" sz="2000" b="1">
                <a:solidFill>
                  <a:srgbClr val="FF0000"/>
                </a:solidFill>
                <a:latin typeface="Times New Roman" pitchFamily="1" charset="0"/>
              </a:rPr>
              <a:t>Fe</a:t>
            </a:r>
            <a:r>
              <a:rPr lang="en-US" sz="2000" b="1">
                <a:latin typeface="Times New Roman" pitchFamily="1" charset="0"/>
              </a:rPr>
              <a:t>, must have been </a:t>
            </a:r>
            <a:r>
              <a:rPr lang="en-US" sz="2000" b="1">
                <a:solidFill>
                  <a:srgbClr val="FF0000"/>
                </a:solidFill>
                <a:latin typeface="Times New Roman" pitchFamily="1" charset="0"/>
              </a:rPr>
              <a:t>formed by a Super Nova</a:t>
            </a:r>
            <a:r>
              <a:rPr lang="en-US" sz="2000" b="1">
                <a:latin typeface="Times New Roman" pitchFamily="1" charset="0"/>
              </a:rPr>
              <a:t>.</a:t>
            </a:r>
          </a:p>
        </p:txBody>
      </p:sp>
      <p:sp>
        <p:nvSpPr>
          <p:cNvPr id="16388" name="Text Box 6"/>
          <p:cNvSpPr txBox="1">
            <a:spLocks noChangeArrowheads="1"/>
          </p:cNvSpPr>
          <p:nvPr/>
        </p:nvSpPr>
        <p:spPr bwMode="auto">
          <a:xfrm>
            <a:off x="762000" y="6096000"/>
            <a:ext cx="4059238" cy="606425"/>
          </a:xfrm>
          <a:prstGeom prst="rect">
            <a:avLst/>
          </a:prstGeom>
          <a:noFill/>
          <a:ln w="25400">
            <a:solidFill>
              <a:srgbClr val="FF0000"/>
            </a:solidFill>
            <a:miter lim="800000"/>
            <a:headEnd/>
            <a:tailEnd/>
          </a:ln>
          <a:effectLst/>
        </p:spPr>
        <p:txBody>
          <a:bodyPr wrap="none">
            <a:prstTxWarp prst="textNoShape">
              <a:avLst/>
            </a:prstTxWarp>
            <a:spAutoFit/>
          </a:bodyPr>
          <a:lstStyle/>
          <a:p>
            <a:r>
              <a:rPr lang="en-US" sz="1600" b="1">
                <a:latin typeface="Times New Roman" pitchFamily="1" charset="0"/>
              </a:rPr>
              <a:t>The open symbols are radioactive nuclides;  </a:t>
            </a:r>
          </a:p>
          <a:p>
            <a:r>
              <a:rPr lang="en-US" sz="1600" b="1">
                <a:latin typeface="Times New Roman" pitchFamily="1" charset="0"/>
              </a:rPr>
              <a:t>the filled symbols are stable and long lived.</a:t>
            </a:r>
          </a:p>
        </p:txBody>
      </p:sp>
      <p:sp>
        <p:nvSpPr>
          <p:cNvPr id="16389" name="Text Box 7"/>
          <p:cNvSpPr txBox="1">
            <a:spLocks noChangeArrowheads="1"/>
          </p:cNvSpPr>
          <p:nvPr/>
        </p:nvSpPr>
        <p:spPr bwMode="auto">
          <a:xfrm>
            <a:off x="5181600" y="0"/>
            <a:ext cx="3613150" cy="641350"/>
          </a:xfrm>
          <a:prstGeom prst="rect">
            <a:avLst/>
          </a:prstGeom>
          <a:noFill/>
          <a:ln w="9525">
            <a:noFill/>
            <a:miter lim="800000"/>
            <a:headEnd/>
            <a:tailEnd/>
          </a:ln>
          <a:effectLst/>
        </p:spPr>
        <p:txBody>
          <a:bodyPr wrap="none">
            <a:prstTxWarp prst="textNoShape">
              <a:avLst/>
            </a:prstTxWarp>
            <a:spAutoFit/>
          </a:bodyPr>
          <a:lstStyle/>
          <a:p>
            <a:r>
              <a:rPr lang="en-US" sz="3600" b="1" u="sng">
                <a:solidFill>
                  <a:srgbClr val="FF0000"/>
                </a:solidFill>
                <a:latin typeface="Times New Roman" pitchFamily="1" charset="0"/>
              </a:rPr>
              <a:t>Thermodynamics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4" descr="cradle_red_dot"/>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533400"/>
            <a:ext cx="7367588" cy="5524500"/>
          </a:xfrm>
          <a:prstGeom prst="rect">
            <a:avLst/>
          </a:prstGeom>
          <a:noFill/>
          <a:ln w="9525">
            <a:noFill/>
            <a:miter lim="800000"/>
            <a:headEnd/>
            <a:tailEnd/>
          </a:ln>
        </p:spPr>
      </p:pic>
      <p:sp>
        <p:nvSpPr>
          <p:cNvPr id="17411" name="Text Box 6"/>
          <p:cNvSpPr txBox="1">
            <a:spLocks noChangeArrowheads="1"/>
          </p:cNvSpPr>
          <p:nvPr/>
        </p:nvSpPr>
        <p:spPr bwMode="auto">
          <a:xfrm>
            <a:off x="669925" y="6056313"/>
            <a:ext cx="184150" cy="366712"/>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7412" name="Text Box 7"/>
          <p:cNvSpPr txBox="1">
            <a:spLocks noChangeArrowheads="1"/>
          </p:cNvSpPr>
          <p:nvPr/>
        </p:nvSpPr>
        <p:spPr bwMode="auto">
          <a:xfrm>
            <a:off x="152400" y="4953000"/>
            <a:ext cx="8839200" cy="1616075"/>
          </a:xfrm>
          <a:prstGeom prst="rect">
            <a:avLst/>
          </a:prstGeom>
          <a:noFill/>
          <a:ln w="9525">
            <a:noFill/>
            <a:miter lim="800000"/>
            <a:headEnd/>
            <a:tailEnd/>
          </a:ln>
          <a:effectLst/>
        </p:spPr>
        <p:txBody>
          <a:bodyPr>
            <a:prstTxWarp prst="textNoShape">
              <a:avLst/>
            </a:prstTxWarp>
            <a:spAutoFit/>
          </a:bodyPr>
          <a:lstStyle/>
          <a:p>
            <a:r>
              <a:rPr lang="en-US" sz="2000" b="1">
                <a:latin typeface="Times New Roman" pitchFamily="1" charset="0"/>
              </a:rPr>
              <a:t>The </a:t>
            </a:r>
            <a:r>
              <a:rPr lang="en-US" sz="2000" b="1">
                <a:solidFill>
                  <a:srgbClr val="3333FF"/>
                </a:solidFill>
                <a:latin typeface="Times New Roman" pitchFamily="1" charset="0"/>
              </a:rPr>
              <a:t>“Cradle of the Nuclides” </a:t>
            </a:r>
            <a:r>
              <a:rPr lang="en-US" sz="2000" b="1">
                <a:latin typeface="Times New Roman" pitchFamily="1" charset="0"/>
              </a:rPr>
              <a:t>results when the chart of the nuclides and the parabolas are combined into one </a:t>
            </a:r>
            <a:r>
              <a:rPr lang="en-US" sz="2000" b="1">
                <a:solidFill>
                  <a:srgbClr val="3333FF"/>
                </a:solidFill>
                <a:latin typeface="Times New Roman" pitchFamily="1" charset="0"/>
              </a:rPr>
              <a:t>3-D graph</a:t>
            </a:r>
            <a:r>
              <a:rPr lang="en-US" sz="2000" b="1">
                <a:latin typeface="Times New Roman" pitchFamily="1" charset="0"/>
              </a:rPr>
              <a:t>.  It shows the ground states of all stable and radioactive nuclides.  The </a:t>
            </a:r>
            <a:r>
              <a:rPr lang="en-US" sz="2000" b="1" u="sng">
                <a:solidFill>
                  <a:srgbClr val="FF0000"/>
                </a:solidFill>
                <a:latin typeface="Times New Roman" pitchFamily="1" charset="0"/>
              </a:rPr>
              <a:t>stable and long-lived nuclides</a:t>
            </a:r>
            <a:r>
              <a:rPr lang="en-US" sz="2000" b="1">
                <a:latin typeface="Times New Roman" pitchFamily="1" charset="0"/>
              </a:rPr>
              <a:t> are located in the </a:t>
            </a:r>
            <a:r>
              <a:rPr lang="en-US" sz="2000" b="1">
                <a:solidFill>
                  <a:srgbClr val="3333FF"/>
                </a:solidFill>
                <a:latin typeface="Times New Roman" pitchFamily="1" charset="0"/>
              </a:rPr>
              <a:t>valley</a:t>
            </a:r>
            <a:r>
              <a:rPr lang="en-US" sz="2000" b="1">
                <a:latin typeface="Times New Roman" pitchFamily="1" charset="0"/>
              </a:rPr>
              <a:t>.  The </a:t>
            </a:r>
            <a:r>
              <a:rPr lang="en-US" sz="2000" b="1" u="sng">
                <a:solidFill>
                  <a:srgbClr val="FF0000"/>
                </a:solidFill>
                <a:latin typeface="Times New Roman" pitchFamily="1" charset="0"/>
              </a:rPr>
              <a:t>radioactive nuclides</a:t>
            </a:r>
            <a:r>
              <a:rPr lang="en-US" sz="2000" b="1">
                <a:latin typeface="Times New Roman" pitchFamily="1" charset="0"/>
              </a:rPr>
              <a:t> or those easily destroyed by fusion or fission occupy </a:t>
            </a:r>
            <a:r>
              <a:rPr lang="en-US" sz="2000" b="1">
                <a:solidFill>
                  <a:srgbClr val="3333FF"/>
                </a:solidFill>
                <a:latin typeface="Times New Roman" pitchFamily="1" charset="0"/>
              </a:rPr>
              <a:t>higher positions in the cradle</a:t>
            </a:r>
            <a:r>
              <a:rPr lang="en-US" sz="2000" b="1">
                <a:latin typeface="Times New Roman" pitchFamily="1"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381000" y="2057400"/>
            <a:ext cx="8077200" cy="4114800"/>
          </a:xfrm>
          <a:prstGeom prst="rect">
            <a:avLst/>
          </a:prstGeom>
          <a:noFill/>
          <a:ln w="12700">
            <a:noFill/>
            <a:miter lim="800000"/>
            <a:headEnd/>
            <a:tailEnd/>
          </a:ln>
          <a:effectLst/>
        </p:spPr>
        <p:txBody>
          <a:bodyPr lIns="90487" tIns="44450" rIns="90487" bIns="44450">
            <a:prstTxWarp prst="textNoShape">
              <a:avLst/>
            </a:prstTxWarp>
          </a:bodyPr>
          <a:lstStyle/>
          <a:p>
            <a:pPr marL="342900" indent="-342900" eaLnBrk="0" hangingPunct="0">
              <a:spcBef>
                <a:spcPct val="20000"/>
              </a:spcBef>
              <a:buFont typeface="Wingdings" pitchFamily="1" charset="2"/>
              <a:buChar char="Ø"/>
            </a:pPr>
            <a:r>
              <a:rPr lang="en-US" sz="3200" b="1">
                <a:solidFill>
                  <a:srgbClr val="FF0000"/>
                </a:solidFill>
                <a:latin typeface="Times" pitchFamily="1" charset="0"/>
              </a:rPr>
              <a:t>Alpha</a:t>
            </a:r>
            <a:r>
              <a:rPr lang="en-US" sz="3200">
                <a:latin typeface="Times" pitchFamily="1" charset="0"/>
              </a:rPr>
              <a:t> =  </a:t>
            </a:r>
            <a:r>
              <a:rPr lang="en-US" sz="3200">
                <a:latin typeface="Symbol" pitchFamily="1" charset="2"/>
              </a:rPr>
              <a:t></a:t>
            </a:r>
            <a:r>
              <a:rPr lang="en-US" sz="3200">
                <a:latin typeface="Times" pitchFamily="1" charset="0"/>
              </a:rPr>
              <a:t>a helium nucleus,</a:t>
            </a:r>
          </a:p>
          <a:p>
            <a:pPr marL="342900" indent="-342900" eaLnBrk="0" hangingPunct="0">
              <a:spcBef>
                <a:spcPct val="20000"/>
              </a:spcBef>
              <a:buFont typeface="Wingdings" pitchFamily="1" charset="2"/>
              <a:buChar char="Ø"/>
            </a:pPr>
            <a:endParaRPr lang="en-US" sz="1400">
              <a:latin typeface="Times" pitchFamily="1" charset="0"/>
            </a:endParaRPr>
          </a:p>
          <a:p>
            <a:pPr marL="342900" indent="-342900" eaLnBrk="0" hangingPunct="0">
              <a:spcBef>
                <a:spcPct val="20000"/>
              </a:spcBef>
              <a:buFont typeface="Wingdings" pitchFamily="1" charset="2"/>
              <a:buChar char="Ø"/>
            </a:pPr>
            <a:r>
              <a:rPr lang="en-US" sz="3200" b="1">
                <a:solidFill>
                  <a:srgbClr val="FF0000"/>
                </a:solidFill>
                <a:latin typeface="Times" pitchFamily="1" charset="0"/>
              </a:rPr>
              <a:t>Beta</a:t>
            </a:r>
            <a:r>
              <a:rPr lang="en-US" sz="3200">
                <a:latin typeface="Times" pitchFamily="1" charset="0"/>
              </a:rPr>
              <a:t> = </a:t>
            </a:r>
            <a:r>
              <a:rPr lang="en-US" sz="3200">
                <a:latin typeface="Symbol" pitchFamily="1" charset="2"/>
              </a:rPr>
              <a:t></a:t>
            </a:r>
            <a:r>
              <a:rPr lang="en-US" sz="3200">
                <a:latin typeface="Times" pitchFamily="1" charset="0"/>
              </a:rPr>
              <a:t>an electron,</a:t>
            </a:r>
          </a:p>
          <a:p>
            <a:pPr marL="342900" indent="-342900" eaLnBrk="0" hangingPunct="0">
              <a:spcBef>
                <a:spcPct val="20000"/>
              </a:spcBef>
              <a:buFont typeface="Wingdings" pitchFamily="1" charset="2"/>
              <a:buChar char="Ø"/>
            </a:pPr>
            <a:endParaRPr lang="en-US" sz="1400">
              <a:latin typeface="Times" pitchFamily="1" charset="0"/>
            </a:endParaRPr>
          </a:p>
          <a:p>
            <a:pPr marL="342900" indent="-342900" eaLnBrk="0" hangingPunct="0">
              <a:spcBef>
                <a:spcPct val="20000"/>
              </a:spcBef>
              <a:buFont typeface="Wingdings" pitchFamily="1" charset="2"/>
              <a:buChar char="Ø"/>
            </a:pPr>
            <a:r>
              <a:rPr lang="en-US" sz="3200" b="1">
                <a:solidFill>
                  <a:srgbClr val="FF0000"/>
                </a:solidFill>
                <a:latin typeface="Times" pitchFamily="1" charset="0"/>
              </a:rPr>
              <a:t>Gamma</a:t>
            </a:r>
            <a:r>
              <a:rPr lang="en-US" sz="3200">
                <a:latin typeface="Times" pitchFamily="1" charset="0"/>
              </a:rPr>
              <a:t> = </a:t>
            </a:r>
            <a:r>
              <a:rPr lang="en-US" sz="3200">
                <a:latin typeface="Symbol" pitchFamily="1" charset="2"/>
              </a:rPr>
              <a:t></a:t>
            </a:r>
            <a:r>
              <a:rPr lang="en-US" sz="3200">
                <a:latin typeface="Times" pitchFamily="1" charset="0"/>
              </a:rPr>
              <a:t>electromagnetic radiation</a:t>
            </a:r>
          </a:p>
          <a:p>
            <a:pPr marL="342900" indent="-342900" eaLnBrk="0" hangingPunct="0">
              <a:spcBef>
                <a:spcPct val="20000"/>
              </a:spcBef>
              <a:buFont typeface="Wingdings" pitchFamily="1" charset="2"/>
              <a:buChar char="Ø"/>
            </a:pPr>
            <a:endParaRPr lang="en-US" sz="1400">
              <a:latin typeface="Times" pitchFamily="1" charset="0"/>
            </a:endParaRPr>
          </a:p>
          <a:p>
            <a:pPr marL="342900" indent="-342900" eaLnBrk="0" hangingPunct="0">
              <a:spcBef>
                <a:spcPct val="20000"/>
              </a:spcBef>
              <a:buFont typeface="Wingdings" pitchFamily="1" charset="2"/>
              <a:buChar char="Ø"/>
            </a:pPr>
            <a:r>
              <a:rPr lang="en-US" sz="3200" b="1">
                <a:solidFill>
                  <a:srgbClr val="FF0000"/>
                </a:solidFill>
                <a:latin typeface="Times" pitchFamily="1" charset="0"/>
              </a:rPr>
              <a:t>Neutron</a:t>
            </a:r>
            <a:r>
              <a:rPr lang="en-US" sz="3200">
                <a:latin typeface="Times" pitchFamily="1" charset="0"/>
              </a:rPr>
              <a:t> = a neutral particle, </a:t>
            </a:r>
          </a:p>
          <a:p>
            <a:pPr marL="342900" indent="-342900" eaLnBrk="0" hangingPunct="0">
              <a:spcBef>
                <a:spcPct val="20000"/>
              </a:spcBef>
              <a:buFont typeface="Wingdings" pitchFamily="1" charset="2"/>
              <a:buNone/>
            </a:pPr>
            <a:r>
              <a:rPr lang="en-US" sz="3200">
                <a:latin typeface="Times" pitchFamily="1" charset="0"/>
              </a:rPr>
              <a:t>		with mass of about 1 amu or ~1 proton</a:t>
            </a:r>
          </a:p>
        </p:txBody>
      </p:sp>
      <p:sp>
        <p:nvSpPr>
          <p:cNvPr id="18435" name="Rectangle 2"/>
          <p:cNvSpPr>
            <a:spLocks noChangeArrowheads="1"/>
          </p:cNvSpPr>
          <p:nvPr/>
        </p:nvSpPr>
        <p:spPr bwMode="auto">
          <a:xfrm>
            <a:off x="685800" y="533400"/>
            <a:ext cx="7772400" cy="11430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3600" b="1">
                <a:solidFill>
                  <a:srgbClr val="3333FF"/>
                </a:solidFill>
                <a:latin typeface="Times New Roman" pitchFamily="1" charset="0"/>
              </a:rPr>
              <a:t>Most Common Particles Emitted by Radioactive Materials</a:t>
            </a:r>
          </a:p>
        </p:txBody>
      </p:sp>
      <p:pic>
        <p:nvPicPr>
          <p:cNvPr id="18436" name="Picture 4"/>
          <p:cNvPicPr>
            <a:picLocks noChangeArrowheads="1"/>
          </p:cNvPicPr>
          <p:nvPr/>
        </p:nvPicPr>
        <p:blipFill>
          <a:blip r:embed="rId3"/>
          <a:srcRect/>
          <a:stretch>
            <a:fillRect/>
          </a:stretch>
        </p:blipFill>
        <p:spPr bwMode="auto">
          <a:xfrm>
            <a:off x="6096000" y="2057400"/>
            <a:ext cx="685800" cy="571500"/>
          </a:xfrm>
          <a:prstGeom prst="rect">
            <a:avLst/>
          </a:prstGeom>
          <a:noFill/>
          <a:ln w="12700">
            <a:noFill/>
            <a:miter lim="800000"/>
            <a:headEnd/>
            <a:tailEnd/>
          </a:ln>
          <a:effectLst/>
        </p:spPr>
      </p:pic>
      <p:pic>
        <p:nvPicPr>
          <p:cNvPr id="18437" name="Picture 5"/>
          <p:cNvPicPr>
            <a:picLocks noChangeArrowheads="1"/>
          </p:cNvPicPr>
          <p:nvPr/>
        </p:nvPicPr>
        <p:blipFill>
          <a:blip r:embed="rId4"/>
          <a:srcRect/>
          <a:stretch>
            <a:fillRect/>
          </a:stretch>
        </p:blipFill>
        <p:spPr bwMode="auto">
          <a:xfrm>
            <a:off x="4572000" y="2806700"/>
            <a:ext cx="622300" cy="622300"/>
          </a:xfrm>
          <a:prstGeom prst="rect">
            <a:avLst/>
          </a:prstGeom>
          <a:noFill/>
          <a:ln w="12700">
            <a:noFill/>
            <a:miter lim="800000"/>
            <a:headEnd/>
            <a:tailEnd/>
          </a:ln>
          <a:effectLst/>
        </p:spPr>
      </p:pic>
      <p:pic>
        <p:nvPicPr>
          <p:cNvPr id="18438" name="Picture 6"/>
          <p:cNvPicPr>
            <a:picLocks noChangeArrowheads="1"/>
          </p:cNvPicPr>
          <p:nvPr/>
        </p:nvPicPr>
        <p:blipFill>
          <a:blip r:embed="rId5"/>
          <a:srcRect/>
          <a:stretch>
            <a:fillRect/>
          </a:stretch>
        </p:blipFill>
        <p:spPr bwMode="auto">
          <a:xfrm>
            <a:off x="5715000" y="4419600"/>
            <a:ext cx="469900" cy="69850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ext Box 5"/>
          <p:cNvSpPr txBox="1">
            <a:spLocks noChangeArrowheads="1"/>
          </p:cNvSpPr>
          <p:nvPr/>
        </p:nvSpPr>
        <p:spPr bwMode="auto">
          <a:xfrm>
            <a:off x="1143000" y="354013"/>
            <a:ext cx="3063875" cy="701675"/>
          </a:xfrm>
          <a:prstGeom prst="rect">
            <a:avLst/>
          </a:prstGeom>
          <a:noFill/>
          <a:ln w="9525">
            <a:noFill/>
            <a:miter lim="800000"/>
            <a:headEnd/>
            <a:tailEnd/>
          </a:ln>
          <a:effectLst/>
        </p:spPr>
        <p:txBody>
          <a:bodyPr wrap="none">
            <a:prstTxWarp prst="textNoShape">
              <a:avLst/>
            </a:prstTxWarp>
            <a:spAutoFit/>
          </a:bodyPr>
          <a:lstStyle/>
          <a:p>
            <a:r>
              <a:rPr lang="en-US" sz="4000">
                <a:latin typeface="Helvetica" pitchFamily="1" charset="0"/>
              </a:rPr>
              <a:t>Alpha Decay</a:t>
            </a:r>
            <a:endParaRPr lang="en-US" sz="4000">
              <a:latin typeface="Times New Roman" pitchFamily="1" charset="0"/>
            </a:endParaRPr>
          </a:p>
        </p:txBody>
      </p:sp>
      <p:pic>
        <p:nvPicPr>
          <p:cNvPr id="19459" name="Picture 8" descr="Alpha decay animation"/>
          <p:cNvPicPr>
            <a:picLocks noChangeAspect="1" noChangeArrowheads="1" noCrop="1"/>
          </p:cNvPicPr>
          <p:nvPr/>
        </p:nvPicPr>
        <p:blipFill>
          <a:blip r:embed="rId3"/>
          <a:srcRect/>
          <a:stretch>
            <a:fillRect/>
          </a:stretch>
        </p:blipFill>
        <p:spPr bwMode="auto">
          <a:xfrm>
            <a:off x="1371600" y="1066800"/>
            <a:ext cx="2438400" cy="974725"/>
          </a:xfrm>
          <a:prstGeom prst="rect">
            <a:avLst/>
          </a:prstGeom>
          <a:noFill/>
          <a:ln w="9525">
            <a:noFill/>
            <a:miter lim="800000"/>
            <a:headEnd/>
            <a:tailEnd/>
          </a:ln>
        </p:spPr>
      </p:pic>
      <p:pic>
        <p:nvPicPr>
          <p:cNvPr id="19460" name="Picture 9" descr="stabalpha"/>
          <p:cNvPicPr>
            <a:picLocks noChangeAspect="1" noChangeArrowheads="1" noCrop="1"/>
          </p:cNvPicPr>
          <p:nvPr/>
        </p:nvPicPr>
        <p:blipFill>
          <a:blip r:embed="rId4"/>
          <a:srcRect/>
          <a:stretch>
            <a:fillRect/>
          </a:stretch>
        </p:blipFill>
        <p:spPr bwMode="auto">
          <a:xfrm>
            <a:off x="1295400" y="2667000"/>
            <a:ext cx="2514600" cy="2514600"/>
          </a:xfrm>
          <a:prstGeom prst="rect">
            <a:avLst/>
          </a:prstGeom>
          <a:noFill/>
          <a:ln w="9525">
            <a:noFill/>
            <a:miter lim="800000"/>
            <a:headEnd/>
            <a:tailEnd/>
          </a:ln>
        </p:spPr>
      </p:pic>
      <p:sp>
        <p:nvSpPr>
          <p:cNvPr id="19461" name="Rectangle 10"/>
          <p:cNvSpPr>
            <a:spLocks noChangeArrowheads="1"/>
          </p:cNvSpPr>
          <p:nvPr/>
        </p:nvSpPr>
        <p:spPr bwMode="auto">
          <a:xfrm>
            <a:off x="914400" y="2209800"/>
            <a:ext cx="3448050" cy="396875"/>
          </a:xfrm>
          <a:prstGeom prst="rect">
            <a:avLst/>
          </a:prstGeom>
          <a:noFill/>
          <a:ln w="9525">
            <a:noFill/>
            <a:miter lim="800000"/>
            <a:headEnd/>
            <a:tailEnd/>
          </a:ln>
          <a:effectLst/>
        </p:spPr>
        <p:txBody>
          <a:bodyPr wrap="none">
            <a:prstTxWarp prst="textNoShape">
              <a:avLst/>
            </a:prstTxWarp>
            <a:spAutoFit/>
          </a:bodyPr>
          <a:lstStyle/>
          <a:p>
            <a:r>
              <a:rPr lang="en-US" sz="2000">
                <a:latin typeface="Helvetica" pitchFamily="1" charset="0"/>
              </a:rPr>
              <a:t>Occurs in nuclei with  Z &gt; 83.</a:t>
            </a:r>
          </a:p>
        </p:txBody>
      </p:sp>
      <p:sp>
        <p:nvSpPr>
          <p:cNvPr id="19462" name="Rectangle 11"/>
          <p:cNvSpPr>
            <a:spLocks noChangeArrowheads="1"/>
          </p:cNvSpPr>
          <p:nvPr/>
        </p:nvSpPr>
        <p:spPr bwMode="auto">
          <a:xfrm>
            <a:off x="762000" y="5486400"/>
            <a:ext cx="3657600" cy="1190625"/>
          </a:xfrm>
          <a:prstGeom prst="rect">
            <a:avLst/>
          </a:prstGeom>
          <a:noFill/>
          <a:ln w="9525">
            <a:noFill/>
            <a:miter lim="800000"/>
            <a:headEnd/>
            <a:tailEnd/>
          </a:ln>
          <a:effectLst/>
        </p:spPr>
        <p:txBody>
          <a:bodyPr>
            <a:prstTxWarp prst="textNoShape">
              <a:avLst/>
            </a:prstTxWarp>
            <a:spAutoFit/>
          </a:bodyPr>
          <a:lstStyle/>
          <a:p>
            <a:pPr algn="ctr"/>
            <a:r>
              <a:rPr lang="en-US">
                <a:latin typeface="Helvetica" pitchFamily="1" charset="0"/>
              </a:rPr>
              <a:t>The loss of two protons and two neutrons moves the atom down and to the left toward the belt of stable nuclei.</a:t>
            </a:r>
          </a:p>
        </p:txBody>
      </p:sp>
      <p:sp>
        <p:nvSpPr>
          <p:cNvPr id="19463" name="Text Box 12"/>
          <p:cNvSpPr txBox="1">
            <a:spLocks noChangeArrowheads="1"/>
          </p:cNvSpPr>
          <p:nvPr/>
        </p:nvSpPr>
        <p:spPr bwMode="auto">
          <a:xfrm>
            <a:off x="5334000" y="304800"/>
            <a:ext cx="2809875" cy="701675"/>
          </a:xfrm>
          <a:prstGeom prst="rect">
            <a:avLst/>
          </a:prstGeom>
          <a:noFill/>
          <a:ln w="9525">
            <a:noFill/>
            <a:miter lim="800000"/>
            <a:headEnd/>
            <a:tailEnd/>
          </a:ln>
          <a:effectLst/>
        </p:spPr>
        <p:txBody>
          <a:bodyPr wrap="none">
            <a:prstTxWarp prst="textNoShape">
              <a:avLst/>
            </a:prstTxWarp>
            <a:spAutoFit/>
          </a:bodyPr>
          <a:lstStyle/>
          <a:p>
            <a:r>
              <a:rPr lang="en-US" sz="4000">
                <a:latin typeface="Helvetica" pitchFamily="1" charset="0"/>
              </a:rPr>
              <a:t>Beta Decay</a:t>
            </a:r>
            <a:endParaRPr lang="en-US" sz="4000">
              <a:latin typeface="Times New Roman" pitchFamily="1" charset="0"/>
            </a:endParaRPr>
          </a:p>
        </p:txBody>
      </p:sp>
      <p:pic>
        <p:nvPicPr>
          <p:cNvPr id="19464" name="Picture 13" descr="Beta decay"/>
          <p:cNvPicPr>
            <a:picLocks noChangeAspect="1" noChangeArrowheads="1" noCrop="1"/>
          </p:cNvPicPr>
          <p:nvPr/>
        </p:nvPicPr>
        <p:blipFill>
          <a:blip r:embed="rId5"/>
          <a:srcRect/>
          <a:stretch>
            <a:fillRect/>
          </a:stretch>
        </p:blipFill>
        <p:spPr bwMode="auto">
          <a:xfrm>
            <a:off x="5638800" y="1047750"/>
            <a:ext cx="2133600" cy="854075"/>
          </a:xfrm>
          <a:prstGeom prst="rect">
            <a:avLst/>
          </a:prstGeom>
          <a:noFill/>
          <a:ln w="9525">
            <a:noFill/>
            <a:miter lim="800000"/>
            <a:headEnd/>
            <a:tailEnd/>
          </a:ln>
        </p:spPr>
      </p:pic>
      <p:pic>
        <p:nvPicPr>
          <p:cNvPr id="19465" name="Picture 14" descr="stabeta"/>
          <p:cNvPicPr>
            <a:picLocks noChangeAspect="1" noChangeArrowheads="1" noCrop="1"/>
          </p:cNvPicPr>
          <p:nvPr/>
        </p:nvPicPr>
        <p:blipFill>
          <a:blip r:embed="rId6"/>
          <a:srcRect/>
          <a:stretch>
            <a:fillRect/>
          </a:stretch>
        </p:blipFill>
        <p:spPr bwMode="auto">
          <a:xfrm>
            <a:off x="5410200" y="2895600"/>
            <a:ext cx="2438400" cy="2438400"/>
          </a:xfrm>
          <a:prstGeom prst="rect">
            <a:avLst/>
          </a:prstGeom>
          <a:noFill/>
          <a:ln w="9525">
            <a:noFill/>
            <a:miter lim="800000"/>
            <a:headEnd/>
            <a:tailEnd/>
          </a:ln>
        </p:spPr>
      </p:pic>
      <p:sp>
        <p:nvSpPr>
          <p:cNvPr id="19466" name="Rectangle 15"/>
          <p:cNvSpPr>
            <a:spLocks noChangeArrowheads="1"/>
          </p:cNvSpPr>
          <p:nvPr/>
        </p:nvSpPr>
        <p:spPr bwMode="auto">
          <a:xfrm>
            <a:off x="5029200" y="2133600"/>
            <a:ext cx="3276600" cy="701675"/>
          </a:xfrm>
          <a:prstGeom prst="rect">
            <a:avLst/>
          </a:prstGeom>
          <a:noFill/>
          <a:ln w="9525">
            <a:noFill/>
            <a:miter lim="800000"/>
            <a:headEnd/>
            <a:tailEnd/>
          </a:ln>
          <a:effectLst/>
        </p:spPr>
        <p:txBody>
          <a:bodyPr>
            <a:prstTxWarp prst="textNoShape">
              <a:avLst/>
            </a:prstTxWarp>
            <a:spAutoFit/>
          </a:bodyPr>
          <a:lstStyle/>
          <a:p>
            <a:pPr algn="ctr"/>
            <a:r>
              <a:rPr lang="en-US" sz="2000">
                <a:latin typeface="Helvetica" pitchFamily="1" charset="0"/>
              </a:rPr>
              <a:t>Occurs in nuclei with a high neutron:proton ratio</a:t>
            </a:r>
            <a:r>
              <a:rPr lang="en-US" sz="2000">
                <a:solidFill>
                  <a:srgbClr val="0066FF"/>
                </a:solidFill>
                <a:latin typeface="Times New Roman" pitchFamily="1" charset="0"/>
              </a:rPr>
              <a:t>.</a:t>
            </a:r>
          </a:p>
        </p:txBody>
      </p:sp>
      <p:sp>
        <p:nvSpPr>
          <p:cNvPr id="19467" name="Rectangle 16"/>
          <p:cNvSpPr>
            <a:spLocks noChangeArrowheads="1"/>
          </p:cNvSpPr>
          <p:nvPr/>
        </p:nvSpPr>
        <p:spPr bwMode="auto">
          <a:xfrm>
            <a:off x="5029200" y="5486400"/>
            <a:ext cx="3486150" cy="1190625"/>
          </a:xfrm>
          <a:prstGeom prst="rect">
            <a:avLst/>
          </a:prstGeom>
          <a:noFill/>
          <a:ln w="9525">
            <a:noFill/>
            <a:miter lim="800000"/>
            <a:headEnd/>
            <a:tailEnd/>
          </a:ln>
          <a:effectLst/>
        </p:spPr>
        <p:txBody>
          <a:bodyPr>
            <a:prstTxWarp prst="textNoShape">
              <a:avLst/>
            </a:prstTxWarp>
            <a:spAutoFit/>
          </a:bodyPr>
          <a:lstStyle/>
          <a:p>
            <a:pPr algn="ctr"/>
            <a:r>
              <a:rPr lang="en-US">
                <a:latin typeface="Helvetica" pitchFamily="1" charset="0"/>
              </a:rPr>
              <a:t>A neutron is converted into a proton inducing </a:t>
            </a:r>
          </a:p>
          <a:p>
            <a:pPr algn="ctr"/>
            <a:r>
              <a:rPr lang="en-US">
                <a:latin typeface="Helvetica" pitchFamily="1" charset="0"/>
              </a:rPr>
              <a:t>a shift down and to the right on the stability plot.</a:t>
            </a:r>
            <a:endParaRPr lang="en-US">
              <a:latin typeface="Times New Roman" pitchFamily="1" charset="0"/>
            </a:endParaRPr>
          </a:p>
        </p:txBody>
      </p:sp>
      <p:graphicFrame>
        <p:nvGraphicFramePr>
          <p:cNvPr id="32801" name="Group 33"/>
          <p:cNvGraphicFramePr>
            <a:graphicFrameLocks noGrp="1"/>
          </p:cNvGraphicFramePr>
          <p:nvPr/>
        </p:nvGraphicFramePr>
        <p:xfrm>
          <a:off x="609600" y="304800"/>
          <a:ext cx="4038600" cy="6400800"/>
        </p:xfrm>
        <a:graphic>
          <a:graphicData uri="http://schemas.openxmlformats.org/drawingml/2006/table">
            <a:tbl>
              <a:tblPr/>
              <a:tblGrid>
                <a:gridCol w="4038600"/>
              </a:tblGrid>
              <a:tr h="6400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800" name="Group 32"/>
          <p:cNvGraphicFramePr>
            <a:graphicFrameLocks noGrp="1"/>
          </p:cNvGraphicFramePr>
          <p:nvPr/>
        </p:nvGraphicFramePr>
        <p:xfrm>
          <a:off x="4953000" y="304800"/>
          <a:ext cx="3657600" cy="6400800"/>
        </p:xfrm>
        <a:graphic>
          <a:graphicData uri="http://schemas.openxmlformats.org/drawingml/2006/table">
            <a:tbl>
              <a:tblPr/>
              <a:tblGrid>
                <a:gridCol w="3657600"/>
              </a:tblGrid>
              <a:tr h="6400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609600" y="228600"/>
            <a:ext cx="3629025" cy="701675"/>
          </a:xfrm>
          <a:prstGeom prst="rect">
            <a:avLst/>
          </a:prstGeom>
          <a:noFill/>
          <a:ln w="9525">
            <a:noFill/>
            <a:miter lim="800000"/>
            <a:headEnd/>
            <a:tailEnd/>
          </a:ln>
          <a:effectLst/>
        </p:spPr>
        <p:txBody>
          <a:bodyPr wrap="none">
            <a:prstTxWarp prst="textNoShape">
              <a:avLst/>
            </a:prstTxWarp>
            <a:spAutoFit/>
          </a:bodyPr>
          <a:lstStyle/>
          <a:p>
            <a:r>
              <a:rPr lang="en-US" sz="4000">
                <a:latin typeface="Helvetica" pitchFamily="1" charset="0"/>
              </a:rPr>
              <a:t>Positron Decay</a:t>
            </a:r>
            <a:endParaRPr lang="en-US" sz="4000">
              <a:latin typeface="Times New Roman" pitchFamily="1" charset="0"/>
            </a:endParaRPr>
          </a:p>
        </p:txBody>
      </p:sp>
      <p:pic>
        <p:nvPicPr>
          <p:cNvPr id="20483" name="Picture 8" descr="positdecay"/>
          <p:cNvPicPr>
            <a:picLocks noChangeAspect="1" noChangeArrowheads="1" noCrop="1"/>
          </p:cNvPicPr>
          <p:nvPr/>
        </p:nvPicPr>
        <p:blipFill>
          <a:blip r:embed="rId3"/>
          <a:srcRect/>
          <a:stretch>
            <a:fillRect/>
          </a:stretch>
        </p:blipFill>
        <p:spPr bwMode="auto">
          <a:xfrm>
            <a:off x="1143000" y="990600"/>
            <a:ext cx="2438400" cy="974725"/>
          </a:xfrm>
          <a:prstGeom prst="rect">
            <a:avLst/>
          </a:prstGeom>
          <a:noFill/>
          <a:ln w="9525">
            <a:noFill/>
            <a:miter lim="800000"/>
            <a:headEnd/>
            <a:tailEnd/>
          </a:ln>
        </p:spPr>
      </p:pic>
      <p:pic>
        <p:nvPicPr>
          <p:cNvPr id="20484" name="Picture 9" descr="stabkcapt"/>
          <p:cNvPicPr>
            <a:picLocks noChangeAspect="1" noChangeArrowheads="1" noCrop="1"/>
          </p:cNvPicPr>
          <p:nvPr/>
        </p:nvPicPr>
        <p:blipFill>
          <a:blip r:embed="rId4"/>
          <a:srcRect/>
          <a:stretch>
            <a:fillRect/>
          </a:stretch>
        </p:blipFill>
        <p:spPr bwMode="auto">
          <a:xfrm>
            <a:off x="1143000" y="2743200"/>
            <a:ext cx="2057400" cy="2057400"/>
          </a:xfrm>
          <a:prstGeom prst="rect">
            <a:avLst/>
          </a:prstGeom>
          <a:noFill/>
          <a:ln w="9525">
            <a:noFill/>
            <a:miter lim="800000"/>
            <a:headEnd/>
            <a:tailEnd/>
          </a:ln>
        </p:spPr>
      </p:pic>
      <p:sp>
        <p:nvSpPr>
          <p:cNvPr id="20485" name="Rectangle 10"/>
          <p:cNvSpPr>
            <a:spLocks noChangeArrowheads="1"/>
          </p:cNvSpPr>
          <p:nvPr/>
        </p:nvSpPr>
        <p:spPr bwMode="auto">
          <a:xfrm>
            <a:off x="533400" y="1981200"/>
            <a:ext cx="3581400" cy="701675"/>
          </a:xfrm>
          <a:prstGeom prst="rect">
            <a:avLst/>
          </a:prstGeom>
          <a:noFill/>
          <a:ln w="9525">
            <a:noFill/>
            <a:miter lim="800000"/>
            <a:headEnd/>
            <a:tailEnd/>
          </a:ln>
          <a:effectLst/>
        </p:spPr>
        <p:txBody>
          <a:bodyPr>
            <a:prstTxWarp prst="textNoShape">
              <a:avLst/>
            </a:prstTxWarp>
            <a:spAutoFit/>
          </a:bodyPr>
          <a:lstStyle/>
          <a:p>
            <a:pPr algn="ctr"/>
            <a:r>
              <a:rPr lang="en-US" sz="2000">
                <a:latin typeface="Helvetica" pitchFamily="1" charset="0"/>
              </a:rPr>
              <a:t>Occurs in nuclei with a low neutron to proton ratio.</a:t>
            </a:r>
            <a:endParaRPr lang="en-US" sz="2000">
              <a:solidFill>
                <a:srgbClr val="0066FF"/>
              </a:solidFill>
              <a:latin typeface="Times New Roman" pitchFamily="1" charset="0"/>
            </a:endParaRPr>
          </a:p>
        </p:txBody>
      </p:sp>
      <p:sp>
        <p:nvSpPr>
          <p:cNvPr id="20486" name="Rectangle 11"/>
          <p:cNvSpPr>
            <a:spLocks noChangeArrowheads="1"/>
          </p:cNvSpPr>
          <p:nvPr/>
        </p:nvSpPr>
        <p:spPr bwMode="auto">
          <a:xfrm>
            <a:off x="304800" y="4953000"/>
            <a:ext cx="4038600" cy="915988"/>
          </a:xfrm>
          <a:prstGeom prst="rect">
            <a:avLst/>
          </a:prstGeom>
          <a:noFill/>
          <a:ln w="9525">
            <a:noFill/>
            <a:miter lim="800000"/>
            <a:headEnd/>
            <a:tailEnd/>
          </a:ln>
          <a:effectLst/>
        </p:spPr>
        <p:txBody>
          <a:bodyPr>
            <a:prstTxWarp prst="textNoShape">
              <a:avLst/>
            </a:prstTxWarp>
            <a:spAutoFit/>
          </a:bodyPr>
          <a:lstStyle/>
          <a:p>
            <a:pPr algn="ctr"/>
            <a:r>
              <a:rPr lang="en-US"/>
              <a:t>A proton decays into a neutron and </a:t>
            </a:r>
          </a:p>
          <a:p>
            <a:pPr algn="ctr"/>
            <a:r>
              <a:rPr lang="en-US"/>
              <a:t>an electron inducing a shift up and </a:t>
            </a:r>
          </a:p>
          <a:p>
            <a:pPr algn="ctr"/>
            <a:r>
              <a:rPr lang="en-US"/>
              <a:t>to the left in the nuclear stability plot.</a:t>
            </a:r>
          </a:p>
        </p:txBody>
      </p:sp>
      <p:sp>
        <p:nvSpPr>
          <p:cNvPr id="20487" name="Text Box 12"/>
          <p:cNvSpPr txBox="1">
            <a:spLocks noChangeArrowheads="1"/>
          </p:cNvSpPr>
          <p:nvPr/>
        </p:nvSpPr>
        <p:spPr bwMode="auto">
          <a:xfrm>
            <a:off x="4495800" y="228600"/>
            <a:ext cx="4495800" cy="579438"/>
          </a:xfrm>
          <a:prstGeom prst="rect">
            <a:avLst/>
          </a:prstGeom>
          <a:noFill/>
          <a:ln w="9525">
            <a:noFill/>
            <a:miter lim="800000"/>
            <a:headEnd/>
            <a:tailEnd/>
          </a:ln>
          <a:effectLst/>
        </p:spPr>
        <p:txBody>
          <a:bodyPr>
            <a:prstTxWarp prst="textNoShape">
              <a:avLst/>
            </a:prstTxWarp>
            <a:spAutoFit/>
          </a:bodyPr>
          <a:lstStyle/>
          <a:p>
            <a:pPr algn="ctr"/>
            <a:r>
              <a:rPr lang="en-US" sz="3200">
                <a:latin typeface="Helvetica" pitchFamily="1" charset="0"/>
              </a:rPr>
              <a:t>Electron Capture Decay</a:t>
            </a:r>
            <a:endParaRPr lang="en-US" sz="3200">
              <a:latin typeface="Times New Roman" pitchFamily="1" charset="0"/>
            </a:endParaRPr>
          </a:p>
        </p:txBody>
      </p:sp>
      <p:sp>
        <p:nvSpPr>
          <p:cNvPr id="20488" name="Text Box 13"/>
          <p:cNvSpPr txBox="1">
            <a:spLocks noChangeArrowheads="1"/>
          </p:cNvSpPr>
          <p:nvPr/>
        </p:nvSpPr>
        <p:spPr bwMode="auto">
          <a:xfrm>
            <a:off x="4800600" y="1981200"/>
            <a:ext cx="3587750" cy="915988"/>
          </a:xfrm>
          <a:prstGeom prst="rect">
            <a:avLst/>
          </a:prstGeom>
          <a:noFill/>
          <a:ln w="9525">
            <a:noFill/>
            <a:miter lim="800000"/>
            <a:headEnd/>
            <a:tailEnd/>
          </a:ln>
          <a:effectLst/>
        </p:spPr>
        <p:txBody>
          <a:bodyPr wrap="none">
            <a:prstTxWarp prst="textNoShape">
              <a:avLst/>
            </a:prstTxWarp>
            <a:spAutoFit/>
          </a:bodyPr>
          <a:lstStyle/>
          <a:p>
            <a:pPr algn="ctr"/>
            <a:r>
              <a:rPr lang="en-US">
                <a:latin typeface="Helvetica" pitchFamily="1" charset="0"/>
              </a:rPr>
              <a:t>Electron capture is common in</a:t>
            </a:r>
          </a:p>
          <a:p>
            <a:pPr algn="ctr"/>
            <a:r>
              <a:rPr lang="en-US">
                <a:latin typeface="Helvetica" pitchFamily="1" charset="0"/>
              </a:rPr>
              <a:t>heavier elements that have a low </a:t>
            </a:r>
          </a:p>
          <a:p>
            <a:pPr algn="ctr"/>
            <a:r>
              <a:rPr lang="en-US">
                <a:latin typeface="Helvetica" pitchFamily="1" charset="0"/>
              </a:rPr>
              <a:t>neutron to proton ratio.</a:t>
            </a:r>
            <a:endParaRPr lang="en-US">
              <a:solidFill>
                <a:srgbClr val="336600"/>
              </a:solidFill>
              <a:latin typeface="Times New Roman" pitchFamily="1" charset="0"/>
            </a:endParaRPr>
          </a:p>
        </p:txBody>
      </p:sp>
      <p:pic>
        <p:nvPicPr>
          <p:cNvPr id="20489" name="Picture 14" descr="kcapture"/>
          <p:cNvPicPr>
            <a:picLocks noChangeAspect="1" noChangeArrowheads="1" noCrop="1"/>
          </p:cNvPicPr>
          <p:nvPr/>
        </p:nvPicPr>
        <p:blipFill>
          <a:blip r:embed="rId5"/>
          <a:srcRect/>
          <a:stretch>
            <a:fillRect/>
          </a:stretch>
        </p:blipFill>
        <p:spPr bwMode="auto">
          <a:xfrm>
            <a:off x="5562600" y="838200"/>
            <a:ext cx="2362200" cy="944563"/>
          </a:xfrm>
          <a:prstGeom prst="rect">
            <a:avLst/>
          </a:prstGeom>
          <a:noFill/>
          <a:ln w="9525">
            <a:noFill/>
            <a:miter lim="800000"/>
            <a:headEnd/>
            <a:tailEnd/>
          </a:ln>
        </p:spPr>
      </p:pic>
      <p:sp>
        <p:nvSpPr>
          <p:cNvPr id="20490" name="Text Box 15"/>
          <p:cNvSpPr txBox="1">
            <a:spLocks noChangeArrowheads="1"/>
          </p:cNvSpPr>
          <p:nvPr/>
        </p:nvSpPr>
        <p:spPr bwMode="auto">
          <a:xfrm>
            <a:off x="4800600" y="3048000"/>
            <a:ext cx="3589338" cy="579438"/>
          </a:xfrm>
          <a:prstGeom prst="rect">
            <a:avLst/>
          </a:prstGeom>
          <a:noFill/>
          <a:ln w="9525">
            <a:noFill/>
            <a:miter lim="800000"/>
            <a:headEnd/>
            <a:tailEnd/>
          </a:ln>
          <a:effectLst/>
        </p:spPr>
        <p:txBody>
          <a:bodyPr wrap="none">
            <a:prstTxWarp prst="textNoShape">
              <a:avLst/>
            </a:prstTxWarp>
            <a:spAutoFit/>
          </a:bodyPr>
          <a:lstStyle/>
          <a:p>
            <a:r>
              <a:rPr lang="en-US" sz="3200">
                <a:latin typeface="Helvetica" pitchFamily="1" charset="0"/>
              </a:rPr>
              <a:t>Gamma-ray Decay</a:t>
            </a:r>
            <a:endParaRPr lang="en-US" sz="3200">
              <a:latin typeface="Times New Roman" pitchFamily="1" charset="0"/>
            </a:endParaRPr>
          </a:p>
        </p:txBody>
      </p:sp>
      <p:pic>
        <p:nvPicPr>
          <p:cNvPr id="20491" name="Picture 16" descr="gammarad"/>
          <p:cNvPicPr>
            <a:picLocks noChangeAspect="1" noChangeArrowheads="1" noCrop="1"/>
          </p:cNvPicPr>
          <p:nvPr/>
        </p:nvPicPr>
        <p:blipFill>
          <a:blip r:embed="rId6"/>
          <a:srcRect/>
          <a:stretch>
            <a:fillRect/>
          </a:stretch>
        </p:blipFill>
        <p:spPr bwMode="auto">
          <a:xfrm>
            <a:off x="5105400" y="3581400"/>
            <a:ext cx="2971800" cy="792163"/>
          </a:xfrm>
          <a:prstGeom prst="rect">
            <a:avLst/>
          </a:prstGeom>
          <a:noFill/>
          <a:ln w="9525">
            <a:noFill/>
            <a:miter lim="800000"/>
            <a:headEnd/>
            <a:tailEnd/>
          </a:ln>
        </p:spPr>
      </p:pic>
      <p:sp>
        <p:nvSpPr>
          <p:cNvPr id="20492" name="Rectangle 17"/>
          <p:cNvSpPr>
            <a:spLocks noChangeArrowheads="1"/>
          </p:cNvSpPr>
          <p:nvPr/>
        </p:nvSpPr>
        <p:spPr bwMode="auto">
          <a:xfrm>
            <a:off x="4495800" y="4495800"/>
            <a:ext cx="4191000" cy="1920875"/>
          </a:xfrm>
          <a:prstGeom prst="rect">
            <a:avLst/>
          </a:prstGeom>
          <a:noFill/>
          <a:ln w="9525">
            <a:noFill/>
            <a:miter lim="800000"/>
            <a:headEnd/>
            <a:tailEnd/>
          </a:ln>
          <a:effectLst/>
        </p:spPr>
        <p:txBody>
          <a:bodyPr>
            <a:prstTxWarp prst="textNoShape">
              <a:avLst/>
            </a:prstTxWarp>
            <a:spAutoFit/>
          </a:bodyPr>
          <a:lstStyle/>
          <a:p>
            <a:pPr algn="ctr"/>
            <a:r>
              <a:rPr lang="en-US" sz="2000">
                <a:latin typeface="Helvetica" pitchFamily="1" charset="0"/>
              </a:rPr>
              <a:t>Gamma-ray decay generally accompanies another radioactive decay process because it carries off any excess energy within the nucleus resulting from the radioactive decay.</a:t>
            </a:r>
            <a:endParaRPr lang="en-US" sz="2000">
              <a:latin typeface="Times New Roman" pitchFamily="1" charset="0"/>
            </a:endParaRPr>
          </a:p>
        </p:txBody>
      </p:sp>
      <p:graphicFrame>
        <p:nvGraphicFramePr>
          <p:cNvPr id="40999" name="Group 39"/>
          <p:cNvGraphicFramePr>
            <a:graphicFrameLocks noGrp="1"/>
          </p:cNvGraphicFramePr>
          <p:nvPr/>
        </p:nvGraphicFramePr>
        <p:xfrm>
          <a:off x="381000" y="304800"/>
          <a:ext cx="3962400" cy="6172200"/>
        </p:xfrm>
        <a:graphic>
          <a:graphicData uri="http://schemas.openxmlformats.org/drawingml/2006/table">
            <a:tbl>
              <a:tblPr/>
              <a:tblGrid>
                <a:gridCol w="3962400"/>
              </a:tblGrid>
              <a:tr h="6172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002" name="Group 42"/>
          <p:cNvGraphicFramePr>
            <a:graphicFrameLocks noGrp="1"/>
          </p:cNvGraphicFramePr>
          <p:nvPr/>
        </p:nvGraphicFramePr>
        <p:xfrm>
          <a:off x="4572000" y="304800"/>
          <a:ext cx="4343400" cy="2667000"/>
        </p:xfrm>
        <a:graphic>
          <a:graphicData uri="http://schemas.openxmlformats.org/drawingml/2006/table">
            <a:tbl>
              <a:tblPr/>
              <a:tblGrid>
                <a:gridCol w="4343400"/>
              </a:tblGrid>
              <a:tr h="2667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001" name="Group 41"/>
          <p:cNvGraphicFramePr>
            <a:graphicFrameLocks noGrp="1"/>
          </p:cNvGraphicFramePr>
          <p:nvPr/>
        </p:nvGraphicFramePr>
        <p:xfrm>
          <a:off x="4572000" y="3124200"/>
          <a:ext cx="4343400" cy="3352800"/>
        </p:xfrm>
        <a:graphic>
          <a:graphicData uri="http://schemas.openxmlformats.org/drawingml/2006/table">
            <a:tbl>
              <a:tblPr/>
              <a:tblGrid>
                <a:gridCol w="4343400"/>
              </a:tblGrid>
              <a:tr h="335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2" descr="smk_det"/>
          <p:cNvPicPr>
            <a:picLocks noChangeAspect="1" noChangeArrowheads="1"/>
          </p:cNvPicPr>
          <p:nvPr/>
        </p:nvPicPr>
        <p:blipFill>
          <a:blip r:embed="rId3"/>
          <a:srcRect/>
          <a:stretch>
            <a:fillRect/>
          </a:stretch>
        </p:blipFill>
        <p:spPr bwMode="auto">
          <a:xfrm>
            <a:off x="304800" y="2362200"/>
            <a:ext cx="4343400" cy="1389063"/>
          </a:xfrm>
          <a:prstGeom prst="rect">
            <a:avLst/>
          </a:prstGeom>
          <a:noFill/>
          <a:ln w="9525">
            <a:noFill/>
            <a:miter lim="800000"/>
            <a:headEnd/>
            <a:tailEnd/>
          </a:ln>
        </p:spPr>
      </p:pic>
      <p:sp>
        <p:nvSpPr>
          <p:cNvPr id="3075" name="Text Box 3"/>
          <p:cNvSpPr txBox="1">
            <a:spLocks noChangeArrowheads="1"/>
          </p:cNvSpPr>
          <p:nvPr/>
        </p:nvSpPr>
        <p:spPr bwMode="auto">
          <a:xfrm>
            <a:off x="1295400" y="1600200"/>
            <a:ext cx="2514600" cy="457200"/>
          </a:xfrm>
          <a:prstGeom prst="rect">
            <a:avLst/>
          </a:prstGeom>
          <a:noFill/>
          <a:ln w="9525">
            <a:noFill/>
            <a:miter lim="800000"/>
            <a:headEnd/>
            <a:tailEnd/>
          </a:ln>
          <a:effectLst/>
        </p:spPr>
        <p:txBody>
          <a:bodyPr>
            <a:prstTxWarp prst="textNoShape">
              <a:avLst/>
            </a:prstTxWarp>
            <a:spAutoFit/>
          </a:bodyPr>
          <a:lstStyle/>
          <a:p>
            <a:pPr algn="ctr"/>
            <a:r>
              <a:rPr lang="en-US" sz="2400" b="1">
                <a:latin typeface="Times New Roman" pitchFamily="1" charset="0"/>
              </a:rPr>
              <a:t>Smoke Detectors</a:t>
            </a:r>
          </a:p>
        </p:txBody>
      </p:sp>
      <p:sp>
        <p:nvSpPr>
          <p:cNvPr id="3076" name="Text Box 4"/>
          <p:cNvSpPr txBox="1">
            <a:spLocks noChangeArrowheads="1"/>
          </p:cNvSpPr>
          <p:nvPr/>
        </p:nvSpPr>
        <p:spPr bwMode="auto">
          <a:xfrm>
            <a:off x="1676400" y="3886200"/>
            <a:ext cx="1803400" cy="396875"/>
          </a:xfrm>
          <a:prstGeom prst="rect">
            <a:avLst/>
          </a:prstGeom>
          <a:noFill/>
          <a:ln w="9525">
            <a:noFill/>
            <a:miter lim="800000"/>
            <a:headEnd/>
            <a:tailEnd/>
          </a:ln>
          <a:effectLst/>
        </p:spPr>
        <p:txBody>
          <a:bodyPr wrap="none">
            <a:prstTxWarp prst="textNoShape">
              <a:avLst/>
            </a:prstTxWarp>
            <a:spAutoFit/>
          </a:bodyPr>
          <a:lstStyle/>
          <a:p>
            <a:pPr algn="ctr"/>
            <a:r>
              <a:rPr lang="en-US" sz="2000">
                <a:latin typeface="Times New Roman" pitchFamily="1" charset="0"/>
              </a:rPr>
              <a:t>Americium-241</a:t>
            </a:r>
          </a:p>
        </p:txBody>
      </p:sp>
      <p:sp>
        <p:nvSpPr>
          <p:cNvPr id="3077" name="Text Box 5"/>
          <p:cNvSpPr txBox="1">
            <a:spLocks noChangeArrowheads="1"/>
          </p:cNvSpPr>
          <p:nvPr/>
        </p:nvSpPr>
        <p:spPr bwMode="auto">
          <a:xfrm>
            <a:off x="914400" y="4419600"/>
            <a:ext cx="3200400" cy="641350"/>
          </a:xfrm>
          <a:prstGeom prst="rect">
            <a:avLst/>
          </a:prstGeom>
          <a:noFill/>
          <a:ln w="9525">
            <a:noFill/>
            <a:miter lim="800000"/>
            <a:headEnd/>
            <a:tailEnd/>
          </a:ln>
          <a:effectLst/>
        </p:spPr>
        <p:txBody>
          <a:bodyPr>
            <a:prstTxWarp prst="textNoShape">
              <a:avLst/>
            </a:prstTxWarp>
            <a:spAutoFit/>
          </a:bodyPr>
          <a:lstStyle/>
          <a:p>
            <a:pPr algn="ctr"/>
            <a:r>
              <a:rPr lang="en-US">
                <a:latin typeface="Times New Roman" pitchFamily="1" charset="0"/>
              </a:rPr>
              <a:t>Smoke from a fire can be detected at a very early stage</a:t>
            </a:r>
          </a:p>
        </p:txBody>
      </p:sp>
      <p:graphicFrame>
        <p:nvGraphicFramePr>
          <p:cNvPr id="107546" name="Group 26"/>
          <p:cNvGraphicFramePr>
            <a:graphicFrameLocks noGrp="1"/>
          </p:cNvGraphicFramePr>
          <p:nvPr/>
        </p:nvGraphicFramePr>
        <p:xfrm>
          <a:off x="228600" y="1219200"/>
          <a:ext cx="4495800" cy="3962400"/>
        </p:xfrm>
        <a:graphic>
          <a:graphicData uri="http://schemas.openxmlformats.org/drawingml/2006/table">
            <a:tbl>
              <a:tblPr/>
              <a:tblGrid>
                <a:gridCol w="4495800"/>
              </a:tblGrid>
              <a:tr h="396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84" name="Text Box 27"/>
          <p:cNvSpPr txBox="1">
            <a:spLocks noChangeArrowheads="1"/>
          </p:cNvSpPr>
          <p:nvPr/>
        </p:nvSpPr>
        <p:spPr bwMode="auto">
          <a:xfrm>
            <a:off x="0" y="304800"/>
            <a:ext cx="9124950" cy="519113"/>
          </a:xfrm>
          <a:prstGeom prst="rect">
            <a:avLst/>
          </a:prstGeom>
          <a:noFill/>
          <a:ln w="9525">
            <a:noFill/>
            <a:miter lim="800000"/>
            <a:headEnd/>
            <a:tailEnd/>
          </a:ln>
          <a:effectLst/>
        </p:spPr>
        <p:txBody>
          <a:bodyPr wrap="none">
            <a:prstTxWarp prst="textNoShape">
              <a:avLst/>
            </a:prstTxWarp>
            <a:spAutoFit/>
          </a:bodyPr>
          <a:lstStyle/>
          <a:p>
            <a:r>
              <a:rPr lang="en-US" sz="2800" b="1" u="sng">
                <a:solidFill>
                  <a:srgbClr val="3333FF"/>
                </a:solidFill>
                <a:latin typeface="Times New Roman" pitchFamily="1" charset="0"/>
              </a:rPr>
              <a:t>Where might we see radioactive materials in everyday life?</a:t>
            </a:r>
          </a:p>
        </p:txBody>
      </p:sp>
      <p:pic>
        <p:nvPicPr>
          <p:cNvPr id="3085" name="Picture 28" descr="Nuclear_Power_Plant_Cattenom"/>
          <p:cNvPicPr>
            <a:picLocks noChangeAspect="1" noChangeArrowheads="1"/>
          </p:cNvPicPr>
          <p:nvPr/>
        </p:nvPicPr>
        <p:blipFill>
          <a:blip r:embed="rId4"/>
          <a:srcRect/>
          <a:stretch>
            <a:fillRect/>
          </a:stretch>
        </p:blipFill>
        <p:spPr bwMode="auto">
          <a:xfrm>
            <a:off x="5181600" y="1752600"/>
            <a:ext cx="3665538" cy="2749550"/>
          </a:xfrm>
          <a:prstGeom prst="rect">
            <a:avLst/>
          </a:prstGeom>
          <a:noFill/>
          <a:ln w="9525">
            <a:noFill/>
            <a:miter lim="800000"/>
            <a:headEnd/>
            <a:tailEnd/>
          </a:ln>
        </p:spPr>
      </p:pic>
      <p:sp>
        <p:nvSpPr>
          <p:cNvPr id="3086" name="Rectangle 29"/>
          <p:cNvSpPr>
            <a:spLocks noChangeArrowheads="1"/>
          </p:cNvSpPr>
          <p:nvPr/>
        </p:nvSpPr>
        <p:spPr bwMode="auto">
          <a:xfrm>
            <a:off x="5029200" y="1219200"/>
            <a:ext cx="3886200" cy="5334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87" name="Text Box 30"/>
          <p:cNvSpPr txBox="1">
            <a:spLocks noChangeArrowheads="1"/>
          </p:cNvSpPr>
          <p:nvPr/>
        </p:nvSpPr>
        <p:spPr bwMode="auto">
          <a:xfrm>
            <a:off x="5334000" y="4648200"/>
            <a:ext cx="3368675" cy="1739900"/>
          </a:xfrm>
          <a:prstGeom prst="rect">
            <a:avLst/>
          </a:prstGeom>
          <a:noFill/>
          <a:ln w="9525">
            <a:noFill/>
            <a:miter lim="800000"/>
            <a:headEnd/>
            <a:tailEnd/>
          </a:ln>
          <a:effectLst/>
        </p:spPr>
        <p:txBody>
          <a:bodyPr>
            <a:prstTxWarp prst="textNoShape">
              <a:avLst/>
            </a:prstTxWarp>
            <a:spAutoFit/>
          </a:bodyPr>
          <a:lstStyle/>
          <a:p>
            <a:r>
              <a:rPr lang="en-US">
                <a:latin typeface="Times New Roman" pitchFamily="1" charset="0"/>
              </a:rPr>
              <a:t>At a nuclear power station, water vapor rises from the hyperboloid shaped cooling towers. The nuclear reactors are inside the cylindrical containment buildings.</a:t>
            </a:r>
          </a:p>
          <a:p>
            <a:r>
              <a:rPr lang="en-US">
                <a:latin typeface="Times New Roman" pitchFamily="1" charset="0"/>
              </a:rPr>
              <a:t>There is a reactor in Fulton, MO.</a:t>
            </a:r>
          </a:p>
        </p:txBody>
      </p:sp>
      <p:sp>
        <p:nvSpPr>
          <p:cNvPr id="3088" name="Text Box 31"/>
          <p:cNvSpPr txBox="1">
            <a:spLocks noChangeArrowheads="1"/>
          </p:cNvSpPr>
          <p:nvPr/>
        </p:nvSpPr>
        <p:spPr bwMode="auto">
          <a:xfrm>
            <a:off x="5867400" y="1295400"/>
            <a:ext cx="2239963" cy="457200"/>
          </a:xfrm>
          <a:prstGeom prst="rect">
            <a:avLst/>
          </a:prstGeom>
          <a:noFill/>
          <a:ln w="9525">
            <a:noFill/>
            <a:miter lim="800000"/>
            <a:headEnd/>
            <a:tailEnd/>
          </a:ln>
          <a:effectLst/>
        </p:spPr>
        <p:txBody>
          <a:bodyPr wrap="none">
            <a:prstTxWarp prst="textNoShape">
              <a:avLst/>
            </a:prstTxWarp>
            <a:spAutoFit/>
          </a:bodyPr>
          <a:lstStyle/>
          <a:p>
            <a:r>
              <a:rPr lang="en-US" sz="2400" b="1">
                <a:latin typeface="Times New Roman" pitchFamily="1" charset="0"/>
              </a:rPr>
              <a:t>Nuclear Energy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2217738"/>
            <a:ext cx="9144000" cy="457200"/>
          </a:xfrm>
          <a:prstGeom prst="rect">
            <a:avLst/>
          </a:prstGeom>
          <a:noFill/>
          <a:ln w="9525">
            <a:noFill/>
            <a:miter lim="800000"/>
            <a:headEnd/>
            <a:tailEnd/>
          </a:ln>
          <a:effectLst/>
        </p:spPr>
        <p:txBody>
          <a:bodyPr>
            <a:prstTxWarp prst="textNoShape">
              <a:avLst/>
            </a:prstTxWarp>
            <a:spAutoFit/>
          </a:bodyPr>
          <a:lstStyle/>
          <a:p>
            <a:endParaRPr lang="en-US" sz="2400">
              <a:latin typeface="Times New Roman" pitchFamily="1" charset="0"/>
            </a:endParaRPr>
          </a:p>
        </p:txBody>
      </p:sp>
      <p:pic>
        <p:nvPicPr>
          <p:cNvPr id="21507" name="Picture 3" descr="radpower"/>
          <p:cNvPicPr>
            <a:picLocks noChangeAspect="1" noChangeArrowheads="1"/>
          </p:cNvPicPr>
          <p:nvPr/>
        </p:nvPicPr>
        <p:blipFill>
          <a:blip r:embed="rId3"/>
          <a:srcRect/>
          <a:stretch>
            <a:fillRect/>
          </a:stretch>
        </p:blipFill>
        <p:spPr bwMode="auto">
          <a:xfrm>
            <a:off x="0" y="685800"/>
            <a:ext cx="9077325" cy="4025900"/>
          </a:xfrm>
          <a:prstGeom prst="rect">
            <a:avLst/>
          </a:prstGeom>
          <a:noFill/>
          <a:ln w="9525">
            <a:noFill/>
            <a:miter lim="800000"/>
            <a:headEnd/>
            <a:tailEnd/>
          </a:ln>
        </p:spPr>
      </p:pic>
      <p:sp>
        <p:nvSpPr>
          <p:cNvPr id="21508" name="Text Box 4"/>
          <p:cNvSpPr txBox="1">
            <a:spLocks noChangeArrowheads="1"/>
          </p:cNvSpPr>
          <p:nvPr/>
        </p:nvSpPr>
        <p:spPr bwMode="auto">
          <a:xfrm>
            <a:off x="609600" y="4876800"/>
            <a:ext cx="7924800" cy="1373188"/>
          </a:xfrm>
          <a:prstGeom prst="rect">
            <a:avLst/>
          </a:prstGeom>
          <a:noFill/>
          <a:ln w="9525">
            <a:noFill/>
            <a:miter lim="800000"/>
            <a:headEnd/>
            <a:tailEnd/>
          </a:ln>
          <a:effectLst/>
        </p:spPr>
        <p:txBody>
          <a:bodyPr>
            <a:prstTxWarp prst="textNoShape">
              <a:avLst/>
            </a:prstTxWarp>
            <a:spAutoFit/>
          </a:bodyPr>
          <a:lstStyle/>
          <a:p>
            <a:pPr algn="ctr"/>
            <a:r>
              <a:rPr lang="en-US" sz="2800">
                <a:latin typeface="Times New Roman" pitchFamily="1" charset="0"/>
              </a:rPr>
              <a:t>All particles produced by the decay of an atomic nucleus have the energy needed to penetrate substances - but to very differing distances.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25413" y="2259013"/>
            <a:ext cx="193675" cy="1562100"/>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endParaRPr lang="en-US" sz="2400">
              <a:latin typeface="Times" pitchFamily="1" charset="0"/>
            </a:endParaRPr>
          </a:p>
          <a:p>
            <a:pPr eaLnBrk="0" hangingPunct="0"/>
            <a:endParaRPr lang="en-US" sz="2400">
              <a:latin typeface="Times" pitchFamily="1" charset="0"/>
            </a:endParaRPr>
          </a:p>
          <a:p>
            <a:pPr eaLnBrk="0" hangingPunct="0"/>
            <a:endParaRPr lang="en-US" sz="2400">
              <a:latin typeface="Times" pitchFamily="1" charset="0"/>
            </a:endParaRPr>
          </a:p>
          <a:p>
            <a:pPr eaLnBrk="0" hangingPunct="0"/>
            <a:endParaRPr lang="en-US" sz="2400">
              <a:latin typeface="Times" pitchFamily="1" charset="0"/>
            </a:endParaRPr>
          </a:p>
        </p:txBody>
      </p:sp>
      <p:sp>
        <p:nvSpPr>
          <p:cNvPr id="22531" name="Rectangle 3"/>
          <p:cNvSpPr>
            <a:spLocks noChangeArrowheads="1"/>
          </p:cNvSpPr>
          <p:nvPr/>
        </p:nvSpPr>
        <p:spPr bwMode="auto">
          <a:xfrm>
            <a:off x="622300" y="304800"/>
            <a:ext cx="7899400" cy="698500"/>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4000" b="1" u="sng">
                <a:solidFill>
                  <a:srgbClr val="3333FF"/>
                </a:solidFill>
                <a:latin typeface="Times New Roman" pitchFamily="1" charset="0"/>
              </a:rPr>
              <a:t>Balancing Nuclear Decay Reactions</a:t>
            </a:r>
          </a:p>
        </p:txBody>
      </p:sp>
      <p:sp>
        <p:nvSpPr>
          <p:cNvPr id="22532" name="Rectangle 4"/>
          <p:cNvSpPr>
            <a:spLocks noChangeArrowheads="1"/>
          </p:cNvSpPr>
          <p:nvPr/>
        </p:nvSpPr>
        <p:spPr bwMode="auto">
          <a:xfrm>
            <a:off x="228600" y="1143000"/>
            <a:ext cx="8305800" cy="1676400"/>
          </a:xfrm>
          <a:prstGeom prst="rect">
            <a:avLst/>
          </a:prstGeom>
          <a:noFill/>
          <a:ln w="12700">
            <a:noFill/>
            <a:miter lim="800000"/>
            <a:headEnd/>
            <a:tailEnd/>
          </a:ln>
          <a:effectLst/>
        </p:spPr>
        <p:txBody>
          <a:bodyPr lIns="90487" tIns="44450" rIns="90487" bIns="44450">
            <a:prstTxWarp prst="textNoShape">
              <a:avLst/>
            </a:prstTxWarp>
          </a:bodyPr>
          <a:lstStyle/>
          <a:p>
            <a:pPr marL="342900" indent="-342900" algn="just" eaLnBrk="0" hangingPunct="0"/>
            <a:r>
              <a:rPr lang="en-US" sz="2400">
                <a:latin typeface="Times New Roman" pitchFamily="1" charset="0"/>
              </a:rPr>
              <a:t>		Radioactive decay results in a redistribution of the basic nuclear particles. The nuclear notation system keeps track of where they are both before and after a nuclear transformation has taken place.</a:t>
            </a:r>
          </a:p>
        </p:txBody>
      </p:sp>
      <p:sp>
        <p:nvSpPr>
          <p:cNvPr id="22533" name="Rectangle 6"/>
          <p:cNvSpPr>
            <a:spLocks noChangeArrowheads="1"/>
          </p:cNvSpPr>
          <p:nvPr/>
        </p:nvSpPr>
        <p:spPr bwMode="auto">
          <a:xfrm>
            <a:off x="190500" y="2819400"/>
            <a:ext cx="8763000" cy="3195638"/>
          </a:xfrm>
          <a:prstGeom prst="rect">
            <a:avLst/>
          </a:prstGeom>
          <a:noFill/>
          <a:ln w="9525">
            <a:noFill/>
            <a:miter lim="800000"/>
            <a:headEnd/>
            <a:tailEnd/>
          </a:ln>
          <a:effectLst/>
        </p:spPr>
        <p:txBody>
          <a:bodyPr>
            <a:prstTxWarp prst="textNoShape">
              <a:avLst/>
            </a:prstTxWarp>
            <a:spAutoFit/>
          </a:bodyPr>
          <a:lstStyle/>
          <a:p>
            <a:pPr algn="ctr"/>
            <a:r>
              <a:rPr lang="en-US" sz="2400" b="1" u="sng">
                <a:solidFill>
                  <a:srgbClr val="FF0000"/>
                </a:solidFill>
                <a:latin typeface="Times New Roman" pitchFamily="1" charset="0"/>
              </a:rPr>
              <a:t>To balance a nuclear decay reaction two rules must be followed.</a:t>
            </a:r>
            <a:r>
              <a:rPr lang="en-US" sz="2400">
                <a:solidFill>
                  <a:srgbClr val="FF0000"/>
                </a:solidFill>
                <a:latin typeface="Times New Roman" pitchFamily="1" charset="0"/>
              </a:rPr>
              <a:t> </a:t>
            </a:r>
          </a:p>
          <a:p>
            <a:endParaRPr lang="en-US" sz="1200" b="1">
              <a:solidFill>
                <a:srgbClr val="FF0000"/>
              </a:solidFill>
              <a:latin typeface="Times New Roman" pitchFamily="1" charset="0"/>
            </a:endParaRPr>
          </a:p>
          <a:p>
            <a:r>
              <a:rPr lang="en-US" sz="2400" b="1">
                <a:solidFill>
                  <a:srgbClr val="3333FF"/>
                </a:solidFill>
                <a:latin typeface="Times New Roman" pitchFamily="1" charset="0"/>
              </a:rPr>
              <a:t>1. Mass number is conserved in a nuclear decay reaction.</a:t>
            </a:r>
            <a:r>
              <a:rPr lang="en-US" sz="2400" b="1">
                <a:latin typeface="Times New Roman" pitchFamily="1" charset="0"/>
              </a:rPr>
              <a:t> </a:t>
            </a:r>
          </a:p>
          <a:p>
            <a:r>
              <a:rPr lang="en-US" sz="2400" b="1">
                <a:latin typeface="Times New Roman" pitchFamily="1" charset="0"/>
              </a:rPr>
              <a:t>	</a:t>
            </a:r>
            <a:r>
              <a:rPr lang="en-US" sz="2400">
                <a:latin typeface="Times New Roman" pitchFamily="1" charset="0"/>
              </a:rPr>
              <a:t>The sum of the mass numbers before the decay must equal </a:t>
            </a:r>
          </a:p>
          <a:p>
            <a:r>
              <a:rPr lang="en-US" sz="2400">
                <a:latin typeface="Times New Roman" pitchFamily="1" charset="0"/>
              </a:rPr>
              <a:t>	the sum of the mass numbers after the decay. </a:t>
            </a:r>
          </a:p>
          <a:p>
            <a:endParaRPr lang="en-US" sz="2400">
              <a:latin typeface="Times New Roman" pitchFamily="1" charset="0"/>
            </a:endParaRPr>
          </a:p>
          <a:p>
            <a:pPr>
              <a:buClr>
                <a:schemeClr val="tx1"/>
              </a:buClr>
            </a:pPr>
            <a:r>
              <a:rPr lang="en-US" sz="2400" b="1">
                <a:solidFill>
                  <a:srgbClr val="3333FF"/>
                </a:solidFill>
                <a:latin typeface="Times New Roman" pitchFamily="1" charset="0"/>
              </a:rPr>
              <a:t>2. Electric charge is conserved in a nuclear decay reaction. </a:t>
            </a:r>
          </a:p>
          <a:p>
            <a:pPr>
              <a:buClr>
                <a:schemeClr val="tx1"/>
              </a:buClr>
            </a:pPr>
            <a:r>
              <a:rPr lang="en-US" sz="2400" b="1">
                <a:solidFill>
                  <a:srgbClr val="CC3300"/>
                </a:solidFill>
                <a:latin typeface="Times New Roman" pitchFamily="1" charset="0"/>
              </a:rPr>
              <a:t>	</a:t>
            </a:r>
            <a:r>
              <a:rPr lang="en-US" sz="2400">
                <a:latin typeface="Times New Roman" pitchFamily="1" charset="0"/>
              </a:rPr>
              <a:t>The total electric charge on subatomic particles and nuclei </a:t>
            </a:r>
          </a:p>
          <a:p>
            <a:pPr>
              <a:buClr>
                <a:schemeClr val="tx1"/>
              </a:buClr>
            </a:pPr>
            <a:r>
              <a:rPr lang="en-US" sz="2400">
                <a:latin typeface="Times New Roman" pitchFamily="1" charset="0"/>
              </a:rPr>
              <a:t>	before and after the decay must be equal.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209925" y="381000"/>
            <a:ext cx="2724150" cy="823913"/>
          </a:xfrm>
          <a:prstGeom prst="rect">
            <a:avLst/>
          </a:prstGeom>
          <a:noFill/>
          <a:ln w="9525">
            <a:noFill/>
            <a:miter lim="800000"/>
            <a:headEnd/>
            <a:tailEnd/>
          </a:ln>
          <a:effectLst/>
        </p:spPr>
        <p:txBody>
          <a:bodyPr wrap="none">
            <a:prstTxWarp prst="textNoShape">
              <a:avLst/>
            </a:prstTxWarp>
            <a:spAutoFit/>
          </a:bodyPr>
          <a:lstStyle/>
          <a:p>
            <a:r>
              <a:rPr lang="en-US" sz="4800" b="1" u="sng">
                <a:solidFill>
                  <a:srgbClr val="3333FF"/>
                </a:solidFill>
                <a:latin typeface="Times New Roman" pitchFamily="1" charset="0"/>
              </a:rPr>
              <a:t>Examples</a:t>
            </a:r>
            <a:endParaRPr lang="en-US" sz="2400" b="1" u="sng">
              <a:solidFill>
                <a:srgbClr val="3333FF"/>
              </a:solidFill>
              <a:latin typeface="Times New Roman" pitchFamily="1" charset="0"/>
            </a:endParaRPr>
          </a:p>
        </p:txBody>
      </p:sp>
      <p:graphicFrame>
        <p:nvGraphicFramePr>
          <p:cNvPr id="23555" name="Object 3"/>
          <p:cNvGraphicFramePr>
            <a:graphicFrameLocks noChangeAspect="1"/>
          </p:cNvGraphicFramePr>
          <p:nvPr/>
        </p:nvGraphicFramePr>
        <p:xfrm>
          <a:off x="685800" y="1563688"/>
          <a:ext cx="5849938" cy="3729037"/>
        </p:xfrm>
        <a:graphic>
          <a:graphicData uri="http://schemas.openxmlformats.org/presentationml/2006/ole">
            <p:oleObj spid="_x0000_s23555" name="Equation" r:id="rId4" imgW="1155700" imgH="7366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4578" name="Object 4"/>
          <p:cNvGraphicFramePr>
            <a:graphicFrameLocks noChangeAspect="1"/>
          </p:cNvGraphicFramePr>
          <p:nvPr/>
        </p:nvGraphicFramePr>
        <p:xfrm>
          <a:off x="6248400" y="1600200"/>
          <a:ext cx="1077913" cy="1143000"/>
        </p:xfrm>
        <a:graphic>
          <a:graphicData uri="http://schemas.openxmlformats.org/presentationml/2006/ole">
            <p:oleObj spid="_x0000_s24578" name="Equation" r:id="rId4" imgW="215806" imgH="228501" progId="Equation.3">
              <p:embed/>
            </p:oleObj>
          </a:graphicData>
        </a:graphic>
      </p:graphicFrame>
      <p:graphicFrame>
        <p:nvGraphicFramePr>
          <p:cNvPr id="24579" name="Object 6"/>
          <p:cNvGraphicFramePr>
            <a:graphicFrameLocks noChangeAspect="1"/>
          </p:cNvGraphicFramePr>
          <p:nvPr/>
        </p:nvGraphicFramePr>
        <p:xfrm>
          <a:off x="6477000" y="4038600"/>
          <a:ext cx="1379538" cy="1081088"/>
        </p:xfrm>
        <a:graphic>
          <a:graphicData uri="http://schemas.openxmlformats.org/presentationml/2006/ole">
            <p:oleObj spid="_x0000_s24579" name="Equation" r:id="rId5" imgW="291973" imgH="228501" progId="Equation.3">
              <p:embed/>
            </p:oleObj>
          </a:graphicData>
        </a:graphic>
      </p:graphicFrame>
      <p:sp>
        <p:nvSpPr>
          <p:cNvPr id="24580" name="Text Box 7"/>
          <p:cNvSpPr txBox="1">
            <a:spLocks noChangeArrowheads="1"/>
          </p:cNvSpPr>
          <p:nvPr/>
        </p:nvSpPr>
        <p:spPr bwMode="auto">
          <a:xfrm>
            <a:off x="3209925" y="381000"/>
            <a:ext cx="2724150" cy="823913"/>
          </a:xfrm>
          <a:prstGeom prst="rect">
            <a:avLst/>
          </a:prstGeom>
          <a:noFill/>
          <a:ln w="9525">
            <a:noFill/>
            <a:miter lim="800000"/>
            <a:headEnd/>
            <a:tailEnd/>
          </a:ln>
          <a:effectLst/>
        </p:spPr>
        <p:txBody>
          <a:bodyPr wrap="none">
            <a:prstTxWarp prst="textNoShape">
              <a:avLst/>
            </a:prstTxWarp>
            <a:spAutoFit/>
          </a:bodyPr>
          <a:lstStyle/>
          <a:p>
            <a:r>
              <a:rPr lang="en-US" sz="4800" b="1" u="sng">
                <a:solidFill>
                  <a:srgbClr val="3333FF"/>
                </a:solidFill>
                <a:latin typeface="Times New Roman" pitchFamily="1" charset="0"/>
              </a:rPr>
              <a:t>Examples</a:t>
            </a:r>
            <a:endParaRPr lang="en-US" sz="2400" b="1" u="sng">
              <a:solidFill>
                <a:srgbClr val="3333FF"/>
              </a:solidFill>
              <a:latin typeface="Times New Roman" pitchFamily="1" charset="0"/>
            </a:endParaRPr>
          </a:p>
        </p:txBody>
      </p:sp>
      <p:graphicFrame>
        <p:nvGraphicFramePr>
          <p:cNvPr id="24581" name="Object 9"/>
          <p:cNvGraphicFramePr>
            <a:graphicFrameLocks noChangeAspect="1"/>
          </p:cNvGraphicFramePr>
          <p:nvPr/>
        </p:nvGraphicFramePr>
        <p:xfrm>
          <a:off x="685800" y="1563688"/>
          <a:ext cx="5849938" cy="3729037"/>
        </p:xfrm>
        <a:graphic>
          <a:graphicData uri="http://schemas.openxmlformats.org/presentationml/2006/ole">
            <p:oleObj spid="_x0000_s24581" name="Equation" r:id="rId6" imgW="1155700" imgH="736600" progId="Equation.3">
              <p:embed/>
            </p:oleObj>
          </a:graphicData>
        </a:graphic>
      </p:graphicFrame>
      <p:graphicFrame>
        <p:nvGraphicFramePr>
          <p:cNvPr id="24582" name="Object 10"/>
          <p:cNvGraphicFramePr>
            <a:graphicFrameLocks noChangeAspect="1"/>
          </p:cNvGraphicFramePr>
          <p:nvPr/>
        </p:nvGraphicFramePr>
        <p:xfrm>
          <a:off x="6324600" y="2857500"/>
          <a:ext cx="1077913" cy="1143000"/>
        </p:xfrm>
        <a:graphic>
          <a:graphicData uri="http://schemas.openxmlformats.org/presentationml/2006/ole">
            <p:oleObj spid="_x0000_s24582" name="Equation" r:id="rId7" imgW="215806" imgH="228501"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1181100" y="228600"/>
            <a:ext cx="6781800" cy="9144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FF0000"/>
                </a:solidFill>
                <a:latin typeface="Times New Roman" pitchFamily="1" charset="0"/>
              </a:rPr>
              <a:t>Kinetics of Nuclear Decay</a:t>
            </a:r>
          </a:p>
        </p:txBody>
      </p:sp>
      <p:sp>
        <p:nvSpPr>
          <p:cNvPr id="25603" name="Rectangle 3"/>
          <p:cNvSpPr>
            <a:spLocks noChangeArrowheads="1"/>
          </p:cNvSpPr>
          <p:nvPr/>
        </p:nvSpPr>
        <p:spPr bwMode="auto">
          <a:xfrm>
            <a:off x="381000" y="1066800"/>
            <a:ext cx="4191000" cy="5562600"/>
          </a:xfrm>
          <a:prstGeom prst="rect">
            <a:avLst/>
          </a:prstGeom>
          <a:noFill/>
          <a:ln w="12700">
            <a:noFill/>
            <a:miter lim="800000"/>
            <a:headEnd/>
            <a:tailEnd/>
          </a:ln>
          <a:effectLst/>
        </p:spPr>
        <p:txBody>
          <a:bodyPr lIns="90487" tIns="44450" rIns="90487" bIns="44450">
            <a:prstTxWarp prst="textNoShape">
              <a:avLst/>
            </a:prstTxWarp>
          </a:bodyPr>
          <a:lstStyle/>
          <a:p>
            <a:pPr marL="342900" indent="-342900" eaLnBrk="0" hangingPunct="0">
              <a:spcBef>
                <a:spcPct val="20000"/>
              </a:spcBef>
              <a:buFont typeface="Wingdings" pitchFamily="1" charset="2"/>
              <a:buChar char="Ø"/>
            </a:pPr>
            <a:r>
              <a:rPr lang="en-US" sz="2800">
                <a:latin typeface="Times New Roman" pitchFamily="1" charset="0"/>
              </a:rPr>
              <a:t>Radioactive decay processes and many chemical reactions show a </a:t>
            </a:r>
            <a:r>
              <a:rPr lang="en-US" sz="2800" b="1">
                <a:solidFill>
                  <a:srgbClr val="3333FF"/>
                </a:solidFill>
                <a:latin typeface="Times New Roman" pitchFamily="1" charset="0"/>
              </a:rPr>
              <a:t>direct correlation between the rate of reaction and the amount of reactant present</a:t>
            </a:r>
            <a:r>
              <a:rPr lang="en-US" sz="2800">
                <a:latin typeface="Times New Roman" pitchFamily="1" charset="0"/>
              </a:rPr>
              <a:t>.</a:t>
            </a:r>
          </a:p>
          <a:p>
            <a:pPr marL="342900" indent="-342900" eaLnBrk="0" hangingPunct="0">
              <a:spcBef>
                <a:spcPct val="20000"/>
              </a:spcBef>
              <a:buFont typeface="Wingdings" pitchFamily="1" charset="2"/>
              <a:buChar char="Ø"/>
            </a:pPr>
            <a:endParaRPr lang="en-US" sz="1400">
              <a:latin typeface="Times New Roman" pitchFamily="1" charset="0"/>
            </a:endParaRPr>
          </a:p>
          <a:p>
            <a:pPr marL="342900" indent="-342900" eaLnBrk="0" hangingPunct="0">
              <a:spcBef>
                <a:spcPct val="20000"/>
              </a:spcBef>
              <a:buFont typeface="Wingdings" pitchFamily="1" charset="2"/>
              <a:buChar char="Ø"/>
            </a:pPr>
            <a:r>
              <a:rPr lang="en-US" sz="2800">
                <a:latin typeface="Times New Roman" pitchFamily="1" charset="0"/>
              </a:rPr>
              <a:t>That is, if the </a:t>
            </a:r>
            <a:r>
              <a:rPr lang="en-US" sz="2800" b="1">
                <a:solidFill>
                  <a:srgbClr val="FF0000"/>
                </a:solidFill>
                <a:latin typeface="Times New Roman" pitchFamily="1" charset="0"/>
              </a:rPr>
              <a:t>amount of reactant </a:t>
            </a:r>
            <a:r>
              <a:rPr lang="en-US" sz="2800">
                <a:latin typeface="Times New Roman" pitchFamily="1" charset="0"/>
              </a:rPr>
              <a:t>is changed, the</a:t>
            </a:r>
            <a:r>
              <a:rPr lang="en-US" sz="2800" b="1">
                <a:solidFill>
                  <a:srgbClr val="FF0000"/>
                </a:solidFill>
                <a:latin typeface="Times New Roman" pitchFamily="1" charset="0"/>
              </a:rPr>
              <a:t> rate of reaction changes by the same amount.</a:t>
            </a:r>
          </a:p>
        </p:txBody>
      </p:sp>
      <p:pic>
        <p:nvPicPr>
          <p:cNvPr id="25604" name="Picture 7"/>
          <p:cNvPicPr>
            <a:picLocks noChangeAspect="1" noChangeArrowheads="1"/>
          </p:cNvPicPr>
          <p:nvPr/>
        </p:nvPicPr>
        <p:blipFill>
          <a:blip r:embed="rId3"/>
          <a:srcRect/>
          <a:stretch>
            <a:fillRect/>
          </a:stretch>
        </p:blipFill>
        <p:spPr bwMode="auto">
          <a:xfrm>
            <a:off x="5105400" y="1295400"/>
            <a:ext cx="3765550" cy="3765550"/>
          </a:xfrm>
          <a:prstGeom prst="rect">
            <a:avLst/>
          </a:prstGeom>
          <a:noFill/>
          <a:ln w="12700">
            <a:noFill/>
            <a:miter lim="800000"/>
            <a:headEnd/>
            <a:tailEnd/>
          </a:ln>
          <a:effectLst/>
        </p:spPr>
      </p:pic>
      <p:sp>
        <p:nvSpPr>
          <p:cNvPr id="25605" name="Rectangle 8"/>
          <p:cNvSpPr>
            <a:spLocks noChangeArrowheads="1"/>
          </p:cNvSpPr>
          <p:nvPr/>
        </p:nvSpPr>
        <p:spPr bwMode="auto">
          <a:xfrm>
            <a:off x="6248400" y="5334000"/>
            <a:ext cx="2103438" cy="904875"/>
          </a:xfrm>
          <a:prstGeom prst="rect">
            <a:avLst/>
          </a:prstGeom>
          <a:noFill/>
          <a:ln w="12700">
            <a:solidFill>
              <a:srgbClr val="3333FF"/>
            </a:solidFill>
            <a:miter lim="800000"/>
            <a:headEnd/>
            <a:tailEnd/>
          </a:ln>
          <a:effectLst/>
        </p:spPr>
        <p:txBody>
          <a:bodyPr wrap="none" lIns="90487" tIns="44450" rIns="90487" bIns="44450">
            <a:prstTxWarp prst="textNoShape">
              <a:avLst/>
            </a:prstTxWarp>
            <a:spAutoFit/>
          </a:bodyPr>
          <a:lstStyle/>
          <a:p>
            <a:pPr eaLnBrk="0" hangingPunct="0">
              <a:spcBef>
                <a:spcPct val="20000"/>
              </a:spcBef>
              <a:buFontTx/>
              <a:buChar char="•"/>
            </a:pPr>
            <a:r>
              <a:rPr lang="en-US" sz="2400">
                <a:latin typeface="Times" pitchFamily="1" charset="0"/>
              </a:rPr>
              <a:t> Rate = (slope)</a:t>
            </a:r>
          </a:p>
          <a:p>
            <a:pPr eaLnBrk="0" hangingPunct="0">
              <a:spcBef>
                <a:spcPct val="20000"/>
              </a:spcBef>
              <a:buFontTx/>
              <a:buChar char="•"/>
            </a:pPr>
            <a:r>
              <a:rPr lang="en-US" sz="2400">
                <a:latin typeface="Times" pitchFamily="1" charset="0"/>
              </a:rPr>
              <a:t> dN/dt = -kN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3"/>
          <p:cNvPicPr>
            <a:picLocks noChangeArrowheads="1"/>
          </p:cNvPicPr>
          <p:nvPr/>
        </p:nvPicPr>
        <p:blipFill>
          <a:blip r:embed="rId3"/>
          <a:srcRect/>
          <a:stretch>
            <a:fillRect/>
          </a:stretch>
        </p:blipFill>
        <p:spPr bwMode="auto">
          <a:xfrm>
            <a:off x="4800600" y="914400"/>
            <a:ext cx="2908300" cy="2908300"/>
          </a:xfrm>
          <a:prstGeom prst="rect">
            <a:avLst/>
          </a:prstGeom>
          <a:noFill/>
          <a:ln w="12700">
            <a:noFill/>
            <a:miter lim="800000"/>
            <a:headEnd/>
            <a:tailEnd/>
          </a:ln>
          <a:effectLst/>
        </p:spPr>
      </p:pic>
      <p:pic>
        <p:nvPicPr>
          <p:cNvPr id="26627" name="Picture 4"/>
          <p:cNvPicPr>
            <a:picLocks noChangeArrowheads="1"/>
          </p:cNvPicPr>
          <p:nvPr/>
        </p:nvPicPr>
        <p:blipFill>
          <a:blip r:embed="rId4"/>
          <a:srcRect/>
          <a:stretch>
            <a:fillRect/>
          </a:stretch>
        </p:blipFill>
        <p:spPr bwMode="auto">
          <a:xfrm>
            <a:off x="1447800" y="914400"/>
            <a:ext cx="2908300" cy="2908300"/>
          </a:xfrm>
          <a:prstGeom prst="rect">
            <a:avLst/>
          </a:prstGeom>
          <a:noFill/>
          <a:ln w="12700">
            <a:noFill/>
            <a:miter lim="800000"/>
            <a:headEnd/>
            <a:tailEnd/>
          </a:ln>
          <a:effectLst/>
        </p:spPr>
      </p:pic>
      <p:sp>
        <p:nvSpPr>
          <p:cNvPr id="26628" name="Rectangle 5"/>
          <p:cNvSpPr>
            <a:spLocks noChangeArrowheads="1"/>
          </p:cNvSpPr>
          <p:nvPr/>
        </p:nvSpPr>
        <p:spPr bwMode="auto">
          <a:xfrm>
            <a:off x="582613" y="304800"/>
            <a:ext cx="7977187" cy="454025"/>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2400" b="1">
                <a:solidFill>
                  <a:srgbClr val="FF0000"/>
                </a:solidFill>
                <a:latin typeface="Times New Roman" pitchFamily="1" charset="0"/>
              </a:rPr>
              <a:t>The rate (slope) decreases with time and amount remaining.</a:t>
            </a:r>
          </a:p>
        </p:txBody>
      </p:sp>
      <p:pic>
        <p:nvPicPr>
          <p:cNvPr id="26629" name="Picture 6" descr="nuc6"/>
          <p:cNvPicPr>
            <a:picLocks noChangeAspect="1" noChangeArrowheads="1"/>
          </p:cNvPicPr>
          <p:nvPr/>
        </p:nvPicPr>
        <p:blipFill>
          <a:blip r:embed="rId5"/>
          <a:srcRect/>
          <a:stretch>
            <a:fillRect/>
          </a:stretch>
        </p:blipFill>
        <p:spPr bwMode="auto">
          <a:xfrm>
            <a:off x="838200" y="4876800"/>
            <a:ext cx="1524000" cy="806450"/>
          </a:xfrm>
          <a:prstGeom prst="rect">
            <a:avLst/>
          </a:prstGeom>
          <a:noFill/>
          <a:ln w="9525">
            <a:noFill/>
            <a:miter lim="800000"/>
            <a:headEnd/>
            <a:tailEnd/>
          </a:ln>
        </p:spPr>
      </p:pic>
      <p:sp>
        <p:nvSpPr>
          <p:cNvPr id="26630" name="Rectangle 7"/>
          <p:cNvSpPr>
            <a:spLocks noChangeArrowheads="1"/>
          </p:cNvSpPr>
          <p:nvPr/>
        </p:nvSpPr>
        <p:spPr bwMode="auto">
          <a:xfrm>
            <a:off x="114300" y="3962400"/>
            <a:ext cx="8915400" cy="609600"/>
          </a:xfrm>
          <a:prstGeom prst="rect">
            <a:avLst/>
          </a:prstGeom>
          <a:noFill/>
          <a:ln w="9525">
            <a:noFill/>
            <a:miter lim="800000"/>
            <a:headEnd/>
            <a:tailEnd/>
          </a:ln>
          <a:effectLst/>
        </p:spPr>
        <p:txBody>
          <a:bodyPr>
            <a:prstTxWarp prst="textNoShape">
              <a:avLst/>
            </a:prstTxWarp>
          </a:bodyPr>
          <a:lstStyle/>
          <a:p>
            <a:r>
              <a:rPr lang="en-US" sz="2400">
                <a:latin typeface="Times New Roman" pitchFamily="1" charset="0"/>
              </a:rPr>
              <a:t>The </a:t>
            </a:r>
            <a:r>
              <a:rPr lang="en-US" sz="2400" b="1" u="sng">
                <a:solidFill>
                  <a:srgbClr val="FF0000"/>
                </a:solidFill>
                <a:latin typeface="Times New Roman" pitchFamily="1" charset="0"/>
              </a:rPr>
              <a:t>decay rate</a:t>
            </a:r>
            <a:r>
              <a:rPr lang="en-US" sz="2400">
                <a:latin typeface="Times New Roman" pitchFamily="1" charset="0"/>
              </a:rPr>
              <a:t> expresses the speed at which a substance disintegrates.</a:t>
            </a:r>
          </a:p>
        </p:txBody>
      </p:sp>
      <p:sp>
        <p:nvSpPr>
          <p:cNvPr id="26631" name="Rectangle 8"/>
          <p:cNvSpPr>
            <a:spLocks noChangeArrowheads="1"/>
          </p:cNvSpPr>
          <p:nvPr/>
        </p:nvSpPr>
        <p:spPr bwMode="auto">
          <a:xfrm>
            <a:off x="2819400" y="4648200"/>
            <a:ext cx="5562600" cy="1828800"/>
          </a:xfrm>
          <a:prstGeom prst="rect">
            <a:avLst/>
          </a:prstGeom>
          <a:noFill/>
          <a:ln w="9525">
            <a:noFill/>
            <a:miter lim="800000"/>
            <a:headEnd/>
            <a:tailEnd/>
          </a:ln>
          <a:effectLst/>
        </p:spPr>
        <p:txBody>
          <a:bodyPr>
            <a:prstTxWarp prst="textNoShape">
              <a:avLst/>
            </a:prstTxWarp>
          </a:bodyPr>
          <a:lstStyle/>
          <a:p>
            <a:r>
              <a:rPr lang="en-US" sz="2400">
                <a:latin typeface="Times New Roman" pitchFamily="1" charset="0"/>
              </a:rPr>
              <a:t>N   : The number of nuclei remaining</a:t>
            </a:r>
          </a:p>
          <a:p>
            <a:r>
              <a:rPr lang="en-US" sz="2400">
                <a:latin typeface="Times New Roman" pitchFamily="1" charset="0"/>
              </a:rPr>
              <a:t>N</a:t>
            </a:r>
            <a:r>
              <a:rPr lang="en-US" sz="2400" baseline="-30000">
                <a:latin typeface="Times New Roman" pitchFamily="1" charset="0"/>
              </a:rPr>
              <a:t>O</a:t>
            </a:r>
            <a:r>
              <a:rPr lang="en-US" sz="2400">
                <a:latin typeface="Times New Roman" pitchFamily="1" charset="0"/>
              </a:rPr>
              <a:t> : The number of nuclei initially present</a:t>
            </a:r>
          </a:p>
          <a:p>
            <a:r>
              <a:rPr lang="en-US" sz="2400">
                <a:latin typeface="Times New Roman" pitchFamily="1" charset="0"/>
              </a:rPr>
              <a:t>k    : The rate of decay</a:t>
            </a:r>
          </a:p>
          <a:p>
            <a:r>
              <a:rPr lang="en-US" sz="2400">
                <a:latin typeface="Times New Roman" pitchFamily="1" charset="0"/>
              </a:rPr>
              <a:t>t     : the amount of time, t.</a:t>
            </a:r>
          </a:p>
          <a:p>
            <a:pPr eaLnBrk="0" hangingPunct="0"/>
            <a:endParaRPr lang="en-US" sz="2400">
              <a:latin typeface="Times New Roman" pitchFamily="1"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71500" y="228600"/>
            <a:ext cx="8001000" cy="733425"/>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FF0000"/>
                </a:solidFill>
                <a:latin typeface="Times" pitchFamily="1" charset="0"/>
              </a:rPr>
              <a:t>Linear Form of the Decay Equation</a:t>
            </a:r>
          </a:p>
        </p:txBody>
      </p:sp>
      <p:sp>
        <p:nvSpPr>
          <p:cNvPr id="27651" name="Rectangle 3"/>
          <p:cNvSpPr>
            <a:spLocks noChangeArrowheads="1"/>
          </p:cNvSpPr>
          <p:nvPr/>
        </p:nvSpPr>
        <p:spPr bwMode="auto">
          <a:xfrm>
            <a:off x="381000" y="1066800"/>
            <a:ext cx="6553200" cy="454025"/>
          </a:xfrm>
          <a:prstGeom prst="rect">
            <a:avLst/>
          </a:prstGeom>
          <a:noFill/>
          <a:ln w="12700">
            <a:noFill/>
            <a:miter lim="800000"/>
            <a:headEnd/>
            <a:tailEnd/>
          </a:ln>
          <a:effectLst/>
        </p:spPr>
        <p:txBody>
          <a:bodyPr lIns="90487" tIns="44450" rIns="90487" bIns="44450">
            <a:prstTxWarp prst="textNoShape">
              <a:avLst/>
            </a:prstTxWarp>
            <a:spAutoFit/>
          </a:bodyPr>
          <a:lstStyle/>
          <a:p>
            <a:pPr eaLnBrk="0" hangingPunct="0"/>
            <a:r>
              <a:rPr lang="en-US" sz="2400" b="1">
                <a:latin typeface="Times" pitchFamily="1" charset="0"/>
              </a:rPr>
              <a:t>ln N / N</a:t>
            </a:r>
            <a:r>
              <a:rPr lang="en-US" sz="2400" b="1" baseline="-25000">
                <a:latin typeface="Times" pitchFamily="1" charset="0"/>
              </a:rPr>
              <a:t>o</a:t>
            </a:r>
            <a:r>
              <a:rPr lang="en-US" sz="2400" b="1">
                <a:latin typeface="Times" pitchFamily="1" charset="0"/>
              </a:rPr>
              <a:t> = -kt</a:t>
            </a:r>
            <a:r>
              <a:rPr lang="en-US" sz="2400">
                <a:latin typeface="Times" pitchFamily="1" charset="0"/>
              </a:rPr>
              <a:t>   </a:t>
            </a:r>
            <a:r>
              <a:rPr lang="en-US" sz="2400">
                <a:latin typeface="Times" pitchFamily="1" charset="0"/>
                <a:sym typeface="Wingdings" pitchFamily="1" charset="2"/>
              </a:rPr>
              <a:t> 	</a:t>
            </a:r>
            <a:endParaRPr lang="en-US" sz="2400">
              <a:solidFill>
                <a:srgbClr val="0000FF"/>
              </a:solidFill>
              <a:latin typeface="Times" pitchFamily="1" charset="0"/>
            </a:endParaRPr>
          </a:p>
        </p:txBody>
      </p:sp>
      <p:sp>
        <p:nvSpPr>
          <p:cNvPr id="27652" name="Rectangle 4"/>
          <p:cNvSpPr>
            <a:spLocks noChangeArrowheads="1"/>
          </p:cNvSpPr>
          <p:nvPr/>
        </p:nvSpPr>
        <p:spPr bwMode="auto">
          <a:xfrm>
            <a:off x="4114800" y="1905000"/>
            <a:ext cx="3771900" cy="1914525"/>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2400">
                <a:latin typeface="Times" pitchFamily="1" charset="0"/>
              </a:rPr>
              <a:t>If we rearrange  the equation</a:t>
            </a:r>
          </a:p>
          <a:p>
            <a:pPr eaLnBrk="0" hangingPunct="0"/>
            <a:r>
              <a:rPr lang="en-US" sz="2400">
                <a:latin typeface="Times" pitchFamily="1" charset="0"/>
              </a:rPr>
              <a:t>	ln N / N</a:t>
            </a:r>
            <a:r>
              <a:rPr lang="en-US" sz="2400" baseline="-25000">
                <a:latin typeface="Times" pitchFamily="1" charset="0"/>
              </a:rPr>
              <a:t>o</a:t>
            </a:r>
            <a:r>
              <a:rPr lang="en-US" sz="2400">
                <a:latin typeface="Times" pitchFamily="1" charset="0"/>
              </a:rPr>
              <a:t> = -kt </a:t>
            </a:r>
          </a:p>
          <a:p>
            <a:pPr eaLnBrk="0" hangingPunct="0"/>
            <a:r>
              <a:rPr lang="en-US" sz="2400">
                <a:latin typeface="Times" pitchFamily="1" charset="0"/>
              </a:rPr>
              <a:t>we can get it in the form of a </a:t>
            </a:r>
          </a:p>
          <a:p>
            <a:pPr eaLnBrk="0" hangingPunct="0"/>
            <a:r>
              <a:rPr lang="en-US" sz="2400">
                <a:latin typeface="Times" pitchFamily="1" charset="0"/>
              </a:rPr>
              <a:t>straight line:</a:t>
            </a:r>
          </a:p>
          <a:p>
            <a:pPr eaLnBrk="0" hangingPunct="0"/>
            <a:r>
              <a:rPr lang="en-US" sz="2400">
                <a:latin typeface="Times" pitchFamily="1" charset="0"/>
              </a:rPr>
              <a:t>	y = mx + b</a:t>
            </a:r>
          </a:p>
        </p:txBody>
      </p:sp>
      <p:pic>
        <p:nvPicPr>
          <p:cNvPr id="27653" name="Picture 5"/>
          <p:cNvPicPr>
            <a:picLocks noChangeArrowheads="1"/>
          </p:cNvPicPr>
          <p:nvPr/>
        </p:nvPicPr>
        <p:blipFill>
          <a:blip r:embed="rId3"/>
          <a:srcRect/>
          <a:stretch>
            <a:fillRect/>
          </a:stretch>
        </p:blipFill>
        <p:spPr bwMode="auto">
          <a:xfrm>
            <a:off x="533400" y="1879600"/>
            <a:ext cx="3086100" cy="3098800"/>
          </a:xfrm>
          <a:prstGeom prst="rect">
            <a:avLst/>
          </a:prstGeom>
          <a:noFill/>
          <a:ln w="12700">
            <a:noFill/>
            <a:miter lim="800000"/>
            <a:headEnd/>
            <a:tailEnd/>
          </a:ln>
          <a:effectLst/>
        </p:spPr>
      </p:pic>
      <p:pic>
        <p:nvPicPr>
          <p:cNvPr id="27654" name="Picture 6"/>
          <p:cNvPicPr>
            <a:picLocks noChangeArrowheads="1"/>
          </p:cNvPicPr>
          <p:nvPr/>
        </p:nvPicPr>
        <p:blipFill>
          <a:blip r:embed="rId4"/>
          <a:srcRect/>
          <a:stretch>
            <a:fillRect/>
          </a:stretch>
        </p:blipFill>
        <p:spPr bwMode="auto">
          <a:xfrm>
            <a:off x="838200" y="2438400"/>
            <a:ext cx="2552700" cy="140970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571500" y="228600"/>
            <a:ext cx="8001000" cy="733425"/>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FF0000"/>
                </a:solidFill>
                <a:latin typeface="Times" pitchFamily="1" charset="0"/>
              </a:rPr>
              <a:t>Linear Form of the Decay Equation</a:t>
            </a:r>
          </a:p>
        </p:txBody>
      </p:sp>
      <p:sp>
        <p:nvSpPr>
          <p:cNvPr id="28675" name="Rectangle 5"/>
          <p:cNvSpPr>
            <a:spLocks noChangeArrowheads="1"/>
          </p:cNvSpPr>
          <p:nvPr/>
        </p:nvSpPr>
        <p:spPr bwMode="auto">
          <a:xfrm>
            <a:off x="304800" y="1143000"/>
            <a:ext cx="8610600" cy="454025"/>
          </a:xfrm>
          <a:prstGeom prst="rect">
            <a:avLst/>
          </a:prstGeom>
          <a:noFill/>
          <a:ln w="12700">
            <a:noFill/>
            <a:miter lim="800000"/>
            <a:headEnd/>
            <a:tailEnd/>
          </a:ln>
          <a:effectLst/>
        </p:spPr>
        <p:txBody>
          <a:bodyPr lIns="90487" tIns="44450" rIns="90487" bIns="44450">
            <a:prstTxWarp prst="textNoShape">
              <a:avLst/>
            </a:prstTxWarp>
            <a:spAutoFit/>
          </a:bodyPr>
          <a:lstStyle/>
          <a:p>
            <a:pPr eaLnBrk="0" hangingPunct="0"/>
            <a:r>
              <a:rPr lang="en-US" sz="2400" b="1">
                <a:latin typeface="Times" pitchFamily="1" charset="0"/>
              </a:rPr>
              <a:t>ln N / N</a:t>
            </a:r>
            <a:r>
              <a:rPr lang="en-US" sz="2400" b="1" baseline="-25000">
                <a:latin typeface="Times" pitchFamily="1" charset="0"/>
              </a:rPr>
              <a:t>o</a:t>
            </a:r>
            <a:r>
              <a:rPr lang="en-US" sz="2400" b="1">
                <a:latin typeface="Times" pitchFamily="1" charset="0"/>
              </a:rPr>
              <a:t> = -kt    </a:t>
            </a:r>
            <a:r>
              <a:rPr lang="en-US" sz="2400" b="1">
                <a:latin typeface="Times" pitchFamily="1" charset="0"/>
                <a:sym typeface="Wingdings" pitchFamily="1" charset="2"/>
              </a:rPr>
              <a:t>  </a:t>
            </a:r>
            <a:r>
              <a:rPr lang="en-US" sz="2400" b="1">
                <a:solidFill>
                  <a:srgbClr val="3333FF"/>
                </a:solidFill>
                <a:latin typeface="Times" pitchFamily="1" charset="0"/>
              </a:rPr>
              <a:t>ln N - ln N</a:t>
            </a:r>
            <a:r>
              <a:rPr lang="en-US" sz="2400" b="1" baseline="-25000">
                <a:solidFill>
                  <a:srgbClr val="3333FF"/>
                </a:solidFill>
                <a:latin typeface="Times" pitchFamily="1" charset="0"/>
              </a:rPr>
              <a:t>o</a:t>
            </a:r>
            <a:r>
              <a:rPr lang="en-US" sz="2400" b="1">
                <a:latin typeface="Times" pitchFamily="1" charset="0"/>
              </a:rPr>
              <a:t> = - kt</a:t>
            </a:r>
            <a:r>
              <a:rPr lang="en-US" sz="2400" b="1">
                <a:solidFill>
                  <a:srgbClr val="0000FF"/>
                </a:solidFill>
                <a:latin typeface="Times" pitchFamily="1" charset="0"/>
              </a:rPr>
              <a:t>  </a:t>
            </a:r>
            <a:r>
              <a:rPr lang="en-US" sz="2400" b="1">
                <a:latin typeface="Times New Roman" pitchFamily="1" charset="0"/>
                <a:sym typeface="Wingdings" pitchFamily="1" charset="2"/>
              </a:rPr>
              <a:t></a:t>
            </a:r>
            <a:r>
              <a:rPr lang="en-US">
                <a:sym typeface="Wingdings" pitchFamily="1" charset="2"/>
              </a:rPr>
              <a:t>  </a:t>
            </a:r>
            <a:r>
              <a:rPr lang="en-US" sz="2400" b="1">
                <a:solidFill>
                  <a:srgbClr val="0000FF"/>
                </a:solidFill>
                <a:latin typeface="Times New Roman" pitchFamily="1" charset="0"/>
              </a:rPr>
              <a:t>ln N = </a:t>
            </a:r>
            <a:r>
              <a:rPr lang="en-US" sz="2400" b="1">
                <a:solidFill>
                  <a:srgbClr val="0000FF"/>
                </a:solidFill>
              </a:rPr>
              <a:t>-</a:t>
            </a:r>
            <a:r>
              <a:rPr lang="en-US" sz="2400" b="1">
                <a:solidFill>
                  <a:srgbClr val="0000FF"/>
                </a:solidFill>
                <a:latin typeface="Times New Roman" pitchFamily="1" charset="0"/>
              </a:rPr>
              <a:t> kt</a:t>
            </a:r>
            <a:r>
              <a:rPr lang="en-US">
                <a:latin typeface="Times New Roman" pitchFamily="1" charset="0"/>
              </a:rPr>
              <a:t> </a:t>
            </a:r>
            <a:r>
              <a:rPr lang="en-US" b="1">
                <a:solidFill>
                  <a:srgbClr val="3333FF"/>
                </a:solidFill>
                <a:latin typeface="Times New Roman" pitchFamily="1" charset="0"/>
              </a:rPr>
              <a:t>+ </a:t>
            </a:r>
            <a:r>
              <a:rPr lang="en-US" sz="2400" b="1">
                <a:solidFill>
                  <a:srgbClr val="0000FF"/>
                </a:solidFill>
                <a:latin typeface="Times New Roman" pitchFamily="1" charset="0"/>
              </a:rPr>
              <a:t>ln N</a:t>
            </a:r>
            <a:r>
              <a:rPr lang="en-US" sz="2400" b="1" baseline="-25000">
                <a:solidFill>
                  <a:srgbClr val="0000FF"/>
                </a:solidFill>
                <a:latin typeface="Times New Roman" pitchFamily="1" charset="0"/>
              </a:rPr>
              <a:t>o</a:t>
            </a:r>
          </a:p>
        </p:txBody>
      </p:sp>
      <p:sp>
        <p:nvSpPr>
          <p:cNvPr id="28676" name="Rectangle 6"/>
          <p:cNvSpPr>
            <a:spLocks noChangeArrowheads="1"/>
          </p:cNvSpPr>
          <p:nvPr/>
        </p:nvSpPr>
        <p:spPr bwMode="auto">
          <a:xfrm>
            <a:off x="3886200" y="1828800"/>
            <a:ext cx="5000625" cy="2644775"/>
          </a:xfrm>
          <a:prstGeom prst="rect">
            <a:avLst/>
          </a:prstGeom>
          <a:noFill/>
          <a:ln w="12700">
            <a:noFill/>
            <a:miter lim="800000"/>
            <a:headEnd/>
            <a:tailEnd/>
          </a:ln>
          <a:effectLst/>
        </p:spPr>
        <p:txBody>
          <a:bodyPr wrap="none" lIns="90487" tIns="44450" rIns="90487" bIns="44450">
            <a:prstTxWarp prst="textNoShape">
              <a:avLst/>
            </a:prstTxWarp>
            <a:spAutoFit/>
          </a:bodyPr>
          <a:lstStyle/>
          <a:p>
            <a:pPr eaLnBrk="0" hangingPunct="0"/>
            <a:r>
              <a:rPr lang="en-US" sz="2400">
                <a:latin typeface="Times" pitchFamily="1" charset="0"/>
              </a:rPr>
              <a:t>This is the equation of a straight line, </a:t>
            </a:r>
          </a:p>
          <a:p>
            <a:pPr eaLnBrk="0" hangingPunct="0"/>
            <a:r>
              <a:rPr lang="en-US" sz="2400">
                <a:latin typeface="Times" pitchFamily="1" charset="0"/>
              </a:rPr>
              <a:t>	y = mx + b</a:t>
            </a:r>
          </a:p>
          <a:p>
            <a:pPr eaLnBrk="0" hangingPunct="0"/>
            <a:r>
              <a:rPr lang="en-US" sz="2400">
                <a:latin typeface="Times" pitchFamily="1" charset="0"/>
              </a:rPr>
              <a:t>where </a:t>
            </a:r>
          </a:p>
          <a:p>
            <a:pPr eaLnBrk="0" hangingPunct="0"/>
            <a:r>
              <a:rPr lang="en-US" sz="2400">
                <a:latin typeface="Times" pitchFamily="1" charset="0"/>
              </a:rPr>
              <a:t>	y = ln N     </a:t>
            </a:r>
            <a:r>
              <a:rPr lang="en-US" sz="2000">
                <a:latin typeface="Times" pitchFamily="1" charset="0"/>
              </a:rPr>
              <a:t>(N = any given amount)</a:t>
            </a:r>
          </a:p>
          <a:p>
            <a:pPr eaLnBrk="0" hangingPunct="0"/>
            <a:r>
              <a:rPr lang="en-US" sz="2400">
                <a:latin typeface="Times" pitchFamily="1" charset="0"/>
              </a:rPr>
              <a:t>	m = -k</a:t>
            </a:r>
          </a:p>
          <a:p>
            <a:pPr eaLnBrk="0" hangingPunct="0"/>
            <a:r>
              <a:rPr lang="en-US" sz="2400">
                <a:latin typeface="Times" pitchFamily="1" charset="0"/>
              </a:rPr>
              <a:t>	x = t</a:t>
            </a:r>
          </a:p>
          <a:p>
            <a:pPr eaLnBrk="0" hangingPunct="0"/>
            <a:r>
              <a:rPr lang="en-US" sz="2400">
                <a:latin typeface="Times" pitchFamily="1" charset="0"/>
              </a:rPr>
              <a:t>	b = ln N</a:t>
            </a:r>
            <a:r>
              <a:rPr lang="en-US" sz="2400" baseline="-25000">
                <a:latin typeface="Times" pitchFamily="1" charset="0"/>
              </a:rPr>
              <a:t>o      </a:t>
            </a:r>
            <a:r>
              <a:rPr lang="en-US" sz="2000">
                <a:latin typeface="Times" pitchFamily="1" charset="0"/>
              </a:rPr>
              <a:t>(N</a:t>
            </a:r>
            <a:r>
              <a:rPr lang="en-US" sz="2000" baseline="-25000">
                <a:latin typeface="Times" pitchFamily="1" charset="0"/>
              </a:rPr>
              <a:t>o</a:t>
            </a:r>
            <a:r>
              <a:rPr lang="en-US" sz="2000">
                <a:latin typeface="Times" pitchFamily="1" charset="0"/>
              </a:rPr>
              <a:t> = the initial amount)</a:t>
            </a:r>
          </a:p>
        </p:txBody>
      </p:sp>
      <p:pic>
        <p:nvPicPr>
          <p:cNvPr id="28677" name="Picture 7"/>
          <p:cNvPicPr>
            <a:picLocks noChangeArrowheads="1"/>
          </p:cNvPicPr>
          <p:nvPr/>
        </p:nvPicPr>
        <p:blipFill>
          <a:blip r:embed="rId2"/>
          <a:srcRect/>
          <a:stretch>
            <a:fillRect/>
          </a:stretch>
        </p:blipFill>
        <p:spPr bwMode="auto">
          <a:xfrm>
            <a:off x="533400" y="1879600"/>
            <a:ext cx="3086100" cy="3098800"/>
          </a:xfrm>
          <a:prstGeom prst="rect">
            <a:avLst/>
          </a:prstGeom>
          <a:noFill/>
          <a:ln w="12700">
            <a:noFill/>
            <a:miter lim="800000"/>
            <a:headEnd/>
            <a:tailEnd/>
          </a:ln>
          <a:effectLst/>
        </p:spPr>
      </p:pic>
      <p:pic>
        <p:nvPicPr>
          <p:cNvPr id="28678" name="Picture 8"/>
          <p:cNvPicPr>
            <a:picLocks noChangeArrowheads="1"/>
          </p:cNvPicPr>
          <p:nvPr/>
        </p:nvPicPr>
        <p:blipFill>
          <a:blip r:embed="rId3"/>
          <a:srcRect/>
          <a:stretch>
            <a:fillRect/>
          </a:stretch>
        </p:blipFill>
        <p:spPr bwMode="auto">
          <a:xfrm>
            <a:off x="838200" y="2438400"/>
            <a:ext cx="2552700" cy="1409700"/>
          </a:xfrm>
          <a:prstGeom prst="rect">
            <a:avLst/>
          </a:prstGeom>
          <a:noFill/>
          <a:ln w="12700">
            <a:noFill/>
            <a:miter lim="800000"/>
            <a:headEnd/>
            <a:tailEnd/>
          </a:ln>
          <a:effectLst/>
        </p:spPr>
      </p:pic>
      <p:sp>
        <p:nvSpPr>
          <p:cNvPr id="28679" name="Rectangle 9"/>
          <p:cNvSpPr>
            <a:spLocks noChangeArrowheads="1"/>
          </p:cNvSpPr>
          <p:nvPr/>
        </p:nvSpPr>
        <p:spPr bwMode="auto">
          <a:xfrm>
            <a:off x="304800" y="5257800"/>
            <a:ext cx="8534400" cy="850900"/>
          </a:xfrm>
          <a:prstGeom prst="rect">
            <a:avLst/>
          </a:prstGeom>
          <a:solidFill>
            <a:srgbClr val="FFFF00"/>
          </a:solidFill>
          <a:ln w="31750">
            <a:solidFill>
              <a:schemeClr val="tx1"/>
            </a:solidFill>
            <a:miter lim="800000"/>
            <a:headEnd/>
            <a:tailEnd/>
          </a:ln>
          <a:effectLst/>
        </p:spPr>
        <p:txBody>
          <a:bodyPr lIns="90487" tIns="44450" rIns="90487" bIns="44450">
            <a:prstTxWarp prst="textNoShape">
              <a:avLst/>
            </a:prstTxWarp>
            <a:spAutoFit/>
          </a:bodyPr>
          <a:lstStyle/>
          <a:p>
            <a:pPr eaLnBrk="0" hangingPunct="0"/>
            <a:r>
              <a:rPr lang="en-US" sz="2400" b="1">
                <a:latin typeface="Times" pitchFamily="1" charset="0"/>
              </a:rPr>
              <a:t>The </a:t>
            </a:r>
            <a:r>
              <a:rPr lang="en-US" sz="2400" b="1" u="sng">
                <a:solidFill>
                  <a:srgbClr val="FF0000"/>
                </a:solidFill>
                <a:latin typeface="Times" pitchFamily="1" charset="0"/>
              </a:rPr>
              <a:t>linear form</a:t>
            </a:r>
            <a:r>
              <a:rPr lang="en-US" sz="2400" b="1">
                <a:latin typeface="Times" pitchFamily="1" charset="0"/>
              </a:rPr>
              <a:t> is useful for finding the initial amount present</a:t>
            </a:r>
          </a:p>
          <a:p>
            <a:pPr eaLnBrk="0" hangingPunct="0"/>
            <a:r>
              <a:rPr lang="en-US" sz="2400" b="1">
                <a:latin typeface="Times" pitchFamily="1" charset="0"/>
              </a:rPr>
              <a:t>	</a:t>
            </a:r>
            <a:r>
              <a:rPr lang="en-US" sz="2400" b="1">
                <a:solidFill>
                  <a:srgbClr val="FF0000"/>
                </a:solidFill>
                <a:latin typeface="Times" pitchFamily="1" charset="0"/>
              </a:rPr>
              <a:t>when t = 0</a:t>
            </a:r>
            <a:r>
              <a:rPr lang="en-US" sz="2400" b="1">
                <a:latin typeface="Times" pitchFamily="1" charset="0"/>
              </a:rPr>
              <a:t> data was </a:t>
            </a:r>
            <a:r>
              <a:rPr lang="en-US" sz="2400" b="1" u="sng">
                <a:solidFill>
                  <a:srgbClr val="FF0000"/>
                </a:solidFill>
                <a:latin typeface="Times" pitchFamily="1" charset="0"/>
              </a:rPr>
              <a:t>not</a:t>
            </a:r>
            <a:r>
              <a:rPr lang="en-US" sz="2400" b="1">
                <a:solidFill>
                  <a:srgbClr val="FF0000"/>
                </a:solidFill>
                <a:latin typeface="Times" pitchFamily="1" charset="0"/>
              </a:rPr>
              <a:t> measured</a:t>
            </a:r>
            <a:r>
              <a:rPr lang="en-US" sz="2400" b="1">
                <a:latin typeface="Times" pitchFamily="1"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43000" y="0"/>
            <a:ext cx="6858000" cy="8382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3333FF"/>
                </a:solidFill>
                <a:latin typeface="Times New Roman" pitchFamily="1" charset="0"/>
              </a:rPr>
              <a:t>Half Life Calculations</a:t>
            </a:r>
          </a:p>
        </p:txBody>
      </p:sp>
      <p:pic>
        <p:nvPicPr>
          <p:cNvPr id="29699" name="Picture 3"/>
          <p:cNvPicPr>
            <a:picLocks noChangeArrowheads="1"/>
          </p:cNvPicPr>
          <p:nvPr/>
        </p:nvPicPr>
        <p:blipFill>
          <a:blip r:embed="rId4"/>
          <a:srcRect/>
          <a:stretch>
            <a:fillRect/>
          </a:stretch>
        </p:blipFill>
        <p:spPr bwMode="auto">
          <a:xfrm>
            <a:off x="533400" y="2895600"/>
            <a:ext cx="3733800" cy="3384550"/>
          </a:xfrm>
          <a:prstGeom prst="rect">
            <a:avLst/>
          </a:prstGeom>
          <a:noFill/>
          <a:ln w="12700">
            <a:noFill/>
            <a:miter lim="800000"/>
            <a:headEnd/>
            <a:tailEnd/>
          </a:ln>
          <a:effectLst/>
        </p:spPr>
      </p:pic>
      <p:sp>
        <p:nvSpPr>
          <p:cNvPr id="29700" name="Rectangle 4"/>
          <p:cNvSpPr>
            <a:spLocks noChangeArrowheads="1"/>
          </p:cNvSpPr>
          <p:nvPr/>
        </p:nvSpPr>
        <p:spPr bwMode="auto">
          <a:xfrm>
            <a:off x="514350" y="762000"/>
            <a:ext cx="8115300" cy="1184275"/>
          </a:xfrm>
          <a:prstGeom prst="rect">
            <a:avLst/>
          </a:prstGeom>
          <a:noFill/>
          <a:ln w="12700">
            <a:noFill/>
            <a:miter lim="800000"/>
            <a:headEnd/>
            <a:tailEnd/>
          </a:ln>
          <a:effectLst/>
        </p:spPr>
        <p:txBody>
          <a:bodyPr lIns="90487" tIns="44450" rIns="90487" bIns="44450">
            <a:prstTxWarp prst="textNoShape">
              <a:avLst/>
            </a:prstTxWarp>
            <a:spAutoFit/>
          </a:bodyPr>
          <a:lstStyle/>
          <a:p>
            <a:r>
              <a:rPr lang="en-US" sz="2400">
                <a:latin typeface="Times New Roman" pitchFamily="1" charset="0"/>
              </a:rPr>
              <a:t>Another characteristic of a radioactive process is the </a:t>
            </a:r>
            <a:r>
              <a:rPr lang="en-US" sz="2400" b="1" u="sng">
                <a:solidFill>
                  <a:srgbClr val="FF0000"/>
                </a:solidFill>
                <a:latin typeface="Times New Roman" pitchFamily="1" charset="0"/>
              </a:rPr>
              <a:t>half life</a:t>
            </a:r>
            <a:r>
              <a:rPr lang="en-US" sz="2400">
                <a:solidFill>
                  <a:srgbClr val="336600"/>
                </a:solidFill>
                <a:latin typeface="Times New Roman" pitchFamily="1" charset="0"/>
              </a:rPr>
              <a:t>. </a:t>
            </a:r>
            <a:r>
              <a:rPr lang="en-US" sz="2400">
                <a:latin typeface="Times New Roman" pitchFamily="1" charset="0"/>
              </a:rPr>
              <a:t>The half life of a radioactive substance is the </a:t>
            </a:r>
            <a:r>
              <a:rPr lang="en-US" sz="2400" b="1">
                <a:solidFill>
                  <a:srgbClr val="3333FF"/>
                </a:solidFill>
                <a:latin typeface="Times New Roman" pitchFamily="1" charset="0"/>
              </a:rPr>
              <a:t>time required for half of the initial number of nuclei to disintegrate</a:t>
            </a:r>
            <a:r>
              <a:rPr lang="en-US" sz="2400" b="1">
                <a:latin typeface="Times New Roman" pitchFamily="1" charset="0"/>
              </a:rPr>
              <a:t>.</a:t>
            </a:r>
          </a:p>
        </p:txBody>
      </p:sp>
      <p:graphicFrame>
        <p:nvGraphicFramePr>
          <p:cNvPr id="29701" name="Object 5"/>
          <p:cNvGraphicFramePr>
            <a:graphicFrameLocks noChangeAspect="1"/>
          </p:cNvGraphicFramePr>
          <p:nvPr/>
        </p:nvGraphicFramePr>
        <p:xfrm>
          <a:off x="4876800" y="2362200"/>
          <a:ext cx="1782763" cy="844550"/>
        </p:xfrm>
        <a:graphic>
          <a:graphicData uri="http://schemas.openxmlformats.org/presentationml/2006/ole">
            <p:oleObj spid="_x0000_s29701" name="Equation" r:id="rId5" imgW="698500" imgH="330200" progId="Equation.3">
              <p:embed/>
            </p:oleObj>
          </a:graphicData>
        </a:graphic>
      </p:graphicFrame>
      <p:sp>
        <p:nvSpPr>
          <p:cNvPr id="29702" name="Text Box 6"/>
          <p:cNvSpPr txBox="1">
            <a:spLocks noChangeAspect="1" noChangeArrowheads="1"/>
          </p:cNvSpPr>
          <p:nvPr/>
        </p:nvSpPr>
        <p:spPr bwMode="auto">
          <a:xfrm>
            <a:off x="3352800" y="2209800"/>
            <a:ext cx="1219200" cy="461963"/>
          </a:xfrm>
          <a:prstGeom prst="rect">
            <a:avLst/>
          </a:prstGeom>
          <a:noFill/>
          <a:ln w="9525">
            <a:noFill/>
            <a:miter lim="800000"/>
            <a:headEnd/>
            <a:tailEnd/>
          </a:ln>
          <a:effectLst/>
        </p:spPr>
        <p:txBody>
          <a:bodyPr wrap="none">
            <a:prstTxWarp prst="textNoShape">
              <a:avLst/>
            </a:prstTxWarp>
          </a:bodyPr>
          <a:lstStyle/>
          <a:p>
            <a:r>
              <a:rPr lang="en-US" sz="2400" b="1">
                <a:solidFill>
                  <a:srgbClr val="FF0000"/>
                </a:solidFill>
                <a:latin typeface="Times New Roman" pitchFamily="1" charset="0"/>
              </a:rPr>
              <a:t>Half life</a:t>
            </a:r>
          </a:p>
        </p:txBody>
      </p:sp>
      <p:sp>
        <p:nvSpPr>
          <p:cNvPr id="29703" name="Line 7"/>
          <p:cNvSpPr>
            <a:spLocks noChangeAspect="1" noChangeShapeType="1"/>
          </p:cNvSpPr>
          <p:nvPr/>
        </p:nvSpPr>
        <p:spPr bwMode="auto">
          <a:xfrm>
            <a:off x="4419600" y="2590800"/>
            <a:ext cx="411163" cy="13652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29704" name="Text Box 8"/>
          <p:cNvSpPr txBox="1">
            <a:spLocks noChangeAspect="1" noChangeArrowheads="1"/>
          </p:cNvSpPr>
          <p:nvPr/>
        </p:nvSpPr>
        <p:spPr bwMode="auto">
          <a:xfrm>
            <a:off x="6858000" y="3048000"/>
            <a:ext cx="2133600" cy="525463"/>
          </a:xfrm>
          <a:prstGeom prst="rect">
            <a:avLst/>
          </a:prstGeom>
          <a:noFill/>
          <a:ln w="9525">
            <a:noFill/>
            <a:miter lim="800000"/>
            <a:headEnd/>
            <a:tailEnd/>
          </a:ln>
          <a:effectLst/>
        </p:spPr>
        <p:txBody>
          <a:bodyPr wrap="none">
            <a:prstTxWarp prst="textNoShape">
              <a:avLst/>
            </a:prstTxWarp>
          </a:bodyPr>
          <a:lstStyle/>
          <a:p>
            <a:r>
              <a:rPr lang="en-US" sz="2400" b="1">
                <a:solidFill>
                  <a:srgbClr val="3333FF"/>
                </a:solidFill>
                <a:latin typeface="Times New Roman" pitchFamily="1" charset="0"/>
              </a:rPr>
              <a:t>Rate of decay</a:t>
            </a:r>
          </a:p>
        </p:txBody>
      </p:sp>
      <p:sp>
        <p:nvSpPr>
          <p:cNvPr id="29705" name="Line 9"/>
          <p:cNvSpPr>
            <a:spLocks noChangeAspect="1" noChangeShapeType="1"/>
          </p:cNvSpPr>
          <p:nvPr/>
        </p:nvSpPr>
        <p:spPr bwMode="auto">
          <a:xfrm flipH="1" flipV="1">
            <a:off x="6324600" y="3124200"/>
            <a:ext cx="593725" cy="13652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pic>
        <p:nvPicPr>
          <p:cNvPr id="29706" name="Picture 11" descr="decay"/>
          <p:cNvPicPr>
            <a:picLocks noChangeAspect="1" noChangeArrowheads="1"/>
          </p:cNvPicPr>
          <p:nvPr/>
        </p:nvPicPr>
        <p:blipFill>
          <a:blip r:embed="rId6"/>
          <a:srcRect/>
          <a:stretch>
            <a:fillRect/>
          </a:stretch>
        </p:blipFill>
        <p:spPr bwMode="auto">
          <a:xfrm>
            <a:off x="4876800" y="4114800"/>
            <a:ext cx="3962400" cy="1585913"/>
          </a:xfrm>
          <a:prstGeom prst="rect">
            <a:avLst/>
          </a:prstGeom>
          <a:noFill/>
          <a:ln w="9525">
            <a:noFill/>
            <a:miter lim="800000"/>
            <a:headEnd/>
            <a:tailEnd/>
          </a:ln>
        </p:spPr>
      </p:pic>
      <p:sp>
        <p:nvSpPr>
          <p:cNvPr id="29707" name="Text Box 12"/>
          <p:cNvSpPr txBox="1">
            <a:spLocks noChangeArrowheads="1"/>
          </p:cNvSpPr>
          <p:nvPr/>
        </p:nvSpPr>
        <p:spPr bwMode="auto">
          <a:xfrm>
            <a:off x="4648200" y="5715000"/>
            <a:ext cx="4324350" cy="366713"/>
          </a:xfrm>
          <a:prstGeom prst="rect">
            <a:avLst/>
          </a:prstGeom>
          <a:noFill/>
          <a:ln w="9525">
            <a:noFill/>
            <a:miter lim="800000"/>
            <a:headEnd/>
            <a:tailEnd/>
          </a:ln>
          <a:effectLst/>
        </p:spPr>
        <p:txBody>
          <a:bodyPr wrap="none">
            <a:prstTxWarp prst="textNoShape">
              <a:avLst/>
            </a:prstTxWarp>
            <a:spAutoFit/>
          </a:bodyPr>
          <a:lstStyle/>
          <a:p>
            <a:r>
              <a:rPr lang="en-US" b="1">
                <a:latin typeface="Times New Roman" pitchFamily="1" charset="0"/>
              </a:rPr>
              <a:t>Phosphorous-32 has a half life of 14.7 days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ext Box 6"/>
          <p:cNvSpPr txBox="1">
            <a:spLocks noChangeArrowheads="1"/>
          </p:cNvSpPr>
          <p:nvPr/>
        </p:nvSpPr>
        <p:spPr bwMode="auto">
          <a:xfrm>
            <a:off x="3327400" y="0"/>
            <a:ext cx="2487613" cy="823913"/>
          </a:xfrm>
          <a:prstGeom prst="rect">
            <a:avLst/>
          </a:prstGeom>
          <a:noFill/>
          <a:ln w="9525">
            <a:noFill/>
            <a:miter lim="800000"/>
            <a:headEnd/>
            <a:tailEnd/>
          </a:ln>
          <a:effectLst/>
        </p:spPr>
        <p:txBody>
          <a:bodyPr wrap="none">
            <a:prstTxWarp prst="textNoShape">
              <a:avLst/>
            </a:prstTxWarp>
            <a:spAutoFit/>
          </a:bodyPr>
          <a:lstStyle/>
          <a:p>
            <a:r>
              <a:rPr lang="en-US" sz="4800" b="1" u="sng">
                <a:solidFill>
                  <a:srgbClr val="3333FF"/>
                </a:solidFill>
                <a:latin typeface="Times New Roman" pitchFamily="1" charset="0"/>
              </a:rPr>
              <a:t>Example</a:t>
            </a:r>
          </a:p>
        </p:txBody>
      </p:sp>
      <p:sp>
        <p:nvSpPr>
          <p:cNvPr id="30723" name="Text Box 7"/>
          <p:cNvSpPr txBox="1">
            <a:spLocks noChangeArrowheads="1"/>
          </p:cNvSpPr>
          <p:nvPr/>
        </p:nvSpPr>
        <p:spPr bwMode="auto">
          <a:xfrm>
            <a:off x="419100" y="1143000"/>
            <a:ext cx="8305800" cy="946150"/>
          </a:xfrm>
          <a:prstGeom prst="rect">
            <a:avLst/>
          </a:prstGeom>
          <a:noFill/>
          <a:ln w="9525">
            <a:noFill/>
            <a:miter lim="800000"/>
            <a:headEnd/>
            <a:tailEnd/>
          </a:ln>
          <a:effectLst/>
        </p:spPr>
        <p:txBody>
          <a:bodyPr>
            <a:prstTxWarp prst="textNoShape">
              <a:avLst/>
            </a:prstTxWarp>
            <a:spAutoFit/>
          </a:bodyPr>
          <a:lstStyle/>
          <a:p>
            <a:pPr algn="just"/>
            <a:r>
              <a:rPr lang="en-US" sz="2800">
                <a:latin typeface="Times New Roman" pitchFamily="1" charset="0"/>
              </a:rPr>
              <a:t>     The half life of a specific element was calculated to be 5200 years. Calculate the decay constant (k).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190750" y="2663825"/>
            <a:ext cx="9144000" cy="0"/>
          </a:xfrm>
          <a:prstGeom prst="rect">
            <a:avLst/>
          </a:prstGeom>
          <a:noFill/>
          <a:ln w="9525">
            <a:noFill/>
            <a:miter lim="800000"/>
            <a:headEnd/>
            <a:tailEnd/>
          </a:ln>
          <a:effectLst/>
        </p:spPr>
        <p:txBody>
          <a:bodyPr>
            <a:prstTxWarp prst="textNoShape">
              <a:avLst/>
            </a:prstTxWarp>
            <a:spAutoFit/>
          </a:bodyPr>
          <a:lstStyle/>
          <a:p>
            <a:endParaRPr lang="en-US"/>
          </a:p>
        </p:txBody>
      </p:sp>
      <p:pic>
        <p:nvPicPr>
          <p:cNvPr id="4099" name="Picture 3" descr="geiger_1"/>
          <p:cNvPicPr>
            <a:picLocks noChangeAspect="1" noChangeArrowheads="1"/>
          </p:cNvPicPr>
          <p:nvPr/>
        </p:nvPicPr>
        <p:blipFill>
          <a:blip r:embed="rId2"/>
          <a:srcRect/>
          <a:stretch>
            <a:fillRect/>
          </a:stretch>
        </p:blipFill>
        <p:spPr bwMode="auto">
          <a:xfrm>
            <a:off x="838200" y="2286000"/>
            <a:ext cx="3048000" cy="2220913"/>
          </a:xfrm>
          <a:prstGeom prst="rect">
            <a:avLst/>
          </a:prstGeom>
          <a:noFill/>
          <a:ln w="9525">
            <a:noFill/>
            <a:miter lim="800000"/>
            <a:headEnd/>
            <a:tailEnd/>
          </a:ln>
        </p:spPr>
      </p:pic>
      <p:sp>
        <p:nvSpPr>
          <p:cNvPr id="4100" name="Text Box 4"/>
          <p:cNvSpPr txBox="1">
            <a:spLocks noChangeArrowheads="1"/>
          </p:cNvSpPr>
          <p:nvPr/>
        </p:nvSpPr>
        <p:spPr bwMode="auto">
          <a:xfrm>
            <a:off x="381000" y="1143000"/>
            <a:ext cx="4114800" cy="822325"/>
          </a:xfrm>
          <a:prstGeom prst="rect">
            <a:avLst/>
          </a:prstGeom>
          <a:noFill/>
          <a:ln w="9525">
            <a:noFill/>
            <a:miter lim="800000"/>
            <a:headEnd/>
            <a:tailEnd/>
          </a:ln>
          <a:effectLst/>
        </p:spPr>
        <p:txBody>
          <a:bodyPr>
            <a:prstTxWarp prst="textNoShape">
              <a:avLst/>
            </a:prstTxWarp>
            <a:spAutoFit/>
          </a:bodyPr>
          <a:lstStyle/>
          <a:p>
            <a:pPr algn="ctr"/>
            <a:r>
              <a:rPr lang="en-US" sz="2400" b="1">
                <a:latin typeface="Times New Roman" pitchFamily="1" charset="0"/>
              </a:rPr>
              <a:t>Agricultural applications-radioactive traces</a:t>
            </a:r>
          </a:p>
        </p:txBody>
      </p:sp>
      <p:sp>
        <p:nvSpPr>
          <p:cNvPr id="4101" name="Text Box 5"/>
          <p:cNvSpPr txBox="1">
            <a:spLocks noChangeArrowheads="1"/>
          </p:cNvSpPr>
          <p:nvPr/>
        </p:nvSpPr>
        <p:spPr bwMode="auto">
          <a:xfrm>
            <a:off x="304800" y="4800600"/>
            <a:ext cx="4038600" cy="915988"/>
          </a:xfrm>
          <a:prstGeom prst="rect">
            <a:avLst/>
          </a:prstGeom>
          <a:noFill/>
          <a:ln w="9525">
            <a:noFill/>
            <a:miter lim="800000"/>
            <a:headEnd/>
            <a:tailEnd/>
          </a:ln>
          <a:effectLst/>
        </p:spPr>
        <p:txBody>
          <a:bodyPr>
            <a:prstTxWarp prst="textNoShape">
              <a:avLst/>
            </a:prstTxWarp>
            <a:spAutoFit/>
          </a:bodyPr>
          <a:lstStyle/>
          <a:p>
            <a:pPr algn="ctr"/>
            <a:r>
              <a:rPr lang="en-US">
                <a:latin typeface="Times New Roman" pitchFamily="1" charset="0"/>
              </a:rPr>
              <a:t>Helps scientists to understand the detailed mechanism of how plants utilize phosphorous to grow an reproduce</a:t>
            </a:r>
          </a:p>
        </p:txBody>
      </p:sp>
      <p:pic>
        <p:nvPicPr>
          <p:cNvPr id="4102" name="Picture 6" descr="fruit"/>
          <p:cNvPicPr>
            <a:picLocks noChangeAspect="1" noChangeArrowheads="1"/>
          </p:cNvPicPr>
          <p:nvPr/>
        </p:nvPicPr>
        <p:blipFill>
          <a:blip r:embed="rId3"/>
          <a:srcRect/>
          <a:stretch>
            <a:fillRect/>
          </a:stretch>
        </p:blipFill>
        <p:spPr bwMode="auto">
          <a:xfrm>
            <a:off x="4876800" y="2286000"/>
            <a:ext cx="3810000" cy="1771650"/>
          </a:xfrm>
          <a:prstGeom prst="rect">
            <a:avLst/>
          </a:prstGeom>
          <a:noFill/>
          <a:ln w="9525">
            <a:noFill/>
            <a:miter lim="800000"/>
            <a:headEnd/>
            <a:tailEnd/>
          </a:ln>
        </p:spPr>
      </p:pic>
      <p:sp>
        <p:nvSpPr>
          <p:cNvPr id="4103" name="Text Box 7"/>
          <p:cNvSpPr txBox="1">
            <a:spLocks noChangeArrowheads="1"/>
          </p:cNvSpPr>
          <p:nvPr/>
        </p:nvSpPr>
        <p:spPr bwMode="auto">
          <a:xfrm>
            <a:off x="5562600" y="1295400"/>
            <a:ext cx="2341563" cy="457200"/>
          </a:xfrm>
          <a:prstGeom prst="rect">
            <a:avLst/>
          </a:prstGeom>
          <a:noFill/>
          <a:ln w="9525">
            <a:noFill/>
            <a:miter lim="800000"/>
            <a:headEnd/>
            <a:tailEnd/>
          </a:ln>
          <a:effectLst/>
        </p:spPr>
        <p:txBody>
          <a:bodyPr wrap="none">
            <a:prstTxWarp prst="textNoShape">
              <a:avLst/>
            </a:prstTxWarp>
            <a:spAutoFit/>
          </a:bodyPr>
          <a:lstStyle/>
          <a:p>
            <a:pPr algn="ctr"/>
            <a:r>
              <a:rPr lang="en-US" sz="2400" b="1">
                <a:latin typeface="Times New Roman" pitchFamily="1" charset="0"/>
              </a:rPr>
              <a:t>Food irradiation</a:t>
            </a:r>
          </a:p>
        </p:txBody>
      </p:sp>
      <p:sp>
        <p:nvSpPr>
          <p:cNvPr id="4104" name="Text Box 8"/>
          <p:cNvSpPr txBox="1">
            <a:spLocks noChangeArrowheads="1"/>
          </p:cNvSpPr>
          <p:nvPr/>
        </p:nvSpPr>
        <p:spPr bwMode="auto">
          <a:xfrm>
            <a:off x="4876800" y="4419600"/>
            <a:ext cx="3581400" cy="1190625"/>
          </a:xfrm>
          <a:prstGeom prst="rect">
            <a:avLst/>
          </a:prstGeom>
          <a:noFill/>
          <a:ln w="9525">
            <a:noFill/>
            <a:miter lim="800000"/>
            <a:headEnd/>
            <a:tailEnd/>
          </a:ln>
          <a:effectLst/>
        </p:spPr>
        <p:txBody>
          <a:bodyPr>
            <a:prstTxWarp prst="textNoShape">
              <a:avLst/>
            </a:prstTxWarp>
            <a:spAutoFit/>
          </a:bodyPr>
          <a:lstStyle/>
          <a:p>
            <a:pPr algn="ctr"/>
            <a:r>
              <a:rPr lang="en-US">
                <a:latin typeface="Times New Roman" pitchFamily="1" charset="0"/>
              </a:rPr>
              <a:t>Gamma rays of a radioisotopes (Cobalt-61) destroy many disease-causing bacteria as well as those that cause food to spoil</a:t>
            </a:r>
          </a:p>
        </p:txBody>
      </p:sp>
      <p:graphicFrame>
        <p:nvGraphicFramePr>
          <p:cNvPr id="108568" name="Group 24"/>
          <p:cNvGraphicFramePr>
            <a:graphicFrameLocks noGrp="1"/>
          </p:cNvGraphicFramePr>
          <p:nvPr/>
        </p:nvGraphicFramePr>
        <p:xfrm>
          <a:off x="228600" y="990600"/>
          <a:ext cx="4191000" cy="4876800"/>
        </p:xfrm>
        <a:graphic>
          <a:graphicData uri="http://schemas.openxmlformats.org/drawingml/2006/table">
            <a:tbl>
              <a:tblPr/>
              <a:tblGrid>
                <a:gridCol w="4191000"/>
              </a:tblGrid>
              <a:tr h="487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8569" name="Group 25"/>
          <p:cNvGraphicFramePr>
            <a:graphicFrameLocks noGrp="1"/>
          </p:cNvGraphicFramePr>
          <p:nvPr/>
        </p:nvGraphicFramePr>
        <p:xfrm>
          <a:off x="4724400" y="990600"/>
          <a:ext cx="4114800" cy="4876800"/>
        </p:xfrm>
        <a:graphic>
          <a:graphicData uri="http://schemas.openxmlformats.org/drawingml/2006/table">
            <a:tbl>
              <a:tblPr/>
              <a:tblGrid>
                <a:gridCol w="4114800"/>
              </a:tblGrid>
              <a:tr h="487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17" name="Text Box 26"/>
          <p:cNvSpPr txBox="1">
            <a:spLocks noChangeArrowheads="1"/>
          </p:cNvSpPr>
          <p:nvPr/>
        </p:nvSpPr>
        <p:spPr bwMode="auto">
          <a:xfrm>
            <a:off x="0" y="228600"/>
            <a:ext cx="9124950" cy="519113"/>
          </a:xfrm>
          <a:prstGeom prst="rect">
            <a:avLst/>
          </a:prstGeom>
          <a:noFill/>
          <a:ln w="9525">
            <a:noFill/>
            <a:miter lim="800000"/>
            <a:headEnd/>
            <a:tailEnd/>
          </a:ln>
          <a:effectLst/>
        </p:spPr>
        <p:txBody>
          <a:bodyPr wrap="none">
            <a:prstTxWarp prst="textNoShape">
              <a:avLst/>
            </a:prstTxWarp>
            <a:spAutoFit/>
          </a:bodyPr>
          <a:lstStyle/>
          <a:p>
            <a:r>
              <a:rPr lang="en-US" sz="2800" b="1" u="sng">
                <a:solidFill>
                  <a:srgbClr val="3333FF"/>
                </a:solidFill>
                <a:latin typeface="Times New Roman" pitchFamily="1" charset="0"/>
              </a:rPr>
              <a:t>Where might we see radioactive materials in everyday life?</a:t>
            </a:r>
          </a:p>
        </p:txBody>
      </p:sp>
      <p:sp>
        <p:nvSpPr>
          <p:cNvPr id="4118" name="Text Box 27"/>
          <p:cNvSpPr txBox="1">
            <a:spLocks noChangeArrowheads="1"/>
          </p:cNvSpPr>
          <p:nvPr/>
        </p:nvSpPr>
        <p:spPr bwMode="auto">
          <a:xfrm>
            <a:off x="2073275" y="6019800"/>
            <a:ext cx="4997450" cy="641350"/>
          </a:xfrm>
          <a:prstGeom prst="rect">
            <a:avLst/>
          </a:prstGeom>
          <a:noFill/>
          <a:ln w="9525">
            <a:noFill/>
            <a:miter lim="800000"/>
            <a:headEnd/>
            <a:tailEnd/>
          </a:ln>
          <a:effectLst/>
        </p:spPr>
        <p:txBody>
          <a:bodyPr wrap="none">
            <a:prstTxWarp prst="textNoShape">
              <a:avLst/>
            </a:prstTxWarp>
            <a:spAutoFit/>
          </a:bodyPr>
          <a:lstStyle/>
          <a:p>
            <a:r>
              <a:rPr lang="en-US" sz="3600" b="1" i="1">
                <a:solidFill>
                  <a:srgbClr val="FF0000"/>
                </a:solidFill>
                <a:latin typeface="Times New Roman" pitchFamily="1" charset="0"/>
              </a:rPr>
              <a:t>But what is radioactivity?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1746" name="Object 3"/>
          <p:cNvGraphicFramePr>
            <a:graphicFrameLocks noChangeAspect="1"/>
          </p:cNvGraphicFramePr>
          <p:nvPr/>
        </p:nvGraphicFramePr>
        <p:xfrm>
          <a:off x="1552575" y="3106738"/>
          <a:ext cx="1801813" cy="1023937"/>
        </p:xfrm>
        <a:graphic>
          <a:graphicData uri="http://schemas.openxmlformats.org/presentationml/2006/ole">
            <p:oleObj spid="_x0000_s31746" name="Equation" r:id="rId3" imgW="647700" imgH="368300" progId="Equation.3">
              <p:embed/>
            </p:oleObj>
          </a:graphicData>
        </a:graphic>
      </p:graphicFrame>
      <p:sp>
        <p:nvSpPr>
          <p:cNvPr id="31747" name="Text Box 5"/>
          <p:cNvSpPr txBox="1">
            <a:spLocks noChangeArrowheads="1"/>
          </p:cNvSpPr>
          <p:nvPr/>
        </p:nvSpPr>
        <p:spPr bwMode="auto">
          <a:xfrm>
            <a:off x="3327400" y="0"/>
            <a:ext cx="2487613" cy="823913"/>
          </a:xfrm>
          <a:prstGeom prst="rect">
            <a:avLst/>
          </a:prstGeom>
          <a:noFill/>
          <a:ln w="9525">
            <a:noFill/>
            <a:miter lim="800000"/>
            <a:headEnd/>
            <a:tailEnd/>
          </a:ln>
          <a:effectLst/>
        </p:spPr>
        <p:txBody>
          <a:bodyPr wrap="none">
            <a:prstTxWarp prst="textNoShape">
              <a:avLst/>
            </a:prstTxWarp>
            <a:spAutoFit/>
          </a:bodyPr>
          <a:lstStyle/>
          <a:p>
            <a:r>
              <a:rPr lang="en-US" sz="4800" b="1" u="sng">
                <a:solidFill>
                  <a:srgbClr val="3333FF"/>
                </a:solidFill>
                <a:latin typeface="Times New Roman" pitchFamily="1" charset="0"/>
              </a:rPr>
              <a:t>Example</a:t>
            </a:r>
          </a:p>
        </p:txBody>
      </p:sp>
      <p:sp>
        <p:nvSpPr>
          <p:cNvPr id="31748" name="Text Box 6"/>
          <p:cNvSpPr txBox="1">
            <a:spLocks noChangeArrowheads="1"/>
          </p:cNvSpPr>
          <p:nvPr/>
        </p:nvSpPr>
        <p:spPr bwMode="auto">
          <a:xfrm>
            <a:off x="419100" y="1143000"/>
            <a:ext cx="8305800" cy="946150"/>
          </a:xfrm>
          <a:prstGeom prst="rect">
            <a:avLst/>
          </a:prstGeom>
          <a:noFill/>
          <a:ln w="9525">
            <a:noFill/>
            <a:miter lim="800000"/>
            <a:headEnd/>
            <a:tailEnd/>
          </a:ln>
          <a:effectLst/>
        </p:spPr>
        <p:txBody>
          <a:bodyPr>
            <a:prstTxWarp prst="textNoShape">
              <a:avLst/>
            </a:prstTxWarp>
            <a:spAutoFit/>
          </a:bodyPr>
          <a:lstStyle/>
          <a:p>
            <a:pPr algn="just"/>
            <a:r>
              <a:rPr lang="en-US" sz="2800">
                <a:latin typeface="Times New Roman" pitchFamily="1" charset="0"/>
              </a:rPr>
              <a:t>     The half life of a specific element was calculated to be 5200 years. Calculate the decay constant (k).</a:t>
            </a:r>
          </a:p>
        </p:txBody>
      </p:sp>
      <p:sp>
        <p:nvSpPr>
          <p:cNvPr id="31749" name="Text Box 7"/>
          <p:cNvSpPr txBox="1">
            <a:spLocks noChangeArrowheads="1"/>
          </p:cNvSpPr>
          <p:nvPr/>
        </p:nvSpPr>
        <p:spPr bwMode="auto">
          <a:xfrm>
            <a:off x="457200" y="2209800"/>
            <a:ext cx="3082925" cy="519113"/>
          </a:xfrm>
          <a:prstGeom prst="rect">
            <a:avLst/>
          </a:prstGeom>
          <a:noFill/>
          <a:ln w="9525">
            <a:noFill/>
            <a:miter lim="800000"/>
            <a:headEnd/>
            <a:tailEnd/>
          </a:ln>
          <a:effectLst/>
        </p:spPr>
        <p:txBody>
          <a:bodyPr wrap="none">
            <a:prstTxWarp prst="textNoShape">
              <a:avLst/>
            </a:prstTxWarp>
            <a:spAutoFit/>
          </a:bodyPr>
          <a:lstStyle/>
          <a:p>
            <a:r>
              <a:rPr lang="en-US" sz="2800" b="1">
                <a:solidFill>
                  <a:srgbClr val="3333FF"/>
                </a:solidFill>
                <a:latin typeface="Times New Roman" pitchFamily="1" charset="0"/>
              </a:rPr>
              <a:t>Recall: ln 2 = 0.693</a:t>
            </a:r>
          </a:p>
        </p:txBody>
      </p:sp>
      <p:sp>
        <p:nvSpPr>
          <p:cNvPr id="31750" name="Text Box 8"/>
          <p:cNvSpPr txBox="1">
            <a:spLocks noChangeArrowheads="1"/>
          </p:cNvSpPr>
          <p:nvPr/>
        </p:nvSpPr>
        <p:spPr bwMode="auto">
          <a:xfrm>
            <a:off x="457200" y="2909888"/>
            <a:ext cx="915988" cy="519112"/>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1" charset="0"/>
              </a:rPr>
              <a:t>So…</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2770" name="Object 4"/>
          <p:cNvGraphicFramePr>
            <a:graphicFrameLocks noChangeAspect="1"/>
          </p:cNvGraphicFramePr>
          <p:nvPr/>
        </p:nvGraphicFramePr>
        <p:xfrm>
          <a:off x="1552575" y="3106738"/>
          <a:ext cx="5864225" cy="2495550"/>
        </p:xfrm>
        <a:graphic>
          <a:graphicData uri="http://schemas.openxmlformats.org/presentationml/2006/ole">
            <p:oleObj spid="_x0000_s32770" name="Equation" r:id="rId3" imgW="2108200" imgH="812800" progId="Equation.3">
              <p:embed/>
            </p:oleObj>
          </a:graphicData>
        </a:graphic>
      </p:graphicFrame>
      <p:sp>
        <p:nvSpPr>
          <p:cNvPr id="32771" name="Text Box 5"/>
          <p:cNvSpPr txBox="1">
            <a:spLocks noChangeArrowheads="1"/>
          </p:cNvSpPr>
          <p:nvPr/>
        </p:nvSpPr>
        <p:spPr bwMode="auto">
          <a:xfrm>
            <a:off x="3327400" y="0"/>
            <a:ext cx="2487613" cy="823913"/>
          </a:xfrm>
          <a:prstGeom prst="rect">
            <a:avLst/>
          </a:prstGeom>
          <a:noFill/>
          <a:ln w="9525">
            <a:noFill/>
            <a:miter lim="800000"/>
            <a:headEnd/>
            <a:tailEnd/>
          </a:ln>
          <a:effectLst/>
        </p:spPr>
        <p:txBody>
          <a:bodyPr wrap="none">
            <a:prstTxWarp prst="textNoShape">
              <a:avLst/>
            </a:prstTxWarp>
            <a:spAutoFit/>
          </a:bodyPr>
          <a:lstStyle/>
          <a:p>
            <a:r>
              <a:rPr lang="en-US" sz="4800" b="1" u="sng">
                <a:solidFill>
                  <a:srgbClr val="3333FF"/>
                </a:solidFill>
                <a:latin typeface="Times New Roman" pitchFamily="1" charset="0"/>
              </a:rPr>
              <a:t>Example</a:t>
            </a:r>
          </a:p>
        </p:txBody>
      </p:sp>
      <p:sp>
        <p:nvSpPr>
          <p:cNvPr id="32772" name="Text Box 6"/>
          <p:cNvSpPr txBox="1">
            <a:spLocks noChangeArrowheads="1"/>
          </p:cNvSpPr>
          <p:nvPr/>
        </p:nvSpPr>
        <p:spPr bwMode="auto">
          <a:xfrm>
            <a:off x="419100" y="1143000"/>
            <a:ext cx="8305800" cy="946150"/>
          </a:xfrm>
          <a:prstGeom prst="rect">
            <a:avLst/>
          </a:prstGeom>
          <a:noFill/>
          <a:ln w="9525">
            <a:noFill/>
            <a:miter lim="800000"/>
            <a:headEnd/>
            <a:tailEnd/>
          </a:ln>
          <a:effectLst/>
        </p:spPr>
        <p:txBody>
          <a:bodyPr>
            <a:prstTxWarp prst="textNoShape">
              <a:avLst/>
            </a:prstTxWarp>
            <a:spAutoFit/>
          </a:bodyPr>
          <a:lstStyle/>
          <a:p>
            <a:pPr algn="just"/>
            <a:r>
              <a:rPr lang="en-US" sz="2800">
                <a:latin typeface="Times New Roman" pitchFamily="1" charset="0"/>
              </a:rPr>
              <a:t>     The half life of a specific element was calculated to be 5200 years. Calculate the decay constant (k).</a:t>
            </a:r>
          </a:p>
        </p:txBody>
      </p:sp>
      <p:sp>
        <p:nvSpPr>
          <p:cNvPr id="32773" name="Text Box 8"/>
          <p:cNvSpPr txBox="1">
            <a:spLocks noChangeArrowheads="1"/>
          </p:cNvSpPr>
          <p:nvPr/>
        </p:nvSpPr>
        <p:spPr bwMode="auto">
          <a:xfrm>
            <a:off x="457200" y="2209800"/>
            <a:ext cx="3082925" cy="519113"/>
          </a:xfrm>
          <a:prstGeom prst="rect">
            <a:avLst/>
          </a:prstGeom>
          <a:noFill/>
          <a:ln w="9525">
            <a:noFill/>
            <a:miter lim="800000"/>
            <a:headEnd/>
            <a:tailEnd/>
          </a:ln>
          <a:effectLst/>
        </p:spPr>
        <p:txBody>
          <a:bodyPr wrap="none">
            <a:prstTxWarp prst="textNoShape">
              <a:avLst/>
            </a:prstTxWarp>
            <a:spAutoFit/>
          </a:bodyPr>
          <a:lstStyle/>
          <a:p>
            <a:r>
              <a:rPr lang="en-US" sz="2800" b="1">
                <a:solidFill>
                  <a:srgbClr val="3333FF"/>
                </a:solidFill>
                <a:latin typeface="Times New Roman" pitchFamily="1" charset="0"/>
              </a:rPr>
              <a:t>Recall: ln 2 = 0.693</a:t>
            </a:r>
          </a:p>
        </p:txBody>
      </p:sp>
      <p:sp>
        <p:nvSpPr>
          <p:cNvPr id="32774" name="Text Box 9"/>
          <p:cNvSpPr txBox="1">
            <a:spLocks noChangeArrowheads="1"/>
          </p:cNvSpPr>
          <p:nvPr/>
        </p:nvSpPr>
        <p:spPr bwMode="auto">
          <a:xfrm>
            <a:off x="457200" y="2909888"/>
            <a:ext cx="915988" cy="519112"/>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1" charset="0"/>
              </a:rPr>
              <a:t>So…</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533400" y="3168650"/>
            <a:ext cx="1701800" cy="519113"/>
          </a:xfrm>
          <a:prstGeom prst="rect">
            <a:avLst/>
          </a:prstGeom>
          <a:noFill/>
          <a:ln w="9525">
            <a:noFill/>
            <a:miter lim="800000"/>
            <a:headEnd/>
            <a:tailEnd/>
          </a:ln>
          <a:effectLst/>
        </p:spPr>
        <p:txBody>
          <a:bodyPr wrap="none">
            <a:prstTxWarp prst="textNoShape">
              <a:avLst/>
            </a:prstTxWarp>
            <a:spAutoFit/>
          </a:bodyPr>
          <a:lstStyle/>
          <a:p>
            <a:r>
              <a:rPr lang="en-US" sz="2800" b="1" i="1">
                <a:latin typeface="Times New Roman" pitchFamily="1" charset="0"/>
              </a:rPr>
              <a:t>Therefore</a:t>
            </a:r>
            <a:r>
              <a:rPr lang="en-US" i="1">
                <a:latin typeface="Times New Roman" pitchFamily="1" charset="0"/>
              </a:rPr>
              <a:t>,</a:t>
            </a:r>
          </a:p>
        </p:txBody>
      </p:sp>
      <p:graphicFrame>
        <p:nvGraphicFramePr>
          <p:cNvPr id="33795" name="Object 5"/>
          <p:cNvGraphicFramePr>
            <a:graphicFrameLocks noChangeAspect="1"/>
          </p:cNvGraphicFramePr>
          <p:nvPr/>
        </p:nvGraphicFramePr>
        <p:xfrm>
          <a:off x="914400" y="3778250"/>
          <a:ext cx="1839913" cy="2438400"/>
        </p:xfrm>
        <a:graphic>
          <a:graphicData uri="http://schemas.openxmlformats.org/presentationml/2006/ole">
            <p:oleObj spid="_x0000_s33795" name="Equation" r:id="rId4" imgW="1054100" imgH="1397000" progId="Equation.3">
              <p:embed/>
            </p:oleObj>
          </a:graphicData>
        </a:graphic>
      </p:graphicFrame>
      <p:graphicFrame>
        <p:nvGraphicFramePr>
          <p:cNvPr id="33796" name="Object 6"/>
          <p:cNvGraphicFramePr>
            <a:graphicFrameLocks noChangeAspect="1"/>
          </p:cNvGraphicFramePr>
          <p:nvPr/>
        </p:nvGraphicFramePr>
        <p:xfrm>
          <a:off x="3657600" y="4083050"/>
          <a:ext cx="1447800" cy="1625600"/>
        </p:xfrm>
        <a:graphic>
          <a:graphicData uri="http://schemas.openxmlformats.org/presentationml/2006/ole">
            <p:oleObj spid="_x0000_s33796" name="Equation" r:id="rId5" imgW="723586" imgH="812447" progId="Equation.3">
              <p:embed/>
            </p:oleObj>
          </a:graphicData>
        </a:graphic>
      </p:graphicFrame>
      <p:sp>
        <p:nvSpPr>
          <p:cNvPr id="33797" name="Rectangle 8"/>
          <p:cNvSpPr>
            <a:spLocks noChangeArrowheads="1"/>
          </p:cNvSpPr>
          <p:nvPr/>
        </p:nvSpPr>
        <p:spPr bwMode="auto">
          <a:xfrm>
            <a:off x="5486400" y="3854450"/>
            <a:ext cx="3068638" cy="2225675"/>
          </a:xfrm>
          <a:prstGeom prst="rect">
            <a:avLst/>
          </a:prstGeom>
          <a:noFill/>
          <a:ln w="9525">
            <a:noFill/>
            <a:miter lim="800000"/>
            <a:headEnd/>
            <a:tailEnd/>
          </a:ln>
          <a:effectLst/>
        </p:spPr>
        <p:txBody>
          <a:bodyPr>
            <a:prstTxWarp prst="textNoShape">
              <a:avLst/>
            </a:prstTxWarp>
            <a:spAutoFit/>
          </a:bodyPr>
          <a:lstStyle/>
          <a:p>
            <a:pPr algn="ctr"/>
            <a:r>
              <a:rPr lang="en-US" sz="2000" b="1">
                <a:solidFill>
                  <a:srgbClr val="FF0000"/>
                </a:solidFill>
                <a:latin typeface="Times New Roman" pitchFamily="1" charset="0"/>
                <a:sym typeface="Symbol" pitchFamily="1" charset="2"/>
              </a:rPr>
              <a:t>If you know the specific decay constant, </a:t>
            </a:r>
            <a:r>
              <a:rPr lang="en-US" sz="2000" b="1" i="1">
                <a:solidFill>
                  <a:srgbClr val="FF0000"/>
                </a:solidFill>
                <a:latin typeface="Times New Roman" pitchFamily="1" charset="0"/>
                <a:sym typeface="Symbol" pitchFamily="1" charset="2"/>
              </a:rPr>
              <a:t>k</a:t>
            </a:r>
            <a:r>
              <a:rPr lang="en-US" sz="2000" b="1">
                <a:solidFill>
                  <a:srgbClr val="FF0000"/>
                </a:solidFill>
                <a:latin typeface="Times New Roman" pitchFamily="1" charset="0"/>
                <a:sym typeface="Symbol" pitchFamily="1" charset="2"/>
              </a:rPr>
              <a:t>, you know the half-life, </a:t>
            </a:r>
            <a:r>
              <a:rPr lang="en-US" sz="2000" b="1" i="1">
                <a:solidFill>
                  <a:srgbClr val="FF0000"/>
                </a:solidFill>
                <a:latin typeface="Times New Roman" pitchFamily="1" charset="0"/>
              </a:rPr>
              <a:t>t</a:t>
            </a:r>
            <a:r>
              <a:rPr lang="en-US" sz="2000" b="1" baseline="-25000">
                <a:solidFill>
                  <a:srgbClr val="FF0000"/>
                </a:solidFill>
                <a:latin typeface="Times New Roman" pitchFamily="1" charset="0"/>
              </a:rPr>
              <a:t>1/2</a:t>
            </a:r>
            <a:r>
              <a:rPr lang="en-US" sz="2000" b="1">
                <a:solidFill>
                  <a:srgbClr val="FF0000"/>
                </a:solidFill>
                <a:latin typeface="Times New Roman" pitchFamily="1" charset="0"/>
              </a:rPr>
              <a:t>. </a:t>
            </a:r>
          </a:p>
          <a:p>
            <a:pPr algn="ctr"/>
            <a:r>
              <a:rPr lang="en-US" sz="2000" b="1">
                <a:solidFill>
                  <a:srgbClr val="FF0000"/>
                </a:solidFill>
                <a:latin typeface="Times New Roman" pitchFamily="1" charset="0"/>
              </a:rPr>
              <a:t>OR</a:t>
            </a:r>
          </a:p>
          <a:p>
            <a:pPr algn="ctr"/>
            <a:r>
              <a:rPr lang="en-US" sz="2000" b="1">
                <a:solidFill>
                  <a:srgbClr val="FF0000"/>
                </a:solidFill>
                <a:latin typeface="Times New Roman" pitchFamily="1" charset="0"/>
                <a:sym typeface="Symbol" pitchFamily="1" charset="2"/>
              </a:rPr>
              <a:t>If you know the half-life, </a:t>
            </a:r>
            <a:r>
              <a:rPr lang="en-US" sz="2000" b="1" i="1">
                <a:solidFill>
                  <a:srgbClr val="FF0000"/>
                </a:solidFill>
                <a:latin typeface="Times New Roman" pitchFamily="1" charset="0"/>
              </a:rPr>
              <a:t>t</a:t>
            </a:r>
            <a:r>
              <a:rPr lang="en-US" sz="2000" b="1" baseline="-25000">
                <a:solidFill>
                  <a:srgbClr val="FF0000"/>
                </a:solidFill>
                <a:latin typeface="Times New Roman" pitchFamily="1" charset="0"/>
              </a:rPr>
              <a:t>1/2</a:t>
            </a:r>
            <a:r>
              <a:rPr lang="en-US" sz="2000" b="1">
                <a:solidFill>
                  <a:srgbClr val="FF0000"/>
                </a:solidFill>
                <a:latin typeface="Times New Roman" pitchFamily="1" charset="0"/>
              </a:rPr>
              <a:t>, you know the </a:t>
            </a:r>
            <a:r>
              <a:rPr lang="en-US" sz="2000" b="1">
                <a:solidFill>
                  <a:srgbClr val="FF0000"/>
                </a:solidFill>
                <a:latin typeface="Times New Roman" pitchFamily="1" charset="0"/>
                <a:sym typeface="Symbol" pitchFamily="1" charset="2"/>
              </a:rPr>
              <a:t>specific decay constant, </a:t>
            </a:r>
            <a:r>
              <a:rPr lang="en-US" sz="2000" b="1" i="1">
                <a:solidFill>
                  <a:srgbClr val="FF0000"/>
                </a:solidFill>
                <a:latin typeface="Times New Roman" pitchFamily="1" charset="0"/>
                <a:sym typeface="Symbol" pitchFamily="1" charset="2"/>
              </a:rPr>
              <a:t>k</a:t>
            </a:r>
            <a:r>
              <a:rPr lang="en-US" sz="2000" b="1">
                <a:solidFill>
                  <a:srgbClr val="FF0000"/>
                </a:solidFill>
                <a:latin typeface="Times New Roman" pitchFamily="1" charset="0"/>
                <a:sym typeface="Symbol" pitchFamily="1" charset="2"/>
              </a:rPr>
              <a:t>.</a:t>
            </a:r>
          </a:p>
        </p:txBody>
      </p:sp>
      <p:graphicFrame>
        <p:nvGraphicFramePr>
          <p:cNvPr id="33798" name="Object 10"/>
          <p:cNvGraphicFramePr>
            <a:graphicFrameLocks noChangeAspect="1"/>
          </p:cNvGraphicFramePr>
          <p:nvPr/>
        </p:nvGraphicFramePr>
        <p:xfrm>
          <a:off x="2743200" y="1524000"/>
          <a:ext cx="5181600" cy="827088"/>
        </p:xfrm>
        <a:graphic>
          <a:graphicData uri="http://schemas.openxmlformats.org/presentationml/2006/ole">
            <p:oleObj spid="_x0000_s33798" name="Equation" r:id="rId6" imgW="2070100" imgH="330200" progId="Equation.3">
              <p:embed/>
            </p:oleObj>
          </a:graphicData>
        </a:graphic>
      </p:graphicFrame>
      <p:graphicFrame>
        <p:nvGraphicFramePr>
          <p:cNvPr id="33799" name="Object 13"/>
          <p:cNvGraphicFramePr>
            <a:graphicFrameLocks noChangeAspect="1"/>
          </p:cNvGraphicFramePr>
          <p:nvPr/>
        </p:nvGraphicFramePr>
        <p:xfrm>
          <a:off x="914400" y="1447800"/>
          <a:ext cx="1524000" cy="879475"/>
        </p:xfrm>
        <a:graphic>
          <a:graphicData uri="http://schemas.openxmlformats.org/presentationml/2006/ole">
            <p:oleObj spid="_x0000_s33799" name="Equation" r:id="rId7" imgW="748975" imgH="431613" progId="Equation.3">
              <p:embed/>
            </p:oleObj>
          </a:graphicData>
        </a:graphic>
      </p:graphicFrame>
      <p:graphicFrame>
        <p:nvGraphicFramePr>
          <p:cNvPr id="97308" name="Group 28"/>
          <p:cNvGraphicFramePr>
            <a:graphicFrameLocks noGrp="1"/>
          </p:cNvGraphicFramePr>
          <p:nvPr/>
        </p:nvGraphicFramePr>
        <p:xfrm>
          <a:off x="838200" y="1447800"/>
          <a:ext cx="1600200" cy="914400"/>
        </p:xfrm>
        <a:graphic>
          <a:graphicData uri="http://schemas.openxmlformats.org/drawingml/2006/table">
            <a:tbl>
              <a:tblPr/>
              <a:tblGrid>
                <a:gridCol w="1600200"/>
              </a:tblGrid>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33806" name="Text Box 25"/>
          <p:cNvSpPr txBox="1">
            <a:spLocks noChangeArrowheads="1"/>
          </p:cNvSpPr>
          <p:nvPr/>
        </p:nvSpPr>
        <p:spPr bwMode="auto">
          <a:xfrm>
            <a:off x="800100" y="228600"/>
            <a:ext cx="7543800" cy="9461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800" b="1" i="1">
                <a:solidFill>
                  <a:srgbClr val="3333FF"/>
                </a:solidFill>
                <a:latin typeface="Times New Roman" pitchFamily="1" charset="0"/>
              </a:rPr>
              <a:t>    What about calculating lifetimes other than the half-life?  How would you calculate the t</a:t>
            </a:r>
            <a:r>
              <a:rPr lang="en-US" sz="2800" b="1" i="1" baseline="-25000">
                <a:solidFill>
                  <a:srgbClr val="3333FF"/>
                </a:solidFill>
                <a:latin typeface="Times New Roman" pitchFamily="1" charset="0"/>
              </a:rPr>
              <a:t>3/4</a:t>
            </a:r>
            <a:r>
              <a:rPr lang="en-US" sz="2800" b="1" i="1">
                <a:solidFill>
                  <a:srgbClr val="3333FF"/>
                </a:solidFill>
                <a:latin typeface="Times New Roman" pitchFamily="1" charset="0"/>
              </a:rPr>
              <a:t> or t</a:t>
            </a:r>
            <a:r>
              <a:rPr lang="en-US" sz="2800" b="1" i="1" baseline="-25000">
                <a:solidFill>
                  <a:srgbClr val="3333FF"/>
                </a:solidFill>
                <a:latin typeface="Times New Roman" pitchFamily="1" charset="0"/>
              </a:rPr>
              <a:t>7/8</a:t>
            </a:r>
            <a:r>
              <a:rPr lang="en-US" sz="2800" b="1" i="1">
                <a:solidFill>
                  <a:srgbClr val="3333FF"/>
                </a:solidFill>
                <a:latin typeface="Times New Roman" pitchFamily="1" charset="0"/>
              </a:rPr>
              <a:t>?</a:t>
            </a:r>
          </a:p>
        </p:txBody>
      </p:sp>
      <p:sp>
        <p:nvSpPr>
          <p:cNvPr id="33807" name="Text Box 26"/>
          <p:cNvSpPr txBox="1">
            <a:spLocks noChangeArrowheads="1"/>
          </p:cNvSpPr>
          <p:nvPr/>
        </p:nvSpPr>
        <p:spPr bwMode="auto">
          <a:xfrm>
            <a:off x="2438400" y="1447800"/>
            <a:ext cx="303213" cy="457200"/>
          </a:xfrm>
          <a:prstGeom prst="rect">
            <a:avLst/>
          </a:prstGeom>
          <a:noFill/>
          <a:ln w="9525">
            <a:noFill/>
            <a:miter lim="800000"/>
            <a:headEnd/>
            <a:tailEnd/>
          </a:ln>
          <a:effectLst/>
        </p:spPr>
        <p:txBody>
          <a:bodyPr wrap="none">
            <a:prstTxWarp prst="textNoShape">
              <a:avLst/>
            </a:prstTxWarp>
            <a:spAutoFit/>
          </a:bodyPr>
          <a:lstStyle/>
          <a:p>
            <a:r>
              <a:rPr lang="en-US" sz="2400" b="1">
                <a:solidFill>
                  <a:srgbClr val="FF0000"/>
                </a:solidFill>
              </a:rPr>
              <a:t>*</a:t>
            </a:r>
          </a:p>
        </p:txBody>
      </p:sp>
      <p:sp>
        <p:nvSpPr>
          <p:cNvPr id="33808" name="Rectangle 27"/>
          <p:cNvSpPr>
            <a:spLocks noChangeArrowheads="1"/>
          </p:cNvSpPr>
          <p:nvPr/>
        </p:nvSpPr>
        <p:spPr bwMode="auto">
          <a:xfrm>
            <a:off x="571500" y="2667000"/>
            <a:ext cx="8001000" cy="422275"/>
          </a:xfrm>
          <a:prstGeom prst="rect">
            <a:avLst/>
          </a:prstGeom>
          <a:noFill/>
          <a:ln w="25400">
            <a:solidFill>
              <a:schemeClr val="tx1"/>
            </a:solidFill>
            <a:miter lim="800000"/>
            <a:headEnd/>
            <a:tailEnd/>
          </a:ln>
          <a:effectLst/>
        </p:spPr>
        <p:txBody>
          <a:bodyPr>
            <a:prstTxWarp prst="textNoShape">
              <a:avLst/>
            </a:prstTxWarp>
            <a:spAutoFit/>
          </a:bodyPr>
          <a:lstStyle/>
          <a:p>
            <a:pPr algn="ctr"/>
            <a:r>
              <a:rPr lang="en-US" sz="2000" b="1">
                <a:solidFill>
                  <a:srgbClr val="FF0000"/>
                </a:solidFill>
                <a:latin typeface="Times New Roman" pitchFamily="1" charset="0"/>
                <a:sym typeface="Symbol" pitchFamily="1" charset="2"/>
              </a:rPr>
              <a:t>*Notice that this is the reciprocal of ln (n/n</a:t>
            </a:r>
            <a:r>
              <a:rPr lang="en-US" sz="2000" b="1" baseline="-25000">
                <a:solidFill>
                  <a:srgbClr val="FF0000"/>
                </a:solidFill>
                <a:latin typeface="Times New Roman" pitchFamily="1" charset="0"/>
                <a:sym typeface="Symbol" pitchFamily="1" charset="2"/>
              </a:rPr>
              <a:t>o</a:t>
            </a:r>
            <a:r>
              <a:rPr lang="en-US" sz="2000" b="1">
                <a:solidFill>
                  <a:srgbClr val="FF0000"/>
                </a:solidFill>
                <a:latin typeface="Times New Roman" pitchFamily="1" charset="0"/>
                <a:sym typeface="Symbol" pitchFamily="1" charset="2"/>
              </a:rPr>
              <a:t>) which was equal to –kt.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238250" y="0"/>
            <a:ext cx="6667500" cy="9144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0000FF"/>
                </a:solidFill>
                <a:latin typeface="Times" pitchFamily="1" charset="0"/>
              </a:rPr>
              <a:t>Today’s Experiment – Part 1</a:t>
            </a:r>
          </a:p>
        </p:txBody>
      </p:sp>
      <p:sp>
        <p:nvSpPr>
          <p:cNvPr id="34819" name="Rectangle 3"/>
          <p:cNvSpPr>
            <a:spLocks noChangeArrowheads="1"/>
          </p:cNvSpPr>
          <p:nvPr/>
        </p:nvSpPr>
        <p:spPr bwMode="auto">
          <a:xfrm>
            <a:off x="304800" y="762000"/>
            <a:ext cx="8534400" cy="3124200"/>
          </a:xfrm>
          <a:prstGeom prst="rect">
            <a:avLst/>
          </a:prstGeom>
          <a:noFill/>
          <a:ln w="12700">
            <a:noFill/>
            <a:miter lim="800000"/>
            <a:headEnd/>
            <a:tailEnd/>
          </a:ln>
          <a:effectLst/>
        </p:spPr>
        <p:txBody>
          <a:bodyPr lIns="90487" tIns="44450" rIns="90487" bIns="44450">
            <a:prstTxWarp prst="textNoShape">
              <a:avLst/>
            </a:prstTxWarp>
          </a:bodyPr>
          <a:lstStyle/>
          <a:p>
            <a:pPr marL="342900" indent="-342900" eaLnBrk="0" hangingPunct="0">
              <a:spcBef>
                <a:spcPct val="20000"/>
              </a:spcBef>
            </a:pPr>
            <a:r>
              <a:rPr lang="en-US" sz="2800" b="1" u="sng">
                <a:solidFill>
                  <a:srgbClr val="FF0000"/>
                </a:solidFill>
                <a:latin typeface="Times New Roman" pitchFamily="1" charset="0"/>
              </a:rPr>
              <a:t>Computer Simulation:</a:t>
            </a:r>
          </a:p>
          <a:p>
            <a:pPr marL="342900" indent="-342900" eaLnBrk="0" hangingPunct="0">
              <a:spcBef>
                <a:spcPct val="20000"/>
              </a:spcBef>
              <a:buFontTx/>
              <a:buChar char="•"/>
            </a:pPr>
            <a:r>
              <a:rPr lang="en-US" sz="2000" b="1">
                <a:solidFill>
                  <a:srgbClr val="3333FF"/>
                </a:solidFill>
                <a:latin typeface="Times New Roman" pitchFamily="1" charset="0"/>
              </a:rPr>
              <a:t>Run simulation</a:t>
            </a:r>
            <a:r>
              <a:rPr lang="en-US" sz="2000" b="1">
                <a:latin typeface="Times New Roman" pitchFamily="1" charset="0"/>
              </a:rPr>
              <a:t> for unknown sample number assigned by TA.</a:t>
            </a:r>
          </a:p>
          <a:p>
            <a:pPr marL="742950" lvl="1" indent="-285750" eaLnBrk="0" hangingPunct="0">
              <a:spcBef>
                <a:spcPct val="20000"/>
              </a:spcBef>
            </a:pPr>
            <a:r>
              <a:rPr lang="en-US" sz="2000" b="1">
                <a:latin typeface="Times New Roman" pitchFamily="1" charset="0"/>
              </a:rPr>
              <a:t>	Copy data into Excel.  (Record data in book or plan to print a copy.)</a:t>
            </a:r>
          </a:p>
          <a:p>
            <a:pPr marL="342900" indent="-342900" eaLnBrk="0" hangingPunct="0">
              <a:spcBef>
                <a:spcPct val="20000"/>
              </a:spcBef>
              <a:buFontTx/>
              <a:buChar char="•"/>
            </a:pPr>
            <a:r>
              <a:rPr lang="en-US" sz="2000" b="1">
                <a:solidFill>
                  <a:srgbClr val="3333FF"/>
                </a:solidFill>
                <a:latin typeface="Times New Roman" pitchFamily="1" charset="0"/>
              </a:rPr>
              <a:t>Obtain second set of simulation data</a:t>
            </a:r>
            <a:r>
              <a:rPr lang="en-US" sz="2000" b="1">
                <a:latin typeface="Times New Roman" pitchFamily="1" charset="0"/>
              </a:rPr>
              <a:t> from your lab partner.</a:t>
            </a:r>
          </a:p>
          <a:p>
            <a:pPr marL="342900" indent="-342900" eaLnBrk="0" hangingPunct="0">
              <a:spcBef>
                <a:spcPct val="20000"/>
              </a:spcBef>
              <a:buFontTx/>
              <a:buChar char="•"/>
            </a:pPr>
            <a:r>
              <a:rPr lang="en-US" sz="2000" b="1">
                <a:solidFill>
                  <a:srgbClr val="3333FF"/>
                </a:solidFill>
                <a:latin typeface="Times New Roman" pitchFamily="1" charset="0"/>
              </a:rPr>
              <a:t>Plot in Excel exponential decay curve </a:t>
            </a:r>
            <a:r>
              <a:rPr lang="en-US" sz="2000" b="1">
                <a:latin typeface="Times New Roman" pitchFamily="1" charset="0"/>
              </a:rPr>
              <a:t>and </a:t>
            </a:r>
            <a:r>
              <a:rPr lang="en-US" sz="2000" b="1">
                <a:solidFill>
                  <a:srgbClr val="3333FF"/>
                </a:solidFill>
                <a:latin typeface="Times New Roman" pitchFamily="1" charset="0"/>
              </a:rPr>
              <a:t>linear plot</a:t>
            </a:r>
            <a:r>
              <a:rPr lang="en-US" sz="2000" b="1">
                <a:latin typeface="Times New Roman" pitchFamily="1" charset="0"/>
              </a:rPr>
              <a:t> for both sets of data. </a:t>
            </a:r>
          </a:p>
          <a:p>
            <a:pPr marL="742950" lvl="1" indent="-285750" eaLnBrk="0" hangingPunct="0">
              <a:spcBef>
                <a:spcPct val="20000"/>
              </a:spcBef>
            </a:pPr>
            <a:r>
              <a:rPr lang="en-US" sz="2000" b="1">
                <a:latin typeface="Times New Roman" pitchFamily="1" charset="0"/>
              </a:rPr>
              <a:t>	(So you should have </a:t>
            </a:r>
            <a:r>
              <a:rPr lang="en-US" sz="2000" b="1">
                <a:solidFill>
                  <a:srgbClr val="FF0000"/>
                </a:solidFill>
                <a:latin typeface="Times New Roman" pitchFamily="1" charset="0"/>
              </a:rPr>
              <a:t>4 scatterplot graphs</a:t>
            </a:r>
            <a:r>
              <a:rPr lang="en-US" sz="2000" b="1">
                <a:latin typeface="Times New Roman" pitchFamily="1" charset="0"/>
              </a:rPr>
              <a:t> for the simulation data)</a:t>
            </a:r>
          </a:p>
          <a:p>
            <a:pPr marL="342900" indent="-342900" eaLnBrk="0" hangingPunct="0">
              <a:spcBef>
                <a:spcPct val="20000"/>
              </a:spcBef>
              <a:buFontTx/>
              <a:buChar char="•"/>
            </a:pPr>
            <a:r>
              <a:rPr lang="en-US" sz="2000" b="1">
                <a:solidFill>
                  <a:srgbClr val="3333FF"/>
                </a:solidFill>
                <a:latin typeface="Times New Roman" pitchFamily="1" charset="0"/>
              </a:rPr>
              <a:t>Fit trendline equations to all 4 plots</a:t>
            </a:r>
            <a:r>
              <a:rPr lang="en-US" sz="2000" b="1">
                <a:latin typeface="Times New Roman" pitchFamily="1" charset="0"/>
              </a:rPr>
              <a:t> and use these to </a:t>
            </a:r>
            <a:r>
              <a:rPr lang="en-US" sz="2000" b="1">
                <a:solidFill>
                  <a:srgbClr val="3333FF"/>
                </a:solidFill>
                <a:latin typeface="Times New Roman" pitchFamily="1" charset="0"/>
              </a:rPr>
              <a:t>determine the k, t</a:t>
            </a:r>
            <a:r>
              <a:rPr lang="en-US" sz="2000" b="1" baseline="-25000">
                <a:solidFill>
                  <a:srgbClr val="3333FF"/>
                </a:solidFill>
                <a:latin typeface="Times New Roman" pitchFamily="1" charset="0"/>
              </a:rPr>
              <a:t>1/2</a:t>
            </a:r>
            <a:r>
              <a:rPr lang="en-US" sz="2000" b="1">
                <a:latin typeface="Times New Roman" pitchFamily="1" charset="0"/>
              </a:rPr>
              <a:t> </a:t>
            </a:r>
          </a:p>
          <a:p>
            <a:pPr marL="342900" indent="-342900" eaLnBrk="0" hangingPunct="0">
              <a:spcBef>
                <a:spcPct val="20000"/>
              </a:spcBef>
            </a:pPr>
            <a:r>
              <a:rPr lang="en-US" sz="2000" b="1">
                <a:latin typeface="Times New Roman" pitchFamily="1" charset="0"/>
              </a:rPr>
              <a:t>		</a:t>
            </a:r>
            <a:r>
              <a:rPr lang="en-US" sz="2000" b="1">
                <a:solidFill>
                  <a:srgbClr val="3333FF"/>
                </a:solidFill>
                <a:latin typeface="Times New Roman" pitchFamily="1" charset="0"/>
              </a:rPr>
              <a:t>lnA</a:t>
            </a:r>
            <a:r>
              <a:rPr lang="en-US" sz="2000" b="1" baseline="-25000">
                <a:solidFill>
                  <a:srgbClr val="3333FF"/>
                </a:solidFill>
                <a:latin typeface="Times New Roman" pitchFamily="1" charset="0"/>
              </a:rPr>
              <a:t>o</a:t>
            </a:r>
            <a:r>
              <a:rPr lang="en-US" sz="2000" b="1">
                <a:latin typeface="Times New Roman" pitchFamily="1" charset="0"/>
              </a:rPr>
              <a:t> and </a:t>
            </a:r>
            <a:r>
              <a:rPr lang="en-US" sz="2000" b="1">
                <a:solidFill>
                  <a:srgbClr val="3333FF"/>
                </a:solidFill>
                <a:latin typeface="Times New Roman" pitchFamily="1" charset="0"/>
              </a:rPr>
              <a:t>A</a:t>
            </a:r>
            <a:r>
              <a:rPr lang="en-US" sz="2000" b="1" baseline="-25000">
                <a:solidFill>
                  <a:srgbClr val="3333FF"/>
                </a:solidFill>
                <a:latin typeface="Times New Roman" pitchFamily="1" charset="0"/>
              </a:rPr>
              <a:t>o</a:t>
            </a:r>
            <a:r>
              <a:rPr lang="en-US" sz="2000" b="1">
                <a:solidFill>
                  <a:srgbClr val="3333FF"/>
                </a:solidFill>
                <a:latin typeface="Times New Roman" pitchFamily="1" charset="0"/>
              </a:rPr>
              <a:t> </a:t>
            </a:r>
            <a:r>
              <a:rPr lang="en-US" sz="2000" b="1">
                <a:latin typeface="Times New Roman" pitchFamily="1" charset="0"/>
              </a:rPr>
              <a:t>for both of the unknowns.</a:t>
            </a:r>
          </a:p>
        </p:txBody>
      </p:sp>
      <p:pic>
        <p:nvPicPr>
          <p:cNvPr id="34820" name="Picture 6"/>
          <p:cNvPicPr>
            <a:picLocks noChangeAspect="1" noChangeArrowheads="1"/>
          </p:cNvPicPr>
          <p:nvPr/>
        </p:nvPicPr>
        <p:blipFill>
          <a:blip r:embed="rId3"/>
          <a:srcRect/>
          <a:stretch>
            <a:fillRect/>
          </a:stretch>
        </p:blipFill>
        <p:spPr bwMode="auto">
          <a:xfrm>
            <a:off x="228600" y="3840163"/>
            <a:ext cx="4022725" cy="3017837"/>
          </a:xfrm>
          <a:prstGeom prst="rect">
            <a:avLst/>
          </a:prstGeom>
          <a:noFill/>
          <a:ln w="9525">
            <a:noFill/>
            <a:miter lim="800000"/>
            <a:headEnd/>
            <a:tailEnd/>
          </a:ln>
          <a:effectLst/>
        </p:spPr>
      </p:pic>
      <p:sp>
        <p:nvSpPr>
          <p:cNvPr id="34821" name="Text Box 7"/>
          <p:cNvSpPr txBox="1">
            <a:spLocks noChangeArrowheads="1"/>
          </p:cNvSpPr>
          <p:nvPr/>
        </p:nvSpPr>
        <p:spPr bwMode="auto">
          <a:xfrm>
            <a:off x="4876800" y="3962400"/>
            <a:ext cx="2911475" cy="666750"/>
          </a:xfrm>
          <a:prstGeom prst="rect">
            <a:avLst/>
          </a:prstGeom>
          <a:noFill/>
          <a:ln w="25400">
            <a:solidFill>
              <a:srgbClr val="FF0000"/>
            </a:solidFill>
            <a:miter lim="800000"/>
            <a:headEnd/>
            <a:tailEnd/>
          </a:ln>
          <a:effectLst/>
        </p:spPr>
        <p:txBody>
          <a:bodyPr>
            <a:prstTxWarp prst="textNoShape">
              <a:avLst/>
            </a:prstTxWarp>
            <a:spAutoFit/>
          </a:bodyPr>
          <a:lstStyle/>
          <a:p>
            <a:pPr algn="ctr"/>
            <a:r>
              <a:rPr lang="en-US" b="1">
                <a:latin typeface="Times New Roman" pitchFamily="1" charset="0"/>
              </a:rPr>
              <a:t>Sign in using your assigned unknown number.</a:t>
            </a:r>
          </a:p>
        </p:txBody>
      </p:sp>
      <p:sp>
        <p:nvSpPr>
          <p:cNvPr id="34822" name="Line 8"/>
          <p:cNvSpPr>
            <a:spLocks noChangeShapeType="1"/>
          </p:cNvSpPr>
          <p:nvPr/>
        </p:nvSpPr>
        <p:spPr bwMode="auto">
          <a:xfrm flipH="1">
            <a:off x="3581400" y="4267200"/>
            <a:ext cx="1295400" cy="228600"/>
          </a:xfrm>
          <a:prstGeom prst="line">
            <a:avLst/>
          </a:prstGeom>
          <a:noFill/>
          <a:ln w="25400">
            <a:solidFill>
              <a:srgbClr val="FF0000"/>
            </a:solidFill>
            <a:round/>
            <a:headEnd/>
            <a:tailEnd type="triangle" w="med" len="med"/>
          </a:ln>
          <a:effectLst/>
        </p:spPr>
        <p:txBody>
          <a:bodyPr>
            <a:prstTxWarp prst="textNoShape">
              <a:avLst/>
            </a:prstTxWarp>
          </a:bodyPr>
          <a:lstStyle/>
          <a:p>
            <a:endParaRPr lang="en-US"/>
          </a:p>
        </p:txBody>
      </p:sp>
      <p:sp>
        <p:nvSpPr>
          <p:cNvPr id="34823" name="Text Box 9"/>
          <p:cNvSpPr txBox="1">
            <a:spLocks noChangeArrowheads="1"/>
          </p:cNvSpPr>
          <p:nvPr/>
        </p:nvSpPr>
        <p:spPr bwMode="auto">
          <a:xfrm>
            <a:off x="4876800" y="5791200"/>
            <a:ext cx="3352800" cy="666750"/>
          </a:xfrm>
          <a:prstGeom prst="rect">
            <a:avLst/>
          </a:prstGeom>
          <a:noFill/>
          <a:ln w="25400">
            <a:solidFill>
              <a:srgbClr val="FF0000"/>
            </a:solidFill>
            <a:miter lim="800000"/>
            <a:headEnd/>
            <a:tailEnd/>
          </a:ln>
          <a:effectLst/>
        </p:spPr>
        <p:txBody>
          <a:bodyPr>
            <a:prstTxWarp prst="textNoShape">
              <a:avLst/>
            </a:prstTxWarp>
            <a:spAutoFit/>
          </a:bodyPr>
          <a:lstStyle/>
          <a:p>
            <a:pPr algn="ctr"/>
            <a:r>
              <a:rPr lang="en-US" b="1">
                <a:latin typeface="Times New Roman" pitchFamily="1" charset="0"/>
              </a:rPr>
              <a:t>Minutes are simulated – stop at 32 simulated minutes.</a:t>
            </a:r>
          </a:p>
        </p:txBody>
      </p:sp>
      <p:sp>
        <p:nvSpPr>
          <p:cNvPr id="34824" name="Text Box 10"/>
          <p:cNvSpPr txBox="1">
            <a:spLocks noChangeArrowheads="1"/>
          </p:cNvSpPr>
          <p:nvPr/>
        </p:nvSpPr>
        <p:spPr bwMode="auto">
          <a:xfrm>
            <a:off x="5105400" y="4876800"/>
            <a:ext cx="1676400" cy="392113"/>
          </a:xfrm>
          <a:prstGeom prst="rect">
            <a:avLst/>
          </a:prstGeom>
          <a:noFill/>
          <a:ln w="25400">
            <a:solidFill>
              <a:srgbClr val="FF0000"/>
            </a:solidFill>
            <a:miter lim="800000"/>
            <a:headEnd/>
            <a:tailEnd/>
          </a:ln>
          <a:effectLst/>
        </p:spPr>
        <p:txBody>
          <a:bodyPr>
            <a:prstTxWarp prst="textNoShape">
              <a:avLst/>
            </a:prstTxWarp>
            <a:spAutoFit/>
          </a:bodyPr>
          <a:lstStyle/>
          <a:p>
            <a:pPr algn="ctr"/>
            <a:r>
              <a:rPr lang="en-US" b="1">
                <a:latin typeface="Times New Roman" pitchFamily="1" charset="0"/>
              </a:rPr>
              <a:t>Press start.</a:t>
            </a:r>
          </a:p>
        </p:txBody>
      </p:sp>
      <p:sp>
        <p:nvSpPr>
          <p:cNvPr id="34825" name="Line 11"/>
          <p:cNvSpPr>
            <a:spLocks noChangeShapeType="1"/>
          </p:cNvSpPr>
          <p:nvPr/>
        </p:nvSpPr>
        <p:spPr bwMode="auto">
          <a:xfrm flipH="1">
            <a:off x="3429000" y="5105400"/>
            <a:ext cx="1676400" cy="228600"/>
          </a:xfrm>
          <a:prstGeom prst="line">
            <a:avLst/>
          </a:prstGeom>
          <a:noFill/>
          <a:ln w="25400">
            <a:solidFill>
              <a:srgbClr val="FF0000"/>
            </a:solidFill>
            <a:round/>
            <a:headEnd/>
            <a:tailEnd type="triangle" w="med" len="med"/>
          </a:ln>
          <a:effectLst/>
        </p:spPr>
        <p:txBody>
          <a:bodyPr>
            <a:prstTxWarp prst="textNoShape">
              <a:avLst/>
            </a:prstTxWarp>
          </a:bodyPr>
          <a:lstStyle/>
          <a:p>
            <a:endParaRPr lang="en-US"/>
          </a:p>
        </p:txBody>
      </p:sp>
      <p:sp>
        <p:nvSpPr>
          <p:cNvPr id="34826" name="Line 12"/>
          <p:cNvSpPr>
            <a:spLocks noChangeShapeType="1"/>
          </p:cNvSpPr>
          <p:nvPr/>
        </p:nvSpPr>
        <p:spPr bwMode="auto">
          <a:xfrm flipH="1">
            <a:off x="3581400" y="6019800"/>
            <a:ext cx="1295400" cy="228600"/>
          </a:xfrm>
          <a:prstGeom prst="line">
            <a:avLst/>
          </a:prstGeom>
          <a:noFill/>
          <a:ln w="25400">
            <a:solidFill>
              <a:srgbClr val="FF0000"/>
            </a:solidFill>
            <a:round/>
            <a:headEnd/>
            <a:tailEnd type="triangle" w="med" len="med"/>
          </a:ln>
          <a:effectLst/>
        </p:spPr>
        <p:txBody>
          <a:bodyP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285750" y="914400"/>
            <a:ext cx="8553450" cy="5562600"/>
          </a:xfrm>
          <a:prstGeom prst="rect">
            <a:avLst/>
          </a:prstGeom>
          <a:noFill/>
          <a:ln w="12700">
            <a:noFill/>
            <a:miter lim="800000"/>
            <a:headEnd/>
            <a:tailEnd/>
          </a:ln>
          <a:effectLst/>
        </p:spPr>
        <p:txBody>
          <a:bodyPr lIns="90487" tIns="44450" rIns="90487" bIns="44450">
            <a:prstTxWarp prst="textNoShape">
              <a:avLst/>
            </a:prstTxWarp>
          </a:bodyPr>
          <a:lstStyle/>
          <a:p>
            <a:pPr marL="342900" indent="-342900" eaLnBrk="0" hangingPunct="0">
              <a:spcBef>
                <a:spcPct val="20000"/>
              </a:spcBef>
            </a:pPr>
            <a:r>
              <a:rPr lang="en-US" sz="2400" b="1" u="sng">
                <a:solidFill>
                  <a:srgbClr val="FF0000"/>
                </a:solidFill>
                <a:latin typeface="Times New Roman" pitchFamily="1" charset="0"/>
              </a:rPr>
              <a:t>Hands-On Activity:</a:t>
            </a:r>
          </a:p>
          <a:p>
            <a:pPr marL="342900" indent="-342900" eaLnBrk="0" hangingPunct="0">
              <a:spcBef>
                <a:spcPct val="20000"/>
              </a:spcBef>
            </a:pPr>
            <a:r>
              <a:rPr lang="en-US" sz="2000" b="1">
                <a:solidFill>
                  <a:srgbClr val="3333FF"/>
                </a:solidFill>
                <a:latin typeface="Times New Roman" pitchFamily="1" charset="0"/>
              </a:rPr>
              <a:t>Check out dice from the stockroom – </a:t>
            </a:r>
            <a:r>
              <a:rPr lang="en-US" sz="2000" b="1">
                <a:latin typeface="Times New Roman" pitchFamily="1" charset="0"/>
              </a:rPr>
              <a:t>1 set for lab partners to share.</a:t>
            </a:r>
          </a:p>
          <a:p>
            <a:pPr marL="342900" indent="-342900" eaLnBrk="0" hangingPunct="0">
              <a:spcBef>
                <a:spcPct val="20000"/>
              </a:spcBef>
            </a:pPr>
            <a:r>
              <a:rPr lang="en-US" sz="2000" b="1">
                <a:solidFill>
                  <a:srgbClr val="3333FF"/>
                </a:solidFill>
                <a:latin typeface="Times New Roman" pitchFamily="1" charset="0"/>
              </a:rPr>
              <a:t>Roll dice to determine</a:t>
            </a:r>
            <a:r>
              <a:rPr lang="en-US" sz="2000" b="1">
                <a:latin typeface="Times New Roman" pitchFamily="1" charset="0"/>
              </a:rPr>
              <a:t> </a:t>
            </a:r>
            <a:r>
              <a:rPr lang="en-US" sz="2000" b="1">
                <a:solidFill>
                  <a:srgbClr val="3333FF"/>
                </a:solidFill>
                <a:latin typeface="Times New Roman" pitchFamily="1" charset="0"/>
              </a:rPr>
              <a:t>decay curve</a:t>
            </a:r>
            <a:r>
              <a:rPr lang="en-US" sz="2000" b="1">
                <a:latin typeface="Times New Roman" pitchFamily="1" charset="0"/>
              </a:rPr>
              <a:t> for unknown numbers assigned by TA.</a:t>
            </a:r>
          </a:p>
          <a:p>
            <a:pPr marL="800100" lvl="1" indent="-342900" eaLnBrk="0" hangingPunct="0">
              <a:spcBef>
                <a:spcPct val="20000"/>
              </a:spcBef>
            </a:pPr>
            <a:r>
              <a:rPr lang="en-US" sz="2000" b="1">
                <a:latin typeface="Times New Roman" pitchFamily="1" charset="0"/>
              </a:rPr>
              <a:t>	 (Record data on handout.)</a:t>
            </a:r>
          </a:p>
          <a:p>
            <a:pPr marL="342900" indent="-342900" eaLnBrk="0" hangingPunct="0">
              <a:spcBef>
                <a:spcPct val="20000"/>
              </a:spcBef>
            </a:pPr>
            <a:r>
              <a:rPr lang="en-US" sz="2000" b="1">
                <a:solidFill>
                  <a:srgbClr val="3333FF"/>
                </a:solidFill>
                <a:latin typeface="Times New Roman" pitchFamily="1" charset="0"/>
              </a:rPr>
              <a:t>Obtain three sets of data</a:t>
            </a:r>
            <a:r>
              <a:rPr lang="en-US" sz="2000" b="1">
                <a:latin typeface="Times New Roman" pitchFamily="1" charset="0"/>
              </a:rPr>
              <a:t> for each set of unknown numbers.</a:t>
            </a:r>
          </a:p>
          <a:p>
            <a:pPr marL="800100" lvl="1" indent="-342900" eaLnBrk="0" hangingPunct="0">
              <a:spcBef>
                <a:spcPct val="20000"/>
              </a:spcBef>
            </a:pPr>
            <a:r>
              <a:rPr lang="en-US" sz="2000" b="1">
                <a:latin typeface="Times New Roman" pitchFamily="1" charset="0"/>
              </a:rPr>
              <a:t>	Calculate the average for each roll.  Record.</a:t>
            </a:r>
          </a:p>
          <a:p>
            <a:pPr marL="800100" lvl="1" indent="-342900" eaLnBrk="0" hangingPunct="0">
              <a:spcBef>
                <a:spcPct val="20000"/>
              </a:spcBef>
            </a:pPr>
            <a:r>
              <a:rPr lang="en-US" sz="2000" b="1">
                <a:latin typeface="Times New Roman" pitchFamily="1" charset="0"/>
              </a:rPr>
              <a:t>	Calculate the natural log of the average for each roll.  Record.</a:t>
            </a:r>
          </a:p>
          <a:p>
            <a:pPr marL="342900" indent="-342900" eaLnBrk="0" hangingPunct="0">
              <a:spcBef>
                <a:spcPct val="20000"/>
              </a:spcBef>
            </a:pPr>
            <a:r>
              <a:rPr lang="en-US" sz="2000" b="1">
                <a:solidFill>
                  <a:srgbClr val="3333FF"/>
                </a:solidFill>
                <a:latin typeface="Times New Roman" pitchFamily="1" charset="0"/>
              </a:rPr>
              <a:t>Plot by hand</a:t>
            </a:r>
            <a:r>
              <a:rPr lang="en-US" sz="2000" b="1">
                <a:latin typeface="Times New Roman" pitchFamily="1" charset="0"/>
              </a:rPr>
              <a:t> the </a:t>
            </a:r>
            <a:r>
              <a:rPr lang="en-US" sz="2000" b="1">
                <a:solidFill>
                  <a:srgbClr val="3333FF"/>
                </a:solidFill>
                <a:latin typeface="Times New Roman" pitchFamily="1" charset="0"/>
              </a:rPr>
              <a:t>exponential decay curve</a:t>
            </a:r>
            <a:r>
              <a:rPr lang="en-US" sz="2000" b="1">
                <a:latin typeface="Times New Roman" pitchFamily="1" charset="0"/>
              </a:rPr>
              <a:t> and </a:t>
            </a:r>
            <a:r>
              <a:rPr lang="en-US" sz="2000" b="1">
                <a:solidFill>
                  <a:srgbClr val="3333FF"/>
                </a:solidFill>
                <a:latin typeface="Times New Roman" pitchFamily="1" charset="0"/>
              </a:rPr>
              <a:t>linear plot</a:t>
            </a:r>
            <a:r>
              <a:rPr lang="en-US" sz="2000" b="1">
                <a:latin typeface="Times New Roman" pitchFamily="1" charset="0"/>
              </a:rPr>
              <a:t> </a:t>
            </a:r>
          </a:p>
          <a:p>
            <a:pPr marL="342900" indent="-342900" eaLnBrk="0" hangingPunct="0">
              <a:spcBef>
                <a:spcPct val="20000"/>
              </a:spcBef>
            </a:pPr>
            <a:r>
              <a:rPr lang="en-US" sz="2000" b="1">
                <a:latin typeface="Times New Roman" pitchFamily="1" charset="0"/>
              </a:rPr>
              <a:t>		for your </a:t>
            </a:r>
            <a:r>
              <a:rPr lang="en-US" sz="2000" b="1" u="sng">
                <a:solidFill>
                  <a:srgbClr val="FF0000"/>
                </a:solidFill>
                <a:latin typeface="Times New Roman" pitchFamily="1" charset="0"/>
              </a:rPr>
              <a:t>average data</a:t>
            </a:r>
            <a:r>
              <a:rPr lang="en-US" sz="2000" b="1">
                <a:latin typeface="Times New Roman" pitchFamily="1" charset="0"/>
              </a:rPr>
              <a:t> for all 3 sets of data.  </a:t>
            </a:r>
          </a:p>
          <a:p>
            <a:pPr marL="342900" indent="-342900" eaLnBrk="0" hangingPunct="0">
              <a:spcBef>
                <a:spcPct val="20000"/>
              </a:spcBef>
            </a:pPr>
            <a:r>
              <a:rPr lang="en-US" sz="2000" b="1">
                <a:latin typeface="Times New Roman" pitchFamily="1" charset="0"/>
              </a:rPr>
              <a:t>		</a:t>
            </a:r>
            <a:r>
              <a:rPr lang="en-US" sz="1600" b="1">
                <a:solidFill>
                  <a:srgbClr val="3333FF"/>
                </a:solidFill>
                <a:latin typeface="Times New Roman" pitchFamily="1" charset="0"/>
              </a:rPr>
              <a:t>(Plot these 3 sets of data on the scatterplot graphs provided in the postlab handout.)</a:t>
            </a:r>
          </a:p>
          <a:p>
            <a:pPr marL="342900" indent="-342900" eaLnBrk="0" hangingPunct="0">
              <a:spcBef>
                <a:spcPct val="20000"/>
              </a:spcBef>
            </a:pPr>
            <a:r>
              <a:rPr lang="en-US" sz="2000" b="1">
                <a:latin typeface="Times New Roman" pitchFamily="1" charset="0"/>
              </a:rPr>
              <a:t>Calculate the </a:t>
            </a:r>
            <a:r>
              <a:rPr lang="en-US" sz="2000" b="1">
                <a:solidFill>
                  <a:srgbClr val="3333FF"/>
                </a:solidFill>
                <a:latin typeface="Times New Roman" pitchFamily="1" charset="0"/>
              </a:rPr>
              <a:t>k, t</a:t>
            </a:r>
            <a:r>
              <a:rPr lang="en-US" sz="2000" b="1" baseline="-25000">
                <a:solidFill>
                  <a:srgbClr val="3333FF"/>
                </a:solidFill>
                <a:latin typeface="Times New Roman" pitchFamily="1" charset="0"/>
              </a:rPr>
              <a:t>1/2</a:t>
            </a:r>
            <a:r>
              <a:rPr lang="en-US" sz="2000" b="1">
                <a:latin typeface="Times New Roman" pitchFamily="1" charset="0"/>
              </a:rPr>
              <a:t> and the initial activity, </a:t>
            </a:r>
            <a:r>
              <a:rPr lang="en-US" sz="2000" b="1">
                <a:solidFill>
                  <a:srgbClr val="3333FF"/>
                </a:solidFill>
                <a:latin typeface="Times New Roman" pitchFamily="1" charset="0"/>
              </a:rPr>
              <a:t>lnA</a:t>
            </a:r>
            <a:r>
              <a:rPr lang="en-US" sz="2000" b="1" baseline="-25000">
                <a:solidFill>
                  <a:srgbClr val="3333FF"/>
                </a:solidFill>
                <a:latin typeface="Times New Roman" pitchFamily="1" charset="0"/>
              </a:rPr>
              <a:t>o</a:t>
            </a:r>
            <a:r>
              <a:rPr lang="en-US" sz="2000" b="1">
                <a:solidFill>
                  <a:srgbClr val="3333FF"/>
                </a:solidFill>
                <a:latin typeface="Times New Roman" pitchFamily="1" charset="0"/>
              </a:rPr>
              <a:t> </a:t>
            </a:r>
            <a:r>
              <a:rPr lang="en-US" sz="2000" b="1">
                <a:latin typeface="Times New Roman" pitchFamily="1" charset="0"/>
              </a:rPr>
              <a:t>&amp; </a:t>
            </a:r>
            <a:r>
              <a:rPr lang="en-US" sz="2000" b="1">
                <a:solidFill>
                  <a:srgbClr val="3333FF"/>
                </a:solidFill>
                <a:latin typeface="Times New Roman" pitchFamily="1" charset="0"/>
              </a:rPr>
              <a:t>A</a:t>
            </a:r>
            <a:r>
              <a:rPr lang="en-US" sz="2000" b="1" baseline="-25000">
                <a:solidFill>
                  <a:srgbClr val="3333FF"/>
                </a:solidFill>
                <a:latin typeface="Times New Roman" pitchFamily="1" charset="0"/>
              </a:rPr>
              <a:t>o</a:t>
            </a:r>
            <a:r>
              <a:rPr lang="en-US" sz="2000" b="1">
                <a:latin typeface="Times New Roman" pitchFamily="1" charset="0"/>
              </a:rPr>
              <a:t> for each of the runs.</a:t>
            </a:r>
          </a:p>
          <a:p>
            <a:pPr marL="1257300" lvl="2" indent="-342900" eaLnBrk="0" hangingPunct="0">
              <a:spcBef>
                <a:spcPct val="20000"/>
              </a:spcBef>
            </a:pPr>
            <a:r>
              <a:rPr lang="en-US" sz="2000" b="1">
                <a:latin typeface="Times New Roman" pitchFamily="1" charset="0"/>
              </a:rPr>
              <a:t>Show calculations for single run.  Record values on datasheets.</a:t>
            </a:r>
          </a:p>
          <a:p>
            <a:pPr marL="342900" indent="-342900" eaLnBrk="0" hangingPunct="0">
              <a:spcBef>
                <a:spcPct val="20000"/>
              </a:spcBef>
            </a:pPr>
            <a:r>
              <a:rPr lang="en-US" sz="2000" b="1">
                <a:solidFill>
                  <a:srgbClr val="3333FF"/>
                </a:solidFill>
                <a:latin typeface="Times New Roman" pitchFamily="1" charset="0"/>
              </a:rPr>
              <a:t>Calculate the percent error </a:t>
            </a:r>
            <a:r>
              <a:rPr lang="en-US" sz="2000" b="1">
                <a:latin typeface="Times New Roman" pitchFamily="1" charset="0"/>
              </a:rPr>
              <a:t>for the </a:t>
            </a:r>
            <a:r>
              <a:rPr lang="en-US" sz="2000" b="1">
                <a:solidFill>
                  <a:srgbClr val="3333FF"/>
                </a:solidFill>
                <a:latin typeface="Times New Roman" pitchFamily="1" charset="0"/>
              </a:rPr>
              <a:t>half life, t</a:t>
            </a:r>
            <a:r>
              <a:rPr lang="en-US" sz="2000" b="1" baseline="-25000">
                <a:solidFill>
                  <a:srgbClr val="3333FF"/>
                </a:solidFill>
                <a:latin typeface="Times New Roman" pitchFamily="1" charset="0"/>
              </a:rPr>
              <a:t>1/2</a:t>
            </a:r>
            <a:r>
              <a:rPr lang="en-US" sz="2000" b="1">
                <a:latin typeface="Times New Roman" pitchFamily="1" charset="0"/>
              </a:rPr>
              <a:t>,</a:t>
            </a:r>
            <a:r>
              <a:rPr lang="en-US" sz="2000" b="1">
                <a:solidFill>
                  <a:srgbClr val="3333FF"/>
                </a:solidFill>
                <a:latin typeface="Times New Roman" pitchFamily="1" charset="0"/>
              </a:rPr>
              <a:t> </a:t>
            </a:r>
            <a:r>
              <a:rPr lang="en-US" sz="2000" b="1">
                <a:latin typeface="Times New Roman" pitchFamily="1" charset="0"/>
              </a:rPr>
              <a:t>for all 3 of the unknown sets.</a:t>
            </a:r>
          </a:p>
          <a:p>
            <a:pPr marL="1257300" lvl="2" indent="-342900" eaLnBrk="0" hangingPunct="0">
              <a:spcBef>
                <a:spcPct val="20000"/>
              </a:spcBef>
            </a:pPr>
            <a:r>
              <a:rPr lang="en-US" sz="2000" b="1">
                <a:latin typeface="Times New Roman" pitchFamily="1" charset="0"/>
              </a:rPr>
              <a:t>Show calculations for single run.  Record values on datasheets.</a:t>
            </a:r>
            <a:endParaRPr lang="en-US" sz="800" b="1">
              <a:latin typeface="Times New Roman" pitchFamily="1" charset="0"/>
            </a:endParaRPr>
          </a:p>
          <a:p>
            <a:pPr marL="1257300" lvl="2" indent="-342900" eaLnBrk="0" hangingPunct="0">
              <a:spcBef>
                <a:spcPct val="20000"/>
              </a:spcBef>
            </a:pPr>
            <a:r>
              <a:rPr lang="en-US" sz="2000" b="1">
                <a:latin typeface="Times New Roman" pitchFamily="1" charset="0"/>
              </a:rPr>
              <a:t>	</a:t>
            </a:r>
            <a:r>
              <a:rPr lang="en-US" sz="2000" b="1">
                <a:solidFill>
                  <a:srgbClr val="3333FF"/>
                </a:solidFill>
                <a:latin typeface="Times New Roman" pitchFamily="1" charset="0"/>
              </a:rPr>
              <a:t>Answer Postlab questions</a:t>
            </a:r>
            <a:r>
              <a:rPr lang="en-US" sz="2000" b="1">
                <a:latin typeface="Times New Roman" pitchFamily="1" charset="0"/>
              </a:rPr>
              <a:t>.</a:t>
            </a:r>
          </a:p>
        </p:txBody>
      </p:sp>
      <p:sp>
        <p:nvSpPr>
          <p:cNvPr id="35843" name="Rectangle 6"/>
          <p:cNvSpPr>
            <a:spLocks noChangeArrowheads="1"/>
          </p:cNvSpPr>
          <p:nvPr/>
        </p:nvSpPr>
        <p:spPr bwMode="auto">
          <a:xfrm>
            <a:off x="1238250" y="0"/>
            <a:ext cx="6667500" cy="9144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0000FF"/>
                </a:solidFill>
                <a:latin typeface="Times" pitchFamily="1" charset="0"/>
              </a:rPr>
              <a:t>Today’s Experiment – Part 2</a:t>
            </a:r>
          </a:p>
        </p:txBody>
      </p:sp>
      <p:pic>
        <p:nvPicPr>
          <p:cNvPr id="35844" name="Picture 9" descr="red_dice"/>
          <p:cNvPicPr>
            <a:picLocks noChangeAspect="1" noChangeArrowheads="1"/>
          </p:cNvPicPr>
          <p:nvPr/>
        </p:nvPicPr>
        <p:blipFill>
          <a:blip r:embed="rId2">
            <a:clrChange>
              <a:clrFrom>
                <a:srgbClr val="000000"/>
              </a:clrFrom>
              <a:clrTo>
                <a:srgbClr val="000000">
                  <a:alpha val="0"/>
                </a:srgbClr>
              </a:clrTo>
            </a:clrChange>
          </a:blip>
          <a:srcRect/>
          <a:stretch>
            <a:fillRect/>
          </a:stretch>
        </p:blipFill>
        <p:spPr bwMode="auto">
          <a:xfrm>
            <a:off x="8029575" y="6164263"/>
            <a:ext cx="1114425" cy="693737"/>
          </a:xfrm>
          <a:prstGeom prst="rect">
            <a:avLst/>
          </a:prstGeom>
          <a:noFill/>
          <a:ln w="9525">
            <a:noFill/>
            <a:miter lim="800000"/>
            <a:headEnd/>
            <a:tailEnd/>
          </a:ln>
        </p:spPr>
      </p:pic>
      <p:pic>
        <p:nvPicPr>
          <p:cNvPr id="35845" name="Picture 10" descr="red_dice"/>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0" y="6164263"/>
            <a:ext cx="1114425" cy="693737"/>
          </a:xfrm>
          <a:prstGeom prst="rect">
            <a:avLst/>
          </a:prstGeom>
          <a:noFill/>
          <a:ln w="9525">
            <a:noFill/>
            <a:miter lim="800000"/>
            <a:headEnd/>
            <a:tailEnd/>
          </a:ln>
        </p:spPr>
      </p:pic>
      <p:pic>
        <p:nvPicPr>
          <p:cNvPr id="35846" name="Picture 11" descr="red_dice"/>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0" y="0"/>
            <a:ext cx="1114425" cy="693738"/>
          </a:xfrm>
          <a:prstGeom prst="rect">
            <a:avLst/>
          </a:prstGeom>
          <a:noFill/>
          <a:ln w="9525">
            <a:noFill/>
            <a:miter lim="800000"/>
            <a:headEnd/>
            <a:tailEnd/>
          </a:ln>
        </p:spPr>
      </p:pic>
      <p:pic>
        <p:nvPicPr>
          <p:cNvPr id="35847" name="Picture 12" descr="red_dice"/>
          <p:cNvPicPr>
            <a:picLocks noChangeAspect="1" noChangeArrowheads="1"/>
          </p:cNvPicPr>
          <p:nvPr/>
        </p:nvPicPr>
        <p:blipFill>
          <a:blip r:embed="rId2">
            <a:clrChange>
              <a:clrFrom>
                <a:srgbClr val="000000"/>
              </a:clrFrom>
              <a:clrTo>
                <a:srgbClr val="000000">
                  <a:alpha val="0"/>
                </a:srgbClr>
              </a:clrTo>
            </a:clrChange>
          </a:blip>
          <a:srcRect/>
          <a:stretch>
            <a:fillRect/>
          </a:stretch>
        </p:blipFill>
        <p:spPr bwMode="auto">
          <a:xfrm>
            <a:off x="8029575" y="0"/>
            <a:ext cx="1114425" cy="69373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00075" y="2163763"/>
            <a:ext cx="7943850" cy="3170237"/>
          </a:xfrm>
          <a:prstGeom prst="rect">
            <a:avLst/>
          </a:prstGeom>
          <a:noFill/>
          <a:ln w="9525">
            <a:noFill/>
            <a:miter lim="800000"/>
            <a:headEnd/>
            <a:tailEnd/>
          </a:ln>
          <a:effectLst/>
        </p:spPr>
        <p:txBody>
          <a:bodyPr>
            <a:prstTxWarp prst="textNoShape">
              <a:avLst/>
            </a:prstTxWarp>
            <a:spAutoFit/>
          </a:bodyPr>
          <a:lstStyle/>
          <a:p>
            <a:pPr>
              <a:buClr>
                <a:srgbClr val="FF0000"/>
              </a:buClr>
            </a:pPr>
            <a:r>
              <a:rPr lang="en-US" sz="3600" b="1" u="sng">
                <a:solidFill>
                  <a:srgbClr val="3333FF"/>
                </a:solidFill>
                <a:latin typeface="Times New Roman" pitchFamily="1" charset="0"/>
              </a:rPr>
              <a:t>For April 2-5:</a:t>
            </a:r>
            <a:r>
              <a:rPr lang="en-US" sz="3600">
                <a:solidFill>
                  <a:srgbClr val="3333FF"/>
                </a:solidFill>
              </a:rPr>
              <a:t> </a:t>
            </a:r>
            <a:r>
              <a:rPr lang="en-US" sz="3600">
                <a:solidFill>
                  <a:srgbClr val="3333FF"/>
                </a:solidFill>
                <a:latin typeface="Times New Roman" pitchFamily="1" charset="0"/>
              </a:rPr>
              <a:t>	</a:t>
            </a:r>
          </a:p>
          <a:p>
            <a:pPr>
              <a:buClr>
                <a:srgbClr val="FF0000"/>
              </a:buClr>
            </a:pPr>
            <a:endParaRPr lang="en-US" sz="1200">
              <a:latin typeface="Times New Roman" pitchFamily="1" charset="0"/>
            </a:endParaRPr>
          </a:p>
          <a:p>
            <a:pPr>
              <a:buClr>
                <a:srgbClr val="FF0000"/>
              </a:buClr>
            </a:pPr>
            <a:r>
              <a:rPr lang="en-US" sz="2400">
                <a:latin typeface="Times New Roman" pitchFamily="1" charset="0"/>
              </a:rPr>
              <a:t>	</a:t>
            </a:r>
            <a:r>
              <a:rPr lang="en-US" sz="2800">
                <a:latin typeface="Times New Roman" pitchFamily="1" charset="0"/>
              </a:rPr>
              <a:t>1.  Turn in </a:t>
            </a:r>
            <a:r>
              <a:rPr lang="en-US" sz="2800" b="1">
                <a:solidFill>
                  <a:srgbClr val="FF0000"/>
                </a:solidFill>
                <a:latin typeface="Times New Roman" pitchFamily="1" charset="0"/>
              </a:rPr>
              <a:t>Nuclear Decay Lab </a:t>
            </a:r>
            <a:r>
              <a:rPr lang="en-US" sz="2800" b="1">
                <a:latin typeface="Times New Roman" pitchFamily="1" charset="0"/>
              </a:rPr>
              <a:t>(pp 27, 31-32)</a:t>
            </a:r>
          </a:p>
          <a:p>
            <a:pPr>
              <a:buClr>
                <a:srgbClr val="FF0000"/>
              </a:buClr>
            </a:pPr>
            <a:r>
              <a:rPr lang="en-US" sz="2800" b="1">
                <a:latin typeface="Times New Roman" pitchFamily="1" charset="0"/>
              </a:rPr>
              <a:t>		</a:t>
            </a:r>
            <a:r>
              <a:rPr lang="en-US" sz="2800">
                <a:latin typeface="Times New Roman" pitchFamily="1" charset="0"/>
              </a:rPr>
              <a:t>and </a:t>
            </a:r>
            <a:r>
              <a:rPr lang="en-US" sz="2800" b="1">
                <a:solidFill>
                  <a:srgbClr val="FF0000"/>
                </a:solidFill>
                <a:latin typeface="Times New Roman" pitchFamily="1" charset="0"/>
              </a:rPr>
              <a:t>4 Graphs for Simulation Data</a:t>
            </a:r>
          </a:p>
          <a:p>
            <a:pPr>
              <a:buClr>
                <a:srgbClr val="FF0000"/>
              </a:buClr>
            </a:pPr>
            <a:r>
              <a:rPr lang="en-US" sz="2800" b="1">
                <a:solidFill>
                  <a:srgbClr val="FF0000"/>
                </a:solidFill>
                <a:latin typeface="Times New Roman" pitchFamily="1" charset="0"/>
              </a:rPr>
              <a:t>		</a:t>
            </a:r>
            <a:r>
              <a:rPr lang="en-US" sz="2800">
                <a:latin typeface="Times New Roman" pitchFamily="1" charset="0"/>
              </a:rPr>
              <a:t>and </a:t>
            </a:r>
            <a:r>
              <a:rPr lang="en-US" sz="2800" b="1">
                <a:solidFill>
                  <a:srgbClr val="FF0000"/>
                </a:solidFill>
                <a:latin typeface="Times New Roman" pitchFamily="1" charset="0"/>
              </a:rPr>
              <a:t>Hands-on Activity Datasheets</a:t>
            </a:r>
            <a:r>
              <a:rPr lang="en-US" sz="2800">
                <a:latin typeface="Times New Roman" pitchFamily="1" charset="0"/>
              </a:rPr>
              <a:t> </a:t>
            </a:r>
          </a:p>
          <a:p>
            <a:pPr>
              <a:buClr>
                <a:srgbClr val="FF0000"/>
              </a:buClr>
            </a:pPr>
            <a:r>
              <a:rPr lang="en-US" sz="2800">
                <a:latin typeface="Times New Roman" pitchFamily="1" charset="0"/>
              </a:rPr>
              <a:t>			</a:t>
            </a:r>
            <a:r>
              <a:rPr lang="en-US" sz="2800" u="sng">
                <a:latin typeface="Times New Roman" pitchFamily="1" charset="0"/>
              </a:rPr>
              <a:t>&amp;</a:t>
            </a:r>
            <a:r>
              <a:rPr lang="en-US" sz="2800">
                <a:latin typeface="Times New Roman" pitchFamily="1" charset="0"/>
              </a:rPr>
              <a:t> </a:t>
            </a:r>
            <a:r>
              <a:rPr lang="en-US" sz="2800" b="1">
                <a:solidFill>
                  <a:srgbClr val="FF0000"/>
                </a:solidFill>
                <a:latin typeface="Times New Roman" pitchFamily="1" charset="0"/>
              </a:rPr>
              <a:t>Postlab</a:t>
            </a:r>
            <a:r>
              <a:rPr lang="en-US" sz="2800">
                <a:latin typeface="Times New Roman" pitchFamily="1" charset="0"/>
              </a:rPr>
              <a:t>. </a:t>
            </a:r>
          </a:p>
          <a:p>
            <a:pPr>
              <a:buClr>
                <a:srgbClr val="FF0000"/>
              </a:buClr>
            </a:pPr>
            <a:endParaRPr lang="en-US" sz="1200">
              <a:latin typeface="Times New Roman" pitchFamily="1" charset="0"/>
            </a:endParaRPr>
          </a:p>
          <a:p>
            <a:pPr>
              <a:buClr>
                <a:srgbClr val="FF0000"/>
              </a:buClr>
            </a:pPr>
            <a:r>
              <a:rPr lang="en-US" sz="2800">
                <a:latin typeface="Times New Roman" pitchFamily="1" charset="0"/>
              </a:rPr>
              <a:t>     	2.  Read over </a:t>
            </a:r>
            <a:r>
              <a:rPr lang="en-US" sz="2800" b="1">
                <a:solidFill>
                  <a:srgbClr val="3333FF"/>
                </a:solidFill>
                <a:latin typeface="Times New Roman" pitchFamily="1" charset="0"/>
              </a:rPr>
              <a:t>Colorimetry </a:t>
            </a:r>
            <a:r>
              <a:rPr lang="en-US" sz="2800" b="1">
                <a:latin typeface="Times New Roman" pitchFamily="1" charset="0"/>
              </a:rPr>
              <a:t>(pp 45-58).</a:t>
            </a:r>
          </a:p>
        </p:txBody>
      </p:sp>
      <p:pic>
        <p:nvPicPr>
          <p:cNvPr id="36867" name="Picture 3" descr="radioak"/>
          <p:cNvPicPr>
            <a:picLocks noChangeAspect="1" noChangeArrowheads="1"/>
          </p:cNvPicPr>
          <p:nvPr/>
        </p:nvPicPr>
        <p:blipFill>
          <a:blip r:embed="rId3"/>
          <a:srcRect/>
          <a:stretch>
            <a:fillRect/>
          </a:stretch>
        </p:blipFill>
        <p:spPr bwMode="auto">
          <a:xfrm>
            <a:off x="381000" y="1042988"/>
            <a:ext cx="1181100" cy="1143000"/>
          </a:xfrm>
          <a:prstGeom prst="rect">
            <a:avLst/>
          </a:prstGeom>
          <a:noFill/>
          <a:ln w="9525">
            <a:noFill/>
            <a:miter lim="800000"/>
            <a:headEnd/>
            <a:tailEnd/>
          </a:ln>
        </p:spPr>
      </p:pic>
      <p:pic>
        <p:nvPicPr>
          <p:cNvPr id="36868" name="Picture 4" descr="radioak"/>
          <p:cNvPicPr>
            <a:picLocks noChangeAspect="1" noChangeArrowheads="1"/>
          </p:cNvPicPr>
          <p:nvPr/>
        </p:nvPicPr>
        <p:blipFill>
          <a:blip r:embed="rId3"/>
          <a:srcRect/>
          <a:stretch>
            <a:fillRect/>
          </a:stretch>
        </p:blipFill>
        <p:spPr bwMode="auto">
          <a:xfrm>
            <a:off x="228600" y="5410200"/>
            <a:ext cx="1181100" cy="1143000"/>
          </a:xfrm>
          <a:prstGeom prst="rect">
            <a:avLst/>
          </a:prstGeom>
          <a:noFill/>
          <a:ln w="9525">
            <a:noFill/>
            <a:miter lim="800000"/>
            <a:headEnd/>
            <a:tailEnd/>
          </a:ln>
        </p:spPr>
      </p:pic>
      <p:pic>
        <p:nvPicPr>
          <p:cNvPr id="36869" name="Picture 5" descr="radioak"/>
          <p:cNvPicPr>
            <a:picLocks noChangeAspect="1" noChangeArrowheads="1"/>
          </p:cNvPicPr>
          <p:nvPr/>
        </p:nvPicPr>
        <p:blipFill>
          <a:blip r:embed="rId3"/>
          <a:srcRect/>
          <a:stretch>
            <a:fillRect/>
          </a:stretch>
        </p:blipFill>
        <p:spPr bwMode="auto">
          <a:xfrm>
            <a:off x="7696200" y="5334000"/>
            <a:ext cx="1181100" cy="1143000"/>
          </a:xfrm>
          <a:prstGeom prst="rect">
            <a:avLst/>
          </a:prstGeom>
          <a:noFill/>
          <a:ln w="9525">
            <a:noFill/>
            <a:miter lim="800000"/>
            <a:headEnd/>
            <a:tailEnd/>
          </a:ln>
        </p:spPr>
      </p:pic>
      <p:pic>
        <p:nvPicPr>
          <p:cNvPr id="36870" name="Picture 6" descr="radioak"/>
          <p:cNvPicPr>
            <a:picLocks noChangeAspect="1" noChangeArrowheads="1"/>
          </p:cNvPicPr>
          <p:nvPr/>
        </p:nvPicPr>
        <p:blipFill>
          <a:blip r:embed="rId3"/>
          <a:srcRect/>
          <a:stretch>
            <a:fillRect/>
          </a:stretch>
        </p:blipFill>
        <p:spPr bwMode="auto">
          <a:xfrm>
            <a:off x="7696200" y="1042988"/>
            <a:ext cx="1181100" cy="1143000"/>
          </a:xfrm>
          <a:prstGeom prst="rect">
            <a:avLst/>
          </a:prstGeom>
          <a:noFill/>
          <a:ln w="9525">
            <a:noFill/>
            <a:miter lim="800000"/>
            <a:headEnd/>
            <a:tailEnd/>
          </a:ln>
        </p:spPr>
      </p:pic>
      <p:sp>
        <p:nvSpPr>
          <p:cNvPr id="36871" name="Text Box 2"/>
          <p:cNvSpPr txBox="1">
            <a:spLocks noChangeArrowheads="1"/>
          </p:cNvSpPr>
          <p:nvPr/>
        </p:nvSpPr>
        <p:spPr bwMode="auto">
          <a:xfrm>
            <a:off x="566738" y="269875"/>
            <a:ext cx="8010525" cy="522288"/>
          </a:xfrm>
          <a:prstGeom prst="rect">
            <a:avLst/>
          </a:prstGeom>
          <a:noFill/>
          <a:ln w="9525">
            <a:noFill/>
            <a:miter lim="800000"/>
            <a:headEnd/>
            <a:tailEnd/>
          </a:ln>
          <a:effectLst/>
        </p:spPr>
        <p:txBody>
          <a:bodyPr>
            <a:prstTxWarp prst="textNoShape">
              <a:avLst/>
            </a:prstTxWarp>
            <a:spAutoFit/>
          </a:bodyPr>
          <a:lstStyle/>
          <a:p>
            <a:pPr>
              <a:buClr>
                <a:srgbClr val="FF0000"/>
              </a:buClr>
            </a:pPr>
            <a:r>
              <a:rPr lang="en-US" sz="2800" b="1" u="sng">
                <a:solidFill>
                  <a:srgbClr val="FF0000"/>
                </a:solidFill>
                <a:latin typeface="Times New Roman" pitchFamily="1" charset="0"/>
                <a:sym typeface="Wingdings" pitchFamily="1" charset="2"/>
              </a:rPr>
              <a:t>   </a:t>
            </a:r>
            <a:r>
              <a:rPr lang="en-US" sz="2800" b="1" u="sng">
                <a:solidFill>
                  <a:srgbClr val="FF0000"/>
                </a:solidFill>
                <a:latin typeface="Times New Roman" pitchFamily="1" charset="0"/>
              </a:rPr>
              <a:t>March 26-30: No Class – Spring Break </a:t>
            </a:r>
            <a:r>
              <a:rPr lang="en-US" sz="2800" b="1" u="sng">
                <a:solidFill>
                  <a:srgbClr val="FF0000"/>
                </a:solidFill>
                <a:latin typeface="Times New Roman" pitchFamily="1" charset="0"/>
                <a:sym typeface="Wingdings" pitchFamily="1" charset="2"/>
              </a:rPr>
              <a:t> </a:t>
            </a:r>
            <a:endParaRPr lang="en-US" sz="2800" b="1">
              <a:solidFill>
                <a:srgbClr val="FF0000"/>
              </a:solidFill>
              <a:latin typeface="Times New Roman" pitchFamily="1"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409700" y="0"/>
            <a:ext cx="6324600" cy="7620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FF0000"/>
                </a:solidFill>
                <a:latin typeface="Times New Roman" pitchFamily="1" charset="0"/>
              </a:rPr>
              <a:t>Discovery of Radioactivity</a:t>
            </a:r>
          </a:p>
        </p:txBody>
      </p:sp>
      <p:sp>
        <p:nvSpPr>
          <p:cNvPr id="5123" name="Rectangle 3"/>
          <p:cNvSpPr>
            <a:spLocks noChangeArrowheads="1"/>
          </p:cNvSpPr>
          <p:nvPr/>
        </p:nvSpPr>
        <p:spPr bwMode="auto">
          <a:xfrm>
            <a:off x="273050" y="838200"/>
            <a:ext cx="4267200" cy="4359275"/>
          </a:xfrm>
          <a:prstGeom prst="rect">
            <a:avLst/>
          </a:prstGeom>
          <a:noFill/>
          <a:ln w="12700">
            <a:noFill/>
            <a:miter lim="800000"/>
            <a:headEnd/>
            <a:tailEnd/>
          </a:ln>
          <a:effectLst/>
        </p:spPr>
        <p:txBody>
          <a:bodyPr lIns="90487" tIns="44450" rIns="90487" bIns="44450">
            <a:prstTxWarp prst="textNoShape">
              <a:avLst/>
            </a:prstTxWarp>
            <a:spAutoFit/>
          </a:bodyPr>
          <a:lstStyle/>
          <a:p>
            <a:pPr eaLnBrk="0" hangingPunct="0"/>
            <a:r>
              <a:rPr lang="en-US" sz="2800">
                <a:latin typeface="Times New Roman" pitchFamily="1" charset="0"/>
              </a:rPr>
              <a:t>     In 1897, Becquerel accidentally discovered radioactivity in </a:t>
            </a:r>
            <a:r>
              <a:rPr lang="en-US" sz="2800">
                <a:solidFill>
                  <a:srgbClr val="3333FF"/>
                </a:solidFill>
                <a:latin typeface="Times New Roman" pitchFamily="1" charset="0"/>
              </a:rPr>
              <a:t>pitchblende</a:t>
            </a:r>
            <a:r>
              <a:rPr lang="en-US" sz="2800">
                <a:latin typeface="Times New Roman" pitchFamily="1" charset="0"/>
              </a:rPr>
              <a:t> (</a:t>
            </a:r>
            <a:r>
              <a:rPr lang="en-US" sz="2800" i="1">
                <a:latin typeface="Times New Roman" pitchFamily="1" charset="0"/>
              </a:rPr>
              <a:t>a uranium mineral</a:t>
            </a:r>
            <a:r>
              <a:rPr lang="en-US" sz="2800">
                <a:latin typeface="Times New Roman" pitchFamily="1" charset="0"/>
              </a:rPr>
              <a:t>) while studying sunlight induced </a:t>
            </a:r>
            <a:r>
              <a:rPr lang="en-US" sz="2800">
                <a:solidFill>
                  <a:srgbClr val="3333FF"/>
                </a:solidFill>
                <a:latin typeface="Times New Roman" pitchFamily="1" charset="0"/>
              </a:rPr>
              <a:t>fluorescence</a:t>
            </a:r>
            <a:r>
              <a:rPr lang="en-US" sz="2800">
                <a:latin typeface="Times New Roman" pitchFamily="1" charset="0"/>
              </a:rPr>
              <a:t> of various minerals. This mineral was found to </a:t>
            </a:r>
            <a:r>
              <a:rPr lang="en-US" sz="2800">
                <a:solidFill>
                  <a:srgbClr val="3333FF"/>
                </a:solidFill>
                <a:latin typeface="Times New Roman" pitchFamily="1" charset="0"/>
              </a:rPr>
              <a:t>produce a photographic image</a:t>
            </a:r>
            <a:r>
              <a:rPr lang="en-US" sz="2800">
                <a:latin typeface="Times New Roman" pitchFamily="1" charset="0"/>
              </a:rPr>
              <a:t>, even through black paper. </a:t>
            </a:r>
          </a:p>
        </p:txBody>
      </p:sp>
      <p:sp>
        <p:nvSpPr>
          <p:cNvPr id="5124" name="Rectangle 4"/>
          <p:cNvSpPr>
            <a:spLocks noChangeArrowheads="1"/>
          </p:cNvSpPr>
          <p:nvPr/>
        </p:nvSpPr>
        <p:spPr bwMode="auto">
          <a:xfrm>
            <a:off x="273050" y="5257800"/>
            <a:ext cx="8839200" cy="1370013"/>
          </a:xfrm>
          <a:prstGeom prst="rect">
            <a:avLst/>
          </a:prstGeom>
          <a:noFill/>
          <a:ln w="12700">
            <a:noFill/>
            <a:miter lim="800000"/>
            <a:headEnd/>
            <a:tailEnd/>
          </a:ln>
          <a:effectLst/>
        </p:spPr>
        <p:txBody>
          <a:bodyPr lIns="90487" tIns="44450" rIns="90487" bIns="44450">
            <a:prstTxWarp prst="textNoShape">
              <a:avLst/>
            </a:prstTxWarp>
            <a:spAutoFit/>
          </a:bodyPr>
          <a:lstStyle/>
          <a:p>
            <a:pPr eaLnBrk="0" hangingPunct="0"/>
            <a:r>
              <a:rPr lang="en-US" sz="2800">
                <a:latin typeface="Times New Roman" pitchFamily="1" charset="0"/>
              </a:rPr>
              <a:t>Further experiments demonstrated that a mixture of  </a:t>
            </a:r>
            <a:r>
              <a:rPr lang="en-US" sz="2800">
                <a:solidFill>
                  <a:srgbClr val="FF0000"/>
                </a:solidFill>
                <a:latin typeface="Times New Roman" pitchFamily="1" charset="0"/>
              </a:rPr>
              <a:t>charged particles and electromagnetic radiation</a:t>
            </a:r>
            <a:r>
              <a:rPr lang="en-US" sz="2800">
                <a:latin typeface="Times New Roman" pitchFamily="1" charset="0"/>
              </a:rPr>
              <a:t> were being emitted and were responsible for the effect on photographic film.</a:t>
            </a:r>
          </a:p>
        </p:txBody>
      </p:sp>
      <p:pic>
        <p:nvPicPr>
          <p:cNvPr id="5125" name="Picture 6" descr="Becquerel"/>
          <p:cNvPicPr>
            <a:picLocks noChangeAspect="1" noChangeArrowheads="1"/>
          </p:cNvPicPr>
          <p:nvPr/>
        </p:nvPicPr>
        <p:blipFill>
          <a:blip r:embed="rId3"/>
          <a:srcRect/>
          <a:stretch>
            <a:fillRect/>
          </a:stretch>
        </p:blipFill>
        <p:spPr bwMode="auto">
          <a:xfrm>
            <a:off x="5410200" y="762000"/>
            <a:ext cx="2787650" cy="3190875"/>
          </a:xfrm>
          <a:prstGeom prst="rect">
            <a:avLst/>
          </a:prstGeom>
          <a:noFill/>
          <a:ln w="9525">
            <a:noFill/>
            <a:miter lim="800000"/>
            <a:headEnd/>
            <a:tailEnd/>
          </a:ln>
        </p:spPr>
      </p:pic>
      <p:sp>
        <p:nvSpPr>
          <p:cNvPr id="5126" name="Text Box 7"/>
          <p:cNvSpPr txBox="1">
            <a:spLocks noChangeArrowheads="1"/>
          </p:cNvSpPr>
          <p:nvPr/>
        </p:nvSpPr>
        <p:spPr bwMode="auto">
          <a:xfrm>
            <a:off x="5105400" y="3962400"/>
            <a:ext cx="3346450" cy="1079500"/>
          </a:xfrm>
          <a:prstGeom prst="rect">
            <a:avLst/>
          </a:prstGeom>
          <a:noFill/>
          <a:ln w="9525">
            <a:solidFill>
              <a:schemeClr val="tx1"/>
            </a:solidFill>
            <a:miter lim="800000"/>
            <a:headEnd/>
            <a:tailEnd/>
          </a:ln>
          <a:effectLst/>
        </p:spPr>
        <p:txBody>
          <a:bodyPr wrap="none">
            <a:prstTxWarp prst="textNoShape">
              <a:avLst/>
            </a:prstTxWarp>
            <a:spAutoFit/>
          </a:bodyPr>
          <a:lstStyle/>
          <a:p>
            <a:pPr algn="ctr"/>
            <a:r>
              <a:rPr lang="en-US" sz="1600" b="1" u="sng">
                <a:solidFill>
                  <a:srgbClr val="FF0000"/>
                </a:solidFill>
                <a:latin typeface="Times New Roman" pitchFamily="1" charset="0"/>
              </a:rPr>
              <a:t>Henri Antoine Becquerel</a:t>
            </a:r>
          </a:p>
          <a:p>
            <a:pPr algn="ctr"/>
            <a:r>
              <a:rPr lang="en-US" sz="1600" b="1">
                <a:latin typeface="Times New Roman" pitchFamily="1" charset="0"/>
              </a:rPr>
              <a:t>French Professor of Applied Physics</a:t>
            </a:r>
          </a:p>
          <a:p>
            <a:pPr algn="ctr"/>
            <a:r>
              <a:rPr lang="en-US" sz="1600" i="1">
                <a:latin typeface="Times New Roman" pitchFamily="1" charset="0"/>
              </a:rPr>
              <a:t>Nobel Prize in Physics 1903</a:t>
            </a:r>
          </a:p>
          <a:p>
            <a:pPr algn="ctr"/>
            <a:r>
              <a:rPr lang="en-US" sz="1600">
                <a:latin typeface="Times New Roman" pitchFamily="1" charset="0"/>
              </a:rPr>
              <a:t>(1852 – 1908)</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517525" y="798513"/>
            <a:ext cx="184150" cy="366712"/>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6147" name="Text Box 7"/>
          <p:cNvSpPr txBox="1">
            <a:spLocks noChangeArrowheads="1"/>
          </p:cNvSpPr>
          <p:nvPr/>
        </p:nvSpPr>
        <p:spPr bwMode="auto">
          <a:xfrm>
            <a:off x="5334000" y="5257800"/>
            <a:ext cx="3581400" cy="1374775"/>
          </a:xfrm>
          <a:prstGeom prst="rect">
            <a:avLst/>
          </a:prstGeom>
          <a:noFill/>
          <a:ln w="9525">
            <a:noFill/>
            <a:miter lim="800000"/>
            <a:headEnd/>
            <a:tailEnd/>
          </a:ln>
          <a:effectLst/>
        </p:spPr>
        <p:txBody>
          <a:bodyPr wrap="none">
            <a:prstTxWarp prst="textNoShape">
              <a:avLst/>
            </a:prstTxWarp>
            <a:spAutoFit/>
          </a:bodyPr>
          <a:lstStyle/>
          <a:p>
            <a:pPr algn="ctr"/>
            <a:r>
              <a:rPr lang="en-US" b="1" u="sng">
                <a:solidFill>
                  <a:srgbClr val="FF0000"/>
                </a:solidFill>
                <a:latin typeface="Times New Roman" pitchFamily="1" charset="0"/>
              </a:rPr>
              <a:t>Marie Sklodowska Curie</a:t>
            </a:r>
          </a:p>
          <a:p>
            <a:pPr algn="ctr"/>
            <a:r>
              <a:rPr lang="en-US" b="1">
                <a:latin typeface="Times New Roman" pitchFamily="1" charset="0"/>
              </a:rPr>
              <a:t>Polish/French Physicist &amp; Chemist</a:t>
            </a:r>
          </a:p>
          <a:p>
            <a:pPr algn="ctr"/>
            <a:r>
              <a:rPr lang="en-US" sz="1600" i="1">
                <a:latin typeface="Times New Roman" pitchFamily="1" charset="0"/>
              </a:rPr>
              <a:t>Nobel Prize in Physics – 1903 </a:t>
            </a:r>
          </a:p>
          <a:p>
            <a:pPr algn="ctr"/>
            <a:r>
              <a:rPr lang="en-US" sz="1600" i="1">
                <a:latin typeface="Times New Roman" pitchFamily="1" charset="0"/>
              </a:rPr>
              <a:t>Nobel Prize in Chemistry - 1911</a:t>
            </a:r>
          </a:p>
          <a:p>
            <a:pPr algn="ctr"/>
            <a:r>
              <a:rPr lang="en-US" sz="1600">
                <a:latin typeface="Times New Roman" pitchFamily="1" charset="0"/>
              </a:rPr>
              <a:t>(November 7, 1867 – July 4, 1934)</a:t>
            </a:r>
          </a:p>
        </p:txBody>
      </p:sp>
      <p:sp>
        <p:nvSpPr>
          <p:cNvPr id="6148" name="Text Box 8"/>
          <p:cNvSpPr txBox="1">
            <a:spLocks noChangeArrowheads="1"/>
          </p:cNvSpPr>
          <p:nvPr/>
        </p:nvSpPr>
        <p:spPr bwMode="auto">
          <a:xfrm>
            <a:off x="304800" y="1295400"/>
            <a:ext cx="5029200" cy="5002213"/>
          </a:xfrm>
          <a:prstGeom prst="rect">
            <a:avLst/>
          </a:prstGeom>
          <a:noFill/>
          <a:ln w="9525">
            <a:noFill/>
            <a:miter lim="800000"/>
            <a:headEnd/>
            <a:tailEnd/>
          </a:ln>
          <a:effectLst/>
        </p:spPr>
        <p:txBody>
          <a:bodyPr>
            <a:prstTxWarp prst="textNoShape">
              <a:avLst/>
            </a:prstTxWarp>
            <a:spAutoFit/>
          </a:bodyPr>
          <a:lstStyle/>
          <a:p>
            <a:pPr>
              <a:buClr>
                <a:srgbClr val="3333FF"/>
              </a:buClr>
              <a:buFont typeface="Wingdings" pitchFamily="1" charset="2"/>
              <a:buChar char="Ø"/>
            </a:pPr>
            <a:r>
              <a:rPr lang="en-US" sz="2800">
                <a:latin typeface="Times New Roman" pitchFamily="1" charset="0"/>
              </a:rPr>
              <a:t> Studied radioactive materials, particularly </a:t>
            </a:r>
            <a:r>
              <a:rPr lang="en-US" sz="2800">
                <a:solidFill>
                  <a:srgbClr val="3333FF"/>
                </a:solidFill>
                <a:latin typeface="Times New Roman" pitchFamily="1" charset="0"/>
              </a:rPr>
              <a:t>pitchblende</a:t>
            </a:r>
            <a:r>
              <a:rPr lang="en-US" sz="2800">
                <a:latin typeface="Times New Roman" pitchFamily="1" charset="0"/>
              </a:rPr>
              <a:t>, which was more radioactive than the uranium extracted from it. </a:t>
            </a:r>
          </a:p>
          <a:p>
            <a:pPr>
              <a:buClr>
                <a:srgbClr val="3333FF"/>
              </a:buClr>
              <a:buFont typeface="Wingdings" pitchFamily="1" charset="2"/>
              <a:buChar char="Ø"/>
            </a:pPr>
            <a:endParaRPr lang="en-US" sz="1400">
              <a:latin typeface="Times New Roman" pitchFamily="1" charset="0"/>
            </a:endParaRPr>
          </a:p>
          <a:p>
            <a:pPr>
              <a:buClr>
                <a:srgbClr val="3333FF"/>
              </a:buClr>
              <a:buFont typeface="Wingdings" pitchFamily="1" charset="2"/>
              <a:buChar char="Ø"/>
            </a:pPr>
            <a:r>
              <a:rPr lang="en-US" sz="2800">
                <a:latin typeface="Times New Roman" pitchFamily="1" charset="0"/>
              </a:rPr>
              <a:t>Deduced (1898) the obvious explanation:   </a:t>
            </a:r>
          </a:p>
          <a:p>
            <a:pPr>
              <a:buClr>
                <a:srgbClr val="3333FF"/>
              </a:buClr>
              <a:buFont typeface="Wingdings" pitchFamily="1" charset="2"/>
              <a:buNone/>
            </a:pPr>
            <a:r>
              <a:rPr lang="en-US" sz="2800">
                <a:latin typeface="Times New Roman" pitchFamily="1" charset="0"/>
              </a:rPr>
              <a:t>      </a:t>
            </a:r>
            <a:r>
              <a:rPr lang="en-US" sz="2800">
                <a:solidFill>
                  <a:srgbClr val="3333FF"/>
                </a:solidFill>
                <a:latin typeface="Times New Roman" pitchFamily="1" charset="0"/>
              </a:rPr>
              <a:t>Pitchblende </a:t>
            </a:r>
            <a:r>
              <a:rPr lang="en-US" sz="2800" u="sng">
                <a:solidFill>
                  <a:srgbClr val="3333FF"/>
                </a:solidFill>
                <a:latin typeface="Times New Roman" pitchFamily="1" charset="0"/>
              </a:rPr>
              <a:t>must</a:t>
            </a:r>
            <a:r>
              <a:rPr lang="en-US" sz="2800">
                <a:solidFill>
                  <a:srgbClr val="3333FF"/>
                </a:solidFill>
                <a:latin typeface="Times New Roman" pitchFamily="1" charset="0"/>
              </a:rPr>
              <a:t> contain traces of some unknown radioactive component</a:t>
            </a:r>
            <a:r>
              <a:rPr lang="en-US" sz="2800">
                <a:latin typeface="Times New Roman" pitchFamily="1" charset="0"/>
              </a:rPr>
              <a:t> that was </a:t>
            </a:r>
            <a:r>
              <a:rPr lang="en-US" sz="2800">
                <a:solidFill>
                  <a:srgbClr val="FF0000"/>
                </a:solidFill>
                <a:latin typeface="Times New Roman" pitchFamily="1" charset="0"/>
              </a:rPr>
              <a:t>far</a:t>
            </a:r>
            <a:r>
              <a:rPr lang="en-US" sz="2800">
                <a:latin typeface="Times New Roman" pitchFamily="1" charset="0"/>
              </a:rPr>
              <a:t> </a:t>
            </a:r>
            <a:r>
              <a:rPr lang="en-US" sz="2800" u="sng">
                <a:solidFill>
                  <a:srgbClr val="FF0000"/>
                </a:solidFill>
                <a:latin typeface="Times New Roman" pitchFamily="1" charset="0"/>
              </a:rPr>
              <a:t>more radioactive</a:t>
            </a:r>
            <a:r>
              <a:rPr lang="en-US" sz="2800">
                <a:solidFill>
                  <a:srgbClr val="FF0000"/>
                </a:solidFill>
                <a:latin typeface="Times New Roman" pitchFamily="1" charset="0"/>
              </a:rPr>
              <a:t> than uranium</a:t>
            </a:r>
            <a:r>
              <a:rPr lang="en-US" sz="2800">
                <a:latin typeface="Times New Roman" pitchFamily="1" charset="0"/>
              </a:rPr>
              <a:t>.  </a:t>
            </a:r>
          </a:p>
        </p:txBody>
      </p:sp>
      <p:pic>
        <p:nvPicPr>
          <p:cNvPr id="6149" name="Picture 10" descr="Curie-P&amp;M"/>
          <p:cNvPicPr>
            <a:picLocks noChangeAspect="1" noChangeArrowheads="1"/>
          </p:cNvPicPr>
          <p:nvPr/>
        </p:nvPicPr>
        <p:blipFill>
          <a:blip r:embed="rId3"/>
          <a:srcRect/>
          <a:stretch>
            <a:fillRect/>
          </a:stretch>
        </p:blipFill>
        <p:spPr bwMode="auto">
          <a:xfrm>
            <a:off x="5410200" y="228600"/>
            <a:ext cx="3162300" cy="4130675"/>
          </a:xfrm>
          <a:prstGeom prst="rect">
            <a:avLst/>
          </a:prstGeom>
          <a:noFill/>
          <a:ln w="9525">
            <a:noFill/>
            <a:miter lim="800000"/>
            <a:headEnd/>
            <a:tailEnd/>
          </a:ln>
        </p:spPr>
      </p:pic>
      <p:sp>
        <p:nvSpPr>
          <p:cNvPr id="6150" name="Rectangle 11"/>
          <p:cNvSpPr>
            <a:spLocks noChangeArrowheads="1"/>
          </p:cNvSpPr>
          <p:nvPr/>
        </p:nvSpPr>
        <p:spPr bwMode="auto">
          <a:xfrm>
            <a:off x="304800" y="152400"/>
            <a:ext cx="4038600" cy="9906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a:solidFill>
                  <a:srgbClr val="3333FF"/>
                </a:solidFill>
                <a:latin typeface="Times New Roman" pitchFamily="1" charset="0"/>
              </a:rPr>
              <a:t>Radioactivity &amp; The Curies</a:t>
            </a:r>
          </a:p>
        </p:txBody>
      </p:sp>
      <p:sp>
        <p:nvSpPr>
          <p:cNvPr id="6151" name="Text Box 12"/>
          <p:cNvSpPr txBox="1">
            <a:spLocks noChangeArrowheads="1"/>
          </p:cNvSpPr>
          <p:nvPr/>
        </p:nvSpPr>
        <p:spPr bwMode="auto">
          <a:xfrm>
            <a:off x="5410200" y="4419600"/>
            <a:ext cx="3257550" cy="855663"/>
          </a:xfrm>
          <a:prstGeom prst="rect">
            <a:avLst/>
          </a:prstGeom>
          <a:noFill/>
          <a:ln w="9525">
            <a:noFill/>
            <a:miter lim="800000"/>
            <a:headEnd/>
            <a:tailEnd/>
          </a:ln>
          <a:effectLst/>
        </p:spPr>
        <p:txBody>
          <a:bodyPr wrap="none">
            <a:prstTxWarp prst="textNoShape">
              <a:avLst/>
            </a:prstTxWarp>
            <a:spAutoFit/>
          </a:bodyPr>
          <a:lstStyle/>
          <a:p>
            <a:pPr algn="ctr"/>
            <a:r>
              <a:rPr lang="en-US" b="1" u="sng">
                <a:solidFill>
                  <a:srgbClr val="FF0000"/>
                </a:solidFill>
                <a:latin typeface="Times New Roman" pitchFamily="1" charset="0"/>
              </a:rPr>
              <a:t>Pierre Curie</a:t>
            </a:r>
            <a:r>
              <a:rPr lang="en-US" b="1">
                <a:latin typeface="Times New Roman" pitchFamily="1" charset="0"/>
              </a:rPr>
              <a:t> – French Physicist</a:t>
            </a:r>
          </a:p>
          <a:p>
            <a:pPr algn="ctr"/>
            <a:r>
              <a:rPr lang="en-US" sz="1600" i="1">
                <a:latin typeface="Times New Roman" pitchFamily="1" charset="0"/>
              </a:rPr>
              <a:t>Nobel Prize in Physics – 1903 </a:t>
            </a:r>
          </a:p>
          <a:p>
            <a:pPr algn="ctr"/>
            <a:r>
              <a:rPr lang="en-US" sz="1600">
                <a:latin typeface="Times New Roman" pitchFamily="1" charset="0"/>
              </a:rPr>
              <a:t>(May 15, 1859, – April 19, 1906)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52400" y="3657600"/>
            <a:ext cx="8839200" cy="2830513"/>
          </a:xfrm>
          <a:prstGeom prst="rect">
            <a:avLst/>
          </a:prstGeom>
          <a:noFill/>
          <a:ln w="9525">
            <a:noFill/>
            <a:miter lim="800000"/>
            <a:headEnd/>
            <a:tailEnd/>
          </a:ln>
          <a:effectLst/>
        </p:spPr>
        <p:txBody>
          <a:bodyPr>
            <a:prstTxWarp prst="textNoShape">
              <a:avLst/>
            </a:prstTxWarp>
            <a:spAutoFit/>
          </a:bodyPr>
          <a:lstStyle/>
          <a:p>
            <a:pPr algn="just"/>
            <a:r>
              <a:rPr lang="en-US" sz="2400">
                <a:latin typeface="Times New Roman" pitchFamily="1" charset="0"/>
              </a:rPr>
              <a:t>	</a:t>
            </a:r>
            <a:r>
              <a:rPr lang="en-US" sz="2400" b="1" u="sng">
                <a:solidFill>
                  <a:srgbClr val="FF0000"/>
                </a:solidFill>
                <a:latin typeface="Times New Roman" pitchFamily="1" charset="0"/>
              </a:rPr>
              <a:t>The Curies</a:t>
            </a:r>
            <a:r>
              <a:rPr lang="en-US" sz="2400">
                <a:latin typeface="Times New Roman" pitchFamily="1" charset="0"/>
              </a:rPr>
              <a:t> refined several tons of </a:t>
            </a:r>
            <a:r>
              <a:rPr lang="en-US" sz="2400" b="1">
                <a:solidFill>
                  <a:srgbClr val="FF0000"/>
                </a:solidFill>
                <a:latin typeface="Times New Roman" pitchFamily="1" charset="0"/>
              </a:rPr>
              <a:t>pitchblende</a:t>
            </a:r>
            <a:r>
              <a:rPr lang="en-US" sz="2400">
                <a:latin typeface="Times New Roman" pitchFamily="1" charset="0"/>
              </a:rPr>
              <a:t> (</a:t>
            </a:r>
            <a:r>
              <a:rPr lang="en-US" sz="2400" i="1">
                <a:latin typeface="Times New Roman" pitchFamily="1" charset="0"/>
              </a:rPr>
              <a:t>shown above</a:t>
            </a:r>
            <a:r>
              <a:rPr lang="en-US" sz="2400">
                <a:latin typeface="Times New Roman" pitchFamily="1" charset="0"/>
              </a:rPr>
              <a:t>) progressively concentrating the radioactive components.  Eventually they isolated the chloride salts of the two new chemical elements, and then the elements themselves. </a:t>
            </a:r>
          </a:p>
          <a:p>
            <a:pPr algn="just"/>
            <a:endParaRPr lang="en-US" sz="1200">
              <a:latin typeface="Times New Roman" pitchFamily="1" charset="0"/>
            </a:endParaRPr>
          </a:p>
          <a:p>
            <a:pPr algn="just"/>
            <a:r>
              <a:rPr lang="en-US" sz="2400">
                <a:latin typeface="Times New Roman" pitchFamily="1" charset="0"/>
              </a:rPr>
              <a:t>	The first they named </a:t>
            </a:r>
            <a:r>
              <a:rPr lang="en-US" sz="2400" b="1">
                <a:solidFill>
                  <a:srgbClr val="3333FF"/>
                </a:solidFill>
                <a:latin typeface="Times New Roman" pitchFamily="1" charset="0"/>
              </a:rPr>
              <a:t>polonium</a:t>
            </a:r>
            <a:r>
              <a:rPr lang="en-US" sz="2400" b="1">
                <a:latin typeface="Times New Roman" pitchFamily="1" charset="0"/>
              </a:rPr>
              <a:t> </a:t>
            </a:r>
            <a:r>
              <a:rPr lang="en-US" sz="2400" b="1">
                <a:solidFill>
                  <a:srgbClr val="3333FF"/>
                </a:solidFill>
                <a:latin typeface="Times New Roman" pitchFamily="1" charset="0"/>
              </a:rPr>
              <a:t>(Po)</a:t>
            </a:r>
            <a:r>
              <a:rPr lang="en-US" sz="2400">
                <a:latin typeface="Times New Roman" pitchFamily="1" charset="0"/>
              </a:rPr>
              <a:t> after Marie's native country Poland; and, the other they named </a:t>
            </a:r>
            <a:r>
              <a:rPr lang="en-US" sz="2400" b="1">
                <a:solidFill>
                  <a:srgbClr val="3333FF"/>
                </a:solidFill>
                <a:latin typeface="Times New Roman" pitchFamily="1" charset="0"/>
              </a:rPr>
              <a:t>radium (Ra)</a:t>
            </a:r>
            <a:r>
              <a:rPr lang="en-US" sz="2400">
                <a:latin typeface="Times New Roman" pitchFamily="1" charset="0"/>
              </a:rPr>
              <a:t> from its intense radioactivity.</a:t>
            </a:r>
          </a:p>
        </p:txBody>
      </p:sp>
      <p:pic>
        <p:nvPicPr>
          <p:cNvPr id="7171" name="Picture 7" descr="xuranini2"/>
          <p:cNvPicPr>
            <a:picLocks noChangeAspect="1" noChangeArrowheads="1"/>
          </p:cNvPicPr>
          <p:nvPr/>
        </p:nvPicPr>
        <p:blipFill>
          <a:blip r:embed="rId2"/>
          <a:srcRect/>
          <a:stretch>
            <a:fillRect/>
          </a:stretch>
        </p:blipFill>
        <p:spPr bwMode="auto">
          <a:xfrm>
            <a:off x="2382838" y="228600"/>
            <a:ext cx="4378325"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304800" y="914400"/>
            <a:ext cx="5334000" cy="5643563"/>
          </a:xfrm>
          <a:prstGeom prst="rect">
            <a:avLst/>
          </a:prstGeom>
          <a:noFill/>
          <a:ln w="9525">
            <a:noFill/>
            <a:miter lim="800000"/>
            <a:headEnd/>
            <a:tailEnd/>
          </a:ln>
          <a:effectLst/>
        </p:spPr>
        <p:txBody>
          <a:bodyPr>
            <a:prstTxWarp prst="textNoShape">
              <a:avLst/>
            </a:prstTxWarp>
            <a:spAutoFit/>
          </a:bodyPr>
          <a:lstStyle/>
          <a:p>
            <a:pPr>
              <a:buClr>
                <a:srgbClr val="3333FF"/>
              </a:buClr>
              <a:buFont typeface="Wingdings" pitchFamily="1" charset="2"/>
              <a:buChar char="Ø"/>
            </a:pPr>
            <a:r>
              <a:rPr lang="en-US" sz="2800">
                <a:latin typeface="Times New Roman" pitchFamily="1" charset="0"/>
              </a:rPr>
              <a:t>Pioneered the orbital theory of the atom, in his discovery of “</a:t>
            </a:r>
            <a:r>
              <a:rPr lang="en-US" sz="2800">
                <a:solidFill>
                  <a:srgbClr val="3333FF"/>
                </a:solidFill>
                <a:latin typeface="Times New Roman" pitchFamily="1" charset="0"/>
              </a:rPr>
              <a:t>Rutherford scattering</a:t>
            </a:r>
            <a:r>
              <a:rPr lang="en-US" sz="2800">
                <a:latin typeface="Times New Roman" pitchFamily="1" charset="0"/>
              </a:rPr>
              <a:t>” off the nucleus with the gold foil experiment. </a:t>
            </a:r>
          </a:p>
          <a:p>
            <a:pPr>
              <a:buClr>
                <a:srgbClr val="3333FF"/>
              </a:buClr>
              <a:buFont typeface="Wingdings" pitchFamily="1" charset="2"/>
              <a:buChar char="Ø"/>
            </a:pPr>
            <a:r>
              <a:rPr lang="en-US" sz="2800">
                <a:latin typeface="Times New Roman" pitchFamily="1" charset="0"/>
              </a:rPr>
              <a:t>Demonstrated that radioactivity was the </a:t>
            </a:r>
            <a:r>
              <a:rPr lang="en-US" sz="2800">
                <a:solidFill>
                  <a:srgbClr val="3333FF"/>
                </a:solidFill>
                <a:latin typeface="Times New Roman" pitchFamily="1" charset="0"/>
              </a:rPr>
              <a:t>spontaneous disintegration</a:t>
            </a:r>
            <a:r>
              <a:rPr lang="en-US" sz="2800">
                <a:latin typeface="Times New Roman" pitchFamily="1" charset="0"/>
              </a:rPr>
              <a:t> of atoms. </a:t>
            </a:r>
          </a:p>
          <a:p>
            <a:pPr>
              <a:buClr>
                <a:srgbClr val="3333FF"/>
              </a:buClr>
              <a:buFont typeface="Wingdings" pitchFamily="1" charset="2"/>
              <a:buChar char="Ø"/>
            </a:pPr>
            <a:r>
              <a:rPr lang="en-US" sz="2800">
                <a:latin typeface="Times New Roman" pitchFamily="1" charset="0"/>
              </a:rPr>
              <a:t>First to note that in a sample of radioactive material it invariably took the same amount of time for half the sample to decay, thus defining its “</a:t>
            </a:r>
            <a:r>
              <a:rPr lang="en-US" sz="2800">
                <a:solidFill>
                  <a:srgbClr val="3333FF"/>
                </a:solidFill>
                <a:latin typeface="Times New Roman" pitchFamily="1" charset="0"/>
              </a:rPr>
              <a:t>half-life</a:t>
            </a:r>
            <a:r>
              <a:rPr lang="en-US" sz="2800">
                <a:latin typeface="Times New Roman" pitchFamily="1" charset="0"/>
              </a:rPr>
              <a:t>”.</a:t>
            </a:r>
          </a:p>
        </p:txBody>
      </p:sp>
      <p:pic>
        <p:nvPicPr>
          <p:cNvPr id="8195" name="Picture 5" descr="rutherford"/>
          <p:cNvPicPr>
            <a:picLocks noChangeAspect="1" noChangeArrowheads="1"/>
          </p:cNvPicPr>
          <p:nvPr/>
        </p:nvPicPr>
        <p:blipFill>
          <a:blip r:embed="rId3"/>
          <a:srcRect/>
          <a:stretch>
            <a:fillRect/>
          </a:stretch>
        </p:blipFill>
        <p:spPr bwMode="auto">
          <a:xfrm>
            <a:off x="5715000" y="990600"/>
            <a:ext cx="2843213" cy="3698875"/>
          </a:xfrm>
          <a:prstGeom prst="rect">
            <a:avLst/>
          </a:prstGeom>
          <a:noFill/>
          <a:ln w="9525">
            <a:noFill/>
            <a:miter lim="800000"/>
            <a:headEnd/>
            <a:tailEnd/>
          </a:ln>
        </p:spPr>
      </p:pic>
      <p:sp>
        <p:nvSpPr>
          <p:cNvPr id="8196" name="Rectangle 6"/>
          <p:cNvSpPr>
            <a:spLocks noChangeArrowheads="1"/>
          </p:cNvSpPr>
          <p:nvPr/>
        </p:nvSpPr>
        <p:spPr bwMode="auto">
          <a:xfrm>
            <a:off x="0" y="0"/>
            <a:ext cx="8915400" cy="7620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3600" b="1" u="sng">
                <a:solidFill>
                  <a:srgbClr val="FF0000"/>
                </a:solidFill>
                <a:latin typeface="Times New Roman" pitchFamily="1" charset="0"/>
              </a:rPr>
              <a:t>Rutherford – The Father of Nuclear Physics</a:t>
            </a:r>
          </a:p>
        </p:txBody>
      </p:sp>
      <p:sp>
        <p:nvSpPr>
          <p:cNvPr id="8197" name="Text Box 7"/>
          <p:cNvSpPr txBox="1">
            <a:spLocks noChangeArrowheads="1"/>
          </p:cNvSpPr>
          <p:nvPr/>
        </p:nvSpPr>
        <p:spPr bwMode="auto">
          <a:xfrm>
            <a:off x="5467350" y="4800600"/>
            <a:ext cx="3676650" cy="1190625"/>
          </a:xfrm>
          <a:prstGeom prst="rect">
            <a:avLst/>
          </a:prstGeom>
          <a:noFill/>
          <a:ln w="9525">
            <a:noFill/>
            <a:miter lim="800000"/>
            <a:headEnd/>
            <a:tailEnd/>
          </a:ln>
          <a:effectLst/>
        </p:spPr>
        <p:txBody>
          <a:bodyPr wrap="none">
            <a:prstTxWarp prst="textNoShape">
              <a:avLst/>
            </a:prstTxWarp>
            <a:spAutoFit/>
          </a:bodyPr>
          <a:lstStyle/>
          <a:p>
            <a:pPr algn="ctr"/>
            <a:r>
              <a:rPr lang="en-US" b="1" u="sng">
                <a:solidFill>
                  <a:srgbClr val="FF0000"/>
                </a:solidFill>
                <a:latin typeface="Times New Roman" pitchFamily="1" charset="0"/>
              </a:rPr>
              <a:t>Ernst Rutherford</a:t>
            </a:r>
          </a:p>
          <a:p>
            <a:pPr algn="ctr"/>
            <a:r>
              <a:rPr lang="en-US" b="1">
                <a:latin typeface="Times New Roman" pitchFamily="1" charset="0"/>
              </a:rPr>
              <a:t>Nuclear Physicist – New Zealand</a:t>
            </a:r>
          </a:p>
          <a:p>
            <a:pPr algn="ctr"/>
            <a:r>
              <a:rPr lang="en-US" i="1">
                <a:latin typeface="Times New Roman" pitchFamily="1" charset="0"/>
              </a:rPr>
              <a:t>Nobel Prize in Chemistry - 1908</a:t>
            </a:r>
          </a:p>
          <a:p>
            <a:pPr algn="ctr"/>
            <a:r>
              <a:rPr lang="en-US">
                <a:latin typeface="Times New Roman" pitchFamily="1" charset="0"/>
              </a:rPr>
              <a:t>(August 30, 1871 – October 19, 1937)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pic>
        <p:nvPicPr>
          <p:cNvPr id="9218" name="Picture 4" descr="oruthef002a4"/>
          <p:cNvPicPr>
            <a:picLocks noChangeAspect="1" noChangeArrowheads="1"/>
          </p:cNvPicPr>
          <p:nvPr/>
        </p:nvPicPr>
        <p:blipFill>
          <a:blip r:embed="rId3"/>
          <a:srcRect/>
          <a:stretch>
            <a:fillRect/>
          </a:stretch>
        </p:blipFill>
        <p:spPr bwMode="auto">
          <a:xfrm>
            <a:off x="247650" y="661988"/>
            <a:ext cx="8647113" cy="6196012"/>
          </a:xfrm>
          <a:prstGeom prst="rect">
            <a:avLst/>
          </a:prstGeom>
          <a:noFill/>
          <a:ln w="9525">
            <a:noFill/>
            <a:miter lim="800000"/>
            <a:headEnd/>
            <a:tailEnd/>
          </a:ln>
        </p:spPr>
      </p:pic>
      <p:sp>
        <p:nvSpPr>
          <p:cNvPr id="9219" name="Rectangle 5"/>
          <p:cNvSpPr>
            <a:spLocks noChangeArrowheads="1"/>
          </p:cNvSpPr>
          <p:nvPr/>
        </p:nvSpPr>
        <p:spPr bwMode="auto">
          <a:xfrm>
            <a:off x="0" y="0"/>
            <a:ext cx="8915400" cy="7620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3200" b="1" u="sng">
                <a:solidFill>
                  <a:srgbClr val="FFCC00"/>
                </a:solidFill>
                <a:latin typeface="Times New Roman" pitchFamily="1" charset="0"/>
              </a:rPr>
              <a:t>Rutherford’s Gold Foil Experiment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457200"/>
            <a:ext cx="7772400" cy="838200"/>
          </a:xfrm>
          <a:prstGeom prst="rect">
            <a:avLst/>
          </a:prstGeom>
          <a:noFill/>
          <a:ln w="12700">
            <a:noFill/>
            <a:miter lim="800000"/>
            <a:headEnd/>
            <a:tailEnd/>
          </a:ln>
          <a:effectLst/>
        </p:spPr>
        <p:txBody>
          <a:bodyPr lIns="90487" tIns="44450" rIns="90487" bIns="44450" anchor="ctr">
            <a:prstTxWarp prst="textNoShape">
              <a:avLst/>
            </a:prstTxWarp>
          </a:bodyPr>
          <a:lstStyle/>
          <a:p>
            <a:pPr algn="ctr" eaLnBrk="0" hangingPunct="0"/>
            <a:r>
              <a:rPr lang="en-US" sz="4000" b="1" u="sng">
                <a:solidFill>
                  <a:srgbClr val="3333FF"/>
                </a:solidFill>
                <a:latin typeface="Times New Roman" pitchFamily="1" charset="0"/>
              </a:rPr>
              <a:t>Implications of Radioactivity</a:t>
            </a:r>
          </a:p>
        </p:txBody>
      </p:sp>
      <p:sp>
        <p:nvSpPr>
          <p:cNvPr id="10243" name="Rectangle 3"/>
          <p:cNvSpPr>
            <a:spLocks noChangeArrowheads="1"/>
          </p:cNvSpPr>
          <p:nvPr/>
        </p:nvSpPr>
        <p:spPr bwMode="auto">
          <a:xfrm>
            <a:off x="457200" y="1600200"/>
            <a:ext cx="8229600" cy="4191000"/>
          </a:xfrm>
          <a:prstGeom prst="rect">
            <a:avLst/>
          </a:prstGeom>
          <a:noFill/>
          <a:ln w="12700">
            <a:noFill/>
            <a:miter lim="800000"/>
            <a:headEnd/>
            <a:tailEnd/>
          </a:ln>
          <a:effectLst/>
        </p:spPr>
        <p:txBody>
          <a:bodyPr lIns="90487" tIns="44450" rIns="90487" bIns="44450">
            <a:prstTxWarp prst="textNoShape">
              <a:avLst/>
            </a:prstTxWarp>
          </a:bodyPr>
          <a:lstStyle/>
          <a:p>
            <a:pPr marL="342900" indent="-342900" eaLnBrk="0" hangingPunct="0">
              <a:spcBef>
                <a:spcPct val="20000"/>
              </a:spcBef>
              <a:buFont typeface="Wingdings" pitchFamily="1" charset="2"/>
              <a:buChar char="Ø"/>
            </a:pPr>
            <a:r>
              <a:rPr lang="en-US" sz="2800">
                <a:latin typeface="Times New Roman" pitchFamily="1" charset="0"/>
              </a:rPr>
              <a:t>Radioactive materials undergoing nuclear decay reactions </a:t>
            </a:r>
            <a:r>
              <a:rPr lang="en-US" sz="2800" b="1">
                <a:solidFill>
                  <a:srgbClr val="FF0000"/>
                </a:solidFill>
                <a:latin typeface="Times New Roman" pitchFamily="1" charset="0"/>
              </a:rPr>
              <a:t>violated the idea that </a:t>
            </a:r>
            <a:r>
              <a:rPr lang="en-US" sz="2800" b="1" u="sng">
                <a:solidFill>
                  <a:srgbClr val="3333FF"/>
                </a:solidFill>
                <a:latin typeface="Times New Roman" pitchFamily="1" charset="0"/>
              </a:rPr>
              <a:t>atoms</a:t>
            </a:r>
            <a:r>
              <a:rPr lang="en-US" sz="2800" b="1">
                <a:solidFill>
                  <a:srgbClr val="FF0000"/>
                </a:solidFill>
                <a:latin typeface="Times New Roman" pitchFamily="1" charset="0"/>
              </a:rPr>
              <a:t> are the unchanging, indivisible, </a:t>
            </a:r>
            <a:r>
              <a:rPr lang="en-US" sz="2800" b="1" u="sng">
                <a:solidFill>
                  <a:srgbClr val="3333FF"/>
                </a:solidFill>
                <a:latin typeface="Times New Roman" pitchFamily="1" charset="0"/>
              </a:rPr>
              <a:t>ultimate building blocks</a:t>
            </a:r>
            <a:r>
              <a:rPr lang="en-US" sz="2800">
                <a:latin typeface="Times New Roman" pitchFamily="1" charset="0"/>
              </a:rPr>
              <a:t> of matter.</a:t>
            </a:r>
          </a:p>
          <a:p>
            <a:pPr marL="342900" indent="-342900" eaLnBrk="0" hangingPunct="0">
              <a:spcBef>
                <a:spcPct val="20000"/>
              </a:spcBef>
              <a:buFont typeface="Wingdings" pitchFamily="1" charset="2"/>
              <a:buChar char="Ø"/>
            </a:pPr>
            <a:endParaRPr lang="en-US" sz="2800">
              <a:latin typeface="Times New Roman" pitchFamily="1" charset="0"/>
            </a:endParaRPr>
          </a:p>
          <a:p>
            <a:pPr marL="342900" indent="-342900" eaLnBrk="0" hangingPunct="0">
              <a:spcBef>
                <a:spcPct val="20000"/>
              </a:spcBef>
              <a:buFont typeface="Wingdings" pitchFamily="1" charset="2"/>
              <a:buChar char="Ø"/>
            </a:pPr>
            <a:r>
              <a:rPr lang="en-US" sz="2800">
                <a:latin typeface="Times New Roman" pitchFamily="1" charset="0"/>
              </a:rPr>
              <a:t>Additional experiments with cathode ray tubes, accelerators and mass spectrometers eventually showed </a:t>
            </a:r>
            <a:r>
              <a:rPr lang="en-US" sz="2800" b="1">
                <a:solidFill>
                  <a:srgbClr val="FF0000"/>
                </a:solidFill>
                <a:latin typeface="Times New Roman" pitchFamily="1" charset="0"/>
              </a:rPr>
              <a:t>atoms </a:t>
            </a:r>
            <a:r>
              <a:rPr lang="en-US" sz="2800" b="1" u="sng">
                <a:solidFill>
                  <a:srgbClr val="FF0000"/>
                </a:solidFill>
                <a:latin typeface="Times New Roman" pitchFamily="1" charset="0"/>
              </a:rPr>
              <a:t>do</a:t>
            </a:r>
            <a:r>
              <a:rPr lang="en-US" sz="2800" b="1">
                <a:solidFill>
                  <a:srgbClr val="FF0000"/>
                </a:solidFill>
                <a:latin typeface="Times New Roman" pitchFamily="1" charset="0"/>
              </a:rPr>
              <a:t> consist of smaller components: </a:t>
            </a:r>
            <a:r>
              <a:rPr lang="en-US" sz="2800" b="1">
                <a:solidFill>
                  <a:srgbClr val="3333FF"/>
                </a:solidFill>
                <a:latin typeface="Times New Roman" pitchFamily="1" charset="0"/>
              </a:rPr>
              <a:t>protons, neutrons, and electrons.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2258</TotalTime>
  <Words>3727</Words>
  <Application>Microsoft Macintosh PowerPoint</Application>
  <PresentationFormat>On-screen Show (4:3)</PresentationFormat>
  <Paragraphs>287</Paragraphs>
  <Slides>35</Slides>
  <Notes>27</Notes>
  <HiddenSlides>0</HiddenSlides>
  <MMClips>0</MMClips>
  <ScaleCrop>false</ScaleCrop>
  <HeadingPairs>
    <vt:vector size="8" baseType="variant">
      <vt:variant>
        <vt:lpstr>Fonts Used</vt:lpstr>
      </vt:variant>
      <vt:variant>
        <vt:i4>6</vt:i4>
      </vt:variant>
      <vt:variant>
        <vt:lpstr>Design Template</vt:lpstr>
      </vt:variant>
      <vt:variant>
        <vt:i4>1</vt:i4>
      </vt:variant>
      <vt:variant>
        <vt:lpstr>Embedded OLE Servers</vt:lpstr>
      </vt:variant>
      <vt:variant>
        <vt:i4>2</vt:i4>
      </vt:variant>
      <vt:variant>
        <vt:lpstr>Slide Titles</vt:lpstr>
      </vt:variant>
      <vt:variant>
        <vt:i4>35</vt:i4>
      </vt:variant>
    </vt:vector>
  </HeadingPairs>
  <TitlesOfParts>
    <vt:vector size="44" baseType="lpstr">
      <vt:lpstr>Arial</vt:lpstr>
      <vt:lpstr>Times New Roman</vt:lpstr>
      <vt:lpstr>Wingdings</vt:lpstr>
      <vt:lpstr>Times</vt:lpstr>
      <vt:lpstr>Symbol</vt:lpstr>
      <vt:lpstr>Helvetica</vt:lpstr>
      <vt:lpstr>Default Design</vt:lpstr>
      <vt:lpstr>Microsoft Equation</vt:lpstr>
      <vt:lpstr>Microsoft Equation 3.0</vt:lpstr>
      <vt:lpstr>Radiochemistry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UMR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emma</dc:creator>
  <cp:keywords/>
  <cp:lastModifiedBy>Terry Bone</cp:lastModifiedBy>
  <cp:revision>46</cp:revision>
  <cp:lastPrinted>2012-03-09T18:24:22Z</cp:lastPrinted>
  <dcterms:created xsi:type="dcterms:W3CDTF">2012-03-09T20:29:28Z</dcterms:created>
  <dcterms:modified xsi:type="dcterms:W3CDTF">2012-03-09T20:30:05Z</dcterms:modified>
</cp:coreProperties>
</file>