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DE6341-3028-4C7F-ABCA-1898147029AB}">
  <a:tblStyle styleId="{E7DE6341-3028-4C7F-ABCA-1898147029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rive.google.com/open?id=1nnt-CW9A52oWmPhWWCgODETXBRJLNBYp"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rive.google.com/open?id=1p5eFbVrjlCtLJlKWZ39AzL0faMd0Fqzw" TargetMode="External"/><Relationship Id="rId5" Type="http://schemas.openxmlformats.org/officeDocument/2006/relationships/hyperlink" Target="https://drive.google.com/open?id=1ZZvA8yTpMb3ylYp0gJ-HYl7-qmNWVQGB" TargetMode="External"/><Relationship Id="rId4" Type="http://schemas.openxmlformats.org/officeDocument/2006/relationships/hyperlink" Target="https://drive.google.com/open?id=1Tb6OvoOCZHjkBPHNp8BSkFXKjL-rM_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356475" y="602070"/>
            <a:ext cx="8371762" cy="36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1800"/>
              <a:buFont typeface="Verdana"/>
              <a:buNone/>
            </a:pPr>
            <a:r>
              <a:rPr lang="en-US" sz="1800" b="0" i="0" u="none" strike="noStrike" cap="none">
                <a:solidFill>
                  <a:srgbClr val="575757"/>
                </a:solidFill>
                <a:latin typeface="Verdana"/>
                <a:ea typeface="Verdana"/>
                <a:cs typeface="Verdana"/>
                <a:sym typeface="Verdana"/>
              </a:rPr>
              <a:t>Phase 2 – Proof Of Concept </a:t>
            </a:r>
            <a:endParaRPr/>
          </a:p>
        </p:txBody>
      </p:sp>
      <p:sp>
        <p:nvSpPr>
          <p:cNvPr id="85" name="Google Shape;85;p13"/>
          <p:cNvSpPr txBox="1"/>
          <p:nvPr/>
        </p:nvSpPr>
        <p:spPr>
          <a:xfrm>
            <a:off x="356475" y="253220"/>
            <a:ext cx="8371762" cy="33410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1" i="0" u="none" strike="noStrike" cap="none">
                <a:solidFill>
                  <a:srgbClr val="000000"/>
                </a:solidFill>
                <a:latin typeface="Verdana"/>
                <a:ea typeface="Verdana"/>
                <a:cs typeface="Verdana"/>
                <a:sym typeface="Verdana"/>
              </a:rPr>
              <a:t>Round 2</a:t>
            </a:r>
            <a:endParaRPr/>
          </a:p>
        </p:txBody>
      </p:sp>
      <p:graphicFrame>
        <p:nvGraphicFramePr>
          <p:cNvPr id="86" name="Google Shape;86;p13"/>
          <p:cNvGraphicFramePr/>
          <p:nvPr>
            <p:extLst>
              <p:ext uri="{D42A27DB-BD31-4B8C-83A1-F6EECF244321}">
                <p14:modId xmlns:p14="http://schemas.microsoft.com/office/powerpoint/2010/main" val="557654453"/>
              </p:ext>
            </p:extLst>
          </p:nvPr>
        </p:nvGraphicFramePr>
        <p:xfrm>
          <a:off x="356475" y="1031195"/>
          <a:ext cx="10284500" cy="5126700"/>
        </p:xfrm>
        <a:graphic>
          <a:graphicData uri="http://schemas.openxmlformats.org/drawingml/2006/table">
            <a:tbl>
              <a:tblPr>
                <a:noFill/>
                <a:tableStyleId>{E7DE6341-3028-4C7F-ABCA-1898147029AB}</a:tableStyleId>
              </a:tblPr>
              <a:tblGrid>
                <a:gridCol w="2504000">
                  <a:extLst>
                    <a:ext uri="{9D8B030D-6E8A-4147-A177-3AD203B41FA5}">
                      <a16:colId xmlns:a16="http://schemas.microsoft.com/office/drawing/2014/main" val="20000"/>
                    </a:ext>
                  </a:extLst>
                </a:gridCol>
                <a:gridCol w="7780500">
                  <a:extLst>
                    <a:ext uri="{9D8B030D-6E8A-4147-A177-3AD203B41FA5}">
                      <a16:colId xmlns:a16="http://schemas.microsoft.com/office/drawing/2014/main" val="20001"/>
                    </a:ext>
                  </a:extLst>
                </a:gridCol>
              </a:tblGrid>
              <a:tr h="412000">
                <a:tc>
                  <a:txBody>
                    <a:bodyPr/>
                    <a:lstStyle/>
                    <a:p>
                      <a:pPr marL="0" marR="0" lvl="0" indent="0" algn="l" rtl="0">
                        <a:lnSpc>
                          <a:spcPct val="110000"/>
                        </a:lnSpc>
                        <a:spcBef>
                          <a:spcPts val="0"/>
                        </a:spcBef>
                        <a:spcAft>
                          <a:spcPts val="0"/>
                        </a:spcAft>
                        <a:buClr>
                          <a:schemeClr val="accent1"/>
                        </a:buClr>
                        <a:buSzPts val="1400"/>
                        <a:buFont typeface="Arial"/>
                        <a:buNone/>
                      </a:pPr>
                      <a:r>
                        <a:rPr lang="en-US" sz="1400" b="1" u="none" strike="noStrike" cap="none">
                          <a:solidFill>
                            <a:schemeClr val="accent1"/>
                          </a:solidFill>
                          <a:latin typeface="Calibri"/>
                          <a:ea typeface="Calibri"/>
                          <a:cs typeface="Calibri"/>
                          <a:sym typeface="Calibri"/>
                        </a:rPr>
                        <a:t>Defined Deliverables</a:t>
                      </a:r>
                      <a:endParaRPr/>
                    </a:p>
                  </a:txBody>
                  <a:tcPr marL="91450" marR="91450" marT="91450" marB="91450"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86BC25"/>
                      </a:solidFill>
                      <a:prstDash val="solid"/>
                      <a:round/>
                      <a:headEnd type="none" w="sm" len="sm"/>
                      <a:tailEnd type="none" w="sm" len="sm"/>
                    </a:lnT>
                    <a:lnB w="9525" cap="flat" cmpd="sng">
                      <a:solidFill>
                        <a:srgbClr val="75787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b="1" u="none" strike="noStrike" cap="none">
                          <a:solidFill>
                            <a:schemeClr val="accent1"/>
                          </a:solidFill>
                          <a:latin typeface="Calibri"/>
                          <a:ea typeface="Calibri"/>
                          <a:cs typeface="Calibri"/>
                          <a:sym typeface="Calibri"/>
                        </a:rPr>
                        <a:t>Sample </a:t>
                      </a:r>
                      <a:endParaRPr sz="1400" b="1">
                        <a:solidFill>
                          <a:schemeClr val="accent1"/>
                        </a:solidFill>
                        <a:latin typeface="Calibri"/>
                        <a:ea typeface="Calibri"/>
                        <a:cs typeface="Calibri"/>
                        <a:sym typeface="Calibri"/>
                      </a:endParaRPr>
                    </a:p>
                  </a:txBody>
                  <a:tcPr marL="91450" marR="91450" marT="91450" marB="91450"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rgbClr val="86BC25"/>
                      </a:solidFill>
                      <a:prstDash val="solid"/>
                      <a:round/>
                      <a:headEnd type="none" w="sm" len="sm"/>
                      <a:tailEnd type="none" w="sm" len="sm"/>
                    </a:lnT>
                    <a:lnB w="9525" cap="flat" cmpd="sng">
                      <a:solidFill>
                        <a:srgbClr val="75787B"/>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66700">
                <a:tc>
                  <a:txBody>
                    <a:bodyPr/>
                    <a:lstStyle/>
                    <a:p>
                      <a:pPr marL="0" marR="0" lvl="0" indent="0" algn="l" rtl="0">
                        <a:lnSpc>
                          <a:spcPct val="110000"/>
                        </a:lnSpc>
                        <a:spcBef>
                          <a:spcPts val="0"/>
                        </a:spcBef>
                        <a:spcAft>
                          <a:spcPts val="0"/>
                        </a:spcAft>
                        <a:buClr>
                          <a:schemeClr val="dk1"/>
                        </a:buClr>
                        <a:buSzPts val="1100"/>
                        <a:buFont typeface="Arial"/>
                        <a:buNone/>
                      </a:pPr>
                      <a:r>
                        <a:rPr lang="en-US" sz="1100" b="0">
                          <a:solidFill>
                            <a:schemeClr val="dk1"/>
                          </a:solidFill>
                          <a:latin typeface="Calibri"/>
                          <a:ea typeface="Calibri"/>
                          <a:cs typeface="Calibri"/>
                          <a:sym typeface="Calibri"/>
                        </a:rPr>
                        <a:t>Detailed Use Case selected for POC</a:t>
                      </a:r>
                      <a:endParaRPr/>
                    </a:p>
                  </a:txBody>
                  <a:tcPr marL="91450" marR="91450" marT="9145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5787B"/>
                      </a:solidFill>
                      <a:prstDash val="solid"/>
                      <a:round/>
                      <a:headEnd type="none" w="sm" len="sm"/>
                      <a:tailEnd type="none" w="sm" len="sm"/>
                    </a:lnT>
                    <a:lnB w="9525" cap="flat" cmpd="sng">
                      <a:solidFill>
                        <a:srgbClr val="75787B"/>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n-US" sz="1100" dirty="0">
                          <a:solidFill>
                            <a:schemeClr val="dk1"/>
                          </a:solidFill>
                          <a:latin typeface="Calibri"/>
                          <a:ea typeface="Calibri"/>
                          <a:cs typeface="Calibri"/>
                          <a:sym typeface="Calibri"/>
                        </a:rPr>
                        <a:t>The developed POC focuses on building electronic medical history by tracking the user’s mood from audio recordings and symptoms from the corresponding transcript. Tracking of this data is useful to doctors and other medical professionals for diagnostic purposes. This data can also be provided to medical research labs and organizations for developing generalized statistics, as well as, targeted medical programs for people. To uplift mental health during sickness and otherwise, a Cognitive Behavioral Therapy (CBT) chatbot is also developed for the user so they can have a virtual therapy session and talk about their problems anytime, anywhere.</a:t>
                      </a:r>
                      <a:endParaRPr sz="1100" dirty="0">
                        <a:solidFill>
                          <a:schemeClr val="dk1"/>
                        </a:solidFill>
                        <a:latin typeface="Calibri"/>
                        <a:ea typeface="Calibri"/>
                        <a:cs typeface="Calibri"/>
                        <a:sym typeface="Calibri"/>
                      </a:endParaRPr>
                    </a:p>
                  </a:txBody>
                  <a:tcPr marL="91450" marR="91450" marT="9145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5787B"/>
                      </a:solidFill>
                      <a:prstDash val="solid"/>
                      <a:round/>
                      <a:headEnd type="none" w="sm" len="sm"/>
                      <a:tailEnd type="none" w="sm" len="sm"/>
                    </a:lnT>
                    <a:lnB w="9525" cap="flat" cmpd="sng">
                      <a:solidFill>
                        <a:srgbClr val="75787B"/>
                      </a:solidFill>
                      <a:prstDash val="solid"/>
                      <a:round/>
                      <a:headEnd type="none" w="sm" len="sm"/>
                      <a:tailEnd type="none" w="sm" len="sm"/>
                    </a:lnB>
                  </a:tcPr>
                </a:tc>
                <a:extLst>
                  <a:ext uri="{0D108BD9-81ED-4DB2-BD59-A6C34878D82A}">
                    <a16:rowId xmlns:a16="http://schemas.microsoft.com/office/drawing/2014/main" val="10001"/>
                  </a:ext>
                </a:extLst>
              </a:tr>
              <a:tr h="1468075">
                <a:tc>
                  <a:txBody>
                    <a:bodyPr/>
                    <a:lstStyle/>
                    <a:p>
                      <a:pPr marL="0" marR="0" lvl="0" indent="0" algn="l" rtl="0">
                        <a:lnSpc>
                          <a:spcPct val="110000"/>
                        </a:lnSpc>
                        <a:spcBef>
                          <a:spcPts val="0"/>
                        </a:spcBef>
                        <a:spcAft>
                          <a:spcPts val="0"/>
                        </a:spcAft>
                        <a:buClr>
                          <a:schemeClr val="dk1"/>
                        </a:buClr>
                        <a:buSzPts val="1100"/>
                        <a:buFont typeface="Arial"/>
                        <a:buNone/>
                      </a:pPr>
                      <a:r>
                        <a:rPr lang="en-US" sz="1100" b="0">
                          <a:solidFill>
                            <a:schemeClr val="dk1"/>
                          </a:solidFill>
                          <a:latin typeface="Calibri"/>
                          <a:ea typeface="Calibri"/>
                          <a:cs typeface="Calibri"/>
                          <a:sym typeface="Calibri"/>
                        </a:rPr>
                        <a:t>Solution Design and Architecture</a:t>
                      </a:r>
                      <a:endParaRPr/>
                    </a:p>
                  </a:txBody>
                  <a:tcPr marL="91450" marR="91450" marT="9145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5787B"/>
                      </a:solidFill>
                      <a:prstDash val="solid"/>
                      <a:round/>
                      <a:headEnd type="none" w="sm" len="sm"/>
                      <a:tailEnd type="none" w="sm" len="sm"/>
                    </a:lnT>
                    <a:lnB w="9525" cap="flat" cmpd="sng">
                      <a:solidFill>
                        <a:srgbClr val="75787B"/>
                      </a:solidFill>
                      <a:prstDash val="solid"/>
                      <a:round/>
                      <a:headEnd type="none" w="sm" len="sm"/>
                      <a:tailEnd type="none" w="sm" len="sm"/>
                    </a:lnB>
                  </a:tcPr>
                </a:tc>
                <a:tc>
                  <a:txBody>
                    <a:bodyPr/>
                    <a:lstStyle/>
                    <a:p>
                      <a:pPr marL="0" marR="0" lvl="1" indent="0" algn="l" rtl="0">
                        <a:lnSpc>
                          <a:spcPct val="100000"/>
                        </a:lnSpc>
                        <a:spcBef>
                          <a:spcPts val="0"/>
                        </a:spcBef>
                        <a:spcAft>
                          <a:spcPts val="0"/>
                        </a:spcAft>
                        <a:buClr>
                          <a:schemeClr val="dk1"/>
                        </a:buClr>
                        <a:buSzPts val="1100"/>
                        <a:buFont typeface="Arial"/>
                        <a:buNone/>
                      </a:pPr>
                      <a:r>
                        <a:rPr lang="en-US" sz="1100" dirty="0">
                          <a:solidFill>
                            <a:schemeClr val="dk1"/>
                          </a:solidFill>
                          <a:latin typeface="Calibri"/>
                          <a:ea typeface="Calibri"/>
                          <a:cs typeface="Calibri"/>
                          <a:sym typeface="Calibri"/>
                        </a:rPr>
                        <a:t>Audio recordings from the Android app and the corresponding transcript is sent to the Flask server. The audio recording is stored locally, and trained models detect the user’s mood from the audio, and symptoms from the text. This information is stored in MongoDB and Elasticsearch respectively for further use in our analytic offerings and visualization systems. [</a:t>
                      </a:r>
                      <a:r>
                        <a:rPr lang="en-US" sz="1100" u="sng" dirty="0">
                          <a:solidFill>
                            <a:schemeClr val="hlink"/>
                          </a:solidFill>
                          <a:latin typeface="Calibri"/>
                          <a:ea typeface="Calibri"/>
                          <a:cs typeface="Calibri"/>
                          <a:sym typeface="Calibri"/>
                          <a:hlinkClick r:id="rId3"/>
                        </a:rPr>
                        <a:t>Link</a:t>
                      </a:r>
                      <a:r>
                        <a:rPr lang="en-US" sz="1100" dirty="0">
                          <a:solidFill>
                            <a:schemeClr val="dk1"/>
                          </a:solidFill>
                          <a:latin typeface="Calibri"/>
                          <a:ea typeface="Calibri"/>
                          <a:cs typeface="Calibri"/>
                          <a:sym typeface="Calibri"/>
                        </a:rPr>
                        <a:t>]</a:t>
                      </a:r>
                      <a:endParaRPr dirty="0"/>
                    </a:p>
                    <a:p>
                      <a:pPr marL="0" marR="0" lvl="1" indent="0" algn="l" rtl="0">
                        <a:lnSpc>
                          <a:spcPct val="100000"/>
                        </a:lnSpc>
                        <a:spcBef>
                          <a:spcPts val="300"/>
                        </a:spcBef>
                        <a:spcAft>
                          <a:spcPts val="0"/>
                        </a:spcAft>
                        <a:buClr>
                          <a:schemeClr val="dk1"/>
                        </a:buClr>
                        <a:buSzPts val="1100"/>
                        <a:buFont typeface="Arial"/>
                        <a:buNone/>
                      </a:pPr>
                      <a:endParaRPr sz="1100" b="0" u="none" strike="noStrike" cap="none" dirty="0">
                        <a:solidFill>
                          <a:schemeClr val="dk1"/>
                        </a:solidFill>
                        <a:latin typeface="Calibri"/>
                        <a:ea typeface="Calibri"/>
                        <a:cs typeface="Calibri"/>
                        <a:sym typeface="Calibri"/>
                      </a:endParaRPr>
                    </a:p>
                  </a:txBody>
                  <a:tcPr marL="91450" marR="91450" marT="9145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5787B"/>
                      </a:solidFill>
                      <a:prstDash val="solid"/>
                      <a:round/>
                      <a:headEnd type="none" w="sm" len="sm"/>
                      <a:tailEnd type="none" w="sm" len="sm"/>
                    </a:lnT>
                    <a:lnB w="9525" cap="flat" cmpd="sng">
                      <a:solidFill>
                        <a:srgbClr val="75787B"/>
                      </a:solidFill>
                      <a:prstDash val="solid"/>
                      <a:round/>
                      <a:headEnd type="none" w="sm" len="sm"/>
                      <a:tailEnd type="none" w="sm" len="sm"/>
                    </a:lnB>
                  </a:tcPr>
                </a:tc>
                <a:extLst>
                  <a:ext uri="{0D108BD9-81ED-4DB2-BD59-A6C34878D82A}">
                    <a16:rowId xmlns:a16="http://schemas.microsoft.com/office/drawing/2014/main" val="10002"/>
                  </a:ext>
                </a:extLst>
              </a:tr>
              <a:tr h="1024500">
                <a:tc>
                  <a:txBody>
                    <a:bodyPr/>
                    <a:lstStyle/>
                    <a:p>
                      <a:pPr marL="0" marR="0" lvl="0" indent="0" algn="l" rtl="0">
                        <a:lnSpc>
                          <a:spcPct val="110000"/>
                        </a:lnSpc>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Business Model</a:t>
                      </a:r>
                      <a:endParaRPr/>
                    </a:p>
                  </a:txBody>
                  <a:tcPr marL="91450" marR="91450" marT="9145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5787B"/>
                      </a:solidFill>
                      <a:prstDash val="solid"/>
                      <a:round/>
                      <a:headEnd type="none" w="sm" len="sm"/>
                      <a:tailEnd type="none" w="sm" len="sm"/>
                    </a:lnT>
                    <a:lnB w="9525" cap="flat" cmpd="sng">
                      <a:solidFill>
                        <a:srgbClr val="75787B"/>
                      </a:solidFill>
                      <a:prstDash val="solid"/>
                      <a:round/>
                      <a:headEnd type="none" w="sm" len="sm"/>
                      <a:tailEnd type="none" w="sm" len="sm"/>
                    </a:lnB>
                  </a:tcPr>
                </a:tc>
                <a:tc>
                  <a:txBody>
                    <a:bodyPr/>
                    <a:lstStyle/>
                    <a:p>
                      <a:pPr marL="0" marR="0" lvl="1" indent="0" algn="l" rtl="0">
                        <a:lnSpc>
                          <a:spcPct val="100000"/>
                        </a:lnSpc>
                        <a:spcBef>
                          <a:spcPts val="0"/>
                        </a:spcBef>
                        <a:spcAft>
                          <a:spcPts val="0"/>
                        </a:spcAft>
                        <a:buClr>
                          <a:schemeClr val="dk1"/>
                        </a:buClr>
                        <a:buSzPts val="1100"/>
                        <a:buFont typeface="Arial"/>
                        <a:buNone/>
                      </a:pPr>
                      <a:r>
                        <a:rPr lang="en-US" sz="1100" dirty="0">
                          <a:solidFill>
                            <a:schemeClr val="dk1"/>
                          </a:solidFill>
                          <a:latin typeface="Calibri"/>
                          <a:ea typeface="Calibri"/>
                          <a:cs typeface="Calibri"/>
                          <a:sym typeface="Calibri"/>
                        </a:rPr>
                        <a:t>A Lean Canvas describing our detailed business model. </a:t>
                      </a:r>
                      <a:r>
                        <a:rPr lang="en-US" sz="1100" u="sng" dirty="0">
                          <a:solidFill>
                            <a:schemeClr val="hlink"/>
                          </a:solidFill>
                          <a:latin typeface="Calibri"/>
                          <a:ea typeface="Calibri"/>
                          <a:cs typeface="Calibri"/>
                          <a:sym typeface="Calibri"/>
                          <a:hlinkClick r:id="rId4"/>
                        </a:rPr>
                        <a:t>[Link]</a:t>
                      </a:r>
                      <a:endParaRPr dirty="0"/>
                    </a:p>
                  </a:txBody>
                  <a:tcPr marL="91450" marR="91450" marT="9145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5787B"/>
                      </a:solidFill>
                      <a:prstDash val="solid"/>
                      <a:round/>
                      <a:headEnd type="none" w="sm" len="sm"/>
                      <a:tailEnd type="none" w="sm" len="sm"/>
                    </a:lnT>
                    <a:lnB w="9525" cap="flat" cmpd="sng">
                      <a:solidFill>
                        <a:srgbClr val="75787B"/>
                      </a:solidFill>
                      <a:prstDash val="solid"/>
                      <a:round/>
                      <a:headEnd type="none" w="sm" len="sm"/>
                      <a:tailEnd type="none" w="sm" len="sm"/>
                    </a:lnB>
                  </a:tcPr>
                </a:tc>
                <a:extLst>
                  <a:ext uri="{0D108BD9-81ED-4DB2-BD59-A6C34878D82A}">
                    <a16:rowId xmlns:a16="http://schemas.microsoft.com/office/drawing/2014/main" val="10003"/>
                  </a:ext>
                </a:extLst>
              </a:tr>
              <a:tr h="799700">
                <a:tc>
                  <a:txBody>
                    <a:bodyPr/>
                    <a:lstStyle/>
                    <a:p>
                      <a:pPr marL="0" marR="0" lvl="0" indent="0" algn="l" rtl="0">
                        <a:lnSpc>
                          <a:spcPct val="110000"/>
                        </a:lnSpc>
                        <a:spcBef>
                          <a:spcPts val="0"/>
                        </a:spcBef>
                        <a:spcAft>
                          <a:spcPts val="0"/>
                        </a:spcAft>
                        <a:buClr>
                          <a:schemeClr val="dk1"/>
                        </a:buClr>
                        <a:buSzPts val="1100"/>
                        <a:buFont typeface="Arial"/>
                        <a:buNone/>
                      </a:pPr>
                      <a:r>
                        <a:rPr lang="en-US" sz="1100" b="0">
                          <a:solidFill>
                            <a:schemeClr val="dk1"/>
                          </a:solidFill>
                          <a:latin typeface="Calibri"/>
                          <a:ea typeface="Calibri"/>
                          <a:cs typeface="Calibri"/>
                          <a:sym typeface="Calibri"/>
                        </a:rPr>
                        <a:t>Test Data Set Availability with Test Results</a:t>
                      </a:r>
                      <a:endParaRPr/>
                    </a:p>
                  </a:txBody>
                  <a:tcPr marL="91450" marR="91450" marT="9145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5787B"/>
                      </a:solidFill>
                      <a:prstDash val="solid"/>
                      <a:round/>
                      <a:headEnd type="none" w="sm" len="sm"/>
                      <a:tailEnd type="none" w="sm" len="sm"/>
                    </a:lnT>
                    <a:lnB w="9525" cap="flat" cmpd="sng">
                      <a:solidFill>
                        <a:srgbClr val="75787B"/>
                      </a:solidFill>
                      <a:prstDash val="solid"/>
                      <a:round/>
                      <a:headEnd type="none" w="sm" len="sm"/>
                      <a:tailEnd type="none" w="sm" len="sm"/>
                    </a:lnB>
                  </a:tcPr>
                </a:tc>
                <a:tc>
                  <a:txBody>
                    <a:bodyPr/>
                    <a:lstStyle/>
                    <a:p>
                      <a:pPr marL="0" marR="0" lvl="1" indent="0" algn="l" rtl="0">
                        <a:lnSpc>
                          <a:spcPct val="100000"/>
                        </a:lnSpc>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An extensive guide to our machine learning models and how to train them. [</a:t>
                      </a:r>
                      <a:r>
                        <a:rPr lang="en-US" sz="1100" u="sng">
                          <a:solidFill>
                            <a:schemeClr val="hlink"/>
                          </a:solidFill>
                          <a:latin typeface="Calibri"/>
                          <a:ea typeface="Calibri"/>
                          <a:cs typeface="Calibri"/>
                          <a:sym typeface="Calibri"/>
                          <a:hlinkClick r:id="rId5"/>
                        </a:rPr>
                        <a:t>Link</a:t>
                      </a:r>
                      <a:r>
                        <a:rPr lang="en-US" sz="1100">
                          <a:solidFill>
                            <a:schemeClr val="dk1"/>
                          </a:solidFill>
                          <a:latin typeface="Calibri"/>
                          <a:ea typeface="Calibri"/>
                          <a:cs typeface="Calibri"/>
                          <a:sym typeface="Calibri"/>
                        </a:rPr>
                        <a:t>]</a:t>
                      </a:r>
                      <a:endParaRPr sz="1100" b="0" u="none" strike="noStrike" cap="none">
                        <a:solidFill>
                          <a:schemeClr val="dk1"/>
                        </a:solidFill>
                        <a:latin typeface="Calibri"/>
                        <a:ea typeface="Calibri"/>
                        <a:cs typeface="Calibri"/>
                        <a:sym typeface="Calibri"/>
                      </a:endParaRPr>
                    </a:p>
                  </a:txBody>
                  <a:tcPr marL="91450" marR="91450" marT="9145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5787B"/>
                      </a:solidFill>
                      <a:prstDash val="solid"/>
                      <a:round/>
                      <a:headEnd type="none" w="sm" len="sm"/>
                      <a:tailEnd type="none" w="sm" len="sm"/>
                    </a:lnT>
                    <a:lnB w="9525" cap="flat" cmpd="sng">
                      <a:solidFill>
                        <a:srgbClr val="75787B"/>
                      </a:solidFill>
                      <a:prstDash val="solid"/>
                      <a:round/>
                      <a:headEnd type="none" w="sm" len="sm"/>
                      <a:tailEnd type="none" w="sm" len="sm"/>
                    </a:lnB>
                  </a:tcPr>
                </a:tc>
                <a:extLst>
                  <a:ext uri="{0D108BD9-81ED-4DB2-BD59-A6C34878D82A}">
                    <a16:rowId xmlns:a16="http://schemas.microsoft.com/office/drawing/2014/main" val="10004"/>
                  </a:ext>
                </a:extLst>
              </a:tr>
              <a:tr h="401325">
                <a:tc>
                  <a:txBody>
                    <a:bodyPr/>
                    <a:lstStyle/>
                    <a:p>
                      <a:pPr marL="0" marR="0" lvl="0" indent="0" algn="l" rtl="0">
                        <a:lnSpc>
                          <a:spcPct val="110000"/>
                        </a:lnSpc>
                        <a:spcBef>
                          <a:spcPts val="0"/>
                        </a:spcBef>
                        <a:spcAft>
                          <a:spcPts val="0"/>
                        </a:spcAft>
                        <a:buClr>
                          <a:schemeClr val="dk1"/>
                        </a:buClr>
                        <a:buSzPts val="1100"/>
                        <a:buFont typeface="Arial"/>
                        <a:buNone/>
                      </a:pPr>
                      <a:r>
                        <a:rPr lang="en-US" sz="1100" b="0">
                          <a:solidFill>
                            <a:schemeClr val="dk1"/>
                          </a:solidFill>
                          <a:latin typeface="Calibri"/>
                          <a:ea typeface="Calibri"/>
                          <a:cs typeface="Calibri"/>
                          <a:sym typeface="Calibri"/>
                        </a:rPr>
                        <a:t>Installation &amp; Execution Guide</a:t>
                      </a:r>
                      <a:endParaRPr/>
                    </a:p>
                  </a:txBody>
                  <a:tcPr marL="91450" marR="91450" marT="9145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5787B"/>
                      </a:solidFill>
                      <a:prstDash val="solid"/>
                      <a:round/>
                      <a:headEnd type="none" w="sm" len="sm"/>
                      <a:tailEnd type="none" w="sm" len="sm"/>
                    </a:lnT>
                    <a:lnB w="9525" cap="flat" cmpd="sng">
                      <a:solidFill>
                        <a:srgbClr val="75787B"/>
                      </a:solidFill>
                      <a:prstDash val="solid"/>
                      <a:round/>
                      <a:headEnd type="none" w="sm" len="sm"/>
                      <a:tailEnd type="none" w="sm" len="sm"/>
                    </a:lnB>
                  </a:tcPr>
                </a:tc>
                <a:tc>
                  <a:txBody>
                    <a:bodyPr/>
                    <a:lstStyle/>
                    <a:p>
                      <a:pPr marL="0" marR="0" lvl="1" indent="0" algn="l" rtl="0">
                        <a:lnSpc>
                          <a:spcPct val="100000"/>
                        </a:lnSpc>
                        <a:spcBef>
                          <a:spcPts val="0"/>
                        </a:spcBef>
                        <a:spcAft>
                          <a:spcPts val="0"/>
                        </a:spcAft>
                        <a:buClr>
                          <a:schemeClr val="dk1"/>
                        </a:buClr>
                        <a:buSzPts val="1100"/>
                        <a:buFont typeface="Arial"/>
                        <a:buNone/>
                      </a:pPr>
                      <a:r>
                        <a:rPr lang="en-US" sz="1100" b="0" u="none" strike="noStrike" cap="none" dirty="0">
                          <a:solidFill>
                            <a:schemeClr val="dk1"/>
                          </a:solidFill>
                          <a:latin typeface="Calibri"/>
                          <a:ea typeface="Calibri"/>
                          <a:cs typeface="Calibri"/>
                          <a:sym typeface="Calibri"/>
                        </a:rPr>
                        <a:t>Step by step guide to install application with screenshots. [</a:t>
                      </a:r>
                      <a:r>
                        <a:rPr lang="en-US" sz="1100" b="0" u="sng" strike="noStrike" cap="none" dirty="0">
                          <a:solidFill>
                            <a:schemeClr val="hlink"/>
                          </a:solidFill>
                          <a:latin typeface="Calibri"/>
                          <a:ea typeface="Calibri"/>
                          <a:cs typeface="Calibri"/>
                          <a:sym typeface="Calibri"/>
                          <a:hlinkClick r:id="rId6"/>
                        </a:rPr>
                        <a:t>Link</a:t>
                      </a:r>
                      <a:r>
                        <a:rPr lang="en-US" sz="1100" dirty="0">
                          <a:solidFill>
                            <a:schemeClr val="dk1"/>
                          </a:solidFill>
                          <a:latin typeface="Calibri"/>
                          <a:ea typeface="Calibri"/>
                          <a:cs typeface="Calibri"/>
                          <a:sym typeface="Calibri"/>
                        </a:rPr>
                        <a:t>]</a:t>
                      </a:r>
                      <a:endParaRPr sz="1100" b="0" u="none" strike="noStrike" cap="none" dirty="0">
                        <a:solidFill>
                          <a:schemeClr val="dk1"/>
                        </a:solidFill>
                        <a:latin typeface="Calibri"/>
                        <a:ea typeface="Calibri"/>
                        <a:cs typeface="Calibri"/>
                        <a:sym typeface="Calibri"/>
                      </a:endParaRPr>
                    </a:p>
                  </a:txBody>
                  <a:tcPr marL="91450" marR="91450" marT="9145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5787B"/>
                      </a:solidFill>
                      <a:prstDash val="solid"/>
                      <a:round/>
                      <a:headEnd type="none" w="sm" len="sm"/>
                      <a:tailEnd type="none" w="sm" len="sm"/>
                    </a:lnT>
                    <a:lnB w="9525" cap="flat" cmpd="sng">
                      <a:solidFill>
                        <a:srgbClr val="75787B"/>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87" name="Google Shape;87;p13"/>
          <p:cNvPicPr preferRelativeResize="0"/>
          <p:nvPr/>
        </p:nvPicPr>
        <p:blipFill rotWithShape="1">
          <a:blip r:embed="rId7">
            <a:alphaModFix/>
          </a:blip>
          <a:srcRect/>
          <a:stretch/>
        </p:blipFill>
        <p:spPr>
          <a:xfrm>
            <a:off x="2914161" y="3221602"/>
            <a:ext cx="948138" cy="800265"/>
          </a:xfrm>
          <a:prstGeom prst="rect">
            <a:avLst/>
          </a:prstGeom>
          <a:noFill/>
          <a:ln>
            <a:noFill/>
          </a:ln>
        </p:spPr>
      </p:pic>
      <p:pic>
        <p:nvPicPr>
          <p:cNvPr id="88" name="Google Shape;88;p13"/>
          <p:cNvPicPr preferRelativeResize="0"/>
          <p:nvPr/>
        </p:nvPicPr>
        <p:blipFill rotWithShape="1">
          <a:blip r:embed="rId8">
            <a:alphaModFix/>
          </a:blip>
          <a:srcRect/>
          <a:stretch/>
        </p:blipFill>
        <p:spPr>
          <a:xfrm>
            <a:off x="2931036" y="4203895"/>
            <a:ext cx="914401" cy="781050"/>
          </a:xfrm>
          <a:prstGeom prst="rect">
            <a:avLst/>
          </a:prstGeom>
          <a:noFill/>
          <a:ln>
            <a:noFill/>
          </a:ln>
        </p:spPr>
      </p:pic>
      <p:sp>
        <p:nvSpPr>
          <p:cNvPr id="89" name="Google Shape;89;p13"/>
          <p:cNvSpPr txBox="1"/>
          <p:nvPr/>
        </p:nvSpPr>
        <p:spPr>
          <a:xfrm>
            <a:off x="2931025" y="4508963"/>
            <a:ext cx="834000" cy="33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a:latin typeface="Calibri"/>
                <a:ea typeface="Calibri"/>
                <a:cs typeface="Calibri"/>
                <a:sym typeface="Calibri"/>
              </a:rPr>
              <a:t>Business Model</a:t>
            </a:r>
            <a:endParaRPr sz="1000">
              <a:latin typeface="Calibri"/>
              <a:ea typeface="Calibri"/>
              <a:cs typeface="Calibri"/>
              <a:sym typeface="Calibri"/>
            </a:endParaRPr>
          </a:p>
        </p:txBody>
      </p:sp>
      <p:pic>
        <p:nvPicPr>
          <p:cNvPr id="90" name="Google Shape;90;p13"/>
          <p:cNvPicPr preferRelativeResize="0"/>
          <p:nvPr/>
        </p:nvPicPr>
        <p:blipFill rotWithShape="1">
          <a:blip r:embed="rId8">
            <a:alphaModFix/>
          </a:blip>
          <a:srcRect/>
          <a:stretch/>
        </p:blipFill>
        <p:spPr>
          <a:xfrm>
            <a:off x="2950175" y="5236601"/>
            <a:ext cx="769675" cy="657449"/>
          </a:xfrm>
          <a:prstGeom prst="rect">
            <a:avLst/>
          </a:prstGeom>
          <a:noFill/>
          <a:ln>
            <a:noFill/>
          </a:ln>
        </p:spPr>
      </p:pic>
      <p:sp>
        <p:nvSpPr>
          <p:cNvPr id="91" name="Google Shape;91;p13"/>
          <p:cNvSpPr txBox="1"/>
          <p:nvPr/>
        </p:nvSpPr>
        <p:spPr>
          <a:xfrm>
            <a:off x="2931025" y="5509425"/>
            <a:ext cx="769675" cy="234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latin typeface="Calibri"/>
                <a:ea typeface="Calibri"/>
                <a:cs typeface="Calibri"/>
                <a:sym typeface="Calibri"/>
              </a:rPr>
              <a:t>Test Guide</a:t>
            </a:r>
            <a:endParaRPr sz="10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251</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Jimil Shah</cp:lastModifiedBy>
  <cp:revision>3</cp:revision>
  <dcterms:modified xsi:type="dcterms:W3CDTF">2020-04-06T13:36:09Z</dcterms:modified>
</cp:coreProperties>
</file>