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87" r:id="rId2"/>
    <p:sldId id="590" r:id="rId3"/>
    <p:sldId id="1074" r:id="rId4"/>
    <p:sldId id="1075" r:id="rId5"/>
    <p:sldId id="1076" r:id="rId6"/>
    <p:sldId id="1077" r:id="rId7"/>
    <p:sldId id="976" r:id="rId8"/>
    <p:sldId id="1097" r:id="rId9"/>
    <p:sldId id="1081" r:id="rId10"/>
    <p:sldId id="1082" r:id="rId11"/>
    <p:sldId id="1041" r:id="rId12"/>
    <p:sldId id="1042" r:id="rId13"/>
    <p:sldId id="1043" r:id="rId14"/>
    <p:sldId id="1044" r:id="rId15"/>
    <p:sldId id="1083" r:id="rId16"/>
    <p:sldId id="1068" r:id="rId17"/>
    <p:sldId id="1085" r:id="rId18"/>
    <p:sldId id="694" r:id="rId19"/>
    <p:sldId id="1087" r:id="rId20"/>
    <p:sldId id="1088" r:id="rId21"/>
    <p:sldId id="708" r:id="rId22"/>
    <p:sldId id="1065" r:id="rId23"/>
    <p:sldId id="1069" r:id="rId24"/>
    <p:sldId id="1084" r:id="rId25"/>
    <p:sldId id="1071" r:id="rId26"/>
    <p:sldId id="1089" r:id="rId27"/>
    <p:sldId id="1072" r:id="rId28"/>
    <p:sldId id="1066" r:id="rId29"/>
    <p:sldId id="1048" r:id="rId30"/>
    <p:sldId id="1080" r:id="rId31"/>
    <p:sldId id="1050" r:id="rId32"/>
    <p:sldId id="1051" r:id="rId33"/>
    <p:sldId id="1090" r:id="rId34"/>
    <p:sldId id="1052" r:id="rId35"/>
    <p:sldId id="1053" r:id="rId36"/>
    <p:sldId id="1091" r:id="rId37"/>
    <p:sldId id="1054" r:id="rId38"/>
    <p:sldId id="1092" r:id="rId39"/>
    <p:sldId id="1086" r:id="rId40"/>
    <p:sldId id="735" r:id="rId41"/>
    <p:sldId id="1093" r:id="rId42"/>
    <p:sldId id="1079" r:id="rId43"/>
    <p:sldId id="1094" r:id="rId44"/>
    <p:sldId id="1078" r:id="rId45"/>
    <p:sldId id="1095" r:id="rId46"/>
    <p:sldId id="1096" r:id="rId47"/>
    <p:sldId id="1073" r:id="rId48"/>
    <p:sldId id="1098" r:id="rId49"/>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2DC8E9-4377-3AB5-0794-3671B9B037CB}" name="Ｐａｒｋ　Ｊｉｍｉｎ" initials="" userId="S::jimmy@akane.waseda.jp::62b88432-1a82-4cca-994b-d9163ee4ec8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yasda" initials="y" lastIdx="1" clrIdx="0">
    <p:extLst>
      <p:ext uri="{19B8F6BF-5375-455C-9EA6-DF929625EA0E}">
        <p15:presenceInfo xmlns:p15="http://schemas.microsoft.com/office/powerpoint/2012/main" userId="S::yasda@o365.waseda.jp::8556fec7-4608-4275-985a-30fc0a8866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D6D6D6"/>
    <a:srgbClr val="8E1728"/>
    <a:srgbClr val="0432FF"/>
    <a:srgbClr val="970019"/>
    <a:srgbClr val="000000"/>
    <a:srgbClr val="7F1839"/>
    <a:srgbClr val="BDBDBD"/>
    <a:srgbClr val="00905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72" autoAdjust="0"/>
    <p:restoredTop sz="96371"/>
  </p:normalViewPr>
  <p:slideViewPr>
    <p:cSldViewPr snapToGrid="0">
      <p:cViewPr varScale="1">
        <p:scale>
          <a:sx n="156" d="100"/>
          <a:sy n="156" d="100"/>
        </p:scale>
        <p:origin x="696" y="176"/>
      </p:cViewPr>
      <p:guideLst>
        <p:guide orient="horz" pos="1620"/>
        <p:guide pos="2880"/>
      </p:guideLst>
    </p:cSldViewPr>
  </p:slideViewPr>
  <p:outlineViewPr>
    <p:cViewPr>
      <p:scale>
        <a:sx n="33" d="100"/>
        <a:sy n="33" d="100"/>
      </p:scale>
      <p:origin x="0" y="-14632"/>
    </p:cViewPr>
  </p:outlineViewPr>
  <p:notesTextViewPr>
    <p:cViewPr>
      <p:scale>
        <a:sx n="70" d="100"/>
        <a:sy n="7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18C26C-5ED6-4300-B0C4-81EFA38BD4AF}" type="datetimeFigureOut">
              <a:rPr kumimoji="1" lang="ja-JP" altLang="en-US" smtClean="0"/>
              <a:t>2024/11/17</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8BB62-626E-4309-A265-0DBE193D56F5}" type="slidenum">
              <a:rPr kumimoji="1" lang="ja-JP" altLang="en-US" smtClean="0"/>
              <a:t>‹#›</a:t>
            </a:fld>
            <a:endParaRPr kumimoji="1" lang="ja-JP" altLang="en-US"/>
          </a:p>
        </p:txBody>
      </p:sp>
    </p:spTree>
    <p:extLst>
      <p:ext uri="{BB962C8B-B14F-4D97-AF65-F5344CB8AC3E}">
        <p14:creationId xmlns:p14="http://schemas.microsoft.com/office/powerpoint/2010/main" val="46201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a:t>
            </a:fld>
            <a:endParaRPr kumimoji="1" lang="ja-JP" altLang="en-US"/>
          </a:p>
        </p:txBody>
      </p:sp>
    </p:spTree>
    <p:extLst>
      <p:ext uri="{BB962C8B-B14F-4D97-AF65-F5344CB8AC3E}">
        <p14:creationId xmlns:p14="http://schemas.microsoft.com/office/powerpoint/2010/main" val="199221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21</a:t>
            </a:fld>
            <a:endParaRPr kumimoji="1" lang="ja-JP" altLang="en-US"/>
          </a:p>
        </p:txBody>
      </p:sp>
    </p:spTree>
    <p:extLst>
      <p:ext uri="{BB962C8B-B14F-4D97-AF65-F5344CB8AC3E}">
        <p14:creationId xmlns:p14="http://schemas.microsoft.com/office/powerpoint/2010/main" val="2887163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35</a:t>
            </a:fld>
            <a:endParaRPr kumimoji="1" lang="ja-JP" altLang="en-US"/>
          </a:p>
        </p:txBody>
      </p:sp>
    </p:spTree>
    <p:extLst>
      <p:ext uri="{BB962C8B-B14F-4D97-AF65-F5344CB8AC3E}">
        <p14:creationId xmlns:p14="http://schemas.microsoft.com/office/powerpoint/2010/main" val="2968086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37</a:t>
            </a:fld>
            <a:endParaRPr kumimoji="1" lang="ja-JP" altLang="en-US"/>
          </a:p>
        </p:txBody>
      </p:sp>
    </p:spTree>
    <p:extLst>
      <p:ext uri="{BB962C8B-B14F-4D97-AF65-F5344CB8AC3E}">
        <p14:creationId xmlns:p14="http://schemas.microsoft.com/office/powerpoint/2010/main" val="358949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40</a:t>
            </a:fld>
            <a:endParaRPr kumimoji="1" lang="ja-JP" altLang="en-US"/>
          </a:p>
        </p:txBody>
      </p:sp>
    </p:spTree>
    <p:extLst>
      <p:ext uri="{BB962C8B-B14F-4D97-AF65-F5344CB8AC3E}">
        <p14:creationId xmlns:p14="http://schemas.microsoft.com/office/powerpoint/2010/main" val="182482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45</a:t>
            </a:fld>
            <a:endParaRPr kumimoji="1" lang="ja-JP" altLang="en-US"/>
          </a:p>
        </p:txBody>
      </p:sp>
    </p:spTree>
    <p:extLst>
      <p:ext uri="{BB962C8B-B14F-4D97-AF65-F5344CB8AC3E}">
        <p14:creationId xmlns:p14="http://schemas.microsoft.com/office/powerpoint/2010/main" val="2285636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48</a:t>
            </a:fld>
            <a:endParaRPr kumimoji="1" lang="ja-JP" altLang="en-US"/>
          </a:p>
        </p:txBody>
      </p:sp>
    </p:spTree>
    <p:extLst>
      <p:ext uri="{BB962C8B-B14F-4D97-AF65-F5344CB8AC3E}">
        <p14:creationId xmlns:p14="http://schemas.microsoft.com/office/powerpoint/2010/main" val="184212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7</a:t>
            </a:fld>
            <a:endParaRPr kumimoji="1" lang="ja-JP" altLang="en-US"/>
          </a:p>
        </p:txBody>
      </p:sp>
    </p:spTree>
    <p:extLst>
      <p:ext uri="{BB962C8B-B14F-4D97-AF65-F5344CB8AC3E}">
        <p14:creationId xmlns:p14="http://schemas.microsoft.com/office/powerpoint/2010/main" val="150405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9</a:t>
            </a:fld>
            <a:endParaRPr kumimoji="1" lang="ja-JP" altLang="en-US"/>
          </a:p>
        </p:txBody>
      </p:sp>
    </p:spTree>
    <p:extLst>
      <p:ext uri="{BB962C8B-B14F-4D97-AF65-F5344CB8AC3E}">
        <p14:creationId xmlns:p14="http://schemas.microsoft.com/office/powerpoint/2010/main" val="322164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11</a:t>
            </a:fld>
            <a:endParaRPr kumimoji="1" lang="ja-JP" altLang="en-US"/>
          </a:p>
        </p:txBody>
      </p:sp>
    </p:spTree>
    <p:extLst>
      <p:ext uri="{BB962C8B-B14F-4D97-AF65-F5344CB8AC3E}">
        <p14:creationId xmlns:p14="http://schemas.microsoft.com/office/powerpoint/2010/main" val="1454205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12</a:t>
            </a:fld>
            <a:endParaRPr kumimoji="1" lang="ja-JP" altLang="en-US"/>
          </a:p>
        </p:txBody>
      </p:sp>
    </p:spTree>
    <p:extLst>
      <p:ext uri="{BB962C8B-B14F-4D97-AF65-F5344CB8AC3E}">
        <p14:creationId xmlns:p14="http://schemas.microsoft.com/office/powerpoint/2010/main" val="401727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13</a:t>
            </a:fld>
            <a:endParaRPr kumimoji="1" lang="ja-JP" altLang="en-US"/>
          </a:p>
        </p:txBody>
      </p:sp>
    </p:spTree>
    <p:extLst>
      <p:ext uri="{BB962C8B-B14F-4D97-AF65-F5344CB8AC3E}">
        <p14:creationId xmlns:p14="http://schemas.microsoft.com/office/powerpoint/2010/main" val="3580419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14</a:t>
            </a:fld>
            <a:endParaRPr kumimoji="1" lang="ja-JP" altLang="en-US"/>
          </a:p>
        </p:txBody>
      </p:sp>
    </p:spTree>
    <p:extLst>
      <p:ext uri="{BB962C8B-B14F-4D97-AF65-F5344CB8AC3E}">
        <p14:creationId xmlns:p14="http://schemas.microsoft.com/office/powerpoint/2010/main" val="2031677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18</a:t>
            </a:fld>
            <a:endParaRPr kumimoji="1" lang="ja-JP" altLang="en-US"/>
          </a:p>
        </p:txBody>
      </p:sp>
    </p:spTree>
    <p:extLst>
      <p:ext uri="{BB962C8B-B14F-4D97-AF65-F5344CB8AC3E}">
        <p14:creationId xmlns:p14="http://schemas.microsoft.com/office/powerpoint/2010/main" val="36170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20</a:t>
            </a:fld>
            <a:endParaRPr kumimoji="1" lang="ja-JP" altLang="en-US"/>
          </a:p>
        </p:txBody>
      </p:sp>
    </p:spTree>
    <p:extLst>
      <p:ext uri="{BB962C8B-B14F-4D97-AF65-F5344CB8AC3E}">
        <p14:creationId xmlns:p14="http://schemas.microsoft.com/office/powerpoint/2010/main" val="204278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427038" y="710803"/>
            <a:ext cx="8302624" cy="3949303"/>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F447E6D5-0B0B-474E-9F53-1FAB74765D56}"/>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08198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963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37E606E-96D8-3A43-8837-1FD8E06E7566}"/>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559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01486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61555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90434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8561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9" name="スライド番号プレースホルダー 8"/>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84431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5" name="スライド番号プレースホルダー 4"/>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4222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4" name="スライド番号プレースホルダー 3"/>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84885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768548"/>
            <a:ext cx="3008313" cy="307777"/>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2502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717727"/>
            <a:ext cx="5486400" cy="307777"/>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419265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0F99B03-4999-D346-AD9D-E6874E20C131}"/>
              </a:ext>
            </a:extLst>
          </p:cNvPr>
          <p:cNvSpPr/>
          <p:nvPr userDrawn="1"/>
        </p:nvSpPr>
        <p:spPr>
          <a:xfrm>
            <a:off x="0" y="1"/>
            <a:ext cx="9144000" cy="405000"/>
          </a:xfrm>
          <a:prstGeom prst="rect">
            <a:avLst/>
          </a:prstGeom>
          <a:gradFill flip="none" rotWithShape="1">
            <a:gsLst>
              <a:gs pos="9000">
                <a:schemeClr val="tx1"/>
              </a:gs>
              <a:gs pos="0">
                <a:srgbClr val="8E1728"/>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2" name="タイトル プレースホルダー 1"/>
          <p:cNvSpPr>
            <a:spLocks noGrp="1"/>
          </p:cNvSpPr>
          <p:nvPr>
            <p:ph type="title"/>
          </p:nvPr>
        </p:nvSpPr>
        <p:spPr>
          <a:xfrm>
            <a:off x="374650" y="48612"/>
            <a:ext cx="8362950" cy="307777"/>
          </a:xfrm>
          <a:prstGeom prst="rect">
            <a:avLst/>
          </a:prstGeom>
        </p:spPr>
        <p:txBody>
          <a:bodyPr vert="horz" wrap="square" lIns="0" tIns="0" rIns="0" bIns="0" rtlCol="0" anchor="ctr">
            <a:spAutoFit/>
          </a:bodyPr>
          <a:lstStyle/>
          <a:p>
            <a:r>
              <a:rPr kumimoji="1" lang="ja-JP" altLang="en-US"/>
              <a:t>Master Title Formatting</a:t>
            </a:r>
          </a:p>
        </p:txBody>
      </p:sp>
      <p:sp>
        <p:nvSpPr>
          <p:cNvPr id="3" name="テキスト プレースホルダー 2"/>
          <p:cNvSpPr>
            <a:spLocks noGrp="1"/>
          </p:cNvSpPr>
          <p:nvPr>
            <p:ph type="body" idx="1"/>
          </p:nvPr>
        </p:nvSpPr>
        <p:spPr>
          <a:xfrm>
            <a:off x="441499" y="710804"/>
            <a:ext cx="8275465" cy="3924300"/>
          </a:xfrm>
          <a:prstGeom prst="rect">
            <a:avLst/>
          </a:prstGeom>
        </p:spPr>
        <p:txBody>
          <a:bodyPr vert="horz" lIns="0" tIns="0" rIns="0" bIns="0" rtlCol="0">
            <a:normAutofit/>
          </a:bodyPr>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5" name="フッター プレースホルダー 4"/>
          <p:cNvSpPr>
            <a:spLocks noGrp="1"/>
          </p:cNvSpPr>
          <p:nvPr>
            <p:ph type="ftr" sz="quarter" idx="3"/>
          </p:nvPr>
        </p:nvSpPr>
        <p:spPr>
          <a:xfrm>
            <a:off x="427038" y="4818460"/>
            <a:ext cx="2860440" cy="325041"/>
          </a:xfrm>
          <a:prstGeom prst="rect">
            <a:avLst/>
          </a:prstGeom>
        </p:spPr>
        <p:txBody>
          <a:bodyPr vert="horz" lIns="0" tIns="0" rIns="0" bIns="0" rtlCol="0" anchor="ctr"/>
          <a:lstStyle>
            <a:lvl1pPr algn="l">
              <a:defRPr sz="800" b="1" i="0">
                <a:solidFill>
                  <a:schemeClr val="tx1"/>
                </a:solidFill>
                <a:latin typeface="Meiryo UI" panose="020B0604030504040204" pitchFamily="34" charset="-128"/>
                <a:ea typeface="Meiryo UI" panose="020B0604030504040204" pitchFamily="34" charset="-128"/>
              </a:defRPr>
            </a:lvl1pPr>
          </a:lstStyle>
          <a:p>
            <a:r>
              <a:rPr kumimoji="1" lang="en" altLang="ja-JP" dirty="0"/>
              <a:t>© Waseda Education team of Data Science (WEDS)</a:t>
            </a:r>
            <a:endParaRPr lang="ja-JP" altLang="en-US"/>
          </a:p>
        </p:txBody>
      </p:sp>
      <p:sp>
        <p:nvSpPr>
          <p:cNvPr id="6" name="スライド番号プレースホルダー 5"/>
          <p:cNvSpPr>
            <a:spLocks noGrp="1"/>
          </p:cNvSpPr>
          <p:nvPr>
            <p:ph type="sldNum" sz="quarter" idx="4"/>
          </p:nvPr>
        </p:nvSpPr>
        <p:spPr>
          <a:xfrm>
            <a:off x="6596062" y="4818460"/>
            <a:ext cx="2133600" cy="325040"/>
          </a:xfrm>
          <a:prstGeom prst="rect">
            <a:avLst/>
          </a:prstGeom>
        </p:spPr>
        <p:txBody>
          <a:bodyPr vert="horz" lIns="0" tIns="0" rIns="0" bIns="0" rtlCol="0" anchor="ctr"/>
          <a:lstStyle>
            <a:lvl1pPr algn="r">
              <a:defRPr sz="800" b="1" i="0">
                <a:solidFill>
                  <a:schemeClr val="tx1"/>
                </a:solidFill>
                <a:latin typeface="Meiryo UI" panose="020B0604030504040204" pitchFamily="34" charset="-128"/>
                <a:ea typeface="Meiryo UI" panose="020B0604030504040204" pitchFamily="34" charset="-128"/>
              </a:defRPr>
            </a:lvl1pPr>
          </a:lstStyle>
          <a:p>
            <a:fld id="{C972E56B-BE32-4DF7-997A-D27758A02200}" type="slidenum">
              <a:rPr lang="ja-JP" altLang="en-US" smtClean="0"/>
              <a:t>‹#›</a:t>
            </a:fld>
            <a:endParaRPr lang="ja-JP" altLang="en-US"/>
          </a:p>
        </p:txBody>
      </p:sp>
      <p:cxnSp>
        <p:nvCxnSpPr>
          <p:cNvPr id="9" name="直線コネクタ 8">
            <a:extLst>
              <a:ext uri="{FF2B5EF4-FFF2-40B4-BE49-F238E27FC236}">
                <a16:creationId xmlns:a16="http://schemas.microsoft.com/office/drawing/2014/main" id="{5531B080-14E4-294D-B0D5-C21893EAC209}"/>
              </a:ext>
            </a:extLst>
          </p:cNvPr>
          <p:cNvCxnSpPr>
            <a:cxnSpLocks/>
          </p:cNvCxnSpPr>
          <p:nvPr userDrawn="1"/>
        </p:nvCxnSpPr>
        <p:spPr>
          <a:xfrm>
            <a:off x="427038" y="4818460"/>
            <a:ext cx="83105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3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8" userDrawn="1">
          <p15:clr>
            <a:srgbClr val="F26B43"/>
          </p15:clr>
        </p15:guide>
        <p15:guide id="2" pos="5491" userDrawn="1">
          <p15:clr>
            <a:srgbClr val="F26B43"/>
          </p15:clr>
        </p15:guide>
        <p15:guide id="3" pos="269" userDrawn="1">
          <p15:clr>
            <a:srgbClr val="F26B43"/>
          </p15:clr>
        </p15:guide>
        <p15:guide id="4" orient="horz" pos="4047" userDrawn="1">
          <p15:clr>
            <a:srgbClr val="F26B43"/>
          </p15:clr>
        </p15:guide>
        <p15:guide id="5" orient="horz" pos="3893" userDrawn="1">
          <p15:clr>
            <a:srgbClr val="F26B43"/>
          </p15:clr>
        </p15:guide>
        <p15:guide id="6" orient="horz" pos="597" userDrawn="1">
          <p15:clr>
            <a:srgbClr val="F26B43"/>
          </p15:clr>
        </p15:guide>
        <p15:guide id="7" pos="1905" userDrawn="1">
          <p15:clr>
            <a:srgbClr val="F26B43"/>
          </p15:clr>
        </p15:guide>
        <p15:guide id="8" pos="2058" userDrawn="1">
          <p15:clr>
            <a:srgbClr val="F26B43"/>
          </p15:clr>
        </p15:guide>
        <p15:guide id="9" pos="3694" userDrawn="1">
          <p15:clr>
            <a:srgbClr val="F26B43"/>
          </p15:clr>
        </p15:guide>
        <p15:guide id="10" pos="3848" userDrawn="1">
          <p15:clr>
            <a:srgbClr val="F26B43"/>
          </p15:clr>
        </p15:guide>
        <p15:guide id="11" orient="horz" pos="1576" userDrawn="1">
          <p15:clr>
            <a:srgbClr val="F26B43"/>
          </p15:clr>
        </p15:guide>
        <p15:guide id="12" orient="horz" pos="1757" userDrawn="1">
          <p15:clr>
            <a:srgbClr val="F26B43"/>
          </p15:clr>
        </p15:guide>
        <p15:guide id="13" orient="horz" pos="2736" userDrawn="1">
          <p15:clr>
            <a:srgbClr val="F26B43"/>
          </p15:clr>
        </p15:guide>
        <p15:guide id="14" orient="horz" pos="29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0.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60.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3A00F2B-F6A8-534E-980D-798B3EF2D741}"/>
              </a:ext>
            </a:extLst>
          </p:cNvPr>
          <p:cNvSpPr/>
          <p:nvPr/>
        </p:nvSpPr>
        <p:spPr>
          <a:xfrm>
            <a:off x="0" y="1657703"/>
            <a:ext cx="9144000" cy="1514006"/>
          </a:xfrm>
          <a:prstGeom prst="rect">
            <a:avLst/>
          </a:prstGeom>
          <a:solidFill>
            <a:srgbClr val="8E1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a:extLst>
              <a:ext uri="{FF2B5EF4-FFF2-40B4-BE49-F238E27FC236}">
                <a16:creationId xmlns:a16="http://schemas.microsoft.com/office/drawing/2014/main" id="{8BF59FF8-1690-3649-81F8-00503AC0AEEC}"/>
              </a:ext>
            </a:extLst>
          </p:cNvPr>
          <p:cNvSpPr txBox="1">
            <a:spLocks/>
          </p:cNvSpPr>
          <p:nvPr/>
        </p:nvSpPr>
        <p:spPr>
          <a:xfrm>
            <a:off x="755576" y="1960785"/>
            <a:ext cx="7524000" cy="907842"/>
          </a:xfrm>
          <a:prstGeom prst="rect">
            <a:avLst/>
          </a:prstGeom>
        </p:spPr>
        <p:txBody>
          <a:bodyPr anchor="ctr"/>
          <a:lst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a:lstStyle>
          <a:p>
            <a:pPr>
              <a:lnSpc>
                <a:spcPts val="3000"/>
              </a:lnSpc>
            </a:pPr>
            <a:r>
              <a:rPr lang="en-US" altLang="ja-JP" sz="3200" dirty="0"/>
              <a:t>F</a:t>
            </a:r>
            <a:r>
              <a:rPr lang="ja-JP" altLang="en-US" sz="3200" dirty="0"/>
              <a:t>inal </a:t>
            </a:r>
            <a:r>
              <a:rPr lang="en-US" altLang="ja-JP" sz="3200" dirty="0"/>
              <a:t>Assignment</a:t>
            </a:r>
          </a:p>
        </p:txBody>
      </p:sp>
      <p:pic>
        <p:nvPicPr>
          <p:cNvPr id="4" name="図 3">
            <a:extLst>
              <a:ext uri="{FF2B5EF4-FFF2-40B4-BE49-F238E27FC236}">
                <a16:creationId xmlns:a16="http://schemas.microsoft.com/office/drawing/2014/main" id="{E995E4A5-26A3-EF4B-973C-357239C72451}"/>
              </a:ext>
            </a:extLst>
          </p:cNvPr>
          <p:cNvPicPr>
            <a:picLocks noChangeAspect="1"/>
          </p:cNvPicPr>
          <p:nvPr/>
        </p:nvPicPr>
        <p:blipFill rotWithShape="1">
          <a:blip r:embed="rId3"/>
          <a:srcRect l="1" r="79359"/>
          <a:stretch/>
        </p:blipFill>
        <p:spPr>
          <a:xfrm>
            <a:off x="1955800" y="3624036"/>
            <a:ext cx="1080000" cy="965200"/>
          </a:xfrm>
          <a:prstGeom prst="rect">
            <a:avLst/>
          </a:prstGeom>
        </p:spPr>
      </p:pic>
      <p:sp>
        <p:nvSpPr>
          <p:cNvPr id="5" name="テキスト ボックス 4">
            <a:extLst>
              <a:ext uri="{FF2B5EF4-FFF2-40B4-BE49-F238E27FC236}">
                <a16:creationId xmlns:a16="http://schemas.microsoft.com/office/drawing/2014/main" id="{56FF4C27-DC28-645C-3847-F95FE96A8CAC}"/>
              </a:ext>
            </a:extLst>
          </p:cNvPr>
          <p:cNvSpPr txBox="1"/>
          <p:nvPr/>
        </p:nvSpPr>
        <p:spPr>
          <a:xfrm>
            <a:off x="3986784" y="3755592"/>
            <a:ext cx="4572000" cy="646331"/>
          </a:xfrm>
          <a:prstGeom prst="rect">
            <a:avLst/>
          </a:prstGeom>
          <a:noFill/>
        </p:spPr>
        <p:txBody>
          <a:bodyPr wrap="square">
            <a:spAutoFit/>
          </a:bodyPr>
          <a:lstStyle/>
          <a:p>
            <a:r>
              <a:rPr lang="ja-JP" altLang="en-US" sz="1800" b="0">
                <a:latin typeface="Meiryo UI" panose="020B0604030504040204" pitchFamily="34" charset="-128"/>
                <a:ea typeface="Meiryo UI" panose="020B0604030504040204" pitchFamily="34" charset="-128"/>
              </a:rPr>
              <a:t>Student ID:</a:t>
            </a:r>
            <a:r>
              <a:rPr lang="en-US" altLang="ja-JP" sz="1800" b="0" dirty="0">
                <a:latin typeface="Meiryo UI" panose="020B0604030504040204" pitchFamily="34" charset="-128"/>
                <a:ea typeface="Meiryo UI" panose="020B0604030504040204" pitchFamily="34" charset="-128"/>
              </a:rPr>
              <a:t> 1W22CF16</a:t>
            </a:r>
          </a:p>
          <a:p>
            <a:r>
              <a:rPr lang="ja-JP" altLang="en-US">
                <a:latin typeface="Meiryo UI" panose="020B0604030504040204" pitchFamily="34" charset="-128"/>
                <a:ea typeface="Meiryo UI" panose="020B0604030504040204" pitchFamily="34" charset="-128"/>
              </a:rPr>
              <a:t>Name:</a:t>
            </a:r>
            <a:r>
              <a:rPr lang="en-US" altLang="ja-JP" dirty="0">
                <a:latin typeface="Meiryo UI" panose="020B0604030504040204" pitchFamily="34" charset="-128"/>
                <a:ea typeface="Meiryo UI" panose="020B0604030504040204" pitchFamily="34" charset="-128"/>
              </a:rPr>
              <a:t> Jimin Park</a:t>
            </a:r>
            <a:endParaRPr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76204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10</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122429411"/>
                  </p:ext>
                </p:extLst>
              </p:nvPr>
            </p:nvGraphicFramePr>
            <p:xfrm>
              <a:off x="420688" y="674817"/>
              <a:ext cx="8302623" cy="266077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r>
                            <a:rPr kumimoji="1" lang="en-US" altLang="ja-JP" sz="100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r>
                                <a:rPr kumimoji="1" lang="en-US" altLang="ja-JP" sz="1000" b="0" i="1" smtClean="0">
                                  <a:latin typeface="Cambria Math" panose="02040503050406030204" pitchFamily="18" charset="0"/>
                                  <a:ea typeface="Meiryo UI" panose="020B0604030504040204" pitchFamily="34" charset="-128"/>
                                </a:rPr>
                                <m:t> </m:t>
                              </m:r>
                            </m:oMath>
                          </a14:m>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r>
                            <a:rPr kumimoji="1" lang="en-US" altLang="ja-JP" sz="100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122429411"/>
                  </p:ext>
                </p:extLst>
              </p:nvPr>
            </p:nvGraphicFramePr>
            <p:xfrm>
              <a:off x="420688" y="674817"/>
              <a:ext cx="8302623" cy="266077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548640">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60465" r="-218947" b="-33720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160465" r="-218947" b="-23720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254545" r="-218947" b="-13181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283636" r="-218947" b="-54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252664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3-1~3-18]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772653374"/>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900" dirty="0">
                              <a:latin typeface="Meiryo UI" panose="020B0604030504040204" pitchFamily="50" charset="-128"/>
                              <a:ea typeface="Meiryo UI" panose="020B0604030504040204" pitchFamily="50" charset="-128"/>
                            </a:rPr>
                            <a:t>H</a:t>
                          </a:r>
                          <a:r>
                            <a:rPr kumimoji="1" lang="ja-JP" altLang="en-US" sz="900" dirty="0">
                              <a:latin typeface="Meiryo UI" panose="020B0604030504040204" pitchFamily="50" charset="-128"/>
                              <a:ea typeface="Meiryo UI" panose="020B0604030504040204" pitchFamily="50" charset="-128"/>
                            </a:rPr>
                            <a:t>istogram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48.75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Choice>
        <mc:Fallback xmlns="">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772653374"/>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265" r="-398291"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8621" r="-3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8621" r="-2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55556" r="-100000"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9483" r="-862" b="-359459"/>
                          </a:stretch>
                        </a:blipFill>
                      </a:tcPr>
                    </a:tc>
                    <a:extLst>
                      <a:ext uri="{0D108BD9-81ED-4DB2-BD59-A6C34878D82A}">
                        <a16:rowId xmlns:a16="http://schemas.microsoft.com/office/drawing/2014/main" val="777002798"/>
                      </a:ext>
                    </a:extLst>
                  </a:tr>
                  <a:tr h="1182252">
                    <a:tc>
                      <a:txBody>
                        <a:bodyPr/>
                        <a:lstStyle/>
                        <a:p>
                          <a:pPr algn="ctr"/>
                          <a:r>
                            <a:rPr kumimoji="1" lang="en-US" altLang="ja-JP" sz="900" dirty="0">
                              <a:latin typeface="Meiryo UI" panose="020B0604030504040204" pitchFamily="50" charset="-128"/>
                              <a:ea typeface="Meiryo UI" panose="020B0604030504040204" pitchFamily="50" charset="-128"/>
                            </a:rPr>
                            <a:t>H</a:t>
                          </a:r>
                          <a:r>
                            <a:rPr kumimoji="1" lang="ja-JP" altLang="en-US" sz="900" dirty="0">
                              <a:latin typeface="Meiryo UI" panose="020B0604030504040204" pitchFamily="50" charset="-128"/>
                              <a:ea typeface="Meiryo UI" panose="020B0604030504040204" pitchFamily="50" charset="-128"/>
                            </a:rPr>
                            <a:t>istogram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22860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22860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48.75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336011915"/>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5</m:t>
                                  </m:r>
                                </m:sub>
                              </m:sSub>
                              <m:r>
                                <a:rPr kumimoji="1" lang="en-US" altLang="ja-JP" sz="1000" b="0" i="1" smtClean="0">
                                  <a:latin typeface="Cambria Math" panose="02040503050406030204" pitchFamily="18" charset="0"/>
                                  <a:ea typeface="Meiryo UI" panose="020B0604030504040204" pitchFamily="34" charset="-128"/>
                                </a:rPr>
                                <m:t> </m:t>
                              </m:r>
                            </m:oMath>
                          </a14:m>
                          <a:r>
                            <a:rPr kumimoji="1" lang="en-US" altLang="ja-JP" sz="1000" dirty="0">
                              <a:latin typeface="Meiryo UI" panose="020B0604030504040204" pitchFamily="50" charset="-128"/>
                              <a:ea typeface="Meiryo UI" panose="020B0604030504040204" pitchFamily="50"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Dining</a:t>
                          </a:r>
                          <a:r>
                            <a:rPr kumimoji="1" lang="en-US" altLang="ja-JP" sz="1000" b="1" i="0" baseline="0" dirty="0">
                              <a:latin typeface="Meiryo UI" panose="020B0604030504040204" pitchFamily="34" charset="-128"/>
                              <a:ea typeface="Meiryo UI" panose="020B0604030504040204" pitchFamily="34" charset="-128"/>
                            </a:rPr>
                            <a:t>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6</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b="1" i="0" dirty="0">
                              <a:latin typeface="Meiryo UI" panose="020B0604030504040204" pitchFamily="34" charset="-128"/>
                              <a:ea typeface="Meiryo UI" panose="020B0604030504040204" pitchFamily="34" charset="-128"/>
                            </a:rPr>
                            <a:t>Whether or not facing</a:t>
                          </a:r>
                          <a:r>
                            <a:rPr kumimoji="1" lang="en-US" altLang="ja-JP" sz="800" b="1" i="0" baseline="0" dirty="0">
                              <a:latin typeface="Meiryo UI" panose="020B0604030504040204" pitchFamily="34" charset="-128"/>
                              <a:ea typeface="Meiryo UI" panose="020B0604030504040204" pitchFamily="34" charset="-128"/>
                            </a:rPr>
                            <a:t> </a:t>
                          </a:r>
                          <a:r>
                            <a:rPr kumimoji="1" lang="en-US" altLang="ja-JP" sz="8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800" b="0" i="1" smtClean="0">
                                      <a:latin typeface="Cambria Math" panose="02040503050406030204" pitchFamily="18" charset="0"/>
                                      <a:ea typeface="Meiryo UI" panose="020B0604030504040204" pitchFamily="34" charset="-128"/>
                                    </a:rPr>
                                  </m:ctrlPr>
                                </m:sSubPr>
                                <m:e>
                                  <m:r>
                                    <a:rPr kumimoji="1" lang="en-US" altLang="ja-JP" sz="800" b="0" i="1" smtClean="0">
                                      <a:latin typeface="Cambria Math" panose="02040503050406030204" pitchFamily="18" charset="0"/>
                                      <a:ea typeface="Meiryo UI" panose="020B0604030504040204" pitchFamily="34" charset="-128"/>
                                    </a:rPr>
                                    <m:t>𝑥</m:t>
                                  </m:r>
                                </m:e>
                                <m:sub>
                                  <m:r>
                                    <a:rPr kumimoji="1" lang="en-US" altLang="ja-JP" sz="800" b="0" i="1" smtClean="0">
                                      <a:latin typeface="Cambria Math" panose="02040503050406030204" pitchFamily="18" charset="0"/>
                                      <a:ea typeface="Meiryo UI" panose="020B0604030504040204" pitchFamily="34" charset="-128"/>
                                    </a:rPr>
                                    <m:t>7</m:t>
                                  </m:r>
                                </m:sub>
                              </m:sSub>
                            </m:oMath>
                          </a14:m>
                          <a:endParaRPr kumimoji="1" lang="en-US" altLang="ja-JP" sz="8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xmlns="">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336011915"/>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6410" t="-2703" r="-200855" b="-256757"/>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6410" t="-2703" r="-100855" b="-256757"/>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10" t="-2703" r="-855" b="-256757"/>
                          </a:stretch>
                        </a:blipFill>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8" name="図 7">
            <a:extLst>
              <a:ext uri="{FF2B5EF4-FFF2-40B4-BE49-F238E27FC236}">
                <a16:creationId xmlns:a16="http://schemas.microsoft.com/office/drawing/2014/main" id="{5265BBAF-68DE-8914-B163-A78978E2AC8A}"/>
              </a:ext>
            </a:extLst>
          </p:cNvPr>
          <p:cNvPicPr>
            <a:picLocks noChangeAspect="1"/>
          </p:cNvPicPr>
          <p:nvPr/>
        </p:nvPicPr>
        <p:blipFill>
          <a:blip r:embed="rId5"/>
          <a:stretch>
            <a:fillRect/>
          </a:stretch>
        </p:blipFill>
        <p:spPr>
          <a:xfrm>
            <a:off x="1391557" y="1192658"/>
            <a:ext cx="1168400" cy="1148080"/>
          </a:xfrm>
          <a:prstGeom prst="rect">
            <a:avLst/>
          </a:prstGeom>
        </p:spPr>
      </p:pic>
      <p:pic>
        <p:nvPicPr>
          <p:cNvPr id="10" name="図 9">
            <a:extLst>
              <a:ext uri="{FF2B5EF4-FFF2-40B4-BE49-F238E27FC236}">
                <a16:creationId xmlns:a16="http://schemas.microsoft.com/office/drawing/2014/main" id="{23F7F103-9A86-38DA-3093-B7A04DB4874D}"/>
              </a:ext>
            </a:extLst>
          </p:cNvPr>
          <p:cNvPicPr>
            <a:picLocks noChangeAspect="1"/>
          </p:cNvPicPr>
          <p:nvPr/>
        </p:nvPicPr>
        <p:blipFill>
          <a:blip r:embed="rId6"/>
          <a:stretch>
            <a:fillRect/>
          </a:stretch>
        </p:blipFill>
        <p:spPr>
          <a:xfrm>
            <a:off x="2872503" y="1192658"/>
            <a:ext cx="1163320" cy="1148080"/>
          </a:xfrm>
          <a:prstGeom prst="rect">
            <a:avLst/>
          </a:prstGeom>
        </p:spPr>
      </p:pic>
      <p:pic>
        <p:nvPicPr>
          <p:cNvPr id="12" name="図 11">
            <a:extLst>
              <a:ext uri="{FF2B5EF4-FFF2-40B4-BE49-F238E27FC236}">
                <a16:creationId xmlns:a16="http://schemas.microsoft.com/office/drawing/2014/main" id="{8A59DDA0-E271-44A7-AF39-1208C10AD65C}"/>
              </a:ext>
            </a:extLst>
          </p:cNvPr>
          <p:cNvPicPr>
            <a:picLocks noChangeAspect="1"/>
          </p:cNvPicPr>
          <p:nvPr/>
        </p:nvPicPr>
        <p:blipFill>
          <a:blip r:embed="rId7"/>
          <a:stretch>
            <a:fillRect/>
          </a:stretch>
        </p:blipFill>
        <p:spPr>
          <a:xfrm>
            <a:off x="5820523" y="1192658"/>
            <a:ext cx="1163320" cy="1148080"/>
          </a:xfrm>
          <a:prstGeom prst="rect">
            <a:avLst/>
          </a:prstGeom>
        </p:spPr>
      </p:pic>
      <p:pic>
        <p:nvPicPr>
          <p:cNvPr id="13" name="図 12">
            <a:extLst>
              <a:ext uri="{FF2B5EF4-FFF2-40B4-BE49-F238E27FC236}">
                <a16:creationId xmlns:a16="http://schemas.microsoft.com/office/drawing/2014/main" id="{D3FAB6E0-18B0-0346-406F-A08B26848F47}"/>
              </a:ext>
            </a:extLst>
          </p:cNvPr>
          <p:cNvPicPr>
            <a:picLocks noChangeAspect="1"/>
          </p:cNvPicPr>
          <p:nvPr/>
        </p:nvPicPr>
        <p:blipFill>
          <a:blip r:embed="rId8"/>
          <a:stretch>
            <a:fillRect/>
          </a:stretch>
        </p:blipFill>
        <p:spPr>
          <a:xfrm>
            <a:off x="7307274" y="1192658"/>
            <a:ext cx="1193800" cy="1158240"/>
          </a:xfrm>
          <a:prstGeom prst="rect">
            <a:avLst/>
          </a:prstGeom>
        </p:spPr>
      </p:pic>
      <p:pic>
        <p:nvPicPr>
          <p:cNvPr id="14" name="図 13">
            <a:extLst>
              <a:ext uri="{FF2B5EF4-FFF2-40B4-BE49-F238E27FC236}">
                <a16:creationId xmlns:a16="http://schemas.microsoft.com/office/drawing/2014/main" id="{B90C8E4F-CDB2-C1BA-34B2-41A9DB14892E}"/>
              </a:ext>
            </a:extLst>
          </p:cNvPr>
          <p:cNvPicPr>
            <a:picLocks noChangeAspect="1"/>
          </p:cNvPicPr>
          <p:nvPr/>
        </p:nvPicPr>
        <p:blipFill>
          <a:blip r:embed="rId9"/>
          <a:stretch>
            <a:fillRect/>
          </a:stretch>
        </p:blipFill>
        <p:spPr>
          <a:xfrm>
            <a:off x="1383937" y="3480543"/>
            <a:ext cx="1183640" cy="1148080"/>
          </a:xfrm>
          <a:prstGeom prst="rect">
            <a:avLst/>
          </a:prstGeom>
        </p:spPr>
      </p:pic>
      <p:pic>
        <p:nvPicPr>
          <p:cNvPr id="15" name="図 14">
            <a:extLst>
              <a:ext uri="{FF2B5EF4-FFF2-40B4-BE49-F238E27FC236}">
                <a16:creationId xmlns:a16="http://schemas.microsoft.com/office/drawing/2014/main" id="{04FD0D7D-5506-138C-837B-832BF7CA278C}"/>
              </a:ext>
            </a:extLst>
          </p:cNvPr>
          <p:cNvPicPr>
            <a:picLocks noChangeAspect="1"/>
          </p:cNvPicPr>
          <p:nvPr/>
        </p:nvPicPr>
        <p:blipFill>
          <a:blip r:embed="rId10"/>
          <a:stretch>
            <a:fillRect/>
          </a:stretch>
        </p:blipFill>
        <p:spPr>
          <a:xfrm>
            <a:off x="2916695" y="3480543"/>
            <a:ext cx="1183640" cy="1148080"/>
          </a:xfrm>
          <a:prstGeom prst="rect">
            <a:avLst/>
          </a:prstGeom>
        </p:spPr>
      </p:pic>
      <p:pic>
        <p:nvPicPr>
          <p:cNvPr id="7" name="Picture 6">
            <a:extLst>
              <a:ext uri="{FF2B5EF4-FFF2-40B4-BE49-F238E27FC236}">
                <a16:creationId xmlns:a16="http://schemas.microsoft.com/office/drawing/2014/main" id="{7526F1B4-FC41-8DE3-DFF5-FFF5BFF46360}"/>
              </a:ext>
            </a:extLst>
          </p:cNvPr>
          <p:cNvPicPr>
            <a:picLocks noChangeAspect="1"/>
          </p:cNvPicPr>
          <p:nvPr/>
        </p:nvPicPr>
        <p:blipFill>
          <a:blip r:embed="rId11"/>
          <a:stretch>
            <a:fillRect/>
          </a:stretch>
        </p:blipFill>
        <p:spPr>
          <a:xfrm>
            <a:off x="4316661" y="3553604"/>
            <a:ext cx="1319091" cy="1001958"/>
          </a:xfrm>
          <a:prstGeom prst="rect">
            <a:avLst/>
          </a:prstGeom>
        </p:spPr>
      </p:pic>
      <p:pic>
        <p:nvPicPr>
          <p:cNvPr id="9" name="Picture 8">
            <a:extLst>
              <a:ext uri="{FF2B5EF4-FFF2-40B4-BE49-F238E27FC236}">
                <a16:creationId xmlns:a16="http://schemas.microsoft.com/office/drawing/2014/main" id="{B83BBCFA-C54B-5056-3035-12A4634FFBD2}"/>
              </a:ext>
            </a:extLst>
          </p:cNvPr>
          <p:cNvPicPr>
            <a:picLocks noChangeAspect="1"/>
          </p:cNvPicPr>
          <p:nvPr/>
        </p:nvPicPr>
        <p:blipFill>
          <a:blip r:embed="rId12"/>
          <a:stretch>
            <a:fillRect/>
          </a:stretch>
        </p:blipFill>
        <p:spPr>
          <a:xfrm>
            <a:off x="4379307" y="1192521"/>
            <a:ext cx="1193800" cy="1157935"/>
          </a:xfrm>
          <a:prstGeom prst="rect">
            <a:avLst/>
          </a:prstGeom>
        </p:spPr>
      </p:pic>
    </p:spTree>
    <p:extLst>
      <p:ext uri="{BB962C8B-B14F-4D97-AF65-F5344CB8AC3E}">
        <p14:creationId xmlns:p14="http://schemas.microsoft.com/office/powerpoint/2010/main" val="291406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70DF4-3834-EB95-2D38-F238A5A2FED6}"/>
              </a:ext>
            </a:extLst>
          </p:cNvPr>
          <p:cNvSpPr>
            <a:spLocks noGrp="1"/>
          </p:cNvSpPr>
          <p:nvPr>
            <p:ph type="title"/>
          </p:nvPr>
        </p:nvSpPr>
        <p:spPr/>
        <p:txBody>
          <a:bodyPr/>
          <a:lstStyle/>
          <a:p>
            <a:r>
              <a:rPr lang="ja-JP" altLang="en-US"/>
              <a:t>[</a:t>
            </a:r>
            <a:r>
              <a:rPr lang="en-US" altLang="ja-JP" dirty="0"/>
              <a:t>3-1~3-18] </a:t>
            </a:r>
            <a:r>
              <a:rPr lang="ja-JP" altLang="en-US"/>
              <a:t>Consideration</a:t>
            </a:r>
            <a:endParaRPr kumimoji="1" lang="ja-JP" altLang="en-US" dirty="0"/>
          </a:p>
        </p:txBody>
      </p:sp>
      <p:sp>
        <p:nvSpPr>
          <p:cNvPr id="3" name="コンテンツ プレースホルダー 2">
            <a:extLst>
              <a:ext uri="{FF2B5EF4-FFF2-40B4-BE49-F238E27FC236}">
                <a16:creationId xmlns:a16="http://schemas.microsoft.com/office/drawing/2014/main" id="{AB76FB89-1A53-39E3-2AC4-D2F103F2A5F4}"/>
              </a:ext>
            </a:extLst>
          </p:cNvPr>
          <p:cNvSpPr>
            <a:spLocks noGrp="1"/>
          </p:cNvSpPr>
          <p:nvPr>
            <p:ph idx="1"/>
          </p:nvPr>
        </p:nvSpPr>
        <p:spPr/>
        <p:txBody>
          <a:bodyPr/>
          <a:lstStyle/>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From the histogram of the competing stores, we can see that there is a decimal value, which should not be possible as valid competing stores value. </a:t>
            </a:r>
          </a:p>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value 54.35166776 is judged to be an outlier, and from here on, we will handle the data excluding the properties with decimal value.</a:t>
            </a:r>
          </a:p>
          <a:p>
            <a:pPr>
              <a:lnSpc>
                <a:spcPct val="120000"/>
              </a:lnSpc>
              <a:spcBef>
                <a:spcPts val="0"/>
              </a:spcBef>
            </a:pPr>
            <a:r>
              <a:rPr lang="en-US" altLang="ja-JP" sz="1800" b="0" dirty="0">
                <a:solidFill>
                  <a:prstClr val="black"/>
                </a:solidFill>
              </a:rPr>
              <a:t> The histogram, mean, and median of the competing stores data after exclusion of the outlier are shown below.</a:t>
            </a:r>
          </a:p>
          <a:p>
            <a:pPr marL="0" indent="0">
              <a:lnSpc>
                <a:spcPct val="120000"/>
              </a:lnSpc>
              <a:spcBef>
                <a:spcPts val="0"/>
              </a:spcBef>
              <a:buNone/>
            </a:pPr>
            <a:endParaRPr kumimoji="1" lang="ja-JP" altLang="en-US" sz="2000" b="0"/>
          </a:p>
          <a:p>
            <a:endParaRPr kumimoji="1" lang="ja-JP" altLang="en-US"/>
          </a:p>
          <a:p>
            <a:endParaRPr kumimoji="1" lang="ja-JP" altLang="en-US"/>
          </a:p>
        </p:txBody>
      </p:sp>
      <p:sp>
        <p:nvSpPr>
          <p:cNvPr id="4" name="フッター プレースホルダー 3">
            <a:extLst>
              <a:ext uri="{FF2B5EF4-FFF2-40B4-BE49-F238E27FC236}">
                <a16:creationId xmlns:a16="http://schemas.microsoft.com/office/drawing/2014/main" id="{0FB034C4-6AB1-D957-3B07-3E04815E4A66}"/>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4D9FD93-3CC7-6F46-BE55-B98B77785842}"/>
              </a:ext>
            </a:extLst>
          </p:cNvPr>
          <p:cNvSpPr>
            <a:spLocks noGrp="1"/>
          </p:cNvSpPr>
          <p:nvPr>
            <p:ph type="sldNum" sz="quarter" idx="12"/>
          </p:nvPr>
        </p:nvSpPr>
        <p:spPr/>
        <p:txBody>
          <a:bodyPr/>
          <a:lstStyle/>
          <a:p>
            <a:fld id="{C972E56B-BE32-4DF7-997A-D27758A02200}" type="slidenum">
              <a:rPr kumimoji="1" lang="ja-JP" altLang="en-US" smtClean="0"/>
              <a:t>12</a:t>
            </a:fld>
            <a:endParaRPr kumimoji="1" lang="ja-JP" altLang="en-US"/>
          </a:p>
        </p:txBody>
      </p:sp>
      <p:pic>
        <p:nvPicPr>
          <p:cNvPr id="8" name="Picture 7">
            <a:extLst>
              <a:ext uri="{FF2B5EF4-FFF2-40B4-BE49-F238E27FC236}">
                <a16:creationId xmlns:a16="http://schemas.microsoft.com/office/drawing/2014/main" id="{2D99BDF8-F3A3-5457-481F-CD1B6EEA54F4}"/>
              </a:ext>
            </a:extLst>
          </p:cNvPr>
          <p:cNvPicPr>
            <a:picLocks noChangeAspect="1"/>
          </p:cNvPicPr>
          <p:nvPr/>
        </p:nvPicPr>
        <p:blipFill>
          <a:blip r:embed="rId3"/>
          <a:stretch>
            <a:fillRect/>
          </a:stretch>
        </p:blipFill>
        <p:spPr>
          <a:xfrm>
            <a:off x="1082861" y="3128380"/>
            <a:ext cx="1466103" cy="1422057"/>
          </a:xfrm>
          <a:prstGeom prst="rect">
            <a:avLst/>
          </a:prstGeom>
        </p:spPr>
      </p:pic>
      <p:graphicFrame>
        <p:nvGraphicFramePr>
          <p:cNvPr id="9" name="表 5">
            <a:extLst>
              <a:ext uri="{FF2B5EF4-FFF2-40B4-BE49-F238E27FC236}">
                <a16:creationId xmlns:a16="http://schemas.microsoft.com/office/drawing/2014/main" id="{5868A6C0-061E-82F1-34BE-11C9F43FF958}"/>
              </a:ext>
            </a:extLst>
          </p:cNvPr>
          <p:cNvGraphicFramePr>
            <a:graphicFrameLocks noGrp="1"/>
          </p:cNvGraphicFramePr>
          <p:nvPr>
            <p:extLst>
              <p:ext uri="{D42A27DB-BD31-4B8C-83A1-F6EECF244321}">
                <p14:modId xmlns:p14="http://schemas.microsoft.com/office/powerpoint/2010/main" val="3603297858"/>
              </p:ext>
            </p:extLst>
          </p:nvPr>
        </p:nvGraphicFramePr>
        <p:xfrm>
          <a:off x="3047234" y="3471108"/>
          <a:ext cx="2611506" cy="736600"/>
        </p:xfrm>
        <a:graphic>
          <a:graphicData uri="http://schemas.openxmlformats.org/drawingml/2006/table">
            <a:tbl>
              <a:tblPr firstRow="1" bandRow="1">
                <a:tableStyleId>{5940675A-B579-460E-94D1-54222C63F5DA}</a:tableStyleId>
              </a:tblPr>
              <a:tblGrid>
                <a:gridCol w="1305753">
                  <a:extLst>
                    <a:ext uri="{9D8B030D-6E8A-4147-A177-3AD203B41FA5}">
                      <a16:colId xmlns:a16="http://schemas.microsoft.com/office/drawing/2014/main" val="260627049"/>
                    </a:ext>
                  </a:extLst>
                </a:gridCol>
                <a:gridCol w="1305753">
                  <a:extLst>
                    <a:ext uri="{9D8B030D-6E8A-4147-A177-3AD203B41FA5}">
                      <a16:colId xmlns:a16="http://schemas.microsoft.com/office/drawing/2014/main" val="3229975162"/>
                    </a:ext>
                  </a:extLst>
                </a:gridCol>
              </a:tblGrid>
              <a:tr h="0">
                <a:tc>
                  <a:txBody>
                    <a:bodyPr/>
                    <a:lstStyle/>
                    <a:p>
                      <a:pPr algn="ctr"/>
                      <a:r>
                        <a:rPr kumimoji="1" lang="en-US" altLang="ja-JP" dirty="0">
                          <a:latin typeface="Meiryo UI" panose="020B0604030504040204" pitchFamily="34" charset="-128"/>
                          <a:ea typeface="Meiryo UI" panose="020B0604030504040204" pitchFamily="34" charset="-128"/>
                        </a:rPr>
                        <a:t>Mean</a:t>
                      </a:r>
                      <a:endParaRPr kumimoji="1" lang="ja-JP" altLang="en-US" dirty="0">
                        <a:latin typeface="Meiryo UI" panose="020B0604030504040204" pitchFamily="34" charset="-128"/>
                        <a:ea typeface="Meiryo UI" panose="020B0604030504040204" pitchFamily="34" charset="-128"/>
                      </a:endParaRPr>
                    </a:p>
                  </a:txBody>
                  <a:tcPr/>
                </a:tc>
                <a:tc>
                  <a:txBody>
                    <a:bodyPr/>
                    <a:lstStyle/>
                    <a:p>
                      <a:pPr algn="ctr"/>
                      <a:r>
                        <a:rPr kumimoji="1" lang="en-US" altLang="ja-JP" dirty="0">
                          <a:latin typeface="Meiryo UI" panose="020B0604030504040204" pitchFamily="34" charset="-128"/>
                          <a:ea typeface="Meiryo UI" panose="020B0604030504040204" pitchFamily="34" charset="-128"/>
                        </a:rPr>
                        <a:t>M</a:t>
                      </a:r>
                      <a:r>
                        <a:rPr kumimoji="1" lang="ja-JP" altLang="en-US" dirty="0">
                          <a:latin typeface="Meiryo UI" panose="020B0604030504040204" pitchFamily="34" charset="-128"/>
                          <a:ea typeface="Meiryo UI" panose="020B0604030504040204" pitchFamily="34" charset="-128"/>
                        </a:rPr>
                        <a:t>edian</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2.993988</a:t>
                      </a:r>
                      <a:endParaRPr kumimoji="1" lang="ja-JP" altLang="en-US">
                        <a:latin typeface="Meiryo UI" panose="020B0604030504040204" pitchFamily="34" charset="-128"/>
                        <a:ea typeface="Meiryo UI" panose="020B0604030504040204" pitchFamily="34" charset="-128"/>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3.000000</a:t>
                      </a:r>
                      <a:endParaRPr kumimoji="1" lang="ja-JP" altLang="en-US"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2508626265"/>
                  </a:ext>
                </a:extLst>
              </a:tr>
            </a:tbl>
          </a:graphicData>
        </a:graphic>
      </p:graphicFrame>
      <p:sp>
        <p:nvSpPr>
          <p:cNvPr id="6" name="TextBox 5">
            <a:extLst>
              <a:ext uri="{FF2B5EF4-FFF2-40B4-BE49-F238E27FC236}">
                <a16:creationId xmlns:a16="http://schemas.microsoft.com/office/drawing/2014/main" id="{D99A5ECE-72E5-B1AE-B451-B5D39F734FB3}"/>
              </a:ext>
            </a:extLst>
          </p:cNvPr>
          <p:cNvSpPr txBox="1"/>
          <p:nvPr/>
        </p:nvSpPr>
        <p:spPr>
          <a:xfrm>
            <a:off x="5990224" y="2672656"/>
            <a:ext cx="3226396" cy="2308324"/>
          </a:xfrm>
          <a:prstGeom prst="rect">
            <a:avLst/>
          </a:prstGeom>
          <a:noFill/>
        </p:spPr>
        <p:txBody>
          <a:bodyPr wrap="none" rtlCol="0">
            <a:spAutoFit/>
          </a:bodyPr>
          <a:lstStyle/>
          <a:p>
            <a:r>
              <a:rPr lang="en-US" dirty="0">
                <a:highlight>
                  <a:srgbClr val="FFFF00"/>
                </a:highlight>
              </a:rPr>
              <a:t># The analysis onward deals </a:t>
            </a:r>
          </a:p>
          <a:p>
            <a:r>
              <a:rPr lang="en-US" dirty="0">
                <a:highlight>
                  <a:srgbClr val="FFFF00"/>
                </a:highlight>
              </a:rPr>
              <a:t>with data without the outlier </a:t>
            </a:r>
          </a:p>
          <a:p>
            <a:r>
              <a:rPr lang="en-US" dirty="0">
                <a:highlight>
                  <a:srgbClr val="FFFF00"/>
                </a:highlight>
              </a:rPr>
              <a:t>discussed.</a:t>
            </a:r>
            <a:br>
              <a:rPr lang="en-US" dirty="0">
                <a:highlight>
                  <a:srgbClr val="FFFF00"/>
                </a:highlight>
              </a:rPr>
            </a:br>
            <a:endParaRPr lang="en-US" dirty="0">
              <a:highlight>
                <a:srgbClr val="FFFF00"/>
              </a:highlight>
            </a:endParaRPr>
          </a:p>
          <a:p>
            <a:r>
              <a:rPr lang="en-US" dirty="0">
                <a:highlight>
                  <a:srgbClr val="FFFF00"/>
                </a:highlight>
              </a:rPr>
              <a:t># Additionally, please note that </a:t>
            </a:r>
          </a:p>
          <a:p>
            <a:r>
              <a:rPr lang="en-US" dirty="0">
                <a:highlight>
                  <a:srgbClr val="FFFF00"/>
                </a:highlight>
              </a:rPr>
              <a:t>spaces after some attributes </a:t>
            </a:r>
          </a:p>
          <a:p>
            <a:r>
              <a:rPr lang="en-US" dirty="0">
                <a:highlight>
                  <a:srgbClr val="FFFF00"/>
                </a:highlight>
              </a:rPr>
              <a:t>names were removed for better </a:t>
            </a:r>
          </a:p>
          <a:p>
            <a:r>
              <a:rPr lang="en-US" dirty="0">
                <a:highlight>
                  <a:srgbClr val="FFFF00"/>
                </a:highlight>
              </a:rPr>
              <a:t>analysis outcome.</a:t>
            </a:r>
          </a:p>
        </p:txBody>
      </p:sp>
    </p:spTree>
    <p:extLst>
      <p:ext uri="{BB962C8B-B14F-4D97-AF65-F5344CB8AC3E}">
        <p14:creationId xmlns:p14="http://schemas.microsoft.com/office/powerpoint/2010/main" val="2145271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3-19~3-29]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Choice>
        <mc:Fallback xmlns="">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7265" r="-299145"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8621" r="-201724"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10" r="-100000"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9483" r="-862" b="-312500"/>
                          </a:stretch>
                        </a:blipFill>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36576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1390841148"/>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5</m:t>
                                  </m:r>
                                </m:sub>
                              </m:sSub>
                              <m:r>
                                <a:rPr kumimoji="1" lang="en-US" altLang="ja-JP" sz="900" b="0" i="1" smtClean="0">
                                  <a:latin typeface="Cambria Math" panose="02040503050406030204" pitchFamily="18" charset="0"/>
                                  <a:ea typeface="Meiryo UI" panose="020B0604030504040204" pitchFamily="34" charset="-128"/>
                                </a:rPr>
                                <m:t> </m:t>
                              </m:r>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6</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Facing the main street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7</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xmlns="">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1390841148"/>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7265" t="-2500" r="-199145" b="-235000"/>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58621" t="-2500" r="-100862" b="-235000"/>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58621" t="-2500" r="-862" b="-235000"/>
                          </a:stretch>
                        </a:blipFill>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12" name="Picture 11">
            <a:extLst>
              <a:ext uri="{FF2B5EF4-FFF2-40B4-BE49-F238E27FC236}">
                <a16:creationId xmlns:a16="http://schemas.microsoft.com/office/drawing/2014/main" id="{7F4CD7E1-2EC8-B12C-2430-84C6D85DB232}"/>
              </a:ext>
            </a:extLst>
          </p:cNvPr>
          <p:cNvPicPr>
            <a:picLocks noChangeAspect="1"/>
          </p:cNvPicPr>
          <p:nvPr/>
        </p:nvPicPr>
        <p:blipFill>
          <a:blip r:embed="rId6"/>
          <a:stretch>
            <a:fillRect/>
          </a:stretch>
        </p:blipFill>
        <p:spPr>
          <a:xfrm>
            <a:off x="2205857" y="1248253"/>
            <a:ext cx="1135177" cy="1106070"/>
          </a:xfrm>
          <a:prstGeom prst="rect">
            <a:avLst/>
          </a:prstGeom>
        </p:spPr>
      </p:pic>
      <p:pic>
        <p:nvPicPr>
          <p:cNvPr id="18" name="Picture 17">
            <a:extLst>
              <a:ext uri="{FF2B5EF4-FFF2-40B4-BE49-F238E27FC236}">
                <a16:creationId xmlns:a16="http://schemas.microsoft.com/office/drawing/2014/main" id="{F2B7AF8E-CB1D-64C8-276D-42A7EF16D428}"/>
              </a:ext>
            </a:extLst>
          </p:cNvPr>
          <p:cNvPicPr>
            <a:picLocks noChangeAspect="1"/>
          </p:cNvPicPr>
          <p:nvPr/>
        </p:nvPicPr>
        <p:blipFill>
          <a:blip r:embed="rId7"/>
          <a:stretch>
            <a:fillRect/>
          </a:stretch>
        </p:blipFill>
        <p:spPr>
          <a:xfrm>
            <a:off x="3670673" y="1248253"/>
            <a:ext cx="1135177" cy="1115689"/>
          </a:xfrm>
          <a:prstGeom prst="rect">
            <a:avLst/>
          </a:prstGeom>
        </p:spPr>
      </p:pic>
      <p:pic>
        <p:nvPicPr>
          <p:cNvPr id="19" name="Picture 18">
            <a:extLst>
              <a:ext uri="{FF2B5EF4-FFF2-40B4-BE49-F238E27FC236}">
                <a16:creationId xmlns:a16="http://schemas.microsoft.com/office/drawing/2014/main" id="{665CAA49-C857-9954-FEF2-0F72F0C27084}"/>
              </a:ext>
            </a:extLst>
          </p:cNvPr>
          <p:cNvPicPr>
            <a:picLocks noChangeAspect="1"/>
          </p:cNvPicPr>
          <p:nvPr/>
        </p:nvPicPr>
        <p:blipFill>
          <a:blip r:embed="rId8"/>
          <a:stretch>
            <a:fillRect/>
          </a:stretch>
        </p:blipFill>
        <p:spPr>
          <a:xfrm>
            <a:off x="5135489" y="1252693"/>
            <a:ext cx="1135178" cy="1115690"/>
          </a:xfrm>
          <a:prstGeom prst="rect">
            <a:avLst/>
          </a:prstGeom>
        </p:spPr>
      </p:pic>
      <p:pic>
        <p:nvPicPr>
          <p:cNvPr id="20" name="Picture 19">
            <a:extLst>
              <a:ext uri="{FF2B5EF4-FFF2-40B4-BE49-F238E27FC236}">
                <a16:creationId xmlns:a16="http://schemas.microsoft.com/office/drawing/2014/main" id="{88BDC4C2-0B6E-53D6-5EC9-54AAEDE6A5D8}"/>
              </a:ext>
            </a:extLst>
          </p:cNvPr>
          <p:cNvPicPr>
            <a:picLocks noChangeAspect="1"/>
          </p:cNvPicPr>
          <p:nvPr/>
        </p:nvPicPr>
        <p:blipFill>
          <a:blip r:embed="rId9"/>
          <a:stretch>
            <a:fillRect/>
          </a:stretch>
        </p:blipFill>
        <p:spPr>
          <a:xfrm>
            <a:off x="6596062" y="1237064"/>
            <a:ext cx="1135177" cy="1115689"/>
          </a:xfrm>
          <a:prstGeom prst="rect">
            <a:avLst/>
          </a:prstGeom>
        </p:spPr>
      </p:pic>
      <p:pic>
        <p:nvPicPr>
          <p:cNvPr id="23" name="Picture 22">
            <a:extLst>
              <a:ext uri="{FF2B5EF4-FFF2-40B4-BE49-F238E27FC236}">
                <a16:creationId xmlns:a16="http://schemas.microsoft.com/office/drawing/2014/main" id="{48CC9944-E6C8-C549-2AEA-45D7CC6A820A}"/>
              </a:ext>
            </a:extLst>
          </p:cNvPr>
          <p:cNvPicPr>
            <a:picLocks noChangeAspect="1"/>
          </p:cNvPicPr>
          <p:nvPr/>
        </p:nvPicPr>
        <p:blipFill>
          <a:blip r:embed="rId10"/>
          <a:stretch>
            <a:fillRect/>
          </a:stretch>
        </p:blipFill>
        <p:spPr>
          <a:xfrm>
            <a:off x="2205857" y="3407849"/>
            <a:ext cx="1135177" cy="1091702"/>
          </a:xfrm>
          <a:prstGeom prst="rect">
            <a:avLst/>
          </a:prstGeom>
        </p:spPr>
      </p:pic>
      <p:pic>
        <p:nvPicPr>
          <p:cNvPr id="25" name="Picture 24">
            <a:extLst>
              <a:ext uri="{FF2B5EF4-FFF2-40B4-BE49-F238E27FC236}">
                <a16:creationId xmlns:a16="http://schemas.microsoft.com/office/drawing/2014/main" id="{40085F58-03D9-E9C9-E1F5-B42ED98DC382}"/>
              </a:ext>
            </a:extLst>
          </p:cNvPr>
          <p:cNvPicPr>
            <a:picLocks noChangeAspect="1"/>
          </p:cNvPicPr>
          <p:nvPr/>
        </p:nvPicPr>
        <p:blipFill>
          <a:blip r:embed="rId11"/>
          <a:stretch>
            <a:fillRect/>
          </a:stretch>
        </p:blipFill>
        <p:spPr>
          <a:xfrm>
            <a:off x="3670672" y="3407849"/>
            <a:ext cx="1135177" cy="1091702"/>
          </a:xfrm>
          <a:prstGeom prst="rect">
            <a:avLst/>
          </a:prstGeom>
        </p:spPr>
      </p:pic>
      <p:pic>
        <p:nvPicPr>
          <p:cNvPr id="26" name="Picture 25">
            <a:extLst>
              <a:ext uri="{FF2B5EF4-FFF2-40B4-BE49-F238E27FC236}">
                <a16:creationId xmlns:a16="http://schemas.microsoft.com/office/drawing/2014/main" id="{A897954E-A30C-CAB5-1F34-504E9FABD3F2}"/>
              </a:ext>
            </a:extLst>
          </p:cNvPr>
          <p:cNvPicPr>
            <a:picLocks noChangeAspect="1"/>
          </p:cNvPicPr>
          <p:nvPr/>
        </p:nvPicPr>
        <p:blipFill>
          <a:blip r:embed="rId12"/>
          <a:stretch>
            <a:fillRect/>
          </a:stretch>
        </p:blipFill>
        <p:spPr>
          <a:xfrm>
            <a:off x="5135490" y="3407849"/>
            <a:ext cx="1135177" cy="1091702"/>
          </a:xfrm>
          <a:prstGeom prst="rect">
            <a:avLst/>
          </a:prstGeom>
        </p:spPr>
      </p:pic>
    </p:spTree>
    <p:extLst>
      <p:ext uri="{BB962C8B-B14F-4D97-AF65-F5344CB8AC3E}">
        <p14:creationId xmlns:p14="http://schemas.microsoft.com/office/powerpoint/2010/main" val="230637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95F40-8104-84FF-1133-F2C814C7E7F1}"/>
              </a:ext>
            </a:extLst>
          </p:cNvPr>
          <p:cNvSpPr>
            <a:spLocks noGrp="1"/>
          </p:cNvSpPr>
          <p:nvPr>
            <p:ph type="title"/>
          </p:nvPr>
        </p:nvSpPr>
        <p:spPr/>
        <p:txBody>
          <a:bodyPr/>
          <a:lstStyle/>
          <a:p>
            <a:r>
              <a:rPr lang="en-US" altLang="ja-JP" dirty="0"/>
              <a:t>[3-19~3-29</a:t>
            </a:r>
            <a:r>
              <a:rPr lang="ja-JP" altLang="en-US"/>
              <a:t>] Consideratio</a:t>
            </a:r>
            <a:r>
              <a:rPr lang="en-US" altLang="ja-JP" dirty="0"/>
              <a:t>n</a:t>
            </a:r>
            <a:endParaRPr kumimoji="1" lang="ja-JP" altLang="en-US" dirty="0"/>
          </a:p>
        </p:txBody>
      </p:sp>
      <p:sp>
        <p:nvSpPr>
          <p:cNvPr id="3" name="コンテンツ プレースホルダー 2">
            <a:extLst>
              <a:ext uri="{FF2B5EF4-FFF2-40B4-BE49-F238E27FC236}">
                <a16:creationId xmlns:a16="http://schemas.microsoft.com/office/drawing/2014/main" id="{FA8622B7-255A-6346-2D80-FD1CEAAF9FA5}"/>
              </a:ext>
            </a:extLst>
          </p:cNvPr>
          <p:cNvSpPr>
            <a:spLocks noGrp="1"/>
          </p:cNvSpPr>
          <p:nvPr>
            <p:ph idx="1"/>
          </p:nvPr>
        </p:nvSpPr>
        <p:spPr>
          <a:xfrm>
            <a:off x="441498" y="710804"/>
            <a:ext cx="8276400" cy="3924300"/>
          </a:xfrm>
        </p:spPr>
        <p:txBody>
          <a:bodyPr>
            <a:noAutofit/>
          </a:bodyPr>
          <a:lstStyle/>
          <a:p>
            <a:pPr>
              <a:lnSpc>
                <a:spcPct val="120000"/>
              </a:lnSpc>
              <a:spcBef>
                <a:spcPts val="0"/>
              </a:spcBef>
            </a:pPr>
            <a:r>
              <a:rPr kumimoji="1" lang="en-US" altLang="ja-JP" sz="1200" b="0" dirty="0">
                <a:latin typeface="Meiryo UI" panose="020B0604030504040204" pitchFamily="50" charset="-128"/>
                <a:ea typeface="Meiryo UI" panose="020B0604030504040204" pitchFamily="50" charset="-128"/>
              </a:rPr>
              <a:t>The scatter plot and correlation coefficient of sales floor area and sales show that the correlation between these variables is very weak. The scatter plot and correlation coefficient of walking time from the station and sales indicate a moderate positive correlation between these variables. The scatter plot and correlation coefficient of the number of competing stores and sales show a weak positive correlation. The scatter plot and correlation coefficient of population density of the neighborhood and sales demonstrate a very weak correlation between these variables. The histogram of sales stratified by the availability of parking space suggests that stores with parking tend to have slightly higher sales. The histogram of sales stratified by dining space indicates that stores with dining space generally have higher sales. The histogram of sales stratified by whether the store faces the main street shows that stores on the main street tend to have higher sales compared to those that do not.</a:t>
            </a:r>
            <a:endParaRPr kumimoji="1" lang="ja-JP" altLang="en-US" sz="1200" b="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r>
              <a:rPr kumimoji="1" lang="ko-KR" altLang="en-US" sz="1200" b="0" dirty="0">
                <a:latin typeface="Meiryo UI" panose="020B0604030504040204" pitchFamily="50" charset="-128"/>
                <a:ea typeface="Meiryo UI" panose="020B0604030504040204" pitchFamily="50" charset="-128"/>
              </a:rPr>
              <a:t>체크 해보기 </a:t>
            </a:r>
            <a:r>
              <a:rPr kumimoji="1" lang="en-US" altLang="ko-KR" sz="1200" b="0" dirty="0">
                <a:latin typeface="Meiryo UI" panose="020B0604030504040204" pitchFamily="50" charset="-128"/>
                <a:ea typeface="Meiryo UI" panose="020B0604030504040204" pitchFamily="50" charset="-128"/>
              </a:rPr>
              <a:t>(</a:t>
            </a:r>
            <a:r>
              <a:rPr kumimoji="1" lang="en-US" altLang="ko-KR" sz="1200" b="0" dirty="0" err="1">
                <a:latin typeface="Meiryo UI" panose="020B0604030504040204" pitchFamily="50" charset="-128"/>
                <a:ea typeface="Meiryo UI" panose="020B0604030504040204" pitchFamily="50" charset="-128"/>
              </a:rPr>
              <a:t>chatgpt</a:t>
            </a:r>
            <a:r>
              <a:rPr kumimoji="1" lang="ko-KR" altLang="en-US" sz="1200" b="0" dirty="0">
                <a:latin typeface="Meiryo UI" panose="020B0604030504040204" pitchFamily="50" charset="-128"/>
                <a:ea typeface="Meiryo UI" panose="020B0604030504040204" pitchFamily="50" charset="-128"/>
              </a:rPr>
              <a:t> 그대로 카피</a:t>
            </a:r>
            <a:r>
              <a:rPr kumimoji="1" lang="en-US" altLang="ko-KR" sz="1200" b="0" dirty="0">
                <a:latin typeface="Meiryo UI" panose="020B0604030504040204" pitchFamily="50" charset="-128"/>
                <a:ea typeface="Meiryo UI" panose="020B0604030504040204" pitchFamily="50" charset="-128"/>
              </a:rPr>
              <a:t>)</a:t>
            </a:r>
          </a:p>
          <a:p>
            <a:r>
              <a:rPr lang="en-US" altLang="ko-KR" sz="1200" b="0" dirty="0">
                <a:latin typeface="Meiryo UI" panose="020B0604030504040204" pitchFamily="50" charset="-128"/>
                <a:ea typeface="Meiryo UI" panose="020B0604030504040204" pitchFamily="50" charset="-128"/>
              </a:rPr>
              <a:t>4</a:t>
            </a:r>
            <a:r>
              <a:rPr lang="ko-KR" altLang="en-US" sz="1200" b="0" dirty="0">
                <a:latin typeface="Meiryo UI" panose="020B0604030504040204" pitchFamily="50" charset="-128"/>
                <a:ea typeface="Meiryo UI" panose="020B0604030504040204" pitchFamily="50" charset="-128"/>
              </a:rPr>
              <a:t>장에 위에 번호 매기는 거 이상함</a:t>
            </a:r>
            <a:endParaRPr lang="en-US" altLang="ko-KR" sz="1200" b="0" dirty="0">
              <a:latin typeface="Meiryo UI" panose="020B0604030504040204" pitchFamily="50" charset="-128"/>
              <a:ea typeface="Meiryo UI" panose="020B0604030504040204" pitchFamily="50" charset="-128"/>
            </a:endParaRPr>
          </a:p>
          <a:p>
            <a:r>
              <a:rPr lang="ko-KR" altLang="en-US" sz="1200" b="0" dirty="0">
                <a:latin typeface="Meiryo UI" panose="020B0604030504040204" pitchFamily="50" charset="-128"/>
                <a:ea typeface="Meiryo UI" panose="020B0604030504040204" pitchFamily="50" charset="-128"/>
              </a:rPr>
              <a:t>나중에 </a:t>
            </a:r>
            <a:r>
              <a:rPr lang="en-US" altLang="ko-KR" sz="1200" b="0" dirty="0">
                <a:latin typeface="Meiryo UI" panose="020B0604030504040204" pitchFamily="50" charset="-128"/>
                <a:ea typeface="Meiryo UI" panose="020B0604030504040204" pitchFamily="50" charset="-128"/>
              </a:rPr>
              <a:t>x4</a:t>
            </a:r>
            <a:r>
              <a:rPr lang="ko-KR" altLang="en-US" sz="1200" b="0" dirty="0">
                <a:latin typeface="Meiryo UI" panose="020B0604030504040204" pitchFamily="50" charset="-128"/>
                <a:ea typeface="Meiryo UI" panose="020B0604030504040204" pitchFamily="50" charset="-128"/>
              </a:rPr>
              <a:t> 안 </a:t>
            </a:r>
            <a:r>
              <a:rPr lang="ko-KR" altLang="en-US" sz="1200" b="0" dirty="0" err="1">
                <a:latin typeface="Meiryo UI" panose="020B0604030504040204" pitchFamily="50" charset="-128"/>
                <a:ea typeface="Meiryo UI" panose="020B0604030504040204" pitchFamily="50" charset="-128"/>
              </a:rPr>
              <a:t>쓸때</a:t>
            </a:r>
            <a:r>
              <a:rPr lang="ko-KR" altLang="en-US" sz="1200" b="0" dirty="0">
                <a:latin typeface="Meiryo UI" panose="020B0604030504040204" pitchFamily="50" charset="-128"/>
                <a:ea typeface="Meiryo UI" panose="020B0604030504040204" pitchFamily="50" charset="-128"/>
              </a:rPr>
              <a:t> </a:t>
            </a:r>
            <a:r>
              <a:rPr lang="en-US" altLang="ko-KR" sz="1200" b="0" dirty="0">
                <a:latin typeface="Meiryo UI" panose="020B0604030504040204" pitchFamily="50" charset="-128"/>
                <a:ea typeface="Meiryo UI" panose="020B0604030504040204" pitchFamily="50" charset="-128"/>
              </a:rPr>
              <a:t>(</a:t>
            </a:r>
            <a:r>
              <a:rPr lang="ko-KR" altLang="en-US" sz="1200" b="0" dirty="0">
                <a:latin typeface="Meiryo UI" panose="020B0604030504040204" pitchFamily="50" charset="-128"/>
                <a:ea typeface="Meiryo UI" panose="020B0604030504040204" pitchFamily="50" charset="-128"/>
              </a:rPr>
              <a:t>위에</a:t>
            </a:r>
            <a:r>
              <a:rPr lang="en-US" altLang="ko-KR" sz="1200" b="0" dirty="0">
                <a:latin typeface="Meiryo UI" panose="020B0604030504040204" pitchFamily="50" charset="-128"/>
                <a:ea typeface="Meiryo UI" panose="020B0604030504040204" pitchFamily="50" charset="-128"/>
              </a:rPr>
              <a:t>)</a:t>
            </a:r>
            <a:r>
              <a:rPr lang="ko-KR" altLang="en-US" sz="1200" b="0" dirty="0">
                <a:latin typeface="Meiryo UI" panose="020B0604030504040204" pitchFamily="50" charset="-128"/>
                <a:ea typeface="Meiryo UI" panose="020B0604030504040204" pitchFamily="50" charset="-128"/>
              </a:rPr>
              <a:t> </a:t>
            </a:r>
            <a:r>
              <a:rPr lang="en-US" altLang="ko-KR" sz="1200" b="0" dirty="0">
                <a:latin typeface="Meiryo UI" panose="020B0604030504040204" pitchFamily="50" charset="-128"/>
                <a:ea typeface="Meiryo UI" panose="020B0604030504040204" pitchFamily="50" charset="-128"/>
              </a:rPr>
              <a:t>x1,2,3,4,5</a:t>
            </a:r>
            <a:r>
              <a:rPr lang="ko-KR" altLang="en-US" sz="1200" b="0" dirty="0">
                <a:latin typeface="Meiryo UI" panose="020B0604030504040204" pitchFamily="50" charset="-128"/>
                <a:ea typeface="Meiryo UI" panose="020B0604030504040204" pitchFamily="50" charset="-128"/>
              </a:rPr>
              <a:t> </a:t>
            </a:r>
            <a:r>
              <a:rPr lang="en-US" altLang="ko-KR" sz="1200" b="0" dirty="0">
                <a:latin typeface="Meiryo UI" panose="020B0604030504040204" pitchFamily="50" charset="-128"/>
                <a:ea typeface="Meiryo UI" panose="020B0604030504040204" pitchFamily="50" charset="-128"/>
              </a:rPr>
              <a:t>…</a:t>
            </a:r>
            <a:r>
              <a:rPr lang="ko-KR" altLang="en-US" sz="1200" b="0" dirty="0">
                <a:latin typeface="Meiryo UI" panose="020B0604030504040204" pitchFamily="50" charset="-128"/>
                <a:ea typeface="Meiryo UI" panose="020B0604030504040204" pitchFamily="50" charset="-128"/>
              </a:rPr>
              <a:t> 설명할 때도 </a:t>
            </a:r>
            <a:r>
              <a:rPr lang="ko-KR" altLang="en-US" sz="1200" b="0" dirty="0" err="1">
                <a:latin typeface="Meiryo UI" panose="020B0604030504040204" pitchFamily="50" charset="-128"/>
                <a:ea typeface="Meiryo UI" panose="020B0604030504040204" pitchFamily="50" charset="-128"/>
              </a:rPr>
              <a:t>뺄지말지</a:t>
            </a:r>
            <a:endParaRPr kumimoji="1" lang="en-US" altLang="ja-JP" sz="1200" b="0" dirty="0">
              <a:latin typeface="Meiryo UI" panose="020B0604030504040204" pitchFamily="50" charset="-128"/>
              <a:ea typeface="Meiryo UI" panose="020B0604030504040204" pitchFamily="50" charset="-128"/>
            </a:endParaRPr>
          </a:p>
          <a:p>
            <a:endParaRPr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ja-JP" altLang="en-US" sz="1200" b="0"/>
          </a:p>
        </p:txBody>
      </p:sp>
      <p:sp>
        <p:nvSpPr>
          <p:cNvPr id="4" name="フッター プレースホルダー 3">
            <a:extLst>
              <a:ext uri="{FF2B5EF4-FFF2-40B4-BE49-F238E27FC236}">
                <a16:creationId xmlns:a16="http://schemas.microsoft.com/office/drawing/2014/main" id="{87E26C2F-5CA4-9BDB-AFC2-2C45BCAFABA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142F22-D282-4C44-BC3E-6BB667D04F04}"/>
              </a:ext>
            </a:extLst>
          </p:cNvPr>
          <p:cNvSpPr>
            <a:spLocks noGrp="1"/>
          </p:cNvSpPr>
          <p:nvPr>
            <p:ph type="sldNum" sz="quarter" idx="12"/>
          </p:nvPr>
        </p:nvSpPr>
        <p:spPr/>
        <p:txBody>
          <a:bodyPr/>
          <a:lstStyle/>
          <a:p>
            <a:fld id="{C972E56B-BE32-4DF7-997A-D27758A02200}" type="slidenum">
              <a:rPr kumimoji="1" lang="ja-JP" altLang="en-US" smtClean="0"/>
              <a:t>14</a:t>
            </a:fld>
            <a:endParaRPr kumimoji="1" lang="ja-JP" altLang="en-US"/>
          </a:p>
        </p:txBody>
      </p:sp>
      <p:sp>
        <p:nvSpPr>
          <p:cNvPr id="6" name="TextBox 5">
            <a:extLst>
              <a:ext uri="{FF2B5EF4-FFF2-40B4-BE49-F238E27FC236}">
                <a16:creationId xmlns:a16="http://schemas.microsoft.com/office/drawing/2014/main" id="{F30B9C58-6B0D-5ACE-C0A4-AA26799A4449}"/>
              </a:ext>
            </a:extLst>
          </p:cNvPr>
          <p:cNvSpPr txBox="1"/>
          <p:nvPr/>
        </p:nvSpPr>
        <p:spPr>
          <a:xfrm>
            <a:off x="4303059" y="887506"/>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71660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6716687-A168-FFE4-3DD0-84B35D8290F3}"/>
              </a:ext>
            </a:extLst>
          </p:cNvPr>
          <p:cNvSpPr txBox="1"/>
          <p:nvPr/>
        </p:nvSpPr>
        <p:spPr>
          <a:xfrm>
            <a:off x="2610971" y="2371695"/>
            <a:ext cx="3922058"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4. A</a:t>
            </a:r>
            <a:r>
              <a:rPr lang="ja-JP" altLang="en-US" sz="2000" dirty="0">
                <a:latin typeface="Meiryo UI" panose="020B0604030504040204" pitchFamily="34" charset="-128"/>
                <a:ea typeface="Meiryo UI" panose="020B0604030504040204" pitchFamily="34" charset="-128"/>
              </a:rPr>
              <a:t>nalysis of the </a:t>
            </a:r>
            <a:r>
              <a:rPr lang="en-US" altLang="ja-JP" sz="2000" dirty="0">
                <a:latin typeface="Meiryo UI" panose="020B0604030504040204" pitchFamily="34" charset="-128"/>
                <a:ea typeface="Meiryo UI" panose="020B0604030504040204" pitchFamily="34" charset="-128"/>
              </a:rPr>
              <a:t>Problem</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1034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Structure Estimation</a:t>
            </a:r>
            <a:r>
              <a:rPr lang="ja-JP" altLang="en-US" sz="2000" b="0"/>
              <a:t>[</a:t>
            </a:r>
            <a:r>
              <a:rPr lang="en-US" sz="2000" b="0" dirty="0"/>
              <a:t>Predict sales based on </a:t>
            </a:r>
            <a:r>
              <a:rPr lang="en-US" sz="2000" b="0" dirty="0" err="1"/>
              <a:t>storeʼs</a:t>
            </a:r>
            <a:r>
              <a:rPr lang="en-US" sz="2000" b="0" dirty="0"/>
              <a:t> location</a:t>
            </a:r>
            <a:r>
              <a:rPr lang="ko-KR" altLang="en-US" sz="2000" b="0" dirty="0"/>
              <a:t> </a:t>
            </a:r>
            <a:r>
              <a:rPr lang="en-US" sz="2000" b="0" dirty="0"/>
              <a:t>conditions</a:t>
            </a:r>
            <a:r>
              <a:rPr lang="ja-JP" altLang="en-US" sz="2000" b="0"/>
              <a:t>]</a:t>
            </a:r>
            <a:endParaRPr lang="en-US" altLang="ja-JP" sz="2000" b="0" dirty="0"/>
          </a:p>
          <a:p>
            <a:pPr marL="808038" indent="-808038">
              <a:lnSpc>
                <a:spcPct val="120000"/>
              </a:lnSpc>
              <a:buNone/>
              <a:defRPr/>
            </a:pP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16</a:t>
            </a:fld>
            <a:endParaRPr kumimoji="1" lang="ja-JP" altLang="en-US"/>
          </a:p>
        </p:txBody>
      </p:sp>
    </p:spTree>
    <p:extLst>
      <p:ext uri="{BB962C8B-B14F-4D97-AF65-F5344CB8AC3E}">
        <p14:creationId xmlns:p14="http://schemas.microsoft.com/office/powerpoint/2010/main" val="151905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17</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1247866219"/>
                  </p:ext>
                </p:extLst>
              </p:nvPr>
            </p:nvGraphicFramePr>
            <p:xfrm>
              <a:off x="420688" y="674817"/>
              <a:ext cx="8302623" cy="2598674"/>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800" b="0" dirty="0">
                              <a:latin typeface="Meiryo UI" panose="020B0604030504040204" pitchFamily="34" charset="-128"/>
                              <a:ea typeface="Meiryo UI" panose="020B0604030504040204" pitchFamily="34" charset="-128"/>
                            </a:rPr>
                            <a:t>The true set</a:t>
                          </a:r>
                          <a:r>
                            <a:rPr lang="ja-JP" altLang="en-US" sz="800" b="0" dirty="0">
                              <a:latin typeface="Meiryo UI" panose="020B0604030504040204" pitchFamily="34" charset="-128"/>
                              <a:ea typeface="Meiryo UI" panose="020B0604030504040204" pitchFamily="34" charset="-128"/>
                            </a:rPr>
                            <a:t> of explanatory variables </a:t>
                          </a:r>
                          <a:r>
                            <a:rPr lang="en-US" altLang="ja-JP" sz="800" b="0" dirty="0">
                              <a:latin typeface="Meiryo UI" panose="020B0604030504040204" pitchFamily="34" charset="-128"/>
                              <a:ea typeface="Meiryo UI" panose="020B0604030504040204" pitchFamily="34" charset="-128"/>
                            </a:rPr>
                            <a:t>is</a:t>
                          </a:r>
                          <a:r>
                            <a:rPr lang="ja-JP" altLang="en-US" sz="800" b="0" dirty="0">
                              <a:latin typeface="Meiryo UI" panose="020B0604030504040204" pitchFamily="34" charset="-128"/>
                              <a:ea typeface="Meiryo UI" panose="020B0604030504040204" pitchFamily="34" charset="-128"/>
                            </a:rPr>
                            <a:t> unknown</a:t>
                          </a:r>
                          <a:endParaRPr lang="en-US" altLang="ja-JP" sz="8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dirty="0"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𝑦</m:t>
                                  </m:r>
                                </m:e>
                                <m:sub>
                                  <m:r>
                                    <a:rPr lang="en-US" altLang="ja-JP" sz="800" b="0" i="1" smtClean="0">
                                      <a:latin typeface="Cambria Math" panose="02040503050406030204" pitchFamily="18" charset="0"/>
                                      <a:ea typeface="Meiryo UI" panose="020B0604030504040204" pitchFamily="34" charset="-128"/>
                                    </a:rPr>
                                    <m:t>𝑖</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r>
                                    <a:rPr lang="en-US" altLang="ja-JP" sz="800" b="0" i="1" smtClean="0">
                                      <a:latin typeface="Cambria Math" panose="02040503050406030204" pitchFamily="18" charset="0"/>
                                      <a:ea typeface="Meiryo UI" panose="020B0604030504040204" pitchFamily="34" charset="-128"/>
                                    </a:rPr>
                                    <m:t>0</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r>
                                <a:rPr lang="en-US" altLang="ja-JP" sz="800" i="1" smtClean="0">
                                  <a:latin typeface="Cambria Math" panose="02040503050406030204" pitchFamily="18" charset="0"/>
                                  <a:ea typeface="Meiryo UI" panose="020B0604030504040204" pitchFamily="34" charset="-128"/>
                                </a:rPr>
                                <m:t>⋯</m:t>
                              </m:r>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Cambria Math" panose="02040503050406030204" pitchFamily="18" charset="0"/>
                                    </a:rPr>
                                    <m:t>𝜀</m:t>
                                  </m:r>
                                </m:e>
                                <m:sub>
                                  <m:r>
                                    <a:rPr lang="en-US" altLang="ja-JP" sz="800" b="0" i="1" smtClean="0">
                                      <a:latin typeface="Cambria Math" panose="02040503050406030204" pitchFamily="18" charset="0"/>
                                      <a:ea typeface="Meiryo UI" panose="020B0604030504040204" pitchFamily="34" charset="-128"/>
                                    </a:rPr>
                                    <m:t>𝑖</m:t>
                                  </m:r>
                                </m:sub>
                              </m:sSub>
                            </m:oMath>
                          </a14:m>
                          <a:endParaRPr lang="en-US" altLang="ja-JP" sz="8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a:latin typeface="Cambria Math" panose="02040503050406030204" pitchFamily="18" charset="0"/>
                                      <a:ea typeface="Meiryo UI" panose="020B0604030504040204" pitchFamily="34" charset="-128"/>
                                    </a:rPr>
                                  </m:ctrlPr>
                                </m:sSubPr>
                                <m:e>
                                  <m:r>
                                    <a:rPr lang="en-US" altLang="ja-JP" sz="800">
                                      <a:latin typeface="Cambria Math" panose="02040503050406030204" pitchFamily="18" charset="0"/>
                                      <a:ea typeface="Meiryo UI" panose="020B0604030504040204" pitchFamily="34" charset="-128"/>
                                    </a:rPr>
                                    <m:t>𝜀</m:t>
                                  </m:r>
                                </m:e>
                                <m:sub>
                                  <m:r>
                                    <a:rPr lang="en-US" altLang="ja-JP" sz="800">
                                      <a:latin typeface="Cambria Math" panose="02040503050406030204" pitchFamily="18" charset="0"/>
                                      <a:ea typeface="Meiryo UI" panose="020B0604030504040204" pitchFamily="34" charset="-128"/>
                                    </a:rPr>
                                    <m:t>𝑖</m:t>
                                  </m:r>
                                </m:sub>
                              </m:sSub>
                              <m:r>
                                <a:rPr lang="en-US" altLang="ja-JP" sz="800">
                                  <a:latin typeface="Cambria Math" panose="02040503050406030204" pitchFamily="18" charset="0"/>
                                  <a:ea typeface="Meiryo UI" panose="020B0604030504040204" pitchFamily="34" charset="-128"/>
                                </a:rPr>
                                <m:t> </m:t>
                              </m:r>
                            </m:oMath>
                          </a14:m>
                          <a:r>
                            <a:rPr lang="ja-JP" altLang="en-US" sz="800" dirty="0">
                              <a:latin typeface="Meiryo UI" panose="020B0604030504040204" pitchFamily="34" charset="-128"/>
                              <a:ea typeface="Meiryo UI" panose="020B0604030504040204" pitchFamily="34" charset="-128"/>
                            </a:rPr>
                            <a:t>independently </a:t>
                          </a:r>
                          <a:r>
                            <a:rPr lang="en" altLang="ja-JP" sz="8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800" i="1">
                                      <a:latin typeface="Cambria Math" panose="02040503050406030204" pitchFamily="18" charset="0"/>
                                      <a:ea typeface="Meiryo UI" panose="020B0604030504040204" pitchFamily="34" charset="-128"/>
                                    </a:rPr>
                                  </m:ctrlPr>
                                </m:sSupPr>
                                <m:e>
                                  <m:r>
                                    <a:rPr lang="en-US" altLang="ja-JP" sz="800">
                                      <a:latin typeface="Cambria Math" panose="02040503050406030204" pitchFamily="18" charset="0"/>
                                      <a:ea typeface="Meiryo UI" panose="020B0604030504040204" pitchFamily="34" charset="-128"/>
                                    </a:rPr>
                                    <m:t>𝜎</m:t>
                                  </m:r>
                                </m:e>
                                <m:sup>
                                  <m:r>
                                    <a:rPr lang="en-US" altLang="ja-JP" sz="800">
                                      <a:latin typeface="Cambria Math" panose="02040503050406030204" pitchFamily="18" charset="0"/>
                                      <a:ea typeface="Meiryo UI" panose="020B0604030504040204" pitchFamily="34" charset="-128"/>
                                    </a:rPr>
                                    <m:t>2</m:t>
                                  </m:r>
                                </m:sup>
                              </m:sSup>
                            </m:oMath>
                          </a14:m>
                          <a:endParaRPr lang="en-US" altLang="ja-JP" sz="800" i="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latin typeface="Meiryo UI" panose="020B0604030504040204" pitchFamily="34" charset="-128"/>
                              <a:ea typeface="Meiryo UI" panose="020B0604030504040204" pitchFamily="34" charset="-128"/>
                            </a:rPr>
                            <a:t>Selected set of</a:t>
                          </a:r>
                          <a:r>
                            <a:rPr lang="ja-JP" altLang="en-US" sz="800" dirty="0">
                              <a:latin typeface="Meiryo UI" panose="020B0604030504040204" pitchFamily="34" charset="-128"/>
                              <a:ea typeface="Meiryo UI" panose="020B0604030504040204" pitchFamily="34" charset="-128"/>
                            </a:rPr>
                            <a:t> explanatory variable</a:t>
                          </a:r>
                          <a:r>
                            <a:rPr lang="en-US" altLang="ja-JP" sz="8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800" i="1" smtClean="0">
                                      <a:solidFill>
                                        <a:schemeClr val="tx1"/>
                                      </a:solidFill>
                                      <a:latin typeface="Cambria Math" panose="02040503050406030204" pitchFamily="18" charset="0"/>
                                    </a:rPr>
                                  </m:ctrlPr>
                                </m:dPr>
                                <m:e>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r>
                                            <a:rPr lang="en-US" altLang="ja-JP" sz="800" i="1">
                                              <a:solidFill>
                                                <a:schemeClr val="tx1"/>
                                              </a:solidFill>
                                              <a:latin typeface="Cambria Math" panose="02040503050406030204" pitchFamily="18" charset="0"/>
                                            </a:rPr>
                                            <m:t>1</m:t>
                                          </m:r>
                                        </m:sub>
                                      </m:sSub>
                                    </m:sub>
                                  </m:sSub>
                                  <m:r>
                                    <a:rPr lang="en-US" altLang="ja-JP" sz="800" i="1">
                                      <a:solidFill>
                                        <a:schemeClr val="tx1"/>
                                      </a:solidFill>
                                      <a:latin typeface="Cambria Math" panose="02040503050406030204" pitchFamily="18" charset="0"/>
                                    </a:rPr>
                                    <m:t>, ⋯,</m:t>
                                  </m:r>
                                  <m:sSub>
                                    <m:sSubPr>
                                      <m:ctrlPr>
                                        <a:rPr lang="en-US" altLang="ja-JP" sz="800" i="1">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e>
                              </m:d>
                            </m:oMath>
                          </a14:m>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Estimated </a:t>
                          </a:r>
                          <a:r>
                            <a:rPr lang="en-US" altLang="ja-JP" sz="800" dirty="0">
                              <a:solidFill>
                                <a:schemeClr val="tx1"/>
                              </a:solidFill>
                              <a:latin typeface="Meiryo UI" panose="020B0604030504040204" pitchFamily="34" charset="-128"/>
                              <a:ea typeface="Meiryo UI" panose="020B0604030504040204" pitchFamily="34" charset="-128"/>
                            </a:rPr>
                            <a:t>values of </a:t>
                          </a:r>
                          <a:r>
                            <a:rPr lang="ja-JP" altLang="en-US" sz="800" dirty="0">
                              <a:solidFill>
                                <a:schemeClr val="tx1"/>
                              </a:solidFill>
                              <a:latin typeface="Meiryo UI" panose="020B0604030504040204" pitchFamily="34" charset="-128"/>
                              <a:ea typeface="Meiryo UI" panose="020B0604030504040204" pitchFamily="34" charset="-128"/>
                            </a:rPr>
                            <a:t>regression coefficients</a:t>
                          </a:r>
                          <a:endParaRPr lang="en-US" altLang="ja-JP" sz="8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r>
                                      <a:rPr lang="en-US" altLang="ja-JP" sz="800" i="1">
                                        <a:solidFill>
                                          <a:schemeClr val="tx1"/>
                                        </a:solidFill>
                                        <a:latin typeface="Cambria Math" panose="02040503050406030204" pitchFamily="18" charset="0"/>
                                      </a:rPr>
                                      <m:t>0</m:t>
                                    </m:r>
                                  </m:sub>
                                </m:sSub>
                                <m:r>
                                  <a:rPr lang="en-US" altLang="ja-JP" sz="800" i="1">
                                    <a:solidFill>
                                      <a:schemeClr val="tx1"/>
                                    </a:solidFill>
                                    <a:latin typeface="Cambria Math" panose="02040503050406030204" pitchFamily="18" charset="0"/>
                                  </a:rPr>
                                  <m:t>, ⋯, </m:t>
                                </m:r>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𝑗</m:t>
                                        </m:r>
                                      </m:e>
                                      <m:sub>
                                        <m:acc>
                                          <m:accPr>
                                            <m:chr m:val="̂"/>
                                            <m:ctrlPr>
                                              <a:rPr lang="en-US" altLang="ja-JP" sz="800" b="0" i="1" smtClean="0">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oMath>
                            </m:oMathPara>
                          </a14:m>
                          <a:endParaRPr kumimoji="1" lang="ja-JP" altLang="en-US"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1247866219"/>
                  </p:ext>
                </p:extLst>
              </p:nvPr>
            </p:nvGraphicFramePr>
            <p:xfrm>
              <a:off x="420688" y="674817"/>
              <a:ext cx="8302623" cy="2598674"/>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2284857">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463855" t="-14444" r="-227711" b="-1111"/>
                          </a:stretch>
                        </a:blipFill>
                      </a:tcP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575258" t="-14444" r="-2062" b="-1111"/>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400170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[4-1]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a:lnSpc>
                <a:spcPct val="120000"/>
              </a:lnSpc>
              <a:spcBef>
                <a:spcPts val="0"/>
              </a:spcBef>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BIC </a:t>
            </a:r>
            <a:r>
              <a:rPr kumimoji="1" lang="ja-JP" altLang="en-US" sz="18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values were obtained for all combinations of explanatory variables</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18</a:t>
            </a:fld>
            <a:endParaRPr kumimoji="1" lang="ja-JP" altLang="en-US"/>
          </a:p>
        </p:txBody>
      </p:sp>
      <p:graphicFrame>
        <p:nvGraphicFramePr>
          <p:cNvPr id="8" name="表 6">
            <a:extLst>
              <a:ext uri="{FF2B5EF4-FFF2-40B4-BE49-F238E27FC236}">
                <a16:creationId xmlns:a16="http://schemas.microsoft.com/office/drawing/2014/main" id="{56798C58-E8AD-B763-FEAC-9007957F4765}"/>
              </a:ext>
            </a:extLst>
          </p:cNvPr>
          <p:cNvGraphicFramePr>
            <a:graphicFrameLocks noGrp="1"/>
          </p:cNvGraphicFramePr>
          <p:nvPr>
            <p:extLst>
              <p:ext uri="{D42A27DB-BD31-4B8C-83A1-F6EECF244321}">
                <p14:modId xmlns:p14="http://schemas.microsoft.com/office/powerpoint/2010/main" val="3593556357"/>
              </p:ext>
            </p:extLst>
          </p:nvPr>
        </p:nvGraphicFramePr>
        <p:xfrm>
          <a:off x="553037" y="1226844"/>
          <a:ext cx="3653203" cy="2860675"/>
        </p:xfrm>
        <a:graphic>
          <a:graphicData uri="http://schemas.openxmlformats.org/drawingml/2006/table">
            <a:tbl>
              <a:tblPr firstRow="1" bandRow="1">
                <a:tableStyleId>{5940675A-B579-460E-94D1-54222C63F5DA}</a:tableStyleId>
              </a:tblPr>
              <a:tblGrid>
                <a:gridCol w="594268">
                  <a:extLst>
                    <a:ext uri="{9D8B030D-6E8A-4147-A177-3AD203B41FA5}">
                      <a16:colId xmlns:a16="http://schemas.microsoft.com/office/drawing/2014/main" val="563858188"/>
                    </a:ext>
                  </a:extLst>
                </a:gridCol>
                <a:gridCol w="3058935">
                  <a:extLst>
                    <a:ext uri="{9D8B030D-6E8A-4147-A177-3AD203B41FA5}">
                      <a16:colId xmlns:a16="http://schemas.microsoft.com/office/drawing/2014/main" val="3176802681"/>
                    </a:ext>
                  </a:extLst>
                </a:gridCol>
              </a:tblGrid>
              <a:tr h="0">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3953</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sales ~ area</a:t>
                      </a:r>
                    </a:p>
                  </a:txBody>
                  <a:tcPr marL="9525" marR="9525" marT="9525" marB="0" anchor="ctr">
                    <a:solidFill>
                      <a:schemeClr val="bg1"/>
                    </a:solidFill>
                  </a:tcPr>
                </a:tc>
                <a:extLst>
                  <a:ext uri="{0D108BD9-81ED-4DB2-BD59-A6C34878D82A}">
                    <a16:rowId xmlns:a16="http://schemas.microsoft.com/office/drawing/2014/main" val="237663261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3732</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04932723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901988119"/>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39093146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366188412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1488656024"/>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66741109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511139842"/>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3875</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p>
                  </a:txBody>
                  <a:tcPr marL="9525" marR="9525" marT="9525" marB="0" anchor="ctr">
                    <a:solidFill>
                      <a:schemeClr val="bg1"/>
                    </a:solidFill>
                  </a:tcPr>
                </a:tc>
                <a:extLst>
                  <a:ext uri="{0D108BD9-81ED-4DB2-BD59-A6C34878D82A}">
                    <a16:rowId xmlns:a16="http://schemas.microsoft.com/office/drawing/2014/main" val="583909944"/>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a:solidFill>
                            <a:srgbClr val="000000"/>
                          </a:solidFill>
                          <a:effectLst/>
                          <a:latin typeface="Meiryo UI" panose="020B0604030504040204" pitchFamily="34" charset="-128"/>
                          <a:ea typeface="Meiryo UI" panose="020B0604030504040204" pitchFamily="34" charset="-128"/>
                        </a:rPr>
                        <a:t>area</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10013733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parking</a:t>
                      </a:r>
                    </a:p>
                  </a:txBody>
                  <a:tcPr marL="9525" marR="9525" marT="9525" marB="0" anchor="ctr">
                    <a:solidFill>
                      <a:schemeClr val="bg1"/>
                    </a:solidFill>
                  </a:tcPr>
                </a:tc>
                <a:extLst>
                  <a:ext uri="{0D108BD9-81ED-4DB2-BD59-A6C34878D82A}">
                    <a16:rowId xmlns:a16="http://schemas.microsoft.com/office/drawing/2014/main" val="200002813"/>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dining</a:t>
                      </a:r>
                    </a:p>
                  </a:txBody>
                  <a:tcPr marL="9525" marR="9525" marT="9525" marB="0" anchor="ctr">
                    <a:solidFill>
                      <a:schemeClr val="bg1"/>
                    </a:solidFill>
                  </a:tcPr>
                </a:tc>
                <a:extLst>
                  <a:ext uri="{0D108BD9-81ED-4DB2-BD59-A6C34878D82A}">
                    <a16:rowId xmlns:a16="http://schemas.microsoft.com/office/drawing/2014/main" val="82395151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21002234"/>
                  </a:ext>
                </a:extLst>
              </a:tr>
            </a:tbl>
          </a:graphicData>
        </a:graphic>
      </p:graphicFrame>
      <p:graphicFrame>
        <p:nvGraphicFramePr>
          <p:cNvPr id="9" name="表 6">
            <a:extLst>
              <a:ext uri="{FF2B5EF4-FFF2-40B4-BE49-F238E27FC236}">
                <a16:creationId xmlns:a16="http://schemas.microsoft.com/office/drawing/2014/main" id="{F1552D46-067D-341D-FEDC-10715207C5E8}"/>
              </a:ext>
            </a:extLst>
          </p:cNvPr>
          <p:cNvGraphicFramePr>
            <a:graphicFrameLocks noGrp="1"/>
          </p:cNvGraphicFramePr>
          <p:nvPr>
            <p:extLst>
              <p:ext uri="{D42A27DB-BD31-4B8C-83A1-F6EECF244321}">
                <p14:modId xmlns:p14="http://schemas.microsoft.com/office/powerpoint/2010/main" val="851155118"/>
              </p:ext>
            </p:extLst>
          </p:nvPr>
        </p:nvGraphicFramePr>
        <p:xfrm>
          <a:off x="4206240" y="1226844"/>
          <a:ext cx="4823555" cy="3324225"/>
        </p:xfrm>
        <a:graphic>
          <a:graphicData uri="http://schemas.openxmlformats.org/drawingml/2006/table">
            <a:tbl>
              <a:tblPr firstRow="1" bandRow="1">
                <a:tableStyleId>{5940675A-B579-460E-94D1-54222C63F5DA}</a:tableStyleId>
              </a:tblPr>
              <a:tblGrid>
                <a:gridCol w="503555">
                  <a:extLst>
                    <a:ext uri="{9D8B030D-6E8A-4147-A177-3AD203B41FA5}">
                      <a16:colId xmlns:a16="http://schemas.microsoft.com/office/drawing/2014/main" val="563858188"/>
                    </a:ext>
                  </a:extLst>
                </a:gridCol>
                <a:gridCol w="4320000">
                  <a:extLst>
                    <a:ext uri="{9D8B030D-6E8A-4147-A177-3AD203B41FA5}">
                      <a16:colId xmlns:a16="http://schemas.microsoft.com/office/drawing/2014/main" val="3176802681"/>
                    </a:ext>
                  </a:extLst>
                </a:gridCol>
              </a:tblGrid>
              <a:tr h="204853">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4368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3567</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737322138"/>
                  </a:ext>
                </a:extLst>
              </a:tr>
              <a:tr h="14368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3738</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033634034"/>
                  </a:ext>
                </a:extLst>
              </a:tr>
              <a:tr h="14368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596880336"/>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640019385"/>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3381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3882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8332580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3849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428019056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3861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27759175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3689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252030288"/>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3943</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3518903691"/>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585607756"/>
                  </a:ext>
                </a:extLst>
              </a:tr>
              <a:tr h="2802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2934</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065427399"/>
                  </a:ext>
                </a:extLst>
              </a:tr>
              <a:tr h="416819">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2902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1" i="0" u="none" strike="noStrike" dirty="0">
                          <a:solidFill>
                            <a:srgbClr val="000000"/>
                          </a:solidFill>
                          <a:effectLst/>
                          <a:latin typeface="Meiryo UI" panose="020B0604030504040204" pitchFamily="34" charset="-128"/>
                          <a:ea typeface="Meiryo UI" panose="020B0604030504040204" pitchFamily="34" charset="-128"/>
                        </a:rPr>
                        <a:t> </a:t>
                      </a:r>
                      <a:r>
                        <a:rPr lang="en-US" sz="1200" b="1" i="0" u="none" strike="noStrike" dirty="0">
                          <a:solidFill>
                            <a:srgbClr val="000000"/>
                          </a:solidFill>
                          <a:effectLst/>
                          <a:latin typeface="Meiryo UI" panose="020B0604030504040204" pitchFamily="34" charset="-128"/>
                          <a:ea typeface="Meiryo UI" panose="020B0604030504040204" pitchFamily="34" charset="-128"/>
                        </a:rPr>
                        <a:t>sales</a:t>
                      </a:r>
                      <a:r>
                        <a:rPr lang="en"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a:solidFill>
                            <a:srgbClr val="000000"/>
                          </a:solidFill>
                          <a:effectLst/>
                          <a:latin typeface="Meiryo UI" panose="020B0604030504040204" pitchFamily="34" charset="-128"/>
                          <a:ea typeface="Meiryo UI" panose="020B0604030504040204" pitchFamily="34" charset="-128"/>
                        </a:rPr>
                        <a:t>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045881105"/>
                  </a:ext>
                </a:extLst>
              </a:tr>
            </a:tbl>
          </a:graphicData>
        </a:graphic>
      </p:graphicFrame>
    </p:spTree>
    <p:extLst>
      <p:ext uri="{BB962C8B-B14F-4D97-AF65-F5344CB8AC3E}">
        <p14:creationId xmlns:p14="http://schemas.microsoft.com/office/powerpoint/2010/main" val="305052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A04B2-51E8-A16F-41B6-4F13A3EDFD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C8420D-1920-534D-830A-E7AD6609EEF5}"/>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pic>
        <p:nvPicPr>
          <p:cNvPr id="9" name="Picture 8" descr="A screenshot of a graph&#10;&#10;Description automatically generated">
            <a:extLst>
              <a:ext uri="{FF2B5EF4-FFF2-40B4-BE49-F238E27FC236}">
                <a16:creationId xmlns:a16="http://schemas.microsoft.com/office/drawing/2014/main" id="{87EACA2C-FD9E-64B0-5599-5910759EEB9A}"/>
              </a:ext>
            </a:extLst>
          </p:cNvPr>
          <p:cNvPicPr>
            <a:picLocks noChangeAspect="1"/>
          </p:cNvPicPr>
          <p:nvPr/>
        </p:nvPicPr>
        <p:blipFill>
          <a:blip r:embed="rId2"/>
          <a:srcRect r="7265" b="54951"/>
          <a:stretch/>
        </p:blipFill>
        <p:spPr>
          <a:xfrm>
            <a:off x="453712" y="1283970"/>
            <a:ext cx="3575524" cy="1767840"/>
          </a:xfrm>
          <a:prstGeom prst="rect">
            <a:avLst/>
          </a:prstGeom>
          <a:noFill/>
        </p:spPr>
      </p:pic>
      <p:sp>
        <p:nvSpPr>
          <p:cNvPr id="4" name="フッター プレースホルダー 3">
            <a:extLst>
              <a:ext uri="{FF2B5EF4-FFF2-40B4-BE49-F238E27FC236}">
                <a16:creationId xmlns:a16="http://schemas.microsoft.com/office/drawing/2014/main" id="{45C91D82-C294-07BA-C484-E26C642A425D}"/>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EE760711-008B-B6C0-CBB4-24528CE19002}"/>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19</a:t>
            </a:fld>
            <a:endParaRPr kumimoji="1" lang="ja-JP" altLang="en-US"/>
          </a:p>
        </p:txBody>
      </p:sp>
      <p:pic>
        <p:nvPicPr>
          <p:cNvPr id="10" name="Picture 9" descr="A screenshot of a graph&#10;&#10;Description automatically generated">
            <a:extLst>
              <a:ext uri="{FF2B5EF4-FFF2-40B4-BE49-F238E27FC236}">
                <a16:creationId xmlns:a16="http://schemas.microsoft.com/office/drawing/2014/main" id="{6AD9F9FB-70AE-C6EF-6A4D-E379506074EA}"/>
              </a:ext>
            </a:extLst>
          </p:cNvPr>
          <p:cNvPicPr>
            <a:picLocks noChangeAspect="1"/>
          </p:cNvPicPr>
          <p:nvPr/>
        </p:nvPicPr>
        <p:blipFill>
          <a:blip r:embed="rId2"/>
          <a:srcRect t="44339"/>
          <a:stretch/>
        </p:blipFill>
        <p:spPr>
          <a:xfrm>
            <a:off x="4108298" y="1283970"/>
            <a:ext cx="3855328" cy="2184140"/>
          </a:xfrm>
          <a:prstGeom prst="rect">
            <a:avLst/>
          </a:prstGeom>
          <a:noFill/>
        </p:spPr>
      </p:pic>
      <p:sp>
        <p:nvSpPr>
          <p:cNvPr id="12" name="TextBox 11">
            <a:extLst>
              <a:ext uri="{FF2B5EF4-FFF2-40B4-BE49-F238E27FC236}">
                <a16:creationId xmlns:a16="http://schemas.microsoft.com/office/drawing/2014/main" id="{6FBDAE24-0354-1277-5D89-67BC0ED28141}"/>
              </a:ext>
            </a:extLst>
          </p:cNvPr>
          <p:cNvSpPr txBox="1"/>
          <p:nvPr/>
        </p:nvSpPr>
        <p:spPr>
          <a:xfrm>
            <a:off x="274279" y="555977"/>
            <a:ext cx="7509914" cy="731803"/>
          </a:xfrm>
          <a:prstGeom prst="rect">
            <a:avLst/>
          </a:prstGeom>
          <a:noFill/>
        </p:spPr>
        <p:txBody>
          <a:bodyPr wrap="square">
            <a:sp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0B74EA-5513-098C-EE63-A25665214157}"/>
                  </a:ext>
                </a:extLst>
              </p:cNvPr>
              <p:cNvSpPr txBox="1"/>
              <p:nvPr/>
            </p:nvSpPr>
            <p:spPr>
              <a:xfrm>
                <a:off x="453713" y="3630491"/>
                <a:ext cx="7509913"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gn="ct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6</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dining</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dining</m:t>
                              </m:r>
                            </m:e>
                          </m:mr>
                        </m:m>
                      </m:e>
                    </m:d>
                  </m:oMath>
                </a14:m>
                <a:r>
                  <a:rPr lang="en-US" altLang="ja-JP" sz="1400" dirty="0">
                    <a:solidFill>
                      <a:prstClr val="black"/>
                    </a:solidFill>
                  </a:rPr>
                  <a:t>      </a:t>
                </a:r>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7</m:t>
                        </m:r>
                      </m:sub>
                    </m:sSub>
                    <m:r>
                      <a:rPr lang="en-US" altLang="ja-JP" sz="1400" i="1">
                        <a:solidFill>
                          <a:prstClr val="black"/>
                        </a:solidFill>
                        <a:latin typeface="Cambria Math" panose="02040503050406030204" pitchFamily="18" charset="0"/>
                      </a:rPr>
                      <m:t>=</m:t>
                    </m:r>
                    <m:d>
                      <m:dPr>
                        <m:begChr m:val="{"/>
                        <m:endChr m:val=""/>
                        <m:ctrlPr>
                          <a:rPr lang="en-US" altLang="ja-JP" sz="140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not</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main</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street</m:t>
                              </m:r>
                            </m:e>
                          </m:mr>
                          <m:mr>
                            <m:e>
                              <m:r>
                                <a:rPr lang="en-US" altLang="ja-JP" sz="1400" i="1">
                                  <a:solidFill>
                                    <a:prstClr val="black"/>
                                  </a:solidFill>
                                  <a:latin typeface="Cambria Math" panose="02040503050406030204" pitchFamily="18" charset="0"/>
                                </a:rPr>
                                <m:t>  1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main</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street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xmlns="">
          <p:sp>
            <p:nvSpPr>
              <p:cNvPr id="14" name="TextBox 13">
                <a:extLst>
                  <a:ext uri="{FF2B5EF4-FFF2-40B4-BE49-F238E27FC236}">
                    <a16:creationId xmlns:a16="http://schemas.microsoft.com/office/drawing/2014/main" id="{010B74EA-5513-098C-EE63-A25665214157}"/>
                  </a:ext>
                </a:extLst>
              </p:cNvPr>
              <p:cNvSpPr txBox="1">
                <a:spLocks noRot="1" noChangeAspect="1" noMove="1" noResize="1" noEditPoints="1" noAdjustHandles="1" noChangeArrowheads="1" noChangeShapeType="1" noTextEdit="1"/>
              </p:cNvSpPr>
              <p:nvPr/>
            </p:nvSpPr>
            <p:spPr>
              <a:xfrm>
                <a:off x="453713" y="3630491"/>
                <a:ext cx="7509913" cy="927562"/>
              </a:xfrm>
              <a:prstGeom prst="rect">
                <a:avLst/>
              </a:prstGeom>
              <a:blipFill>
                <a:blip r:embed="rId3"/>
                <a:stretch>
                  <a:fillRect l="-169" t="-74324" b="-158108"/>
                </a:stretch>
              </a:blipFill>
            </p:spPr>
            <p:txBody>
              <a:bodyPr/>
              <a:lstStyle/>
              <a:p>
                <a:r>
                  <a:rPr lang="en-JP">
                    <a:noFill/>
                  </a:rPr>
                  <a:t> </a:t>
                </a:r>
              </a:p>
            </p:txBody>
          </p:sp>
        </mc:Fallback>
      </mc:AlternateContent>
    </p:spTree>
    <p:extLst>
      <p:ext uri="{BB962C8B-B14F-4D97-AF65-F5344CB8AC3E}">
        <p14:creationId xmlns:p14="http://schemas.microsoft.com/office/powerpoint/2010/main" val="122334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 altLang="ja-JP" dirty="0"/>
              <a:t>1. Understanding the </a:t>
            </a:r>
            <a:r>
              <a:rPr lang="en-US" altLang="ja-JP" dirty="0"/>
              <a:t>P</a:t>
            </a:r>
            <a:r>
              <a:rPr lang="en" altLang="ja-JP" dirty="0"/>
              <a:t>roblem</a:t>
            </a:r>
            <a:endParaRPr kumimoji="1" lang="ja-JP" altLang="en-US" dirty="0"/>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normAutofit/>
          </a:bodyPr>
          <a:lstStyle/>
          <a:p>
            <a:pPr marL="0" indent="0">
              <a:buNone/>
            </a:pPr>
            <a:r>
              <a:rPr lang="en-US" altLang="ja-JP" sz="2000" b="0" dirty="0"/>
              <a:t>Problem:         </a:t>
            </a:r>
          </a:p>
          <a:p>
            <a:pPr marL="0" indent="0">
              <a:buNone/>
            </a:pPr>
            <a:r>
              <a:rPr lang="en-US" altLang="ja-JP" sz="1800" b="0" dirty="0"/>
              <a:t> 	Structure Estimation</a:t>
            </a:r>
            <a:r>
              <a:rPr lang="ja-JP" altLang="en-US" sz="1800" b="0"/>
              <a:t>[</a:t>
            </a:r>
            <a:r>
              <a:rPr lang="en-US" sz="1800" b="0" dirty="0"/>
              <a:t>Predict sales based on </a:t>
            </a:r>
            <a:r>
              <a:rPr lang="en-US" sz="1800" b="0" dirty="0" err="1"/>
              <a:t>storeʼs</a:t>
            </a:r>
            <a:r>
              <a:rPr lang="en-US" sz="1800" b="0" dirty="0"/>
              <a:t> location 	conditions</a:t>
            </a:r>
            <a:r>
              <a:rPr lang="ja-JP" altLang="en-US" sz="1800" b="0"/>
              <a:t>]</a:t>
            </a:r>
            <a:endParaRPr lang="en-US" altLang="ja-JP" sz="1800" b="0" dirty="0"/>
          </a:p>
          <a:p>
            <a:pPr marL="1292225" indent="-1292225">
              <a:lnSpc>
                <a:spcPct val="120000"/>
              </a:lnSpc>
              <a:buNone/>
            </a:pPr>
            <a:r>
              <a:rPr lang="ja-JP" altLang="en-US" sz="2000" b="0"/>
              <a:t>Explanatory </a:t>
            </a:r>
            <a:r>
              <a:rPr lang="en-US" altLang="ja-JP" sz="2000" b="0" dirty="0"/>
              <a:t>v</a:t>
            </a:r>
            <a:r>
              <a:rPr lang="ja-JP" altLang="en-US" sz="2000" b="0"/>
              <a:t>ariables</a:t>
            </a:r>
            <a:r>
              <a:rPr lang="en-US" altLang="ja-JP" sz="2000" b="0" dirty="0"/>
              <a:t>:</a:t>
            </a:r>
            <a:r>
              <a:rPr lang="en-US" sz="2000" b="0" dirty="0"/>
              <a:t> </a:t>
            </a:r>
          </a:p>
          <a:p>
            <a:pPr marL="1292225" indent="-1292225">
              <a:lnSpc>
                <a:spcPct val="120000"/>
              </a:lnSpc>
              <a:buNone/>
            </a:pPr>
            <a:r>
              <a:rPr lang="en-US" sz="2000" b="0" dirty="0"/>
              <a:t>	</a:t>
            </a:r>
            <a:r>
              <a:rPr lang="en-US" sz="1700" b="0" dirty="0"/>
              <a:t>Sales floor area, Walking time from station, Number of competing stores, Population density of the neighborhood, Parking space, Dining space, Whether or not facing a main street</a:t>
            </a:r>
            <a:r>
              <a:rPr lang="en-US" altLang="ja-JP" sz="1700" b="0" dirty="0"/>
              <a:t> </a:t>
            </a:r>
          </a:p>
          <a:p>
            <a:pPr marL="0" indent="0">
              <a:buNone/>
            </a:pPr>
            <a:r>
              <a:rPr lang="en-US" altLang="ja-JP" sz="2000" b="0" dirty="0"/>
              <a:t>O</a:t>
            </a:r>
            <a:r>
              <a:rPr lang="ja-JP" altLang="en-US" sz="2000" b="0"/>
              <a:t>bjective variable</a:t>
            </a:r>
            <a:r>
              <a:rPr lang="en-US" altLang="ja-JP" sz="2000" b="0" dirty="0"/>
              <a:t> : </a:t>
            </a:r>
          </a:p>
          <a:p>
            <a:pPr marL="0" indent="0">
              <a:buNone/>
            </a:pPr>
            <a:r>
              <a:rPr lang="en-US" altLang="ja-JP" sz="2000" b="0" dirty="0"/>
              <a:t>	</a:t>
            </a:r>
            <a:r>
              <a:rPr lang="en-US" altLang="ja-JP" sz="1800" b="0" dirty="0"/>
              <a:t>Sale [Quantitative, Observable]</a:t>
            </a:r>
          </a:p>
          <a:p>
            <a:pPr marL="0" indent="0">
              <a:buNone/>
            </a:pPr>
            <a:r>
              <a:rPr lang="ja-JP" altLang="en-US" sz="2000" b="0"/>
              <a:t>Type </a:t>
            </a:r>
            <a:r>
              <a:rPr lang="ja-JP" altLang="en-US" sz="2000" b="0" dirty="0"/>
              <a:t>of problem</a:t>
            </a:r>
            <a:r>
              <a:rPr lang="en-US" altLang="ja-JP" sz="2000" b="0" dirty="0"/>
              <a:t>: </a:t>
            </a:r>
          </a:p>
          <a:p>
            <a:pPr marL="0" indent="0">
              <a:buNone/>
            </a:pPr>
            <a:r>
              <a:rPr lang="en-US" altLang="ja-JP" sz="2000" b="0" dirty="0"/>
              <a:t>	</a:t>
            </a:r>
            <a:r>
              <a:rPr lang="en-US" altLang="ja-JP" sz="1800" b="0" dirty="0"/>
              <a:t>Regression</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a:t>
            </a:fld>
            <a:endParaRPr kumimoji="1" lang="ja-JP" altLang="en-US"/>
          </a:p>
        </p:txBody>
      </p:sp>
    </p:spTree>
    <p:extLst>
      <p:ext uri="{BB962C8B-B14F-4D97-AF65-F5344CB8AC3E}">
        <p14:creationId xmlns:p14="http://schemas.microsoft.com/office/powerpoint/2010/main" val="256768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73B4E-85C2-4ADC-628E-CE2BB12EBD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85E1F5-57CE-6D3A-DBEB-FC131399F223}"/>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4ECA2498-0DBF-3A81-4C1D-F237338E0A30}"/>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5CA8122-CB04-C318-C03C-B1BFE980CE88}"/>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20</a:t>
            </a:fld>
            <a:endParaRPr kumimoji="1" lang="ja-JP"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53FDFC8-E07B-1A76-C78B-EA1A131214E8}"/>
                  </a:ext>
                </a:extLst>
              </p:cNvPr>
              <p:cNvSpPr txBox="1"/>
              <p:nvPr/>
            </p:nvSpPr>
            <p:spPr>
              <a:xfrm>
                <a:off x="374650" y="609600"/>
                <a:ext cx="8209792" cy="2154051"/>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b="1" dirty="0">
                    <a:solidFill>
                      <a:prstClr val="black"/>
                    </a:solidFill>
                  </a:rPr>
                  <a:t>Minimum </a:t>
                </a:r>
                <a:r>
                  <a:rPr lang="en-US" altLang="ja-JP" sz="2000" b="1" dirty="0">
                    <a:solidFill>
                      <a:prstClr val="black"/>
                    </a:solidFill>
                  </a:rPr>
                  <a:t>BIC: </a:t>
                </a:r>
                <a:r>
                  <a:rPr lang="en-US" altLang="ja-JP" sz="2000" b="0" dirty="0">
                    <a:solidFill>
                      <a:prstClr val="black"/>
                    </a:solidFill>
                  </a:rPr>
                  <a:t>2902</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b="1">
                    <a:solidFill>
                      <a:prstClr val="black"/>
                    </a:solidFill>
                  </a:rPr>
                  <a:t>Estimated </a:t>
                </a:r>
                <a:r>
                  <a:rPr lang="en-US" altLang="ja-JP" sz="2000" b="1" dirty="0">
                    <a:solidFill>
                      <a:prstClr val="black"/>
                    </a:solidFill>
                  </a:rPr>
                  <a:t>set of </a:t>
                </a:r>
                <a:r>
                  <a:rPr lang="ja-JP" altLang="en-US" sz="2000" b="1">
                    <a:solidFill>
                      <a:prstClr val="black"/>
                    </a:solidFill>
                  </a:rPr>
                  <a:t>explanatory variable</a:t>
                </a:r>
                <a:r>
                  <a:rPr lang="en-US" altLang="ja-JP" sz="2000" b="1" dirty="0">
                    <a:solidFill>
                      <a:prstClr val="black"/>
                    </a:solidFill>
                  </a:rPr>
                  <a:t>s:</a:t>
                </a:r>
              </a:p>
              <a:p>
                <a:pPr marL="400050" lvl="1">
                  <a:lnSpc>
                    <a:spcPct val="120000"/>
                  </a:lnSpc>
                  <a:defRPr/>
                </a:pPr>
                <a:r>
                  <a:rPr lang="en-US" altLang="ja-JP" sz="2000" b="0" dirty="0">
                    <a:solidFill>
                      <a:prstClr val="black"/>
                    </a:solidFill>
                  </a:rPr>
                  <a:t>Area</a:t>
                </a:r>
                <a:r>
                  <a:rPr kumimoji="1" lang="en-US" altLang="ja-JP" sz="2000" b="0" dirty="0">
                    <a:ea typeface="Meiryo UI" panose="020B0604030504040204" pitchFamily="34" charset="-128"/>
                  </a:rPr>
                  <a:t> </a:t>
                </a:r>
                <a14:m>
                  <m:oMath xmlns:m="http://schemas.openxmlformats.org/officeDocument/2006/math">
                    <m:sSub>
                      <m:sSubPr>
                        <m:ctrlPr>
                          <a:rPr kumimoji="1" lang="en-US" altLang="ja-JP" sz="2000" b="0" i="1" smtClean="0">
                            <a:latin typeface="Cambria Math" panose="02040503050406030204" pitchFamily="18" charset="0"/>
                            <a:ea typeface="Meiryo UI" panose="020B0604030504040204" pitchFamily="34" charset="-128"/>
                          </a:rPr>
                        </m:ctrlPr>
                      </m:sSubPr>
                      <m:e>
                        <m:r>
                          <a:rPr kumimoji="1" lang="en-US" altLang="ja-JP" sz="2000" b="0" i="1" smtClean="0">
                            <a:latin typeface="Cambria Math" panose="02040503050406030204" pitchFamily="18" charset="0"/>
                            <a:ea typeface="Meiryo UI" panose="020B0604030504040204" pitchFamily="34" charset="-128"/>
                          </a:rPr>
                          <m:t>𝑥</m:t>
                        </m:r>
                      </m:e>
                      <m:sub>
                        <m:r>
                          <a:rPr kumimoji="1" lang="en-US" altLang="ja-JP" sz="2000" b="0" i="1" smtClean="0">
                            <a:latin typeface="Cambria Math" panose="02040503050406030204" pitchFamily="18" charset="0"/>
                            <a:ea typeface="Meiryo UI" panose="020B0604030504040204" pitchFamily="34" charset="-128"/>
                          </a:rPr>
                          <m:t>1</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2</m:t>
                        </m:r>
                      </m:sub>
                    </m:sSub>
                  </m:oMath>
                </a14:m>
                <a:r>
                  <a:rPr lang="en-US" altLang="ja-JP" sz="2000" b="0" dirty="0">
                    <a:solidFill>
                      <a:prstClr val="black"/>
                    </a:solidFill>
                  </a:rPr>
                  <a:t>, </a:t>
                </a:r>
                <a:r>
                  <a:rPr lang="en-US" altLang="ja-JP" sz="2000" dirty="0">
                    <a:solidFill>
                      <a:prstClr val="black"/>
                    </a:solidFill>
                  </a:rPr>
                  <a:t>Competing stores</a:t>
                </a:r>
                <a:r>
                  <a:rPr lang="en-US" altLang="ja-JP" sz="2000" b="0" dirty="0">
                    <a:solidFill>
                      <a:prstClr val="black"/>
                    </a:solidFill>
                  </a:rPr>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3</m:t>
                        </m:r>
                      </m:sub>
                    </m:sSub>
                  </m:oMath>
                </a14:m>
                <a:r>
                  <a:rPr lang="en-US" altLang="ja-JP" sz="2000" b="0" dirty="0">
                    <a:solidFill>
                      <a:prstClr val="black"/>
                    </a:solidFill>
                  </a:rPr>
                  <a:t>, </a:t>
                </a:r>
                <a:r>
                  <a:rPr lang="en-US" altLang="ja-JP" sz="2000" dirty="0">
                    <a:solidFill>
                      <a:prstClr val="black"/>
                    </a:solidFill>
                  </a:rPr>
                  <a:t>Population Density</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4</m:t>
                        </m:r>
                      </m:sub>
                    </m:sSub>
                  </m:oMath>
                </a14:m>
                <a:r>
                  <a:rPr lang="en-US" altLang="ja-JP" sz="2000" b="0" dirty="0">
                    <a:solidFill>
                      <a:prstClr val="black"/>
                    </a:solidFill>
                  </a:rPr>
                  <a:t>, Parking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5</m:t>
                        </m:r>
                      </m:sub>
                    </m:sSub>
                  </m:oMath>
                </a14:m>
                <a:r>
                  <a:rPr lang="en-US" altLang="ja-JP" sz="2000" b="0" dirty="0">
                    <a:solidFill>
                      <a:prstClr val="black"/>
                    </a:solidFill>
                  </a:rPr>
                  <a:t>, </a:t>
                </a:r>
                <a:r>
                  <a:rPr lang="en-US" altLang="ja-JP" sz="2000" dirty="0">
                    <a:solidFill>
                      <a:prstClr val="black"/>
                    </a:solidFill>
                  </a:rPr>
                  <a:t>Dining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6</m:t>
                        </m:r>
                      </m:sub>
                    </m:sSub>
                  </m:oMath>
                </a14:m>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rPr>
                  <a:t>Main</a:t>
                </a:r>
                <a:r>
                  <a:rPr kumimoji="1" lang="en-US" altLang="ja-JP" sz="2000" b="0" i="0" u="none" strike="noStrike" kern="1200" cap="none" spc="0" normalizeH="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rPr>
                  <a:t> street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7</m:t>
                        </m:r>
                      </m:sub>
                    </m:sSub>
                  </m:oMath>
                </a14:m>
                <a:endParaRPr kumimoji="1" lang="en-US" altLang="ja-JP" sz="2000" b="0" i="0" u="none" strike="noStrike" kern="1200" cap="none" spc="0" normalizeH="0" baseline="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b="1"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Estimated regression coefficients</a:t>
                </a:r>
                <a:r>
                  <a:rPr kumimoji="1" lang="en-US" altLang="ja-JP" sz="2000" b="1"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p:txBody>
          </p:sp>
        </mc:Choice>
        <mc:Fallback xmlns="">
          <p:sp>
            <p:nvSpPr>
              <p:cNvPr id="8" name="TextBox 7">
                <a:extLst>
                  <a:ext uri="{FF2B5EF4-FFF2-40B4-BE49-F238E27FC236}">
                    <a16:creationId xmlns:a16="http://schemas.microsoft.com/office/drawing/2014/main" id="{653FDFC8-E07B-1A76-C78B-EA1A131214E8}"/>
                  </a:ext>
                </a:extLst>
              </p:cNvPr>
              <p:cNvSpPr txBox="1">
                <a:spLocks noRot="1" noChangeAspect="1" noMove="1" noResize="1" noEditPoints="1" noAdjustHandles="1" noChangeArrowheads="1" noChangeShapeType="1" noTextEdit="1"/>
              </p:cNvSpPr>
              <p:nvPr/>
            </p:nvSpPr>
            <p:spPr>
              <a:xfrm>
                <a:off x="374650" y="609600"/>
                <a:ext cx="8209792" cy="2154051"/>
              </a:xfrm>
              <a:prstGeom prst="rect">
                <a:avLst/>
              </a:prstGeom>
              <a:blipFill>
                <a:blip r:embed="rId3"/>
                <a:stretch>
                  <a:fillRect l="-773" b="-411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0EF6ACEA-DEA4-584B-FC69-D425E1E34327}"/>
                  </a:ext>
                </a:extLst>
              </p:cNvPr>
              <p:cNvGraphicFramePr>
                <a:graphicFrameLocks noGrp="1"/>
              </p:cNvGraphicFramePr>
              <p:nvPr>
                <p:extLst>
                  <p:ext uri="{D42A27DB-BD31-4B8C-83A1-F6EECF244321}">
                    <p14:modId xmlns:p14="http://schemas.microsoft.com/office/powerpoint/2010/main" val="4047705166"/>
                  </p:ext>
                </p:extLst>
              </p:nvPr>
            </p:nvGraphicFramePr>
            <p:xfrm>
              <a:off x="749300" y="2891224"/>
              <a:ext cx="7645400" cy="1020699"/>
            </p:xfrm>
            <a:graphic>
              <a:graphicData uri="http://schemas.openxmlformats.org/drawingml/2006/table">
                <a:tbl>
                  <a:tblPr firstRow="1" bandRow="1">
                    <a:tableStyleId>{5940675A-B579-460E-94D1-54222C63F5DA}</a:tableStyleId>
                  </a:tblPr>
                  <a:tblGrid>
                    <a:gridCol w="955675">
                      <a:extLst>
                        <a:ext uri="{9D8B030D-6E8A-4147-A177-3AD203B41FA5}">
                          <a16:colId xmlns:a16="http://schemas.microsoft.com/office/drawing/2014/main" val="1867840687"/>
                        </a:ext>
                      </a:extLst>
                    </a:gridCol>
                    <a:gridCol w="955675">
                      <a:extLst>
                        <a:ext uri="{9D8B030D-6E8A-4147-A177-3AD203B41FA5}">
                          <a16:colId xmlns:a16="http://schemas.microsoft.com/office/drawing/2014/main" val="2747839859"/>
                        </a:ext>
                      </a:extLst>
                    </a:gridCol>
                    <a:gridCol w="955675">
                      <a:extLst>
                        <a:ext uri="{9D8B030D-6E8A-4147-A177-3AD203B41FA5}">
                          <a16:colId xmlns:a16="http://schemas.microsoft.com/office/drawing/2014/main" val="578144953"/>
                        </a:ext>
                      </a:extLst>
                    </a:gridCol>
                    <a:gridCol w="955675">
                      <a:extLst>
                        <a:ext uri="{9D8B030D-6E8A-4147-A177-3AD203B41FA5}">
                          <a16:colId xmlns:a16="http://schemas.microsoft.com/office/drawing/2014/main" val="4136031195"/>
                        </a:ext>
                      </a:extLst>
                    </a:gridCol>
                    <a:gridCol w="955675">
                      <a:extLst>
                        <a:ext uri="{9D8B030D-6E8A-4147-A177-3AD203B41FA5}">
                          <a16:colId xmlns:a16="http://schemas.microsoft.com/office/drawing/2014/main" val="3901633008"/>
                        </a:ext>
                      </a:extLst>
                    </a:gridCol>
                    <a:gridCol w="955675">
                      <a:extLst>
                        <a:ext uri="{9D8B030D-6E8A-4147-A177-3AD203B41FA5}">
                          <a16:colId xmlns:a16="http://schemas.microsoft.com/office/drawing/2014/main" val="3368520163"/>
                        </a:ext>
                      </a:extLst>
                    </a:gridCol>
                    <a:gridCol w="955675">
                      <a:extLst>
                        <a:ext uri="{9D8B030D-6E8A-4147-A177-3AD203B41FA5}">
                          <a16:colId xmlns:a16="http://schemas.microsoft.com/office/drawing/2014/main" val="396041975"/>
                        </a:ext>
                      </a:extLst>
                    </a:gridCol>
                    <a:gridCol w="955675">
                      <a:extLst>
                        <a:ext uri="{9D8B030D-6E8A-4147-A177-3AD203B41FA5}">
                          <a16:colId xmlns:a16="http://schemas.microsoft.com/office/drawing/2014/main" val="1740772431"/>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0</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1</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2</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3</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4</m:t>
                                    </m:r>
                                  </m:sub>
                                </m:sSub>
                              </m:oMath>
                            </m:oMathPara>
                          </a14:m>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5</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6</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7</m:t>
                                    </m:r>
                                  </m:sub>
                                </m:sSub>
                              </m:oMath>
                            </m:oMathPara>
                          </a14:m>
                          <a:endParaRPr lang="en-JP" dirty="0"/>
                        </a:p>
                      </a:txBody>
                      <a:tcPr/>
                    </a:tc>
                    <a:extLst>
                      <a:ext uri="{0D108BD9-81ED-4DB2-BD59-A6C34878D82A}">
                        <a16:rowId xmlns:a16="http://schemas.microsoft.com/office/drawing/2014/main" val="2472844306"/>
                      </a:ext>
                    </a:extLst>
                  </a:tr>
                  <a:tr h="370840">
                    <a:tc>
                      <a:txBody>
                        <a:bodyPr/>
                        <a:lstStyle/>
                        <a:p>
                          <a:r>
                            <a:rPr lang="en-JP" dirty="0"/>
                            <a:t>97.4885</a:t>
                          </a:r>
                        </a:p>
                      </a:txBody>
                      <a:tcPr/>
                    </a:tc>
                    <a:tc>
                      <a:txBody>
                        <a:bodyPr/>
                        <a:lstStyle/>
                        <a:p>
                          <a:r>
                            <a:rPr lang="en-JP" dirty="0"/>
                            <a:t>0.2408</a:t>
                          </a:r>
                        </a:p>
                      </a:txBody>
                      <a:tcPr/>
                    </a:tc>
                    <a:tc>
                      <a:txBody>
                        <a:bodyPr/>
                        <a:lstStyle/>
                        <a:p>
                          <a:r>
                            <a:rPr lang="en-JP" dirty="0"/>
                            <a:t>-1.6629</a:t>
                          </a:r>
                        </a:p>
                      </a:txBody>
                      <a:tcPr/>
                    </a:tc>
                    <a:tc>
                      <a:txBody>
                        <a:bodyPr/>
                        <a:lstStyle/>
                        <a:p>
                          <a:r>
                            <a:rPr lang="en-JP" dirty="0"/>
                            <a:t>-5.1078</a:t>
                          </a:r>
                        </a:p>
                      </a:txBody>
                      <a:tcPr/>
                    </a:tc>
                    <a:tc>
                      <a:txBody>
                        <a:bodyPr/>
                        <a:lstStyle/>
                        <a:p>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3.1736</a:t>
                          </a:r>
                        </a:p>
                        <a:p>
                          <a:endParaRPr lang="en-JP" dirty="0"/>
                        </a:p>
                      </a:txBody>
                      <a:tcPr/>
                    </a:tc>
                    <a:tc>
                      <a:txBody>
                        <a:bodyPr/>
                        <a:lstStyle/>
                        <a:p>
                          <a:r>
                            <a:rPr lang="en-JP" dirty="0"/>
                            <a:t>4.9924</a:t>
                          </a:r>
                        </a:p>
                      </a:txBody>
                      <a:tcPr/>
                    </a:tc>
                    <a:tc>
                      <a:txBody>
                        <a:bodyPr/>
                        <a:lstStyle/>
                        <a:p>
                          <a:r>
                            <a:rPr lang="en-JP" dirty="0"/>
                            <a:t>16.6951</a:t>
                          </a:r>
                        </a:p>
                      </a:txBody>
                      <a:tcPr/>
                    </a:tc>
                    <a:extLst>
                      <a:ext uri="{0D108BD9-81ED-4DB2-BD59-A6C34878D82A}">
                        <a16:rowId xmlns:a16="http://schemas.microsoft.com/office/drawing/2014/main" val="3058654849"/>
                      </a:ext>
                    </a:extLst>
                  </a:tr>
                </a:tbl>
              </a:graphicData>
            </a:graphic>
          </p:graphicFrame>
        </mc:Choice>
        <mc:Fallback xmlns="">
          <p:graphicFrame>
            <p:nvGraphicFramePr>
              <p:cNvPr id="13" name="Table 12">
                <a:extLst>
                  <a:ext uri="{FF2B5EF4-FFF2-40B4-BE49-F238E27FC236}">
                    <a16:creationId xmlns:a16="http://schemas.microsoft.com/office/drawing/2014/main" id="{0EF6ACEA-DEA4-584B-FC69-D425E1E34327}"/>
                  </a:ext>
                </a:extLst>
              </p:cNvPr>
              <p:cNvGraphicFramePr>
                <a:graphicFrameLocks noGrp="1"/>
              </p:cNvGraphicFramePr>
              <p:nvPr>
                <p:extLst>
                  <p:ext uri="{D42A27DB-BD31-4B8C-83A1-F6EECF244321}">
                    <p14:modId xmlns:p14="http://schemas.microsoft.com/office/powerpoint/2010/main" val="4047705166"/>
                  </p:ext>
                </p:extLst>
              </p:nvPr>
            </p:nvGraphicFramePr>
            <p:xfrm>
              <a:off x="749300" y="2891224"/>
              <a:ext cx="7645400" cy="1020699"/>
            </p:xfrm>
            <a:graphic>
              <a:graphicData uri="http://schemas.openxmlformats.org/drawingml/2006/table">
                <a:tbl>
                  <a:tblPr firstRow="1" bandRow="1">
                    <a:tableStyleId>{5940675A-B579-460E-94D1-54222C63F5DA}</a:tableStyleId>
                  </a:tblPr>
                  <a:tblGrid>
                    <a:gridCol w="955675">
                      <a:extLst>
                        <a:ext uri="{9D8B030D-6E8A-4147-A177-3AD203B41FA5}">
                          <a16:colId xmlns:a16="http://schemas.microsoft.com/office/drawing/2014/main" val="1867840687"/>
                        </a:ext>
                      </a:extLst>
                    </a:gridCol>
                    <a:gridCol w="955675">
                      <a:extLst>
                        <a:ext uri="{9D8B030D-6E8A-4147-A177-3AD203B41FA5}">
                          <a16:colId xmlns:a16="http://schemas.microsoft.com/office/drawing/2014/main" val="2747839859"/>
                        </a:ext>
                      </a:extLst>
                    </a:gridCol>
                    <a:gridCol w="955675">
                      <a:extLst>
                        <a:ext uri="{9D8B030D-6E8A-4147-A177-3AD203B41FA5}">
                          <a16:colId xmlns:a16="http://schemas.microsoft.com/office/drawing/2014/main" val="578144953"/>
                        </a:ext>
                      </a:extLst>
                    </a:gridCol>
                    <a:gridCol w="955675">
                      <a:extLst>
                        <a:ext uri="{9D8B030D-6E8A-4147-A177-3AD203B41FA5}">
                          <a16:colId xmlns:a16="http://schemas.microsoft.com/office/drawing/2014/main" val="4136031195"/>
                        </a:ext>
                      </a:extLst>
                    </a:gridCol>
                    <a:gridCol w="955675">
                      <a:extLst>
                        <a:ext uri="{9D8B030D-6E8A-4147-A177-3AD203B41FA5}">
                          <a16:colId xmlns:a16="http://schemas.microsoft.com/office/drawing/2014/main" val="3901633008"/>
                        </a:ext>
                      </a:extLst>
                    </a:gridCol>
                    <a:gridCol w="955675">
                      <a:extLst>
                        <a:ext uri="{9D8B030D-6E8A-4147-A177-3AD203B41FA5}">
                          <a16:colId xmlns:a16="http://schemas.microsoft.com/office/drawing/2014/main" val="3368520163"/>
                        </a:ext>
                      </a:extLst>
                    </a:gridCol>
                    <a:gridCol w="955675">
                      <a:extLst>
                        <a:ext uri="{9D8B030D-6E8A-4147-A177-3AD203B41FA5}">
                          <a16:colId xmlns:a16="http://schemas.microsoft.com/office/drawing/2014/main" val="396041975"/>
                        </a:ext>
                      </a:extLst>
                    </a:gridCol>
                    <a:gridCol w="955675">
                      <a:extLst>
                        <a:ext uri="{9D8B030D-6E8A-4147-A177-3AD203B41FA5}">
                          <a16:colId xmlns:a16="http://schemas.microsoft.com/office/drawing/2014/main" val="1740772431"/>
                        </a:ext>
                      </a:extLst>
                    </a:gridCol>
                  </a:tblGrid>
                  <a:tr h="380619">
                    <a:tc>
                      <a:txBody>
                        <a:bodyPr/>
                        <a:lstStyle/>
                        <a:p>
                          <a:endParaRPr lang="en-JP"/>
                        </a:p>
                      </a:txBody>
                      <a:tcPr>
                        <a:blipFill>
                          <a:blip r:embed="rId4"/>
                          <a:stretch>
                            <a:fillRect l="-1333" t="-3226" r="-705333" b="-167742"/>
                          </a:stretch>
                        </a:blipFill>
                      </a:tcPr>
                    </a:tc>
                    <a:tc>
                      <a:txBody>
                        <a:bodyPr/>
                        <a:lstStyle/>
                        <a:p>
                          <a:endParaRPr lang="en-JP"/>
                        </a:p>
                      </a:txBody>
                      <a:tcPr>
                        <a:blipFill>
                          <a:blip r:embed="rId4"/>
                          <a:stretch>
                            <a:fillRect l="-100000" t="-3226" r="-596053" b="-167742"/>
                          </a:stretch>
                        </a:blipFill>
                      </a:tcPr>
                    </a:tc>
                    <a:tc>
                      <a:txBody>
                        <a:bodyPr/>
                        <a:lstStyle/>
                        <a:p>
                          <a:endParaRPr lang="en-JP"/>
                        </a:p>
                      </a:txBody>
                      <a:tcPr>
                        <a:blipFill>
                          <a:blip r:embed="rId4"/>
                          <a:stretch>
                            <a:fillRect l="-202667" t="-3226" r="-504000" b="-167742"/>
                          </a:stretch>
                        </a:blipFill>
                      </a:tcPr>
                    </a:tc>
                    <a:tc>
                      <a:txBody>
                        <a:bodyPr/>
                        <a:lstStyle/>
                        <a:p>
                          <a:endParaRPr lang="en-JP"/>
                        </a:p>
                      </a:txBody>
                      <a:tcPr>
                        <a:blipFill>
                          <a:blip r:embed="rId4"/>
                          <a:stretch>
                            <a:fillRect l="-302667" t="-3226" r="-404000" b="-167742"/>
                          </a:stretch>
                        </a:blipFill>
                      </a:tcPr>
                    </a:tc>
                    <a:tc>
                      <a:txBody>
                        <a:bodyPr/>
                        <a:lstStyle/>
                        <a:p>
                          <a:endParaRPr lang="en-JP"/>
                        </a:p>
                      </a:txBody>
                      <a:tcPr>
                        <a:blipFill>
                          <a:blip r:embed="rId4"/>
                          <a:stretch>
                            <a:fillRect l="-402667" t="-3226" r="-304000" b="-167742"/>
                          </a:stretch>
                        </a:blipFill>
                      </a:tcPr>
                    </a:tc>
                    <a:tc>
                      <a:txBody>
                        <a:bodyPr/>
                        <a:lstStyle/>
                        <a:p>
                          <a:endParaRPr lang="en-JP"/>
                        </a:p>
                      </a:txBody>
                      <a:tcPr>
                        <a:blipFill>
                          <a:blip r:embed="rId4"/>
                          <a:stretch>
                            <a:fillRect l="-496053" t="-3226" r="-200000" b="-167742"/>
                          </a:stretch>
                        </a:blipFill>
                      </a:tcPr>
                    </a:tc>
                    <a:tc>
                      <a:txBody>
                        <a:bodyPr/>
                        <a:lstStyle/>
                        <a:p>
                          <a:endParaRPr lang="en-JP"/>
                        </a:p>
                      </a:txBody>
                      <a:tcPr>
                        <a:blipFill>
                          <a:blip r:embed="rId4"/>
                          <a:stretch>
                            <a:fillRect l="-604000" t="-3226" r="-102667" b="-167742"/>
                          </a:stretch>
                        </a:blipFill>
                      </a:tcPr>
                    </a:tc>
                    <a:tc>
                      <a:txBody>
                        <a:bodyPr/>
                        <a:lstStyle/>
                        <a:p>
                          <a:endParaRPr lang="en-JP"/>
                        </a:p>
                      </a:txBody>
                      <a:tcPr>
                        <a:blipFill>
                          <a:blip r:embed="rId4"/>
                          <a:stretch>
                            <a:fillRect l="-704000" t="-3226" r="-2667" b="-167742"/>
                          </a:stretch>
                        </a:blipFill>
                      </a:tcPr>
                    </a:tc>
                    <a:extLst>
                      <a:ext uri="{0D108BD9-81ED-4DB2-BD59-A6C34878D82A}">
                        <a16:rowId xmlns:a16="http://schemas.microsoft.com/office/drawing/2014/main" val="2472844306"/>
                      </a:ext>
                    </a:extLst>
                  </a:tr>
                  <a:tr h="640080">
                    <a:tc>
                      <a:txBody>
                        <a:bodyPr/>
                        <a:lstStyle/>
                        <a:p>
                          <a:r>
                            <a:rPr lang="en-JP" dirty="0"/>
                            <a:t>97.4885</a:t>
                          </a:r>
                        </a:p>
                      </a:txBody>
                      <a:tcPr/>
                    </a:tc>
                    <a:tc>
                      <a:txBody>
                        <a:bodyPr/>
                        <a:lstStyle/>
                        <a:p>
                          <a:r>
                            <a:rPr lang="en-JP" dirty="0"/>
                            <a:t>0.2408</a:t>
                          </a:r>
                        </a:p>
                      </a:txBody>
                      <a:tcPr/>
                    </a:tc>
                    <a:tc>
                      <a:txBody>
                        <a:bodyPr/>
                        <a:lstStyle/>
                        <a:p>
                          <a:r>
                            <a:rPr lang="en-JP" dirty="0"/>
                            <a:t>-1.6629</a:t>
                          </a:r>
                        </a:p>
                      </a:txBody>
                      <a:tcPr/>
                    </a:tc>
                    <a:tc>
                      <a:txBody>
                        <a:bodyPr/>
                        <a:lstStyle/>
                        <a:p>
                          <a:r>
                            <a:rPr lang="en-JP" dirty="0"/>
                            <a:t>-5.1078</a:t>
                          </a:r>
                        </a:p>
                      </a:txBody>
                      <a:tcPr/>
                    </a:tc>
                    <a:tc>
                      <a:txBody>
                        <a:bodyPr/>
                        <a:lstStyle/>
                        <a:p>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3.1736</a:t>
                          </a:r>
                        </a:p>
                        <a:p>
                          <a:endParaRPr lang="en-JP" dirty="0"/>
                        </a:p>
                      </a:txBody>
                      <a:tcPr/>
                    </a:tc>
                    <a:tc>
                      <a:txBody>
                        <a:bodyPr/>
                        <a:lstStyle/>
                        <a:p>
                          <a:r>
                            <a:rPr lang="en-JP" dirty="0"/>
                            <a:t>4.9924</a:t>
                          </a:r>
                        </a:p>
                      </a:txBody>
                      <a:tcPr/>
                    </a:tc>
                    <a:tc>
                      <a:txBody>
                        <a:bodyPr/>
                        <a:lstStyle/>
                        <a:p>
                          <a:r>
                            <a:rPr lang="en-JP" dirty="0"/>
                            <a:t>16.6951</a:t>
                          </a:r>
                        </a:p>
                      </a:txBody>
                      <a:tcPr/>
                    </a:tc>
                    <a:extLst>
                      <a:ext uri="{0D108BD9-81ED-4DB2-BD59-A6C34878D82A}">
                        <a16:rowId xmlns:a16="http://schemas.microsoft.com/office/drawing/2014/main" val="3058654849"/>
                      </a:ext>
                    </a:extLst>
                  </a:tr>
                </a:tbl>
              </a:graphicData>
            </a:graphic>
          </p:graphicFrame>
        </mc:Fallback>
      </mc:AlternateContent>
    </p:spTree>
    <p:extLst>
      <p:ext uri="{BB962C8B-B14F-4D97-AF65-F5344CB8AC3E}">
        <p14:creationId xmlns:p14="http://schemas.microsoft.com/office/powerpoint/2010/main" val="447535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[4-1] </a:t>
            </a:r>
            <a:r>
              <a:rPr lang="ja-JP" altLang="en-US"/>
              <a:t>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10804"/>
                <a:ext cx="8275465" cy="3924300"/>
              </a:xfrm>
            </p:spPr>
            <p:txBody>
              <a:bodyPr>
                <a:normAutofit/>
              </a:bodyPr>
              <a:lstStyle/>
              <a:p>
                <a:pPr>
                  <a:lnSpc>
                    <a:spcPct val="120000"/>
                  </a:lnSpc>
                </a:pPr>
                <a:r>
                  <a:rPr kumimoji="1" lang="en-US" altLang="ja-JP" sz="2000" b="0" dirty="0"/>
                  <a:t> </a:t>
                </a:r>
                <a:r>
                  <a:rPr lang="ja-JP" altLang="en-US" sz="2000" b="0" dirty="0"/>
                  <a:t>The </a:t>
                </a:r>
                <a:r>
                  <a:rPr lang="ja-JP" altLang="en-US" sz="2000" b="0"/>
                  <a:t>following </a:t>
                </a:r>
                <a:r>
                  <a:rPr lang="en-US" altLang="ja-JP" sz="2000" b="0" dirty="0"/>
                  <a:t>regression equation</a:t>
                </a:r>
                <a:r>
                  <a:rPr lang="ja-JP" altLang="en-US" sz="2000" b="0"/>
                  <a:t> minimize</a:t>
                </a:r>
                <a:r>
                  <a:rPr lang="en-US" altLang="ja-JP" sz="2000" b="0" dirty="0"/>
                  <a:t>d</a:t>
                </a:r>
                <a:r>
                  <a:rPr lang="ja-JP" altLang="en-US" sz="2000" b="0"/>
                  <a:t> the </a:t>
                </a:r>
                <a:r>
                  <a:rPr lang="en-US" altLang="ja-JP" sz="2000" b="0" dirty="0"/>
                  <a:t>BIC:</a:t>
                </a:r>
              </a:p>
              <a:p>
                <a:pPr marL="400050" lvl="1" indent="0">
                  <a:lnSpc>
                    <a:spcPct val="120000"/>
                  </a:lnSpc>
                  <a:spcBef>
                    <a:spcPts val="0"/>
                  </a:spcBef>
                  <a:buNone/>
                </a:pP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rPr>
                        <m:t>𝑦</m:t>
                      </m:r>
                      <m:r>
                        <a:rPr lang="en-US" altLang="ja-JP" sz="1600" b="0" i="1" smtClean="0">
                          <a:latin typeface="Cambria Math" panose="02040503050406030204" pitchFamily="18" charset="0"/>
                        </a:rPr>
                        <m:t>=97.4885+0.2408</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1.6629</m:t>
                      </m:r>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2</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5.1078</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3</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3.1736</m:t>
                      </m:r>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5</m:t>
                          </m:r>
                        </m:sub>
                      </m:sSub>
                      <m:r>
                        <a:rPr lang="en-US" altLang="ja-JP" sz="1600" b="0" i="1">
                          <a:latin typeface="Cambria Math" panose="02040503050406030204" pitchFamily="18" charset="0"/>
                        </a:rPr>
                        <m:t>+4.9924</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6</m:t>
                          </m:r>
                        </m:sub>
                      </m:sSub>
                      <m:r>
                        <a:rPr lang="en-US" altLang="ja-JP" sz="1600" b="0" i="1">
                          <a:latin typeface="Cambria Math" panose="02040503050406030204" pitchFamily="18" charset="0"/>
                        </a:rPr>
                        <m:t>+ 16.6951</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 </m:t>
                          </m:r>
                          <m:r>
                            <a:rPr lang="en-US" altLang="ja-JP" sz="1600" b="0" i="1">
                              <a:latin typeface="Cambria Math" panose="02040503050406030204" pitchFamily="18" charset="0"/>
                            </a:rPr>
                            <m:t>𝑥</m:t>
                          </m:r>
                        </m:e>
                        <m:sub>
                          <m:r>
                            <a:rPr lang="en-US" altLang="ja-JP" sz="1600" b="0" i="1" smtClean="0">
                              <a:latin typeface="Cambria Math" panose="02040503050406030204" pitchFamily="18" charset="0"/>
                            </a:rPr>
                            <m:t>7</m:t>
                          </m:r>
                        </m:sub>
                      </m:sSub>
                    </m:oMath>
                  </m:oMathPara>
                </a14:m>
                <a:endParaRPr lang="en-US" altLang="ja-JP" sz="1600" b="0" dirty="0"/>
              </a:p>
              <a:p>
                <a:pPr>
                  <a:lnSpc>
                    <a:spcPct val="120000"/>
                  </a:lnSpc>
                  <a:spcBef>
                    <a:spcPts val="1000"/>
                  </a:spcBef>
                </a:pPr>
                <a:r>
                  <a:rPr lang="en-US" altLang="ja-JP" sz="2000" b="0" dirty="0"/>
                  <a:t>However, </a:t>
                </a:r>
                <a:r>
                  <a:rPr lang="en" altLang="ja-AU" sz="2000" b="0" dirty="0"/>
                  <a:t>since the settings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r>
                  <a:rPr lang="en-US" altLang="ja-JP" sz="2000" b="0" dirty="0"/>
                  <a:t> </a:t>
                </a:r>
                <a:endParaRPr kumimoji="1" lang="ja-JP" altLang="en-US" sz="2000" b="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441499" y="710804"/>
                <a:ext cx="8275465" cy="3924300"/>
              </a:xfrm>
              <a:blipFill>
                <a:blip r:embed="rId3"/>
                <a:stretch>
                  <a:fillRect l="-1685" t="-1618"/>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21</a:t>
            </a:fld>
            <a:endParaRPr kumimoji="1" lang="ja-JP" altLang="en-US"/>
          </a:p>
        </p:txBody>
      </p:sp>
    </p:spTree>
    <p:extLst>
      <p:ext uri="{BB962C8B-B14F-4D97-AF65-F5344CB8AC3E}">
        <p14:creationId xmlns:p14="http://schemas.microsoft.com/office/powerpoint/2010/main" val="2980232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E27A670-AED6-9ED9-29C0-B506AD231AEC}"/>
              </a:ext>
            </a:extLst>
          </p:cNvPr>
          <p:cNvSpPr txBox="1"/>
          <p:nvPr/>
        </p:nvSpPr>
        <p:spPr>
          <a:xfrm>
            <a:off x="2195823" y="2371695"/>
            <a:ext cx="4752355" cy="707886"/>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5. R</a:t>
            </a:r>
            <a:r>
              <a:rPr lang="ja-JP" altLang="en-US" sz="2000">
                <a:latin typeface="Meiryo UI" panose="020B0604030504040204" pitchFamily="34" charset="-128"/>
                <a:ea typeface="Meiryo UI" panose="020B0604030504040204" pitchFamily="34" charset="-128"/>
              </a:rPr>
              <a:t>eview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r>
              <a:rPr lang="en-US" altLang="ja-JP" sz="2000" dirty="0">
                <a:latin typeface="Meiryo UI" panose="020B0604030504040204" pitchFamily="34" charset="-128"/>
                <a:ea typeface="Meiryo UI" panose="020B0604030504040204" pitchFamily="34" charset="-128"/>
              </a:rPr>
              <a:t> </a:t>
            </a: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V</a:t>
            </a:r>
            <a:r>
              <a:rPr lang="ja-JP" altLang="en-US" sz="2000">
                <a:latin typeface="Meiryo UI" panose="020B0604030504040204" pitchFamily="34" charset="-128"/>
                <a:ea typeface="Meiryo UI" panose="020B0604030504040204" pitchFamily="34" charset="-128"/>
              </a:rPr>
              <a:t>erification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245252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solidFill>
                  <a:prstClr val="black"/>
                </a:solidFill>
              </a:rPr>
              <a:t>: Verification of settings [validate the setting of the errors in the statistical model].</a:t>
            </a: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23</a:t>
            </a:fld>
            <a:endParaRPr kumimoji="1" lang="ja-JP" altLang="en-US"/>
          </a:p>
        </p:txBody>
      </p:sp>
    </p:spTree>
    <p:extLst>
      <p:ext uri="{BB962C8B-B14F-4D97-AF65-F5344CB8AC3E}">
        <p14:creationId xmlns:p14="http://schemas.microsoft.com/office/powerpoint/2010/main" val="3651627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F7274682-34C3-F904-783B-E5518D6C9E1D}"/>
                  </a:ext>
                </a:extLst>
              </p:cNvPr>
              <p:cNvGraphicFramePr>
                <a:graphicFrameLocks noGrp="1"/>
              </p:cNvGraphicFramePr>
              <p:nvPr>
                <p:extLst>
                  <p:ext uri="{D42A27DB-BD31-4B8C-83A1-F6EECF244321}">
                    <p14:modId xmlns:p14="http://schemas.microsoft.com/office/powerpoint/2010/main" val="286085300"/>
                  </p:ext>
                </p:extLst>
              </p:nvPr>
            </p:nvGraphicFramePr>
            <p:xfrm>
              <a:off x="214685" y="905554"/>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F7274682-34C3-F904-783B-E5518D6C9E1D}"/>
                  </a:ext>
                </a:extLst>
              </p:cNvPr>
              <p:cNvGraphicFramePr>
                <a:graphicFrameLocks noGrp="1"/>
              </p:cNvGraphicFramePr>
              <p:nvPr>
                <p:extLst>
                  <p:ext uri="{D42A27DB-BD31-4B8C-83A1-F6EECF244321}">
                    <p14:modId xmlns:p14="http://schemas.microsoft.com/office/powerpoint/2010/main" val="286085300"/>
                  </p:ext>
                </p:extLst>
              </p:nvPr>
            </p:nvGraphicFramePr>
            <p:xfrm>
              <a:off x="214685" y="905554"/>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en-JP"/>
                        </a:p>
                      </a:txBody>
                      <a:tcPr anchor="ctr">
                        <a:blipFill>
                          <a:blip r:embed="rId2"/>
                          <a:stretch>
                            <a:fillRect l="-30833"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452994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a:t>
            </a:r>
            <a:r>
              <a:rPr lang="en-US" altLang="ko-KR" dirty="0"/>
              <a:t>5-1~5-3</a:t>
            </a:r>
            <a:r>
              <a:rPr lang="en-US" altLang="ja-JP" dirty="0"/>
              <a:t>]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25</a:t>
            </a:fld>
            <a:endParaRPr kumimoji="1" lang="ja-JP" altLang="en-US"/>
          </a:p>
        </p:txBody>
      </p:sp>
      <p:sp>
        <p:nvSpPr>
          <p:cNvPr id="6" name="テキスト ボックス 8">
            <a:extLst>
              <a:ext uri="{FF2B5EF4-FFF2-40B4-BE49-F238E27FC236}">
                <a16:creationId xmlns:a16="http://schemas.microsoft.com/office/drawing/2014/main" id="{F165BDCF-DBE0-B429-6117-BA12F9BEF6A3}"/>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7" name="テキスト ボックス 9">
            <a:extLst>
              <a:ext uri="{FF2B5EF4-FFF2-40B4-BE49-F238E27FC236}">
                <a16:creationId xmlns:a16="http://schemas.microsoft.com/office/drawing/2014/main" id="{FC4E6105-4567-074C-6983-FC7739353541}"/>
              </a:ext>
            </a:extLst>
          </p:cNvPr>
          <p:cNvSpPr txBox="1"/>
          <p:nvPr/>
        </p:nvSpPr>
        <p:spPr>
          <a:xfrm>
            <a:off x="6858383" y="1259772"/>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8" name="テキスト ボックス 10">
            <a:extLst>
              <a:ext uri="{FF2B5EF4-FFF2-40B4-BE49-F238E27FC236}">
                <a16:creationId xmlns:a16="http://schemas.microsoft.com/office/drawing/2014/main" id="{DD7EFCCC-9EDF-CB3F-BA29-1086088E5FE2}"/>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9" name="Picture 8">
            <a:extLst>
              <a:ext uri="{FF2B5EF4-FFF2-40B4-BE49-F238E27FC236}">
                <a16:creationId xmlns:a16="http://schemas.microsoft.com/office/drawing/2014/main" id="{C3D6C1B3-0CF0-C568-1D08-55AFB9067E39}"/>
              </a:ext>
            </a:extLst>
          </p:cNvPr>
          <p:cNvPicPr>
            <a:picLocks noChangeAspect="1"/>
          </p:cNvPicPr>
          <p:nvPr/>
        </p:nvPicPr>
        <p:blipFill>
          <a:blip r:embed="rId2"/>
          <a:stretch>
            <a:fillRect/>
          </a:stretch>
        </p:blipFill>
        <p:spPr>
          <a:xfrm>
            <a:off x="368795" y="1785368"/>
            <a:ext cx="2640676" cy="2094064"/>
          </a:xfrm>
          <a:prstGeom prst="rect">
            <a:avLst/>
          </a:prstGeom>
        </p:spPr>
      </p:pic>
      <p:pic>
        <p:nvPicPr>
          <p:cNvPr id="10" name="Picture 9">
            <a:extLst>
              <a:ext uri="{FF2B5EF4-FFF2-40B4-BE49-F238E27FC236}">
                <a16:creationId xmlns:a16="http://schemas.microsoft.com/office/drawing/2014/main" id="{9AB5E108-A21D-8A1C-A6E8-81F5796471F5}"/>
              </a:ext>
            </a:extLst>
          </p:cNvPr>
          <p:cNvPicPr>
            <a:picLocks noChangeAspect="1"/>
          </p:cNvPicPr>
          <p:nvPr/>
        </p:nvPicPr>
        <p:blipFill>
          <a:blip r:embed="rId3"/>
          <a:stretch>
            <a:fillRect/>
          </a:stretch>
        </p:blipFill>
        <p:spPr>
          <a:xfrm>
            <a:off x="3429461" y="1932701"/>
            <a:ext cx="2285076" cy="1799398"/>
          </a:xfrm>
          <a:prstGeom prst="rect">
            <a:avLst/>
          </a:prstGeom>
        </p:spPr>
      </p:pic>
      <p:pic>
        <p:nvPicPr>
          <p:cNvPr id="12" name="Picture 11">
            <a:extLst>
              <a:ext uri="{FF2B5EF4-FFF2-40B4-BE49-F238E27FC236}">
                <a16:creationId xmlns:a16="http://schemas.microsoft.com/office/drawing/2014/main" id="{74F7CED1-35C7-A4AA-7651-40A0E53779B4}"/>
              </a:ext>
            </a:extLst>
          </p:cNvPr>
          <p:cNvPicPr>
            <a:picLocks noChangeAspect="1"/>
          </p:cNvPicPr>
          <p:nvPr/>
        </p:nvPicPr>
        <p:blipFill>
          <a:blip r:embed="rId4"/>
          <a:stretch>
            <a:fillRect/>
          </a:stretch>
        </p:blipFill>
        <p:spPr>
          <a:xfrm>
            <a:off x="6178827" y="1785368"/>
            <a:ext cx="2659276" cy="2094064"/>
          </a:xfrm>
          <a:prstGeom prst="rect">
            <a:avLst/>
          </a:prstGeom>
        </p:spPr>
      </p:pic>
    </p:spTree>
    <p:extLst>
      <p:ext uri="{BB962C8B-B14F-4D97-AF65-F5344CB8AC3E}">
        <p14:creationId xmlns:p14="http://schemas.microsoft.com/office/powerpoint/2010/main" val="3728537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01771-2838-0CDE-2A2F-B7B57CA16B3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D7B8790-F75E-EDE2-8C1F-10018D38A713}"/>
              </a:ext>
            </a:extLst>
          </p:cNvPr>
          <p:cNvSpPr>
            <a:spLocks noGrp="1"/>
          </p:cNvSpPr>
          <p:nvPr>
            <p:ph type="title"/>
          </p:nvPr>
        </p:nvSpPr>
        <p:spPr/>
        <p:txBody>
          <a:bodyPr/>
          <a:lstStyle/>
          <a:p>
            <a:r>
              <a:rPr lang="en-US" altLang="ja-JP" dirty="0"/>
              <a:t>[</a:t>
            </a:r>
            <a:r>
              <a:rPr lang="en-US" altLang="ko-KR" dirty="0"/>
              <a:t>5-4</a:t>
            </a:r>
            <a:r>
              <a:rPr lang="en-US" altLang="ja-JP" dirty="0"/>
              <a:t>]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C0DAF549-25CE-DB82-E418-49A9D9183C1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20C8941-7D77-9D5D-3AB9-63FAA59C0A29}"/>
              </a:ext>
            </a:extLst>
          </p:cNvPr>
          <p:cNvSpPr>
            <a:spLocks noGrp="1"/>
          </p:cNvSpPr>
          <p:nvPr>
            <p:ph type="sldNum" sz="quarter" idx="12"/>
          </p:nvPr>
        </p:nvSpPr>
        <p:spPr/>
        <p:txBody>
          <a:bodyPr/>
          <a:lstStyle/>
          <a:p>
            <a:fld id="{C972E56B-BE32-4DF7-997A-D27758A02200}" type="slidenum">
              <a:rPr kumimoji="1" lang="ja-JP" altLang="en-US" smtClean="0"/>
              <a:t>26</a:t>
            </a:fld>
            <a:endParaRPr kumimoji="1" lang="ja-JP" altLang="en-US"/>
          </a:p>
        </p:txBody>
      </p:sp>
      <p:sp>
        <p:nvSpPr>
          <p:cNvPr id="3" name="コンテンツ プレースホルダー 2">
            <a:extLst>
              <a:ext uri="{FF2B5EF4-FFF2-40B4-BE49-F238E27FC236}">
                <a16:creationId xmlns:a16="http://schemas.microsoft.com/office/drawing/2014/main" id="{E3AE7F15-1CD1-D5A3-B145-E79E0F237A09}"/>
              </a:ext>
            </a:extLst>
          </p:cNvPr>
          <p:cNvSpPr>
            <a:spLocks noGrp="1"/>
          </p:cNvSpPr>
          <p:nvPr>
            <p:ph idx="1"/>
          </p:nvPr>
        </p:nvSpPr>
        <p:spPr>
          <a:xfrm>
            <a:off x="441499" y="710804"/>
            <a:ext cx="8275465" cy="3924300"/>
          </a:xfrm>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a:p>
            <a:pPr marL="0" indent="0">
              <a:lnSpc>
                <a:spcPct val="120000"/>
              </a:lnSpc>
              <a:spcBef>
                <a:spcPts val="0"/>
              </a:spcBef>
              <a:buNone/>
            </a:pPr>
            <a:endParaRPr kumimoji="1" lang="en-US" altLang="ja-JP" sz="2000" b="0" dirty="0"/>
          </a:p>
        </p:txBody>
      </p:sp>
      <p:graphicFrame>
        <p:nvGraphicFramePr>
          <p:cNvPr id="12" name="表 12">
            <a:extLst>
              <a:ext uri="{FF2B5EF4-FFF2-40B4-BE49-F238E27FC236}">
                <a16:creationId xmlns:a16="http://schemas.microsoft.com/office/drawing/2014/main" id="{27E4A476-5F9B-A90A-EFE8-A15065F5AA28}"/>
              </a:ext>
            </a:extLst>
          </p:cNvPr>
          <p:cNvGraphicFramePr>
            <a:graphicFrameLocks noGrp="1"/>
          </p:cNvGraphicFramePr>
          <p:nvPr>
            <p:extLst>
              <p:ext uri="{D42A27DB-BD31-4B8C-83A1-F6EECF244321}">
                <p14:modId xmlns:p14="http://schemas.microsoft.com/office/powerpoint/2010/main" val="2026877720"/>
              </p:ext>
            </p:extLst>
          </p:nvPr>
        </p:nvGraphicFramePr>
        <p:xfrm>
          <a:off x="1110191" y="2302523"/>
          <a:ext cx="6891868" cy="740861"/>
        </p:xfrm>
        <a:graphic>
          <a:graphicData uri="http://schemas.openxmlformats.org/drawingml/2006/table">
            <a:tbl>
              <a:tblPr firstRow="1" bandRow="1">
                <a:tableStyleId>{5940675A-B579-460E-94D1-54222C63F5DA}</a:tableStyleId>
              </a:tblPr>
              <a:tblGrid>
                <a:gridCol w="3445934">
                  <a:extLst>
                    <a:ext uri="{9D8B030D-6E8A-4147-A177-3AD203B41FA5}">
                      <a16:colId xmlns:a16="http://schemas.microsoft.com/office/drawing/2014/main" val="260627049"/>
                    </a:ext>
                  </a:extLst>
                </a:gridCol>
                <a:gridCol w="3445934">
                  <a:extLst>
                    <a:ext uri="{9D8B030D-6E8A-4147-A177-3AD203B41FA5}">
                      <a16:colId xmlns:a16="http://schemas.microsoft.com/office/drawing/2014/main" val="3229975162"/>
                    </a:ext>
                  </a:extLst>
                </a:gridCol>
              </a:tblGrid>
              <a:tr h="370021">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0.98660568314871 </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0.00015077287498812476</a:t>
                      </a: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Tree>
    <p:extLst>
      <p:ext uri="{BB962C8B-B14F-4D97-AF65-F5344CB8AC3E}">
        <p14:creationId xmlns:p14="http://schemas.microsoft.com/office/powerpoint/2010/main" val="62298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a:t>
            </a:r>
            <a:r>
              <a:rPr lang="en-US" altLang="ko-KR" dirty="0"/>
              <a:t>5-1~5-4</a:t>
            </a:r>
            <a:r>
              <a:rPr lang="en-US" altLang="ja-JP" dirty="0"/>
              <a:t>] </a:t>
            </a:r>
            <a:r>
              <a:rPr lang="ja-JP" altLang="en-US"/>
              <a:t>Consideration</a:t>
            </a:r>
            <a:endParaRPr kumimoji="1" lang="ja-JP" altLang="en-US" dirty="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27</a:t>
            </a:fld>
            <a:endParaRPr kumimoji="1" lang="ja-JP" altLang="en-US"/>
          </a:p>
        </p:txBody>
      </p:sp>
      <p:sp>
        <p:nvSpPr>
          <p:cNvPr id="14" name="Content Placeholder 13">
            <a:extLst>
              <a:ext uri="{FF2B5EF4-FFF2-40B4-BE49-F238E27FC236}">
                <a16:creationId xmlns:a16="http://schemas.microsoft.com/office/drawing/2014/main" id="{BEDD51B5-5562-6E03-5411-4301F8B27F7E}"/>
              </a:ext>
            </a:extLst>
          </p:cNvPr>
          <p:cNvSpPr>
            <a:spLocks noGrp="1"/>
          </p:cNvSpPr>
          <p:nvPr>
            <p:ph idx="1"/>
          </p:nvPr>
        </p:nvSpPr>
        <p:spPr>
          <a:xfrm>
            <a:off x="116034" y="741801"/>
            <a:ext cx="8275465" cy="3924300"/>
          </a:xfrm>
        </p:spPr>
        <p:txBody>
          <a:bodyPr>
            <a:normAutofit fontScale="55000" lnSpcReduction="20000"/>
          </a:bodyPr>
          <a:lstStyle/>
          <a:p>
            <a:pPr>
              <a:lnSpc>
                <a:spcPct val="120000"/>
              </a:lnSpc>
              <a:spcBef>
                <a:spcPts val="0"/>
              </a:spcBef>
            </a:pPr>
            <a:r>
              <a:rPr lang="en" altLang="ja-AU" sz="3200" b="0" dirty="0">
                <a:latin typeface="Meiryo UI" panose="020B0604030504040204" pitchFamily="50" charset="-128"/>
                <a:ea typeface="Meiryo UI" panose="020B0604030504040204" pitchFamily="50" charset="-128"/>
              </a:rPr>
              <a:t>The </a:t>
            </a:r>
            <a:r>
              <a:rPr lang="en-US" altLang="ja-JP" sz="3200" b="0" dirty="0"/>
              <a:t>histogram of residuals </a:t>
            </a:r>
            <a:r>
              <a:rPr lang="en" altLang="ja-AU" sz="3200" b="0" dirty="0">
                <a:latin typeface="Meiryo UI" panose="020B0604030504040204" pitchFamily="50" charset="-128"/>
                <a:ea typeface="Meiryo UI" panose="020B0604030504040204" pitchFamily="50" charset="-128"/>
              </a:rPr>
              <a:t>shows that </a:t>
            </a:r>
            <a:r>
              <a:rPr lang="en-US" b="0" dirty="0">
                <a:solidFill>
                  <a:srgbClr val="000000"/>
                </a:solidFill>
                <a:effectLst/>
                <a:highlight>
                  <a:srgbClr val="C0C0C0"/>
                </a:highlight>
                <a:latin typeface=".SF NS"/>
              </a:rPr>
              <a:t>the residuals are approximately symmetric around zero</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suggesting </a:t>
            </a:r>
            <a:r>
              <a:rPr lang="en" altLang="ja-AU" sz="3200" b="0" dirty="0">
                <a:latin typeface="Meiryo UI" panose="020B0604030504040204" pitchFamily="50" charset="-128"/>
                <a:ea typeface="Meiryo UI" panose="020B0604030504040204" pitchFamily="50" charset="-128"/>
              </a:rPr>
              <a:t>that </a:t>
            </a:r>
            <a:r>
              <a:rPr lang="en-US" b="0" dirty="0">
                <a:highlight>
                  <a:srgbClr val="C0C0C0"/>
                </a:highlight>
              </a:rPr>
              <a:t>the residuals follow a normal distribution</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r>
              <a:rPr lang="en" altLang="ja-AU" sz="32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3200" b="0" dirty="0">
                <a:latin typeface="Meiryo UI" panose="020B0604030504040204" pitchFamily="50" charset="-128"/>
                <a:ea typeface="Meiryo UI" panose="020B0604030504040204" pitchFamily="50" charset="-128"/>
              </a:rPr>
              <a:t>The Q-Q plot shows </a:t>
            </a:r>
            <a:r>
              <a:rPr lang="en" altLang="ja-AU" sz="3200" b="0" dirty="0">
                <a:latin typeface="Meiryo UI" panose="020B0604030504040204" pitchFamily="50" charset="-128"/>
                <a:ea typeface="Meiryo UI" panose="020B0604030504040204" pitchFamily="50" charset="-128"/>
              </a:rPr>
              <a:t>that </a:t>
            </a:r>
            <a:r>
              <a:rPr lang="en-US" altLang="ja-AU" sz="3200" b="0" dirty="0">
                <a:highlight>
                  <a:srgbClr val="C0C0C0"/>
                </a:highlight>
                <a:latin typeface="Meiryo UI" panose="020B0604030504040204" pitchFamily="50" charset="-128"/>
                <a:ea typeface="Meiryo UI" panose="020B0604030504040204" pitchFamily="50" charset="-128"/>
              </a:rPr>
              <a:t>most of the points fall on the red diagonal line</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suggesting </a:t>
            </a:r>
            <a:r>
              <a:rPr lang="en" altLang="ja-AU" sz="3200" b="0" dirty="0">
                <a:latin typeface="Meiryo UI" panose="020B0604030504040204" pitchFamily="50" charset="-128"/>
                <a:ea typeface="Meiryo UI" panose="020B0604030504040204" pitchFamily="50" charset="-128"/>
              </a:rPr>
              <a:t>that </a:t>
            </a:r>
            <a:r>
              <a:rPr lang="en-US" altLang="ja-AU" sz="3200" b="0" dirty="0">
                <a:highlight>
                  <a:srgbClr val="C0C0C0"/>
                </a:highlight>
                <a:latin typeface="Meiryo UI" panose="020B0604030504040204" pitchFamily="50" charset="-128"/>
                <a:ea typeface="Meiryo UI" panose="020B0604030504040204" pitchFamily="50" charset="-128"/>
              </a:rPr>
              <a:t>the residuals mostly follow a normal distribution but may have slight deviations, particularly with extreme values</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endParaRPr lang="en-US" altLang="ja-JP" sz="3200" b="0" dirty="0"/>
          </a:p>
          <a:p>
            <a:pPr>
              <a:lnSpc>
                <a:spcPct val="120000"/>
              </a:lnSpc>
              <a:spcBef>
                <a:spcPts val="0"/>
              </a:spcBef>
            </a:pPr>
            <a:r>
              <a:rPr lang="en-US" altLang="ja-JP" sz="3200" b="0" dirty="0"/>
              <a:t>The residuals plot shows a cross-shaped pattern,</a:t>
            </a:r>
            <a:r>
              <a:rPr lang="en" altLang="ja-JP" sz="3200" dirty="0">
                <a:solidFill>
                  <a:prstClr val="black"/>
                </a:solidFill>
                <a:latin typeface="Meiryo UI" panose="020B0604030504040204" pitchFamily="34" charset="-128"/>
                <a:ea typeface="Meiryo UI" panose="020B0604030504040204" pitchFamily="34" charset="-128"/>
              </a:rPr>
              <a:t> </a:t>
            </a:r>
            <a:r>
              <a:rPr lang="en" altLang="ja-JP" sz="3200" b="0" dirty="0">
                <a:solidFill>
                  <a:prstClr val="black"/>
                </a:solidFill>
                <a:latin typeface="Meiryo UI" panose="020B0604030504040204" pitchFamily="34" charset="-128"/>
                <a:ea typeface="Meiryo UI" panose="020B0604030504040204" pitchFamily="34" charset="-128"/>
              </a:rPr>
              <a:t>indicating that the settings for independence and homoscedasticity of the errors do not hold.</a:t>
            </a:r>
            <a:r>
              <a:rPr lang="en" altLang="ja-AU" sz="3200" b="0" dirty="0"/>
              <a:t> </a:t>
            </a:r>
            <a:endParaRPr lang="en-US" altLang="ja-JP" sz="3200" b="0" dirty="0"/>
          </a:p>
          <a:p>
            <a:pPr>
              <a:lnSpc>
                <a:spcPct val="120000"/>
              </a:lnSpc>
              <a:spcBef>
                <a:spcPts val="0"/>
              </a:spcBef>
            </a:pPr>
            <a:r>
              <a:rPr lang="en-US" altLang="ja-JP" sz="3200" b="0" dirty="0"/>
              <a:t>The Shapiro-Wilk normality test for residuals </a:t>
            </a:r>
            <a:r>
              <a:rPr lang="en" altLang="ja-AU" sz="3200" b="0" dirty="0">
                <a:latin typeface="Meiryo UI" panose="020B0604030504040204" pitchFamily="50" charset="-128"/>
                <a:ea typeface="Meiryo UI" panose="020B0604030504040204" pitchFamily="50" charset="-128"/>
              </a:rPr>
              <a:t>resulted in </a:t>
            </a:r>
            <a:r>
              <a:rPr lang="en-US" altLang="ja-AU" sz="3200" b="0" dirty="0">
                <a:highlight>
                  <a:srgbClr val="C0C0C0"/>
                </a:highlight>
                <a:latin typeface="Meiryo UI" panose="020B0604030504040204" pitchFamily="50" charset="-128"/>
                <a:ea typeface="Meiryo UI" panose="020B0604030504040204" pitchFamily="50" charset="-128"/>
              </a:rPr>
              <a:t>p-value (likely &lt; 0.05)</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indicating </a:t>
            </a:r>
            <a:r>
              <a:rPr lang="en" altLang="ja-AU" sz="3200" b="0" dirty="0">
                <a:latin typeface="Meiryo UI" panose="020B0604030504040204" pitchFamily="50" charset="-128"/>
                <a:ea typeface="Meiryo UI" panose="020B0604030504040204" pitchFamily="50" charset="-128"/>
              </a:rPr>
              <a:t>that </a:t>
            </a:r>
            <a:r>
              <a:rPr lang="en-US" altLang="ja-AU" sz="3200" b="0" dirty="0">
                <a:highlight>
                  <a:srgbClr val="C0C0C0"/>
                </a:highlight>
                <a:latin typeface="Meiryo UI" panose="020B0604030504040204" pitchFamily="50" charset="-128"/>
                <a:ea typeface="Meiryo UI" panose="020B0604030504040204" pitchFamily="50" charset="-128"/>
              </a:rPr>
              <a:t>the residuals significantly deviate from a perfect normal distribution</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endParaRPr lang="en-US" altLang="ja-JP" sz="3200" b="0" dirty="0">
              <a:highlight>
                <a:srgbClr val="00FF00"/>
              </a:highlight>
            </a:endParaRPr>
          </a:p>
          <a:p>
            <a:pPr>
              <a:lnSpc>
                <a:spcPct val="120000"/>
              </a:lnSpc>
              <a:spcBef>
                <a:spcPts val="0"/>
              </a:spcBef>
            </a:pPr>
            <a:r>
              <a:rPr lang="en-US" altLang="ja-JP" sz="3200" b="0" dirty="0"/>
              <a:t>Based on the above, </a:t>
            </a:r>
            <a:r>
              <a:rPr lang="en" altLang="ja-JP" sz="3200" b="0" dirty="0">
                <a:solidFill>
                  <a:prstClr val="black"/>
                </a:solidFill>
              </a:rPr>
              <a:t>i</a:t>
            </a:r>
            <a:r>
              <a:rPr lang="en" altLang="ja-AU" sz="3200" b="0" dirty="0">
                <a:solidFill>
                  <a:prstClr val="black"/>
                </a:solidFill>
                <a:latin typeface="Meiryo UI" panose="020B0604030504040204" pitchFamily="34" charset="-128"/>
                <a:ea typeface="Meiryo UI" panose="020B0604030504040204" pitchFamily="34" charset="-128"/>
              </a:rPr>
              <a:t>t is necessary to revise the current settings, so we will revise the settings of the regression equation.</a:t>
            </a:r>
            <a:endParaRPr lang="en" altLang="ja-JP" sz="3200" b="0" dirty="0">
              <a:solidFill>
                <a:prstClr val="black"/>
              </a:solidFill>
              <a:latin typeface="Meiryo UI" panose="020B0604030504040204" pitchFamily="34" charset="-128"/>
              <a:ea typeface="Meiryo UI" panose="020B0604030504040204" pitchFamily="34" charset="-128"/>
            </a:endParaRPr>
          </a:p>
          <a:p>
            <a:endParaRPr lang="en-JP" dirty="0"/>
          </a:p>
        </p:txBody>
      </p:sp>
    </p:spTree>
    <p:extLst>
      <p:ext uri="{BB962C8B-B14F-4D97-AF65-F5344CB8AC3E}">
        <p14:creationId xmlns:p14="http://schemas.microsoft.com/office/powerpoint/2010/main" val="3859620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371695"/>
            <a:ext cx="6382823" cy="707886"/>
          </a:xfrm>
          <a:prstGeom prst="rect">
            <a:avLst/>
          </a:prstGeom>
          <a:noFill/>
        </p:spPr>
        <p:txBody>
          <a:bodyPr wrap="square" rtlCol="0">
            <a:spAutoFit/>
          </a:bodyPr>
          <a:lstStyle/>
          <a:p>
            <a:pPr algn="ctr"/>
            <a:r>
              <a:rPr lang="en-US" altLang="ja-JP" sz="2000" dirty="0">
                <a:latin typeface="Meiryo UI" panose="020B0604030504040204" pitchFamily="34" charset="-128"/>
                <a:ea typeface="Meiryo UI" panose="020B0604030504040204" pitchFamily="34" charset="-128"/>
              </a:rPr>
              <a:t>6. Review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 </a:t>
            </a:r>
            <a:endParaRPr lang="en-US" altLang="ja-JP" sz="2000" dirty="0">
              <a:latin typeface="Meiryo UI" panose="020B0604030504040204" pitchFamily="34" charset="-128"/>
              <a:ea typeface="Meiryo UI" panose="020B0604030504040204" pitchFamily="34" charset="-128"/>
            </a:endParaRPr>
          </a:p>
          <a:p>
            <a:pPr algn="ct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Revision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the R</a:t>
            </a:r>
            <a:r>
              <a:rPr lang="ja-JP" altLang="en-US" sz="2000">
                <a:latin typeface="Meiryo UI" panose="020B0604030504040204" pitchFamily="34" charset="-128"/>
                <a:ea typeface="Meiryo UI" panose="020B0604030504040204" pitchFamily="34" charset="-128"/>
              </a:rPr>
              <a:t>egression </a:t>
            </a:r>
            <a:r>
              <a:rPr lang="en-US" altLang="ja-JP" sz="2000" dirty="0">
                <a:latin typeface="Meiryo UI" panose="020B0604030504040204" pitchFamily="34" charset="-128"/>
                <a:ea typeface="Meiryo UI" panose="020B0604030504040204" pitchFamily="34" charset="-128"/>
              </a:rPr>
              <a:t>E</a:t>
            </a:r>
            <a:r>
              <a:rPr lang="ja-JP" altLang="en-US" sz="2000">
                <a:latin typeface="Meiryo UI" panose="020B0604030504040204" pitchFamily="34" charset="-128"/>
                <a:ea typeface="Meiryo UI" panose="020B0604030504040204" pitchFamily="34" charset="-128"/>
              </a:rPr>
              <a:t>quation)</a:t>
            </a:r>
            <a:endParaRPr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588868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a:xfrm>
            <a:off x="374650" y="48612"/>
            <a:ext cx="8362950" cy="307777"/>
          </a:xfrm>
        </p:spPr>
        <p:txBody>
          <a:bodyPr/>
          <a:lstStyle/>
          <a:p>
            <a:r>
              <a:rPr kumimoji="1" lang="ja-JP" altLang="en-US"/>
              <a:t>Understanding Objectives</a:t>
            </a:r>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a:t>Objective</a:t>
            </a:r>
            <a:r>
              <a:rPr lang="en-US" altLang="ja-JP" sz="2000" b="0" dirty="0"/>
              <a:t>: Revision of </a:t>
            </a:r>
            <a:r>
              <a:rPr lang="ja-JP" altLang="en-US" sz="2000" b="0"/>
              <a:t>the regression equation [</a:t>
            </a:r>
            <a:r>
              <a:rPr lang="en-US" altLang="ja-JP" sz="2000" b="0" dirty="0"/>
              <a:t>reconsider </a:t>
            </a:r>
            <a:r>
              <a:rPr lang="ja-JP" altLang="en-US" sz="2000" b="0"/>
              <a:t>the regression equation]</a:t>
            </a:r>
            <a:endParaRPr lang="en-US" altLang="ja-JP" sz="2000" b="0" dirty="0"/>
          </a:p>
          <a:p>
            <a:pPr marL="0" indent="0">
              <a:buNone/>
            </a:pPr>
            <a:endParaRPr lang="en-US" altLang="ja-JP" sz="2000" b="0" dirty="0"/>
          </a:p>
          <a:p>
            <a:pPr marL="0" indent="0">
              <a:buNone/>
            </a:pPr>
            <a:endParaRPr lang="en-US" altLang="ja-JP" sz="2000" b="0"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29</a:t>
            </a:fld>
            <a:endParaRPr kumimoji="1" lang="ja-JP" altLang="en-US"/>
          </a:p>
        </p:txBody>
      </p:sp>
    </p:spTree>
    <p:extLst>
      <p:ext uri="{BB962C8B-B14F-4D97-AF65-F5344CB8AC3E}">
        <p14:creationId xmlns:p14="http://schemas.microsoft.com/office/powerpoint/2010/main" val="31555534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US" altLang="ja-JP" dirty="0"/>
              <a:t>2. C</a:t>
            </a:r>
            <a:r>
              <a:rPr lang="ja-JP" altLang="en-US"/>
              <a:t>onfirmation </a:t>
            </a:r>
            <a:r>
              <a:rPr lang="ja-JP" altLang="en-US" dirty="0"/>
              <a:t>of </a:t>
            </a:r>
            <a:r>
              <a:rPr lang="en-US" altLang="ja-JP" dirty="0"/>
              <a:t>I</a:t>
            </a:r>
            <a:r>
              <a:rPr lang="ja-JP" altLang="en-US"/>
              <a:t>nput</a:t>
            </a:r>
            <a:r>
              <a:rPr lang="en-US" altLang="ja-JP" dirty="0"/>
              <a:t>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458751486"/>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1</m:t>
                                  </m:r>
                                </m:sub>
                              </m:sSub>
                            </m:oMath>
                          </a14:m>
                          <a:endParaRPr kumimoji="1" lang="ja-JP" altLang="en-US"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2</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3</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Population density of the </a:t>
                          </a:r>
                          <a:r>
                            <a:rPr kumimoji="1" lang="en-US" altLang="ja-JP" sz="1400" b="1" i="0" kern="1200" dirty="0">
                              <a:solidFill>
                                <a:schemeClr val="tx1"/>
                              </a:solidFill>
                              <a:latin typeface="Meiryo UI" panose="020B0604030504040204" pitchFamily="34" charset="-128"/>
                              <a:ea typeface="Meiryo UI" panose="020B0604030504040204" pitchFamily="34" charset="-128"/>
                              <a:cs typeface="+mn-cs"/>
                            </a:rPr>
                            <a:t>neighborhood</a:t>
                          </a:r>
                          <a:r>
                            <a:rPr kumimoji="1" lang="en-US" altLang="ja-JP" sz="14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4</m:t>
                                  </m:r>
                                </m:sub>
                              </m:sSub>
                            </m:oMath>
                          </a14:m>
                          <a:endParaRPr kumimoji="1" lang="en-US" altLang="ja-JP"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JP" sz="1400" b="0" dirty="0">
                              <a:latin typeface="Meiryo UI" panose="020B0604030504040204" pitchFamily="34" charset="-128"/>
                              <a:ea typeface="Meiryo UI" panose="020B0604030504040204" pitchFamily="34" charset="-128"/>
                            </a:rPr>
                            <a:t>100</a:t>
                          </a:r>
                          <a:r>
                            <a:rPr lang="ja-JP" altLang="en-US" sz="1400" b="0">
                              <a:latin typeface="Meiryo UI" panose="020B0604030504040204" pitchFamily="34" charset="-128"/>
                              <a:ea typeface="Meiryo UI" panose="020B0604030504040204" pitchFamily="34" charset="-128"/>
                            </a:rPr>
                            <a:t> </a:t>
                          </a:r>
                          <a:r>
                            <a:rPr lang="ja-JP" altLang="en-US" sz="1400" b="0" dirty="0">
                              <a:latin typeface="Meiryo UI" panose="020B0604030504040204" pitchFamily="34" charset="-128"/>
                              <a:ea typeface="Meiryo UI" panose="020B0604030504040204" pitchFamily="34" charset="-128"/>
                            </a:rPr>
                            <a:t>people</a:t>
                          </a:r>
                          <a:r>
                            <a:rPr lang="en-US" altLang="ja-JP" sz="1400" b="0" dirty="0">
                              <a:latin typeface="Meiryo UI" panose="020B0604030504040204" pitchFamily="34" charset="-128"/>
                              <a:ea typeface="Meiryo UI" panose="020B0604030504040204" pitchFamily="34" charset="-128"/>
                            </a:rPr>
                            <a:t>/</a:t>
                          </a:r>
                          <a14:m>
                            <m:oMath xmlns:m="http://schemas.openxmlformats.org/officeDocument/2006/math">
                              <m:sSup>
                                <m:sSupPr>
                                  <m:ctrlPr>
                                    <a:rPr kumimoji="1" lang="en-US" altLang="ja-JP" sz="1400" b="0" i="1" dirty="0" smtClean="0">
                                      <a:latin typeface="Cambria Math" panose="02040503050406030204" pitchFamily="18" charset="0"/>
                                    </a:rPr>
                                  </m:ctrlPr>
                                </m:sSupPr>
                                <m:e>
                                  <m:r>
                                    <m:rPr>
                                      <m:sty m:val="p"/>
                                    </m:rPr>
                                    <a:rPr kumimoji="1" lang="en-US" altLang="ja-JP" sz="1400" b="0" i="0" dirty="0" smtClean="0">
                                      <a:latin typeface="Cambria Math" panose="02040503050406030204" pitchFamily="18" charset="0"/>
                                    </a:rPr>
                                    <m:t>km</m:t>
                                  </m:r>
                                </m:e>
                                <m:sup>
                                  <m:r>
                                    <a:rPr kumimoji="1" lang="en-US" altLang="ja-JP" sz="1400" b="0" i="0" dirty="0" smtClean="0">
                                      <a:latin typeface="Cambria Math" panose="02040503050406030204" pitchFamily="18" charset="0"/>
                                    </a:rPr>
                                    <m:t>2</m:t>
                                  </m:r>
                                </m:sup>
                              </m:sSup>
                            </m:oMath>
                          </a14:m>
                          <a:endParaRPr kumimoji="1" lang="ja-JP" altLang="en-US" sz="1400" i="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6813863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5</m:t>
                                  </m:r>
                                </m:sub>
                              </m:sSub>
                              <m:r>
                                <a:rPr kumimoji="1" lang="en-US" altLang="ja-JP" sz="1400" b="0" i="1" smtClean="0">
                                  <a:latin typeface="Cambria Math" panose="02040503050406030204" pitchFamily="18" charset="0"/>
                                  <a:ea typeface="Meiryo UI" panose="020B0604030504040204" pitchFamily="34" charset="-128"/>
                                </a:rPr>
                                <m:t> </m:t>
                              </m:r>
                            </m:oMath>
                          </a14:m>
                          <a:endParaRPr kumimoji="1" lang="en-US" altLang="ja-JP" sz="14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(Yes: 1, No: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6</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Whether or not facing</a:t>
                          </a:r>
                          <a:r>
                            <a:rPr kumimoji="1" lang="en-US" altLang="ja-JP" sz="1400" b="1" i="0" baseline="0" dirty="0">
                              <a:latin typeface="Meiryo UI" panose="020B0604030504040204" pitchFamily="34" charset="-128"/>
                              <a:ea typeface="Meiryo UI" panose="020B0604030504040204" pitchFamily="34" charset="-128"/>
                            </a:rPr>
                            <a:t> </a:t>
                          </a:r>
                          <a:r>
                            <a:rPr kumimoji="1" lang="en-US" altLang="ja-JP" sz="14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7</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Sales</a:t>
                          </a:r>
                          <a:r>
                            <a:rPr kumimoji="1" lang="en-US" altLang="ja-JP" sz="14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400" b="0" i="1" smtClean="0">
                                  <a:latin typeface="Cambria Math" panose="02040503050406030204" pitchFamily="18" charset="0"/>
                                  <a:ea typeface="Meiryo UI" panose="020B0604030504040204" pitchFamily="34" charset="-128"/>
                                </a:rPr>
                                <m:t>𝑦</m:t>
                              </m:r>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Choice>
        <mc:Fallback xmlns="">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458751486"/>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endParaRPr lang="en-JP"/>
                        </a:p>
                      </a:txBody>
                      <a:tcPr anchor="ctr">
                        <a:blipFill>
                          <a:blip r:embed="rId2"/>
                          <a:stretch>
                            <a:fillRect l="-287" t="-100000" r="-87966" b="-81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endParaRPr lang="en-JP"/>
                        </a:p>
                      </a:txBody>
                      <a:tcPr anchor="ctr">
                        <a:blipFill>
                          <a:blip r:embed="rId2"/>
                          <a:stretch>
                            <a:fillRect l="-287" t="-206897" r="-87966" b="-7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endParaRPr lang="en-JP"/>
                        </a:p>
                      </a:txBody>
                      <a:tcPr anchor="ctr">
                        <a:blipFill>
                          <a:blip r:embed="rId2"/>
                          <a:stretch>
                            <a:fillRect l="-287" t="-306897" r="-87966" b="-6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endParaRPr lang="en-JP"/>
                        </a:p>
                      </a:txBody>
                      <a:tcPr anchor="ctr">
                        <a:blipFill>
                          <a:blip r:embed="rId2"/>
                          <a:stretch>
                            <a:fillRect l="-287" t="-393333" r="-87966" b="-51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endParaRPr lang="en-JP"/>
                        </a:p>
                      </a:txBody>
                      <a:tcPr anchor="ctr">
                        <a:blipFill>
                          <a:blip r:embed="rId2"/>
                          <a:stretch>
                            <a:fillRect l="-361268" t="-393333" r="-1408" b="-516667"/>
                          </a:stretch>
                        </a:blipFill>
                      </a:tcPr>
                    </a:tc>
                    <a:extLst>
                      <a:ext uri="{0D108BD9-81ED-4DB2-BD59-A6C34878D82A}">
                        <a16:rowId xmlns:a16="http://schemas.microsoft.com/office/drawing/2014/main" val="1681386302"/>
                      </a:ext>
                    </a:extLst>
                  </a:tr>
                  <a:tr h="518160">
                    <a:tc>
                      <a:txBody>
                        <a:bodyPr/>
                        <a:lstStyle/>
                        <a:p>
                          <a:endParaRPr lang="en-JP"/>
                        </a:p>
                      </a:txBody>
                      <a:tcPr anchor="ctr">
                        <a:blipFill>
                          <a:blip r:embed="rId2"/>
                          <a:stretch>
                            <a:fillRect l="-287" t="-360976" r="-87966" b="-2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518160">
                    <a:tc>
                      <a:txBody>
                        <a:bodyPr/>
                        <a:lstStyle/>
                        <a:p>
                          <a:endParaRPr lang="en-JP"/>
                        </a:p>
                      </a:txBody>
                      <a:tcPr anchor="ctr">
                        <a:blipFill>
                          <a:blip r:embed="rId2"/>
                          <a:stretch>
                            <a:fillRect l="-287" t="-460976" r="-87966" b="-1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518160">
                    <a:tc>
                      <a:txBody>
                        <a:bodyPr/>
                        <a:lstStyle/>
                        <a:p>
                          <a:endParaRPr lang="en-JP"/>
                        </a:p>
                      </a:txBody>
                      <a:tcPr anchor="ctr">
                        <a:blipFill>
                          <a:blip r:embed="rId2"/>
                          <a:stretch>
                            <a:fillRect l="-287" t="-560976" r="-87966" b="-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endParaRPr lang="en-JP"/>
                        </a:p>
                      </a:txBody>
                      <a:tcPr anchor="ctr">
                        <a:blipFill>
                          <a:blip r:embed="rId2"/>
                          <a:stretch>
                            <a:fillRect l="-287" t="-934483" r="-87966" b="-103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Fallback>
      </mc:AlternateContent>
    </p:spTree>
    <p:extLst>
      <p:ext uri="{BB962C8B-B14F-4D97-AF65-F5344CB8AC3E}">
        <p14:creationId xmlns:p14="http://schemas.microsoft.com/office/powerpoint/2010/main" val="2262395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30</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204005028"/>
                  </p:ext>
                </p:extLst>
              </p:nvPr>
            </p:nvGraphicFramePr>
            <p:xfrm>
              <a:off x="170981" y="482090"/>
              <a:ext cx="8770287" cy="4336370"/>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Parking space</a:t>
                          </a:r>
                          <a14:m>
                            <m:oMath xmlns:m="http://schemas.openxmlformats.org/officeDocument/2006/math">
                              <m:r>
                                <a:rPr lang="en-US" altLang="ja-JP" sz="1200" b="1" i="0" smtClean="0">
                                  <a:solidFill>
                                    <a:schemeClr val="tx1"/>
                                  </a:solidFill>
                                  <a:latin typeface="Cambria Math" panose="02040503050406030204" pitchFamily="18" charset="0"/>
                                </a:rPr>
                                <m:t> </m:t>
                              </m:r>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Dining area</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6</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6</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6-3</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474790568"/>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204005028"/>
                  </p:ext>
                </p:extLst>
              </p:nvPr>
            </p:nvGraphicFramePr>
            <p:xfrm>
              <a:off x="170981" y="482090"/>
              <a:ext cx="8770287" cy="4336370"/>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45455" r="-260773" b="-202020"/>
                          </a:stretch>
                        </a:blipFill>
                      </a:tcPr>
                    </a:tc>
                    <a:tc>
                      <a:txBody>
                        <a:bodyPr/>
                        <a:lstStyle/>
                        <a:p>
                          <a:endParaRPr lang="en-JP"/>
                        </a:p>
                      </a:txBody>
                      <a:tcPr anchor="ctr">
                        <a:blipFill>
                          <a:blip r:embed="rId2"/>
                          <a:stretch>
                            <a:fillRect l="-113846" t="-45455" r="-142051" b="-202020"/>
                          </a:stretch>
                        </a:blipFill>
                      </a:tcP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144000" r="-260773" b="-100000"/>
                          </a:stretch>
                        </a:blipFill>
                      </a:tcPr>
                    </a:tc>
                    <a:tc>
                      <a:txBody>
                        <a:bodyPr/>
                        <a:lstStyle/>
                        <a:p>
                          <a:endParaRPr lang="en-JP"/>
                        </a:p>
                      </a:txBody>
                      <a:tcPr anchor="ctr">
                        <a:blipFill>
                          <a:blip r:embed="rId2"/>
                          <a:stretch>
                            <a:fillRect l="-113846" t="-144000" r="-142051" b="-1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6-3</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246465" r="-260773" b="-1010"/>
                          </a:stretch>
                        </a:blipFill>
                      </a:tcPr>
                    </a:tc>
                    <a:tc>
                      <a:txBody>
                        <a:bodyPr/>
                        <a:lstStyle/>
                        <a:p>
                          <a:endParaRPr lang="en-JP"/>
                        </a:p>
                      </a:txBody>
                      <a:tcPr anchor="ctr">
                        <a:blipFill>
                          <a:blip r:embed="rId2"/>
                          <a:stretch>
                            <a:fillRect l="-113846" t="-246465" r="-142051" b="-101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474790568"/>
                      </a:ext>
                    </a:extLst>
                  </a:tr>
                </a:tbl>
              </a:graphicData>
            </a:graphic>
          </p:graphicFrame>
        </mc:Fallback>
      </mc:AlternateContent>
    </p:spTree>
    <p:extLst>
      <p:ext uri="{BB962C8B-B14F-4D97-AF65-F5344CB8AC3E}">
        <p14:creationId xmlns:p14="http://schemas.microsoft.com/office/powerpoint/2010/main" val="41650911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6-1~6-</a:t>
            </a:r>
            <a:r>
              <a:rPr lang="en-US" altLang="ko-KR" dirty="0"/>
              <a:t>3</a:t>
            </a:r>
            <a:r>
              <a:rPr lang="en-US" altLang="ja-JP" dirty="0"/>
              <a:t>]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31</a:t>
            </a:fld>
            <a:endParaRPr kumimoji="1" lang="ja-JP" altLang="en-US"/>
          </a:p>
        </p:txBody>
      </p:sp>
      <p:sp>
        <p:nvSpPr>
          <p:cNvPr id="12" name="テキスト ボックス 11">
            <a:extLst>
              <a:ext uri="{FF2B5EF4-FFF2-40B4-BE49-F238E27FC236}">
                <a16:creationId xmlns:a16="http://schemas.microsoft.com/office/drawing/2014/main" id="{2EB81A55-BB2A-B06C-E4F9-24F5C9A0DC53}"/>
              </a:ext>
            </a:extLst>
          </p:cNvPr>
          <p:cNvSpPr txBox="1"/>
          <p:nvPr/>
        </p:nvSpPr>
        <p:spPr>
          <a:xfrm>
            <a:off x="192352"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Parking Space</a:t>
            </a:r>
          </a:p>
        </p:txBody>
      </p:sp>
      <p:sp>
        <p:nvSpPr>
          <p:cNvPr id="3" name="テキスト ボックス 2">
            <a:extLst>
              <a:ext uri="{FF2B5EF4-FFF2-40B4-BE49-F238E27FC236}">
                <a16:creationId xmlns:a16="http://schemas.microsoft.com/office/drawing/2014/main" id="{A58AD499-BEE9-BF37-F7C5-1DF1DF0040C1}"/>
              </a:ext>
            </a:extLst>
          </p:cNvPr>
          <p:cNvSpPr txBox="1"/>
          <p:nvPr/>
        </p:nvSpPr>
        <p:spPr>
          <a:xfrm>
            <a:off x="3090386"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Dining Area</a:t>
            </a:r>
          </a:p>
        </p:txBody>
      </p:sp>
      <p:pic>
        <p:nvPicPr>
          <p:cNvPr id="6" name="Picture 5">
            <a:extLst>
              <a:ext uri="{FF2B5EF4-FFF2-40B4-BE49-F238E27FC236}">
                <a16:creationId xmlns:a16="http://schemas.microsoft.com/office/drawing/2014/main" id="{0D24055B-F753-1CF5-BF4E-C1272F93B771}"/>
              </a:ext>
            </a:extLst>
          </p:cNvPr>
          <p:cNvPicPr>
            <a:picLocks noChangeAspect="1"/>
          </p:cNvPicPr>
          <p:nvPr/>
        </p:nvPicPr>
        <p:blipFill>
          <a:blip r:embed="rId2"/>
          <a:stretch>
            <a:fillRect/>
          </a:stretch>
        </p:blipFill>
        <p:spPr>
          <a:xfrm>
            <a:off x="331161" y="1368533"/>
            <a:ext cx="2304222" cy="2304222"/>
          </a:xfrm>
          <a:prstGeom prst="rect">
            <a:avLst/>
          </a:prstGeom>
        </p:spPr>
      </p:pic>
      <p:pic>
        <p:nvPicPr>
          <p:cNvPr id="7" name="Picture 6">
            <a:extLst>
              <a:ext uri="{FF2B5EF4-FFF2-40B4-BE49-F238E27FC236}">
                <a16:creationId xmlns:a16="http://schemas.microsoft.com/office/drawing/2014/main" id="{187D8B48-7204-A7BF-C9E8-333F68438C2E}"/>
              </a:ext>
            </a:extLst>
          </p:cNvPr>
          <p:cNvPicPr>
            <a:picLocks noChangeAspect="1"/>
          </p:cNvPicPr>
          <p:nvPr/>
        </p:nvPicPr>
        <p:blipFill>
          <a:blip r:embed="rId3"/>
          <a:stretch>
            <a:fillRect/>
          </a:stretch>
        </p:blipFill>
        <p:spPr>
          <a:xfrm>
            <a:off x="3090386" y="1333750"/>
            <a:ext cx="2475999" cy="2475999"/>
          </a:xfrm>
          <a:prstGeom prst="rect">
            <a:avLst/>
          </a:prstGeom>
        </p:spPr>
      </p:pic>
      <p:sp>
        <p:nvSpPr>
          <p:cNvPr id="13" name="テキスト ボックス 2">
            <a:extLst>
              <a:ext uri="{FF2B5EF4-FFF2-40B4-BE49-F238E27FC236}">
                <a16:creationId xmlns:a16="http://schemas.microsoft.com/office/drawing/2014/main" id="{CD2E050B-F009-EE49-5BE5-2C0DB9F6CEB2}"/>
              </a:ext>
            </a:extLst>
          </p:cNvPr>
          <p:cNvSpPr txBox="1"/>
          <p:nvPr/>
        </p:nvSpPr>
        <p:spPr>
          <a:xfrm>
            <a:off x="5672226" y="599688"/>
            <a:ext cx="2581840" cy="738664"/>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Whether or not facing a main street </a:t>
            </a:r>
          </a:p>
        </p:txBody>
      </p:sp>
      <p:pic>
        <p:nvPicPr>
          <p:cNvPr id="8" name="Picture 7">
            <a:extLst>
              <a:ext uri="{FF2B5EF4-FFF2-40B4-BE49-F238E27FC236}">
                <a16:creationId xmlns:a16="http://schemas.microsoft.com/office/drawing/2014/main" id="{61DD2454-8F5F-1854-AAE8-2EA84E01CD97}"/>
              </a:ext>
            </a:extLst>
          </p:cNvPr>
          <p:cNvPicPr>
            <a:picLocks noChangeAspect="1"/>
          </p:cNvPicPr>
          <p:nvPr/>
        </p:nvPicPr>
        <p:blipFill>
          <a:blip r:embed="rId4"/>
          <a:stretch>
            <a:fillRect/>
          </a:stretch>
        </p:blipFill>
        <p:spPr>
          <a:xfrm>
            <a:off x="5672226" y="1368533"/>
            <a:ext cx="2832306" cy="2436616"/>
          </a:xfrm>
          <a:prstGeom prst="rect">
            <a:avLst/>
          </a:prstGeom>
        </p:spPr>
      </p:pic>
    </p:spTree>
    <p:extLst>
      <p:ext uri="{BB962C8B-B14F-4D97-AF65-F5344CB8AC3E}">
        <p14:creationId xmlns:p14="http://schemas.microsoft.com/office/powerpoint/2010/main" val="23282543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［6-1~6-</a:t>
            </a:r>
            <a:r>
              <a:rPr lang="en-US" altLang="ko-KR" dirty="0"/>
              <a:t>3</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lnSpc>
                <a:spcPct val="120000"/>
              </a:lnSpc>
              <a:spcBef>
                <a:spcPts val="0"/>
              </a:spcBef>
            </a:pPr>
            <a:r>
              <a:rPr lang="en" altLang="ja-AU" sz="1800" b="0" dirty="0"/>
              <a:t>In the residual plot stratified by </a:t>
            </a:r>
            <a:r>
              <a:rPr lang="en-US" altLang="ja-JP" sz="1800" b="0" dirty="0">
                <a:latin typeface="Meiryo UI" panose="020B0604030504040204" pitchFamily="34" charset="-128"/>
                <a:ea typeface="Meiryo UI" panose="020B0604030504040204" pitchFamily="34" charset="-128"/>
              </a:rPr>
              <a:t>Whether or not facing a main street </a:t>
            </a:r>
            <a:r>
              <a:rPr lang="en" altLang="ja-AU" sz="1800" b="0" dirty="0"/>
              <a:t>, the cross-shaped pattern is split into two band-like plots, suggesting that the cross-shaped pattern appears due to the influence of </a:t>
            </a:r>
            <a:r>
              <a:rPr lang="en-US" altLang="ja-AU" sz="1800" b="0" dirty="0"/>
              <a:t>Whether or not facing a main street</a:t>
            </a:r>
            <a:r>
              <a:rPr lang="en" altLang="ja-AU" sz="1800" b="0" dirty="0"/>
              <a:t>.</a:t>
            </a:r>
          </a:p>
          <a:p>
            <a:pPr lvl="4">
              <a:lnSpc>
                <a:spcPct val="120000"/>
              </a:lnSpc>
              <a:spcBef>
                <a:spcPts val="0"/>
              </a:spcBef>
            </a:pPr>
            <a:endParaRPr lang="en-US" altLang="ja-AU" sz="600" b="0" dirty="0"/>
          </a:p>
          <a:p>
            <a:pPr>
              <a:lnSpc>
                <a:spcPct val="120000"/>
              </a:lnSpc>
              <a:spcBef>
                <a:spcPts val="0"/>
              </a:spcBef>
            </a:pPr>
            <a:r>
              <a:rPr lang="en" altLang="ja-AU" sz="1800" b="0" dirty="0"/>
              <a:t>We will reconsider the data characteristics by focusing on the </a:t>
            </a:r>
            <a:r>
              <a:rPr lang="en-US" altLang="ja-AU" sz="1800" b="0" dirty="0"/>
              <a:t>Whether or not facing a main street.</a:t>
            </a:r>
            <a:endParaRPr lang="ja-JP" altLang="en-US" sz="18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32</a:t>
            </a:fld>
            <a:endParaRPr kumimoji="1" lang="ja-JP" altLang="en-US"/>
          </a:p>
        </p:txBody>
      </p:sp>
    </p:spTree>
    <p:extLst>
      <p:ext uri="{BB962C8B-B14F-4D97-AF65-F5344CB8AC3E}">
        <p14:creationId xmlns:p14="http://schemas.microsoft.com/office/powerpoint/2010/main" val="36653160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33</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166355913"/>
                  </p:ext>
                </p:extLst>
              </p:nvPr>
            </p:nvGraphicFramePr>
            <p:xfrm>
              <a:off x="214686" y="871462"/>
              <a:ext cx="8722583" cy="150253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200" b="0" dirty="0">
                              <a:latin typeface="Meiryo UI" panose="020B0604030504040204" pitchFamily="34" charset="-128"/>
                              <a:ea typeface="Meiryo UI" panose="020B0604030504040204" pitchFamily="34" charset="-128"/>
                            </a:rPr>
                            <a:t>6-4</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dirty="0">
                              <a:latin typeface="Meiryo UI" panose="020B0604030504040204" pitchFamily="34" charset="-128"/>
                              <a:ea typeface="Meiryo UI" panose="020B0604030504040204" pitchFamily="34" charset="-128"/>
                            </a:rPr>
                            <a:t>Walking time from station</a:t>
                          </a:r>
                          <a14:m>
                            <m:oMath xmlns:m="http://schemas.openxmlformats.org/officeDocument/2006/math">
                              <m:r>
                                <a:rPr kumimoji="1" lang="en-US" altLang="ja-JP" sz="1200" b="1" i="0" smtClean="0">
                                  <a:latin typeface="Cambria Math" panose="02040503050406030204" pitchFamily="18" charset="0"/>
                                  <a:ea typeface="Meiryo UI" panose="020B0604030504040204" pitchFamily="34" charset="-128"/>
                                </a:rPr>
                                <m:t> </m:t>
                              </m:r>
                              <m:sSub>
                                <m:sSubPr>
                                  <m:ctrlPr>
                                    <a:rPr kumimoji="1" lang="en-US" altLang="ja-JP" sz="1200" b="0" i="1" smtClean="0">
                                      <a:latin typeface="Cambria Math" panose="02040503050406030204" pitchFamily="18" charset="0"/>
                                      <a:ea typeface="Meiryo UI" panose="020B0604030504040204" pitchFamily="34" charset="-128"/>
                                    </a:rPr>
                                  </m:ctrlPr>
                                </m:sSubPr>
                                <m:e>
                                  <m:r>
                                    <a:rPr kumimoji="1" lang="en-US" altLang="ja-JP" sz="1200" b="0" i="1" smtClean="0">
                                      <a:latin typeface="Cambria Math" panose="02040503050406030204" pitchFamily="18" charset="0"/>
                                      <a:ea typeface="Meiryo UI" panose="020B0604030504040204" pitchFamily="34" charset="-128"/>
                                    </a:rPr>
                                    <m:t>𝑥</m:t>
                                  </m:r>
                                </m:e>
                                <m:sub>
                                  <m:r>
                                    <a:rPr kumimoji="1" lang="en-US" altLang="ja-JP" sz="1200" b="0" i="1" smtClean="0">
                                      <a:latin typeface="Cambria Math" panose="02040503050406030204" pitchFamily="18" charset="0"/>
                                      <a:ea typeface="Meiryo UI" panose="020B0604030504040204" pitchFamily="34" charset="-128"/>
                                    </a:rPr>
                                    <m:t>2</m:t>
                                  </m:r>
                                </m:sub>
                              </m:sSub>
                            </m:oMath>
                          </a14:m>
                          <a:r>
                            <a:rPr kumimoji="1" lang="en-US" altLang="ja-JP" sz="1200" b="1"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ja-JP" altLang="en-US" sz="1200" dirty="0">
                              <a:latin typeface="Meiryo UI" panose="020B0604030504040204" pitchFamily="34" charset="-128"/>
                              <a:ea typeface="Meiryo UI" panose="020B0604030504040204" pitchFamily="34" charset="-128"/>
                            </a:rPr>
                            <a:t>quantitative variable</a:t>
                          </a:r>
                          <a:r>
                            <a:rPr kumimoji="1" lang="en-US" altLang="ja-JP" sz="1200" dirty="0">
                              <a:latin typeface="Meiryo UI" panose="020B0604030504040204" pitchFamily="34" charset="-128"/>
                              <a:ea typeface="Meiryo UI" panose="020B0604030504040204" pitchFamily="34"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r>
                            <a:rPr lang="en-US" altLang="ja-JP" sz="1200" b="0" dirty="0">
                              <a:solidFill>
                                <a:schemeClr val="tx1"/>
                              </a:solidFill>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en-US" altLang="ja-JP" sz="1200" b="0" dirty="0">
                              <a:latin typeface="Meiryo UI" panose="020B0604030504040204" pitchFamily="34" charset="-128"/>
                              <a:ea typeface="Meiryo UI" panose="020B0604030504040204" pitchFamily="34" charset="-128"/>
                            </a:rPr>
                            <a:t>qualitative</a:t>
                          </a:r>
                          <a:r>
                            <a:rPr kumimoji="1" lang="ja-JP" altLang="en-US" sz="1200" dirty="0">
                              <a:latin typeface="Meiryo UI" panose="020B0604030504040204" pitchFamily="34" charset="-128"/>
                              <a:ea typeface="Meiryo UI" panose="020B0604030504040204" pitchFamily="34" charset="-128"/>
                            </a:rPr>
                            <a:t> variable</a:t>
                          </a:r>
                          <a:r>
                            <a:rPr kumimoji="1" lang="en-US" altLang="ja-JP" sz="1200" dirty="0">
                              <a:latin typeface="Meiryo UI" panose="020B0604030504040204" pitchFamily="34" charset="-128"/>
                              <a:ea typeface="Meiryo UI" panose="020B0604030504040204" pitchFamily="34" charset="-128"/>
                            </a:rPr>
                            <a:t>)</a:t>
                          </a:r>
                          <a:endParaRPr lang="en-US" altLang="ja-JP" sz="1200" b="0" dirty="0">
                            <a:solidFill>
                              <a:schemeClr val="tx1"/>
                            </a:solidFill>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Sales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oMath>
                          </a14:m>
                          <a:r>
                            <a:rPr kumimoji="1" lang="en-US" altLang="ja-JP" sz="1200" dirty="0">
                              <a:latin typeface="Meiryo UI" panose="020B0604030504040204" pitchFamily="34" charset="-128"/>
                              <a:ea typeface="Meiryo UI" panose="020B0604030504040204" pitchFamily="34" charset="-128"/>
                            </a:rPr>
                            <a:t> (</a:t>
                          </a:r>
                          <a:r>
                            <a:rPr kumimoji="1" lang="ja-JP" altLang="en-US" sz="1200" dirty="0">
                              <a:latin typeface="Meiryo UI" panose="020B0604030504040204" pitchFamily="34" charset="-128"/>
                              <a:ea typeface="Meiryo UI" panose="020B0604030504040204" pitchFamily="34" charset="-128"/>
                            </a:rPr>
                            <a:t>quantitative variables</a:t>
                          </a:r>
                          <a:r>
                            <a:rPr kumimoji="1" lang="en-US" altLang="ja-JP" sz="1200" dirty="0">
                              <a:latin typeface="Meiryo UI" panose="020B0604030504040204" pitchFamily="34" charset="-128"/>
                              <a:ea typeface="Meiryo UI" panose="020B0604030504040204" pitchFamily="34" charset="-128"/>
                            </a:rPr>
                            <a:t>)</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166355913"/>
                  </p:ext>
                </p:extLst>
              </p:nvPr>
            </p:nvGraphicFramePr>
            <p:xfrm>
              <a:off x="214686" y="871462"/>
              <a:ext cx="8722583" cy="150253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188720">
                    <a:tc>
                      <a:txBody>
                        <a:bodyPr/>
                        <a:lstStyle/>
                        <a:p>
                          <a:pPr algn="ctr"/>
                          <a:r>
                            <a:rPr kumimoji="1" lang="en-US" altLang="ja-JP" sz="1200" b="0" dirty="0">
                              <a:latin typeface="Meiryo UI" panose="020B0604030504040204" pitchFamily="34" charset="-128"/>
                              <a:ea typeface="Meiryo UI" panose="020B0604030504040204" pitchFamily="34" charset="-128"/>
                            </a:rPr>
                            <a:t>6-4</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000" t="-27660" r="-223000" b="-42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3092652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64C076E-0447-4DAA-3840-B70DB66A7373}"/>
              </a:ext>
            </a:extLst>
          </p:cNvPr>
          <p:cNvPicPr>
            <a:picLocks noChangeAspect="1"/>
          </p:cNvPicPr>
          <p:nvPr/>
        </p:nvPicPr>
        <p:blipFill>
          <a:blip r:embed="rId2"/>
          <a:stretch>
            <a:fillRect/>
          </a:stretch>
        </p:blipFill>
        <p:spPr>
          <a:xfrm>
            <a:off x="2352675" y="1364060"/>
            <a:ext cx="4406900" cy="3454400"/>
          </a:xfrm>
          <a:prstGeom prst="rect">
            <a:avLst/>
          </a:prstGeom>
        </p:spPr>
      </p:pic>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a:t>
            </a:r>
            <a:r>
              <a:rPr lang="en-US" altLang="ko-KR" dirty="0"/>
              <a:t>4</a:t>
            </a:r>
            <a:r>
              <a:rPr lang="ja-JP" altLang="en-US"/>
              <a:t>] Analysis</a:t>
            </a:r>
            <a:endParaRPr kumimoji="1" lang="ja-JP" altLang="en-US" dirty="0"/>
          </a:p>
        </p:txBody>
      </p:sp>
      <p:sp>
        <p:nvSpPr>
          <p:cNvPr id="8" name="コンテンツ プレースホルダー 7">
            <a:extLst>
              <a:ext uri="{FF2B5EF4-FFF2-40B4-BE49-F238E27FC236}">
                <a16:creationId xmlns:a16="http://schemas.microsoft.com/office/drawing/2014/main" id="{FD27315B-CB1B-5B29-D012-BC7F78A3BDCB}"/>
              </a:ext>
            </a:extLst>
          </p:cNvPr>
          <p:cNvSpPr>
            <a:spLocks noGrp="1"/>
          </p:cNvSpPr>
          <p:nvPr>
            <p:ph idx="1"/>
          </p:nvPr>
        </p:nvSpPr>
        <p:spPr/>
        <p:txBody>
          <a:bodyPr>
            <a:normAutofit/>
          </a:bodyPr>
          <a:lstStyle/>
          <a:p>
            <a:pPr marL="0" indent="0">
              <a:buNone/>
            </a:pPr>
            <a:r>
              <a:rPr lang="en-US" altLang="ja-JP" sz="2000" dirty="0"/>
              <a:t>Scatter plot of Walking time and sales stratified by Whether or not facing a main street</a:t>
            </a:r>
            <a:endParaRPr lang="ja-JP" altLang="en-US" sz="2000"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34</a:t>
            </a:fld>
            <a:endParaRPr kumimoji="1" lang="ja-JP" altLang="en-US"/>
          </a:p>
        </p:txBody>
      </p:sp>
      <p:cxnSp>
        <p:nvCxnSpPr>
          <p:cNvPr id="10" name="直線コネクタ 5">
            <a:extLst>
              <a:ext uri="{FF2B5EF4-FFF2-40B4-BE49-F238E27FC236}">
                <a16:creationId xmlns:a16="http://schemas.microsoft.com/office/drawing/2014/main" id="{1BA36873-9C6B-D4B7-12AA-097BEFB18EA3}"/>
              </a:ext>
            </a:extLst>
          </p:cNvPr>
          <p:cNvCxnSpPr>
            <a:cxnSpLocks/>
          </p:cNvCxnSpPr>
          <p:nvPr/>
        </p:nvCxnSpPr>
        <p:spPr>
          <a:xfrm>
            <a:off x="3122341" y="2181821"/>
            <a:ext cx="2525493" cy="18188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線コネクタ 6">
            <a:extLst>
              <a:ext uri="{FF2B5EF4-FFF2-40B4-BE49-F238E27FC236}">
                <a16:creationId xmlns:a16="http://schemas.microsoft.com/office/drawing/2014/main" id="{B08967D1-1C13-A3B7-33F3-7BEECD9DE0E2}"/>
              </a:ext>
            </a:extLst>
          </p:cNvPr>
          <p:cNvCxnSpPr>
            <a:cxnSpLocks/>
          </p:cNvCxnSpPr>
          <p:nvPr/>
        </p:nvCxnSpPr>
        <p:spPr>
          <a:xfrm>
            <a:off x="3187773" y="2054196"/>
            <a:ext cx="2932296" cy="659578"/>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881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ja-JP" altLang="en-US"/>
              <a:t>[</a:t>
            </a:r>
            <a:r>
              <a:rPr lang="en-US" altLang="ja-JP" dirty="0"/>
              <a:t>6-</a:t>
            </a:r>
            <a:r>
              <a:rPr lang="en-US" altLang="ko-KR" dirty="0"/>
              <a:t>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spcBef>
                <a:spcPts val="0"/>
              </a:spcBef>
            </a:pPr>
            <a:r>
              <a:rPr lang="en-US" altLang="ja-JP" sz="1800" b="0" dirty="0"/>
              <a:t>Assuming a linear relationship between walking time and sales, the slope of the line appears to differ depending on building structure.</a:t>
            </a:r>
          </a:p>
          <a:p>
            <a:pPr lvl="3">
              <a:spcBef>
                <a:spcPts val="0"/>
              </a:spcBef>
            </a:pPr>
            <a:endParaRPr lang="en-US" altLang="ja-JP" sz="600" b="0" dirty="0"/>
          </a:p>
          <a:p>
            <a:r>
              <a:rPr lang="en-US" altLang="ja-JP" sz="1800" b="0" dirty="0"/>
              <a:t>Given that the slopes of the lines differ, it is necessary to include an interaction term between walking time and sales in the regression equation. </a:t>
            </a:r>
          </a:p>
          <a:p>
            <a:pPr lvl="2"/>
            <a:endParaRPr lang="en-US" altLang="ja-JP" sz="1000" b="0" dirty="0"/>
          </a:p>
          <a:p>
            <a:r>
              <a:rPr lang="en-US" altLang="ja-JP" sz="1800" b="0" dirty="0"/>
              <a:t>We will revise the regression equation by including this interaction term.</a:t>
            </a:r>
          </a:p>
          <a:p>
            <a:pPr marL="0" indent="0">
              <a:lnSpc>
                <a:spcPct val="120000"/>
              </a:lnSpc>
              <a:spcBef>
                <a:spcPts val="0"/>
              </a:spcBef>
              <a:buNone/>
            </a:pPr>
            <a:endParaRPr lang="ja-JP" altLang="en-US" sz="20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35</a:t>
            </a:fld>
            <a:endParaRPr kumimoji="1" lang="ja-JP" altLang="en-US"/>
          </a:p>
        </p:txBody>
      </p:sp>
    </p:spTree>
    <p:extLst>
      <p:ext uri="{BB962C8B-B14F-4D97-AF65-F5344CB8AC3E}">
        <p14:creationId xmlns:p14="http://schemas.microsoft.com/office/powerpoint/2010/main" val="33708583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26BC1-01F4-7BC4-EA4D-860FC962848F}"/>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7A70888A-1C52-9307-2955-95C13EB9799D}"/>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278D4A-78ED-E1BF-EE1B-47786D25727B}"/>
              </a:ext>
            </a:extLst>
          </p:cNvPr>
          <p:cNvSpPr>
            <a:spLocks noGrp="1"/>
          </p:cNvSpPr>
          <p:nvPr>
            <p:ph type="sldNum" sz="quarter" idx="12"/>
          </p:nvPr>
        </p:nvSpPr>
        <p:spPr/>
        <p:txBody>
          <a:bodyPr/>
          <a:lstStyle/>
          <a:p>
            <a:fld id="{C972E56B-BE32-4DF7-997A-D27758A02200}" type="slidenum">
              <a:rPr kumimoji="1" lang="ja-JP" altLang="en-US" smtClean="0"/>
              <a:t>36</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230237427"/>
                  </p:ext>
                </p:extLst>
              </p:nvPr>
            </p:nvGraphicFramePr>
            <p:xfrm>
              <a:off x="136575" y="1405191"/>
              <a:ext cx="8870850" cy="2204943"/>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749287">
                      <a:extLst>
                        <a:ext uri="{9D8B030D-6E8A-4147-A177-3AD203B41FA5}">
                          <a16:colId xmlns:a16="http://schemas.microsoft.com/office/drawing/2014/main" val="388790388"/>
                        </a:ext>
                      </a:extLst>
                    </a:gridCol>
                    <a:gridCol w="1228290">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a:t>
                          </a:r>
                          <a:r>
                            <a:rPr kumimoji="1" lang="ja-JP" altLang="en-US" sz="8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8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S</a:t>
                          </a:r>
                          <a:r>
                            <a:rPr kumimoji="1" lang="ja-JP" altLang="en-US" sz="8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Criterion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O</a:t>
                          </a:r>
                          <a:r>
                            <a:rPr kumimoji="1" lang="ja-JP" altLang="en-US" sz="8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386745">
                    <a:tc>
                      <a:txBody>
                        <a:bodyPr/>
                        <a:lstStyle/>
                        <a:p>
                          <a:pPr algn="ctr"/>
                          <a:r>
                            <a:rPr kumimoji="1" lang="en-US" altLang="ja-JP" sz="800" dirty="0">
                              <a:solidFill>
                                <a:schemeClr val="tx1"/>
                              </a:solidFill>
                              <a:latin typeface="Meiryo UI" panose="020B0604030504040204" pitchFamily="34" charset="-128"/>
                              <a:ea typeface="Meiryo UI" panose="020B0604030504040204" pitchFamily="34" charset="-128"/>
                            </a:rPr>
                            <a:t>6-5</a:t>
                          </a:r>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l"/>
                          <a:r>
                            <a:rPr lang="en-US" altLang="ja-JP" sz="1000" b="1" dirty="0">
                              <a:solidFill>
                                <a:schemeClr val="tx1"/>
                              </a:solidFill>
                              <a:latin typeface="Meiryo UI" panose="020B0604030504040204" pitchFamily="34" charset="-128"/>
                              <a:ea typeface="Meiryo UI" panose="020B0604030504040204" pitchFamily="34" charset="-128"/>
                            </a:rPr>
                            <a:t>Sales floor area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i="1">
                                      <a:solidFill>
                                        <a:schemeClr val="tx1"/>
                                      </a:solidFill>
                                      <a:latin typeface="Cambria Math" panose="02040503050406030204" pitchFamily="18" charset="0"/>
                                    </a:rPr>
                                    <m:t>1</m:t>
                                  </m:r>
                                </m:sub>
                              </m:sSub>
                            </m:oMath>
                          </a14:m>
                          <a:endParaRPr lang="en-US" altLang="ja-JP" sz="1000" b="0"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2</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3</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4</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Parking space</a:t>
                          </a:r>
                          <a:r>
                            <a:rPr lang="en-US" altLang="ja-JP" sz="10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5</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Dining area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6</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7</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Sales </a:t>
                          </a:r>
                          <a14:m>
                            <m:oMath xmlns:m="http://schemas.openxmlformats.org/officeDocument/2006/math">
                              <m:r>
                                <a:rPr lang="en-US" altLang="ja-JP" sz="1000" b="0" i="1" smtClean="0">
                                  <a:solidFill>
                                    <a:schemeClr val="tx1"/>
                                  </a:solidFill>
                                  <a:latin typeface="Cambria Math" panose="02040503050406030204" pitchFamily="18" charset="0"/>
                                </a:rPr>
                                <m:t>𝑦</m:t>
                              </m:r>
                            </m:oMath>
                          </a14:m>
                          <a:endParaRPr lang="en-US" altLang="ja-JP" sz="10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800" dirty="0">
                              <a:latin typeface="Meiryo UI" panose="020B0604030504040204" pitchFamily="34" charset="-128"/>
                              <a:ea typeface="Meiryo UI" panose="020B0604030504040204" pitchFamily="34" charset="-128"/>
                            </a:rPr>
                            <a:t>To determine a regression equation that estimates the price of </a:t>
                          </a:r>
                          <a:r>
                            <a:rPr lang="en" altLang="ja-JP" sz="800" dirty="0">
                              <a:latin typeface="Meiryo UI" panose="020B0604030504040204" pitchFamily="34" charset="-128"/>
                              <a:ea typeface="Meiryo UI" panose="020B0604030504040204" pitchFamily="34" charset="-128"/>
                            </a:rPr>
                            <a:t>used homes </a:t>
                          </a:r>
                          <a:r>
                            <a:rPr lang="en" altLang="ja-AU" sz="800" dirty="0">
                              <a:latin typeface="Meiryo UI" panose="020B0604030504040204" pitchFamily="34" charset="-128"/>
                              <a:ea typeface="Meiryo UI" panose="020B0604030504040204" pitchFamily="34" charset="-128"/>
                            </a:rPr>
                            <a:t>based on property information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800" b="0" dirty="0">
                              <a:latin typeface="Meiryo UI" panose="020B0604030504040204" pitchFamily="34" charset="-128"/>
                              <a:ea typeface="Meiryo UI" panose="020B0604030504040204" pitchFamily="34" charset="-128"/>
                            </a:rPr>
                            <a:t>The true set</a:t>
                          </a:r>
                          <a:r>
                            <a:rPr lang="ja-JP" altLang="en-US" sz="800" b="0" dirty="0">
                              <a:latin typeface="Meiryo UI" panose="020B0604030504040204" pitchFamily="34" charset="-128"/>
                              <a:ea typeface="Meiryo UI" panose="020B0604030504040204" pitchFamily="34" charset="-128"/>
                            </a:rPr>
                            <a:t> of explanatory variables </a:t>
                          </a:r>
                          <a:r>
                            <a:rPr lang="en-US" altLang="ja-JP" sz="800" b="0" dirty="0">
                              <a:latin typeface="Meiryo UI" panose="020B0604030504040204" pitchFamily="34" charset="-128"/>
                              <a:ea typeface="Meiryo UI" panose="020B0604030504040204" pitchFamily="34" charset="-128"/>
                            </a:rPr>
                            <a:t>is</a:t>
                          </a:r>
                          <a:r>
                            <a:rPr lang="ja-JP" altLang="en-US" sz="800" b="0" dirty="0">
                              <a:latin typeface="Meiryo UI" panose="020B0604030504040204" pitchFamily="34" charset="-128"/>
                              <a:ea typeface="Meiryo UI" panose="020B0604030504040204" pitchFamily="34" charset="-128"/>
                            </a:rPr>
                            <a:t> unknown</a:t>
                          </a:r>
                          <a:endParaRPr lang="en-US" altLang="ja-JP" sz="8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dirty="0"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𝑦</m:t>
                                  </m:r>
                                </m:e>
                                <m:sub>
                                  <m:r>
                                    <a:rPr lang="en-US" altLang="ja-JP" sz="800" b="0" i="1" smtClean="0">
                                      <a:latin typeface="Cambria Math" panose="02040503050406030204" pitchFamily="18" charset="0"/>
                                      <a:ea typeface="Meiryo UI" panose="020B0604030504040204" pitchFamily="34" charset="-128"/>
                                    </a:rPr>
                                    <m:t>𝑖</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r>
                                    <a:rPr lang="en-US" altLang="ja-JP" sz="800" b="0" i="1" smtClean="0">
                                      <a:latin typeface="Cambria Math" panose="02040503050406030204" pitchFamily="18" charset="0"/>
                                      <a:ea typeface="Meiryo UI" panose="020B0604030504040204" pitchFamily="34" charset="-128"/>
                                    </a:rPr>
                                    <m:t>0</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r>
                                <a:rPr lang="en-US" altLang="ja-JP" sz="800" i="1" smtClean="0">
                                  <a:latin typeface="Cambria Math" panose="02040503050406030204" pitchFamily="18" charset="0"/>
                                  <a:ea typeface="Meiryo UI" panose="020B0604030504040204" pitchFamily="34" charset="-128"/>
                                </a:rPr>
                                <m:t>⋯</m:t>
                              </m:r>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b="0" i="1" smtClean="0">
                                  <a:latin typeface="Cambria Math" panose="02040503050406030204" pitchFamily="18" charset="0"/>
                                  <a:ea typeface="Meiryo UI" panose="020B0604030504040204" pitchFamily="34" charset="-128"/>
                                </a:rPr>
                                <m:t>+</m:t>
                              </m:r>
                              <m:sSub>
                                <m:sSubPr>
                                  <m:ctrlPr>
                                    <a:rPr lang="en-US" altLang="ja-JP" sz="800" b="0" i="1" smtClean="0">
                                      <a:solidFill>
                                        <a:schemeClr val="tx1"/>
                                      </a:solidFill>
                                      <a:latin typeface="Cambria Math" panose="02040503050406030204" pitchFamily="18" charset="0"/>
                                    </a:rPr>
                                  </m:ctrlPr>
                                </m:sSubPr>
                                <m:e>
                                  <m:sSub>
                                    <m:sSubPr>
                                      <m:ctrlPr>
                                        <a:rPr lang="en-US" altLang="ja-JP" sz="800" b="0" i="1" smtClean="0">
                                          <a:solidFill>
                                            <a:schemeClr val="tx1"/>
                                          </a:solidFill>
                                          <a:latin typeface="Cambria Math" panose="02040503050406030204" pitchFamily="18" charset="0"/>
                                        </a:rPr>
                                      </m:ctrlPr>
                                    </m:sSubPr>
                                    <m:e>
                                      <m:r>
                                        <a:rPr lang="en-US" altLang="ja-JP" sz="800" b="0" i="1">
                                          <a:solidFill>
                                            <a:schemeClr val="tx1"/>
                                          </a:solidFill>
                                          <a:latin typeface="Cambria Math" panose="02040503050406030204" pitchFamily="18" charset="0"/>
                                        </a:rPr>
                                        <m:t>𝛽</m:t>
                                      </m:r>
                                    </m:e>
                                    <m:sub>
                                      <m:r>
                                        <a:rPr lang="en-US" altLang="ja-JP" sz="800" b="0" i="1" smtClean="0">
                                          <a:solidFill>
                                            <a:schemeClr val="tx1"/>
                                          </a:solidFill>
                                          <a:latin typeface="Cambria Math" panose="02040503050406030204" pitchFamily="18" charset="0"/>
                                        </a:rPr>
                                        <m:t>2×4</m:t>
                                      </m:r>
                                    </m:sub>
                                  </m:sSub>
                                  <m:r>
                                    <a:rPr lang="en-US" altLang="ja-JP" sz="800" b="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2</m:t>
                                  </m:r>
                                </m:sub>
                              </m:sSub>
                              <m:sSub>
                                <m:sSubPr>
                                  <m:ctrlPr>
                                    <a:rPr lang="en-US" altLang="ja-JP" sz="800" b="0" i="1" smtClean="0">
                                      <a:solidFill>
                                        <a:schemeClr val="tx1"/>
                                      </a:solidFill>
                                      <a:latin typeface="Cambria Math" panose="02040503050406030204" pitchFamily="18" charset="0"/>
                                    </a:rPr>
                                  </m:ctrlPr>
                                </m:sSubPr>
                                <m:e>
                                  <m:r>
                                    <a:rPr lang="en-US" altLang="ja-JP" sz="800" b="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7</m:t>
                                  </m:r>
                                </m:sub>
                              </m:sSub>
                              <m:r>
                                <a:rPr lang="en-US" altLang="ja-JP" sz="800" i="1">
                                  <a:latin typeface="Cambria Math" panose="02040503050406030204" pitchFamily="18" charset="0"/>
                                  <a:ea typeface="Meiryo UI" panose="020B0604030504040204" pitchFamily="34" charset="-128"/>
                                </a:rPr>
                                <m:t>+</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Cambria Math" panose="02040503050406030204" pitchFamily="18" charset="0"/>
                                    </a:rPr>
                                    <m:t>𝜀</m:t>
                                  </m:r>
                                </m:e>
                                <m:sub>
                                  <m:r>
                                    <a:rPr lang="en-US" altLang="ja-JP" sz="800" b="0" i="1" smtClean="0">
                                      <a:latin typeface="Cambria Math" panose="02040503050406030204" pitchFamily="18" charset="0"/>
                                      <a:ea typeface="Meiryo UI" panose="020B0604030504040204" pitchFamily="34" charset="-128"/>
                                    </a:rPr>
                                    <m:t>𝑖</m:t>
                                  </m:r>
                                </m:sub>
                              </m:sSub>
                            </m:oMath>
                          </a14:m>
                          <a:endParaRPr lang="en-US" altLang="ja-JP" sz="8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a:latin typeface="Cambria Math" panose="02040503050406030204" pitchFamily="18" charset="0"/>
                                      <a:ea typeface="Meiryo UI" panose="020B0604030504040204" pitchFamily="34" charset="-128"/>
                                    </a:rPr>
                                  </m:ctrlPr>
                                </m:sSubPr>
                                <m:e>
                                  <m:r>
                                    <a:rPr lang="en-US" altLang="ja-JP" sz="800">
                                      <a:latin typeface="Cambria Math" panose="02040503050406030204" pitchFamily="18" charset="0"/>
                                      <a:ea typeface="Meiryo UI" panose="020B0604030504040204" pitchFamily="34" charset="-128"/>
                                    </a:rPr>
                                    <m:t>𝜀</m:t>
                                  </m:r>
                                </m:e>
                                <m:sub>
                                  <m:r>
                                    <a:rPr lang="en-US" altLang="ja-JP" sz="800">
                                      <a:latin typeface="Cambria Math" panose="02040503050406030204" pitchFamily="18" charset="0"/>
                                      <a:ea typeface="Meiryo UI" panose="020B0604030504040204" pitchFamily="34" charset="-128"/>
                                    </a:rPr>
                                    <m:t>𝑖</m:t>
                                  </m:r>
                                </m:sub>
                              </m:sSub>
                              <m:r>
                                <a:rPr lang="en-US" altLang="ja-JP" sz="800">
                                  <a:latin typeface="Cambria Math" panose="02040503050406030204" pitchFamily="18" charset="0"/>
                                  <a:ea typeface="Meiryo UI" panose="020B0604030504040204" pitchFamily="34" charset="-128"/>
                                </a:rPr>
                                <m:t> </m:t>
                              </m:r>
                            </m:oMath>
                          </a14:m>
                          <a:r>
                            <a:rPr lang="ja-JP" altLang="en-US" sz="800" dirty="0">
                              <a:latin typeface="Meiryo UI" panose="020B0604030504040204" pitchFamily="34" charset="-128"/>
                              <a:ea typeface="Meiryo UI" panose="020B0604030504040204" pitchFamily="34" charset="-128"/>
                            </a:rPr>
                            <a:t>independently </a:t>
                          </a:r>
                          <a:r>
                            <a:rPr lang="en" altLang="ja-JP" sz="8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800" i="1">
                                      <a:latin typeface="Cambria Math" panose="02040503050406030204" pitchFamily="18" charset="0"/>
                                      <a:ea typeface="Meiryo UI" panose="020B0604030504040204" pitchFamily="34" charset="-128"/>
                                    </a:rPr>
                                  </m:ctrlPr>
                                </m:sSupPr>
                                <m:e>
                                  <m:r>
                                    <a:rPr lang="en-US" altLang="ja-JP" sz="800">
                                      <a:latin typeface="Cambria Math" panose="02040503050406030204" pitchFamily="18" charset="0"/>
                                      <a:ea typeface="Meiryo UI" panose="020B0604030504040204" pitchFamily="34" charset="-128"/>
                                    </a:rPr>
                                    <m:t>𝜎</m:t>
                                  </m:r>
                                </m:e>
                                <m:sup>
                                  <m:r>
                                    <a:rPr lang="en-US" altLang="ja-JP" sz="800">
                                      <a:latin typeface="Cambria Math" panose="02040503050406030204" pitchFamily="18" charset="0"/>
                                      <a:ea typeface="Meiryo UI" panose="020B0604030504040204" pitchFamily="34" charset="-128"/>
                                    </a:rPr>
                                    <m:t>2</m:t>
                                  </m:r>
                                </m:sup>
                              </m:sSup>
                            </m:oMath>
                          </a14:m>
                          <a:endParaRPr lang="en-US" altLang="ja-JP" sz="800" i="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dirty="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latin typeface="Meiryo UI" panose="020B0604030504040204" pitchFamily="34" charset="-128"/>
                              <a:ea typeface="Meiryo UI" panose="020B0604030504040204" pitchFamily="34" charset="-128"/>
                            </a:rPr>
                            <a:t>Selected set of</a:t>
                          </a:r>
                          <a:r>
                            <a:rPr lang="ja-JP" altLang="en-US" sz="800" dirty="0">
                              <a:latin typeface="Meiryo UI" panose="020B0604030504040204" pitchFamily="34" charset="-128"/>
                              <a:ea typeface="Meiryo UI" panose="020B0604030504040204" pitchFamily="34" charset="-128"/>
                            </a:rPr>
                            <a:t> explanatory variable</a:t>
                          </a:r>
                          <a:r>
                            <a:rPr lang="en-US" altLang="ja-JP" sz="8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800" i="1" smtClean="0">
                                      <a:solidFill>
                                        <a:schemeClr val="tx1"/>
                                      </a:solidFill>
                                      <a:latin typeface="Cambria Math" panose="02040503050406030204" pitchFamily="18" charset="0"/>
                                    </a:rPr>
                                  </m:ctrlPr>
                                </m:dPr>
                                <m:e>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r>
                                            <a:rPr lang="en-US" altLang="ja-JP" sz="800" i="1">
                                              <a:solidFill>
                                                <a:schemeClr val="tx1"/>
                                              </a:solidFill>
                                              <a:latin typeface="Cambria Math" panose="02040503050406030204" pitchFamily="18" charset="0"/>
                                            </a:rPr>
                                            <m:t>1</m:t>
                                          </m:r>
                                        </m:sub>
                                      </m:sSub>
                                    </m:sub>
                                  </m:sSub>
                                  <m:r>
                                    <a:rPr lang="en-US" altLang="ja-JP" sz="800" i="1">
                                      <a:solidFill>
                                        <a:schemeClr val="tx1"/>
                                      </a:solidFill>
                                      <a:latin typeface="Cambria Math" panose="02040503050406030204" pitchFamily="18" charset="0"/>
                                    </a:rPr>
                                    <m:t>, ⋯,</m:t>
                                  </m:r>
                                  <m:sSub>
                                    <m:sSubPr>
                                      <m:ctrlPr>
                                        <a:rPr lang="en-US" altLang="ja-JP" sz="800" i="1">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e>
                              </m:d>
                            </m:oMath>
                          </a14:m>
                          <a:endParaRPr lang="en-US" altLang="ja-JP" sz="800" dirty="0">
                            <a:solidFill>
                              <a:schemeClr val="tx1"/>
                            </a:solidFill>
                            <a:latin typeface="Meiryo UI" panose="020B0604030504040204" pitchFamily="34" charset="-128"/>
                          </a:endParaRPr>
                        </a:p>
                        <a:p>
                          <a:pPr algn="ctr"/>
                          <a:endParaRPr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Estimated </a:t>
                          </a:r>
                          <a:r>
                            <a:rPr lang="en-US" altLang="ja-JP" sz="800" dirty="0">
                              <a:solidFill>
                                <a:schemeClr val="tx1"/>
                              </a:solidFill>
                              <a:latin typeface="Meiryo UI" panose="020B0604030504040204" pitchFamily="34" charset="-128"/>
                              <a:ea typeface="Meiryo UI" panose="020B0604030504040204" pitchFamily="34" charset="-128"/>
                            </a:rPr>
                            <a:t>values of </a:t>
                          </a:r>
                          <a:r>
                            <a:rPr lang="ja-JP" altLang="en-US" sz="800" dirty="0">
                              <a:solidFill>
                                <a:schemeClr val="tx1"/>
                              </a:solidFill>
                              <a:latin typeface="Meiryo UI" panose="020B0604030504040204" pitchFamily="34" charset="-128"/>
                              <a:ea typeface="Meiryo UI" panose="020B0604030504040204" pitchFamily="34" charset="-128"/>
                            </a:rPr>
                            <a:t>regression coefficients</a:t>
                          </a:r>
                          <a:endParaRPr lang="en-US" altLang="ja-JP" sz="8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r>
                                      <a:rPr lang="en-US" altLang="ja-JP" sz="800" i="1">
                                        <a:solidFill>
                                          <a:schemeClr val="tx1"/>
                                        </a:solidFill>
                                        <a:latin typeface="Cambria Math" panose="02040503050406030204" pitchFamily="18" charset="0"/>
                                      </a:rPr>
                                      <m:t>0</m:t>
                                    </m:r>
                                  </m:sub>
                                </m:sSub>
                                <m:r>
                                  <a:rPr lang="en-US" altLang="ja-JP" sz="800" i="1">
                                    <a:solidFill>
                                      <a:schemeClr val="tx1"/>
                                    </a:solidFill>
                                    <a:latin typeface="Cambria Math" panose="02040503050406030204" pitchFamily="18" charset="0"/>
                                  </a:rPr>
                                  <m:t>, ⋯, </m:t>
                                </m:r>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𝑗</m:t>
                                        </m:r>
                                      </m:e>
                                      <m:sub>
                                        <m:acc>
                                          <m:accPr>
                                            <m:chr m:val="̂"/>
                                            <m:ctrlPr>
                                              <a:rPr lang="en-US" altLang="ja-JP" sz="800" b="0" i="1" smtClean="0">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oMath>
                            </m:oMathPara>
                          </a14:m>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230237427"/>
                  </p:ext>
                </p:extLst>
              </p:nvPr>
            </p:nvGraphicFramePr>
            <p:xfrm>
              <a:off x="136575" y="1405191"/>
              <a:ext cx="8870850" cy="2204943"/>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749287">
                      <a:extLst>
                        <a:ext uri="{9D8B030D-6E8A-4147-A177-3AD203B41FA5}">
                          <a16:colId xmlns:a16="http://schemas.microsoft.com/office/drawing/2014/main" val="388790388"/>
                        </a:ext>
                      </a:extLst>
                    </a:gridCol>
                    <a:gridCol w="1228290">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a:t>
                          </a:r>
                          <a:r>
                            <a:rPr kumimoji="1" lang="ja-JP" altLang="en-US" sz="8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8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S</a:t>
                          </a:r>
                          <a:r>
                            <a:rPr kumimoji="1" lang="ja-JP" altLang="en-US" sz="8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Criterion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O</a:t>
                          </a:r>
                          <a:r>
                            <a:rPr kumimoji="1" lang="ja-JP" altLang="en-US" sz="8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920240">
                    <a:tc>
                      <a:txBody>
                        <a:bodyPr/>
                        <a:lstStyle/>
                        <a:p>
                          <a:pPr algn="ctr"/>
                          <a:r>
                            <a:rPr kumimoji="1" lang="en-US" altLang="ja-JP" sz="800" dirty="0">
                              <a:solidFill>
                                <a:schemeClr val="tx1"/>
                              </a:solidFill>
                              <a:latin typeface="Meiryo UI" panose="020B0604030504040204" pitchFamily="34" charset="-128"/>
                              <a:ea typeface="Meiryo UI" panose="020B0604030504040204" pitchFamily="34" charset="-128"/>
                            </a:rPr>
                            <a:t>6-5</a:t>
                          </a:r>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7536" t="-15789" r="-380435" b="-197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800" dirty="0">
                              <a:latin typeface="Meiryo UI" panose="020B0604030504040204" pitchFamily="34" charset="-128"/>
                              <a:ea typeface="Meiryo UI" panose="020B0604030504040204" pitchFamily="34" charset="-128"/>
                            </a:rPr>
                            <a:t>To determine a regression equation that estimates the price of </a:t>
                          </a:r>
                          <a:r>
                            <a:rPr lang="en" altLang="ja-JP" sz="800" dirty="0">
                              <a:latin typeface="Meiryo UI" panose="020B0604030504040204" pitchFamily="34" charset="-128"/>
                              <a:ea typeface="Meiryo UI" panose="020B0604030504040204" pitchFamily="34" charset="-128"/>
                            </a:rPr>
                            <a:t>used homes </a:t>
                          </a:r>
                          <a:r>
                            <a:rPr lang="en" altLang="ja-AU" sz="800" dirty="0">
                              <a:latin typeface="Meiryo UI" panose="020B0604030504040204" pitchFamily="34" charset="-128"/>
                              <a:ea typeface="Meiryo UI" panose="020B0604030504040204" pitchFamily="34" charset="-128"/>
                            </a:rPr>
                            <a:t>based on property information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146774" t="-15789" r="-130108" b="-1974"/>
                          </a:stretch>
                        </a:blipFill>
                      </a:tcP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dirty="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542202" t="-15789" r="-917" b="-1974"/>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1667992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6-5</a:t>
            </a:r>
            <a:r>
              <a:rPr lang="ja-JP" altLang="en-US"/>
              <a:t>] 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70432"/>
            <a:ext cx="8275465" cy="3864672"/>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lang="en" altLang="ja-AU" sz="1400" b="0" dirty="0">
                <a:solidFill>
                  <a:prstClr val="black"/>
                </a:solidFill>
              </a:rPr>
              <a:t>For the regression equation that includes an interaction term between </a:t>
            </a:r>
            <a:r>
              <a:rPr lang="en-US" altLang="ja-AU" sz="1400" b="0" dirty="0">
                <a:solidFill>
                  <a:prstClr val="black"/>
                </a:solidFill>
              </a:rPr>
              <a:t>walking time</a:t>
            </a:r>
            <a:r>
              <a:rPr lang="en" altLang="ja-AU" sz="1400" b="0" dirty="0">
                <a:solidFill>
                  <a:prstClr val="black"/>
                </a:solidFill>
              </a:rPr>
              <a:t> and main street, BIC values were calculated for all combinations of explanatory variables.</a:t>
            </a:r>
            <a:br>
              <a:rPr lang="en-US" altLang="ja-JP" sz="1400" b="0" dirty="0">
                <a:solidFill>
                  <a:prstClr val="black"/>
                </a:solidFill>
              </a:rPr>
            </a:b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37</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2577380529"/>
                  </p:ext>
                </p:extLst>
              </p:nvPr>
            </p:nvGraphicFramePr>
            <p:xfrm>
              <a:off x="1313156" y="1336267"/>
              <a:ext cx="6485937" cy="1784985"/>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139042">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2902</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sales ~ area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558852579"/>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2651</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139042">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2557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390933413"/>
                      </a:ext>
                    </a:extLst>
                  </a:tr>
                </a:tbl>
              </a:graphicData>
            </a:graphic>
          </p:graphicFrame>
        </mc:Choice>
        <mc:Fallback xmlns="">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2577380529"/>
                  </p:ext>
                </p:extLst>
              </p:nvPr>
            </p:nvGraphicFramePr>
            <p:xfrm>
              <a:off x="1313156" y="1336267"/>
              <a:ext cx="6485937" cy="1784985"/>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274320">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37528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2902</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sales ~ area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92405">
                    <a:tc>
                      <a:txBody>
                        <a:bodyPr/>
                        <a:lstStyle/>
                        <a:p>
                          <a:endParaRPr lang="en-JP"/>
                        </a:p>
                      </a:txBody>
                      <a:tcPr marL="9525" marR="9525" marT="9525" marB="0" anchor="ctr">
                        <a:blipFill>
                          <a:blip r:embed="rId3"/>
                          <a:stretch>
                            <a:fillRect l="-2174" t="-325000" r="-1015217" b="-475000"/>
                          </a:stretch>
                        </a:blipFill>
                      </a:tcPr>
                    </a:tc>
                    <a:tc>
                      <a:txBody>
                        <a:bodyPr/>
                        <a:lstStyle/>
                        <a:p>
                          <a:endParaRPr lang="en-JP"/>
                        </a:p>
                      </a:txBody>
                      <a:tcPr marL="9525" marR="9525" marT="9525" marB="0" anchor="ctr">
                        <a:blipFill>
                          <a:blip r:embed="rId3"/>
                          <a:stretch>
                            <a:fillRect l="-10086" t="-325000" r="-215" b="-475000"/>
                          </a:stretch>
                        </a:blipFill>
                      </a:tcPr>
                    </a:tc>
                    <a:extLst>
                      <a:ext uri="{0D108BD9-81ED-4DB2-BD59-A6C34878D82A}">
                        <a16:rowId xmlns:a16="http://schemas.microsoft.com/office/drawing/2014/main" val="1558852579"/>
                      </a:ext>
                    </a:extLst>
                  </a:tr>
                  <a:tr h="37528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2651</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375285">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2557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92405">
                    <a:tc>
                      <a:txBody>
                        <a:bodyPr/>
                        <a:lstStyle/>
                        <a:p>
                          <a:endParaRPr lang="en-JP"/>
                        </a:p>
                      </a:txBody>
                      <a:tcPr marL="9525" marR="9525" marT="9525" marB="0" anchor="ctr">
                        <a:blipFill>
                          <a:blip r:embed="rId3"/>
                          <a:stretch>
                            <a:fillRect l="-2174" t="-846667" r="-1015217" b="-13333"/>
                          </a:stretch>
                        </a:blipFill>
                      </a:tcPr>
                    </a:tc>
                    <a:tc>
                      <a:txBody>
                        <a:bodyPr/>
                        <a:lstStyle/>
                        <a:p>
                          <a:endParaRPr lang="en-JP"/>
                        </a:p>
                      </a:txBody>
                      <a:tcPr marL="9525" marR="9525" marT="9525" marB="0" anchor="ctr">
                        <a:blipFill>
                          <a:blip r:embed="rId3"/>
                          <a:stretch>
                            <a:fillRect l="-10086" t="-846667" r="-215" b="-13333"/>
                          </a:stretch>
                        </a:blipFill>
                      </a:tcPr>
                    </a:tc>
                    <a:extLst>
                      <a:ext uri="{0D108BD9-81ED-4DB2-BD59-A6C34878D82A}">
                        <a16:rowId xmlns:a16="http://schemas.microsoft.com/office/drawing/2014/main" val="1390933413"/>
                      </a:ext>
                    </a:extLst>
                  </a:tr>
                </a:tbl>
              </a:graphicData>
            </a:graphic>
          </p:graphicFrame>
        </mc:Fallback>
      </mc:AlternateContent>
      <p:sp>
        <p:nvSpPr>
          <p:cNvPr id="8" name="テキスト ボックス 7">
            <a:extLst>
              <a:ext uri="{FF2B5EF4-FFF2-40B4-BE49-F238E27FC236}">
                <a16:creationId xmlns:a16="http://schemas.microsoft.com/office/drawing/2014/main" id="{70B524AD-54CC-F531-6FA6-D2CF090B3BF2}"/>
              </a:ext>
            </a:extLst>
          </p:cNvPr>
          <p:cNvSpPr txBox="1"/>
          <p:nvPr/>
        </p:nvSpPr>
        <p:spPr>
          <a:xfrm>
            <a:off x="441498" y="4358887"/>
            <a:ext cx="8296101" cy="461665"/>
          </a:xfrm>
          <a:prstGeom prst="rect">
            <a:avLst/>
          </a:prstGeom>
          <a:noFill/>
        </p:spPr>
        <p:txBody>
          <a:bodyPr wrap="square">
            <a:spAutoFit/>
          </a:bodyPr>
          <a:lstStyle/>
          <a:p>
            <a:pPr marL="180000" indent="-180000"/>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†Show the values of BIC for the regression equation obtained in the step of “Analysis of the Problem”, so that the minimum BIC values can be compared before and after the revision of the regression equation.</a:t>
            </a:r>
            <a:endParaRPr lang="en-US" altLang="ja-JP" sz="1200" dirty="0">
              <a:solidFill>
                <a:srgbClr val="00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655431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a:xfrm>
            <a:off x="374650" y="48612"/>
            <a:ext cx="8362950" cy="307777"/>
          </a:xfrm>
        </p:spPr>
        <p:txBody>
          <a:bodyPr/>
          <a:lstStyle/>
          <a:p>
            <a:r>
              <a:rPr lang="ja-JP" altLang="en-US"/>
              <a:t>[</a:t>
            </a:r>
            <a:r>
              <a:rPr lang="en-US" altLang="ja-JP" dirty="0"/>
              <a:t>6-5</a:t>
            </a:r>
            <a:r>
              <a:rPr lang="ja-JP" altLang="en-US"/>
              <a:t>]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18392" y="458331"/>
            <a:ext cx="8275465" cy="3924300"/>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38</a:t>
            </a:fld>
            <a:endParaRPr kumimoji="1" lang="ja-JP" altLang="en-US"/>
          </a:p>
        </p:txBody>
      </p:sp>
      <p:pic>
        <p:nvPicPr>
          <p:cNvPr id="8" name="Picture 7">
            <a:extLst>
              <a:ext uri="{FF2B5EF4-FFF2-40B4-BE49-F238E27FC236}">
                <a16:creationId xmlns:a16="http://schemas.microsoft.com/office/drawing/2014/main" id="{12D71702-A322-70D7-D516-D6A6E605925B}"/>
              </a:ext>
            </a:extLst>
          </p:cNvPr>
          <p:cNvPicPr>
            <a:picLocks noChangeAspect="1"/>
          </p:cNvPicPr>
          <p:nvPr/>
        </p:nvPicPr>
        <p:blipFill>
          <a:blip r:embed="rId2"/>
          <a:stretch>
            <a:fillRect/>
          </a:stretch>
        </p:blipFill>
        <p:spPr>
          <a:xfrm>
            <a:off x="508884" y="1159025"/>
            <a:ext cx="3894532" cy="1929236"/>
          </a:xfrm>
          <a:prstGeom prst="rect">
            <a:avLst/>
          </a:prstGeom>
        </p:spPr>
      </p:pic>
      <p:pic>
        <p:nvPicPr>
          <p:cNvPr id="10" name="Picture 9">
            <a:extLst>
              <a:ext uri="{FF2B5EF4-FFF2-40B4-BE49-F238E27FC236}">
                <a16:creationId xmlns:a16="http://schemas.microsoft.com/office/drawing/2014/main" id="{A1DC1A2C-C363-98DD-6E3C-F8FAAF0DCC95}"/>
              </a:ext>
            </a:extLst>
          </p:cNvPr>
          <p:cNvPicPr>
            <a:picLocks noChangeAspect="1"/>
          </p:cNvPicPr>
          <p:nvPr/>
        </p:nvPicPr>
        <p:blipFill>
          <a:blip r:embed="rId3"/>
          <a:stretch>
            <a:fillRect/>
          </a:stretch>
        </p:blipFill>
        <p:spPr>
          <a:xfrm>
            <a:off x="4556124" y="1159025"/>
            <a:ext cx="4307950" cy="245301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0FCFEA4-838D-CFB0-4D2C-5AC035BAB6AC}"/>
                  </a:ext>
                </a:extLst>
              </p:cNvPr>
              <p:cNvSpPr txBox="1"/>
              <p:nvPr/>
            </p:nvSpPr>
            <p:spPr>
              <a:xfrm>
                <a:off x="630950" y="3716960"/>
                <a:ext cx="7509913"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gn="ct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parking</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6</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dining</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dining</m:t>
                              </m:r>
                            </m:e>
                          </m:mr>
                        </m:m>
                      </m:e>
                    </m:d>
                  </m:oMath>
                </a14:m>
                <a:r>
                  <a:rPr lang="en-US" altLang="ja-JP" sz="1400" dirty="0">
                    <a:solidFill>
                      <a:prstClr val="black"/>
                    </a:solidFill>
                  </a:rPr>
                  <a:t>      </a:t>
                </a:r>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7</m:t>
                        </m:r>
                      </m:sub>
                    </m:sSub>
                    <m:r>
                      <a:rPr lang="en-US" altLang="ja-JP" sz="1400" i="1">
                        <a:solidFill>
                          <a:prstClr val="black"/>
                        </a:solidFill>
                        <a:latin typeface="Cambria Math" panose="02040503050406030204" pitchFamily="18" charset="0"/>
                      </a:rPr>
                      <m:t>=</m:t>
                    </m:r>
                    <m:d>
                      <m:dPr>
                        <m:begChr m:val="{"/>
                        <m:endChr m:val=""/>
                        <m:ctrlPr>
                          <a:rPr lang="en-US" altLang="ja-JP" sz="140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not</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facingmain</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street</m:t>
                              </m:r>
                            </m:e>
                          </m:mr>
                          <m:mr>
                            <m:e>
                              <m:r>
                                <a:rPr lang="en-US" altLang="ja-JP" sz="1400" i="1">
                                  <a:solidFill>
                                    <a:prstClr val="black"/>
                                  </a:solidFill>
                                  <a:latin typeface="Cambria Math" panose="02040503050406030204" pitchFamily="18" charset="0"/>
                                </a:rPr>
                                <m:t>  1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facingmain</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street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xmlns="">
          <p:sp>
            <p:nvSpPr>
              <p:cNvPr id="11" name="TextBox 10">
                <a:extLst>
                  <a:ext uri="{FF2B5EF4-FFF2-40B4-BE49-F238E27FC236}">
                    <a16:creationId xmlns:a16="http://schemas.microsoft.com/office/drawing/2014/main" id="{F0FCFEA4-838D-CFB0-4D2C-5AC035BAB6AC}"/>
                  </a:ext>
                </a:extLst>
              </p:cNvPr>
              <p:cNvSpPr txBox="1">
                <a:spLocks noRot="1" noChangeAspect="1" noMove="1" noResize="1" noEditPoints="1" noAdjustHandles="1" noChangeArrowheads="1" noChangeShapeType="1" noTextEdit="1"/>
              </p:cNvSpPr>
              <p:nvPr/>
            </p:nvSpPr>
            <p:spPr>
              <a:xfrm>
                <a:off x="630950" y="3716960"/>
                <a:ext cx="7509913" cy="927562"/>
              </a:xfrm>
              <a:prstGeom prst="rect">
                <a:avLst/>
              </a:prstGeom>
              <a:blipFill>
                <a:blip r:embed="rId4"/>
                <a:stretch>
                  <a:fillRect l="-169" t="-72973" b="-159459"/>
                </a:stretch>
              </a:blipFill>
            </p:spPr>
            <p:txBody>
              <a:bodyPr/>
              <a:lstStyle/>
              <a:p>
                <a:r>
                  <a:rPr lang="en-JP">
                    <a:noFill/>
                  </a:rPr>
                  <a:t> </a:t>
                </a:r>
              </a:p>
            </p:txBody>
          </p:sp>
        </mc:Fallback>
      </mc:AlternateContent>
    </p:spTree>
    <p:extLst>
      <p:ext uri="{BB962C8B-B14F-4D97-AF65-F5344CB8AC3E}">
        <p14:creationId xmlns:p14="http://schemas.microsoft.com/office/powerpoint/2010/main" val="41290444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6-5</a:t>
            </a:r>
            <a:r>
              <a:rPr lang="ja-JP" altLang="en-US"/>
              <a:t>] </a:t>
            </a:r>
            <a:r>
              <a:rPr kumimoji="1" lang="ja-JP" altLang="en-US"/>
              <a:t>Analysis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dirty="0">
                    <a:solidFill>
                      <a:prstClr val="black"/>
                    </a:solidFill>
                  </a:rPr>
                  <a:t>Minimum </a:t>
                </a:r>
                <a:r>
                  <a:rPr lang="en-US" altLang="ja-JP" sz="2000" dirty="0">
                    <a:solidFill>
                      <a:prstClr val="black"/>
                    </a:solidFill>
                  </a:rPr>
                  <a:t>BIC: </a:t>
                </a:r>
                <a:r>
                  <a:rPr lang="en-US" altLang="ja-JP" sz="2000" b="0" dirty="0">
                    <a:solidFill>
                      <a:prstClr val="black"/>
                    </a:solidFill>
                  </a:rPr>
                  <a:t>2557</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a:solidFill>
                      <a:prstClr val="black"/>
                    </a:solidFill>
                  </a:rPr>
                  <a:t>Estimated </a:t>
                </a:r>
                <a:r>
                  <a:rPr lang="en-US" altLang="ja-JP" sz="2000" dirty="0">
                    <a:solidFill>
                      <a:prstClr val="black"/>
                    </a:solidFill>
                  </a:rPr>
                  <a:t>set of </a:t>
                </a:r>
                <a:r>
                  <a:rPr lang="ja-JP" altLang="en-US" sz="2000">
                    <a:solidFill>
                      <a:prstClr val="black"/>
                    </a:solidFill>
                  </a:rPr>
                  <a:t>explanatory variable</a:t>
                </a:r>
                <a:r>
                  <a:rPr lang="en-US" altLang="ja-JP" sz="2000" dirty="0">
                    <a:solidFill>
                      <a:prstClr val="black"/>
                    </a:solidFill>
                  </a:rPr>
                  <a:t>s:</a:t>
                </a:r>
              </a:p>
              <a:p>
                <a:pPr marL="400050" lvl="1" indent="0">
                  <a:lnSpc>
                    <a:spcPct val="120000"/>
                  </a:lnSpc>
                  <a:spcBef>
                    <a:spcPts val="0"/>
                  </a:spcBef>
                  <a:buNone/>
                  <a:defRPr/>
                </a:pPr>
                <a:r>
                  <a:rPr lang="en-US" altLang="ja-JP" sz="2000" b="0" dirty="0">
                    <a:solidFill>
                      <a:prstClr val="black"/>
                    </a:solidFill>
                  </a:rPr>
                  <a:t>Area</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1</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2</m:t>
                        </m:r>
                      </m:sub>
                    </m:sSub>
                  </m:oMath>
                </a14:m>
                <a:r>
                  <a:rPr lang="en-US" altLang="ja-JP" sz="2000" b="0" dirty="0">
                    <a:solidFill>
                      <a:prstClr val="black"/>
                    </a:solidFill>
                  </a:rPr>
                  <a:t>, Competing stores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3</m:t>
                        </m:r>
                      </m:sub>
                    </m:sSub>
                  </m:oMath>
                </a14:m>
                <a:r>
                  <a:rPr lang="en-US" altLang="ja-JP" sz="2000" b="0" dirty="0">
                    <a:solidFill>
                      <a:prstClr val="black"/>
                    </a:solidFill>
                  </a:rPr>
                  <a:t>, Population Density</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4</m:t>
                        </m:r>
                      </m:sub>
                    </m:sSub>
                  </m:oMath>
                </a14:m>
                <a:r>
                  <a:rPr lang="en-US" altLang="ja-JP" sz="2000" b="0" dirty="0">
                    <a:solidFill>
                      <a:prstClr val="black"/>
                    </a:solidFill>
                  </a:rPr>
                  <a:t>, Parking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5</m:t>
                        </m:r>
                      </m:sub>
                    </m:sSub>
                  </m:oMath>
                </a14:m>
                <a:r>
                  <a:rPr lang="en-US" altLang="ja-JP" sz="2000" b="0" dirty="0">
                    <a:solidFill>
                      <a:prstClr val="black"/>
                    </a:solidFill>
                  </a:rPr>
                  <a:t>, Dining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6</m:t>
                        </m:r>
                      </m:sub>
                    </m:sSub>
                  </m:oMath>
                </a14:m>
                <a:r>
                  <a:rPr lang="en-US" altLang="ja-JP" sz="2000" b="0" dirty="0">
                    <a:solidFill>
                      <a:prstClr val="black"/>
                    </a:solidFill>
                  </a:rPr>
                  <a:t>, Main street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7</m:t>
                        </m:r>
                      </m:sub>
                    </m:sSub>
                  </m:oMath>
                </a14:m>
                <a:endPar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Estimated </a:t>
                </a:r>
                <a:r>
                  <a:rPr kumimoji="1" lang="ja-JP" altLang="en-US"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regression coefficients</a:t>
                </a:r>
                <a:r>
                  <a:rPr kumimoji="1" lang="en-US" altLang="ja-JP"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p>
                <a:pPr marL="0" marR="0" lvl="0" indent="0" algn="l" defTabSz="914400" rtl="0" eaLnBrk="1" fontAlgn="auto" latinLnBrk="0" hangingPunct="1">
                  <a:lnSpc>
                    <a:spcPct val="120000"/>
                  </a:lnSpc>
                  <a:spcBef>
                    <a:spcPts val="0"/>
                  </a:spcBef>
                  <a:spcAft>
                    <a:spcPts val="0"/>
                  </a:spcAft>
                  <a:buClrTx/>
                  <a:buSzTx/>
                  <a:buNone/>
                  <a:tabLst/>
                  <a:defRPr/>
                </a:pPr>
                <a:endParaRPr lang="en-US" altLang="ja-JP" sz="2000" b="0" dirty="0">
                  <a:solidFill>
                    <a:prstClr val="black"/>
                  </a:solidFill>
                </a:endParaRPr>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blipFill>
                <a:blip r:embed="rId2"/>
                <a:stretch>
                  <a:fillRect l="-1838" t="-1618"/>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39</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601455499"/>
                  </p:ext>
                </p:extLst>
              </p:nvPr>
            </p:nvGraphicFramePr>
            <p:xfrm>
              <a:off x="441499" y="2962830"/>
              <a:ext cx="8275464" cy="751459"/>
            </p:xfrm>
            <a:graphic>
              <a:graphicData uri="http://schemas.openxmlformats.org/drawingml/2006/table">
                <a:tbl>
                  <a:tblPr firstRow="1" bandRow="1">
                    <a:tableStyleId>{5940675A-B579-460E-94D1-54222C63F5DA}</a:tableStyleId>
                  </a:tblPr>
                  <a:tblGrid>
                    <a:gridCol w="919496">
                      <a:extLst>
                        <a:ext uri="{9D8B030D-6E8A-4147-A177-3AD203B41FA5}">
                          <a16:colId xmlns:a16="http://schemas.microsoft.com/office/drawing/2014/main" val="2100786548"/>
                        </a:ext>
                      </a:extLst>
                    </a:gridCol>
                    <a:gridCol w="919496">
                      <a:extLst>
                        <a:ext uri="{9D8B030D-6E8A-4147-A177-3AD203B41FA5}">
                          <a16:colId xmlns:a16="http://schemas.microsoft.com/office/drawing/2014/main" val="1891247360"/>
                        </a:ext>
                      </a:extLst>
                    </a:gridCol>
                    <a:gridCol w="919496">
                      <a:extLst>
                        <a:ext uri="{9D8B030D-6E8A-4147-A177-3AD203B41FA5}">
                          <a16:colId xmlns:a16="http://schemas.microsoft.com/office/drawing/2014/main" val="1451476215"/>
                        </a:ext>
                      </a:extLst>
                    </a:gridCol>
                    <a:gridCol w="919496">
                      <a:extLst>
                        <a:ext uri="{9D8B030D-6E8A-4147-A177-3AD203B41FA5}">
                          <a16:colId xmlns:a16="http://schemas.microsoft.com/office/drawing/2014/main" val="1329284954"/>
                        </a:ext>
                      </a:extLst>
                    </a:gridCol>
                    <a:gridCol w="919496">
                      <a:extLst>
                        <a:ext uri="{9D8B030D-6E8A-4147-A177-3AD203B41FA5}">
                          <a16:colId xmlns:a16="http://schemas.microsoft.com/office/drawing/2014/main" val="146865595"/>
                        </a:ext>
                      </a:extLst>
                    </a:gridCol>
                    <a:gridCol w="913088">
                      <a:extLst>
                        <a:ext uri="{9D8B030D-6E8A-4147-A177-3AD203B41FA5}">
                          <a16:colId xmlns:a16="http://schemas.microsoft.com/office/drawing/2014/main" val="3756674803"/>
                        </a:ext>
                      </a:extLst>
                    </a:gridCol>
                    <a:gridCol w="925904">
                      <a:extLst>
                        <a:ext uri="{9D8B030D-6E8A-4147-A177-3AD203B41FA5}">
                          <a16:colId xmlns:a16="http://schemas.microsoft.com/office/drawing/2014/main" val="1318016955"/>
                        </a:ext>
                      </a:extLst>
                    </a:gridCol>
                    <a:gridCol w="919496">
                      <a:extLst>
                        <a:ext uri="{9D8B030D-6E8A-4147-A177-3AD203B41FA5}">
                          <a16:colId xmlns:a16="http://schemas.microsoft.com/office/drawing/2014/main" val="3503782664"/>
                        </a:ext>
                      </a:extLst>
                    </a:gridCol>
                    <a:gridCol w="919496">
                      <a:extLst>
                        <a:ext uri="{9D8B030D-6E8A-4147-A177-3AD203B41FA5}">
                          <a16:colId xmlns:a16="http://schemas.microsoft.com/office/drawing/2014/main" val="213734914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0</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4</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5</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6</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7</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2×7</m:t>
                                    </m:r>
                                  </m:sub>
                                </m:sSub>
                              </m:oMath>
                            </m:oMathPara>
                          </a14:m>
                          <a:endParaRPr kumimoji="1" lang="ja-JP" altLang="en-US"/>
                        </a:p>
                      </a:txBody>
                      <a:tcPr/>
                    </a:tc>
                    <a:extLst>
                      <a:ext uri="{0D108BD9-81ED-4DB2-BD59-A6C34878D82A}">
                        <a16:rowId xmlns:a16="http://schemas.microsoft.com/office/drawing/2014/main" val="2881751412"/>
                      </a:ext>
                    </a:extLst>
                  </a:tr>
                  <a:tr h="370840">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98.2434</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0.2877</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-1.9779</a:t>
                          </a:r>
                          <a:endParaRPr lang="en-JP" dirty="0">
                            <a:effectLst/>
                          </a:endParaRPr>
                        </a:p>
                      </a:txBody>
                      <a:tcPr marL="76200" marR="76200" marT="38100" marB="38100" anchor="ct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−5.0800</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3.3954</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5.0011</m:t>
                                </m:r>
                              </m:oMath>
                            </m:oMathPara>
                          </a14:m>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-0.5150</a:t>
                          </a:r>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1.6187</a:t>
                          </a:r>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Choice>
        <mc:Fallback xmlns="">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601455499"/>
                  </p:ext>
                </p:extLst>
              </p:nvPr>
            </p:nvGraphicFramePr>
            <p:xfrm>
              <a:off x="441499" y="2962830"/>
              <a:ext cx="8275464" cy="751459"/>
            </p:xfrm>
            <a:graphic>
              <a:graphicData uri="http://schemas.openxmlformats.org/drawingml/2006/table">
                <a:tbl>
                  <a:tblPr firstRow="1" bandRow="1">
                    <a:tableStyleId>{5940675A-B579-460E-94D1-54222C63F5DA}</a:tableStyleId>
                  </a:tblPr>
                  <a:tblGrid>
                    <a:gridCol w="919496">
                      <a:extLst>
                        <a:ext uri="{9D8B030D-6E8A-4147-A177-3AD203B41FA5}">
                          <a16:colId xmlns:a16="http://schemas.microsoft.com/office/drawing/2014/main" val="2100786548"/>
                        </a:ext>
                      </a:extLst>
                    </a:gridCol>
                    <a:gridCol w="919496">
                      <a:extLst>
                        <a:ext uri="{9D8B030D-6E8A-4147-A177-3AD203B41FA5}">
                          <a16:colId xmlns:a16="http://schemas.microsoft.com/office/drawing/2014/main" val="1891247360"/>
                        </a:ext>
                      </a:extLst>
                    </a:gridCol>
                    <a:gridCol w="919496">
                      <a:extLst>
                        <a:ext uri="{9D8B030D-6E8A-4147-A177-3AD203B41FA5}">
                          <a16:colId xmlns:a16="http://schemas.microsoft.com/office/drawing/2014/main" val="1451476215"/>
                        </a:ext>
                      </a:extLst>
                    </a:gridCol>
                    <a:gridCol w="919496">
                      <a:extLst>
                        <a:ext uri="{9D8B030D-6E8A-4147-A177-3AD203B41FA5}">
                          <a16:colId xmlns:a16="http://schemas.microsoft.com/office/drawing/2014/main" val="1329284954"/>
                        </a:ext>
                      </a:extLst>
                    </a:gridCol>
                    <a:gridCol w="919496">
                      <a:extLst>
                        <a:ext uri="{9D8B030D-6E8A-4147-A177-3AD203B41FA5}">
                          <a16:colId xmlns:a16="http://schemas.microsoft.com/office/drawing/2014/main" val="146865595"/>
                        </a:ext>
                      </a:extLst>
                    </a:gridCol>
                    <a:gridCol w="913088">
                      <a:extLst>
                        <a:ext uri="{9D8B030D-6E8A-4147-A177-3AD203B41FA5}">
                          <a16:colId xmlns:a16="http://schemas.microsoft.com/office/drawing/2014/main" val="3756674803"/>
                        </a:ext>
                      </a:extLst>
                    </a:gridCol>
                    <a:gridCol w="925904">
                      <a:extLst>
                        <a:ext uri="{9D8B030D-6E8A-4147-A177-3AD203B41FA5}">
                          <a16:colId xmlns:a16="http://schemas.microsoft.com/office/drawing/2014/main" val="1318016955"/>
                        </a:ext>
                      </a:extLst>
                    </a:gridCol>
                    <a:gridCol w="919496">
                      <a:extLst>
                        <a:ext uri="{9D8B030D-6E8A-4147-A177-3AD203B41FA5}">
                          <a16:colId xmlns:a16="http://schemas.microsoft.com/office/drawing/2014/main" val="3503782664"/>
                        </a:ext>
                      </a:extLst>
                    </a:gridCol>
                    <a:gridCol w="919496">
                      <a:extLst>
                        <a:ext uri="{9D8B030D-6E8A-4147-A177-3AD203B41FA5}">
                          <a16:colId xmlns:a16="http://schemas.microsoft.com/office/drawing/2014/main" val="2137349141"/>
                        </a:ext>
                      </a:extLst>
                    </a:gridCol>
                  </a:tblGrid>
                  <a:tr h="380619">
                    <a:tc>
                      <a:txBody>
                        <a:bodyPr/>
                        <a:lstStyle/>
                        <a:p>
                          <a:endParaRPr lang="en-JP"/>
                        </a:p>
                      </a:txBody>
                      <a:tcPr>
                        <a:blipFill>
                          <a:blip r:embed="rId3"/>
                          <a:stretch>
                            <a:fillRect t="-6667" r="-795890" b="-126667"/>
                          </a:stretch>
                        </a:blipFill>
                      </a:tcPr>
                    </a:tc>
                    <a:tc>
                      <a:txBody>
                        <a:bodyPr/>
                        <a:lstStyle/>
                        <a:p>
                          <a:endParaRPr lang="en-JP"/>
                        </a:p>
                      </a:txBody>
                      <a:tcPr>
                        <a:blipFill>
                          <a:blip r:embed="rId3"/>
                          <a:stretch>
                            <a:fillRect l="-101389" t="-6667" r="-706944" b="-126667"/>
                          </a:stretch>
                        </a:blipFill>
                      </a:tcPr>
                    </a:tc>
                    <a:tc>
                      <a:txBody>
                        <a:bodyPr/>
                        <a:lstStyle/>
                        <a:p>
                          <a:endParaRPr lang="en-JP"/>
                        </a:p>
                      </a:txBody>
                      <a:tcPr>
                        <a:blipFill>
                          <a:blip r:embed="rId3"/>
                          <a:stretch>
                            <a:fillRect l="-198630" t="-6667" r="-597260" b="-126667"/>
                          </a:stretch>
                        </a:blipFill>
                      </a:tcPr>
                    </a:tc>
                    <a:tc>
                      <a:txBody>
                        <a:bodyPr/>
                        <a:lstStyle/>
                        <a:p>
                          <a:endParaRPr lang="en-JP"/>
                        </a:p>
                      </a:txBody>
                      <a:tcPr>
                        <a:blipFill>
                          <a:blip r:embed="rId3"/>
                          <a:stretch>
                            <a:fillRect l="-302778" t="-6667" r="-505556" b="-126667"/>
                          </a:stretch>
                        </a:blipFill>
                      </a:tcPr>
                    </a:tc>
                    <a:tc>
                      <a:txBody>
                        <a:bodyPr/>
                        <a:lstStyle/>
                        <a:p>
                          <a:endParaRPr lang="en-JP"/>
                        </a:p>
                      </a:txBody>
                      <a:tcPr>
                        <a:blipFill>
                          <a:blip r:embed="rId3"/>
                          <a:stretch>
                            <a:fillRect l="-397260" t="-6667" r="-398630" b="-126667"/>
                          </a:stretch>
                        </a:blipFill>
                      </a:tcPr>
                    </a:tc>
                    <a:tc>
                      <a:txBody>
                        <a:bodyPr/>
                        <a:lstStyle/>
                        <a:p>
                          <a:endParaRPr lang="en-JP"/>
                        </a:p>
                      </a:txBody>
                      <a:tcPr>
                        <a:blipFill>
                          <a:blip r:embed="rId3"/>
                          <a:stretch>
                            <a:fillRect l="-504167" t="-6667" r="-304167" b="-126667"/>
                          </a:stretch>
                        </a:blipFill>
                      </a:tcPr>
                    </a:tc>
                    <a:tc>
                      <a:txBody>
                        <a:bodyPr/>
                        <a:lstStyle/>
                        <a:p>
                          <a:endParaRPr lang="en-JP"/>
                        </a:p>
                      </a:txBody>
                      <a:tcPr>
                        <a:blipFill>
                          <a:blip r:embed="rId3"/>
                          <a:stretch>
                            <a:fillRect l="-595890" t="-6667" r="-200000" b="-126667"/>
                          </a:stretch>
                        </a:blipFill>
                      </a:tcPr>
                    </a:tc>
                    <a:tc>
                      <a:txBody>
                        <a:bodyPr/>
                        <a:lstStyle/>
                        <a:p>
                          <a:endParaRPr lang="en-JP"/>
                        </a:p>
                      </a:txBody>
                      <a:tcPr>
                        <a:blipFill>
                          <a:blip r:embed="rId3"/>
                          <a:stretch>
                            <a:fillRect l="-705556" t="-6667" r="-102778" b="-126667"/>
                          </a:stretch>
                        </a:blipFill>
                      </a:tcPr>
                    </a:tc>
                    <a:tc>
                      <a:txBody>
                        <a:bodyPr/>
                        <a:lstStyle/>
                        <a:p>
                          <a:endParaRPr lang="en-JP"/>
                        </a:p>
                      </a:txBody>
                      <a:tcPr>
                        <a:blipFill>
                          <a:blip r:embed="rId3"/>
                          <a:stretch>
                            <a:fillRect l="-794521" t="-6667" r="-1370" b="-126667"/>
                          </a:stretch>
                        </a:blipFill>
                      </a:tcPr>
                    </a:tc>
                    <a:extLst>
                      <a:ext uri="{0D108BD9-81ED-4DB2-BD59-A6C34878D82A}">
                        <a16:rowId xmlns:a16="http://schemas.microsoft.com/office/drawing/2014/main" val="2881751412"/>
                      </a:ext>
                    </a:extLst>
                  </a:tr>
                  <a:tr h="370840">
                    <a:tc>
                      <a:txBody>
                        <a:bodyPr/>
                        <a:lstStyle/>
                        <a:p>
                          <a:endParaRPr lang="en-JP"/>
                        </a:p>
                      </a:txBody>
                      <a:tcPr>
                        <a:blipFill>
                          <a:blip r:embed="rId3"/>
                          <a:stretch>
                            <a:fillRect t="-106667" r="-795890" b="-26667"/>
                          </a:stretch>
                        </a:blipFill>
                      </a:tcPr>
                    </a:tc>
                    <a:tc>
                      <a:txBody>
                        <a:bodyPr/>
                        <a:lstStyle/>
                        <a:p>
                          <a:endParaRPr lang="en-JP"/>
                        </a:p>
                      </a:txBody>
                      <a:tcPr>
                        <a:blipFill>
                          <a:blip r:embed="rId3"/>
                          <a:stretch>
                            <a:fillRect l="-101389" t="-106667" r="-706944" b="-26667"/>
                          </a:stretch>
                        </a:blipFill>
                      </a:tcPr>
                    </a:tc>
                    <a:tc>
                      <a:txBody>
                        <a:bodyPr/>
                        <a:lstStyle/>
                        <a:p>
                          <a:r>
                            <a:rPr kumimoji="1" lang="en-JP" sz="1800" b="0" i="0" kern="1200" dirty="0">
                              <a:solidFill>
                                <a:schemeClr val="tx1"/>
                              </a:solidFill>
                              <a:effectLst/>
                              <a:latin typeface="+mn-lt"/>
                              <a:ea typeface="+mn-ea"/>
                              <a:cs typeface="+mn-cs"/>
                            </a:rPr>
                            <a:t>-1.9779</a:t>
                          </a:r>
                          <a:endParaRPr lang="en-JP" dirty="0">
                            <a:effectLst/>
                          </a:endParaRPr>
                        </a:p>
                      </a:txBody>
                      <a:tcPr marL="76200" marR="76200" marT="38100" marB="38100" anchor="ctr"/>
                    </a:tc>
                    <a:tc>
                      <a:txBody>
                        <a:bodyPr/>
                        <a:lstStyle/>
                        <a:p>
                          <a:endParaRPr lang="en-JP"/>
                        </a:p>
                      </a:txBody>
                      <a:tcPr>
                        <a:blipFill>
                          <a:blip r:embed="rId3"/>
                          <a:stretch>
                            <a:fillRect l="-302778" t="-106667" r="-505556" b="-26667"/>
                          </a:stretch>
                        </a:blipFill>
                      </a:tcPr>
                    </a:tc>
                    <a:tc>
                      <a:txBody>
                        <a:bodyPr/>
                        <a:lstStyle/>
                        <a:p>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lang="en-JP"/>
                        </a:p>
                      </a:txBody>
                      <a:tcPr>
                        <a:blipFill>
                          <a:blip r:embed="rId3"/>
                          <a:stretch>
                            <a:fillRect l="-504167" t="-106667" r="-304167" b="-26667"/>
                          </a:stretch>
                        </a:blipFill>
                      </a:tcPr>
                    </a:tc>
                    <a:tc>
                      <a:txBody>
                        <a:bodyPr/>
                        <a:lstStyle/>
                        <a:p>
                          <a:endParaRPr lang="en-JP"/>
                        </a:p>
                      </a:txBody>
                      <a:tcPr>
                        <a:blipFill>
                          <a:blip r:embed="rId3"/>
                          <a:stretch>
                            <a:fillRect l="-595890" t="-106667" r="-200000" b="-26667"/>
                          </a:stretch>
                        </a:blipFill>
                      </a:tcPr>
                    </a:tc>
                    <a:tc>
                      <a:txBody>
                        <a:bodyPr/>
                        <a:lstStyle/>
                        <a:p>
                          <a:r>
                            <a:rPr kumimoji="1" lang="en-JP" sz="1800" b="0" i="0" kern="1200" dirty="0">
                              <a:solidFill>
                                <a:schemeClr val="tx1"/>
                              </a:solidFill>
                              <a:effectLst/>
                              <a:latin typeface="+mn-lt"/>
                              <a:ea typeface="+mn-ea"/>
                              <a:cs typeface="+mn-cs"/>
                            </a:rPr>
                            <a:t>-0.5150</a:t>
                          </a:r>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1.6187</a:t>
                          </a:r>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Fallback>
      </mc:AlternateContent>
    </p:spTree>
    <p:extLst>
      <p:ext uri="{BB962C8B-B14F-4D97-AF65-F5344CB8AC3E}">
        <p14:creationId xmlns:p14="http://schemas.microsoft.com/office/powerpoint/2010/main" val="38250512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ABD080-0151-D66F-6B75-FE62924626FD}"/>
              </a:ext>
            </a:extLst>
          </p:cNvPr>
          <p:cNvSpPr txBox="1"/>
          <p:nvPr/>
        </p:nvSpPr>
        <p:spPr>
          <a:xfrm>
            <a:off x="1655284" y="2371695"/>
            <a:ext cx="5833432"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3. U</a:t>
            </a:r>
            <a:r>
              <a:rPr lang="ja-JP" altLang="en-US" sz="2000">
                <a:latin typeface="Meiryo UI" panose="020B0604030504040204" pitchFamily="34" charset="-128"/>
                <a:ea typeface="Meiryo UI" panose="020B0604030504040204" pitchFamily="34" charset="-128"/>
              </a:rPr>
              <a:t>nderstanding </a:t>
            </a:r>
            <a:r>
              <a:rPr lang="en-US" altLang="ja-JP" sz="2000" dirty="0">
                <a:latin typeface="Meiryo UI" panose="020B0604030504040204" pitchFamily="34" charset="-128"/>
                <a:ea typeface="Meiryo UI" panose="020B0604030504040204" pitchFamily="34" charset="-128"/>
              </a:rPr>
              <a:t>the</a:t>
            </a:r>
            <a:r>
              <a:rPr lang="ja-JP" altLang="en-US" sz="200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D</a:t>
            </a:r>
            <a:r>
              <a:rPr lang="ja-JP" altLang="en-US" sz="2000" dirty="0">
                <a:latin typeface="Meiryo UI" panose="020B0604030504040204" pitchFamily="34" charset="-128"/>
                <a:ea typeface="Meiryo UI" panose="020B0604030504040204" pitchFamily="34" charset="-128"/>
              </a:rPr>
              <a:t>ata </a:t>
            </a:r>
            <a:r>
              <a:rPr lang="en-US" altLang="ja-JP" sz="2000" dirty="0">
                <a:latin typeface="Meiryo UI" panose="020B0604030504040204" pitchFamily="34" charset="-128"/>
                <a:ea typeface="Meiryo UI" panose="020B0604030504040204" pitchFamily="34" charset="-128"/>
              </a:rPr>
              <a:t>C</a:t>
            </a:r>
            <a:r>
              <a:rPr lang="ja-JP" altLang="en-US" sz="2000" dirty="0">
                <a:latin typeface="Meiryo UI" panose="020B0604030504040204" pitchFamily="34" charset="-128"/>
                <a:ea typeface="Meiryo UI" panose="020B0604030504040204" pitchFamily="34" charset="-128"/>
              </a:rPr>
              <a:t>haracteristics</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44362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230588" y="811374"/>
                <a:ext cx="8824921" cy="3386407"/>
              </a:xfrm>
            </p:spPr>
            <p:txBody>
              <a:bodyPr>
                <a:normAutofit fontScale="85000" lnSpcReduction="10000"/>
              </a:bodyPr>
              <a:lstStyle/>
              <a:p>
                <a:pPr>
                  <a:lnSpc>
                    <a:spcPct val="120000"/>
                  </a:lnSpc>
                  <a:spcBef>
                    <a:spcPts val="1000"/>
                  </a:spcBef>
                </a:pPr>
                <a:r>
                  <a:rPr lang="ja-JP" altLang="en-US" sz="2000" b="0" dirty="0"/>
                  <a:t>The following </a:t>
                </a:r>
                <a:r>
                  <a:rPr lang="en-US" altLang="ja-JP" sz="2000" b="0" dirty="0"/>
                  <a:t>regression equation</a:t>
                </a:r>
                <a:r>
                  <a:rPr lang="ja-JP" altLang="en-US" sz="2000" b="0" dirty="0"/>
                  <a:t> minimize</a:t>
                </a:r>
                <a:r>
                  <a:rPr lang="en-US" altLang="ja-JP" sz="2000" b="0" dirty="0"/>
                  <a:t>d</a:t>
                </a:r>
                <a:r>
                  <a:rPr lang="ja-JP" altLang="en-US" sz="2000" b="0" dirty="0"/>
                  <a:t> the </a:t>
                </a:r>
                <a:r>
                  <a:rPr lang="en-US" altLang="ja-JP" sz="2000" b="0" dirty="0"/>
                  <a:t>BIC:</a:t>
                </a:r>
              </a:p>
              <a:p>
                <a:pPr marL="0" indent="0">
                  <a:lnSpc>
                    <a:spcPct val="120000"/>
                  </a:lnSpc>
                  <a:spcBef>
                    <a:spcPts val="1000"/>
                  </a:spcBef>
                  <a:buNone/>
                </a:pPr>
                <a14:m>
                  <m:oMathPara xmlns:m="http://schemas.openxmlformats.org/officeDocument/2006/math">
                    <m:oMathParaPr>
                      <m:jc m:val="centerGroup"/>
                    </m:oMathParaPr>
                    <m:oMath xmlns:m="http://schemas.openxmlformats.org/officeDocument/2006/math">
                      <m:r>
                        <a:rPr lang="en-US" altLang="ja-JP" sz="1700" b="0" i="1" smtClean="0">
                          <a:latin typeface="Cambria Math" panose="02040503050406030204" pitchFamily="18" charset="0"/>
                        </a:rPr>
                        <m:t>𝑦</m:t>
                      </m:r>
                      <m:r>
                        <a:rPr lang="en-US" altLang="ja-JP" sz="1700" b="0" i="1" smtClean="0">
                          <a:latin typeface="Cambria Math" panose="02040503050406030204" pitchFamily="18" charset="0"/>
                        </a:rPr>
                        <m:t>=98.2434+0.2877</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a:latin typeface="Cambria Math" panose="02040503050406030204" pitchFamily="18" charset="0"/>
                            </a:rPr>
                            <m:t>1</m:t>
                          </m:r>
                        </m:sub>
                      </m:sSub>
                      <m:r>
                        <a:rPr lang="en-US" altLang="ja-JP" sz="1700" b="0" i="1">
                          <a:latin typeface="Cambria Math" panose="02040503050406030204" pitchFamily="18" charset="0"/>
                        </a:rPr>
                        <m:t>−1.</m:t>
                      </m:r>
                      <m:r>
                        <a:rPr lang="en-US" altLang="ja-JP" sz="1700" b="0" i="1" smtClean="0">
                          <a:latin typeface="Cambria Math" panose="02040503050406030204" pitchFamily="18" charset="0"/>
                        </a:rPr>
                        <m:t>9779</m:t>
                      </m:r>
                      <m:r>
                        <a:rPr lang="en-US" altLang="ja-JP" sz="1700" b="0" i="1">
                          <a:latin typeface="Cambria Math" panose="02040503050406030204" pitchFamily="18" charset="0"/>
                        </a:rPr>
                        <m:t> </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𝑥</m:t>
                          </m:r>
                        </m:e>
                        <m:sub>
                          <m:r>
                            <a:rPr lang="en-US" altLang="ja-JP" sz="1700" b="0" i="1">
                              <a:latin typeface="Cambria Math" panose="02040503050406030204" pitchFamily="18" charset="0"/>
                            </a:rPr>
                            <m:t>2</m:t>
                          </m:r>
                        </m:sub>
                      </m:sSub>
                      <m:r>
                        <a:rPr lang="en-US" altLang="ja-JP" sz="1700" b="0" i="1">
                          <a:latin typeface="Cambria Math" panose="02040503050406030204" pitchFamily="18" charset="0"/>
                        </a:rPr>
                        <m:t>−5.</m:t>
                      </m:r>
                      <m:r>
                        <a:rPr lang="en-US" altLang="ja-JP" sz="1700" b="0" i="1" smtClean="0">
                          <a:latin typeface="Cambria Math" panose="02040503050406030204" pitchFamily="18" charset="0"/>
                        </a:rPr>
                        <m:t>0800</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a:latin typeface="Cambria Math" panose="02040503050406030204" pitchFamily="18" charset="0"/>
                            </a:rPr>
                            <m:t>3</m:t>
                          </m:r>
                        </m:sub>
                      </m:sSub>
                      <m:r>
                        <a:rPr lang="en-US" altLang="ja-JP" sz="1700" b="0" i="1">
                          <a:latin typeface="Cambria Math" panose="02040503050406030204" pitchFamily="18" charset="0"/>
                        </a:rPr>
                        <m:t>+3.</m:t>
                      </m:r>
                      <m:r>
                        <a:rPr lang="en-US" altLang="ja-JP" sz="1700" b="0" i="1" smtClean="0">
                          <a:latin typeface="Cambria Math" panose="02040503050406030204" pitchFamily="18" charset="0"/>
                        </a:rPr>
                        <m:t>3954</m:t>
                      </m:r>
                      <m:r>
                        <a:rPr lang="en-US" altLang="ja-JP" sz="1700" b="0" i="1">
                          <a:latin typeface="Cambria Math" panose="02040503050406030204" pitchFamily="18" charset="0"/>
                        </a:rPr>
                        <m:t> </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5</m:t>
                          </m:r>
                        </m:sub>
                      </m:sSub>
                      <m:r>
                        <a:rPr lang="en-US" altLang="ja-JP" sz="1700" b="0" i="1">
                          <a:latin typeface="Cambria Math" panose="02040503050406030204" pitchFamily="18" charset="0"/>
                        </a:rPr>
                        <m:t>+</m:t>
                      </m:r>
                      <m:r>
                        <a:rPr lang="en-US" altLang="ja-JP" sz="1700" b="0" i="1" smtClean="0">
                          <a:latin typeface="Cambria Math" panose="02040503050406030204" pitchFamily="18" charset="0"/>
                        </a:rPr>
                        <m:t>5.0011</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6</m:t>
                          </m:r>
                        </m:sub>
                      </m:sSub>
                      <m:r>
                        <a:rPr lang="en-US" altLang="ja-JP" sz="1700" b="0" i="1" smtClean="0">
                          <a:latin typeface="Cambria Math" panose="02040503050406030204" pitchFamily="18" charset="0"/>
                        </a:rPr>
                        <m:t>−</m:t>
                      </m:r>
                      <m:r>
                        <a:rPr lang="en-US" altLang="ja-JP" sz="1700" b="0" i="1">
                          <a:latin typeface="Cambria Math" panose="02040503050406030204" pitchFamily="18" charset="0"/>
                        </a:rPr>
                        <m:t>0.5150</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7</m:t>
                          </m:r>
                        </m:sub>
                      </m:sSub>
                      <m:r>
                        <a:rPr lang="en-US" altLang="ja-JP" sz="1700" b="0" i="1">
                          <a:latin typeface="Cambria Math" panose="02040503050406030204" pitchFamily="18" charset="0"/>
                        </a:rPr>
                        <m:t>+1.6187</m:t>
                      </m:r>
                      <m:sSub>
                        <m:sSubPr>
                          <m:ctrlPr>
                            <a:rPr lang="en-US" altLang="ja-JP" sz="1700" b="0" i="1" smtClean="0">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2</m:t>
                          </m:r>
                        </m:sub>
                      </m:sSub>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a:latin typeface="Cambria Math" panose="02040503050406030204" pitchFamily="18" charset="0"/>
                            </a:rPr>
                            <m:t>7</m:t>
                          </m:r>
                        </m:sub>
                      </m:sSub>
                    </m:oMath>
                  </m:oMathPara>
                </a14:m>
                <a:endParaRPr lang="en-US" altLang="ja-JP" sz="1700" b="0" dirty="0"/>
              </a:p>
              <a:p>
                <a:pPr lvl="5">
                  <a:lnSpc>
                    <a:spcPct val="120000"/>
                  </a:lnSpc>
                  <a:spcBef>
                    <a:spcPts val="1000"/>
                  </a:spcBef>
                </a:pPr>
                <a:endParaRPr lang="en-US" altLang="ja-JP" sz="800" b="0" dirty="0"/>
              </a:p>
              <a:p>
                <a:pPr>
                  <a:lnSpc>
                    <a:spcPct val="120000"/>
                  </a:lnSpc>
                  <a:spcBef>
                    <a:spcPts val="1000"/>
                  </a:spcBef>
                </a:pPr>
                <a:r>
                  <a:rPr lang="en" altLang="ja-AU" sz="2100" b="0" dirty="0"/>
                  <a:t>The BIC value for the above regression equation has improved compared to the one obtained </a:t>
                </a:r>
                <a:r>
                  <a:rPr lang="en-US" altLang="ja-JP" sz="2100" b="0" dirty="0"/>
                  <a:t>in the step of “Analysis of the Problem”.</a:t>
                </a:r>
              </a:p>
              <a:p>
                <a:pPr lvl="5">
                  <a:lnSpc>
                    <a:spcPct val="120000"/>
                  </a:lnSpc>
                  <a:spcBef>
                    <a:spcPts val="1000"/>
                  </a:spcBef>
                </a:pPr>
                <a:endParaRPr lang="en-US" altLang="ja-JP" sz="900" b="0" dirty="0"/>
              </a:p>
              <a:p>
                <a:pPr>
                  <a:lnSpc>
                    <a:spcPct val="120000"/>
                  </a:lnSpc>
                  <a:spcBef>
                    <a:spcPts val="1000"/>
                  </a:spcBef>
                </a:pPr>
                <a:r>
                  <a:rPr lang="en-US" altLang="ja-JP" sz="2100" b="0" dirty="0"/>
                  <a:t>However, </a:t>
                </a:r>
                <a:r>
                  <a:rPr lang="en" altLang="ja-AU" sz="2100" b="0" dirty="0"/>
                  <a:t>since the set</a:t>
                </a:r>
                <a:r>
                  <a:rPr lang="en" altLang="ja-AU" sz="2000" b="0" dirty="0"/>
                  <a: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endParaRPr lang="ja-JP" altLang="en-US" sz="2000" b="0" dirty="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230588" y="811374"/>
                <a:ext cx="8824921" cy="3386407"/>
              </a:xfrm>
              <a:blipFill>
                <a:blip r:embed="rId3"/>
                <a:stretch>
                  <a:fillRect l="-1583" t="-1866"/>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40</a:t>
            </a:fld>
            <a:endParaRPr kumimoji="1" lang="ja-JP" altLang="en-US"/>
          </a:p>
        </p:txBody>
      </p:sp>
    </p:spTree>
    <p:extLst>
      <p:ext uri="{BB962C8B-B14F-4D97-AF65-F5344CB8AC3E}">
        <p14:creationId xmlns:p14="http://schemas.microsoft.com/office/powerpoint/2010/main" val="9648031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217807"/>
            <a:ext cx="6382823" cy="707886"/>
          </a:xfrm>
          <a:prstGeom prst="rect">
            <a:avLst/>
          </a:prstGeom>
          <a:noFill/>
        </p:spPr>
        <p:txBody>
          <a:bodyPr wrap="square" rtlCol="0">
            <a:spAutoFit/>
          </a:bodyPr>
          <a:lstStyle/>
          <a:p>
            <a:pPr algn="ctr"/>
            <a:r>
              <a:rPr lang="en-US" altLang="ja-JP" sz="2000" dirty="0">
                <a:latin typeface="Meiryo UI" panose="020B0604030504040204" pitchFamily="50" charset="-128"/>
                <a:ea typeface="Meiryo UI" panose="020B0604030504040204" pitchFamily="50" charset="-128"/>
              </a:rPr>
              <a:t>7</a:t>
            </a:r>
            <a:r>
              <a:rPr kumimoji="1" lang="en-US" altLang="ja-JP" sz="2000" dirty="0">
                <a:latin typeface="Meiryo UI" panose="020B0604030504040204" pitchFamily="50" charset="-128"/>
                <a:ea typeface="Meiryo UI" panose="020B0604030504040204" pitchFamily="50" charset="-128"/>
              </a:rPr>
              <a:t>. Review </a:t>
            </a:r>
            <a:r>
              <a:rPr lang="ja-JP" altLang="en-US" sz="2000" dirty="0">
                <a:latin typeface="Meiryo UI" panose="020B0604030504040204" pitchFamily="50" charset="-128"/>
                <a:ea typeface="Meiryo UI" panose="020B0604030504040204" pitchFamily="50" charset="-128"/>
              </a:rPr>
              <a:t>of </a:t>
            </a:r>
            <a:r>
              <a:rPr lang="en-US" altLang="ja-JP" sz="2000" dirty="0">
                <a:latin typeface="Meiryo UI" panose="020B0604030504040204" pitchFamily="50" charset="-128"/>
                <a:ea typeface="Meiryo UI" panose="020B0604030504040204" pitchFamily="50" charset="-128"/>
              </a:rPr>
              <a:t>S</a:t>
            </a:r>
            <a:r>
              <a:rPr lang="ja-JP" altLang="en-US" sz="2000">
                <a:latin typeface="Meiryo UI" panose="020B0604030504040204" pitchFamily="50" charset="-128"/>
                <a:ea typeface="Meiryo UI" panose="020B0604030504040204" pitchFamily="50" charset="-128"/>
              </a:rPr>
              <a:t>ettings</a:t>
            </a:r>
            <a:endParaRPr lang="en-US" altLang="ja-JP" sz="2000" dirty="0">
              <a:latin typeface="Meiryo UI" panose="020B0604030504040204" pitchFamily="50" charset="-128"/>
              <a:ea typeface="Meiryo UI" panose="020B0604030504040204" pitchFamily="50" charset="-128"/>
            </a:endParaRPr>
          </a:p>
          <a:p>
            <a:pPr algn="ctr"/>
            <a:r>
              <a:rPr lang="ja-JP" altLang="en-US" sz="200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V</a:t>
            </a:r>
            <a:r>
              <a:rPr lang="ja-JP" altLang="en-US" sz="2000">
                <a:latin typeface="Meiryo UI" panose="020B0604030504040204" pitchFamily="50" charset="-128"/>
                <a:ea typeface="Meiryo UI" panose="020B0604030504040204" pitchFamily="50" charset="-128"/>
              </a:rPr>
              <a:t>erification of </a:t>
            </a:r>
            <a:r>
              <a:rPr lang="en-US" altLang="ja-JP" sz="2000" dirty="0">
                <a:latin typeface="Meiryo UI" panose="020B0604030504040204" pitchFamily="50" charset="-128"/>
                <a:ea typeface="Meiryo UI" panose="020B0604030504040204" pitchFamily="50" charset="-128"/>
              </a:rPr>
              <a:t>the S</a:t>
            </a:r>
            <a:r>
              <a:rPr lang="ja-JP" altLang="en-US" sz="2000">
                <a:latin typeface="Meiryo UI" panose="020B0604030504040204" pitchFamily="50" charset="-128"/>
                <a:ea typeface="Meiryo UI" panose="020B0604030504040204" pitchFamily="50" charset="-128"/>
              </a:rPr>
              <a:t>ettings</a:t>
            </a:r>
            <a:r>
              <a:rPr lang="ja-JP" altLang="en-US" sz="2000" dirty="0">
                <a:latin typeface="Meiryo UI" panose="020B0604030504040204" pitchFamily="50" charset="-128"/>
                <a:ea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011766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dirty="0"/>
              <a:t>Objective</a:t>
            </a:r>
            <a:r>
              <a:rPr lang="en-US" altLang="ja-JP" sz="2000" b="0" dirty="0"/>
              <a:t>: </a:t>
            </a:r>
            <a:r>
              <a:rPr lang="en-US" altLang="ja-JP" sz="2000" b="0" dirty="0">
                <a:latin typeface="Meiryo UI" panose="020B0604030504040204" pitchFamily="34" charset="-128"/>
                <a:ea typeface="Meiryo UI" panose="020B0604030504040204" pitchFamily="34" charset="-128"/>
              </a:rPr>
              <a:t>Verification of settings [validate the setting of the errors in the statistical model].</a:t>
            </a:r>
          </a:p>
          <a:p>
            <a:pPr marL="0" indent="0">
              <a:buNone/>
            </a:pPr>
            <a:endParaRPr lang="en-US" altLang="ja-JP" sz="2000" b="0" dirty="0"/>
          </a:p>
        </p:txBody>
      </p:sp>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kumimoji="1" lang="ja-JP" altLang="en-US" dirty="0"/>
              <a:t>Understanding </a:t>
            </a:r>
            <a:r>
              <a:rPr kumimoji="1" lang="en-US" altLang="ja-JP" dirty="0"/>
              <a:t>the O</a:t>
            </a:r>
            <a:r>
              <a:rPr kumimoji="1" lang="ja-JP" altLang="en-US" dirty="0"/>
              <a:t>bjectives</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42</a:t>
            </a:fld>
            <a:endParaRPr kumimoji="1" lang="ja-JP" altLang="en-US"/>
          </a:p>
        </p:txBody>
      </p:sp>
    </p:spTree>
    <p:extLst>
      <p:ext uri="{BB962C8B-B14F-4D97-AF65-F5344CB8AC3E}">
        <p14:creationId xmlns:p14="http://schemas.microsoft.com/office/powerpoint/2010/main" val="24630495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43</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price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745040475"/>
                  </p:ext>
                </p:extLst>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ja-AU"/>
                        </a:p>
                      </a:txBody>
                      <a:tcPr anchor="ctr">
                        <a:blipFill>
                          <a:blip r:embed="rId2"/>
                          <a:stretch>
                            <a:fillRect l="-32500"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87600079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7-1~7-3]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44</a:t>
            </a:fld>
            <a:endParaRPr kumimoji="1" lang="ja-JP" altLang="en-US"/>
          </a:p>
        </p:txBody>
      </p:sp>
      <p:sp>
        <p:nvSpPr>
          <p:cNvPr id="9" name="テキスト ボックス 8">
            <a:extLst>
              <a:ext uri="{FF2B5EF4-FFF2-40B4-BE49-F238E27FC236}">
                <a16:creationId xmlns:a16="http://schemas.microsoft.com/office/drawing/2014/main" id="{64AED555-621E-00E4-9EC3-53BDCCF88FBD}"/>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10" name="テキスト ボックス 9">
            <a:extLst>
              <a:ext uri="{FF2B5EF4-FFF2-40B4-BE49-F238E27FC236}">
                <a16:creationId xmlns:a16="http://schemas.microsoft.com/office/drawing/2014/main" id="{74856598-C290-7BE0-C6AD-82C7336E4506}"/>
              </a:ext>
            </a:extLst>
          </p:cNvPr>
          <p:cNvSpPr txBox="1"/>
          <p:nvPr/>
        </p:nvSpPr>
        <p:spPr>
          <a:xfrm>
            <a:off x="6852807" y="1264067"/>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11" name="テキスト ボックス 10">
            <a:extLst>
              <a:ext uri="{FF2B5EF4-FFF2-40B4-BE49-F238E27FC236}">
                <a16:creationId xmlns:a16="http://schemas.microsoft.com/office/drawing/2014/main" id="{3FC40CCD-AD8E-4D95-91CE-CCBF006CE4E6}"/>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8" name="Picture 7">
            <a:extLst>
              <a:ext uri="{FF2B5EF4-FFF2-40B4-BE49-F238E27FC236}">
                <a16:creationId xmlns:a16="http://schemas.microsoft.com/office/drawing/2014/main" id="{2ECDA7D7-DE54-5447-F324-B147CE752405}"/>
              </a:ext>
            </a:extLst>
          </p:cNvPr>
          <p:cNvPicPr>
            <a:picLocks noChangeAspect="1"/>
          </p:cNvPicPr>
          <p:nvPr/>
        </p:nvPicPr>
        <p:blipFill>
          <a:blip r:embed="rId2"/>
          <a:stretch>
            <a:fillRect/>
          </a:stretch>
        </p:blipFill>
        <p:spPr>
          <a:xfrm>
            <a:off x="6173872" y="1624549"/>
            <a:ext cx="2658033" cy="2093085"/>
          </a:xfrm>
          <a:prstGeom prst="rect">
            <a:avLst/>
          </a:prstGeom>
        </p:spPr>
      </p:pic>
      <p:pic>
        <p:nvPicPr>
          <p:cNvPr id="12" name="Picture 11">
            <a:extLst>
              <a:ext uri="{FF2B5EF4-FFF2-40B4-BE49-F238E27FC236}">
                <a16:creationId xmlns:a16="http://schemas.microsoft.com/office/drawing/2014/main" id="{EE2411D7-5614-EB19-33C2-6B09F9E9E8D3}"/>
              </a:ext>
            </a:extLst>
          </p:cNvPr>
          <p:cNvPicPr>
            <a:picLocks noChangeAspect="1"/>
          </p:cNvPicPr>
          <p:nvPr/>
        </p:nvPicPr>
        <p:blipFill>
          <a:blip r:embed="rId3"/>
          <a:stretch>
            <a:fillRect/>
          </a:stretch>
        </p:blipFill>
        <p:spPr>
          <a:xfrm>
            <a:off x="336179" y="1698225"/>
            <a:ext cx="2705907" cy="2145792"/>
          </a:xfrm>
          <a:prstGeom prst="rect">
            <a:avLst/>
          </a:prstGeom>
        </p:spPr>
      </p:pic>
      <p:pic>
        <p:nvPicPr>
          <p:cNvPr id="13" name="Picture 12">
            <a:extLst>
              <a:ext uri="{FF2B5EF4-FFF2-40B4-BE49-F238E27FC236}">
                <a16:creationId xmlns:a16="http://schemas.microsoft.com/office/drawing/2014/main" id="{91D8FAE5-3AB4-3187-24CD-7833530A548E}"/>
              </a:ext>
            </a:extLst>
          </p:cNvPr>
          <p:cNvPicPr>
            <a:picLocks noChangeAspect="1"/>
          </p:cNvPicPr>
          <p:nvPr/>
        </p:nvPicPr>
        <p:blipFill>
          <a:blip r:embed="rId4"/>
          <a:stretch>
            <a:fillRect/>
          </a:stretch>
        </p:blipFill>
        <p:spPr>
          <a:xfrm>
            <a:off x="3255025" y="1685801"/>
            <a:ext cx="2705907" cy="2130784"/>
          </a:xfrm>
          <a:prstGeom prst="rect">
            <a:avLst/>
          </a:prstGeom>
        </p:spPr>
      </p:pic>
    </p:spTree>
    <p:extLst>
      <p:ext uri="{BB962C8B-B14F-4D97-AF65-F5344CB8AC3E}">
        <p14:creationId xmlns:p14="http://schemas.microsoft.com/office/powerpoint/2010/main" val="3837328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7-4</a:t>
            </a:r>
            <a:r>
              <a:rPr lang="ja-JP" altLang="en-US"/>
              <a:t>]</a:t>
            </a:r>
            <a:r>
              <a:rPr lang="en-US" altLang="ja-JP" dirty="0"/>
              <a:t> </a:t>
            </a:r>
            <a:r>
              <a:rPr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9A765D67-7175-BF75-14BC-74367FC63B2D}"/>
              </a:ext>
            </a:extLst>
          </p:cNvPr>
          <p:cNvSpPr>
            <a:spLocks noGrp="1"/>
          </p:cNvSpPr>
          <p:nvPr>
            <p:ph idx="1"/>
          </p:nvPr>
        </p:nvSpPr>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graphicFrame>
        <p:nvGraphicFramePr>
          <p:cNvPr id="13" name="表 12">
            <a:extLst>
              <a:ext uri="{FF2B5EF4-FFF2-40B4-BE49-F238E27FC236}">
                <a16:creationId xmlns:a16="http://schemas.microsoft.com/office/drawing/2014/main" id="{AF07CE43-8894-03B0-26E7-3BBD5751BCC1}"/>
              </a:ext>
            </a:extLst>
          </p:cNvPr>
          <p:cNvGraphicFramePr>
            <a:graphicFrameLocks noGrp="1"/>
          </p:cNvGraphicFramePr>
          <p:nvPr>
            <p:extLst>
              <p:ext uri="{D42A27DB-BD31-4B8C-83A1-F6EECF244321}">
                <p14:modId xmlns:p14="http://schemas.microsoft.com/office/powerpoint/2010/main" val="276174959"/>
              </p:ext>
            </p:extLst>
          </p:nvPr>
        </p:nvGraphicFramePr>
        <p:xfrm>
          <a:off x="1857258" y="2298290"/>
          <a:ext cx="5353196" cy="749327"/>
        </p:xfrm>
        <a:graphic>
          <a:graphicData uri="http://schemas.openxmlformats.org/drawingml/2006/table">
            <a:tbl>
              <a:tblPr firstRow="1" bandRow="1">
                <a:tableStyleId>{5940675A-B579-460E-94D1-54222C63F5DA}</a:tableStyleId>
              </a:tblPr>
              <a:tblGrid>
                <a:gridCol w="2676598">
                  <a:extLst>
                    <a:ext uri="{9D8B030D-6E8A-4147-A177-3AD203B41FA5}">
                      <a16:colId xmlns:a16="http://schemas.microsoft.com/office/drawing/2014/main" val="260627049"/>
                    </a:ext>
                  </a:extLst>
                </a:gridCol>
                <a:gridCol w="2676598">
                  <a:extLst>
                    <a:ext uri="{9D8B030D-6E8A-4147-A177-3AD203B41FA5}">
                      <a16:colId xmlns:a16="http://schemas.microsoft.com/office/drawing/2014/main" val="3229975162"/>
                    </a:ext>
                  </a:extLst>
                </a:gridCol>
              </a:tblGrid>
              <a:tr h="378487">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0.9944355985982737</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0.06648082318313216</a:t>
                      </a: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45</a:t>
            </a:fld>
            <a:endParaRPr kumimoji="1" lang="ja-JP" altLang="en-US"/>
          </a:p>
        </p:txBody>
      </p:sp>
    </p:spTree>
    <p:extLst>
      <p:ext uri="{BB962C8B-B14F-4D97-AF65-F5344CB8AC3E}">
        <p14:creationId xmlns:p14="http://schemas.microsoft.com/office/powerpoint/2010/main" val="29988226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［7-1~7-4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rmAutofit fontScale="92500" lnSpcReduction="20000"/>
          </a:bodyPr>
          <a:lstStyle/>
          <a:p>
            <a:pPr>
              <a:lnSpc>
                <a:spcPct val="120000"/>
              </a:lnSpc>
              <a:spcBef>
                <a:spcPts val="0"/>
              </a:spcBef>
            </a:pPr>
            <a:r>
              <a:rPr lang="en" altLang="ja-AU" sz="1800" b="0" dirty="0">
                <a:latin typeface="Meiryo UI" panose="020B0604030504040204" pitchFamily="50" charset="-128"/>
                <a:ea typeface="Meiryo UI" panose="020B0604030504040204" pitchFamily="50" charset="-128"/>
              </a:rPr>
              <a:t>The </a:t>
            </a:r>
            <a:r>
              <a:rPr lang="en-US" altLang="ja-JP" sz="1800" b="0" dirty="0"/>
              <a:t>histogram of residuals </a:t>
            </a:r>
            <a:r>
              <a:rPr lang="en" altLang="ja-AU" sz="1800" b="0" dirty="0">
                <a:latin typeface="Meiryo UI" panose="020B0604030504040204" pitchFamily="50" charset="-128"/>
                <a:ea typeface="Meiryo UI" panose="020B0604030504040204" pitchFamily="50" charset="-128"/>
              </a:rPr>
              <a:t>shows that </a:t>
            </a:r>
            <a:r>
              <a:rPr lang="en-US" altLang="ja-AU" sz="1800" b="0" dirty="0">
                <a:highlight>
                  <a:srgbClr val="C0C0C0"/>
                </a:highlight>
                <a:latin typeface="Meiryo UI" panose="020B0604030504040204" pitchFamily="50" charset="-128"/>
                <a:ea typeface="Meiryo UI" panose="020B0604030504040204" pitchFamily="50" charset="-128"/>
              </a:rPr>
              <a:t>the residuals are approximately symmetric and centered around zero</a:t>
            </a:r>
            <a:r>
              <a:rPr lang="en" altLang="ja-AU" sz="1800" b="0" dirty="0">
                <a:latin typeface="Meiryo UI" panose="020B0604030504040204" pitchFamily="50" charset="-128"/>
                <a:ea typeface="Meiryo UI" panose="020B0604030504040204" pitchFamily="50" charset="-128"/>
              </a:rPr>
              <a:t>, </a:t>
            </a:r>
            <a:br>
              <a:rPr lang="en" altLang="ja-AU" sz="1800" b="0" dirty="0">
                <a:latin typeface="Meiryo UI" panose="020B0604030504040204" pitchFamily="50" charset="-128"/>
                <a:ea typeface="Meiryo UI" panose="020B0604030504040204" pitchFamily="50" charset="-128"/>
              </a:rPr>
            </a:b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US" altLang="ja-AU" sz="1800" b="0" dirty="0">
                <a:highlight>
                  <a:srgbClr val="C0C0C0"/>
                </a:highlight>
                <a:latin typeface="Meiryo UI" panose="020B0604030504040204" pitchFamily="50" charset="-128"/>
                <a:ea typeface="Meiryo UI" panose="020B0604030504040204" pitchFamily="50" charset="-128"/>
              </a:rPr>
              <a:t>the residuals might follow a normal distribution</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r>
              <a:rPr lang="en" altLang="ja-AU" sz="18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1800" b="0" dirty="0">
                <a:latin typeface="Meiryo UI" panose="020B0604030504040204" pitchFamily="50" charset="-128"/>
                <a:ea typeface="Meiryo UI" panose="020B0604030504040204" pitchFamily="50" charset="-128"/>
              </a:rPr>
              <a:t>The Q-Q plot shows </a:t>
            </a:r>
            <a:r>
              <a:rPr lang="en" altLang="ja-AU" sz="1800" b="0" dirty="0">
                <a:latin typeface="Meiryo UI" panose="020B0604030504040204" pitchFamily="50" charset="-128"/>
                <a:ea typeface="Meiryo UI" panose="020B0604030504040204" pitchFamily="50" charset="-128"/>
              </a:rPr>
              <a:t>that </a:t>
            </a:r>
            <a:r>
              <a:rPr lang="en-US" altLang="ja-AU" sz="1800" b="0" dirty="0">
                <a:highlight>
                  <a:srgbClr val="C0C0C0"/>
                </a:highlight>
                <a:latin typeface="Meiryo UI" panose="020B0604030504040204" pitchFamily="50" charset="-128"/>
                <a:ea typeface="Meiryo UI" panose="020B0604030504040204" pitchFamily="50" charset="-128"/>
              </a:rPr>
              <a:t>most of the residuals align closely with the diagonal line</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US" altLang="ja-AU" sz="1800" b="0" dirty="0">
                <a:highlight>
                  <a:srgbClr val="C0C0C0"/>
                </a:highlight>
                <a:latin typeface="Meiryo UI" panose="020B0604030504040204" pitchFamily="50" charset="-128"/>
                <a:ea typeface="Meiryo UI" panose="020B0604030504040204" pitchFamily="50" charset="-128"/>
              </a:rPr>
              <a:t>the residuals largely follow a normal distribution, with slight deviations due to outliers</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p>
          <a:p>
            <a:pPr>
              <a:lnSpc>
                <a:spcPct val="120000"/>
              </a:lnSpc>
              <a:spcBef>
                <a:spcPts val="0"/>
              </a:spcBef>
            </a:pPr>
            <a:r>
              <a:rPr lang="en-US" altLang="ja-JP" sz="1800" b="0" dirty="0"/>
              <a:t>The residuals plot shows </a:t>
            </a:r>
            <a:r>
              <a:rPr lang="en" altLang="ja-AU" sz="1800" b="0" dirty="0"/>
              <a:t>no noticeable patterns or changes in variation</a:t>
            </a:r>
            <a:r>
              <a:rPr lang="en-US" altLang="ja-JP" sz="1800" b="0" dirty="0"/>
              <a:t>,</a:t>
            </a:r>
            <a:r>
              <a:rPr lang="en" altLang="ja-JP" sz="1800" b="0" dirty="0"/>
              <a:t> indicating that the settings for independence and homoscedasticity of the errors are valid.</a:t>
            </a:r>
            <a:r>
              <a:rPr lang="en" altLang="ja-AU" sz="1800" b="0" dirty="0"/>
              <a:t> </a:t>
            </a:r>
            <a:endParaRPr lang="en-US" altLang="ja-JP" sz="1800" b="0" dirty="0"/>
          </a:p>
          <a:p>
            <a:pPr>
              <a:lnSpc>
                <a:spcPct val="120000"/>
              </a:lnSpc>
              <a:spcBef>
                <a:spcPts val="0"/>
              </a:spcBef>
            </a:pPr>
            <a:r>
              <a:rPr lang="en-US" altLang="ja-JP" sz="1800" b="0" dirty="0"/>
              <a:t>The Shapiro-Wilk normality test for residuals </a:t>
            </a:r>
            <a:r>
              <a:rPr lang="en" altLang="ja-AU" sz="1800" b="0" dirty="0">
                <a:latin typeface="Meiryo UI" panose="020B0604030504040204" pitchFamily="50" charset="-128"/>
                <a:ea typeface="Meiryo UI" panose="020B0604030504040204" pitchFamily="50" charset="-128"/>
              </a:rPr>
              <a:t>resulted in </a:t>
            </a:r>
            <a:r>
              <a:rPr lang="en-US" altLang="ja-AU" sz="1800" b="0" dirty="0">
                <a:highlight>
                  <a:srgbClr val="C0C0C0"/>
                </a:highlight>
                <a:latin typeface="Meiryo UI" panose="020B0604030504040204" pitchFamily="50" charset="-128"/>
                <a:ea typeface="Meiryo UI" panose="020B0604030504040204" pitchFamily="50" charset="-128"/>
              </a:rPr>
              <a:t>a p-value greater than the significance level (e.g., 0.05)</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indicating </a:t>
            </a:r>
            <a:r>
              <a:rPr lang="en" altLang="ja-AU" sz="1800" b="0" dirty="0">
                <a:latin typeface="Meiryo UI" panose="020B0604030504040204" pitchFamily="50" charset="-128"/>
                <a:ea typeface="Meiryo UI" panose="020B0604030504040204" pitchFamily="50" charset="-128"/>
              </a:rPr>
              <a:t>that </a:t>
            </a:r>
            <a:r>
              <a:rPr lang="en-US" altLang="ja-AU" sz="1800" b="0" dirty="0">
                <a:highlight>
                  <a:srgbClr val="C0C0C0"/>
                </a:highlight>
                <a:latin typeface="Meiryo UI" panose="020B0604030504040204" pitchFamily="50" charset="-128"/>
                <a:ea typeface="Meiryo UI" panose="020B0604030504040204" pitchFamily="50" charset="-128"/>
              </a:rPr>
              <a:t>the residuals do not significantly deviate from normality</a:t>
            </a:r>
            <a:r>
              <a:rPr lang="en" altLang="ja-AU" sz="1800" b="0" dirty="0">
                <a:latin typeface="Meiryo UI" panose="020B0604030504040204" pitchFamily="50" charset="-128"/>
                <a:ea typeface="Meiryo UI" panose="020B0604030504040204" pitchFamily="50" charset="-128"/>
              </a:rPr>
              <a:t>.</a:t>
            </a:r>
            <a:r>
              <a:rPr lang="en-US" altLang="ja-AU" sz="1800" b="0">
                <a:latin typeface="Meiryo UI" panose="020B0604030504040204" pitchFamily="50" charset="-128"/>
                <a:ea typeface="Meiryo UI" panose="020B0604030504040204" pitchFamily="50" charset="-128"/>
              </a:rPr>
              <a:t> </a:t>
            </a:r>
            <a:endParaRPr lang="en-US" altLang="ja-JP" sz="1800" b="0" dirty="0">
              <a:highlight>
                <a:srgbClr val="00FF00"/>
              </a:highlight>
            </a:endParaRPr>
          </a:p>
          <a:p>
            <a:pPr>
              <a:lnSpc>
                <a:spcPct val="120000"/>
              </a:lnSpc>
              <a:spcBef>
                <a:spcPts val="0"/>
              </a:spcBef>
            </a:pPr>
            <a:r>
              <a:rPr lang="en-US" altLang="ja-JP" sz="1800" b="0" dirty="0"/>
              <a:t>Based on the above, </a:t>
            </a:r>
            <a:r>
              <a:rPr lang="en" altLang="ja-JP" sz="1800" b="0" dirty="0">
                <a:solidFill>
                  <a:prstClr val="black"/>
                </a:solidFill>
              </a:rPr>
              <a:t>it is concluded that the settings regarding the errors are valid.</a:t>
            </a:r>
            <a:endParaRPr lang="en" altLang="ja-JP" sz="1800" b="0" dirty="0">
              <a:solidFill>
                <a:prstClr val="black"/>
              </a:solidFill>
              <a:latin typeface="Meiryo UI" panose="020B0604030504040204" pitchFamily="34" charset="-128"/>
              <a:ea typeface="Meiryo UI" panose="020B0604030504040204" pitchFamily="34" charset="-128"/>
            </a:endParaRPr>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46</a:t>
            </a:fld>
            <a:endParaRPr kumimoji="1" lang="ja-JP" altLang="en-US"/>
          </a:p>
        </p:txBody>
      </p:sp>
    </p:spTree>
    <p:extLst>
      <p:ext uri="{BB962C8B-B14F-4D97-AF65-F5344CB8AC3E}">
        <p14:creationId xmlns:p14="http://schemas.microsoft.com/office/powerpoint/2010/main" val="5841728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kumimoji="1" lang="ja-JP" altLang="en-US" dirty="0"/>
              <a:t>Conclusion</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10804"/>
                <a:ext cx="8275465" cy="3924300"/>
              </a:xfrm>
            </p:spPr>
            <p:txBody>
              <a:bodyPr>
                <a:noAutofit/>
              </a:bodyPr>
              <a:lstStyle/>
              <a:p>
                <a:pPr marL="182563" indent="-182563">
                  <a:lnSpc>
                    <a:spcPct val="120000"/>
                  </a:lnSpc>
                  <a:spcBef>
                    <a:spcPts val="0"/>
                  </a:spcBef>
                </a:pPr>
                <a:r>
                  <a:rPr kumimoji="1" lang="en-US" altLang="ja-JP" sz="1100" b="0" dirty="0">
                    <a:solidFill>
                      <a:schemeClr val="tx1"/>
                    </a:solidFill>
                  </a:rPr>
                  <a:t>With </a:t>
                </a:r>
                <a:r>
                  <a:rPr lang="en-US" altLang="ja-JP" sz="1100" b="0" dirty="0"/>
                  <a:t>the objective of </a:t>
                </a:r>
                <a:r>
                  <a:rPr lang="en" altLang="ja-AU" sz="1100" b="0" dirty="0"/>
                  <a:t>determining a regression equation that estimates the sales </a:t>
                </a:r>
                <a14:m>
                  <m:oMath xmlns:m="http://schemas.openxmlformats.org/officeDocument/2006/math">
                    <m:r>
                      <a:rPr lang="en-US" altLang="ja-JP" sz="1100" i="1" smtClean="0">
                        <a:latin typeface="Cambria Math" panose="02040503050406030204" pitchFamily="18" charset="0"/>
                      </a:rPr>
                      <m:t>𝑦</m:t>
                    </m:r>
                  </m:oMath>
                </a14:m>
                <a:r>
                  <a:rPr lang="en" altLang="ja-AU" sz="1100" b="0" dirty="0"/>
                  <a:t> of new stores</a:t>
                </a:r>
                <a:r>
                  <a:rPr lang="en" altLang="ja-JP" sz="1100" dirty="0"/>
                  <a:t> </a:t>
                </a:r>
                <a:r>
                  <a:rPr lang="en-US" altLang="ja-AU" sz="1100" b="0" dirty="0"/>
                  <a:t>based on store's location conditions</a:t>
                </a:r>
                <a:r>
                  <a:rPr kumimoji="1" lang="en-US" altLang="ja-JP" sz="1100" b="0" dirty="0">
                    <a:solidFill>
                      <a:schemeClr val="tx1"/>
                    </a:solidFill>
                  </a:rPr>
                  <a:t>, we examined regression equations under the following settings, </a:t>
                </a:r>
                <a:r>
                  <a:rPr lang="en" altLang="ja-AU" sz="1100" b="0" dirty="0"/>
                  <a:t>using BIC minimization as the criterion</a:t>
                </a:r>
                <a:r>
                  <a:rPr lang="en-US" altLang="ja-AU" sz="1100" b="0" dirty="0"/>
                  <a:t>:</a:t>
                </a:r>
                <a:endParaRPr kumimoji="1" lang="en-US" altLang="ja-JP" sz="1100" b="0" dirty="0">
                  <a:solidFill>
                    <a:schemeClr val="tx1"/>
                  </a:solidFill>
                </a:endParaRPr>
              </a:p>
              <a:p>
                <a:pPr>
                  <a:lnSpc>
                    <a:spcPct val="120000"/>
                  </a:lnSpc>
                  <a:spcBef>
                    <a:spcPts val="0"/>
                  </a:spcBef>
                </a:pPr>
                <a:endParaRPr kumimoji="1" lang="en-US" altLang="ja-JP" sz="1100" b="0" dirty="0">
                  <a:solidFill>
                    <a:schemeClr val="tx1"/>
                  </a:solidFill>
                </a:endParaRPr>
              </a:p>
              <a:p>
                <a:pPr marL="0" indent="0">
                  <a:lnSpc>
                    <a:spcPct val="120000"/>
                  </a:lnSpc>
                  <a:spcBef>
                    <a:spcPts val="0"/>
                  </a:spcBef>
                  <a:buNone/>
                </a:pPr>
                <a:r>
                  <a:rPr lang="ja-JP" altLang="en-US" sz="1100" b="0" dirty="0"/>
                  <a:t>　</a:t>
                </a:r>
                <a:r>
                  <a:rPr lang="en-US" altLang="ja-JP" sz="1100" b="0" dirty="0"/>
                  <a:t> </a:t>
                </a:r>
                <a:r>
                  <a:rPr lang="en-US" altLang="ja-JP" sz="1100" dirty="0"/>
                  <a:t>S</a:t>
                </a:r>
                <a:r>
                  <a:rPr lang="ja-JP" altLang="en-US" sz="1100" dirty="0"/>
                  <a:t>etting</a:t>
                </a:r>
                <a:endParaRPr lang="en-US" altLang="ja-JP" sz="1100" dirty="0"/>
              </a:p>
              <a:p>
                <a:pPr marL="400050" lvl="1" indent="-217488">
                  <a:lnSpc>
                    <a:spcPct val="120000"/>
                  </a:lnSpc>
                  <a:spcBef>
                    <a:spcPts val="0"/>
                  </a:spcBef>
                </a:pPr>
                <a:r>
                  <a:rPr kumimoji="1" lang="en-US" altLang="ja-JP" sz="1100" b="0" dirty="0">
                    <a:solidFill>
                      <a:schemeClr val="tx1"/>
                    </a:solidFill>
                  </a:rPr>
                  <a:t>The true set of explanatory variables is unknown</a:t>
                </a:r>
              </a:p>
              <a:p>
                <a:pPr marL="400050" lvl="1" indent="-217488">
                  <a:lnSpc>
                    <a:spcPct val="120000"/>
                  </a:lnSpc>
                  <a:spcBef>
                    <a:spcPts val="0"/>
                  </a:spcBef>
                </a:pPr>
                <a14:m>
                  <m:oMath xmlns:m="http://schemas.openxmlformats.org/officeDocument/2006/math">
                    <m:sSub>
                      <m:sSubPr>
                        <m:ctrlPr>
                          <a:rPr lang="en-US" altLang="ja-JP" sz="1100" i="1" smtClean="0">
                            <a:solidFill>
                              <a:schemeClr val="tx1"/>
                            </a:solidFill>
                            <a:latin typeface="Cambria Math" panose="02040503050406030204" pitchFamily="18" charset="0"/>
                            <a:ea typeface="Cambria Math" panose="02040503050406030204" pitchFamily="18" charset="0"/>
                          </a:rPr>
                        </m:ctrlPr>
                      </m:sSubPr>
                      <m:e>
                        <m:r>
                          <a:rPr lang="en-US" altLang="ja-JP" sz="1100" i="1">
                            <a:solidFill>
                              <a:schemeClr val="tx1"/>
                            </a:solidFill>
                            <a:latin typeface="Cambria Math" panose="02040503050406030204" pitchFamily="18" charset="0"/>
                            <a:ea typeface="Cambria Math" panose="02040503050406030204" pitchFamily="18" charset="0"/>
                          </a:rPr>
                          <m:t>𝜀</m:t>
                        </m:r>
                      </m:e>
                      <m:sub>
                        <m:r>
                          <a:rPr lang="en-US" altLang="ja-JP" sz="1100" i="1">
                            <a:solidFill>
                              <a:schemeClr val="tx1"/>
                            </a:solidFill>
                            <a:latin typeface="Cambria Math" panose="02040503050406030204" pitchFamily="18" charset="0"/>
                            <a:ea typeface="Cambria Math" panose="02040503050406030204" pitchFamily="18" charset="0"/>
                          </a:rPr>
                          <m:t>𝑖</m:t>
                        </m:r>
                      </m:sub>
                    </m:sSub>
                  </m:oMath>
                </a14:m>
                <a:r>
                  <a:rPr kumimoji="1" lang="ja-JP" altLang="en-US" sz="1100" b="0" dirty="0">
                    <a:solidFill>
                      <a:schemeClr val="tx1"/>
                    </a:solidFill>
                  </a:rPr>
                  <a:t> </a:t>
                </a:r>
                <a:r>
                  <a:rPr kumimoji="1" lang="en-US" altLang="ja-JP" sz="1100" b="0" dirty="0">
                    <a:solidFill>
                      <a:schemeClr val="tx1"/>
                    </a:solidFill>
                  </a:rPr>
                  <a:t>independently follows a normal distribution with a mean of 0 and a variance of </a:t>
                </a:r>
                <a14:m>
                  <m:oMath xmlns:m="http://schemas.openxmlformats.org/officeDocument/2006/math">
                    <m:sSup>
                      <m:sSupPr>
                        <m:ctrlPr>
                          <a:rPr lang="en-US" altLang="ja-JP" sz="1100" i="1">
                            <a:latin typeface="Cambria Math" panose="02040503050406030204" pitchFamily="18" charset="0"/>
                            <a:ea typeface="Cambria Math" panose="02040503050406030204" pitchFamily="18" charset="0"/>
                          </a:rPr>
                        </m:ctrlPr>
                      </m:sSupPr>
                      <m:e>
                        <m:r>
                          <a:rPr lang="en-US" altLang="ja-JP" sz="1100" i="1">
                            <a:latin typeface="Cambria Math" panose="02040503050406030204" pitchFamily="18" charset="0"/>
                            <a:ea typeface="Cambria Math" panose="02040503050406030204" pitchFamily="18" charset="0"/>
                          </a:rPr>
                          <m:t>𝜎</m:t>
                        </m:r>
                      </m:e>
                      <m:sup>
                        <m:r>
                          <a:rPr lang="en-US" altLang="ja-JP" sz="1100" i="1">
                            <a:latin typeface="Cambria Math" panose="02040503050406030204" pitchFamily="18" charset="0"/>
                            <a:ea typeface="Cambria Math" panose="02040503050406030204" pitchFamily="18" charset="0"/>
                          </a:rPr>
                          <m:t>2</m:t>
                        </m:r>
                      </m:sup>
                    </m:sSup>
                  </m:oMath>
                </a14:m>
                <a:endParaRPr lang="en-US" altLang="ja-JP" sz="1100" b="0" dirty="0"/>
              </a:p>
              <a:p>
                <a:pPr marL="2016125" lvl="4" indent="-342900">
                  <a:lnSpc>
                    <a:spcPct val="120000"/>
                  </a:lnSpc>
                  <a:spcBef>
                    <a:spcPts val="0"/>
                  </a:spcBef>
                </a:pPr>
                <a:endParaRPr lang="en-US" altLang="ja-JP" sz="1100" b="0" dirty="0"/>
              </a:p>
              <a:p>
                <a:pPr marL="182563" indent="-182563">
                  <a:lnSpc>
                    <a:spcPct val="120000"/>
                  </a:lnSpc>
                  <a:spcBef>
                    <a:spcPts val="900"/>
                  </a:spcBef>
                </a:pPr>
                <a:r>
                  <a:rPr lang="en-US" altLang="ja-JP" sz="1100" b="0" dirty="0"/>
                  <a:t>The following regression equations was obtained, which include </a:t>
                </a:r>
                <a:r>
                  <a:rPr lang="en-US" altLang="ja-JP" sz="1100" b="0" dirty="0">
                    <a:solidFill>
                      <a:prstClr val="black"/>
                    </a:solidFill>
                  </a:rPr>
                  <a:t>Area</a:t>
                </a:r>
                <a:r>
                  <a:rPr lang="en-US" altLang="ja-JP" sz="1100" b="0" dirty="0"/>
                  <a:t>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1</m:t>
                        </m:r>
                      </m:sub>
                    </m:sSub>
                  </m:oMath>
                </a14:m>
                <a:r>
                  <a:rPr lang="en-US" altLang="ja-JP" sz="1100" b="0" dirty="0">
                    <a:solidFill>
                      <a:prstClr val="black"/>
                    </a:solidFill>
                  </a:rPr>
                  <a:t>, Walking time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2</m:t>
                        </m:r>
                      </m:sub>
                    </m:sSub>
                  </m:oMath>
                </a14:m>
                <a:r>
                  <a:rPr lang="en-US" altLang="ja-JP" sz="1100" b="0" dirty="0">
                    <a:solidFill>
                      <a:prstClr val="black"/>
                    </a:solidFill>
                  </a:rPr>
                  <a:t>, Competing stores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3</m:t>
                        </m:r>
                      </m:sub>
                    </m:sSub>
                  </m:oMath>
                </a14:m>
                <a:r>
                  <a:rPr lang="en-US" altLang="ja-JP" sz="1100" b="0" dirty="0">
                    <a:solidFill>
                      <a:prstClr val="black"/>
                    </a:solidFill>
                  </a:rPr>
                  <a:t>, Population Density</a:t>
                </a:r>
                <a:r>
                  <a:rPr lang="en-US" altLang="ja-JP" sz="1100" b="0" dirty="0"/>
                  <a:t>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4</m:t>
                        </m:r>
                      </m:sub>
                    </m:sSub>
                  </m:oMath>
                </a14:m>
                <a:r>
                  <a:rPr lang="en-US" altLang="ja-JP" sz="1100" b="0" dirty="0">
                    <a:solidFill>
                      <a:prstClr val="black"/>
                    </a:solidFill>
                  </a:rPr>
                  <a:t>, Parking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5</m:t>
                        </m:r>
                      </m:sub>
                    </m:sSub>
                  </m:oMath>
                </a14:m>
                <a:r>
                  <a:rPr lang="en-US" altLang="ja-JP" sz="1100" b="0" dirty="0">
                    <a:solidFill>
                      <a:prstClr val="black"/>
                    </a:solidFill>
                  </a:rPr>
                  <a:t>, Dining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6</m:t>
                        </m:r>
                      </m:sub>
                    </m:sSub>
                  </m:oMath>
                </a14:m>
                <a:r>
                  <a:rPr lang="en-US" altLang="ja-JP" sz="1100" b="0" dirty="0">
                    <a:solidFill>
                      <a:prstClr val="black"/>
                    </a:solidFill>
                  </a:rPr>
                  <a:t>, Main street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7</m:t>
                        </m:r>
                      </m:sub>
                    </m:sSub>
                  </m:oMath>
                </a14:m>
                <a:r>
                  <a:rPr lang="en-US" altLang="ja-JP" sz="1100" b="0" dirty="0"/>
                  <a:t>, and the interaction term between Waling time from station and whether or not facing a main street :</a:t>
                </a:r>
                <a:br>
                  <a:rPr lang="en-US" altLang="ja-JP" sz="1100" b="0" dirty="0"/>
                </a:br>
                <a14:m>
                  <m:oMath xmlns:m="http://schemas.openxmlformats.org/officeDocument/2006/math">
                    <m:r>
                      <a:rPr lang="en-US" altLang="ja-JP" sz="1100" b="0" i="1" smtClean="0">
                        <a:latin typeface="Cambria Math" panose="02040503050406030204" pitchFamily="18" charset="0"/>
                      </a:rPr>
                      <m:t>𝑦</m:t>
                    </m:r>
                    <m:r>
                      <a:rPr lang="en-US" altLang="ja-JP" sz="1100" b="0" i="1">
                        <a:latin typeface="Cambria Math" panose="02040503050406030204" pitchFamily="18" charset="0"/>
                      </a:rPr>
                      <m:t>=98.2434+0.2877</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 </m:t>
                        </m:r>
                        <m:r>
                          <a:rPr lang="en-US" altLang="ja-JP" sz="1100" b="0" i="1">
                            <a:latin typeface="Cambria Math" panose="02040503050406030204" pitchFamily="18" charset="0"/>
                          </a:rPr>
                          <m:t>𝑥</m:t>
                        </m:r>
                      </m:e>
                      <m:sub>
                        <m:r>
                          <a:rPr lang="en-US" altLang="ja-JP" sz="1100" b="0" i="1">
                            <a:latin typeface="Cambria Math" panose="02040503050406030204" pitchFamily="18" charset="0"/>
                          </a:rPr>
                          <m:t>1</m:t>
                        </m:r>
                      </m:sub>
                    </m:sSub>
                    <m:r>
                      <a:rPr lang="en-US" altLang="ja-JP" sz="1100" b="0" i="1">
                        <a:latin typeface="Cambria Math" panose="02040503050406030204" pitchFamily="18" charset="0"/>
                      </a:rPr>
                      <m:t>−1.9779 </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2</m:t>
                        </m:r>
                      </m:sub>
                    </m:sSub>
                    <m:r>
                      <a:rPr lang="en-US" altLang="ja-JP" sz="1100" b="0" i="1">
                        <a:latin typeface="Cambria Math" panose="02040503050406030204" pitchFamily="18" charset="0"/>
                      </a:rPr>
                      <m:t>−5.0800</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 </m:t>
                        </m:r>
                        <m:r>
                          <a:rPr lang="en-US" altLang="ja-JP" sz="1100" b="0" i="1">
                            <a:latin typeface="Cambria Math" panose="02040503050406030204" pitchFamily="18" charset="0"/>
                          </a:rPr>
                          <m:t>𝑥</m:t>
                        </m:r>
                      </m:e>
                      <m:sub>
                        <m:r>
                          <a:rPr lang="en-US" altLang="ja-JP" sz="1100" b="0" i="1">
                            <a:latin typeface="Cambria Math" panose="02040503050406030204" pitchFamily="18" charset="0"/>
                          </a:rPr>
                          <m:t>3</m:t>
                        </m:r>
                      </m:sub>
                    </m:sSub>
                    <m:r>
                      <a:rPr lang="en-US" altLang="ja-JP" sz="1100" b="0" i="1">
                        <a:latin typeface="Cambria Math" panose="02040503050406030204" pitchFamily="18" charset="0"/>
                      </a:rPr>
                      <m:t>+3.3954 </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5</m:t>
                        </m:r>
                      </m:sub>
                    </m:sSub>
                    <m:r>
                      <a:rPr lang="en-US" altLang="ja-JP" sz="1100" b="0" i="1">
                        <a:latin typeface="Cambria Math" panose="02040503050406030204" pitchFamily="18" charset="0"/>
                      </a:rPr>
                      <m:t>+5.0011</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 </m:t>
                        </m:r>
                        <m:r>
                          <a:rPr lang="en-US" altLang="ja-JP" sz="1100" b="0" i="1">
                            <a:latin typeface="Cambria Math" panose="02040503050406030204" pitchFamily="18" charset="0"/>
                          </a:rPr>
                          <m:t>𝑥</m:t>
                        </m:r>
                      </m:e>
                      <m:sub>
                        <m:r>
                          <a:rPr lang="en-US" altLang="ja-JP" sz="1100" b="0" i="1">
                            <a:latin typeface="Cambria Math" panose="02040503050406030204" pitchFamily="18" charset="0"/>
                          </a:rPr>
                          <m:t>6</m:t>
                        </m:r>
                      </m:sub>
                    </m:sSub>
                    <m:r>
                      <a:rPr lang="en-US" altLang="ja-JP" sz="1100" b="0" i="1">
                        <a:latin typeface="Cambria Math" panose="02040503050406030204" pitchFamily="18" charset="0"/>
                      </a:rPr>
                      <m:t>−0.5150</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 </m:t>
                        </m:r>
                        <m:r>
                          <a:rPr lang="en-US" altLang="ja-JP" sz="1100" b="0" i="1">
                            <a:latin typeface="Cambria Math" panose="02040503050406030204" pitchFamily="18" charset="0"/>
                          </a:rPr>
                          <m:t>𝑥</m:t>
                        </m:r>
                      </m:e>
                      <m:sub>
                        <m:r>
                          <a:rPr lang="en-US" altLang="ja-JP" sz="1100" b="0" i="1">
                            <a:latin typeface="Cambria Math" panose="02040503050406030204" pitchFamily="18" charset="0"/>
                          </a:rPr>
                          <m:t>7</m:t>
                        </m:r>
                      </m:sub>
                    </m:sSub>
                    <m:r>
                      <a:rPr lang="en-US" altLang="ja-JP" sz="1100" b="0" i="1">
                        <a:latin typeface="Cambria Math" panose="02040503050406030204" pitchFamily="18" charset="0"/>
                      </a:rPr>
                      <m:t>+1.6187</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 </m:t>
                        </m:r>
                        <m:r>
                          <a:rPr lang="en-US" altLang="ja-JP" sz="1100" b="0" i="1">
                            <a:latin typeface="Cambria Math" panose="02040503050406030204" pitchFamily="18" charset="0"/>
                          </a:rPr>
                          <m:t>𝑥</m:t>
                        </m:r>
                      </m:e>
                      <m:sub>
                        <m:r>
                          <a:rPr lang="en-US" altLang="ja-JP" sz="1100" b="0" i="1">
                            <a:latin typeface="Cambria Math" panose="02040503050406030204" pitchFamily="18" charset="0"/>
                          </a:rPr>
                          <m:t>2</m:t>
                        </m:r>
                      </m:sub>
                    </m:sSub>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 </m:t>
                        </m:r>
                        <m:r>
                          <a:rPr lang="en-US" altLang="ja-JP" sz="1100" b="0" i="1">
                            <a:latin typeface="Cambria Math" panose="02040503050406030204" pitchFamily="18" charset="0"/>
                          </a:rPr>
                          <m:t>𝑥</m:t>
                        </m:r>
                      </m:e>
                      <m:sub>
                        <m:r>
                          <a:rPr lang="en-US" altLang="ja-JP" sz="1100" b="0" i="1">
                            <a:latin typeface="Cambria Math" panose="02040503050406030204" pitchFamily="18" charset="0"/>
                          </a:rPr>
                          <m:t>7</m:t>
                        </m:r>
                      </m:sub>
                    </m:sSub>
                  </m:oMath>
                </a14:m>
                <a:endParaRPr lang="en-US" altLang="ja-JP" sz="1100" b="0" dirty="0"/>
              </a:p>
              <a:p>
                <a:pPr marL="182563" indent="-182563">
                  <a:lnSpc>
                    <a:spcPct val="120000"/>
                  </a:lnSpc>
                  <a:spcBef>
                    <a:spcPts val="900"/>
                  </a:spcBef>
                </a:pPr>
                <a:endParaRPr kumimoji="1" lang="en-US" altLang="ja-JP" sz="1100" b="0" dirty="0">
                  <a:solidFill>
                    <a:schemeClr val="tx1"/>
                  </a:solidFill>
                </a:endParaRPr>
              </a:p>
              <a:p>
                <a:pPr lvl="5">
                  <a:lnSpc>
                    <a:spcPct val="120000"/>
                  </a:lnSpc>
                  <a:spcBef>
                    <a:spcPts val="900"/>
                  </a:spcBef>
                </a:pPr>
                <a:endParaRPr kumimoji="1" lang="en-US" altLang="ja-JP" sz="1100" b="0" dirty="0">
                  <a:solidFill>
                    <a:schemeClr val="tx1"/>
                  </a:solidFill>
                </a:endParaRPr>
              </a:p>
              <a:p>
                <a:pPr marL="182563" indent="-182563">
                  <a:lnSpc>
                    <a:spcPct val="120000"/>
                  </a:lnSpc>
                  <a:spcBef>
                    <a:spcPts val="900"/>
                  </a:spcBef>
                </a:pPr>
                <a:r>
                  <a:rPr lang="en-US" altLang="ja-JP" sz="1100" b="0" dirty="0"/>
                  <a:t>As a statistical model for data generation, the following can be considered:</a:t>
                </a:r>
                <a:endParaRPr lang="en-US" altLang="ja-JP" sz="1100" b="0" i="1" dirty="0">
                  <a:latin typeface="Cambria Math" panose="02040503050406030204" pitchFamily="18" charset="0"/>
                </a:endParaRPr>
              </a:p>
              <a:p>
                <a:pPr marL="0" indent="0">
                  <a:lnSpc>
                    <a:spcPct val="120000"/>
                  </a:lnSpc>
                  <a:spcBef>
                    <a:spcPts val="900"/>
                  </a:spcBef>
                  <a:buNone/>
                </a:pPr>
                <a14:m>
                  <m:oMathPara xmlns:m="http://schemas.openxmlformats.org/officeDocument/2006/math">
                    <m:oMathParaPr>
                      <m:jc m:val="centerGroup"/>
                    </m:oMathParaPr>
                    <m:oMath xmlns:m="http://schemas.openxmlformats.org/officeDocument/2006/math">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𝑦</m:t>
                          </m:r>
                        </m:e>
                        <m:sub>
                          <m:r>
                            <a:rPr lang="en-US" altLang="ja-JP" sz="1100" b="0" i="1" smtClean="0">
                              <a:latin typeface="Cambria Math" panose="02040503050406030204" pitchFamily="18" charset="0"/>
                            </a:rPr>
                            <m:t>𝑖</m:t>
                          </m:r>
                        </m:sub>
                      </m:sSub>
                      <m:r>
                        <a:rPr lang="en-US" altLang="ja-JP" sz="1100" i="1">
                          <a:latin typeface="Cambria Math" panose="02040503050406030204" pitchFamily="18" charset="0"/>
                        </a:rPr>
                        <m:t>=</m:t>
                      </m:r>
                      <m:r>
                        <a:rPr lang="en-US" altLang="ja-JP" sz="1100" b="0" i="1">
                          <a:latin typeface="Cambria Math" panose="02040503050406030204" pitchFamily="18" charset="0"/>
                        </a:rPr>
                        <m:t>98.2434</m:t>
                      </m:r>
                      <m:r>
                        <a:rPr lang="en-US" altLang="ja-JP" sz="1100" i="1">
                          <a:latin typeface="Cambria Math" panose="02040503050406030204" pitchFamily="18" charset="0"/>
                        </a:rPr>
                        <m:t>+</m:t>
                      </m:r>
                      <m:r>
                        <a:rPr lang="en-US" altLang="ja-JP" sz="1100" b="0" i="1">
                          <a:latin typeface="Cambria Math" panose="02040503050406030204" pitchFamily="18" charset="0"/>
                        </a:rPr>
                        <m:t>0.2877</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𝑥</m:t>
                          </m:r>
                        </m:e>
                        <m:sub>
                          <m:r>
                            <a:rPr lang="en-US" altLang="ja-JP" sz="1100" b="0" i="1" smtClean="0">
                              <a:latin typeface="Cambria Math" panose="02040503050406030204" pitchFamily="18" charset="0"/>
                            </a:rPr>
                            <m:t>𝑖</m:t>
                          </m:r>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b="0" i="1">
                          <a:latin typeface="Cambria Math" panose="02040503050406030204" pitchFamily="18" charset="0"/>
                        </a:rPr>
                        <m:t>1.9779</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𝑥</m:t>
                          </m:r>
                        </m:e>
                        <m:sub>
                          <m:r>
                            <a:rPr lang="en-US" altLang="ja-JP" sz="1100" b="0" i="1" smtClean="0">
                              <a:latin typeface="Cambria Math" panose="02040503050406030204" pitchFamily="18" charset="0"/>
                            </a:rPr>
                            <m:t>𝑖</m:t>
                          </m:r>
                          <m:r>
                            <a:rPr lang="en-US" altLang="ja-JP" sz="1100" i="1">
                              <a:latin typeface="Cambria Math" panose="02040503050406030204" pitchFamily="18" charset="0"/>
                            </a:rPr>
                            <m:t>2</m:t>
                          </m:r>
                        </m:sub>
                      </m:sSub>
                      <m:r>
                        <a:rPr lang="en-US" altLang="ja-JP" sz="1100" i="1">
                          <a:latin typeface="Cambria Math" panose="02040503050406030204" pitchFamily="18" charset="0"/>
                        </a:rPr>
                        <m:t>−</m:t>
                      </m:r>
                      <m:r>
                        <a:rPr lang="en-US" altLang="ja-JP" sz="1100" b="0" i="1">
                          <a:latin typeface="Cambria Math" panose="02040503050406030204" pitchFamily="18" charset="0"/>
                        </a:rPr>
                        <m:t>5.0800</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𝑥</m:t>
                          </m:r>
                        </m:e>
                        <m:sub>
                          <m:r>
                            <a:rPr lang="en-US" altLang="ja-JP" sz="1100" b="0" i="1" smtClean="0">
                              <a:latin typeface="Cambria Math" panose="02040503050406030204" pitchFamily="18" charset="0"/>
                            </a:rPr>
                            <m:t>𝑖</m:t>
                          </m:r>
                          <m:r>
                            <a:rPr lang="en-US" altLang="ja-JP" sz="1100" i="1">
                              <a:latin typeface="Cambria Math" panose="02040503050406030204" pitchFamily="18" charset="0"/>
                            </a:rPr>
                            <m:t>3</m:t>
                          </m:r>
                        </m:sub>
                      </m:sSub>
                      <m:r>
                        <a:rPr lang="en-US" altLang="ja-JP" sz="1100" b="0" i="1" smtClean="0">
                          <a:latin typeface="Cambria Math" panose="02040503050406030204" pitchFamily="18" charset="0"/>
                        </a:rPr>
                        <m:t>+</m:t>
                      </m:r>
                      <m:r>
                        <a:rPr lang="en-US" altLang="ja-JP" sz="1100" b="0" i="1">
                          <a:latin typeface="Cambria Math" panose="02040503050406030204" pitchFamily="18" charset="0"/>
                        </a:rPr>
                        <m:t>3.3954</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𝑥</m:t>
                          </m:r>
                        </m:e>
                        <m:sub>
                          <m:r>
                            <a:rPr lang="en-US" altLang="ja-JP" sz="1100" b="0" i="1" smtClean="0">
                              <a:latin typeface="Cambria Math" panose="02040503050406030204" pitchFamily="18" charset="0"/>
                            </a:rPr>
                            <m:t>𝑖</m:t>
                          </m:r>
                          <m:r>
                            <a:rPr lang="en-US" altLang="ja-JP" sz="1100" b="1" i="1" smtClean="0">
                              <a:latin typeface="Cambria Math" panose="02040503050406030204" pitchFamily="18" charset="0"/>
                            </a:rPr>
                            <m:t>𝟓</m:t>
                          </m:r>
                        </m:sub>
                      </m:sSub>
                      <m:r>
                        <a:rPr lang="en-US" altLang="ja-JP" sz="1100" i="1">
                          <a:latin typeface="Cambria Math" panose="02040503050406030204" pitchFamily="18" charset="0"/>
                        </a:rPr>
                        <m:t>+</m:t>
                      </m:r>
                      <m:r>
                        <a:rPr lang="en-US" altLang="ja-JP" sz="1100" b="0" i="1">
                          <a:latin typeface="Cambria Math" panose="02040503050406030204" pitchFamily="18" charset="0"/>
                        </a:rPr>
                        <m:t>5.0011</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𝑖</m:t>
                          </m:r>
                          <m:r>
                            <a:rPr lang="en-US" altLang="ja-JP" sz="1100" b="0" i="1" smtClean="0">
                              <a:latin typeface="Cambria Math" panose="02040503050406030204" pitchFamily="18" charset="0"/>
                            </a:rPr>
                            <m:t>6</m:t>
                          </m:r>
                        </m:sub>
                      </m:sSub>
                      <m:r>
                        <a:rPr lang="en-US" altLang="ja-JP" sz="1100" b="0" i="1">
                          <a:latin typeface="Cambria Math" panose="02040503050406030204" pitchFamily="18" charset="0"/>
                        </a:rPr>
                        <m:t>−0.5150</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𝑖</m:t>
                          </m:r>
                          <m:r>
                            <a:rPr lang="en-US" altLang="ja-JP" sz="1100" b="0" i="1" smtClean="0">
                              <a:latin typeface="Cambria Math" panose="02040503050406030204" pitchFamily="18" charset="0"/>
                            </a:rPr>
                            <m:t>7</m:t>
                          </m:r>
                        </m:sub>
                      </m:sSub>
                      <m:r>
                        <a:rPr lang="en-US" altLang="ja-JP" sz="1100" b="1" i="1" smtClean="0">
                          <a:latin typeface="Cambria Math" panose="02040503050406030204" pitchFamily="18" charset="0"/>
                        </a:rPr>
                        <m:t>+</m:t>
                      </m:r>
                      <m:r>
                        <a:rPr lang="en-US" altLang="ja-JP" sz="1100" i="1">
                          <a:latin typeface="Cambria Math" panose="02040503050406030204" pitchFamily="18" charset="0"/>
                        </a:rPr>
                        <m:t>1.</m:t>
                      </m:r>
                      <m:r>
                        <a:rPr lang="en-US" altLang="ja-JP" sz="1100" b="0" i="1" smtClean="0">
                          <a:latin typeface="Cambria Math" panose="02040503050406030204" pitchFamily="18" charset="0"/>
                        </a:rPr>
                        <m:t>6187</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𝑥</m:t>
                          </m:r>
                        </m:e>
                        <m:sub>
                          <m:r>
                            <a:rPr lang="en-US" altLang="ja-JP" sz="1100" b="0" i="1" smtClean="0">
                              <a:latin typeface="Cambria Math" panose="02040503050406030204" pitchFamily="18" charset="0"/>
                            </a:rPr>
                            <m:t>𝑖</m:t>
                          </m:r>
                          <m:r>
                            <a:rPr lang="en-US" altLang="ja-JP" sz="1100" i="1">
                              <a:latin typeface="Cambria Math" panose="02040503050406030204" pitchFamily="18" charset="0"/>
                            </a:rPr>
                            <m:t>2</m:t>
                          </m:r>
                        </m:sub>
                      </m:sSub>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𝑥</m:t>
                          </m:r>
                        </m:e>
                        <m:sub>
                          <m:r>
                            <a:rPr lang="en-US" altLang="ja-JP" sz="1100" b="0" i="1" smtClean="0">
                              <a:latin typeface="Cambria Math" panose="02040503050406030204" pitchFamily="18" charset="0"/>
                            </a:rPr>
                            <m:t>𝑖</m:t>
                          </m:r>
                          <m:r>
                            <a:rPr lang="en-US" altLang="ja-JP" sz="1100" b="1" i="1" smtClean="0">
                              <a:latin typeface="Cambria Math" panose="02040503050406030204" pitchFamily="18" charset="0"/>
                            </a:rPr>
                            <m:t>𝟕</m:t>
                          </m:r>
                        </m:sub>
                      </m:sSub>
                      <m:r>
                        <a:rPr lang="en-US" altLang="ja-JP" sz="1100" b="0" i="0" smtClean="0">
                          <a:latin typeface="Cambria Math" panose="02040503050406030204" pitchFamily="18" charset="0"/>
                        </a:rPr>
                        <m:t>+</m:t>
                      </m:r>
                      <m:sSub>
                        <m:sSubPr>
                          <m:ctrlPr>
                            <a:rPr lang="en-US" altLang="ja-JP" sz="1100" i="1">
                              <a:latin typeface="Cambria Math" panose="02040503050406030204" pitchFamily="18" charset="0"/>
                              <a:ea typeface="Cambria Math" panose="02040503050406030204" pitchFamily="18" charset="0"/>
                            </a:rPr>
                          </m:ctrlPr>
                        </m:sSubPr>
                        <m:e>
                          <m:r>
                            <a:rPr lang="en-US" altLang="ja-JP" sz="1100" i="1">
                              <a:latin typeface="Cambria Math" panose="02040503050406030204" pitchFamily="18" charset="0"/>
                              <a:ea typeface="Cambria Math" panose="02040503050406030204" pitchFamily="18" charset="0"/>
                            </a:rPr>
                            <m:t>𝜀</m:t>
                          </m:r>
                        </m:e>
                        <m:sub>
                          <m:r>
                            <a:rPr lang="en-US" altLang="ja-JP" sz="1100" i="1">
                              <a:latin typeface="Cambria Math" panose="02040503050406030204" pitchFamily="18" charset="0"/>
                              <a:ea typeface="Cambria Math" panose="02040503050406030204" pitchFamily="18" charset="0"/>
                            </a:rPr>
                            <m:t>𝑖</m:t>
                          </m:r>
                        </m:sub>
                      </m:sSub>
                      <m:r>
                        <a:rPr lang="en-US" altLang="ja-JP" sz="1100" b="1" i="1" smtClean="0">
                          <a:latin typeface="Cambria Math" panose="02040503050406030204" pitchFamily="18" charset="0"/>
                          <a:ea typeface="Cambria Math" panose="02040503050406030204" pitchFamily="18" charset="0"/>
                        </a:rPr>
                        <m:t> </m:t>
                      </m:r>
                    </m:oMath>
                  </m:oMathPara>
                </a14:m>
                <a:endParaRPr lang="en-US" altLang="ja-JP" sz="1100" b="0" dirty="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441499" y="710804"/>
                <a:ext cx="8275465" cy="3924300"/>
              </a:xfrm>
              <a:blipFill>
                <a:blip r:embed="rId2"/>
                <a:stretch>
                  <a:fillRect l="-919" t="-971"/>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47</a:t>
            </a:fld>
            <a:endParaRPr kumimoji="1" lang="ja-JP" altLang="en-US"/>
          </a:p>
        </p:txBody>
      </p:sp>
    </p:spTree>
    <p:extLst>
      <p:ext uri="{BB962C8B-B14F-4D97-AF65-F5344CB8AC3E}">
        <p14:creationId xmlns:p14="http://schemas.microsoft.com/office/powerpoint/2010/main" val="3643360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327B7E-E51F-974D-BAD4-25577688531B}"/>
              </a:ext>
            </a:extLst>
          </p:cNvPr>
          <p:cNvSpPr>
            <a:spLocks noGrp="1"/>
          </p:cNvSpPr>
          <p:nvPr>
            <p:ph type="title"/>
          </p:nvPr>
        </p:nvSpPr>
        <p:spPr/>
        <p:txBody>
          <a:bodyPr/>
          <a:lstStyle/>
          <a:p>
            <a:r>
              <a:rPr lang="en-US" altLang="ja-JP" dirty="0"/>
              <a:t>Copyright</a:t>
            </a:r>
            <a:endParaRPr kumimoji="1" lang="ja-JP" altLang="en-US" dirty="0"/>
          </a:p>
        </p:txBody>
      </p:sp>
      <p:sp>
        <p:nvSpPr>
          <p:cNvPr id="5" name="スライド番号プレースホルダー 4">
            <a:extLst>
              <a:ext uri="{FF2B5EF4-FFF2-40B4-BE49-F238E27FC236}">
                <a16:creationId xmlns:a16="http://schemas.microsoft.com/office/drawing/2014/main" id="{58E04B51-0AB7-1041-A95E-05A375B3C129}"/>
              </a:ext>
            </a:extLst>
          </p:cNvPr>
          <p:cNvSpPr>
            <a:spLocks noGrp="1"/>
          </p:cNvSpPr>
          <p:nvPr>
            <p:ph type="sldNum" sz="quarter" idx="12"/>
          </p:nvPr>
        </p:nvSpPr>
        <p:spPr/>
        <p:txBody>
          <a:bodyPr/>
          <a:lstStyle/>
          <a:p>
            <a:fld id="{C972E56B-BE32-4DF7-997A-D27758A02200}" type="slidenum">
              <a:rPr kumimoji="1" lang="ja-JP" altLang="en-US" smtClean="0"/>
              <a:t>48</a:t>
            </a:fld>
            <a:endParaRPr kumimoji="1" lang="ja-JP" altLang="en-US"/>
          </a:p>
        </p:txBody>
      </p:sp>
      <p:sp>
        <p:nvSpPr>
          <p:cNvPr id="6" name="フッター プレースホルダー 3">
            <a:extLst>
              <a:ext uri="{FF2B5EF4-FFF2-40B4-BE49-F238E27FC236}">
                <a16:creationId xmlns:a16="http://schemas.microsoft.com/office/drawing/2014/main" id="{4F2A2AC8-CC9C-054B-99DF-85E318F8BF29}"/>
              </a:ext>
            </a:extLst>
          </p:cNvPr>
          <p:cNvSpPr>
            <a:spLocks noGrp="1"/>
          </p:cNvSpPr>
          <p:nvPr>
            <p:ph type="ftr" sz="quarter" idx="11"/>
          </p:nvPr>
        </p:nvSpPr>
        <p:spPr>
          <a:xfrm>
            <a:off x="427038" y="4818460"/>
            <a:ext cx="2860440" cy="325041"/>
          </a:xfrm>
        </p:spPr>
        <p:txBody>
          <a:bodyPr/>
          <a:lstStyle/>
          <a:p>
            <a:r>
              <a:rPr kumimoji="1" lang="en-US" altLang="ja-JP" dirty="0"/>
              <a:t>© </a:t>
            </a:r>
            <a:r>
              <a:rPr kumimoji="1" lang="en-US" altLang="ja-JP" dirty="0" err="1"/>
              <a:t>Waseda</a:t>
            </a:r>
            <a:r>
              <a:rPr kumimoji="1" lang="en-US" altLang="ja-JP" dirty="0"/>
              <a:t> Education team of Data Science (WEDS)</a:t>
            </a:r>
            <a:endParaRPr kumimoji="1" lang="ja-JP" altLang="en-US"/>
          </a:p>
        </p:txBody>
      </p:sp>
      <p:sp>
        <p:nvSpPr>
          <p:cNvPr id="11" name="コンテンツ プレースホルダー 6">
            <a:extLst>
              <a:ext uri="{FF2B5EF4-FFF2-40B4-BE49-F238E27FC236}">
                <a16:creationId xmlns:a16="http://schemas.microsoft.com/office/drawing/2014/main" id="{B4C12283-3E8B-4016-82A7-3557B0735A54}"/>
              </a:ext>
            </a:extLst>
          </p:cNvPr>
          <p:cNvSpPr txBox="1">
            <a:spLocks/>
          </p:cNvSpPr>
          <p:nvPr/>
        </p:nvSpPr>
        <p:spPr>
          <a:xfrm>
            <a:off x="441499" y="710804"/>
            <a:ext cx="8275465" cy="404318"/>
          </a:xfrm>
          <a:prstGeom prst="rect">
            <a:avLst/>
          </a:prstGeom>
        </p:spPr>
        <p:txBody>
          <a:bodyPr vert="horz" lIns="0" tIns="0" rIns="0" bIns="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000" b="0"/>
              <a:t>This material may not be </a:t>
            </a:r>
            <a:r>
              <a:rPr lang="en-GB" altLang="ja-JP" sz="2000" b="0" dirty="0"/>
              <a:t>reproduced</a:t>
            </a:r>
            <a:r>
              <a:rPr lang="ja-JP" altLang="en-US" sz="2000" b="0"/>
              <a:t> or distributed without the permission of the authors.</a:t>
            </a:r>
            <a:endParaRPr lang="ja-JP" altLang="en-US" sz="2000" b="0" dirty="0"/>
          </a:p>
        </p:txBody>
      </p:sp>
      <p:sp>
        <p:nvSpPr>
          <p:cNvPr id="13" name="テキスト ボックス 12">
            <a:extLst>
              <a:ext uri="{FF2B5EF4-FFF2-40B4-BE49-F238E27FC236}">
                <a16:creationId xmlns:a16="http://schemas.microsoft.com/office/drawing/2014/main" id="{E5AA589F-0FF4-4400-B131-6196A54A23BB}"/>
              </a:ext>
            </a:extLst>
          </p:cNvPr>
          <p:cNvSpPr txBox="1"/>
          <p:nvPr/>
        </p:nvSpPr>
        <p:spPr>
          <a:xfrm>
            <a:off x="1114840" y="1327008"/>
            <a:ext cx="6728342" cy="400110"/>
          </a:xfrm>
          <a:prstGeom prst="rect">
            <a:avLst/>
          </a:prstGeom>
          <a:noFill/>
        </p:spPr>
        <p:txBody>
          <a:bodyPr wrap="square" rtlCol="0">
            <a:spAutoFit/>
          </a:bodyPr>
          <a:lstStyle/>
          <a:p>
            <a:pPr algn="ctr"/>
            <a:r>
              <a:rPr lang="en-US" altLang="ja-JP" sz="2000" b="1" dirty="0">
                <a:latin typeface="Meiryo UI" panose="020B0604030504040204" pitchFamily="34" charset="-128"/>
                <a:ea typeface="Meiryo UI" panose="020B0604030504040204" pitchFamily="34" charset="-128"/>
              </a:rPr>
              <a:t>Waseda Education team of Data Science (WEDS)</a:t>
            </a:r>
          </a:p>
        </p:txBody>
      </p:sp>
    </p:spTree>
    <p:extLst>
      <p:ext uri="{BB962C8B-B14F-4D97-AF65-F5344CB8AC3E}">
        <p14:creationId xmlns:p14="http://schemas.microsoft.com/office/powerpoint/2010/main" val="10537336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ja-JP" altLang="en-US"/>
              <a:t>Understanding </a:t>
            </a:r>
            <a:r>
              <a:rPr lang="en-US" altLang="ja-JP" dirty="0"/>
              <a:t>the </a:t>
            </a:r>
            <a:r>
              <a:rPr lang="ja-JP" altLang="en-US"/>
              <a:t>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Understanding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the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data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characteristic</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 </a:t>
            </a:r>
            <a:r>
              <a:rPr kumimoji="1" lang="en"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distribution of variables and the relationships between variables regarding </a:t>
            </a:r>
            <a:r>
              <a:rPr lang="en-US" sz="2000" b="0" dirty="0">
                <a:solidFill>
                  <a:prstClr val="black"/>
                </a:solidFill>
              </a:rPr>
              <a:t>sales of their current stores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lang="en-US" altLang="ja-JP" sz="2000" b="0" dirty="0"/>
          </a:p>
          <a:p>
            <a:pPr marL="808038" marR="0" lvl="0" indent="-808038" algn="l" defTabSz="914400" rtl="0" eaLnBrk="1" fontAlgn="auto" latinLnBrk="0" hangingPunct="1">
              <a:lnSpc>
                <a:spcPct val="120000"/>
              </a:lnSpc>
              <a:spcBef>
                <a:spcPct val="20000"/>
              </a:spcBef>
              <a:spcAft>
                <a:spcPts val="0"/>
              </a:spcAft>
              <a:buClrTx/>
              <a:buSzTx/>
              <a:buFont typeface="Arial" panose="020B0604020202020204" pitchFamily="34" charset="0"/>
              <a:buNone/>
              <a:tabLst/>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p>
          <a:p>
            <a:pPr marL="9525" marR="0" lvl="0" indent="-9525" algn="l" defTabSz="914400" rtl="0" eaLnBrk="1" fontAlgn="auto" latinLnBrk="0" hangingPunct="1">
              <a:lnSpc>
                <a:spcPct val="120000"/>
              </a:lnSpc>
              <a:spcBef>
                <a:spcPct val="20000"/>
              </a:spcBef>
              <a:spcAft>
                <a:spcPts val="0"/>
              </a:spcAft>
              <a:buClrTx/>
              <a:buSzTx/>
              <a:buFont typeface="Arial" panose="020B0604020202020204" pitchFamily="34" charset="0"/>
              <a:buNone/>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endParaRPr lang="ja-JP" altLang="en-US"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5</a:t>
            </a:fld>
            <a:endParaRPr kumimoji="1" lang="ja-JP" altLang="en-US"/>
          </a:p>
        </p:txBody>
      </p:sp>
    </p:spTree>
    <p:extLst>
      <p:ext uri="{BB962C8B-B14F-4D97-AF65-F5344CB8AC3E}">
        <p14:creationId xmlns:p14="http://schemas.microsoft.com/office/powerpoint/2010/main" val="89294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580528907"/>
                  </p:ext>
                </p:extLst>
              </p:nvPr>
            </p:nvGraphicFramePr>
            <p:xfrm>
              <a:off x="210344" y="704586"/>
              <a:ext cx="8723311" cy="392569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5</m:t>
                                  </m:r>
                                </m:sub>
                              </m:sSub>
                              <m:r>
                                <a:rPr kumimoji="1" lang="en-US" altLang="ja-JP" sz="1050" b="0" i="1" smtClean="0">
                                  <a:latin typeface="Cambria Math" panose="02040503050406030204" pitchFamily="18" charset="0"/>
                                  <a:ea typeface="Meiryo UI" panose="020B0604030504040204" pitchFamily="34" charset="-128"/>
                                </a:rPr>
                                <m:t> </m:t>
                              </m:r>
                            </m:oMath>
                          </a14:m>
                          <a:endParaRPr kumimoji="1" lang="en-US" altLang="ja-JP" sz="105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(qualitative variables)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Dining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6</m:t>
                                  </m:r>
                                </m:sub>
                              </m:sSub>
                            </m:oMath>
                          </a14:m>
                          <a:endParaRPr kumimoji="1" lang="en-US" altLang="ja-JP" sz="1050" b="0" i="0" dirty="0">
                            <a:latin typeface="Meiryo UI" panose="020B0604030504040204" pitchFamily="34" charset="-128"/>
                            <a:ea typeface="Meiryo UI" panose="020B0604030504040204" pitchFamily="34" charset="-128"/>
                          </a:endParaRPr>
                        </a:p>
                        <a:p>
                          <a:pPr algn="ctr"/>
                          <a:r>
                            <a:rPr kumimoji="1" lang="en-US" altLang="ja-JP" sz="1050" b="0" i="0" dirty="0">
                              <a:latin typeface="Meiryo UI" panose="020B0604030504040204" pitchFamily="34" charset="-128"/>
                              <a:ea typeface="Meiryo UI" panose="020B0604030504040204" pitchFamily="34" charset="-128"/>
                            </a:rPr>
                            <a:t>(</a:t>
                          </a:r>
                          <a:r>
                            <a:rPr kumimoji="1" lang="en-US" altLang="ja-JP" sz="1050" dirty="0">
                              <a:latin typeface="Meiryo UI" panose="020B0604030504040204" pitchFamily="34" charset="-128"/>
                              <a:ea typeface="Meiryo UI" panose="020B0604030504040204" pitchFamily="34" charset="-128"/>
                            </a:rPr>
                            <a:t>qualitative variables</a:t>
                          </a:r>
                          <a:r>
                            <a:rPr kumimoji="1" lang="en-US" altLang="ja-JP" sz="1050" b="0" i="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Whether or not facing</a:t>
                          </a:r>
                          <a:r>
                            <a:rPr kumimoji="1" lang="en-US" altLang="ja-JP" sz="1050" b="1" i="0" baseline="0" dirty="0">
                              <a:latin typeface="Meiryo UI" panose="020B0604030504040204" pitchFamily="34" charset="-128"/>
                              <a:ea typeface="Meiryo UI" panose="020B0604030504040204" pitchFamily="34" charset="-128"/>
                            </a:rPr>
                            <a:t> </a:t>
                          </a:r>
                          <a:r>
                            <a:rPr kumimoji="1" lang="en-US" altLang="ja-JP" sz="105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7</m:t>
                                  </m:r>
                                </m:sub>
                              </m:sSub>
                            </m:oMath>
                          </a14:m>
                          <a:endParaRPr kumimoji="1" lang="en-US" altLang="ja-JP" sz="1050" b="0" i="0" dirty="0">
                            <a:latin typeface="Meiryo UI" panose="020B0604030504040204" pitchFamily="34" charset="-128"/>
                            <a:ea typeface="Meiryo UI" panose="020B0604030504040204" pitchFamily="34" charset="-128"/>
                          </a:endParaRPr>
                        </a:p>
                        <a:p>
                          <a:pPr algn="ctr"/>
                          <a:r>
                            <a:rPr kumimoji="1" lang="en-US" altLang="ja-JP" sz="1050" b="0" i="0" dirty="0">
                              <a:latin typeface="Meiryo UI" panose="020B0604030504040204" pitchFamily="34" charset="-128"/>
                              <a:ea typeface="Meiryo UI" panose="020B0604030504040204" pitchFamily="34" charset="-128"/>
                            </a:rPr>
                            <a:t>(</a:t>
                          </a:r>
                          <a:r>
                            <a:rPr kumimoji="1" lang="en-US" altLang="ja-JP" sz="1050" dirty="0">
                              <a:latin typeface="Meiryo UI" panose="020B0604030504040204" pitchFamily="34" charset="-128"/>
                              <a:ea typeface="Meiryo UI" panose="020B0604030504040204" pitchFamily="34" charset="-128"/>
                            </a:rPr>
                            <a:t>qualitative variables</a:t>
                          </a:r>
                          <a:r>
                            <a:rPr kumimoji="1" lang="en-US" altLang="ja-JP" sz="1050" b="0" i="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580528907"/>
                  </p:ext>
                </p:extLst>
              </p:nvPr>
            </p:nvGraphicFramePr>
            <p:xfrm>
              <a:off x="210344" y="704586"/>
              <a:ext cx="8723311" cy="392569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571500">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57778" r="-168085" b="-54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221875" r="-168085" b="-65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312121" r="-168085" b="-53939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302222" r="-168085" b="-29555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411480">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548485" r="-168085" b="-30303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668750" r="-168085" b="-2125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745455" r="-168085" b="-106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871875" r="-168085" b="-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67922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7</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3860635376"/>
                  </p:ext>
                </p:extLst>
              </p:nvPr>
            </p:nvGraphicFramePr>
            <p:xfrm>
              <a:off x="224445" y="516195"/>
              <a:ext cx="8700616" cy="4210972"/>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619343928"/>
                        </a:ext>
                      </a:extLst>
                    </a:gridCol>
                    <a:gridCol w="2347819">
                      <a:extLst>
                        <a:ext uri="{9D8B030D-6E8A-4147-A177-3AD203B41FA5}">
                          <a16:colId xmlns:a16="http://schemas.microsoft.com/office/drawing/2014/main" val="388790388"/>
                        </a:ext>
                      </a:extLst>
                    </a:gridCol>
                    <a:gridCol w="155094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88785">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239577">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6887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3860635376"/>
                  </p:ext>
                </p:extLst>
              </p:nvPr>
            </p:nvGraphicFramePr>
            <p:xfrm>
              <a:off x="224445" y="516195"/>
              <a:ext cx="8700616" cy="4210972"/>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619343928"/>
                        </a:ext>
                      </a:extLst>
                    </a:gridCol>
                    <a:gridCol w="2347819">
                      <a:extLst>
                        <a:ext uri="{9D8B030D-6E8A-4147-A177-3AD203B41FA5}">
                          <a16:colId xmlns:a16="http://schemas.microsoft.com/office/drawing/2014/main" val="388790388"/>
                        </a:ext>
                      </a:extLst>
                    </a:gridCol>
                    <a:gridCol w="155094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701040">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41071" r="-249730" b="-4589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254839" r="-249730" b="-72903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354839" r="-249730" b="-62903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320455" r="-249730" b="-3431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396240">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596774" r="-249730" b="-38709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392727" r="-249730" b="-1181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846875" r="-249730" b="-10312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977419" r="-249730" b="-645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59994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29BE-3214-F69B-8229-E12506D55011}"/>
              </a:ext>
            </a:extLst>
          </p:cNvPr>
          <p:cNvSpPr>
            <a:spLocks noGrp="1"/>
          </p:cNvSpPr>
          <p:nvPr>
            <p:ph type="title"/>
          </p:nvPr>
        </p:nvSpPr>
        <p:spPr/>
        <p:txBody>
          <a:bodyPr/>
          <a:lstStyle/>
          <a:p>
            <a:r>
              <a:rPr lang="en" altLang="ja-AU" dirty="0"/>
              <a:t>Determination of</a:t>
            </a:r>
            <a:r>
              <a:rPr lang="en-US" altLang="ja-JP" dirty="0"/>
              <a:t> the De</a:t>
            </a:r>
            <a:r>
              <a:rPr lang="ja-JP" altLang="en-US"/>
              <a:t>cision-making </a:t>
            </a:r>
            <a:r>
              <a:rPr lang="en-US" altLang="ja-JP" dirty="0"/>
              <a:t>M</a:t>
            </a:r>
            <a:r>
              <a:rPr lang="ja-JP" altLang="en-US"/>
              <a:t>ap</a:t>
            </a:r>
            <a:endParaRPr lang="en-JP" dirty="0"/>
          </a:p>
        </p:txBody>
      </p:sp>
      <p:sp>
        <p:nvSpPr>
          <p:cNvPr id="3" name="Footer Placeholder 2">
            <a:extLst>
              <a:ext uri="{FF2B5EF4-FFF2-40B4-BE49-F238E27FC236}">
                <a16:creationId xmlns:a16="http://schemas.microsoft.com/office/drawing/2014/main" id="{CC842756-5065-A545-600F-D46743A55118}"/>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Slide Number Placeholder 3">
            <a:extLst>
              <a:ext uri="{FF2B5EF4-FFF2-40B4-BE49-F238E27FC236}">
                <a16:creationId xmlns:a16="http://schemas.microsoft.com/office/drawing/2014/main" id="{052D80A6-4D49-A41F-19B8-71BEE4E5077D}"/>
              </a:ext>
            </a:extLst>
          </p:cNvPr>
          <p:cNvSpPr>
            <a:spLocks noGrp="1"/>
          </p:cNvSpPr>
          <p:nvPr>
            <p:ph type="sldNum" sz="quarter" idx="12"/>
          </p:nvPr>
        </p:nvSpPr>
        <p:spPr/>
        <p:txBody>
          <a:bodyPr/>
          <a:lstStyle/>
          <a:p>
            <a:fld id="{C972E56B-BE32-4DF7-997A-D27758A02200}" type="slidenum">
              <a:rPr kumimoji="1" lang="ja-JP" altLang="en-US" smtClean="0"/>
              <a:t>8</a:t>
            </a:fld>
            <a:endParaRPr kumimoji="1" lang="ja-JP" altLang="en-US"/>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92B4662-739D-5813-371C-C42E342B4F37}"/>
                  </a:ext>
                </a:extLst>
              </p:cNvPr>
              <p:cNvGraphicFramePr>
                <a:graphicFrameLocks noGrp="1"/>
              </p:cNvGraphicFramePr>
              <p:nvPr>
                <p:extLst>
                  <p:ext uri="{D42A27DB-BD31-4B8C-83A1-F6EECF244321}">
                    <p14:modId xmlns:p14="http://schemas.microsoft.com/office/powerpoint/2010/main" val="3864503755"/>
                  </p:ext>
                </p:extLst>
              </p:nvPr>
            </p:nvGraphicFramePr>
            <p:xfrm>
              <a:off x="221692" y="595323"/>
              <a:ext cx="8700616" cy="944880"/>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904428896"/>
                        </a:ext>
                      </a:extLst>
                    </a:gridCol>
                    <a:gridCol w="2347819">
                      <a:extLst>
                        <a:ext uri="{9D8B030D-6E8A-4147-A177-3AD203B41FA5}">
                          <a16:colId xmlns:a16="http://schemas.microsoft.com/office/drawing/2014/main" val="857961009"/>
                        </a:ext>
                      </a:extLst>
                    </a:gridCol>
                    <a:gridCol w="1550941">
                      <a:extLst>
                        <a:ext uri="{9D8B030D-6E8A-4147-A177-3AD203B41FA5}">
                          <a16:colId xmlns:a16="http://schemas.microsoft.com/office/drawing/2014/main" val="1502696505"/>
                        </a:ext>
                      </a:extLst>
                    </a:gridCol>
                    <a:gridCol w="1215851">
                      <a:extLst>
                        <a:ext uri="{9D8B030D-6E8A-4147-A177-3AD203B41FA5}">
                          <a16:colId xmlns:a16="http://schemas.microsoft.com/office/drawing/2014/main" val="3433488000"/>
                        </a:ext>
                      </a:extLst>
                    </a:gridCol>
                    <a:gridCol w="1936043">
                      <a:extLst>
                        <a:ext uri="{9D8B030D-6E8A-4147-A177-3AD203B41FA5}">
                          <a16:colId xmlns:a16="http://schemas.microsoft.com/office/drawing/2014/main" val="1091372161"/>
                        </a:ext>
                      </a:extLst>
                    </a:gridCol>
                    <a:gridCol w="1130532">
                      <a:extLst>
                        <a:ext uri="{9D8B030D-6E8A-4147-A177-3AD203B41FA5}">
                          <a16:colId xmlns:a16="http://schemas.microsoft.com/office/drawing/2014/main" val="137962052"/>
                        </a:ext>
                      </a:extLst>
                    </a:gridCol>
                  </a:tblGrid>
                  <a:tr h="3212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592674201"/>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quantitative</a:t>
                          </a:r>
                          <a:r>
                            <a:rPr kumimoji="1" lang="en-US" altLang="ja-JP" sz="1000" dirty="0">
                              <a:latin typeface="Meiryo UI" panose="020B0604030504040204" pitchFamily="34" charset="-128"/>
                              <a:ea typeface="Meiryo UI" panose="020B0604030504040204" pitchFamily="34" charset="-128"/>
                            </a:rPr>
                            <a:t>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67387899"/>
                      </a:ext>
                    </a:extLst>
                  </a:tr>
                </a:tbl>
              </a:graphicData>
            </a:graphic>
          </p:graphicFrame>
        </mc:Choice>
        <mc:Fallback xmlns="">
          <p:graphicFrame>
            <p:nvGraphicFramePr>
              <p:cNvPr id="5" name="Table 4">
                <a:extLst>
                  <a:ext uri="{FF2B5EF4-FFF2-40B4-BE49-F238E27FC236}">
                    <a16:creationId xmlns:a16="http://schemas.microsoft.com/office/drawing/2014/main" id="{D92B4662-739D-5813-371C-C42E342B4F37}"/>
                  </a:ext>
                </a:extLst>
              </p:cNvPr>
              <p:cNvGraphicFramePr>
                <a:graphicFrameLocks noGrp="1"/>
              </p:cNvGraphicFramePr>
              <p:nvPr>
                <p:extLst>
                  <p:ext uri="{D42A27DB-BD31-4B8C-83A1-F6EECF244321}">
                    <p14:modId xmlns:p14="http://schemas.microsoft.com/office/powerpoint/2010/main" val="3864503755"/>
                  </p:ext>
                </p:extLst>
              </p:nvPr>
            </p:nvGraphicFramePr>
            <p:xfrm>
              <a:off x="221692" y="595323"/>
              <a:ext cx="8700616" cy="944880"/>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904428896"/>
                        </a:ext>
                      </a:extLst>
                    </a:gridCol>
                    <a:gridCol w="2347819">
                      <a:extLst>
                        <a:ext uri="{9D8B030D-6E8A-4147-A177-3AD203B41FA5}">
                          <a16:colId xmlns:a16="http://schemas.microsoft.com/office/drawing/2014/main" val="857961009"/>
                        </a:ext>
                      </a:extLst>
                    </a:gridCol>
                    <a:gridCol w="1550941">
                      <a:extLst>
                        <a:ext uri="{9D8B030D-6E8A-4147-A177-3AD203B41FA5}">
                          <a16:colId xmlns:a16="http://schemas.microsoft.com/office/drawing/2014/main" val="1502696505"/>
                        </a:ext>
                      </a:extLst>
                    </a:gridCol>
                    <a:gridCol w="1215851">
                      <a:extLst>
                        <a:ext uri="{9D8B030D-6E8A-4147-A177-3AD203B41FA5}">
                          <a16:colId xmlns:a16="http://schemas.microsoft.com/office/drawing/2014/main" val="3433488000"/>
                        </a:ext>
                      </a:extLst>
                    </a:gridCol>
                    <a:gridCol w="1936043">
                      <a:extLst>
                        <a:ext uri="{9D8B030D-6E8A-4147-A177-3AD203B41FA5}">
                          <a16:colId xmlns:a16="http://schemas.microsoft.com/office/drawing/2014/main" val="1091372161"/>
                        </a:ext>
                      </a:extLst>
                    </a:gridCol>
                    <a:gridCol w="1130532">
                      <a:extLst>
                        <a:ext uri="{9D8B030D-6E8A-4147-A177-3AD203B41FA5}">
                          <a16:colId xmlns:a16="http://schemas.microsoft.com/office/drawing/2014/main" val="137962052"/>
                        </a:ext>
                      </a:extLst>
                    </a:gridCol>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703" r="-249189" b="-7727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592674201"/>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703" t="-137500" r="-249189" b="-62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67387899"/>
                      </a:ext>
                    </a:extLst>
                  </a:tr>
                </a:tbl>
              </a:graphicData>
            </a:graphic>
          </p:graphicFrame>
        </mc:Fallback>
      </mc:AlternateContent>
    </p:spTree>
    <p:extLst>
      <p:ext uri="{BB962C8B-B14F-4D97-AF65-F5344CB8AC3E}">
        <p14:creationId xmlns:p14="http://schemas.microsoft.com/office/powerpoint/2010/main" val="91324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667755325"/>
                  </p:ext>
                </p:extLst>
              </p:nvPr>
            </p:nvGraphicFramePr>
            <p:xfrm>
              <a:off x="420688" y="590286"/>
              <a:ext cx="8302623" cy="410857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r>
                            <a:rPr kumimoji="1" lang="en-US" altLang="ja-JP" sz="90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r>
                            <a:rPr kumimoji="1" lang="en-US" altLang="ja-JP" sz="90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5</m:t>
                                  </m:r>
                                </m:sub>
                              </m:sSub>
                              <m:r>
                                <a:rPr kumimoji="1" lang="en-US" altLang="ja-JP" sz="900" b="0" i="1" smtClean="0">
                                  <a:latin typeface="Cambria Math" panose="02040503050406030204" pitchFamily="18" charset="0"/>
                                  <a:ea typeface="Meiryo UI" panose="020B0604030504040204" pitchFamily="34" charset="-128"/>
                                </a:rPr>
                                <m:t> </m:t>
                              </m:r>
                            </m:oMath>
                          </a14:m>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qualitative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Dining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6</m:t>
                                  </m:r>
                                </m:sub>
                              </m:sSub>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qualitative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Whether or not facing</a:t>
                          </a:r>
                          <a:r>
                            <a:rPr kumimoji="1" lang="en-US" altLang="ja-JP" sz="900" b="1" i="0" baseline="0" dirty="0">
                              <a:latin typeface="Meiryo UI" panose="020B0604030504040204" pitchFamily="34" charset="-128"/>
                              <a:ea typeface="Meiryo UI" panose="020B0604030504040204" pitchFamily="34" charset="-128"/>
                            </a:rPr>
                            <a:t> </a:t>
                          </a:r>
                          <a:r>
                            <a:rPr kumimoji="1" lang="en-US" altLang="ja-JP" sz="9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7</m:t>
                                  </m:r>
                                </m:sub>
                              </m:sSub>
                              <m:r>
                                <a:rPr kumimoji="1" lang="en-US" altLang="ja-JP" sz="900" b="0" i="0" smtClean="0">
                                  <a:latin typeface="Cambria Math" panose="02040503050406030204" pitchFamily="18" charset="0"/>
                                  <a:ea typeface="Meiryo UI" panose="020B0604030504040204" pitchFamily="34" charset="-128"/>
                                </a:rPr>
                                <m:t> </m:t>
                              </m:r>
                            </m:oMath>
                          </a14:m>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qualitative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667755325"/>
                  </p:ext>
                </p:extLst>
              </p:nvPr>
            </p:nvGraphicFramePr>
            <p:xfrm>
              <a:off x="420688" y="590286"/>
              <a:ext cx="8302623" cy="410857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502920">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66667" r="-208122" b="-67179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502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162500" r="-208122" b="-55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502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262500" r="-208122" b="-45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290000" r="-208122" b="-264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336207" r="-208122" b="-1275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790625" r="-208122" b="-1312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502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712500" r="-208122" b="-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39956027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E1728"/>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187531</TotalTime>
  <Words>4459</Words>
  <Application>Microsoft Macintosh PowerPoint</Application>
  <PresentationFormat>On-screen Show (16:9)</PresentationFormat>
  <Paragraphs>832</Paragraphs>
  <Slides>48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.SF NS</vt:lpstr>
      <vt:lpstr>Meiryo UI</vt:lpstr>
      <vt:lpstr>Arial</vt:lpstr>
      <vt:lpstr>Calibri</vt:lpstr>
      <vt:lpstr>Cambria Math</vt:lpstr>
      <vt:lpstr>Times New Roman</vt:lpstr>
      <vt:lpstr>Office ​​テーマ</vt:lpstr>
      <vt:lpstr>PowerPoint Presentation</vt:lpstr>
      <vt:lpstr>1. Understanding the Problem</vt:lpstr>
      <vt:lpstr>2. Confirmation of Inputs</vt:lpstr>
      <vt:lpstr>PowerPoint Presentation</vt:lpstr>
      <vt:lpstr>Understanding the Objectives</vt:lpstr>
      <vt:lpstr>Determination of the Decision-making Map</vt:lpstr>
      <vt:lpstr>Determination of the Decision-making Map</vt:lpstr>
      <vt:lpstr>Determination of the Decision-making Map</vt:lpstr>
      <vt:lpstr>Determination of the Decision-making Map</vt:lpstr>
      <vt:lpstr>Determination of the Decision-making Map</vt:lpstr>
      <vt:lpstr>[3-1~3-18] Analysis</vt:lpstr>
      <vt:lpstr>[3-1~3-18] Consideration</vt:lpstr>
      <vt:lpstr>[3-19~3-29] Analysis</vt:lpstr>
      <vt:lpstr>[3-19~3-29] Consideration</vt:lpstr>
      <vt:lpstr>PowerPoint Presentation</vt:lpstr>
      <vt:lpstr>Understanding the Objectives</vt:lpstr>
      <vt:lpstr>Determination of the Decision-making Map</vt:lpstr>
      <vt:lpstr>[4-1] Analysis</vt:lpstr>
      <vt:lpstr>[4-1] Analysis</vt:lpstr>
      <vt:lpstr>[4-1] Analysis</vt:lpstr>
      <vt:lpstr>[4-1] Consideration</vt:lpstr>
      <vt:lpstr>PowerPoint Presentation</vt:lpstr>
      <vt:lpstr>Understanding the Objectives</vt:lpstr>
      <vt:lpstr>Determination of the Decision-making Map</vt:lpstr>
      <vt:lpstr>[5-1~5-3] Analysis</vt:lpstr>
      <vt:lpstr>[5-4] Analysis</vt:lpstr>
      <vt:lpstr>[5-1~5-4] Consideration</vt:lpstr>
      <vt:lpstr>PowerPoint Presentation</vt:lpstr>
      <vt:lpstr>Understanding Objectives</vt:lpstr>
      <vt:lpstr>Determination of the Decision-making Map</vt:lpstr>
      <vt:lpstr>[6-1~6-3] Analysis</vt:lpstr>
      <vt:lpstr>［6-1~6-3] Consideration</vt:lpstr>
      <vt:lpstr>Determination of the Decision-making Map</vt:lpstr>
      <vt:lpstr>[6-4] Analysis</vt:lpstr>
      <vt:lpstr>[6-4] Consideration</vt:lpstr>
      <vt:lpstr>Determination of the Decision-making Map</vt:lpstr>
      <vt:lpstr>[6-5] Analysis</vt:lpstr>
      <vt:lpstr>[6-5] Analysis</vt:lpstr>
      <vt:lpstr>[6-5] Analysis</vt:lpstr>
      <vt:lpstr>[6-4] Consideration</vt:lpstr>
      <vt:lpstr>PowerPoint Presentation</vt:lpstr>
      <vt:lpstr>Understanding the Objectives</vt:lpstr>
      <vt:lpstr>Determination of the Decision-making Map</vt:lpstr>
      <vt:lpstr>[7-1~7-3] Analysis</vt:lpstr>
      <vt:lpstr>[7-4] Analysis</vt:lpstr>
      <vt:lpstr>［7-1~7-4] Consideration</vt:lpstr>
      <vt:lpstr>Conclusion</vt:lpstr>
      <vt:lpstr>Copyright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cp:keywords>, docId:5D4AB68F25CFDC03D08E92F2426FF62E</cp:keywords>
  <dc:description/>
  <cp:lastModifiedBy>Ｐａｒｋ　Ｊｉｍｉｎ</cp:lastModifiedBy>
  <cp:revision>3329</cp:revision>
  <cp:lastPrinted>2020-03-18T03:50:55Z</cp:lastPrinted>
  <dcterms:created xsi:type="dcterms:W3CDTF">2018-11-19T04:38:14Z</dcterms:created>
  <dcterms:modified xsi:type="dcterms:W3CDTF">2024-11-17T09:56:48Z</dcterms:modified>
  <cp:category/>
</cp:coreProperties>
</file>