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87" r:id="rId2"/>
    <p:sldId id="590" r:id="rId3"/>
    <p:sldId id="1074" r:id="rId4"/>
    <p:sldId id="1075" r:id="rId5"/>
    <p:sldId id="1076" r:id="rId6"/>
    <p:sldId id="1077" r:id="rId7"/>
    <p:sldId id="976" r:id="rId8"/>
    <p:sldId id="1081" r:id="rId9"/>
    <p:sldId id="1082" r:id="rId10"/>
    <p:sldId id="1041" r:id="rId11"/>
    <p:sldId id="1042" r:id="rId12"/>
    <p:sldId id="1043" r:id="rId13"/>
    <p:sldId id="1044" r:id="rId14"/>
    <p:sldId id="1083" r:id="rId15"/>
    <p:sldId id="1068" r:id="rId16"/>
    <p:sldId id="1085" r:id="rId17"/>
    <p:sldId id="694" r:id="rId18"/>
    <p:sldId id="1087" r:id="rId19"/>
    <p:sldId id="1088" r:id="rId20"/>
    <p:sldId id="708" r:id="rId21"/>
    <p:sldId id="1065" r:id="rId22"/>
    <p:sldId id="1069" r:id="rId23"/>
    <p:sldId id="1084" r:id="rId24"/>
    <p:sldId id="1071" r:id="rId25"/>
    <p:sldId id="1089" r:id="rId26"/>
    <p:sldId id="1072" r:id="rId27"/>
    <p:sldId id="1066" r:id="rId28"/>
    <p:sldId id="1048" r:id="rId29"/>
    <p:sldId id="1080" r:id="rId30"/>
    <p:sldId id="1050" r:id="rId31"/>
    <p:sldId id="1051" r:id="rId32"/>
    <p:sldId id="1090" r:id="rId33"/>
    <p:sldId id="1052" r:id="rId34"/>
    <p:sldId id="1053" r:id="rId35"/>
    <p:sldId id="1091" r:id="rId36"/>
    <p:sldId id="1054" r:id="rId37"/>
    <p:sldId id="1092" r:id="rId38"/>
    <p:sldId id="1086" r:id="rId39"/>
    <p:sldId id="735" r:id="rId40"/>
    <p:sldId id="1093" r:id="rId41"/>
    <p:sldId id="1079" r:id="rId42"/>
    <p:sldId id="1094" r:id="rId43"/>
    <p:sldId id="1078" r:id="rId44"/>
    <p:sldId id="1095" r:id="rId45"/>
    <p:sldId id="1096" r:id="rId46"/>
    <p:sldId id="1073" r:id="rId47"/>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2" autoAdjust="0"/>
    <p:restoredTop sz="92523"/>
  </p:normalViewPr>
  <p:slideViewPr>
    <p:cSldViewPr snapToGrid="0">
      <p:cViewPr varScale="1">
        <p:scale>
          <a:sx n="136" d="100"/>
          <a:sy n="136" d="100"/>
        </p:scale>
        <p:origin x="1296" y="192"/>
      </p:cViewPr>
      <p:guideLst>
        <p:guide orient="horz" pos="1620"/>
        <p:guide pos="2880"/>
      </p:guideLst>
    </p:cSldViewPr>
  </p:slideViewPr>
  <p:outlineViewPr>
    <p:cViewPr>
      <p:scale>
        <a:sx n="33" d="100"/>
        <a:sy n="33" d="100"/>
      </p:scale>
      <p:origin x="0" y="-14632"/>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2024/11/14</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틀렸을 수도 있음</a:t>
            </a:r>
            <a:r>
              <a:rPr lang="en-US" altLang="ko-KR" dirty="0"/>
              <a:t>.</a:t>
            </a:r>
          </a:p>
          <a:p>
            <a:endParaRPr lang="en-US" dirty="0"/>
          </a:p>
          <a:p>
            <a:r>
              <a:rPr lang="ko-KR" altLang="en-US" dirty="0"/>
              <a:t>뒤에 스페이스 제거하고 해도 되는지 물어보기</a:t>
            </a:r>
            <a:endParaRPr lang="en-US" altLang="ko-KR" dirty="0"/>
          </a:p>
          <a:p>
            <a:r>
              <a:rPr lang="ko-KR" altLang="en-US" dirty="0"/>
              <a:t>노란색 </a:t>
            </a:r>
            <a:r>
              <a:rPr lang="ko-KR" altLang="en-US" dirty="0" err="1"/>
              <a:t>코맨트도</a:t>
            </a:r>
            <a:r>
              <a:rPr lang="ko-KR" altLang="en-US" dirty="0"/>
              <a:t> </a:t>
            </a:r>
            <a:r>
              <a:rPr lang="ko-KR" altLang="en-US" dirty="0" err="1"/>
              <a:t>써야하는지</a:t>
            </a:r>
            <a:r>
              <a:rPr lang="en-US" altLang="ko-KR" dirty="0"/>
              <a:t>?</a:t>
            </a:r>
            <a:br>
              <a:rPr lang="en-US" altLang="ko-KR" dirty="0"/>
            </a:br>
            <a:r>
              <a:rPr lang="en-US" altLang="ko-KR" dirty="0"/>
              <a:t>What is the difference between </a:t>
            </a:r>
            <a:r>
              <a:rPr lang="en-US" altLang="ko-KR" dirty="0" err="1"/>
              <a:t>real_estate_oe</a:t>
            </a:r>
            <a:r>
              <a:rPr lang="en-US" altLang="ko-KR" dirty="0"/>
              <a:t> and </a:t>
            </a:r>
            <a:r>
              <a:rPr lang="en-US" altLang="ko-KR" dirty="0" err="1"/>
              <a:t>real_estate</a:t>
            </a:r>
            <a:br>
              <a:rPr lang="en-US" altLang="ko-KR" dirty="0"/>
            </a:b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34</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36</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39</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AU" dirty="0"/>
              <a:t>:</a:t>
            </a:r>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44</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8</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10</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챗지피티 그대로 카피</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JP" dirty="0"/>
              <a:t>rea </a:t>
            </a:r>
            <a:r>
              <a:rPr lang="ko-KR" altLang="en-US" dirty="0"/>
              <a:t>뒤나 </a:t>
            </a:r>
            <a:r>
              <a:rPr lang="en-US" altLang="ko-KR" dirty="0" err="1"/>
              <a:t>competing_stores</a:t>
            </a:r>
            <a:r>
              <a:rPr lang="ko-KR" altLang="en-US" dirty="0"/>
              <a:t>뒤에 스페이스를 </a:t>
            </a:r>
            <a:r>
              <a:rPr lang="ko-KR" altLang="en-US" dirty="0" err="1"/>
              <a:t>두어야하는지</a:t>
            </a:r>
            <a:r>
              <a:rPr lang="en-US" altLang="ko-KR" dirty="0"/>
              <a:t>?</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17</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왜 </a:t>
            </a:r>
            <a:r>
              <a:rPr lang="en-US" altLang="ja-JP" sz="1200" dirty="0">
                <a:solidFill>
                  <a:prstClr val="black"/>
                </a:solidFill>
              </a:rPr>
              <a:t>Population Density</a:t>
            </a:r>
            <a:r>
              <a:rPr lang="en-US" altLang="ja-JP" sz="1200" b="0" dirty="0"/>
              <a:t> </a:t>
            </a:r>
            <a:r>
              <a:rPr lang="ko-KR" altLang="en-US" sz="1200" b="0" dirty="0"/>
              <a:t>가 없는 지 모르겠음</a:t>
            </a:r>
            <a:r>
              <a:rPr lang="en-US" altLang="ko-KR" sz="1200" b="0" dirty="0"/>
              <a:t>.</a:t>
            </a:r>
          </a:p>
          <a:p>
            <a:r>
              <a:rPr lang="en-US" sz="1200" b="0" dirty="0"/>
              <a:t>Final3</a:t>
            </a:r>
            <a:r>
              <a:rPr lang="ko-KR" altLang="en-US" sz="1200" b="0" dirty="0"/>
              <a:t>에는 있음</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19</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6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121869584"/>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b="1" i="0" dirty="0">
                              <a:latin typeface="Meiryo UI" panose="020B0604030504040204" pitchFamily="34" charset="-128"/>
                              <a:ea typeface="Meiryo UI" panose="020B0604030504040204" pitchFamily="34" charset="-128"/>
                            </a:rPr>
                            <a:t>Facing a main street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7</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121869584"/>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128380"/>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345275" cy="2308324"/>
          </a:xfrm>
          <a:prstGeom prst="rect">
            <a:avLst/>
          </a:prstGeom>
          <a:noFill/>
        </p:spPr>
        <p:txBody>
          <a:bodyPr wrap="none" rtlCol="0">
            <a:spAutoFit/>
          </a:bodyPr>
          <a:lstStyle/>
          <a:p>
            <a:r>
              <a:rPr lang="en-US" dirty="0">
                <a:highlight>
                  <a:srgbClr val="FFFF00"/>
                </a:highlight>
              </a:rPr>
              <a:t># The analysis onward </a:t>
            </a:r>
            <a:br>
              <a:rPr lang="en-US" dirty="0">
                <a:highlight>
                  <a:srgbClr val="FFFF00"/>
                </a:highlight>
              </a:rPr>
            </a:br>
            <a:r>
              <a:rPr lang="en-US" dirty="0">
                <a:highlight>
                  <a:srgbClr val="FFFF00"/>
                </a:highlight>
              </a:rPr>
              <a:t>will deal with data without</a:t>
            </a:r>
            <a:br>
              <a:rPr lang="en-US" dirty="0">
                <a:highlight>
                  <a:srgbClr val="FFFF00"/>
                </a:highlight>
              </a:rPr>
            </a:br>
            <a:r>
              <a:rPr lang="en-US" dirty="0">
                <a:highlight>
                  <a:srgbClr val="FFFF00"/>
                </a:highlight>
              </a:rPr>
              <a:t>the outlier discussed.</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I have removed spaces after </a:t>
            </a:r>
          </a:p>
          <a:p>
            <a:r>
              <a:rPr lang="en-US" dirty="0">
                <a:highlight>
                  <a:srgbClr val="FFFF00"/>
                </a:highlight>
              </a:rPr>
              <a:t>some attributes names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1498" y="710804"/>
            <a:ext cx="8276400" cy="3924300"/>
          </a:xfrm>
        </p:spPr>
        <p:txBody>
          <a:bodyPr>
            <a:noAutofit/>
          </a:bodyPr>
          <a:lstStyle/>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Here's a similar consideration section based on your analysis:</a:t>
            </a:r>
          </a:p>
          <a:p>
            <a:pPr>
              <a:lnSpc>
                <a:spcPct val="120000"/>
              </a:lnSpc>
              <a:spcBef>
                <a:spcPts val="0"/>
              </a:spcBef>
            </a:pPr>
            <a:endParaRPr kumimoji="1" lang="en-US" altLang="ja-JP" sz="1200" b="0" dirty="0">
              <a:latin typeface="Meiryo UI" panose="020B0604030504040204" pitchFamily="50" charset="-128"/>
              <a:ea typeface="Meiryo UI" panose="020B0604030504040204" pitchFamily="50" charset="-128"/>
            </a:endParaRP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"The scatter plot and correlation coefficient of sales floor area and sales show that the correlation between these variables is very weak. The scatter plot and correlation coefficient of walking time from the station and sales indicate a moderate positive correlation between these variables. The scatter plot and correlation coefficient of the number of competing stores and sales show a weak positive correlation. The scatter plot and correlation coefficient of population density of the neighborhood and sales demonstrate a very weak correlation between these variables. The histogram of sales stratified by the availability of parking space suggests that stores with parking tend to have slightly higher sales. The histogram of sales stratified by dining space indicates that stores with dining space generally have higher sales. The histogram of sales stratified by whether the store faces the main street shows that stores on the main street tend to have higher sales compared to those that do not." </a:t>
            </a:r>
          </a:p>
          <a:p>
            <a:pPr>
              <a:lnSpc>
                <a:spcPct val="120000"/>
              </a:lnSpc>
              <a:spcBef>
                <a:spcPts val="0"/>
              </a:spcBef>
            </a:pPr>
            <a:r>
              <a:rPr lang="en-US" altLang="ja-JP" sz="1200" b="0" dirty="0">
                <a:latin typeface="Meiryo UI" panose="020B0604030504040204" pitchFamily="50" charset="-128"/>
                <a:ea typeface="Meiryo UI" panose="020B0604030504040204" pitchFamily="50" charset="-128"/>
              </a:rPr>
              <a:t> </a:t>
            </a: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 </a:t>
            </a:r>
            <a:endParaRPr kumimoji="1" lang="ja-JP" altLang="en-US" sz="1200" b="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15</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1061849449"/>
              </p:ext>
            </p:extLst>
          </p:nvPr>
        </p:nvGraphicFramePr>
        <p:xfrm>
          <a:off x="553037" y="1146873"/>
          <a:ext cx="3653203" cy="3803650"/>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236389">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447986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422180466"/>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2018738886"/>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2178414014"/>
              </p:ext>
            </p:extLst>
          </p:nvPr>
        </p:nvGraphicFramePr>
        <p:xfrm>
          <a:off x="4206240" y="1226844"/>
          <a:ext cx="4823555" cy="274701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453712" y="128397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18</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108298"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m:t>
                              </m:r>
                              <m:r>
                                <a:rPr lang="en-US" altLang="ja-JP" sz="1400" b="0" i="1" smtClean="0">
                                  <a:solidFill>
                                    <a:prstClr val="black"/>
                                  </a:solidFill>
                                  <a:latin typeface="Cambria Math" panose="02040503050406030204" pitchFamily="18" charset="0"/>
                                </a:rPr>
                                <m:t>𝑛𝑖𝑛𝑔</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𝑚𝑎𝑖𝑛</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𝑠𝑡𝑟𝑒𝑒𝑡</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2902</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a:t>
                </a:r>
                <a:r>
                  <a:rPr lang="en-US" altLang="ja-JP" sz="2000" dirty="0">
                    <a:solidFill>
                      <a:prstClr val="black"/>
                    </a:solidFill>
                  </a:rPr>
                  <a:t>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xmlns="">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4</m:t>
                                    </m:r>
                                  </m:sub>
                                </m:sSub>
                              </m:oMath>
                            </m:oMathPara>
                          </a14:m>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6</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7</m:t>
                                    </m:r>
                                  </m:sub>
                                </m:sSub>
                              </m:oMath>
                            </m:oMathPara>
                          </a14:m>
                          <a:endParaRPr lang="en-JP" dirty="0"/>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xmlns="">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380619">
                    <a:tc>
                      <a:txBody>
                        <a:bodyPr/>
                        <a:lstStyle/>
                        <a:p>
                          <a:endParaRPr lang="en-JP"/>
                        </a:p>
                      </a:txBody>
                      <a:tcPr>
                        <a:blipFill>
                          <a:blip r:embed="rId4"/>
                          <a:stretch>
                            <a:fillRect l="-1333" t="-3226" r="-705333" b="-167742"/>
                          </a:stretch>
                        </a:blipFill>
                      </a:tcPr>
                    </a:tc>
                    <a:tc>
                      <a:txBody>
                        <a:bodyPr/>
                        <a:lstStyle/>
                        <a:p>
                          <a:endParaRPr lang="en-JP"/>
                        </a:p>
                      </a:txBody>
                      <a:tcPr>
                        <a:blipFill>
                          <a:blip r:embed="rId4"/>
                          <a:stretch>
                            <a:fillRect l="-100000" t="-3226" r="-596053" b="-167742"/>
                          </a:stretch>
                        </a:blipFill>
                      </a:tcPr>
                    </a:tc>
                    <a:tc>
                      <a:txBody>
                        <a:bodyPr/>
                        <a:lstStyle/>
                        <a:p>
                          <a:endParaRPr lang="en-JP"/>
                        </a:p>
                      </a:txBody>
                      <a:tcPr>
                        <a:blipFill>
                          <a:blip r:embed="rId4"/>
                          <a:stretch>
                            <a:fillRect l="-202667" t="-3226" r="-504000" b="-167742"/>
                          </a:stretch>
                        </a:blipFill>
                      </a:tcPr>
                    </a:tc>
                    <a:tc>
                      <a:txBody>
                        <a:bodyPr/>
                        <a:lstStyle/>
                        <a:p>
                          <a:endParaRPr lang="en-JP"/>
                        </a:p>
                      </a:txBody>
                      <a:tcPr>
                        <a:blipFill>
                          <a:blip r:embed="rId4"/>
                          <a:stretch>
                            <a:fillRect l="-302667" t="-3226" r="-404000" b="-167742"/>
                          </a:stretch>
                        </a:blipFill>
                      </a:tcPr>
                    </a:tc>
                    <a:tc>
                      <a:txBody>
                        <a:bodyPr/>
                        <a:lstStyle/>
                        <a:p>
                          <a:endParaRPr lang="en-JP"/>
                        </a:p>
                      </a:txBody>
                      <a:tcPr>
                        <a:blipFill>
                          <a:blip r:embed="rId4"/>
                          <a:stretch>
                            <a:fillRect l="-402667" t="-3226" r="-304000" b="-167742"/>
                          </a:stretch>
                        </a:blipFill>
                      </a:tcPr>
                    </a:tc>
                    <a:tc>
                      <a:txBody>
                        <a:bodyPr/>
                        <a:lstStyle/>
                        <a:p>
                          <a:endParaRPr lang="en-JP"/>
                        </a:p>
                      </a:txBody>
                      <a:tcPr>
                        <a:blipFill>
                          <a:blip r:embed="rId4"/>
                          <a:stretch>
                            <a:fillRect l="-496053" t="-3226" r="-200000" b="-167742"/>
                          </a:stretch>
                        </a:blipFill>
                      </a:tcPr>
                    </a:tc>
                    <a:tc>
                      <a:txBody>
                        <a:bodyPr/>
                        <a:lstStyle/>
                        <a:p>
                          <a:endParaRPr lang="en-JP"/>
                        </a:p>
                      </a:txBody>
                      <a:tcPr>
                        <a:blipFill>
                          <a:blip r:embed="rId4"/>
                          <a:stretch>
                            <a:fillRect l="-604000" t="-3226" r="-102667" b="-167742"/>
                          </a:stretch>
                        </a:blipFill>
                      </a:tcPr>
                    </a:tc>
                    <a:tc>
                      <a:txBody>
                        <a:bodyPr/>
                        <a:lstStyle/>
                        <a:p>
                          <a:endParaRPr lang="en-JP"/>
                        </a:p>
                      </a:txBody>
                      <a:tcPr>
                        <a:blipFill>
                          <a:blip r:embed="rId4"/>
                          <a:stretch>
                            <a:fillRect l="-704000" t="-3226" r="-2667" b="-167742"/>
                          </a:stretch>
                        </a:blipFill>
                      </a:tcPr>
                    </a:tc>
                    <a:extLst>
                      <a:ext uri="{0D108BD9-81ED-4DB2-BD59-A6C34878D82A}">
                        <a16:rowId xmlns:a16="http://schemas.microsoft.com/office/drawing/2014/main" val="2472844306"/>
                      </a:ext>
                    </a:extLst>
                  </a:tr>
                  <a:tr h="64008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p:spTree>
    <p:extLst>
      <p:ext uri="{BB962C8B-B14F-4D97-AF65-F5344CB8AC3E}">
        <p14:creationId xmlns:p14="http://schemas.microsoft.com/office/powerpoint/2010/main" val="44753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=97.4885+0.24</m:t>
                      </m:r>
                      <m:r>
                        <a:rPr lang="en-US" altLang="ja-JP" sz="1600" b="0" i="1">
                          <a:latin typeface="Cambria Math" panose="02040503050406030204" pitchFamily="18" charset="0"/>
                        </a:rPr>
                        <m:t>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20</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22</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429461" y="1932701"/>
            <a:ext cx="2285076" cy="1799398"/>
          </a:xfrm>
          <a:prstGeom prst="rect">
            <a:avLst/>
          </a:prstGeom>
        </p:spPr>
      </p:pic>
      <p:pic>
        <p:nvPicPr>
          <p:cNvPr id="12" name="Picture 11">
            <a:extLst>
              <a:ext uri="{FF2B5EF4-FFF2-40B4-BE49-F238E27FC236}">
                <a16:creationId xmlns:a16="http://schemas.microsoft.com/office/drawing/2014/main" id="{74F7CED1-35C7-A4AA-7651-40A0E53779B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          ]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550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US" b="0" dirty="0">
                <a:solidFill>
                  <a:srgbClr val="000000"/>
                </a:solidFill>
                <a:effectLst/>
                <a:highlight>
                  <a:srgbClr val="C0C0C0"/>
                </a:highlight>
                <a:latin typeface=".SF NS"/>
              </a:rPr>
              <a:t>the residuals are roughly symmetric and centered around zero</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b="0" dirty="0">
                <a:highlight>
                  <a:srgbClr val="C0C0C0"/>
                </a:highlight>
              </a:rPr>
              <a:t>the residuals may follow a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highlight>
                <a:srgbClr val="00FF00"/>
              </a:highlight>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28</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192352"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pic>
        <p:nvPicPr>
          <p:cNvPr id="6" name="Picture 5">
            <a:extLst>
              <a:ext uri="{FF2B5EF4-FFF2-40B4-BE49-F238E27FC236}">
                <a16:creationId xmlns:a16="http://schemas.microsoft.com/office/drawing/2014/main" id="{0D24055B-F753-1CF5-BF4E-C1272F93B771}"/>
              </a:ext>
            </a:extLst>
          </p:cNvPr>
          <p:cNvPicPr>
            <a:picLocks noChangeAspect="1"/>
          </p:cNvPicPr>
          <p:nvPr/>
        </p:nvPicPr>
        <p:blipFill>
          <a:blip r:embed="rId2"/>
          <a:stretch>
            <a:fillRect/>
          </a:stretch>
        </p:blipFill>
        <p:spPr>
          <a:xfrm>
            <a:off x="331161" y="1368533"/>
            <a:ext cx="2304222" cy="2304222"/>
          </a:xfrm>
          <a:prstGeom prst="rect">
            <a:avLst/>
          </a:prstGeom>
        </p:spPr>
      </p:pic>
      <p:pic>
        <p:nvPicPr>
          <p:cNvPr id="7" name="Picture 6">
            <a:extLst>
              <a:ext uri="{FF2B5EF4-FFF2-40B4-BE49-F238E27FC236}">
                <a16:creationId xmlns:a16="http://schemas.microsoft.com/office/drawing/2014/main" id="{187D8B48-7204-A7BF-C9E8-333F68438C2E}"/>
              </a:ext>
            </a:extLst>
          </p:cNvPr>
          <p:cNvPicPr>
            <a:picLocks noChangeAspect="1"/>
          </p:cNvPicPr>
          <p:nvPr/>
        </p:nvPicPr>
        <p:blipFill>
          <a:blip r:embed="rId3"/>
          <a:stretch>
            <a:fillRect/>
          </a:stretch>
        </p:blipFill>
        <p:spPr>
          <a:xfrm>
            <a:off x="3090386" y="1282645"/>
            <a:ext cx="2475999" cy="2475999"/>
          </a:xfrm>
          <a:prstGeom prst="rect">
            <a:avLst/>
          </a:prstGeom>
        </p:spPr>
      </p:pic>
      <p:sp>
        <p:nvSpPr>
          <p:cNvPr id="13" name="テキスト ボックス 2">
            <a:extLst>
              <a:ext uri="{FF2B5EF4-FFF2-40B4-BE49-F238E27FC236}">
                <a16:creationId xmlns:a16="http://schemas.microsoft.com/office/drawing/2014/main" id="{CD2E050B-F009-EE49-5BE5-2C0DB9F6CEB2}"/>
              </a:ext>
            </a:extLst>
          </p:cNvPr>
          <p:cNvSpPr txBox="1"/>
          <p:nvPr/>
        </p:nvSpPr>
        <p:spPr>
          <a:xfrm>
            <a:off x="5672226" y="599688"/>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14" name="Picture 13">
            <a:extLst>
              <a:ext uri="{FF2B5EF4-FFF2-40B4-BE49-F238E27FC236}">
                <a16:creationId xmlns:a16="http://schemas.microsoft.com/office/drawing/2014/main" id="{58251C71-9FD5-810D-D96E-60BBF132A476}"/>
              </a:ext>
            </a:extLst>
          </p:cNvPr>
          <p:cNvPicPr>
            <a:picLocks noChangeAspect="1"/>
          </p:cNvPicPr>
          <p:nvPr/>
        </p:nvPicPr>
        <p:blipFill>
          <a:blip r:embed="rId4"/>
          <a:stretch>
            <a:fillRect/>
          </a:stretch>
        </p:blipFill>
        <p:spPr>
          <a:xfrm>
            <a:off x="5913777" y="1338352"/>
            <a:ext cx="2446130" cy="2446130"/>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［6-1~6-2</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main street, the cross-shaped pattern is split into two band-like plots, suggesting that the cross-shaped pattern appears due to the influence of </a:t>
            </a:r>
            <a:r>
              <a:rPr lang="en-US" altLang="ja-AU" sz="1800" b="0" dirty="0"/>
              <a:t>Whether or not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380279292"/>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M</a:t>
                          </a:r>
                          <a14:m>
                            <m:oMath xmlns:m="http://schemas.openxmlformats.org/officeDocument/2006/math">
                              <m:r>
                                <a:rPr lang="en-US" altLang="ja-JP" sz="1200" b="1" i="0" smtClean="0">
                                  <a:solidFill>
                                    <a:schemeClr val="tx1"/>
                                  </a:solidFill>
                                  <a:latin typeface="Cambria Math" panose="02040503050406030204" pitchFamily="18" charset="0"/>
                                </a:rPr>
                                <m:t>𝐚𝐢𝐧</m:t>
                              </m:r>
                              <m:r>
                                <a:rPr lang="en-US" altLang="ja-JP" sz="1200" b="1" i="0" smtClean="0">
                                  <a:solidFill>
                                    <a:schemeClr val="tx1"/>
                                  </a:solidFill>
                                  <a:latin typeface="Cambria Math" panose="02040503050406030204" pitchFamily="18" charset="0"/>
                                </a:rPr>
                                <m:t> </m:t>
                              </m:r>
                              <m:r>
                                <a:rPr lang="en-US" altLang="ja-JP" sz="1200" b="1" i="0" smtClean="0">
                                  <a:solidFill>
                                    <a:schemeClr val="tx1"/>
                                  </a:solidFill>
                                  <a:latin typeface="Cambria Math" panose="02040503050406030204" pitchFamily="18" charset="0"/>
                                </a:rPr>
                                <m:t>𝐬𝐭𝐫𝐞𝐞𝐭</m:t>
                              </m:r>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380279292"/>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00584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32500" r="-223000" b="-3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6-3</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Sales floor area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p:pic>
        <p:nvPicPr>
          <p:cNvPr id="9" name="Picture 8">
            <a:extLst>
              <a:ext uri="{FF2B5EF4-FFF2-40B4-BE49-F238E27FC236}">
                <a16:creationId xmlns:a16="http://schemas.microsoft.com/office/drawing/2014/main" id="{605A9379-5816-6DC0-6854-4954CE32FF67}"/>
              </a:ext>
            </a:extLst>
          </p:cNvPr>
          <p:cNvPicPr>
            <a:picLocks noChangeAspect="1"/>
          </p:cNvPicPr>
          <p:nvPr/>
        </p:nvPicPr>
        <p:blipFill>
          <a:blip r:embed="rId2"/>
          <a:stretch>
            <a:fillRect/>
          </a:stretch>
        </p:blipFill>
        <p:spPr>
          <a:xfrm>
            <a:off x="2368550" y="1364060"/>
            <a:ext cx="4406900" cy="3454400"/>
          </a:xfrm>
          <a:prstGeom prst="rect">
            <a:avLst/>
          </a:prstGeom>
        </p:spPr>
      </p:pic>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048372" y="2020012"/>
            <a:ext cx="2597055" cy="19249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26598" y="2020012"/>
            <a:ext cx="2860734" cy="6529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3503970606"/>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800" b="1" dirty="0">
                              <a:solidFill>
                                <a:schemeClr val="tx1"/>
                              </a:solidFill>
                              <a:latin typeface="Meiryo UI" panose="020B0604030504040204" pitchFamily="34" charset="-128"/>
                              <a:ea typeface="Meiryo UI" panose="020B0604030504040204" pitchFamily="34" charset="-128"/>
                            </a:rPr>
                            <a:t>Sales floor area 𝑥₁</a:t>
                          </a:r>
                        </a:p>
                        <a:p>
                          <a:pPr algn="l"/>
                          <a:r>
                            <a:rPr lang="en-US" altLang="ja-JP" sz="800" b="1" dirty="0">
                              <a:solidFill>
                                <a:schemeClr val="tx1"/>
                              </a:solidFill>
                              <a:latin typeface="Meiryo UI" panose="020B0604030504040204" pitchFamily="34" charset="-128"/>
                              <a:ea typeface="Meiryo UI" panose="020B0604030504040204" pitchFamily="34" charset="-128"/>
                            </a:rPr>
                            <a:t>Walking time from station 𝑥₂</a:t>
                          </a:r>
                        </a:p>
                        <a:p>
                          <a:pPr algn="l"/>
                          <a:r>
                            <a:rPr lang="en-US" altLang="ja-JP" sz="800" b="1" dirty="0">
                              <a:solidFill>
                                <a:schemeClr val="tx1"/>
                              </a:solidFill>
                              <a:latin typeface="Meiryo UI" panose="020B0604030504040204" pitchFamily="34" charset="-128"/>
                              <a:ea typeface="Meiryo UI" panose="020B0604030504040204" pitchFamily="34" charset="-128"/>
                            </a:rPr>
                            <a:t>Number of competing stores 𝑥₃</a:t>
                          </a:r>
                        </a:p>
                        <a:p>
                          <a:pPr algn="l"/>
                          <a:r>
                            <a:rPr lang="en-US" altLang="ja-JP" sz="800" b="1" dirty="0">
                              <a:solidFill>
                                <a:schemeClr val="tx1"/>
                              </a:solidFill>
                              <a:latin typeface="Meiryo UI" panose="020B0604030504040204" pitchFamily="34" charset="-128"/>
                              <a:ea typeface="Meiryo UI" panose="020B0604030504040204" pitchFamily="34" charset="-128"/>
                            </a:rPr>
                            <a:t>Population density of the neighborhood 𝑥₄</a:t>
                          </a:r>
                        </a:p>
                        <a:p>
                          <a:pPr algn="l"/>
                          <a:r>
                            <a:rPr lang="en-US" altLang="ja-JP" sz="800" b="1" dirty="0">
                              <a:solidFill>
                                <a:schemeClr val="tx1"/>
                              </a:solidFill>
                              <a:latin typeface="Meiryo UI" panose="020B0604030504040204" pitchFamily="34" charset="-128"/>
                              <a:ea typeface="Meiryo UI" panose="020B0604030504040204" pitchFamily="34" charset="-128"/>
                            </a:rPr>
                            <a:t>Parking space 𝑥₅</a:t>
                          </a:r>
                        </a:p>
                        <a:p>
                          <a:pPr algn="l"/>
                          <a:r>
                            <a:rPr lang="en-US" altLang="ja-JP" sz="800" b="1" dirty="0">
                              <a:solidFill>
                                <a:schemeClr val="tx1"/>
                              </a:solidFill>
                              <a:latin typeface="Meiryo UI" panose="020B0604030504040204" pitchFamily="34" charset="-128"/>
                              <a:ea typeface="Meiryo UI" panose="020B0604030504040204" pitchFamily="34" charset="-128"/>
                            </a:rPr>
                            <a:t>Dining area 𝑥₆</a:t>
                          </a:r>
                        </a:p>
                        <a:p>
                          <a:pPr algn="l"/>
                          <a:r>
                            <a:rPr lang="en-US" altLang="ja-JP" sz="800" b="1" dirty="0">
                              <a:solidFill>
                                <a:schemeClr val="tx1"/>
                              </a:solidFill>
                              <a:latin typeface="Meiryo UI" panose="020B0604030504040204" pitchFamily="34" charset="-128"/>
                              <a:ea typeface="Meiryo UI" panose="020B0604030504040204" pitchFamily="34" charset="-128"/>
                            </a:rPr>
                            <a:t>Whether or not facing a main street 𝑥₇</a:t>
                          </a:r>
                        </a:p>
                        <a:p>
                          <a:pPr algn="l"/>
                          <a:r>
                            <a:rPr lang="en-US" altLang="ja-JP" sz="800" b="1" dirty="0">
                              <a:solidFill>
                                <a:schemeClr val="tx1"/>
                              </a:solidFill>
                              <a:latin typeface="Meiryo UI" panose="020B0604030504040204" pitchFamily="34" charset="-128"/>
                              <a:ea typeface="Meiryo UI" panose="020B0604030504040204" pitchFamily="34" charset="-128"/>
                            </a:rPr>
                            <a:t>Sales 𝑦</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2×4</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3503970606"/>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920240">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800" b="1" dirty="0">
                              <a:solidFill>
                                <a:schemeClr val="tx1"/>
                              </a:solidFill>
                              <a:latin typeface="Meiryo UI" panose="020B0604030504040204" pitchFamily="34" charset="-128"/>
                              <a:ea typeface="Meiryo UI" panose="020B0604030504040204" pitchFamily="34" charset="-128"/>
                            </a:rPr>
                            <a:t>Sales floor area 𝑥₁</a:t>
                          </a:r>
                        </a:p>
                        <a:p>
                          <a:pPr algn="l"/>
                          <a:r>
                            <a:rPr lang="en-US" altLang="ja-JP" sz="800" b="1" dirty="0">
                              <a:solidFill>
                                <a:schemeClr val="tx1"/>
                              </a:solidFill>
                              <a:latin typeface="Meiryo UI" panose="020B0604030504040204" pitchFamily="34" charset="-128"/>
                              <a:ea typeface="Meiryo UI" panose="020B0604030504040204" pitchFamily="34" charset="-128"/>
                            </a:rPr>
                            <a:t>Walking time from station 𝑥₂</a:t>
                          </a:r>
                        </a:p>
                        <a:p>
                          <a:pPr algn="l"/>
                          <a:r>
                            <a:rPr lang="en-US" altLang="ja-JP" sz="800" b="1" dirty="0">
                              <a:solidFill>
                                <a:schemeClr val="tx1"/>
                              </a:solidFill>
                              <a:latin typeface="Meiryo UI" panose="020B0604030504040204" pitchFamily="34" charset="-128"/>
                              <a:ea typeface="Meiryo UI" panose="020B0604030504040204" pitchFamily="34" charset="-128"/>
                            </a:rPr>
                            <a:t>Number of competing stores 𝑥₃</a:t>
                          </a:r>
                        </a:p>
                        <a:p>
                          <a:pPr algn="l"/>
                          <a:r>
                            <a:rPr lang="en-US" altLang="ja-JP" sz="800" b="1" dirty="0">
                              <a:solidFill>
                                <a:schemeClr val="tx1"/>
                              </a:solidFill>
                              <a:latin typeface="Meiryo UI" panose="020B0604030504040204" pitchFamily="34" charset="-128"/>
                              <a:ea typeface="Meiryo UI" panose="020B0604030504040204" pitchFamily="34" charset="-128"/>
                            </a:rPr>
                            <a:t>Population density of the neighborhood 𝑥₄</a:t>
                          </a:r>
                        </a:p>
                        <a:p>
                          <a:pPr algn="l"/>
                          <a:r>
                            <a:rPr lang="en-US" altLang="ja-JP" sz="800" b="1" dirty="0">
                              <a:solidFill>
                                <a:schemeClr val="tx1"/>
                              </a:solidFill>
                              <a:latin typeface="Meiryo UI" panose="020B0604030504040204" pitchFamily="34" charset="-128"/>
                              <a:ea typeface="Meiryo UI" panose="020B0604030504040204" pitchFamily="34" charset="-128"/>
                            </a:rPr>
                            <a:t>Parking space 𝑥₅</a:t>
                          </a:r>
                        </a:p>
                        <a:p>
                          <a:pPr algn="l"/>
                          <a:r>
                            <a:rPr lang="en-US" altLang="ja-JP" sz="800" b="1" dirty="0">
                              <a:solidFill>
                                <a:schemeClr val="tx1"/>
                              </a:solidFill>
                              <a:latin typeface="Meiryo UI" panose="020B0604030504040204" pitchFamily="34" charset="-128"/>
                              <a:ea typeface="Meiryo UI" panose="020B0604030504040204" pitchFamily="34" charset="-128"/>
                            </a:rPr>
                            <a:t>Dining area 𝑥₆</a:t>
                          </a:r>
                        </a:p>
                        <a:p>
                          <a:pPr algn="l"/>
                          <a:r>
                            <a:rPr lang="en-US" altLang="ja-JP" sz="800" b="1" dirty="0">
                              <a:solidFill>
                                <a:schemeClr val="tx1"/>
                              </a:solidFill>
                              <a:latin typeface="Meiryo UI" panose="020B0604030504040204" pitchFamily="34" charset="-128"/>
                              <a:ea typeface="Meiryo UI" panose="020B0604030504040204" pitchFamily="34" charset="-128"/>
                            </a:rPr>
                            <a:t>Whether or not facing a main street 𝑥₇</a:t>
                          </a:r>
                        </a:p>
                        <a:p>
                          <a:pPr algn="l"/>
                          <a:r>
                            <a:rPr lang="en-US" altLang="ja-JP" sz="800" b="1" dirty="0">
                              <a:solidFill>
                                <a:schemeClr val="tx1"/>
                              </a:solidFill>
                              <a:latin typeface="Meiryo UI" panose="020B0604030504040204" pitchFamily="34" charset="-128"/>
                              <a:ea typeface="Meiryo UI" panose="020B0604030504040204" pitchFamily="34" charset="-128"/>
                            </a:rPr>
                            <a:t>Sales 𝑦</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15789" r="-130108" b="-1316"/>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15789" r="-917" b="-1316"/>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536935964"/>
                  </p:ext>
                </p:extLst>
              </p:nvPr>
            </p:nvGraphicFramePr>
            <p:xfrm>
              <a:off x="1313156" y="1336267"/>
              <a:ext cx="6485937" cy="1592580"/>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536935964"/>
                  </p:ext>
                </p:extLst>
              </p:nvPr>
            </p:nvGraphicFramePr>
            <p:xfrm>
              <a:off x="1313156" y="1336267"/>
              <a:ext cx="6485937" cy="1592580"/>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en-JP"/>
                        </a:p>
                      </a:txBody>
                      <a:tcPr marL="9525" marR="9525" marT="9525" marB="0" anchor="ctr">
                        <a:blipFill>
                          <a:blip r:embed="rId3"/>
                          <a:stretch>
                            <a:fillRect l="-2174" t="-325000" r="-1015217" b="-418750"/>
                          </a:stretch>
                        </a:blipFill>
                      </a:tcPr>
                    </a:tc>
                    <a:tc>
                      <a:txBody>
                        <a:bodyPr/>
                        <a:lstStyle/>
                        <a:p>
                          <a:endParaRPr lang="en-JP"/>
                        </a:p>
                      </a:txBody>
                      <a:tcPr marL="9525" marR="9525" marT="9525" marB="0" anchor="ctr">
                        <a:blipFill>
                          <a:blip r:embed="rId3"/>
                          <a:stretch>
                            <a:fillRect l="-10086" t="-325000" r="-215" b="-418750"/>
                          </a:stretch>
                        </a:blipFill>
                      </a:tcPr>
                    </a:tc>
                    <a:extLst>
                      <a:ext uri="{0D108BD9-81ED-4DB2-BD59-A6C34878D82A}">
                        <a16:rowId xmlns:a16="http://schemas.microsoft.com/office/drawing/2014/main" val="1558852579"/>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6-4</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385907" y="1159025"/>
            <a:ext cx="4307950" cy="24530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m:t>
                              </m:r>
                              <m:r>
                                <a:rPr lang="en-US" altLang="ja-JP" sz="1400" b="0" i="1" smtClean="0">
                                  <a:solidFill>
                                    <a:prstClr val="black"/>
                                  </a:solidFill>
                                  <a:latin typeface="Cambria Math" panose="02040503050406030204" pitchFamily="18" charset="0"/>
                                </a:rPr>
                                <m:t>𝑛𝑖𝑛𝑔</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𝑚𝑎𝑖𝑛</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𝑠𝑡𝑟𝑒𝑒𝑡</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a:t>
                </a:r>
                <a:r>
                  <a:rPr lang="en-US" altLang="ja-JP" sz="2000" b="0" dirty="0">
                    <a:solidFill>
                      <a:prstClr val="black"/>
                    </a:solidFill>
                    <a:latin typeface="Calibri" panose="020F0502020204030204" pitchFamily="34" charset="0"/>
                    <a:cs typeface="Calibri" panose="020F0502020204030204" pitchFamily="34" charset="0"/>
                  </a:rPr>
                  <a:t>Main street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3.3954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t="-6667" r="-795890" b="-126667"/>
                          </a:stretch>
                        </a:blipFill>
                      </a:tcPr>
                    </a:tc>
                    <a:tc>
                      <a:txBody>
                        <a:bodyPr/>
                        <a:lstStyle/>
                        <a:p>
                          <a:endParaRPr lang="en-JP"/>
                        </a:p>
                      </a:txBody>
                      <a:tcPr>
                        <a:blipFill>
                          <a:blip r:embed="rId3"/>
                          <a:stretch>
                            <a:fillRect l="-101389" t="-6667" r="-706944" b="-126667"/>
                          </a:stretch>
                        </a:blipFill>
                      </a:tcPr>
                    </a:tc>
                    <a:tc>
                      <a:txBody>
                        <a:bodyPr/>
                        <a:lstStyle/>
                        <a:p>
                          <a:endParaRPr lang="en-JP"/>
                        </a:p>
                      </a:txBody>
                      <a:tcPr>
                        <a:blipFill>
                          <a:blip r:embed="rId3"/>
                          <a:stretch>
                            <a:fillRect l="-198630" t="-6667" r="-597260" b="-126667"/>
                          </a:stretch>
                        </a:blipFill>
                      </a:tcPr>
                    </a:tc>
                    <a:tc>
                      <a:txBody>
                        <a:bodyPr/>
                        <a:lstStyle/>
                        <a:p>
                          <a:endParaRPr lang="en-JP"/>
                        </a:p>
                      </a:txBody>
                      <a:tcPr>
                        <a:blipFill>
                          <a:blip r:embed="rId3"/>
                          <a:stretch>
                            <a:fillRect l="-302778" t="-6667" r="-505556" b="-126667"/>
                          </a:stretch>
                        </a:blipFill>
                      </a:tcPr>
                    </a:tc>
                    <a:tc>
                      <a:txBody>
                        <a:bodyPr/>
                        <a:lstStyle/>
                        <a:p>
                          <a:endParaRPr lang="en-JP"/>
                        </a:p>
                      </a:txBody>
                      <a:tcPr>
                        <a:blipFill>
                          <a:blip r:embed="rId3"/>
                          <a:stretch>
                            <a:fillRect l="-397260" t="-6667" r="-398630" b="-126667"/>
                          </a:stretch>
                        </a:blipFill>
                      </a:tcPr>
                    </a:tc>
                    <a:tc>
                      <a:txBody>
                        <a:bodyPr/>
                        <a:lstStyle/>
                        <a:p>
                          <a:endParaRPr lang="en-JP"/>
                        </a:p>
                      </a:txBody>
                      <a:tcPr>
                        <a:blipFill>
                          <a:blip r:embed="rId3"/>
                          <a:stretch>
                            <a:fillRect l="-504167" t="-6667" r="-304167" b="-126667"/>
                          </a:stretch>
                        </a:blipFill>
                      </a:tcPr>
                    </a:tc>
                    <a:tc>
                      <a:txBody>
                        <a:bodyPr/>
                        <a:lstStyle/>
                        <a:p>
                          <a:endParaRPr lang="en-JP"/>
                        </a:p>
                      </a:txBody>
                      <a:tcPr>
                        <a:blipFill>
                          <a:blip r:embed="rId3"/>
                          <a:stretch>
                            <a:fillRect l="-595890" t="-6667" r="-200000" b="-126667"/>
                          </a:stretch>
                        </a:blipFill>
                      </a:tcPr>
                    </a:tc>
                    <a:tc>
                      <a:txBody>
                        <a:bodyPr/>
                        <a:lstStyle/>
                        <a:p>
                          <a:endParaRPr lang="en-JP"/>
                        </a:p>
                      </a:txBody>
                      <a:tcPr>
                        <a:blipFill>
                          <a:blip r:embed="rId3"/>
                          <a:stretch>
                            <a:fillRect l="-705556" t="-6667" r="-102778" b="-126667"/>
                          </a:stretch>
                        </a:blipFill>
                      </a:tcPr>
                    </a:tc>
                    <a:tc>
                      <a:txBody>
                        <a:bodyPr/>
                        <a:lstStyle/>
                        <a:p>
                          <a:endParaRPr lang="en-JP"/>
                        </a:p>
                      </a:txBody>
                      <a:tcPr>
                        <a:blipFill>
                          <a:blip r:embed="rId3"/>
                          <a:stretch>
                            <a:fillRect l="-794521" t="-6667" r="-1370" b="-126667"/>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t="-106667" r="-795890" b="-26667"/>
                          </a:stretch>
                        </a:blipFill>
                      </a:tcPr>
                    </a:tc>
                    <a:tc>
                      <a:txBody>
                        <a:bodyPr/>
                        <a:lstStyle/>
                        <a:p>
                          <a:endParaRPr lang="en-JP"/>
                        </a:p>
                      </a:txBody>
                      <a:tcPr>
                        <a:blipFill>
                          <a:blip r:embed="rId3"/>
                          <a:stretch>
                            <a:fillRect l="-101389" t="-106667" r="-706944" b="-26667"/>
                          </a:stretch>
                        </a:blipFill>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endParaRPr lang="en-JP"/>
                        </a:p>
                      </a:txBody>
                      <a:tcPr>
                        <a:blipFill>
                          <a:blip r:embed="rId3"/>
                          <a:stretch>
                            <a:fillRect l="-302778" t="-106667" r="-505556" b="-26667"/>
                          </a:stretch>
                        </a:blipFill>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lang="en-JP"/>
                        </a:p>
                      </a:txBody>
                      <a:tcPr>
                        <a:blipFill>
                          <a:blip r:embed="rId3"/>
                          <a:stretch>
                            <a:fillRect l="-504167" t="-106667" r="-304167" b="-26667"/>
                          </a:stretch>
                        </a:blipFill>
                      </a:tcPr>
                    </a:tc>
                    <a:tc>
                      <a:txBody>
                        <a:bodyPr/>
                        <a:lstStyle/>
                        <a:p>
                          <a:endParaRPr lang="en-JP"/>
                        </a:p>
                      </a:txBody>
                      <a:tcPr>
                        <a:blipFill>
                          <a:blip r:embed="rId3"/>
                          <a:stretch>
                            <a:fillRect l="-595890" t="-106667" r="-200000" b="-26667"/>
                          </a:stretch>
                        </a:blipFill>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92500" lnSpcReduction="100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𝑦</m:t>
                      </m:r>
                      <m:r>
                        <a:rPr lang="en-US" altLang="ja-JP" sz="1800" b="0" i="1" smtClean="0">
                          <a:latin typeface="Cambria Math" panose="02040503050406030204" pitchFamily="18" charset="0"/>
                        </a:rPr>
                        <m:t>=98.2434+0.28</m:t>
                      </m:r>
                      <m:r>
                        <a:rPr lang="en-US" altLang="ja-JP" sz="1800" b="0" i="1">
                          <a:latin typeface="Cambria Math" panose="02040503050406030204" pitchFamily="18" charset="0"/>
                        </a:rPr>
                        <m:t>77</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a:latin typeface="Cambria Math" panose="02040503050406030204" pitchFamily="18" charset="0"/>
                            </a:rPr>
                            <m:t>1</m:t>
                          </m:r>
                        </m:sub>
                      </m:sSub>
                      <m:r>
                        <a:rPr lang="en-US" altLang="ja-JP" sz="1800" b="0" i="1">
                          <a:latin typeface="Cambria Math" panose="02040503050406030204" pitchFamily="18" charset="0"/>
                        </a:rPr>
                        <m:t>−1.</m:t>
                      </m:r>
                      <m:r>
                        <a:rPr lang="en-US" altLang="ja-JP" sz="1800" b="0" i="1" smtClean="0">
                          <a:latin typeface="Cambria Math" panose="02040503050406030204" pitchFamily="18" charset="0"/>
                        </a:rPr>
                        <m:t>9779</m:t>
                      </m:r>
                      <m:r>
                        <a:rPr lang="en-US" altLang="ja-JP" sz="1800" b="0" i="1">
                          <a:latin typeface="Cambria Math" panose="02040503050406030204" pitchFamily="18" charset="0"/>
                        </a:rPr>
                        <m:t> </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a:latin typeface="Cambria Math" panose="02040503050406030204" pitchFamily="18" charset="0"/>
                            </a:rPr>
                            <m:t>2</m:t>
                          </m:r>
                        </m:sub>
                      </m:sSub>
                      <m:r>
                        <a:rPr lang="en-US" altLang="ja-JP" sz="1800" b="0" i="1">
                          <a:latin typeface="Cambria Math" panose="02040503050406030204" pitchFamily="18" charset="0"/>
                        </a:rPr>
                        <m:t>−5.</m:t>
                      </m:r>
                      <m:r>
                        <a:rPr lang="en-US" altLang="ja-JP" sz="1800" b="0" i="1" smtClean="0">
                          <a:latin typeface="Cambria Math" panose="02040503050406030204" pitchFamily="18" charset="0"/>
                        </a:rPr>
                        <m:t>0800</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a:latin typeface="Cambria Math" panose="02040503050406030204" pitchFamily="18" charset="0"/>
                            </a:rPr>
                            <m:t>3</m:t>
                          </m:r>
                        </m:sub>
                      </m:sSub>
                      <m:r>
                        <a:rPr lang="en-US" altLang="ja-JP" sz="1800" b="0" i="1">
                          <a:latin typeface="Cambria Math" panose="02040503050406030204" pitchFamily="18" charset="0"/>
                        </a:rPr>
                        <m:t>+3.</m:t>
                      </m:r>
                      <m:r>
                        <a:rPr lang="en-US" altLang="ja-JP" sz="1800" b="0" i="1" smtClean="0">
                          <a:latin typeface="Cambria Math" panose="02040503050406030204" pitchFamily="18" charset="0"/>
                        </a:rPr>
                        <m:t>3954</m:t>
                      </m:r>
                      <m:r>
                        <a:rPr lang="en-US" altLang="ja-JP" sz="1800" b="0" i="1">
                          <a:latin typeface="Cambria Math" panose="02040503050406030204" pitchFamily="18" charset="0"/>
                        </a:rPr>
                        <m:t> </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5</m:t>
                          </m:r>
                        </m:sub>
                      </m:sSub>
                      <m:r>
                        <a:rPr lang="en-US" altLang="ja-JP" sz="1800" b="0" i="1">
                          <a:latin typeface="Cambria Math" panose="02040503050406030204" pitchFamily="18" charset="0"/>
                        </a:rPr>
                        <m:t>+</m:t>
                      </m:r>
                      <m:r>
                        <a:rPr lang="en-US" altLang="ja-JP" sz="1800" b="0" i="1" smtClean="0">
                          <a:latin typeface="Cambria Math" panose="02040503050406030204" pitchFamily="18" charset="0"/>
                        </a:rPr>
                        <m:t>5.0011</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6</m:t>
                          </m:r>
                        </m:sub>
                      </m:sSub>
                      <m:r>
                        <a:rPr lang="en-US" altLang="ja-JP" sz="1800" b="0" i="1" smtClean="0">
                          <a:latin typeface="Cambria Math" panose="02040503050406030204" pitchFamily="18" charset="0"/>
                        </a:rPr>
                        <m:t>−</m:t>
                      </m:r>
                      <m:r>
                        <a:rPr lang="en-US" altLang="ja-JP" sz="1800" b="0" i="1">
                          <a:latin typeface="Cambria Math" panose="02040503050406030204" pitchFamily="18" charset="0"/>
                        </a:rPr>
                        <m:t>0.5150</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7</m:t>
                          </m:r>
                        </m:sub>
                      </m:sSub>
                      <m:r>
                        <a:rPr lang="en-US" altLang="ja-JP" sz="1800" b="0" i="1">
                          <a:latin typeface="Cambria Math" panose="02040503050406030204" pitchFamily="18" charset="0"/>
                        </a:rPr>
                        <m:t>+1.6187</m:t>
                      </m:r>
                      <m:sSub>
                        <m:sSubPr>
                          <m:ctrlPr>
                            <a:rPr lang="en-US" altLang="ja-JP" sz="2000" b="0" i="1" smtClean="0">
                              <a:latin typeface="Cambria Math" panose="02040503050406030204" pitchFamily="18" charset="0"/>
                            </a:rPr>
                          </m:ctrlPr>
                        </m:sSubPr>
                        <m:e>
                          <m:r>
                            <a:rPr lang="en-US" altLang="ja-JP" sz="2000" b="0" i="1">
                              <a:latin typeface="Cambria Math" panose="02040503050406030204" pitchFamily="18" charset="0"/>
                            </a:rPr>
                            <m:t> </m:t>
                          </m:r>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 </m:t>
                          </m:r>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m:oMathPara>
                </a14:m>
                <a:endParaRPr lang="en-US" altLang="ja-JP" sz="20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3" t="-1866" b="-1119"/>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41</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ECDA7D7-DE54-5447-F324-B147CE752405}"/>
              </a:ext>
            </a:extLst>
          </p:cNvPr>
          <p:cNvPicPr>
            <a:picLocks noChangeAspect="1"/>
          </p:cNvPicPr>
          <p:nvPr/>
        </p:nvPicPr>
        <p:blipFill>
          <a:blip r:embed="rId2"/>
          <a:stretch>
            <a:fillRect/>
          </a:stretch>
        </p:blipFill>
        <p:spPr>
          <a:xfrm>
            <a:off x="6173872" y="1624549"/>
            <a:ext cx="2658033" cy="2093085"/>
          </a:xfrm>
          <a:prstGeom prst="rect">
            <a:avLst/>
          </a:prstGeom>
        </p:spPr>
      </p:pic>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3"/>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4"/>
          <a:stretch>
            <a:fillRect/>
          </a:stretch>
        </p:blipFill>
        <p:spPr>
          <a:xfrm>
            <a:off x="325502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spcBef>
                <a:spcPts val="0"/>
              </a:spcBef>
            </a:pPr>
            <a:r>
              <a:rPr kumimoji="1" lang="en-US" altLang="ja-JP" sz="2000" b="0" dirty="0"/>
              <a:t> </a:t>
            </a:r>
          </a:p>
          <a:p>
            <a:pPr>
              <a:lnSpc>
                <a:spcPct val="120000"/>
              </a:lnSpc>
              <a:spcBef>
                <a:spcPts val="0"/>
              </a:spcBef>
            </a:pPr>
            <a:r>
              <a:rPr lang="en-US" altLang="ja-JP" sz="2000" b="0" dirty="0"/>
              <a:t> </a:t>
            </a:r>
          </a:p>
          <a:p>
            <a:pPr>
              <a:lnSpc>
                <a:spcPct val="120000"/>
              </a:lnSpc>
              <a:spcBef>
                <a:spcPts val="0"/>
              </a:spcBef>
            </a:pPr>
            <a:r>
              <a:rPr lang="en-US" altLang="ja-JP" sz="2000" b="0" dirty="0"/>
              <a:t>  </a:t>
            </a:r>
            <a:endParaRPr kumimoji="1" lang="ja-JP" altLang="en-US" sz="2000" b="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7778" r="-168085" b="-5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221875" r="-168085" b="-6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312121" r="-168085" b="-5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425000" r="-168085" b="-4156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09091"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628125"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706061"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831250"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818" r="-284524" b="-47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90000" r="-284524" b="-120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16129" r="-284524" b="-6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6129" r="-284524" b="-5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438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00000" r="-284524" b="-79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27273" r="-284524" b="-18909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236842" r="-284524" b="-4473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19355" r="-284524" b="-1741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90625" r="-284524" b="-6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668421" r="-284524" b="-1578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81250" r="-208122" b="-778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175758" r="-208122" b="-65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84375" r="-208122" b="-57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67391" r="-208122" b="-3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96491" r="-208122" b="-14210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684848" r="-208122"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575556" r="-208122"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81250" r="-218947" b="-35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175758" r="-218947" b="-2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758" r="-218947"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556" r="-218947"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187097</TotalTime>
  <Words>4030</Words>
  <Application>Microsoft Macintosh PowerPoint</Application>
  <PresentationFormat>On-screen Show (16:9)</PresentationFormat>
  <Paragraphs>807</Paragraphs>
  <Slides>46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.SF NS</vt: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          ] Consideration</vt:lpstr>
      <vt:lpstr>PowerPoint Presentation</vt:lpstr>
      <vt:lpstr>Understanding the Objectives</vt:lpstr>
      <vt:lpstr>Determination of the Decision-making Map</vt:lpstr>
      <vt:lpstr>[          ] Analysis</vt:lpstr>
      <vt:lpstr>[          ] Analysis</vt:lpstr>
      <vt:lpstr>[          ] Consideration</vt:lpstr>
      <vt:lpstr>PowerPoint Presentation</vt:lpstr>
      <vt:lpstr>Understanding Objectives</vt:lpstr>
      <vt:lpstr>Determination of the Decision-making Map</vt:lpstr>
      <vt:lpstr>[6-1~6-2] Analysis</vt:lpstr>
      <vt:lpstr>［6-1~6-2] Consideration</vt:lpstr>
      <vt:lpstr>Determination of the Decision-making Map</vt:lpstr>
      <vt:lpstr>[6-3] Analysis</vt:lpstr>
      <vt:lpstr>[6-3] Consideration</vt:lpstr>
      <vt:lpstr>Determination of the Decision-making Map</vt:lpstr>
      <vt:lpstr>[6-4] Analysis</vt:lpstr>
      <vt:lpstr>[6-4] Analysis</vt:lpstr>
      <vt:lpstr>[6-4] Analysis</vt:lpstr>
      <vt:lpstr>[6-4] Consideration</vt:lpstr>
      <vt:lpstr>PowerPoint Presentation</vt:lpstr>
      <vt:lpstr>Understanding the Objectives</vt:lpstr>
      <vt:lpstr>Determination of the Decision-making Map</vt:lpstr>
      <vt:lpstr>[7-1~7-3] Analysis</vt:lpstr>
      <vt:lpstr>[7-4] Analysis</vt:lpstr>
      <vt:lpstr>［7-1~7-4] Consideration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3322</cp:revision>
  <cp:lastPrinted>2020-03-18T03:50:55Z</cp:lastPrinted>
  <dcterms:created xsi:type="dcterms:W3CDTF">2018-11-19T04:38:14Z</dcterms:created>
  <dcterms:modified xsi:type="dcterms:W3CDTF">2024-11-15T13:24:45Z</dcterms:modified>
  <cp:category/>
</cp:coreProperties>
</file>