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412_7FDE4017.xml" ContentType="application/vnd.ms-powerpoint.comments+xml"/>
  <Override PartName="/ppt/notesSlides/notesSlide5.xml" ContentType="application/vnd.openxmlformats-officedocument.presentationml.notesSlide+xml"/>
  <Override PartName="/ppt/comments/modernComment_413_89787539.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87" r:id="rId2"/>
    <p:sldId id="590" r:id="rId3"/>
    <p:sldId id="1074" r:id="rId4"/>
    <p:sldId id="1075" r:id="rId5"/>
    <p:sldId id="1076" r:id="rId6"/>
    <p:sldId id="1077" r:id="rId7"/>
    <p:sldId id="976" r:id="rId8"/>
    <p:sldId id="1081" r:id="rId9"/>
    <p:sldId id="1082" r:id="rId10"/>
    <p:sldId id="1041" r:id="rId11"/>
    <p:sldId id="1042" r:id="rId12"/>
    <p:sldId id="1043" r:id="rId13"/>
    <p:sldId id="1044" r:id="rId14"/>
    <p:sldId id="1083" r:id="rId15"/>
    <p:sldId id="1068" r:id="rId16"/>
    <p:sldId id="1085" r:id="rId17"/>
    <p:sldId id="694" r:id="rId18"/>
    <p:sldId id="1087" r:id="rId19"/>
    <p:sldId id="1088" r:id="rId20"/>
    <p:sldId id="708" r:id="rId21"/>
    <p:sldId id="1065" r:id="rId22"/>
    <p:sldId id="1069" r:id="rId23"/>
    <p:sldId id="1084" r:id="rId24"/>
    <p:sldId id="1071" r:id="rId25"/>
    <p:sldId id="1072" r:id="rId26"/>
    <p:sldId id="1073" r:id="rId27"/>
  </p:sldIdLst>
  <p:sldSz cx="9144000" cy="5143500" type="screen16x9"/>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2DC8E9-4377-3AB5-0794-3671B9B037CB}" name="Ｐａｒｋ　Ｊｉｍｉｎ" initials="" userId="S::jimmy@akane.waseda.jp::62b88432-1a82-4cca-994b-d9163ee4ec8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yasda" initials="y" lastIdx="1" clrIdx="0">
    <p:extLst>
      <p:ext uri="{19B8F6BF-5375-455C-9EA6-DF929625EA0E}">
        <p15:presenceInfo xmlns:p15="http://schemas.microsoft.com/office/powerpoint/2012/main" userId="S::yasda@o365.waseda.jp::8556fec7-4608-4275-985a-30fc0a8866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00"/>
    <a:srgbClr val="D6D6D6"/>
    <a:srgbClr val="8E1728"/>
    <a:srgbClr val="0432FF"/>
    <a:srgbClr val="970019"/>
    <a:srgbClr val="000000"/>
    <a:srgbClr val="7F1839"/>
    <a:srgbClr val="BDBDBD"/>
    <a:srgbClr val="00905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667" autoAdjust="0"/>
    <p:restoredTop sz="92552"/>
  </p:normalViewPr>
  <p:slideViewPr>
    <p:cSldViewPr snapToGrid="0">
      <p:cViewPr>
        <p:scale>
          <a:sx n="112" d="100"/>
          <a:sy n="112" d="100"/>
        </p:scale>
        <p:origin x="2656" y="704"/>
      </p:cViewPr>
      <p:guideLst>
        <p:guide orient="horz" pos="1620"/>
        <p:guide pos="2880"/>
      </p:guideLst>
    </p:cSldViewPr>
  </p:slideViewPr>
  <p:outlineViewPr>
    <p:cViewPr>
      <p:scale>
        <a:sx n="33" d="100"/>
        <a:sy n="33" d="100"/>
      </p:scale>
      <p:origin x="0" y="-12984"/>
    </p:cViewPr>
  </p:outlineViewPr>
  <p:notesTextViewPr>
    <p:cViewPr>
      <p:scale>
        <a:sx n="70" d="100"/>
        <a:sy n="7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modernComment_412_7FDE4017.xml><?xml version="1.0" encoding="utf-8"?>
<p188:cmLst xmlns:a="http://schemas.openxmlformats.org/drawingml/2006/main" xmlns:r="http://schemas.openxmlformats.org/officeDocument/2006/relationships" xmlns:p188="http://schemas.microsoft.com/office/powerpoint/2018/8/main">
  <p188:cm id="{9E326795-9D63-C44A-A74E-B9E2CD1E78BC}" authorId="{BC2DC8E9-4377-3AB5-0794-3671B9B037CB}" created="2024-11-10T14:22:55.298">
    <ac:deMkLst xmlns:ac="http://schemas.microsoft.com/office/drawing/2013/main/command">
      <pc:docMk xmlns:pc="http://schemas.microsoft.com/office/powerpoint/2013/main/command"/>
      <pc:sldMk xmlns:pc="http://schemas.microsoft.com/office/powerpoint/2013/main/command" cId="2145271831" sldId="1042"/>
      <ac:spMk id="3" creationId="{AB76FB89-1A53-39E3-2AC4-D2F103F2A5F4}"/>
    </ac:deMkLst>
    <p188:txBody>
      <a:bodyPr/>
      <a:lstStyle/>
      <a:p>
        <a:r>
          <a:rPr lang="en-JP"/>
          <a:t>+ 해당 데이터를 다 지우는 건가? 아니면 이상한 부분만 빈칸으로 만드는 건가? &gt;&gt; 해당 데이터를 다 지우는 것 같음.</a:t>
        </a:r>
      </a:p>
    </p188:txBody>
  </p188:cm>
</p188:cmLst>
</file>

<file path=ppt/comments/modernComment_413_89787539.xml><?xml version="1.0" encoding="utf-8"?>
<p188:cmLst xmlns:a="http://schemas.openxmlformats.org/drawingml/2006/main" xmlns:r="http://schemas.openxmlformats.org/officeDocument/2006/relationships" xmlns:p188="http://schemas.microsoft.com/office/powerpoint/2018/8/main">
  <p188:cm id="{111D1089-C563-964B-8890-7C59DFB98979}" authorId="{BC2DC8E9-4377-3AB5-0794-3671B9B037CB}" created="2024-11-10T14:21:29.415">
    <pc:sldMkLst xmlns:pc="http://schemas.microsoft.com/office/powerpoint/2013/main/command">
      <pc:docMk/>
      <pc:sldMk cId="2306372921" sldId="1043"/>
    </pc:sldMkLst>
    <p188:replyLst>
      <p188:reply id="{431F8DBF-B669-4D40-8F0D-2DFFE78AB46E}" authorId="{BC2DC8E9-4377-3AB5-0794-3671B9B037CB}" created="2024-11-10T14:22:00.762">
        <p188:txBody>
          <a:bodyPr/>
          <a:lstStyle/>
          <a:p>
            <a:r>
              <a:rPr lang="en-JP"/>
              <a:t>특히 0.003…은 어떻게 해야하는지?</a:t>
            </a:r>
          </a:p>
        </p188:txBody>
      </p188:reply>
    </p188:replyLst>
    <p188:txBody>
      <a:bodyPr/>
      <a:lstStyle/>
      <a:p>
        <a:r>
          <a:rPr lang="en-JP"/>
          <a:t>Decimal 확인</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18C26C-5ED6-4300-B0C4-81EFA38BD4AF}" type="datetimeFigureOut">
              <a:rPr kumimoji="1" lang="ja-JP" altLang="en-US" smtClean="0"/>
              <a:t>2024/11/10</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4th </a:t>
            </a:r>
            <a:r>
              <a:rPr kumimoji="1" lang="ja-JP" altLang="en-US"/>
              <a:t>level</a:t>
            </a:r>
          </a:p>
          <a:p>
            <a:pPr lvl="4"/>
            <a:r>
              <a:rPr kumimoji="1" lang="en-US" altLang="ja-JP"/>
              <a:t>5th </a:t>
            </a:r>
            <a:r>
              <a:rPr kumimoji="1" lang="ja-JP" altLang="en-US"/>
              <a:t>level</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E8BB62-626E-4309-A265-0DBE193D56F5}" type="slidenum">
              <a:rPr kumimoji="1" lang="ja-JP" altLang="en-US" smtClean="0"/>
              <a:t>‹#›</a:t>
            </a:fld>
            <a:endParaRPr kumimoji="1" lang="ja-JP" altLang="en-US"/>
          </a:p>
        </p:txBody>
      </p:sp>
    </p:spTree>
    <p:extLst>
      <p:ext uri="{BB962C8B-B14F-4D97-AF65-F5344CB8AC3E}">
        <p14:creationId xmlns:p14="http://schemas.microsoft.com/office/powerpoint/2010/main" val="462015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a:t>
            </a:fld>
            <a:endParaRPr kumimoji="1" lang="ja-JP" altLang="en-US"/>
          </a:p>
        </p:txBody>
      </p:sp>
    </p:spTree>
    <p:extLst>
      <p:ext uri="{BB962C8B-B14F-4D97-AF65-F5344CB8AC3E}">
        <p14:creationId xmlns:p14="http://schemas.microsoft.com/office/powerpoint/2010/main" val="1992217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7</a:t>
            </a:fld>
            <a:endParaRPr kumimoji="1" lang="ja-JP" altLang="en-US"/>
          </a:p>
        </p:txBody>
      </p:sp>
    </p:spTree>
    <p:extLst>
      <p:ext uri="{BB962C8B-B14F-4D97-AF65-F5344CB8AC3E}">
        <p14:creationId xmlns:p14="http://schemas.microsoft.com/office/powerpoint/2010/main" val="1504058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8</a:t>
            </a:fld>
            <a:endParaRPr kumimoji="1" lang="ja-JP" altLang="en-US"/>
          </a:p>
        </p:txBody>
      </p:sp>
    </p:spTree>
    <p:extLst>
      <p:ext uri="{BB962C8B-B14F-4D97-AF65-F5344CB8AC3E}">
        <p14:creationId xmlns:p14="http://schemas.microsoft.com/office/powerpoint/2010/main" val="3221648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solidFill>
                  <a:srgbClr val="FFFFFF"/>
                </a:solidFill>
                <a:effectLst/>
                <a:latin typeface="Helvetica" pitchFamily="2" charset="0"/>
                <a:ea typeface="Apple SD Gothic Neo" panose="02000300000000000000" pitchFamily="2" charset="-127"/>
              </a:rPr>
              <a:t>+ </a:t>
            </a:r>
            <a:r>
              <a:rPr lang="ko-KR" altLang="en-US" dirty="0">
                <a:solidFill>
                  <a:srgbClr val="FFFFFF"/>
                </a:solidFill>
                <a:effectLst/>
                <a:latin typeface="Apple SD Gothic Neo" panose="02000300000000000000" pitchFamily="2" charset="-127"/>
                <a:ea typeface="Apple SD Gothic Neo" panose="02000300000000000000" pitchFamily="2" charset="-127"/>
              </a:rPr>
              <a:t>해당</a:t>
            </a:r>
            <a:r>
              <a:rPr lang="ko-KR" altLang="en-US" dirty="0">
                <a:solidFill>
                  <a:srgbClr val="FFFFFF"/>
                </a:solidFill>
                <a:effectLst/>
                <a:latin typeface="Helvetica" pitchFamily="2" charset="0"/>
                <a:ea typeface="Apple SD Gothic Neo" panose="02000300000000000000" pitchFamily="2" charset="-127"/>
              </a:rPr>
              <a:t> </a:t>
            </a:r>
            <a:r>
              <a:rPr lang="ko-KR" altLang="en-US" dirty="0">
                <a:solidFill>
                  <a:srgbClr val="FFFFFF"/>
                </a:solidFill>
                <a:effectLst/>
                <a:latin typeface="Apple SD Gothic Neo" panose="02000300000000000000" pitchFamily="2" charset="-127"/>
                <a:ea typeface="Apple SD Gothic Neo" panose="02000300000000000000" pitchFamily="2" charset="-127"/>
              </a:rPr>
              <a:t>데이터를</a:t>
            </a:r>
            <a:r>
              <a:rPr lang="ko-KR" altLang="en-US" dirty="0">
                <a:solidFill>
                  <a:srgbClr val="FFFFFF"/>
                </a:solidFill>
                <a:effectLst/>
                <a:latin typeface="Helvetica" pitchFamily="2" charset="0"/>
                <a:ea typeface="Apple SD Gothic Neo" panose="02000300000000000000" pitchFamily="2" charset="-127"/>
              </a:rPr>
              <a:t> </a:t>
            </a:r>
            <a:r>
              <a:rPr lang="ko-KR" altLang="en-US" dirty="0">
                <a:solidFill>
                  <a:srgbClr val="FFFFFF"/>
                </a:solidFill>
                <a:effectLst/>
                <a:latin typeface="Apple SD Gothic Neo" panose="02000300000000000000" pitchFamily="2" charset="-127"/>
                <a:ea typeface="Apple SD Gothic Neo" panose="02000300000000000000" pitchFamily="2" charset="-127"/>
              </a:rPr>
              <a:t>다</a:t>
            </a:r>
            <a:r>
              <a:rPr lang="ko-KR" altLang="en-US" dirty="0">
                <a:solidFill>
                  <a:srgbClr val="FFFFFF"/>
                </a:solidFill>
                <a:effectLst/>
                <a:latin typeface="Helvetica" pitchFamily="2" charset="0"/>
                <a:ea typeface="Apple SD Gothic Neo" panose="02000300000000000000" pitchFamily="2" charset="-127"/>
              </a:rPr>
              <a:t> </a:t>
            </a:r>
            <a:r>
              <a:rPr lang="ko-KR" altLang="en-US" dirty="0">
                <a:solidFill>
                  <a:srgbClr val="FFFFFF"/>
                </a:solidFill>
                <a:effectLst/>
                <a:latin typeface="Apple SD Gothic Neo" panose="02000300000000000000" pitchFamily="2" charset="-127"/>
                <a:ea typeface="Apple SD Gothic Neo" panose="02000300000000000000" pitchFamily="2" charset="-127"/>
              </a:rPr>
              <a:t>지우는</a:t>
            </a:r>
            <a:r>
              <a:rPr lang="ko-KR" altLang="en-US" dirty="0">
                <a:solidFill>
                  <a:srgbClr val="FFFFFF"/>
                </a:solidFill>
                <a:effectLst/>
                <a:latin typeface="Helvetica" pitchFamily="2" charset="0"/>
                <a:ea typeface="Apple SD Gothic Neo" panose="02000300000000000000" pitchFamily="2" charset="-127"/>
              </a:rPr>
              <a:t> </a:t>
            </a:r>
            <a:r>
              <a:rPr lang="ko-KR" altLang="en-US" dirty="0">
                <a:solidFill>
                  <a:srgbClr val="FFFFFF"/>
                </a:solidFill>
                <a:effectLst/>
                <a:latin typeface="Apple SD Gothic Neo" panose="02000300000000000000" pitchFamily="2" charset="-127"/>
                <a:ea typeface="Apple SD Gothic Neo" panose="02000300000000000000" pitchFamily="2" charset="-127"/>
              </a:rPr>
              <a:t>건가</a:t>
            </a:r>
            <a:r>
              <a:rPr lang="en-US" altLang="ko-KR" dirty="0">
                <a:solidFill>
                  <a:srgbClr val="FFFFFF"/>
                </a:solidFill>
                <a:effectLst/>
                <a:latin typeface="Helvetica" pitchFamily="2" charset="0"/>
                <a:ea typeface="Apple SD Gothic Neo" panose="02000300000000000000" pitchFamily="2" charset="-127"/>
              </a:rPr>
              <a:t>? </a:t>
            </a:r>
            <a:r>
              <a:rPr lang="ko-KR" altLang="en-US" dirty="0">
                <a:solidFill>
                  <a:srgbClr val="FFFFFF"/>
                </a:solidFill>
                <a:effectLst/>
                <a:latin typeface="Apple SD Gothic Neo" panose="02000300000000000000" pitchFamily="2" charset="-127"/>
                <a:ea typeface="Apple SD Gothic Neo" panose="02000300000000000000" pitchFamily="2" charset="-127"/>
              </a:rPr>
              <a:t>아니면</a:t>
            </a:r>
            <a:r>
              <a:rPr lang="ko-KR" altLang="en-US" dirty="0">
                <a:solidFill>
                  <a:srgbClr val="FFFFFF"/>
                </a:solidFill>
                <a:effectLst/>
                <a:latin typeface="Helvetica" pitchFamily="2" charset="0"/>
                <a:ea typeface="Apple SD Gothic Neo" panose="02000300000000000000" pitchFamily="2" charset="-127"/>
              </a:rPr>
              <a:t> </a:t>
            </a:r>
            <a:r>
              <a:rPr lang="ko-KR" altLang="en-US" dirty="0">
                <a:solidFill>
                  <a:srgbClr val="FFFFFF"/>
                </a:solidFill>
                <a:effectLst/>
                <a:latin typeface="Apple SD Gothic Neo" panose="02000300000000000000" pitchFamily="2" charset="-127"/>
                <a:ea typeface="Apple SD Gothic Neo" panose="02000300000000000000" pitchFamily="2" charset="-127"/>
              </a:rPr>
              <a:t>이상한</a:t>
            </a:r>
            <a:r>
              <a:rPr lang="ko-KR" altLang="en-US" dirty="0">
                <a:solidFill>
                  <a:srgbClr val="FFFFFF"/>
                </a:solidFill>
                <a:effectLst/>
                <a:latin typeface="Helvetica" pitchFamily="2" charset="0"/>
                <a:ea typeface="Apple SD Gothic Neo" panose="02000300000000000000" pitchFamily="2" charset="-127"/>
              </a:rPr>
              <a:t> </a:t>
            </a:r>
            <a:r>
              <a:rPr lang="ko-KR" altLang="en-US" dirty="0">
                <a:solidFill>
                  <a:srgbClr val="FFFFFF"/>
                </a:solidFill>
                <a:effectLst/>
                <a:latin typeface="Apple SD Gothic Neo" panose="02000300000000000000" pitchFamily="2" charset="-127"/>
                <a:ea typeface="Apple SD Gothic Neo" panose="02000300000000000000" pitchFamily="2" charset="-127"/>
              </a:rPr>
              <a:t>부분만</a:t>
            </a:r>
            <a:r>
              <a:rPr lang="ko-KR" altLang="en-US" dirty="0">
                <a:solidFill>
                  <a:srgbClr val="FFFFFF"/>
                </a:solidFill>
                <a:effectLst/>
                <a:latin typeface="Helvetica" pitchFamily="2" charset="0"/>
                <a:ea typeface="Apple SD Gothic Neo" panose="02000300000000000000" pitchFamily="2" charset="-127"/>
              </a:rPr>
              <a:t> </a:t>
            </a:r>
            <a:r>
              <a:rPr lang="ko-KR" altLang="en-US" dirty="0">
                <a:solidFill>
                  <a:srgbClr val="FFFFFF"/>
                </a:solidFill>
                <a:effectLst/>
                <a:latin typeface="Apple SD Gothic Neo" panose="02000300000000000000" pitchFamily="2" charset="-127"/>
                <a:ea typeface="Apple SD Gothic Neo" panose="02000300000000000000" pitchFamily="2" charset="-127"/>
              </a:rPr>
              <a:t>빈칸으로</a:t>
            </a:r>
            <a:r>
              <a:rPr lang="ko-KR" altLang="en-US" dirty="0">
                <a:solidFill>
                  <a:srgbClr val="FFFFFF"/>
                </a:solidFill>
                <a:effectLst/>
                <a:latin typeface="Helvetica" pitchFamily="2" charset="0"/>
                <a:ea typeface="Apple SD Gothic Neo" panose="02000300000000000000" pitchFamily="2" charset="-127"/>
              </a:rPr>
              <a:t> </a:t>
            </a:r>
            <a:r>
              <a:rPr lang="ko-KR" altLang="en-US" dirty="0">
                <a:solidFill>
                  <a:srgbClr val="FFFFFF"/>
                </a:solidFill>
                <a:effectLst/>
                <a:latin typeface="Apple SD Gothic Neo" panose="02000300000000000000" pitchFamily="2" charset="-127"/>
                <a:ea typeface="Apple SD Gothic Neo" panose="02000300000000000000" pitchFamily="2" charset="-127"/>
              </a:rPr>
              <a:t>만드는</a:t>
            </a:r>
            <a:r>
              <a:rPr lang="ko-KR" altLang="en-US" dirty="0">
                <a:solidFill>
                  <a:srgbClr val="FFFFFF"/>
                </a:solidFill>
                <a:effectLst/>
                <a:latin typeface="Helvetica" pitchFamily="2" charset="0"/>
                <a:ea typeface="Apple SD Gothic Neo" panose="02000300000000000000" pitchFamily="2" charset="-127"/>
              </a:rPr>
              <a:t> </a:t>
            </a:r>
            <a:r>
              <a:rPr lang="ko-KR" altLang="en-US" dirty="0">
                <a:solidFill>
                  <a:srgbClr val="FFFFFF"/>
                </a:solidFill>
                <a:effectLst/>
                <a:latin typeface="Apple SD Gothic Neo" panose="02000300000000000000" pitchFamily="2" charset="-127"/>
                <a:ea typeface="Apple SD Gothic Neo" panose="02000300000000000000" pitchFamily="2" charset="-127"/>
              </a:rPr>
              <a:t>건가</a:t>
            </a:r>
            <a:r>
              <a:rPr lang="en-US" altLang="ko-KR" dirty="0">
                <a:solidFill>
                  <a:srgbClr val="FFFFFF"/>
                </a:solidFill>
                <a:effectLst/>
                <a:latin typeface="Helvetica" pitchFamily="2" charset="0"/>
                <a:ea typeface="Apple SD Gothic Neo" panose="02000300000000000000" pitchFamily="2" charset="-127"/>
              </a:rPr>
              <a:t>? &gt;&gt; </a:t>
            </a:r>
            <a:r>
              <a:rPr lang="ko-KR" altLang="en-US" dirty="0">
                <a:solidFill>
                  <a:srgbClr val="FFFFFF"/>
                </a:solidFill>
                <a:effectLst/>
                <a:latin typeface="Apple SD Gothic Neo" panose="02000300000000000000" pitchFamily="2" charset="-127"/>
                <a:ea typeface="Apple SD Gothic Neo" panose="02000300000000000000" pitchFamily="2" charset="-127"/>
              </a:rPr>
              <a:t>해당</a:t>
            </a:r>
            <a:r>
              <a:rPr lang="ko-KR" altLang="en-US" dirty="0">
                <a:solidFill>
                  <a:srgbClr val="FFFFFF"/>
                </a:solidFill>
                <a:effectLst/>
                <a:latin typeface="Helvetica" pitchFamily="2" charset="0"/>
                <a:ea typeface="Apple SD Gothic Neo" panose="02000300000000000000" pitchFamily="2" charset="-127"/>
              </a:rPr>
              <a:t> </a:t>
            </a:r>
            <a:r>
              <a:rPr lang="ko-KR" altLang="en-US" dirty="0">
                <a:solidFill>
                  <a:srgbClr val="FFFFFF"/>
                </a:solidFill>
                <a:effectLst/>
                <a:latin typeface="Apple SD Gothic Neo" panose="02000300000000000000" pitchFamily="2" charset="-127"/>
                <a:ea typeface="Apple SD Gothic Neo" panose="02000300000000000000" pitchFamily="2" charset="-127"/>
              </a:rPr>
              <a:t>데이터를</a:t>
            </a:r>
            <a:r>
              <a:rPr lang="ko-KR" altLang="en-US" dirty="0">
                <a:solidFill>
                  <a:srgbClr val="FFFFFF"/>
                </a:solidFill>
                <a:effectLst/>
                <a:latin typeface="Helvetica" pitchFamily="2" charset="0"/>
                <a:ea typeface="Apple SD Gothic Neo" panose="02000300000000000000" pitchFamily="2" charset="-127"/>
              </a:rPr>
              <a:t> </a:t>
            </a:r>
            <a:r>
              <a:rPr lang="ko-KR" altLang="en-US" dirty="0">
                <a:solidFill>
                  <a:srgbClr val="FFFFFF"/>
                </a:solidFill>
                <a:effectLst/>
                <a:latin typeface="Apple SD Gothic Neo" panose="02000300000000000000" pitchFamily="2" charset="-127"/>
                <a:ea typeface="Apple SD Gothic Neo" panose="02000300000000000000" pitchFamily="2" charset="-127"/>
              </a:rPr>
              <a:t>다</a:t>
            </a:r>
            <a:r>
              <a:rPr lang="ko-KR" altLang="en-US" dirty="0">
                <a:solidFill>
                  <a:srgbClr val="FFFFFF"/>
                </a:solidFill>
                <a:effectLst/>
                <a:latin typeface="Helvetica" pitchFamily="2" charset="0"/>
                <a:ea typeface="Apple SD Gothic Neo" panose="02000300000000000000" pitchFamily="2" charset="-127"/>
              </a:rPr>
              <a:t> </a:t>
            </a:r>
            <a:r>
              <a:rPr lang="ko-KR" altLang="en-US" dirty="0">
                <a:solidFill>
                  <a:srgbClr val="FFFFFF"/>
                </a:solidFill>
                <a:effectLst/>
                <a:latin typeface="Apple SD Gothic Neo" panose="02000300000000000000" pitchFamily="2" charset="-127"/>
                <a:ea typeface="Apple SD Gothic Neo" panose="02000300000000000000" pitchFamily="2" charset="-127"/>
              </a:rPr>
              <a:t>지우는</a:t>
            </a:r>
            <a:r>
              <a:rPr lang="ko-KR" altLang="en-US" dirty="0">
                <a:solidFill>
                  <a:srgbClr val="FFFFFF"/>
                </a:solidFill>
                <a:effectLst/>
                <a:latin typeface="Helvetica" pitchFamily="2" charset="0"/>
                <a:ea typeface="Apple SD Gothic Neo" panose="02000300000000000000" pitchFamily="2" charset="-127"/>
              </a:rPr>
              <a:t> </a:t>
            </a:r>
            <a:r>
              <a:rPr lang="ko-KR" altLang="en-US" dirty="0">
                <a:solidFill>
                  <a:srgbClr val="FFFFFF"/>
                </a:solidFill>
                <a:effectLst/>
                <a:latin typeface="Apple SD Gothic Neo" panose="02000300000000000000" pitchFamily="2" charset="-127"/>
                <a:ea typeface="Apple SD Gothic Neo" panose="02000300000000000000" pitchFamily="2" charset="-127"/>
              </a:rPr>
              <a:t>것</a:t>
            </a:r>
            <a:r>
              <a:rPr lang="ko-KR" altLang="en-US" dirty="0">
                <a:solidFill>
                  <a:srgbClr val="FFFFFF"/>
                </a:solidFill>
                <a:effectLst/>
                <a:latin typeface="Helvetica" pitchFamily="2" charset="0"/>
                <a:ea typeface="Apple SD Gothic Neo" panose="02000300000000000000" pitchFamily="2" charset="-127"/>
              </a:rPr>
              <a:t> </a:t>
            </a:r>
            <a:r>
              <a:rPr lang="ko-KR" altLang="en-US" dirty="0">
                <a:solidFill>
                  <a:srgbClr val="FFFFFF"/>
                </a:solidFill>
                <a:effectLst/>
                <a:latin typeface="Apple SD Gothic Neo" panose="02000300000000000000" pitchFamily="2" charset="-127"/>
                <a:ea typeface="Apple SD Gothic Neo" panose="02000300000000000000" pitchFamily="2" charset="-127"/>
              </a:rPr>
              <a:t>같음</a:t>
            </a:r>
            <a:r>
              <a:rPr lang="en-US" altLang="ko-KR" dirty="0">
                <a:solidFill>
                  <a:srgbClr val="FFFFFF"/>
                </a:solidFill>
                <a:effectLst/>
                <a:latin typeface="Helvetica" pitchFamily="2" charset="0"/>
                <a:ea typeface="Apple SD Gothic Neo" panose="02000300000000000000" pitchFamily="2" charset="-127"/>
              </a:rPr>
              <a:t>.</a:t>
            </a:r>
            <a:endParaRPr lang="ko-KR" altLang="en-US" dirty="0">
              <a:solidFill>
                <a:srgbClr val="FFFFFF"/>
              </a:solidFill>
              <a:effectLst/>
              <a:latin typeface="Apple SD Gothic Neo" panose="02000300000000000000" pitchFamily="2" charset="-127"/>
              <a:ea typeface="Apple SD Gothic Neo" panose="02000300000000000000" pitchFamily="2" charset="-127"/>
            </a:endParaRPr>
          </a:p>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11</a:t>
            </a:fld>
            <a:endParaRPr kumimoji="1" lang="ja-JP" altLang="en-US"/>
          </a:p>
        </p:txBody>
      </p:sp>
    </p:spTree>
    <p:extLst>
      <p:ext uri="{BB962C8B-B14F-4D97-AF65-F5344CB8AC3E}">
        <p14:creationId xmlns:p14="http://schemas.microsoft.com/office/powerpoint/2010/main" val="4017274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Helvetica" pitchFamily="2" charset="0"/>
              </a:rPr>
              <a:t>Decimal </a:t>
            </a:r>
            <a:r>
              <a:rPr lang="ko-KR" altLang="en-US" dirty="0">
                <a:solidFill>
                  <a:srgbClr val="FFFFFF"/>
                </a:solidFill>
                <a:effectLst/>
                <a:latin typeface="Apple SD Gothic Neo" panose="02000300000000000000" pitchFamily="2" charset="-127"/>
                <a:ea typeface="Apple SD Gothic Neo" panose="02000300000000000000" pitchFamily="2" charset="-127"/>
              </a:rPr>
              <a:t>확인</a:t>
            </a:r>
            <a:endParaRPr lang="ko-KR" altLang="en-US" dirty="0">
              <a:solidFill>
                <a:srgbClr val="FFFFFF"/>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1" lang="en-US" altLang="ja-JP" dirty="0"/>
            </a:br>
            <a:r>
              <a:rPr lang="ko-KR" altLang="en-US" dirty="0">
                <a:solidFill>
                  <a:srgbClr val="FFFFFF"/>
                </a:solidFill>
                <a:effectLst/>
                <a:latin typeface="Apple SD Gothic Neo" panose="02000300000000000000" pitchFamily="2" charset="-127"/>
                <a:ea typeface="Apple SD Gothic Neo" panose="02000300000000000000" pitchFamily="2" charset="-127"/>
              </a:rPr>
              <a:t>특히</a:t>
            </a:r>
            <a:r>
              <a:rPr lang="ko-KR" altLang="en-US" dirty="0">
                <a:solidFill>
                  <a:srgbClr val="FFFFFF"/>
                </a:solidFill>
                <a:effectLst/>
                <a:latin typeface="Helvetica" pitchFamily="2" charset="0"/>
                <a:ea typeface="Apple SD Gothic Neo" panose="02000300000000000000" pitchFamily="2" charset="-127"/>
              </a:rPr>
              <a:t> </a:t>
            </a:r>
            <a:r>
              <a:rPr lang="en-US" altLang="ko-KR" dirty="0">
                <a:solidFill>
                  <a:srgbClr val="FFFFFF"/>
                </a:solidFill>
                <a:effectLst/>
                <a:latin typeface="Helvetica" pitchFamily="2" charset="0"/>
                <a:ea typeface="Apple SD Gothic Neo" panose="02000300000000000000" pitchFamily="2" charset="-127"/>
              </a:rPr>
              <a:t>0.003…</a:t>
            </a:r>
            <a:r>
              <a:rPr lang="ko-KR" altLang="en-US" dirty="0">
                <a:solidFill>
                  <a:srgbClr val="FFFFFF"/>
                </a:solidFill>
                <a:effectLst/>
                <a:latin typeface="Apple SD Gothic Neo" panose="02000300000000000000" pitchFamily="2" charset="-127"/>
                <a:ea typeface="Apple SD Gothic Neo" panose="02000300000000000000" pitchFamily="2" charset="-127"/>
              </a:rPr>
              <a:t>은</a:t>
            </a:r>
            <a:r>
              <a:rPr lang="ko-KR" altLang="en-US" dirty="0">
                <a:solidFill>
                  <a:srgbClr val="FFFFFF"/>
                </a:solidFill>
                <a:effectLst/>
                <a:latin typeface="Helvetica" pitchFamily="2" charset="0"/>
                <a:ea typeface="Apple SD Gothic Neo" panose="02000300000000000000" pitchFamily="2" charset="-127"/>
              </a:rPr>
              <a:t> </a:t>
            </a:r>
            <a:r>
              <a:rPr lang="ko-KR" altLang="en-US" dirty="0">
                <a:solidFill>
                  <a:srgbClr val="FFFFFF"/>
                </a:solidFill>
                <a:effectLst/>
                <a:latin typeface="Apple SD Gothic Neo" panose="02000300000000000000" pitchFamily="2" charset="-127"/>
                <a:ea typeface="Apple SD Gothic Neo" panose="02000300000000000000" pitchFamily="2" charset="-127"/>
              </a:rPr>
              <a:t>어떻게</a:t>
            </a:r>
            <a:r>
              <a:rPr lang="ko-KR" altLang="en-US" dirty="0">
                <a:solidFill>
                  <a:srgbClr val="FFFFFF"/>
                </a:solidFill>
                <a:effectLst/>
                <a:latin typeface="Helvetica" pitchFamily="2" charset="0"/>
                <a:ea typeface="Apple SD Gothic Neo" panose="02000300000000000000" pitchFamily="2" charset="-127"/>
              </a:rPr>
              <a:t> </a:t>
            </a:r>
            <a:r>
              <a:rPr lang="ko-KR" altLang="en-US" dirty="0" err="1">
                <a:solidFill>
                  <a:srgbClr val="FFFFFF"/>
                </a:solidFill>
                <a:effectLst/>
                <a:latin typeface="Apple SD Gothic Neo" panose="02000300000000000000" pitchFamily="2" charset="-127"/>
                <a:ea typeface="Apple SD Gothic Neo" panose="02000300000000000000" pitchFamily="2" charset="-127"/>
              </a:rPr>
              <a:t>해야하는지</a:t>
            </a:r>
            <a:r>
              <a:rPr lang="en-US" altLang="ko-KR" dirty="0">
                <a:solidFill>
                  <a:srgbClr val="FFFFFF"/>
                </a:solidFill>
                <a:effectLst/>
                <a:latin typeface="Helvetica" pitchFamily="2" charset="0"/>
                <a:ea typeface="Apple SD Gothic Neo" panose="02000300000000000000" pitchFamily="2" charset="-127"/>
              </a:rPr>
              <a:t>?</a:t>
            </a:r>
            <a:endParaRPr lang="ko-KR" altLang="en-US" dirty="0">
              <a:solidFill>
                <a:srgbClr val="FFFFFF"/>
              </a:solidFill>
              <a:effectLst/>
              <a:latin typeface="Apple SD Gothic Neo" panose="02000300000000000000" pitchFamily="2" charset="-127"/>
              <a:ea typeface="Apple SD Gothic Neo" panose="02000300000000000000" pitchFamily="2" charset="-127"/>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12</a:t>
            </a:fld>
            <a:endParaRPr kumimoji="1" lang="ja-JP" altLang="en-US"/>
          </a:p>
        </p:txBody>
      </p:sp>
    </p:spTree>
    <p:extLst>
      <p:ext uri="{BB962C8B-B14F-4D97-AF65-F5344CB8AC3E}">
        <p14:creationId xmlns:p14="http://schemas.microsoft.com/office/powerpoint/2010/main" val="3580419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a:t>챗지피티 그대로 카피</a:t>
            </a:r>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13</a:t>
            </a:fld>
            <a:endParaRPr kumimoji="1" lang="ja-JP" altLang="en-US"/>
          </a:p>
        </p:txBody>
      </p:sp>
    </p:spTree>
    <p:extLst>
      <p:ext uri="{BB962C8B-B14F-4D97-AF65-F5344CB8AC3E}">
        <p14:creationId xmlns:p14="http://schemas.microsoft.com/office/powerpoint/2010/main" val="2031677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JP" dirty="0"/>
              <a:t>rea </a:t>
            </a:r>
            <a:r>
              <a:rPr lang="ko-KR" altLang="en-US" dirty="0"/>
              <a:t>뒤나 </a:t>
            </a:r>
            <a:r>
              <a:rPr lang="en-US" altLang="ko-KR" dirty="0" err="1"/>
              <a:t>competing_stores</a:t>
            </a:r>
            <a:r>
              <a:rPr lang="ko-KR" altLang="en-US" dirty="0"/>
              <a:t>뒤에 스페이스를 </a:t>
            </a:r>
            <a:r>
              <a:rPr lang="ko-KR" altLang="en-US" dirty="0" err="1"/>
              <a:t>두어야하는지</a:t>
            </a:r>
            <a:r>
              <a:rPr lang="en-US" altLang="ko-KR" dirty="0"/>
              <a:t>?</a:t>
            </a:r>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17</a:t>
            </a:fld>
            <a:endParaRPr kumimoji="1" lang="ja-JP" altLang="en-US"/>
          </a:p>
        </p:txBody>
      </p:sp>
    </p:spTree>
    <p:extLst>
      <p:ext uri="{BB962C8B-B14F-4D97-AF65-F5344CB8AC3E}">
        <p14:creationId xmlns:p14="http://schemas.microsoft.com/office/powerpoint/2010/main" val="361706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427038" y="710803"/>
            <a:ext cx="8302624" cy="3949303"/>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F447E6D5-0B0B-474E-9F53-1FAB74765D56}"/>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08198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79637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縦書きタイトルと&#10;縦書きテキスト">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537E606E-96D8-3A43-8837-1FD8E06E7566}"/>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559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201486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615553"/>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90434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08561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8" name="フッター プレースホルダー 7"/>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9" name="スライド番号プレースホルダー 8"/>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284431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5" name="スライド番号プレースホルダー 4"/>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04222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4" name="スライド番号プレースホルダー 3"/>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84885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768548"/>
            <a:ext cx="3008313" cy="307777"/>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72502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717727"/>
            <a:ext cx="5486400" cy="307777"/>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419265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0F99B03-4999-D346-AD9D-E6874E20C131}"/>
              </a:ext>
            </a:extLst>
          </p:cNvPr>
          <p:cNvSpPr/>
          <p:nvPr userDrawn="1"/>
        </p:nvSpPr>
        <p:spPr>
          <a:xfrm>
            <a:off x="0" y="1"/>
            <a:ext cx="9144000" cy="405000"/>
          </a:xfrm>
          <a:prstGeom prst="rect">
            <a:avLst/>
          </a:prstGeom>
          <a:gradFill flip="none" rotWithShape="1">
            <a:gsLst>
              <a:gs pos="9000">
                <a:schemeClr val="tx1"/>
              </a:gs>
              <a:gs pos="0">
                <a:srgbClr val="8E1728"/>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2" name="タイトル プレースホルダー 1"/>
          <p:cNvSpPr>
            <a:spLocks noGrp="1"/>
          </p:cNvSpPr>
          <p:nvPr>
            <p:ph type="title"/>
          </p:nvPr>
        </p:nvSpPr>
        <p:spPr>
          <a:xfrm>
            <a:off x="374650" y="48612"/>
            <a:ext cx="8362950" cy="307777"/>
          </a:xfrm>
          <a:prstGeom prst="rect">
            <a:avLst/>
          </a:prstGeom>
        </p:spPr>
        <p:txBody>
          <a:bodyPr vert="horz" wrap="square" lIns="0" tIns="0" rIns="0" bIns="0" rtlCol="0" anchor="ctr">
            <a:spAutoFit/>
          </a:bodyPr>
          <a:lstStyle/>
          <a:p>
            <a:r>
              <a:rPr kumimoji="1" lang="ja-JP" altLang="en-US"/>
              <a:t>Master Title Formatting</a:t>
            </a:r>
          </a:p>
        </p:txBody>
      </p:sp>
      <p:sp>
        <p:nvSpPr>
          <p:cNvPr id="3" name="テキスト プレースホルダー 2"/>
          <p:cNvSpPr>
            <a:spLocks noGrp="1"/>
          </p:cNvSpPr>
          <p:nvPr>
            <p:ph type="body" idx="1"/>
          </p:nvPr>
        </p:nvSpPr>
        <p:spPr>
          <a:xfrm>
            <a:off x="441499" y="710804"/>
            <a:ext cx="8275465" cy="3924300"/>
          </a:xfrm>
          <a:prstGeom prst="rect">
            <a:avLst/>
          </a:prstGeom>
        </p:spPr>
        <p:txBody>
          <a:bodyPr vert="horz" lIns="0" tIns="0" rIns="0" bIns="0" rtlCol="0">
            <a:normAutofit/>
          </a:bodyPr>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4th </a:t>
            </a:r>
            <a:r>
              <a:rPr kumimoji="1" lang="ja-JP" altLang="en-US"/>
              <a:t>level</a:t>
            </a:r>
          </a:p>
          <a:p>
            <a:pPr lvl="4"/>
            <a:r>
              <a:rPr kumimoji="1" lang="en-US" altLang="ja-JP"/>
              <a:t>5th </a:t>
            </a:r>
            <a:r>
              <a:rPr kumimoji="1" lang="ja-JP" altLang="en-US"/>
              <a:t>level</a:t>
            </a:r>
          </a:p>
        </p:txBody>
      </p:sp>
      <p:sp>
        <p:nvSpPr>
          <p:cNvPr id="5" name="フッター プレースホルダー 4"/>
          <p:cNvSpPr>
            <a:spLocks noGrp="1"/>
          </p:cNvSpPr>
          <p:nvPr>
            <p:ph type="ftr" sz="quarter" idx="3"/>
          </p:nvPr>
        </p:nvSpPr>
        <p:spPr>
          <a:xfrm>
            <a:off x="427038" y="4818460"/>
            <a:ext cx="2860440" cy="325041"/>
          </a:xfrm>
          <a:prstGeom prst="rect">
            <a:avLst/>
          </a:prstGeom>
        </p:spPr>
        <p:txBody>
          <a:bodyPr vert="horz" lIns="0" tIns="0" rIns="0" bIns="0" rtlCol="0" anchor="ctr"/>
          <a:lstStyle>
            <a:lvl1pPr algn="l">
              <a:defRPr sz="800" b="1" i="0">
                <a:solidFill>
                  <a:schemeClr val="tx1"/>
                </a:solidFill>
                <a:latin typeface="Meiryo UI" panose="020B0604030504040204" pitchFamily="34" charset="-128"/>
                <a:ea typeface="Meiryo UI" panose="020B0604030504040204" pitchFamily="34" charset="-128"/>
              </a:defRPr>
            </a:lvl1pPr>
          </a:lstStyle>
          <a:p>
            <a:r>
              <a:rPr kumimoji="1" lang="en" altLang="ja-JP" dirty="0"/>
              <a:t>© Waseda Education team of Data Science (WEDS)</a:t>
            </a:r>
            <a:endParaRPr lang="ja-JP" altLang="en-US"/>
          </a:p>
        </p:txBody>
      </p:sp>
      <p:sp>
        <p:nvSpPr>
          <p:cNvPr id="6" name="スライド番号プレースホルダー 5"/>
          <p:cNvSpPr>
            <a:spLocks noGrp="1"/>
          </p:cNvSpPr>
          <p:nvPr>
            <p:ph type="sldNum" sz="quarter" idx="4"/>
          </p:nvPr>
        </p:nvSpPr>
        <p:spPr>
          <a:xfrm>
            <a:off x="6596062" y="4818460"/>
            <a:ext cx="2133600" cy="325040"/>
          </a:xfrm>
          <a:prstGeom prst="rect">
            <a:avLst/>
          </a:prstGeom>
        </p:spPr>
        <p:txBody>
          <a:bodyPr vert="horz" lIns="0" tIns="0" rIns="0" bIns="0" rtlCol="0" anchor="ctr"/>
          <a:lstStyle>
            <a:lvl1pPr algn="r">
              <a:defRPr sz="800" b="1" i="0">
                <a:solidFill>
                  <a:schemeClr val="tx1"/>
                </a:solidFill>
                <a:latin typeface="Meiryo UI" panose="020B0604030504040204" pitchFamily="34" charset="-128"/>
                <a:ea typeface="Meiryo UI" panose="020B0604030504040204" pitchFamily="34" charset="-128"/>
              </a:defRPr>
            </a:lvl1pPr>
          </a:lstStyle>
          <a:p>
            <a:fld id="{C972E56B-BE32-4DF7-997A-D27758A02200}" type="slidenum">
              <a:rPr lang="ja-JP" altLang="en-US" smtClean="0"/>
              <a:t>‹#›</a:t>
            </a:fld>
            <a:endParaRPr lang="ja-JP" altLang="en-US"/>
          </a:p>
        </p:txBody>
      </p:sp>
      <p:cxnSp>
        <p:nvCxnSpPr>
          <p:cNvPr id="9" name="直線コネクタ 8">
            <a:extLst>
              <a:ext uri="{FF2B5EF4-FFF2-40B4-BE49-F238E27FC236}">
                <a16:creationId xmlns:a16="http://schemas.microsoft.com/office/drawing/2014/main" id="{5531B080-14E4-294D-B0D5-C21893EAC209}"/>
              </a:ext>
            </a:extLst>
          </p:cNvPr>
          <p:cNvCxnSpPr>
            <a:cxnSpLocks/>
          </p:cNvCxnSpPr>
          <p:nvPr userDrawn="1"/>
        </p:nvCxnSpPr>
        <p:spPr>
          <a:xfrm>
            <a:off x="427038" y="4818460"/>
            <a:ext cx="83105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38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kumimoji="1" sz="2000" b="1" kern="1200">
          <a:solidFill>
            <a:schemeClr val="bg1"/>
          </a:solidFill>
          <a:latin typeface="Meiryo UI" panose="020B0604030504040204" pitchFamily="34" charset="-128"/>
          <a:ea typeface="Meiryo UI" panose="020B0604030504040204" pitchFamily="34"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b="1" kern="1200">
          <a:solidFill>
            <a:schemeClr val="tx1"/>
          </a:solidFill>
          <a:latin typeface="Meiryo UI" panose="020B0604030504040204" pitchFamily="34" charset="-128"/>
          <a:ea typeface="Meiryo UI" panose="020B0604030504040204" pitchFamily="34"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b="1"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b="1"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38" userDrawn="1">
          <p15:clr>
            <a:srgbClr val="F26B43"/>
          </p15:clr>
        </p15:guide>
        <p15:guide id="2" pos="5491" userDrawn="1">
          <p15:clr>
            <a:srgbClr val="F26B43"/>
          </p15:clr>
        </p15:guide>
        <p15:guide id="3" pos="269" userDrawn="1">
          <p15:clr>
            <a:srgbClr val="F26B43"/>
          </p15:clr>
        </p15:guide>
        <p15:guide id="4" orient="horz" pos="4047" userDrawn="1">
          <p15:clr>
            <a:srgbClr val="F26B43"/>
          </p15:clr>
        </p15:guide>
        <p15:guide id="5" orient="horz" pos="3893" userDrawn="1">
          <p15:clr>
            <a:srgbClr val="F26B43"/>
          </p15:clr>
        </p15:guide>
        <p15:guide id="6" orient="horz" pos="597" userDrawn="1">
          <p15:clr>
            <a:srgbClr val="F26B43"/>
          </p15:clr>
        </p15:guide>
        <p15:guide id="7" pos="1905" userDrawn="1">
          <p15:clr>
            <a:srgbClr val="F26B43"/>
          </p15:clr>
        </p15:guide>
        <p15:guide id="8" pos="2058" userDrawn="1">
          <p15:clr>
            <a:srgbClr val="F26B43"/>
          </p15:clr>
        </p15:guide>
        <p15:guide id="9" pos="3694" userDrawn="1">
          <p15:clr>
            <a:srgbClr val="F26B43"/>
          </p15:clr>
        </p15:guide>
        <p15:guide id="10" pos="3848" userDrawn="1">
          <p15:clr>
            <a:srgbClr val="F26B43"/>
          </p15:clr>
        </p15:guide>
        <p15:guide id="11" orient="horz" pos="1576" userDrawn="1">
          <p15:clr>
            <a:srgbClr val="F26B43"/>
          </p15:clr>
        </p15:guide>
        <p15:guide id="12" orient="horz" pos="1757" userDrawn="1">
          <p15:clr>
            <a:srgbClr val="F26B43"/>
          </p15:clr>
        </p15:guide>
        <p15:guide id="13" orient="horz" pos="2736" userDrawn="1">
          <p15:clr>
            <a:srgbClr val="F26B43"/>
          </p15:clr>
        </p15:guide>
        <p15:guide id="14" orient="horz" pos="292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412_7FDE4017.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microsoft.com/office/2018/10/relationships/comments" Target="../comments/modernComment_413_89787539.xml"/><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60.png"/><Relationship Id="rId10" Type="http://schemas.openxmlformats.org/officeDocument/2006/relationships/image" Target="../media/image23.png"/><Relationship Id="rId4" Type="http://schemas.openxmlformats.org/officeDocument/2006/relationships/image" Target="../media/image18.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23A00F2B-F6A8-534E-980D-798B3EF2D741}"/>
              </a:ext>
            </a:extLst>
          </p:cNvPr>
          <p:cNvSpPr/>
          <p:nvPr/>
        </p:nvSpPr>
        <p:spPr>
          <a:xfrm>
            <a:off x="0" y="1657703"/>
            <a:ext cx="9144000" cy="1514006"/>
          </a:xfrm>
          <a:prstGeom prst="rect">
            <a:avLst/>
          </a:prstGeom>
          <a:solidFill>
            <a:srgbClr val="8E1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a:extLst>
              <a:ext uri="{FF2B5EF4-FFF2-40B4-BE49-F238E27FC236}">
                <a16:creationId xmlns:a16="http://schemas.microsoft.com/office/drawing/2014/main" id="{8BF59FF8-1690-3649-81F8-00503AC0AEEC}"/>
              </a:ext>
            </a:extLst>
          </p:cNvPr>
          <p:cNvSpPr txBox="1">
            <a:spLocks/>
          </p:cNvSpPr>
          <p:nvPr/>
        </p:nvSpPr>
        <p:spPr>
          <a:xfrm>
            <a:off x="755576" y="1960785"/>
            <a:ext cx="7524000" cy="907842"/>
          </a:xfrm>
          <a:prstGeom prst="rect">
            <a:avLst/>
          </a:prstGeom>
        </p:spPr>
        <p:txBody>
          <a:bodyPr anchor="ctr"/>
          <a:lstStyle>
            <a:lvl1pPr algn="l" defTabSz="914400" rtl="0" eaLnBrk="1" latinLnBrk="0" hangingPunct="1">
              <a:spcBef>
                <a:spcPct val="0"/>
              </a:spcBef>
              <a:buNone/>
              <a:defRPr kumimoji="1" sz="2000" b="1" kern="1200">
                <a:solidFill>
                  <a:schemeClr val="bg1"/>
                </a:solidFill>
                <a:latin typeface="Meiryo UI" panose="020B0604030504040204" pitchFamily="34" charset="-128"/>
                <a:ea typeface="Meiryo UI" panose="020B0604030504040204" pitchFamily="34" charset="-128"/>
                <a:cs typeface="+mj-cs"/>
              </a:defRPr>
            </a:lvl1pPr>
          </a:lstStyle>
          <a:p>
            <a:pPr>
              <a:lnSpc>
                <a:spcPts val="3000"/>
              </a:lnSpc>
            </a:pPr>
            <a:r>
              <a:rPr lang="en-US" altLang="ja-JP" sz="3200" dirty="0"/>
              <a:t>F</a:t>
            </a:r>
            <a:r>
              <a:rPr lang="ja-JP" altLang="en-US" sz="3200" dirty="0"/>
              <a:t>inal </a:t>
            </a:r>
            <a:r>
              <a:rPr lang="en-US" altLang="ja-JP" sz="3200" dirty="0"/>
              <a:t>Assignment</a:t>
            </a:r>
          </a:p>
        </p:txBody>
      </p:sp>
      <p:pic>
        <p:nvPicPr>
          <p:cNvPr id="4" name="図 3">
            <a:extLst>
              <a:ext uri="{FF2B5EF4-FFF2-40B4-BE49-F238E27FC236}">
                <a16:creationId xmlns:a16="http://schemas.microsoft.com/office/drawing/2014/main" id="{E995E4A5-26A3-EF4B-973C-357239C72451}"/>
              </a:ext>
            </a:extLst>
          </p:cNvPr>
          <p:cNvPicPr>
            <a:picLocks noChangeAspect="1"/>
          </p:cNvPicPr>
          <p:nvPr/>
        </p:nvPicPr>
        <p:blipFill rotWithShape="1">
          <a:blip r:embed="rId3"/>
          <a:srcRect l="1" r="79359"/>
          <a:stretch/>
        </p:blipFill>
        <p:spPr>
          <a:xfrm>
            <a:off x="1955800" y="3624036"/>
            <a:ext cx="1080000" cy="965200"/>
          </a:xfrm>
          <a:prstGeom prst="rect">
            <a:avLst/>
          </a:prstGeom>
        </p:spPr>
      </p:pic>
      <p:sp>
        <p:nvSpPr>
          <p:cNvPr id="5" name="テキスト ボックス 4">
            <a:extLst>
              <a:ext uri="{FF2B5EF4-FFF2-40B4-BE49-F238E27FC236}">
                <a16:creationId xmlns:a16="http://schemas.microsoft.com/office/drawing/2014/main" id="{56FF4C27-DC28-645C-3847-F95FE96A8CAC}"/>
              </a:ext>
            </a:extLst>
          </p:cNvPr>
          <p:cNvSpPr txBox="1"/>
          <p:nvPr/>
        </p:nvSpPr>
        <p:spPr>
          <a:xfrm>
            <a:off x="3986784" y="3755592"/>
            <a:ext cx="4572000" cy="646331"/>
          </a:xfrm>
          <a:prstGeom prst="rect">
            <a:avLst/>
          </a:prstGeom>
          <a:noFill/>
        </p:spPr>
        <p:txBody>
          <a:bodyPr wrap="square">
            <a:spAutoFit/>
          </a:bodyPr>
          <a:lstStyle/>
          <a:p>
            <a:r>
              <a:rPr lang="ja-JP" altLang="en-US" sz="1800" b="0">
                <a:latin typeface="Meiryo UI" panose="020B0604030504040204" pitchFamily="34" charset="-128"/>
                <a:ea typeface="Meiryo UI" panose="020B0604030504040204" pitchFamily="34" charset="-128"/>
              </a:rPr>
              <a:t>Student ID:</a:t>
            </a:r>
            <a:r>
              <a:rPr lang="en-US" altLang="ja-JP" sz="1800" b="0" dirty="0">
                <a:latin typeface="Meiryo UI" panose="020B0604030504040204" pitchFamily="34" charset="-128"/>
                <a:ea typeface="Meiryo UI" panose="020B0604030504040204" pitchFamily="34" charset="-128"/>
              </a:rPr>
              <a:t> 1W22CF16</a:t>
            </a:r>
          </a:p>
          <a:p>
            <a:r>
              <a:rPr lang="ja-JP" altLang="en-US">
                <a:latin typeface="Meiryo UI" panose="020B0604030504040204" pitchFamily="34" charset="-128"/>
                <a:ea typeface="Meiryo UI" panose="020B0604030504040204" pitchFamily="34" charset="-128"/>
              </a:rPr>
              <a:t>Name:</a:t>
            </a:r>
            <a:r>
              <a:rPr lang="en-US" altLang="ja-JP" dirty="0">
                <a:latin typeface="Meiryo UI" panose="020B0604030504040204" pitchFamily="34" charset="-128"/>
                <a:ea typeface="Meiryo UI" panose="020B0604030504040204" pitchFamily="34" charset="-128"/>
              </a:rPr>
              <a:t> Jimin Park</a:t>
            </a:r>
            <a:endParaRPr lang="ja-JP" altLang="en-US">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76204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a:t>
            </a:r>
            <a:r>
              <a:rPr lang="en-US" altLang="ja-JP" dirty="0"/>
              <a:t>3-1~3-18]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10</a:t>
            </a:fld>
            <a:endParaRPr kumimoji="1" lang="ja-JP" altLang="en-US"/>
          </a:p>
        </p:txBody>
      </p:sp>
      <mc:AlternateContent xmlns:mc="http://schemas.openxmlformats.org/markup-compatibility/2006">
        <mc:Choice xmlns:a14="http://schemas.microsoft.com/office/drawing/2010/main" Requires="a14">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2772653374"/>
                  </p:ext>
                </p:extLst>
              </p:nvPr>
            </p:nvGraphicFramePr>
            <p:xfrm>
              <a:off x="462600" y="709200"/>
              <a:ext cx="8218800" cy="2105188"/>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gridCol w="1476000">
                      <a:extLst>
                        <a:ext uri="{9D8B030D-6E8A-4147-A177-3AD203B41FA5}">
                          <a16:colId xmlns:a16="http://schemas.microsoft.com/office/drawing/2014/main" val="2922629266"/>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1</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2</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3</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4</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en-US" altLang="ja-JP" sz="900" dirty="0">
                              <a:latin typeface="Meiryo UI" panose="020B0604030504040204" pitchFamily="50" charset="-128"/>
                              <a:ea typeface="Meiryo UI" panose="020B0604030504040204" pitchFamily="50" charset="-128"/>
                            </a:rPr>
                            <a:t>H</a:t>
                          </a:r>
                          <a:r>
                            <a:rPr kumimoji="1" lang="ja-JP" altLang="en-US" sz="900" dirty="0">
                              <a:latin typeface="Meiryo UI" panose="020B0604030504040204" pitchFamily="50" charset="-128"/>
                              <a:ea typeface="Meiryo UI" panose="020B0604030504040204" pitchFamily="50" charset="-128"/>
                            </a:rPr>
                            <a:t>istogram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61.48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83.83</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r h="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48.75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84.35</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329108"/>
                      </a:ext>
                    </a:extLst>
                  </a:tr>
                </a:tbl>
              </a:graphicData>
            </a:graphic>
          </p:graphicFrame>
        </mc:Choice>
        <mc:Fallback>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2772653374"/>
                  </p:ext>
                </p:extLst>
              </p:nvPr>
            </p:nvGraphicFramePr>
            <p:xfrm>
              <a:off x="462600" y="709200"/>
              <a:ext cx="8218800" cy="2105188"/>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gridCol w="1476000">
                      <a:extLst>
                        <a:ext uri="{9D8B030D-6E8A-4147-A177-3AD203B41FA5}">
                          <a16:colId xmlns:a16="http://schemas.microsoft.com/office/drawing/2014/main" val="2922629266"/>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7265" r="-398291"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58621" r="-301724"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58621" r="-201724"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55556" r="-100000"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59483" r="-862" b="-359459"/>
                          </a:stretch>
                        </a:blipFill>
                      </a:tcPr>
                    </a:tc>
                    <a:extLst>
                      <a:ext uri="{0D108BD9-81ED-4DB2-BD59-A6C34878D82A}">
                        <a16:rowId xmlns:a16="http://schemas.microsoft.com/office/drawing/2014/main" val="777002798"/>
                      </a:ext>
                    </a:extLst>
                  </a:tr>
                  <a:tr h="1182252">
                    <a:tc>
                      <a:txBody>
                        <a:bodyPr/>
                        <a:lstStyle/>
                        <a:p>
                          <a:pPr algn="ctr"/>
                          <a:r>
                            <a:rPr kumimoji="1" lang="en-US" altLang="ja-JP" sz="900" dirty="0">
                              <a:latin typeface="Meiryo UI" panose="020B0604030504040204" pitchFamily="50" charset="-128"/>
                              <a:ea typeface="Meiryo UI" panose="020B0604030504040204" pitchFamily="50" charset="-128"/>
                            </a:rPr>
                            <a:t>H</a:t>
                          </a:r>
                          <a:r>
                            <a:rPr kumimoji="1" lang="ja-JP" altLang="en-US" sz="900" dirty="0">
                              <a:latin typeface="Meiryo UI" panose="020B0604030504040204" pitchFamily="50" charset="-128"/>
                              <a:ea typeface="Meiryo UI" panose="020B0604030504040204" pitchFamily="50" charset="-128"/>
                            </a:rPr>
                            <a:t>istogram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22860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61.48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83.83</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r h="228600">
                    <a:tc>
                      <a:txBody>
                        <a:bodyPr/>
                        <a:lstStyle/>
                        <a:p>
                          <a:r>
                            <a:rPr kumimoji="1" lang="en-US" altLang="ja-JP" sz="900" dirty="0">
                              <a:latin typeface="Meiryo UI" panose="020B0604030504040204" pitchFamily="50" charset="-128"/>
                              <a:ea typeface="Meiryo UI" panose="020B0604030504040204" pitchFamily="50" charset="-128"/>
                            </a:rPr>
                            <a:t>M</a:t>
                          </a:r>
                          <a:r>
                            <a:rPr kumimoji="1" lang="ja-JP" altLang="en-US" sz="900" dirty="0">
                              <a:latin typeface="Meiryo UI" panose="020B0604030504040204" pitchFamily="50" charset="-128"/>
                              <a:ea typeface="Meiryo UI" panose="020B0604030504040204" pitchFamily="50" charset="-128"/>
                            </a:rPr>
                            <a:t>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10.17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48.75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84.35</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3291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表 6">
                <a:extLst>
                  <a:ext uri="{FF2B5EF4-FFF2-40B4-BE49-F238E27FC236}">
                    <a16:creationId xmlns:a16="http://schemas.microsoft.com/office/drawing/2014/main" id="{3ADC7ED2-BF3B-E125-A7E2-17751D98847B}"/>
                  </a:ext>
                </a:extLst>
              </p:cNvPr>
              <p:cNvGraphicFramePr>
                <a:graphicFrameLocks noGrp="1"/>
              </p:cNvGraphicFramePr>
              <p:nvPr>
                <p:extLst>
                  <p:ext uri="{D42A27DB-BD31-4B8C-83A1-F6EECF244321}">
                    <p14:modId xmlns:p14="http://schemas.microsoft.com/office/powerpoint/2010/main" val="2304888576"/>
                  </p:ext>
                </p:extLst>
              </p:nvPr>
            </p:nvGraphicFramePr>
            <p:xfrm>
              <a:off x="462600" y="2991521"/>
              <a:ext cx="5269605" cy="1647988"/>
            </p:xfrm>
            <a:graphic>
              <a:graphicData uri="http://schemas.openxmlformats.org/drawingml/2006/table">
                <a:tbl>
                  <a:tblPr firstRow="1" bandRow="1">
                    <a:tableStyleId>{2D5ABB26-0587-4C30-8999-92F81FD0307C}</a:tableStyleId>
                  </a:tblPr>
                  <a:tblGrid>
                    <a:gridCol w="825426">
                      <a:extLst>
                        <a:ext uri="{9D8B030D-6E8A-4147-A177-3AD203B41FA5}">
                          <a16:colId xmlns:a16="http://schemas.microsoft.com/office/drawing/2014/main" val="3732061595"/>
                        </a:ext>
                      </a:extLst>
                    </a:gridCol>
                    <a:gridCol w="1479755">
                      <a:extLst>
                        <a:ext uri="{9D8B030D-6E8A-4147-A177-3AD203B41FA5}">
                          <a16:colId xmlns:a16="http://schemas.microsoft.com/office/drawing/2014/main" val="923693859"/>
                        </a:ext>
                      </a:extLst>
                    </a:gridCol>
                    <a:gridCol w="1484671">
                      <a:extLst>
                        <a:ext uri="{9D8B030D-6E8A-4147-A177-3AD203B41FA5}">
                          <a16:colId xmlns:a16="http://schemas.microsoft.com/office/drawing/2014/main" val="21956519"/>
                        </a:ext>
                      </a:extLst>
                    </a:gridCol>
                    <a:gridCol w="1479753">
                      <a:extLst>
                        <a:ext uri="{9D8B030D-6E8A-4147-A177-3AD203B41FA5}">
                          <a16:colId xmlns:a16="http://schemas.microsoft.com/office/drawing/2014/main" val="1054159867"/>
                        </a:ext>
                      </a:extLst>
                    </a:gridCol>
                  </a:tblGrid>
                  <a:tr h="465736">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5</m:t>
                                  </m:r>
                                </m:sub>
                              </m:sSub>
                              <m:r>
                                <a:rPr kumimoji="1" lang="en-US" altLang="ja-JP" sz="1000" b="0" i="1" smtClean="0">
                                  <a:latin typeface="Cambria Math" panose="02040503050406030204" pitchFamily="18" charset="0"/>
                                  <a:ea typeface="Meiryo UI" panose="020B0604030504040204" pitchFamily="34" charset="-128"/>
                                </a:rPr>
                                <m:t> </m:t>
                              </m:r>
                            </m:oMath>
                          </a14:m>
                          <a:r>
                            <a:rPr kumimoji="1" lang="en-US" altLang="ja-JP" sz="1000" dirty="0">
                              <a:latin typeface="Meiryo UI" panose="020B0604030504040204" pitchFamily="50" charset="-128"/>
                              <a:ea typeface="Meiryo UI" panose="020B0604030504040204" pitchFamily="50" charset="-128"/>
                            </a:rPr>
                            <a:t> </a:t>
                          </a:r>
                          <a:endParaRPr kumimoji="1" lang="ja-JP" altLang="en-US" sz="10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Eating space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6</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000" b="1" i="0" dirty="0">
                              <a:latin typeface="Meiryo UI" panose="020B0604030504040204" pitchFamily="34" charset="-128"/>
                              <a:ea typeface="Meiryo UI" panose="020B0604030504040204" pitchFamily="34" charset="-128"/>
                            </a:rPr>
                            <a:t>Facing a main street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7</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en-US" altLang="ja-JP" sz="1000" dirty="0">
                              <a:latin typeface="Meiryo UI" panose="020B0604030504040204" pitchFamily="34" charset="-128"/>
                              <a:ea typeface="Meiryo UI" panose="020B0604030504040204" pitchFamily="34" charset="-128"/>
                            </a:rPr>
                            <a:t>B</a:t>
                          </a:r>
                          <a:r>
                            <a:rPr kumimoji="1" lang="ja-JP" altLang="en-US" sz="1000" dirty="0">
                              <a:latin typeface="Meiryo UI" panose="020B0604030504040204" pitchFamily="34" charset="-128"/>
                              <a:ea typeface="Meiryo UI" panose="020B0604030504040204" pitchFamily="34" charset="-128"/>
                            </a:rPr>
                            <a:t>ar </a:t>
                          </a:r>
                          <a:r>
                            <a:rPr kumimoji="1" lang="en-US" altLang="ja-JP" sz="1000" dirty="0">
                              <a:latin typeface="Meiryo UI" panose="020B0604030504040204" pitchFamily="34" charset="-128"/>
                              <a:ea typeface="Meiryo UI" panose="020B0604030504040204" pitchFamily="34" charset="-128"/>
                            </a:rPr>
                            <a:t>chart</a:t>
                          </a:r>
                          <a:endParaRPr kumimoji="1" lang="ja-JP" altLang="en-US" sz="100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Choice>
        <mc:Fallback xmlns="">
          <p:graphicFrame>
            <p:nvGraphicFramePr>
              <p:cNvPr id="3" name="表 6">
                <a:extLst>
                  <a:ext uri="{FF2B5EF4-FFF2-40B4-BE49-F238E27FC236}">
                    <a16:creationId xmlns:a16="http://schemas.microsoft.com/office/drawing/2014/main" id="{3ADC7ED2-BF3B-E125-A7E2-17751D98847B}"/>
                  </a:ext>
                </a:extLst>
              </p:cNvPr>
              <p:cNvGraphicFramePr>
                <a:graphicFrameLocks noGrp="1"/>
              </p:cNvGraphicFramePr>
              <p:nvPr>
                <p:extLst>
                  <p:ext uri="{D42A27DB-BD31-4B8C-83A1-F6EECF244321}">
                    <p14:modId xmlns:p14="http://schemas.microsoft.com/office/powerpoint/2010/main" val="2304888576"/>
                  </p:ext>
                </p:extLst>
              </p:nvPr>
            </p:nvGraphicFramePr>
            <p:xfrm>
              <a:off x="462600" y="2991521"/>
              <a:ext cx="5269605" cy="1647988"/>
            </p:xfrm>
            <a:graphic>
              <a:graphicData uri="http://schemas.openxmlformats.org/drawingml/2006/table">
                <a:tbl>
                  <a:tblPr firstRow="1" bandRow="1">
                    <a:tableStyleId>{2D5ABB26-0587-4C30-8999-92F81FD0307C}</a:tableStyleId>
                  </a:tblPr>
                  <a:tblGrid>
                    <a:gridCol w="825426">
                      <a:extLst>
                        <a:ext uri="{9D8B030D-6E8A-4147-A177-3AD203B41FA5}">
                          <a16:colId xmlns:a16="http://schemas.microsoft.com/office/drawing/2014/main" val="3732061595"/>
                        </a:ext>
                      </a:extLst>
                    </a:gridCol>
                    <a:gridCol w="1479755">
                      <a:extLst>
                        <a:ext uri="{9D8B030D-6E8A-4147-A177-3AD203B41FA5}">
                          <a16:colId xmlns:a16="http://schemas.microsoft.com/office/drawing/2014/main" val="923693859"/>
                        </a:ext>
                      </a:extLst>
                    </a:gridCol>
                    <a:gridCol w="1484671">
                      <a:extLst>
                        <a:ext uri="{9D8B030D-6E8A-4147-A177-3AD203B41FA5}">
                          <a16:colId xmlns:a16="http://schemas.microsoft.com/office/drawing/2014/main" val="21956519"/>
                        </a:ext>
                      </a:extLst>
                    </a:gridCol>
                    <a:gridCol w="1479753">
                      <a:extLst>
                        <a:ext uri="{9D8B030D-6E8A-4147-A177-3AD203B41FA5}">
                          <a16:colId xmlns:a16="http://schemas.microsoft.com/office/drawing/2014/main" val="1054159867"/>
                        </a:ext>
                      </a:extLst>
                    </a:gridCol>
                  </a:tblGrid>
                  <a:tr h="465736">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6410" t="-2703" r="-200855" b="-256757"/>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6410" t="-2703" r="-100855" b="-256757"/>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6410" t="-2703" r="-855" b="-256757"/>
                          </a:stretch>
                        </a:blipFill>
                      </a:tcPr>
                    </a:tc>
                    <a:extLst>
                      <a:ext uri="{0D108BD9-81ED-4DB2-BD59-A6C34878D82A}">
                        <a16:rowId xmlns:a16="http://schemas.microsoft.com/office/drawing/2014/main" val="777002798"/>
                      </a:ext>
                    </a:extLst>
                  </a:tr>
                  <a:tr h="1182252">
                    <a:tc>
                      <a:txBody>
                        <a:bodyPr/>
                        <a:lstStyle/>
                        <a:p>
                          <a:pPr algn="ctr"/>
                          <a:r>
                            <a:rPr kumimoji="1" lang="en-US" altLang="ja-JP" sz="1000" dirty="0">
                              <a:latin typeface="Meiryo UI" panose="020B0604030504040204" pitchFamily="34" charset="-128"/>
                              <a:ea typeface="Meiryo UI" panose="020B0604030504040204" pitchFamily="34" charset="-128"/>
                            </a:rPr>
                            <a:t>B</a:t>
                          </a:r>
                          <a:r>
                            <a:rPr kumimoji="1" lang="ja-JP" altLang="en-US" sz="1000" dirty="0">
                              <a:latin typeface="Meiryo UI" panose="020B0604030504040204" pitchFamily="34" charset="-128"/>
                              <a:ea typeface="Meiryo UI" panose="020B0604030504040204" pitchFamily="34" charset="-128"/>
                            </a:rPr>
                            <a:t>ar </a:t>
                          </a:r>
                          <a:r>
                            <a:rPr kumimoji="1" lang="en-US" altLang="ja-JP" sz="1000" dirty="0">
                              <a:latin typeface="Meiryo UI" panose="020B0604030504040204" pitchFamily="34" charset="-128"/>
                              <a:ea typeface="Meiryo UI" panose="020B0604030504040204" pitchFamily="34" charset="-128"/>
                            </a:rPr>
                            <a:t>chart</a:t>
                          </a:r>
                          <a:endParaRPr kumimoji="1" lang="ja-JP" altLang="en-US" sz="100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Fallback>
      </mc:AlternateContent>
      <p:pic>
        <p:nvPicPr>
          <p:cNvPr id="8" name="図 7">
            <a:extLst>
              <a:ext uri="{FF2B5EF4-FFF2-40B4-BE49-F238E27FC236}">
                <a16:creationId xmlns:a16="http://schemas.microsoft.com/office/drawing/2014/main" id="{5265BBAF-68DE-8914-B163-A78978E2AC8A}"/>
              </a:ext>
            </a:extLst>
          </p:cNvPr>
          <p:cNvPicPr>
            <a:picLocks noChangeAspect="1"/>
          </p:cNvPicPr>
          <p:nvPr/>
        </p:nvPicPr>
        <p:blipFill>
          <a:blip r:embed="rId4"/>
          <a:stretch>
            <a:fillRect/>
          </a:stretch>
        </p:blipFill>
        <p:spPr>
          <a:xfrm>
            <a:off x="1391557" y="1192658"/>
            <a:ext cx="1168400" cy="1148080"/>
          </a:xfrm>
          <a:prstGeom prst="rect">
            <a:avLst/>
          </a:prstGeom>
        </p:spPr>
      </p:pic>
      <p:pic>
        <p:nvPicPr>
          <p:cNvPr id="10" name="図 9">
            <a:extLst>
              <a:ext uri="{FF2B5EF4-FFF2-40B4-BE49-F238E27FC236}">
                <a16:creationId xmlns:a16="http://schemas.microsoft.com/office/drawing/2014/main" id="{23F7F103-9A86-38DA-3093-B7A04DB4874D}"/>
              </a:ext>
            </a:extLst>
          </p:cNvPr>
          <p:cNvPicPr>
            <a:picLocks noChangeAspect="1"/>
          </p:cNvPicPr>
          <p:nvPr/>
        </p:nvPicPr>
        <p:blipFill>
          <a:blip r:embed="rId5"/>
          <a:stretch>
            <a:fillRect/>
          </a:stretch>
        </p:blipFill>
        <p:spPr>
          <a:xfrm>
            <a:off x="2872503" y="1192658"/>
            <a:ext cx="1163320" cy="1148080"/>
          </a:xfrm>
          <a:prstGeom prst="rect">
            <a:avLst/>
          </a:prstGeom>
        </p:spPr>
      </p:pic>
      <p:pic>
        <p:nvPicPr>
          <p:cNvPr id="12" name="図 11">
            <a:extLst>
              <a:ext uri="{FF2B5EF4-FFF2-40B4-BE49-F238E27FC236}">
                <a16:creationId xmlns:a16="http://schemas.microsoft.com/office/drawing/2014/main" id="{8A59DDA0-E271-44A7-AF39-1208C10AD65C}"/>
              </a:ext>
            </a:extLst>
          </p:cNvPr>
          <p:cNvPicPr>
            <a:picLocks noChangeAspect="1"/>
          </p:cNvPicPr>
          <p:nvPr/>
        </p:nvPicPr>
        <p:blipFill>
          <a:blip r:embed="rId6"/>
          <a:stretch>
            <a:fillRect/>
          </a:stretch>
        </p:blipFill>
        <p:spPr>
          <a:xfrm>
            <a:off x="5820523" y="1192658"/>
            <a:ext cx="1163320" cy="1148080"/>
          </a:xfrm>
          <a:prstGeom prst="rect">
            <a:avLst/>
          </a:prstGeom>
        </p:spPr>
      </p:pic>
      <p:pic>
        <p:nvPicPr>
          <p:cNvPr id="13" name="図 12">
            <a:extLst>
              <a:ext uri="{FF2B5EF4-FFF2-40B4-BE49-F238E27FC236}">
                <a16:creationId xmlns:a16="http://schemas.microsoft.com/office/drawing/2014/main" id="{D3FAB6E0-18B0-0346-406F-A08B26848F47}"/>
              </a:ext>
            </a:extLst>
          </p:cNvPr>
          <p:cNvPicPr>
            <a:picLocks noChangeAspect="1"/>
          </p:cNvPicPr>
          <p:nvPr/>
        </p:nvPicPr>
        <p:blipFill>
          <a:blip r:embed="rId7"/>
          <a:stretch>
            <a:fillRect/>
          </a:stretch>
        </p:blipFill>
        <p:spPr>
          <a:xfrm>
            <a:off x="7307274" y="1192658"/>
            <a:ext cx="1193800" cy="1158240"/>
          </a:xfrm>
          <a:prstGeom prst="rect">
            <a:avLst/>
          </a:prstGeom>
        </p:spPr>
      </p:pic>
      <p:pic>
        <p:nvPicPr>
          <p:cNvPr id="14" name="図 13">
            <a:extLst>
              <a:ext uri="{FF2B5EF4-FFF2-40B4-BE49-F238E27FC236}">
                <a16:creationId xmlns:a16="http://schemas.microsoft.com/office/drawing/2014/main" id="{B90C8E4F-CDB2-C1BA-34B2-41A9DB14892E}"/>
              </a:ext>
            </a:extLst>
          </p:cNvPr>
          <p:cNvPicPr>
            <a:picLocks noChangeAspect="1"/>
          </p:cNvPicPr>
          <p:nvPr/>
        </p:nvPicPr>
        <p:blipFill>
          <a:blip r:embed="rId8"/>
          <a:stretch>
            <a:fillRect/>
          </a:stretch>
        </p:blipFill>
        <p:spPr>
          <a:xfrm>
            <a:off x="1383937" y="3480543"/>
            <a:ext cx="1183640" cy="1148080"/>
          </a:xfrm>
          <a:prstGeom prst="rect">
            <a:avLst/>
          </a:prstGeom>
        </p:spPr>
      </p:pic>
      <p:pic>
        <p:nvPicPr>
          <p:cNvPr id="15" name="図 14">
            <a:extLst>
              <a:ext uri="{FF2B5EF4-FFF2-40B4-BE49-F238E27FC236}">
                <a16:creationId xmlns:a16="http://schemas.microsoft.com/office/drawing/2014/main" id="{04FD0D7D-5506-138C-837B-832BF7CA278C}"/>
              </a:ext>
            </a:extLst>
          </p:cNvPr>
          <p:cNvPicPr>
            <a:picLocks noChangeAspect="1"/>
          </p:cNvPicPr>
          <p:nvPr/>
        </p:nvPicPr>
        <p:blipFill>
          <a:blip r:embed="rId9"/>
          <a:stretch>
            <a:fillRect/>
          </a:stretch>
        </p:blipFill>
        <p:spPr>
          <a:xfrm>
            <a:off x="2916695" y="3480543"/>
            <a:ext cx="1183640" cy="1148080"/>
          </a:xfrm>
          <a:prstGeom prst="rect">
            <a:avLst/>
          </a:prstGeom>
        </p:spPr>
      </p:pic>
      <p:pic>
        <p:nvPicPr>
          <p:cNvPr id="7" name="Picture 6">
            <a:extLst>
              <a:ext uri="{FF2B5EF4-FFF2-40B4-BE49-F238E27FC236}">
                <a16:creationId xmlns:a16="http://schemas.microsoft.com/office/drawing/2014/main" id="{7526F1B4-FC41-8DE3-DFF5-FFF5BFF46360}"/>
              </a:ext>
            </a:extLst>
          </p:cNvPr>
          <p:cNvPicPr>
            <a:picLocks noChangeAspect="1"/>
          </p:cNvPicPr>
          <p:nvPr/>
        </p:nvPicPr>
        <p:blipFill>
          <a:blip r:embed="rId10"/>
          <a:stretch>
            <a:fillRect/>
          </a:stretch>
        </p:blipFill>
        <p:spPr>
          <a:xfrm>
            <a:off x="4316661" y="3553604"/>
            <a:ext cx="1319091" cy="1001958"/>
          </a:xfrm>
          <a:prstGeom prst="rect">
            <a:avLst/>
          </a:prstGeom>
        </p:spPr>
      </p:pic>
      <p:pic>
        <p:nvPicPr>
          <p:cNvPr id="9" name="Picture 8">
            <a:extLst>
              <a:ext uri="{FF2B5EF4-FFF2-40B4-BE49-F238E27FC236}">
                <a16:creationId xmlns:a16="http://schemas.microsoft.com/office/drawing/2014/main" id="{B83BBCFA-C54B-5056-3035-12A4634FFBD2}"/>
              </a:ext>
            </a:extLst>
          </p:cNvPr>
          <p:cNvPicPr>
            <a:picLocks noChangeAspect="1"/>
          </p:cNvPicPr>
          <p:nvPr/>
        </p:nvPicPr>
        <p:blipFill>
          <a:blip r:embed="rId11"/>
          <a:stretch>
            <a:fillRect/>
          </a:stretch>
        </p:blipFill>
        <p:spPr>
          <a:xfrm>
            <a:off x="4379307" y="1192521"/>
            <a:ext cx="1193800" cy="1157935"/>
          </a:xfrm>
          <a:prstGeom prst="rect">
            <a:avLst/>
          </a:prstGeom>
        </p:spPr>
      </p:pic>
    </p:spTree>
    <p:extLst>
      <p:ext uri="{BB962C8B-B14F-4D97-AF65-F5344CB8AC3E}">
        <p14:creationId xmlns:p14="http://schemas.microsoft.com/office/powerpoint/2010/main" val="291406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70DF4-3834-EB95-2D38-F238A5A2FED6}"/>
              </a:ext>
            </a:extLst>
          </p:cNvPr>
          <p:cNvSpPr>
            <a:spLocks noGrp="1"/>
          </p:cNvSpPr>
          <p:nvPr>
            <p:ph type="title"/>
          </p:nvPr>
        </p:nvSpPr>
        <p:spPr/>
        <p:txBody>
          <a:bodyPr/>
          <a:lstStyle/>
          <a:p>
            <a:r>
              <a:rPr lang="ja-JP" altLang="en-US"/>
              <a:t>[</a:t>
            </a:r>
            <a:r>
              <a:rPr lang="en-US" altLang="ja-JP" dirty="0"/>
              <a:t>3-1~3-18] </a:t>
            </a:r>
            <a:r>
              <a:rPr lang="ja-JP" altLang="en-US"/>
              <a:t>Consideration</a:t>
            </a:r>
            <a:endParaRPr kumimoji="1" lang="ja-JP" altLang="en-US" dirty="0"/>
          </a:p>
        </p:txBody>
      </p:sp>
      <p:sp>
        <p:nvSpPr>
          <p:cNvPr id="3" name="コンテンツ プレースホルダー 2">
            <a:extLst>
              <a:ext uri="{FF2B5EF4-FFF2-40B4-BE49-F238E27FC236}">
                <a16:creationId xmlns:a16="http://schemas.microsoft.com/office/drawing/2014/main" id="{AB76FB89-1A53-39E3-2AC4-D2F103F2A5F4}"/>
              </a:ext>
            </a:extLst>
          </p:cNvPr>
          <p:cNvSpPr>
            <a:spLocks noGrp="1"/>
          </p:cNvSpPr>
          <p:nvPr>
            <p:ph idx="1"/>
          </p:nvPr>
        </p:nvSpPr>
        <p:spPr/>
        <p:txBody>
          <a:bodyPr/>
          <a:lstStyle/>
          <a:p>
            <a:pPr>
              <a:lnSpc>
                <a:spcPct val="120000"/>
              </a:lnSpc>
              <a:spcBef>
                <a:spcPts val="0"/>
              </a:spcBef>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From the histogram of the competing stores, we can see that there is a decimal value, which should not be possible as valid competing stores value. </a:t>
            </a:r>
          </a:p>
          <a:p>
            <a:pPr>
              <a:lnSpc>
                <a:spcPct val="120000"/>
              </a:lnSpc>
              <a:spcBef>
                <a:spcPts val="0"/>
              </a:spcBef>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value 54.35166776 is judged to be an outlier, and from here on, we will handle the data excluding the properties with decimal value.</a:t>
            </a:r>
          </a:p>
          <a:p>
            <a:pPr>
              <a:lnSpc>
                <a:spcPct val="120000"/>
              </a:lnSpc>
              <a:spcBef>
                <a:spcPts val="0"/>
              </a:spcBef>
            </a:pPr>
            <a:r>
              <a:rPr lang="en-US" altLang="ja-JP" sz="1800" b="0" dirty="0">
                <a:solidFill>
                  <a:prstClr val="black"/>
                </a:solidFill>
              </a:rPr>
              <a:t> The histogram, mean, and median of the competing stores data after exclusion of the outlier are shown below.</a:t>
            </a:r>
          </a:p>
          <a:p>
            <a:pPr marL="0" indent="0">
              <a:lnSpc>
                <a:spcPct val="120000"/>
              </a:lnSpc>
              <a:spcBef>
                <a:spcPts val="0"/>
              </a:spcBef>
              <a:buNone/>
            </a:pPr>
            <a:endParaRPr kumimoji="1" lang="ja-JP" altLang="en-US" sz="2000" b="0"/>
          </a:p>
          <a:p>
            <a:endParaRPr kumimoji="1" lang="ja-JP" altLang="en-US"/>
          </a:p>
          <a:p>
            <a:endParaRPr kumimoji="1" lang="ja-JP" altLang="en-US"/>
          </a:p>
        </p:txBody>
      </p:sp>
      <p:sp>
        <p:nvSpPr>
          <p:cNvPr id="4" name="フッター プレースホルダー 3">
            <a:extLst>
              <a:ext uri="{FF2B5EF4-FFF2-40B4-BE49-F238E27FC236}">
                <a16:creationId xmlns:a16="http://schemas.microsoft.com/office/drawing/2014/main" id="{0FB034C4-6AB1-D957-3B07-3E04815E4A66}"/>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34D9FD93-3CC7-6F46-BE55-B98B77785842}"/>
              </a:ext>
            </a:extLst>
          </p:cNvPr>
          <p:cNvSpPr>
            <a:spLocks noGrp="1"/>
          </p:cNvSpPr>
          <p:nvPr>
            <p:ph type="sldNum" sz="quarter" idx="12"/>
          </p:nvPr>
        </p:nvSpPr>
        <p:spPr/>
        <p:txBody>
          <a:bodyPr/>
          <a:lstStyle/>
          <a:p>
            <a:fld id="{C972E56B-BE32-4DF7-997A-D27758A02200}" type="slidenum">
              <a:rPr kumimoji="1" lang="ja-JP" altLang="en-US" smtClean="0"/>
              <a:t>11</a:t>
            </a:fld>
            <a:endParaRPr kumimoji="1" lang="ja-JP" altLang="en-US"/>
          </a:p>
        </p:txBody>
      </p:sp>
      <p:pic>
        <p:nvPicPr>
          <p:cNvPr id="8" name="Picture 7">
            <a:extLst>
              <a:ext uri="{FF2B5EF4-FFF2-40B4-BE49-F238E27FC236}">
                <a16:creationId xmlns:a16="http://schemas.microsoft.com/office/drawing/2014/main" id="{2D99BDF8-F3A3-5457-481F-CD1B6EEA54F4}"/>
              </a:ext>
            </a:extLst>
          </p:cNvPr>
          <p:cNvPicPr>
            <a:picLocks noChangeAspect="1"/>
          </p:cNvPicPr>
          <p:nvPr/>
        </p:nvPicPr>
        <p:blipFill>
          <a:blip r:embed="rId4"/>
          <a:stretch>
            <a:fillRect/>
          </a:stretch>
        </p:blipFill>
        <p:spPr>
          <a:xfrm>
            <a:off x="2810061" y="3213047"/>
            <a:ext cx="1466103" cy="1422057"/>
          </a:xfrm>
          <a:prstGeom prst="rect">
            <a:avLst/>
          </a:prstGeom>
        </p:spPr>
      </p:pic>
      <p:graphicFrame>
        <p:nvGraphicFramePr>
          <p:cNvPr id="9" name="表 5">
            <a:extLst>
              <a:ext uri="{FF2B5EF4-FFF2-40B4-BE49-F238E27FC236}">
                <a16:creationId xmlns:a16="http://schemas.microsoft.com/office/drawing/2014/main" id="{5868A6C0-061E-82F1-34BE-11C9F43FF958}"/>
              </a:ext>
            </a:extLst>
          </p:cNvPr>
          <p:cNvGraphicFramePr>
            <a:graphicFrameLocks noGrp="1"/>
          </p:cNvGraphicFramePr>
          <p:nvPr>
            <p:extLst>
              <p:ext uri="{D42A27DB-BD31-4B8C-83A1-F6EECF244321}">
                <p14:modId xmlns:p14="http://schemas.microsoft.com/office/powerpoint/2010/main" val="284111555"/>
              </p:ext>
            </p:extLst>
          </p:nvPr>
        </p:nvGraphicFramePr>
        <p:xfrm>
          <a:off x="5079234" y="3480810"/>
          <a:ext cx="2611506" cy="736600"/>
        </p:xfrm>
        <a:graphic>
          <a:graphicData uri="http://schemas.openxmlformats.org/drawingml/2006/table">
            <a:tbl>
              <a:tblPr firstRow="1" bandRow="1">
                <a:tableStyleId>{5940675A-B579-460E-94D1-54222C63F5DA}</a:tableStyleId>
              </a:tblPr>
              <a:tblGrid>
                <a:gridCol w="1305753">
                  <a:extLst>
                    <a:ext uri="{9D8B030D-6E8A-4147-A177-3AD203B41FA5}">
                      <a16:colId xmlns:a16="http://schemas.microsoft.com/office/drawing/2014/main" val="260627049"/>
                    </a:ext>
                  </a:extLst>
                </a:gridCol>
                <a:gridCol w="1305753">
                  <a:extLst>
                    <a:ext uri="{9D8B030D-6E8A-4147-A177-3AD203B41FA5}">
                      <a16:colId xmlns:a16="http://schemas.microsoft.com/office/drawing/2014/main" val="3229975162"/>
                    </a:ext>
                  </a:extLst>
                </a:gridCol>
              </a:tblGrid>
              <a:tr h="0">
                <a:tc>
                  <a:txBody>
                    <a:bodyPr/>
                    <a:lstStyle/>
                    <a:p>
                      <a:pPr algn="ctr"/>
                      <a:r>
                        <a:rPr kumimoji="1" lang="en-US" altLang="ja-JP" dirty="0">
                          <a:latin typeface="Meiryo UI" panose="020B0604030504040204" pitchFamily="34" charset="-128"/>
                          <a:ea typeface="Meiryo UI" panose="020B0604030504040204" pitchFamily="34" charset="-128"/>
                        </a:rPr>
                        <a:t>Mean</a:t>
                      </a:r>
                      <a:endParaRPr kumimoji="1" lang="ja-JP" altLang="en-US" dirty="0">
                        <a:latin typeface="Meiryo UI" panose="020B0604030504040204" pitchFamily="34" charset="-128"/>
                        <a:ea typeface="Meiryo UI" panose="020B0604030504040204" pitchFamily="34" charset="-128"/>
                      </a:endParaRPr>
                    </a:p>
                  </a:txBody>
                  <a:tcPr/>
                </a:tc>
                <a:tc>
                  <a:txBody>
                    <a:bodyPr/>
                    <a:lstStyle/>
                    <a:p>
                      <a:pPr algn="ctr"/>
                      <a:r>
                        <a:rPr kumimoji="1" lang="en-US" altLang="ja-JP" dirty="0">
                          <a:latin typeface="Meiryo UI" panose="020B0604030504040204" pitchFamily="34" charset="-128"/>
                          <a:ea typeface="Meiryo UI" panose="020B0604030504040204" pitchFamily="34" charset="-128"/>
                        </a:rPr>
                        <a:t>M</a:t>
                      </a:r>
                      <a:r>
                        <a:rPr kumimoji="1" lang="ja-JP" altLang="en-US" dirty="0">
                          <a:latin typeface="Meiryo UI" panose="020B0604030504040204" pitchFamily="34" charset="-128"/>
                          <a:ea typeface="Meiryo UI" panose="020B0604030504040204" pitchFamily="34" charset="-128"/>
                        </a:rPr>
                        <a:t>edian</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2.993988</a:t>
                      </a:r>
                      <a:endParaRPr kumimoji="1" lang="ja-JP" altLang="en-US">
                        <a:latin typeface="Meiryo UI" panose="020B0604030504040204" pitchFamily="34" charset="-128"/>
                        <a:ea typeface="Meiryo UI" panose="020B0604030504040204" pitchFamily="34" charset="-128"/>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3.000000</a:t>
                      </a:r>
                      <a:endParaRPr kumimoji="1" lang="ja-JP" altLang="en-US"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2508626265"/>
                  </a:ext>
                </a:extLst>
              </a:tr>
            </a:tbl>
          </a:graphicData>
        </a:graphic>
      </p:graphicFrame>
    </p:spTree>
    <p:extLst>
      <p:ext uri="{BB962C8B-B14F-4D97-AF65-F5344CB8AC3E}">
        <p14:creationId xmlns:p14="http://schemas.microsoft.com/office/powerpoint/2010/main" val="2145271831"/>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a:t>
            </a:r>
            <a:r>
              <a:rPr lang="en-US" altLang="ja-JP" dirty="0"/>
              <a:t>3-19~3-29]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12</a:t>
            </a:fld>
            <a:endParaRPr kumimoji="1" lang="ja-JP" altLang="en-US"/>
          </a:p>
        </p:txBody>
      </p:sp>
      <mc:AlternateContent xmlns:mc="http://schemas.openxmlformats.org/markup-compatibility/2006">
        <mc:Choice xmlns:a14="http://schemas.microsoft.com/office/drawing/2010/main" Requires="a14">
          <p:graphicFrame>
            <p:nvGraphicFramePr>
              <p:cNvPr id="3" name="表 6">
                <a:extLst>
                  <a:ext uri="{FF2B5EF4-FFF2-40B4-BE49-F238E27FC236}">
                    <a16:creationId xmlns:a16="http://schemas.microsoft.com/office/drawing/2014/main" id="{D3640A14-0E4A-405E-F142-4D38B6CB1903}"/>
                  </a:ext>
                </a:extLst>
              </p:cNvPr>
              <p:cNvGraphicFramePr>
                <a:graphicFrameLocks noGrp="1"/>
              </p:cNvGraphicFramePr>
              <p:nvPr>
                <p:extLst>
                  <p:ext uri="{D42A27DB-BD31-4B8C-83A1-F6EECF244321}">
                    <p14:modId xmlns:p14="http://schemas.microsoft.com/office/powerpoint/2010/main" val="3299389680"/>
                  </p:ext>
                </p:extLst>
              </p:nvPr>
            </p:nvGraphicFramePr>
            <p:xfrm>
              <a:off x="1200600" y="709200"/>
              <a:ext cx="6742800" cy="2050932"/>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1</m:t>
                                  </m:r>
                                </m:sub>
                              </m:sSub>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2</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3</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4</m:t>
                                  </m:r>
                                </m:sub>
                              </m:sSub>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ja-JP" altLang="en-US" sz="900">
                              <a:latin typeface="Meiryo UI" panose="020B0604030504040204" pitchFamily="50" charset="-128"/>
                              <a:ea typeface="Meiryo UI" panose="020B0604030504040204" pitchFamily="50" charset="-128"/>
                            </a:rPr>
                            <a:t>scatter plot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0">
                    <a:tc>
                      <a:txBody>
                        <a:bodyPr/>
                        <a:lstStyle/>
                        <a:p>
                          <a:r>
                            <a:rPr kumimoji="1" lang="en-US" altLang="ja-JP" sz="900" dirty="0">
                              <a:latin typeface="Meiryo UI" panose="020B0604030504040204" pitchFamily="50" charset="-128"/>
                              <a:ea typeface="Meiryo UI" panose="020B0604030504040204" pitchFamily="50" charset="-128"/>
                            </a:rPr>
                            <a:t>C</a:t>
                          </a:r>
                          <a:r>
                            <a:rPr kumimoji="1" lang="ja-JP" altLang="en-US" sz="900" dirty="0">
                              <a:latin typeface="Meiryo UI" panose="020B0604030504040204" pitchFamily="50" charset="-128"/>
                              <a:ea typeface="Meiryo UI" panose="020B0604030504040204" pitchFamily="50" charset="-128"/>
                            </a:rPr>
                            <a:t>orrelation coefficient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0.11091837882109419</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-0.6050310071322493</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-0.3924046489202941</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0.0032085110271990497</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bl>
              </a:graphicData>
            </a:graphic>
          </p:graphicFrame>
        </mc:Choice>
        <mc:Fallback>
          <p:graphicFrame>
            <p:nvGraphicFramePr>
              <p:cNvPr id="3" name="表 6">
                <a:extLst>
                  <a:ext uri="{FF2B5EF4-FFF2-40B4-BE49-F238E27FC236}">
                    <a16:creationId xmlns:a16="http://schemas.microsoft.com/office/drawing/2014/main" id="{D3640A14-0E4A-405E-F142-4D38B6CB1903}"/>
                  </a:ext>
                </a:extLst>
              </p:cNvPr>
              <p:cNvGraphicFramePr>
                <a:graphicFrameLocks noGrp="1"/>
              </p:cNvGraphicFramePr>
              <p:nvPr>
                <p:extLst>
                  <p:ext uri="{D42A27DB-BD31-4B8C-83A1-F6EECF244321}">
                    <p14:modId xmlns:p14="http://schemas.microsoft.com/office/powerpoint/2010/main" val="3299389680"/>
                  </p:ext>
                </p:extLst>
              </p:nvPr>
            </p:nvGraphicFramePr>
            <p:xfrm>
              <a:off x="1200600" y="709200"/>
              <a:ext cx="6742800" cy="2050932"/>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tblGrid>
                  <a:tr h="502920">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7265" r="-299145"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8621" r="-201724"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56410" r="-100000"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9483" r="-862" b="-312500"/>
                          </a:stretch>
                        </a:blipFill>
                      </a:tcPr>
                    </a:tc>
                    <a:extLst>
                      <a:ext uri="{0D108BD9-81ED-4DB2-BD59-A6C34878D82A}">
                        <a16:rowId xmlns:a16="http://schemas.microsoft.com/office/drawing/2014/main" val="777002798"/>
                      </a:ext>
                    </a:extLst>
                  </a:tr>
                  <a:tr h="1182252">
                    <a:tc>
                      <a:txBody>
                        <a:bodyPr/>
                        <a:lstStyle/>
                        <a:p>
                          <a:pPr algn="ctr"/>
                          <a:r>
                            <a:rPr kumimoji="1" lang="ja-JP" altLang="en-US" sz="900">
                              <a:latin typeface="Meiryo UI" panose="020B0604030504040204" pitchFamily="50" charset="-128"/>
                              <a:ea typeface="Meiryo UI" panose="020B0604030504040204" pitchFamily="50" charset="-128"/>
                            </a:rPr>
                            <a:t>scatter plot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365760">
                    <a:tc>
                      <a:txBody>
                        <a:bodyPr/>
                        <a:lstStyle/>
                        <a:p>
                          <a:r>
                            <a:rPr kumimoji="1" lang="en-US" altLang="ja-JP" sz="900" dirty="0">
                              <a:latin typeface="Meiryo UI" panose="020B0604030504040204" pitchFamily="50" charset="-128"/>
                              <a:ea typeface="Meiryo UI" panose="020B0604030504040204" pitchFamily="50" charset="-128"/>
                            </a:rPr>
                            <a:t>C</a:t>
                          </a:r>
                          <a:r>
                            <a:rPr kumimoji="1" lang="ja-JP" altLang="en-US" sz="900" dirty="0">
                              <a:latin typeface="Meiryo UI" panose="020B0604030504040204" pitchFamily="50" charset="-128"/>
                              <a:ea typeface="Meiryo UI" panose="020B0604030504040204" pitchFamily="50" charset="-128"/>
                            </a:rPr>
                            <a:t>orrelation coefficient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0.11091837882109419</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-0.6050310071322493</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-0.3924046489202941</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0.0032085110271990497</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6">
                <a:extLst>
                  <a:ext uri="{FF2B5EF4-FFF2-40B4-BE49-F238E27FC236}">
                    <a16:creationId xmlns:a16="http://schemas.microsoft.com/office/drawing/2014/main" id="{EA525B80-8B07-93E5-3C44-AAD36146F78C}"/>
                  </a:ext>
                </a:extLst>
              </p:cNvPr>
              <p:cNvGraphicFramePr>
                <a:graphicFrameLocks noGrp="1"/>
              </p:cNvGraphicFramePr>
              <p:nvPr>
                <p:extLst>
                  <p:ext uri="{D42A27DB-BD31-4B8C-83A1-F6EECF244321}">
                    <p14:modId xmlns:p14="http://schemas.microsoft.com/office/powerpoint/2010/main" val="1390841148"/>
                  </p:ext>
                </p:extLst>
              </p:nvPr>
            </p:nvGraphicFramePr>
            <p:xfrm>
              <a:off x="1200598" y="2886014"/>
              <a:ext cx="5256000" cy="1685172"/>
            </p:xfrm>
            <a:graphic>
              <a:graphicData uri="http://schemas.openxmlformats.org/drawingml/2006/table">
                <a:tbl>
                  <a:tblPr firstRow="1" bandRow="1">
                    <a:tableStyleId>{2D5ABB26-0587-4C30-8999-92F81FD0307C}</a:tableStyleId>
                  </a:tblPr>
                  <a:tblGrid>
                    <a:gridCol w="839596">
                      <a:extLst>
                        <a:ext uri="{9D8B030D-6E8A-4147-A177-3AD203B41FA5}">
                          <a16:colId xmlns:a16="http://schemas.microsoft.com/office/drawing/2014/main" val="3732061595"/>
                        </a:ext>
                      </a:extLst>
                    </a:gridCol>
                    <a:gridCol w="1474838">
                      <a:extLst>
                        <a:ext uri="{9D8B030D-6E8A-4147-A177-3AD203B41FA5}">
                          <a16:colId xmlns:a16="http://schemas.microsoft.com/office/drawing/2014/main" val="923693859"/>
                        </a:ext>
                      </a:extLst>
                    </a:gridCol>
                    <a:gridCol w="1474839">
                      <a:extLst>
                        <a:ext uri="{9D8B030D-6E8A-4147-A177-3AD203B41FA5}">
                          <a16:colId xmlns:a16="http://schemas.microsoft.com/office/drawing/2014/main" val="21956519"/>
                        </a:ext>
                      </a:extLst>
                    </a:gridCol>
                    <a:gridCol w="1466727">
                      <a:extLst>
                        <a:ext uri="{9D8B030D-6E8A-4147-A177-3AD203B41FA5}">
                          <a16:colId xmlns:a16="http://schemas.microsoft.com/office/drawing/2014/main" val="1054159867"/>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5</m:t>
                                  </m:r>
                                </m:sub>
                              </m:sSub>
                              <m:r>
                                <a:rPr kumimoji="1" lang="en-US" altLang="ja-JP" sz="900" b="0" i="1" smtClean="0">
                                  <a:latin typeface="Cambria Math" panose="02040503050406030204" pitchFamily="18" charset="0"/>
                                  <a:ea typeface="Meiryo UI" panose="020B0604030504040204" pitchFamily="34" charset="-128"/>
                                </a:rPr>
                                <m:t> </m:t>
                              </m:r>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Dining space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6</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Facing the main street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7</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ja-JP" altLang="en-US" sz="900" dirty="0">
                              <a:latin typeface="Meiryo UI" panose="020B0604030504040204" pitchFamily="34" charset="-128"/>
                              <a:ea typeface="Meiryo UI" panose="020B0604030504040204" pitchFamily="34" charset="-128"/>
                            </a:rPr>
                            <a:t>Histogram </a:t>
                          </a:r>
                          <a:r>
                            <a:rPr kumimoji="1" lang="en-US" altLang="ja-JP" sz="900" dirty="0">
                              <a:latin typeface="Meiryo UI" panose="020B0604030504040204" pitchFamily="34" charset="-128"/>
                              <a:ea typeface="Meiryo UI" panose="020B0604030504040204" pitchFamily="34" charset="-128"/>
                            </a:rPr>
                            <a:t>stratified </a:t>
                          </a:r>
                          <a:r>
                            <a:rPr kumimoji="1" lang="ja-JP" altLang="en-US" sz="900" dirty="0">
                              <a:latin typeface="Meiryo UI" panose="020B0604030504040204" pitchFamily="34" charset="-128"/>
                              <a:ea typeface="Meiryo UI" panose="020B0604030504040204" pitchFamily="34" charset="-128"/>
                            </a:rPr>
                            <a:t>by </a:t>
                          </a:r>
                          <a:r>
                            <a:rPr kumimoji="1" lang="en-US" altLang="ja-JP" sz="900" dirty="0">
                              <a:latin typeface="Meiryo UI" panose="020B0604030504040204" pitchFamily="34" charset="-128"/>
                              <a:ea typeface="Meiryo UI" panose="020B0604030504040204" pitchFamily="34" charset="-128"/>
                            </a:rPr>
                            <a:t>the </a:t>
                          </a:r>
                          <a:r>
                            <a:rPr kumimoji="1" lang="ja-JP" altLang="en-US" sz="900" dirty="0">
                              <a:latin typeface="Meiryo UI" panose="020B0604030504040204" pitchFamily="34" charset="-128"/>
                              <a:ea typeface="Meiryo UI" panose="020B0604030504040204" pitchFamily="34" charset="-128"/>
                            </a:rPr>
                            <a:t>qualitative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Choice>
        <mc:Fallback xmlns="">
          <p:graphicFrame>
            <p:nvGraphicFramePr>
              <p:cNvPr id="8" name="表 6">
                <a:extLst>
                  <a:ext uri="{FF2B5EF4-FFF2-40B4-BE49-F238E27FC236}">
                    <a16:creationId xmlns:a16="http://schemas.microsoft.com/office/drawing/2014/main" id="{EA525B80-8B07-93E5-3C44-AAD36146F78C}"/>
                  </a:ext>
                </a:extLst>
              </p:cNvPr>
              <p:cNvGraphicFramePr>
                <a:graphicFrameLocks noGrp="1"/>
              </p:cNvGraphicFramePr>
              <p:nvPr>
                <p:extLst>
                  <p:ext uri="{D42A27DB-BD31-4B8C-83A1-F6EECF244321}">
                    <p14:modId xmlns:p14="http://schemas.microsoft.com/office/powerpoint/2010/main" val="1390841148"/>
                  </p:ext>
                </p:extLst>
              </p:nvPr>
            </p:nvGraphicFramePr>
            <p:xfrm>
              <a:off x="1200598" y="2886014"/>
              <a:ext cx="5256000" cy="1685172"/>
            </p:xfrm>
            <a:graphic>
              <a:graphicData uri="http://schemas.openxmlformats.org/drawingml/2006/table">
                <a:tbl>
                  <a:tblPr firstRow="1" bandRow="1">
                    <a:tableStyleId>{2D5ABB26-0587-4C30-8999-92F81FD0307C}</a:tableStyleId>
                  </a:tblPr>
                  <a:tblGrid>
                    <a:gridCol w="839596">
                      <a:extLst>
                        <a:ext uri="{9D8B030D-6E8A-4147-A177-3AD203B41FA5}">
                          <a16:colId xmlns:a16="http://schemas.microsoft.com/office/drawing/2014/main" val="3732061595"/>
                        </a:ext>
                      </a:extLst>
                    </a:gridCol>
                    <a:gridCol w="1474838">
                      <a:extLst>
                        <a:ext uri="{9D8B030D-6E8A-4147-A177-3AD203B41FA5}">
                          <a16:colId xmlns:a16="http://schemas.microsoft.com/office/drawing/2014/main" val="923693859"/>
                        </a:ext>
                      </a:extLst>
                    </a:gridCol>
                    <a:gridCol w="1474839">
                      <a:extLst>
                        <a:ext uri="{9D8B030D-6E8A-4147-A177-3AD203B41FA5}">
                          <a16:colId xmlns:a16="http://schemas.microsoft.com/office/drawing/2014/main" val="21956519"/>
                        </a:ext>
                      </a:extLst>
                    </a:gridCol>
                    <a:gridCol w="1466727">
                      <a:extLst>
                        <a:ext uri="{9D8B030D-6E8A-4147-A177-3AD203B41FA5}">
                          <a16:colId xmlns:a16="http://schemas.microsoft.com/office/drawing/2014/main" val="1054159867"/>
                        </a:ext>
                      </a:extLst>
                    </a:gridCol>
                  </a:tblGrid>
                  <a:tr h="502920">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7265" t="-2500" r="-199145" b="-235000"/>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58621" t="-2500" r="-100862" b="-235000"/>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58621" t="-2500" r="-862" b="-235000"/>
                          </a:stretch>
                        </a:blipFill>
                      </a:tcPr>
                    </a:tc>
                    <a:extLst>
                      <a:ext uri="{0D108BD9-81ED-4DB2-BD59-A6C34878D82A}">
                        <a16:rowId xmlns:a16="http://schemas.microsoft.com/office/drawing/2014/main" val="777002798"/>
                      </a:ext>
                    </a:extLst>
                  </a:tr>
                  <a:tr h="1182252">
                    <a:tc>
                      <a:txBody>
                        <a:bodyPr/>
                        <a:lstStyle/>
                        <a:p>
                          <a:pPr algn="ctr"/>
                          <a:r>
                            <a:rPr kumimoji="1" lang="ja-JP" altLang="en-US" sz="900" dirty="0">
                              <a:latin typeface="Meiryo UI" panose="020B0604030504040204" pitchFamily="34" charset="-128"/>
                              <a:ea typeface="Meiryo UI" panose="020B0604030504040204" pitchFamily="34" charset="-128"/>
                            </a:rPr>
                            <a:t>Histogram </a:t>
                          </a:r>
                          <a:r>
                            <a:rPr kumimoji="1" lang="en-US" altLang="ja-JP" sz="900" dirty="0">
                              <a:latin typeface="Meiryo UI" panose="020B0604030504040204" pitchFamily="34" charset="-128"/>
                              <a:ea typeface="Meiryo UI" panose="020B0604030504040204" pitchFamily="34" charset="-128"/>
                            </a:rPr>
                            <a:t>stratified </a:t>
                          </a:r>
                          <a:r>
                            <a:rPr kumimoji="1" lang="ja-JP" altLang="en-US" sz="900" dirty="0">
                              <a:latin typeface="Meiryo UI" panose="020B0604030504040204" pitchFamily="34" charset="-128"/>
                              <a:ea typeface="Meiryo UI" panose="020B0604030504040204" pitchFamily="34" charset="-128"/>
                            </a:rPr>
                            <a:t>by </a:t>
                          </a:r>
                          <a:r>
                            <a:rPr kumimoji="1" lang="en-US" altLang="ja-JP" sz="900" dirty="0">
                              <a:latin typeface="Meiryo UI" panose="020B0604030504040204" pitchFamily="34" charset="-128"/>
                              <a:ea typeface="Meiryo UI" panose="020B0604030504040204" pitchFamily="34" charset="-128"/>
                            </a:rPr>
                            <a:t>the </a:t>
                          </a:r>
                          <a:r>
                            <a:rPr kumimoji="1" lang="ja-JP" altLang="en-US" sz="900" dirty="0">
                              <a:latin typeface="Meiryo UI" panose="020B0604030504040204" pitchFamily="34" charset="-128"/>
                              <a:ea typeface="Meiryo UI" panose="020B0604030504040204" pitchFamily="34" charset="-128"/>
                            </a:rPr>
                            <a:t>qualitative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Fallback>
      </mc:AlternateContent>
      <p:pic>
        <p:nvPicPr>
          <p:cNvPr id="12" name="Picture 11">
            <a:extLst>
              <a:ext uri="{FF2B5EF4-FFF2-40B4-BE49-F238E27FC236}">
                <a16:creationId xmlns:a16="http://schemas.microsoft.com/office/drawing/2014/main" id="{7F4CD7E1-2EC8-B12C-2430-84C6D85DB232}"/>
              </a:ext>
            </a:extLst>
          </p:cNvPr>
          <p:cNvPicPr>
            <a:picLocks noChangeAspect="1"/>
          </p:cNvPicPr>
          <p:nvPr/>
        </p:nvPicPr>
        <p:blipFill>
          <a:blip r:embed="rId6"/>
          <a:stretch>
            <a:fillRect/>
          </a:stretch>
        </p:blipFill>
        <p:spPr>
          <a:xfrm>
            <a:off x="2205857" y="1248253"/>
            <a:ext cx="1135177" cy="1106070"/>
          </a:xfrm>
          <a:prstGeom prst="rect">
            <a:avLst/>
          </a:prstGeom>
        </p:spPr>
      </p:pic>
      <p:pic>
        <p:nvPicPr>
          <p:cNvPr id="18" name="Picture 17">
            <a:extLst>
              <a:ext uri="{FF2B5EF4-FFF2-40B4-BE49-F238E27FC236}">
                <a16:creationId xmlns:a16="http://schemas.microsoft.com/office/drawing/2014/main" id="{F2B7AF8E-CB1D-64C8-276D-42A7EF16D428}"/>
              </a:ext>
            </a:extLst>
          </p:cNvPr>
          <p:cNvPicPr>
            <a:picLocks noChangeAspect="1"/>
          </p:cNvPicPr>
          <p:nvPr/>
        </p:nvPicPr>
        <p:blipFill>
          <a:blip r:embed="rId7"/>
          <a:stretch>
            <a:fillRect/>
          </a:stretch>
        </p:blipFill>
        <p:spPr>
          <a:xfrm>
            <a:off x="3670673" y="1248253"/>
            <a:ext cx="1135177" cy="1115689"/>
          </a:xfrm>
          <a:prstGeom prst="rect">
            <a:avLst/>
          </a:prstGeom>
        </p:spPr>
      </p:pic>
      <p:pic>
        <p:nvPicPr>
          <p:cNvPr id="19" name="Picture 18">
            <a:extLst>
              <a:ext uri="{FF2B5EF4-FFF2-40B4-BE49-F238E27FC236}">
                <a16:creationId xmlns:a16="http://schemas.microsoft.com/office/drawing/2014/main" id="{665CAA49-C857-9954-FEF2-0F72F0C27084}"/>
              </a:ext>
            </a:extLst>
          </p:cNvPr>
          <p:cNvPicPr>
            <a:picLocks noChangeAspect="1"/>
          </p:cNvPicPr>
          <p:nvPr/>
        </p:nvPicPr>
        <p:blipFill>
          <a:blip r:embed="rId8"/>
          <a:stretch>
            <a:fillRect/>
          </a:stretch>
        </p:blipFill>
        <p:spPr>
          <a:xfrm>
            <a:off x="5135489" y="1252693"/>
            <a:ext cx="1135178" cy="1115690"/>
          </a:xfrm>
          <a:prstGeom prst="rect">
            <a:avLst/>
          </a:prstGeom>
        </p:spPr>
      </p:pic>
      <p:pic>
        <p:nvPicPr>
          <p:cNvPr id="20" name="Picture 19">
            <a:extLst>
              <a:ext uri="{FF2B5EF4-FFF2-40B4-BE49-F238E27FC236}">
                <a16:creationId xmlns:a16="http://schemas.microsoft.com/office/drawing/2014/main" id="{88BDC4C2-0B6E-53D6-5EC9-54AAEDE6A5D8}"/>
              </a:ext>
            </a:extLst>
          </p:cNvPr>
          <p:cNvPicPr>
            <a:picLocks noChangeAspect="1"/>
          </p:cNvPicPr>
          <p:nvPr/>
        </p:nvPicPr>
        <p:blipFill>
          <a:blip r:embed="rId9"/>
          <a:stretch>
            <a:fillRect/>
          </a:stretch>
        </p:blipFill>
        <p:spPr>
          <a:xfrm>
            <a:off x="6596062" y="1237064"/>
            <a:ext cx="1135177" cy="1115689"/>
          </a:xfrm>
          <a:prstGeom prst="rect">
            <a:avLst/>
          </a:prstGeom>
        </p:spPr>
      </p:pic>
      <p:pic>
        <p:nvPicPr>
          <p:cNvPr id="23" name="Picture 22">
            <a:extLst>
              <a:ext uri="{FF2B5EF4-FFF2-40B4-BE49-F238E27FC236}">
                <a16:creationId xmlns:a16="http://schemas.microsoft.com/office/drawing/2014/main" id="{48CC9944-E6C8-C549-2AEA-45D7CC6A820A}"/>
              </a:ext>
            </a:extLst>
          </p:cNvPr>
          <p:cNvPicPr>
            <a:picLocks noChangeAspect="1"/>
          </p:cNvPicPr>
          <p:nvPr/>
        </p:nvPicPr>
        <p:blipFill>
          <a:blip r:embed="rId10"/>
          <a:stretch>
            <a:fillRect/>
          </a:stretch>
        </p:blipFill>
        <p:spPr>
          <a:xfrm>
            <a:off x="2205857" y="3407849"/>
            <a:ext cx="1135177" cy="1091702"/>
          </a:xfrm>
          <a:prstGeom prst="rect">
            <a:avLst/>
          </a:prstGeom>
        </p:spPr>
      </p:pic>
      <p:pic>
        <p:nvPicPr>
          <p:cNvPr id="25" name="Picture 24">
            <a:extLst>
              <a:ext uri="{FF2B5EF4-FFF2-40B4-BE49-F238E27FC236}">
                <a16:creationId xmlns:a16="http://schemas.microsoft.com/office/drawing/2014/main" id="{40085F58-03D9-E9C9-E1F5-B42ED98DC382}"/>
              </a:ext>
            </a:extLst>
          </p:cNvPr>
          <p:cNvPicPr>
            <a:picLocks noChangeAspect="1"/>
          </p:cNvPicPr>
          <p:nvPr/>
        </p:nvPicPr>
        <p:blipFill>
          <a:blip r:embed="rId11"/>
          <a:stretch>
            <a:fillRect/>
          </a:stretch>
        </p:blipFill>
        <p:spPr>
          <a:xfrm>
            <a:off x="3670672" y="3407849"/>
            <a:ext cx="1135177" cy="1091702"/>
          </a:xfrm>
          <a:prstGeom prst="rect">
            <a:avLst/>
          </a:prstGeom>
        </p:spPr>
      </p:pic>
      <p:pic>
        <p:nvPicPr>
          <p:cNvPr id="26" name="Picture 25">
            <a:extLst>
              <a:ext uri="{FF2B5EF4-FFF2-40B4-BE49-F238E27FC236}">
                <a16:creationId xmlns:a16="http://schemas.microsoft.com/office/drawing/2014/main" id="{A897954E-A30C-CAB5-1F34-504E9FABD3F2}"/>
              </a:ext>
            </a:extLst>
          </p:cNvPr>
          <p:cNvPicPr>
            <a:picLocks noChangeAspect="1"/>
          </p:cNvPicPr>
          <p:nvPr/>
        </p:nvPicPr>
        <p:blipFill>
          <a:blip r:embed="rId12"/>
          <a:stretch>
            <a:fillRect/>
          </a:stretch>
        </p:blipFill>
        <p:spPr>
          <a:xfrm>
            <a:off x="5135490" y="3407849"/>
            <a:ext cx="1135177" cy="1091702"/>
          </a:xfrm>
          <a:prstGeom prst="rect">
            <a:avLst/>
          </a:prstGeom>
        </p:spPr>
      </p:pic>
    </p:spTree>
    <p:extLst>
      <p:ext uri="{BB962C8B-B14F-4D97-AF65-F5344CB8AC3E}">
        <p14:creationId xmlns:p14="http://schemas.microsoft.com/office/powerpoint/2010/main" val="2306372921"/>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295F40-8104-84FF-1133-F2C814C7E7F1}"/>
              </a:ext>
            </a:extLst>
          </p:cNvPr>
          <p:cNvSpPr>
            <a:spLocks noGrp="1"/>
          </p:cNvSpPr>
          <p:nvPr>
            <p:ph type="title"/>
          </p:nvPr>
        </p:nvSpPr>
        <p:spPr/>
        <p:txBody>
          <a:bodyPr/>
          <a:lstStyle/>
          <a:p>
            <a:r>
              <a:rPr lang="en-US" altLang="ja-JP" dirty="0"/>
              <a:t>[3-19~3-29</a:t>
            </a:r>
            <a:r>
              <a:rPr lang="ja-JP" altLang="en-US"/>
              <a:t>] Consideratio</a:t>
            </a:r>
            <a:r>
              <a:rPr lang="en-US" altLang="ja-JP" dirty="0"/>
              <a:t>n</a:t>
            </a:r>
            <a:endParaRPr kumimoji="1" lang="ja-JP" altLang="en-US" dirty="0"/>
          </a:p>
        </p:txBody>
      </p:sp>
      <p:sp>
        <p:nvSpPr>
          <p:cNvPr id="3" name="コンテンツ プレースホルダー 2">
            <a:extLst>
              <a:ext uri="{FF2B5EF4-FFF2-40B4-BE49-F238E27FC236}">
                <a16:creationId xmlns:a16="http://schemas.microsoft.com/office/drawing/2014/main" id="{FA8622B7-255A-6346-2D80-FD1CEAAF9FA5}"/>
              </a:ext>
            </a:extLst>
          </p:cNvPr>
          <p:cNvSpPr>
            <a:spLocks noGrp="1"/>
          </p:cNvSpPr>
          <p:nvPr>
            <p:ph idx="1"/>
          </p:nvPr>
        </p:nvSpPr>
        <p:spPr>
          <a:xfrm>
            <a:off x="441498" y="710804"/>
            <a:ext cx="8276400" cy="3924300"/>
          </a:xfrm>
        </p:spPr>
        <p:txBody>
          <a:bodyPr>
            <a:noAutofit/>
          </a:bodyPr>
          <a:lstStyle/>
          <a:p>
            <a:pPr>
              <a:lnSpc>
                <a:spcPct val="120000"/>
              </a:lnSpc>
              <a:spcBef>
                <a:spcPts val="0"/>
              </a:spcBef>
            </a:pPr>
            <a:r>
              <a:rPr kumimoji="1" lang="en-US" altLang="ja-JP" sz="1200" b="0" dirty="0">
                <a:latin typeface="Meiryo UI" panose="020B0604030504040204" pitchFamily="50" charset="-128"/>
                <a:ea typeface="Meiryo UI" panose="020B0604030504040204" pitchFamily="50" charset="-128"/>
              </a:rPr>
              <a:t>Here's a similar consideration section based on your analysis:</a:t>
            </a:r>
          </a:p>
          <a:p>
            <a:pPr>
              <a:lnSpc>
                <a:spcPct val="120000"/>
              </a:lnSpc>
              <a:spcBef>
                <a:spcPts val="0"/>
              </a:spcBef>
            </a:pPr>
            <a:endParaRPr kumimoji="1" lang="en-US" altLang="ja-JP" sz="1200" b="0" dirty="0">
              <a:latin typeface="Meiryo UI" panose="020B0604030504040204" pitchFamily="50" charset="-128"/>
              <a:ea typeface="Meiryo UI" panose="020B0604030504040204" pitchFamily="50" charset="-128"/>
            </a:endParaRPr>
          </a:p>
          <a:p>
            <a:pPr>
              <a:lnSpc>
                <a:spcPct val="120000"/>
              </a:lnSpc>
              <a:spcBef>
                <a:spcPts val="0"/>
              </a:spcBef>
            </a:pPr>
            <a:r>
              <a:rPr kumimoji="1" lang="en-US" altLang="ja-JP" sz="1200" b="0" dirty="0">
                <a:latin typeface="Meiryo UI" panose="020B0604030504040204" pitchFamily="50" charset="-128"/>
                <a:ea typeface="Meiryo UI" panose="020B0604030504040204" pitchFamily="50" charset="-128"/>
              </a:rPr>
              <a:t>"The scatter plot and correlation coefficient of sales floor area and sales show that the correlation between these variables is very weak. The scatter plot and correlation coefficient of walking time from the station and sales indicate a moderate positive correlation between these variables. The scatter plot and correlation coefficient of the number of competing stores and sales show a weak positive correlation. The scatter plot and correlation coefficient of population density of the neighborhood and sales demonstrate a very weak correlation between these variables. The histogram of sales stratified by the availability of parking space suggests that stores with parking tend to have slightly higher sales. The histogram of sales stratified by dining space indicates that stores with dining space generally have higher sales. The histogram of sales stratified by whether the store faces the main street shows that stores on the main street tend to have higher sales compared to those that do not." </a:t>
            </a:r>
          </a:p>
          <a:p>
            <a:pPr>
              <a:lnSpc>
                <a:spcPct val="120000"/>
              </a:lnSpc>
              <a:spcBef>
                <a:spcPts val="0"/>
              </a:spcBef>
            </a:pPr>
            <a:r>
              <a:rPr lang="en-US" altLang="ja-JP" sz="1200" b="0" dirty="0">
                <a:latin typeface="Meiryo UI" panose="020B0604030504040204" pitchFamily="50" charset="-128"/>
                <a:ea typeface="Meiryo UI" panose="020B0604030504040204" pitchFamily="50" charset="-128"/>
              </a:rPr>
              <a:t> </a:t>
            </a:r>
          </a:p>
          <a:p>
            <a:pPr>
              <a:lnSpc>
                <a:spcPct val="120000"/>
              </a:lnSpc>
              <a:spcBef>
                <a:spcPts val="0"/>
              </a:spcBef>
            </a:pPr>
            <a:r>
              <a:rPr kumimoji="1" lang="en-US" altLang="ja-JP" sz="1200" b="0" dirty="0">
                <a:latin typeface="Meiryo UI" panose="020B0604030504040204" pitchFamily="50" charset="-128"/>
                <a:ea typeface="Meiryo UI" panose="020B0604030504040204" pitchFamily="50" charset="-128"/>
              </a:rPr>
              <a:t> </a:t>
            </a:r>
            <a:endParaRPr kumimoji="1" lang="ja-JP" altLang="en-US" sz="1200" b="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lang="en-US" altLang="ja-JP"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kumimoji="1" lang="ja-JP" altLang="en-US" sz="1200" b="0"/>
          </a:p>
        </p:txBody>
      </p:sp>
      <p:sp>
        <p:nvSpPr>
          <p:cNvPr id="4" name="フッター プレースホルダー 3">
            <a:extLst>
              <a:ext uri="{FF2B5EF4-FFF2-40B4-BE49-F238E27FC236}">
                <a16:creationId xmlns:a16="http://schemas.microsoft.com/office/drawing/2014/main" id="{87E26C2F-5CA4-9BDB-AFC2-2C45BCAFABA4}"/>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142F22-D282-4C44-BC3E-6BB667D04F04}"/>
              </a:ext>
            </a:extLst>
          </p:cNvPr>
          <p:cNvSpPr>
            <a:spLocks noGrp="1"/>
          </p:cNvSpPr>
          <p:nvPr>
            <p:ph type="sldNum" sz="quarter" idx="12"/>
          </p:nvPr>
        </p:nvSpPr>
        <p:spPr/>
        <p:txBody>
          <a:bodyPr/>
          <a:lstStyle/>
          <a:p>
            <a:fld id="{C972E56B-BE32-4DF7-997A-D27758A02200}" type="slidenum">
              <a:rPr kumimoji="1" lang="ja-JP" altLang="en-US" smtClean="0"/>
              <a:t>13</a:t>
            </a:fld>
            <a:endParaRPr kumimoji="1" lang="ja-JP" altLang="en-US"/>
          </a:p>
        </p:txBody>
      </p:sp>
      <p:sp>
        <p:nvSpPr>
          <p:cNvPr id="6" name="TextBox 5">
            <a:extLst>
              <a:ext uri="{FF2B5EF4-FFF2-40B4-BE49-F238E27FC236}">
                <a16:creationId xmlns:a16="http://schemas.microsoft.com/office/drawing/2014/main" id="{F30B9C58-6B0D-5ACE-C0A4-AA26799A4449}"/>
              </a:ext>
            </a:extLst>
          </p:cNvPr>
          <p:cNvSpPr txBox="1"/>
          <p:nvPr/>
        </p:nvSpPr>
        <p:spPr>
          <a:xfrm>
            <a:off x="4303059" y="887506"/>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716608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6716687-A168-FFE4-3DD0-84B35D8290F3}"/>
              </a:ext>
            </a:extLst>
          </p:cNvPr>
          <p:cNvSpPr txBox="1"/>
          <p:nvPr/>
        </p:nvSpPr>
        <p:spPr>
          <a:xfrm>
            <a:off x="2610971" y="2371695"/>
            <a:ext cx="3922058"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4. A</a:t>
            </a:r>
            <a:r>
              <a:rPr lang="ja-JP" altLang="en-US" sz="2000" dirty="0">
                <a:latin typeface="Meiryo UI" panose="020B0604030504040204" pitchFamily="34" charset="-128"/>
                <a:ea typeface="Meiryo UI" panose="020B0604030504040204" pitchFamily="34" charset="-128"/>
              </a:rPr>
              <a:t>nalysis of the </a:t>
            </a:r>
            <a:r>
              <a:rPr lang="en-US" altLang="ja-JP" sz="2000" dirty="0">
                <a:latin typeface="Meiryo UI" panose="020B0604030504040204" pitchFamily="34" charset="-128"/>
                <a:ea typeface="Meiryo UI" panose="020B0604030504040204" pitchFamily="34" charset="-128"/>
              </a:rPr>
              <a:t>Problem</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91034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en" altLang="ja-JP" dirty="0"/>
              <a:t>Understanding the 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t>:  Structure Estimation</a:t>
            </a:r>
            <a:r>
              <a:rPr lang="ja-JP" altLang="en-US" sz="2000" b="0"/>
              <a:t>[</a:t>
            </a:r>
            <a:r>
              <a:rPr lang="en-US" sz="2000" b="0" dirty="0"/>
              <a:t>Predict sales based on </a:t>
            </a:r>
            <a:r>
              <a:rPr lang="en-US" sz="2000" b="0" dirty="0" err="1"/>
              <a:t>storeʼs</a:t>
            </a:r>
            <a:r>
              <a:rPr lang="en-US" sz="2000" b="0" dirty="0"/>
              <a:t> location</a:t>
            </a:r>
            <a:r>
              <a:rPr lang="ko-KR" altLang="en-US" sz="2000" b="0" dirty="0"/>
              <a:t> </a:t>
            </a:r>
            <a:r>
              <a:rPr lang="en-US" sz="2000" b="0" dirty="0"/>
              <a:t>conditions</a:t>
            </a:r>
            <a:r>
              <a:rPr lang="ja-JP" altLang="en-US" sz="2000" b="0"/>
              <a:t>]</a:t>
            </a:r>
            <a:endParaRPr lang="en-US" altLang="ja-JP" sz="2000" b="0" dirty="0"/>
          </a:p>
          <a:p>
            <a:pPr marL="808038" indent="-808038">
              <a:lnSpc>
                <a:spcPct val="120000"/>
              </a:lnSpc>
              <a:buNone/>
              <a:defRPr/>
            </a:pPr>
            <a:endParaRPr lang="en-US" altLang="ja-JP"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15</a:t>
            </a:fld>
            <a:endParaRPr kumimoji="1" lang="ja-JP" altLang="en-US"/>
          </a:p>
        </p:txBody>
      </p:sp>
    </p:spTree>
    <p:extLst>
      <p:ext uri="{BB962C8B-B14F-4D97-AF65-F5344CB8AC3E}">
        <p14:creationId xmlns:p14="http://schemas.microsoft.com/office/powerpoint/2010/main" val="1519058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16</a:t>
            </a:fld>
            <a:endParaRPr kumimoji="1" lang="ja-JP" altLang="en-US"/>
          </a:p>
        </p:txBody>
      </p:sp>
      <mc:AlternateContent xmlns:mc="http://schemas.openxmlformats.org/markup-compatibility/2006">
        <mc:Choice xmlns:a14="http://schemas.microsoft.com/office/drawing/2010/main" Requires="a14">
          <p:graphicFrame>
            <p:nvGraphicFramePr>
              <p:cNvPr id="6" name="表 5">
                <a:extLst>
                  <a:ext uri="{FF2B5EF4-FFF2-40B4-BE49-F238E27FC236}">
                    <a16:creationId xmlns:a16="http://schemas.microsoft.com/office/drawing/2014/main" id="{3C3A7AA3-8874-B633-237D-6B0DF931F59D}"/>
                  </a:ext>
                </a:extLst>
              </p:cNvPr>
              <p:cNvGraphicFramePr>
                <a:graphicFrameLocks noGrp="1"/>
              </p:cNvGraphicFramePr>
              <p:nvPr>
                <p:extLst>
                  <p:ext uri="{D42A27DB-BD31-4B8C-83A1-F6EECF244321}">
                    <p14:modId xmlns:p14="http://schemas.microsoft.com/office/powerpoint/2010/main" val="75767385"/>
                  </p:ext>
                </p:extLst>
              </p:nvPr>
            </p:nvGraphicFramePr>
            <p:xfrm>
              <a:off x="420688" y="674817"/>
              <a:ext cx="8302623" cy="3386360"/>
            </p:xfrm>
            <a:graphic>
              <a:graphicData uri="http://schemas.openxmlformats.org/drawingml/2006/table">
                <a:tbl>
                  <a:tblPr>
                    <a:tableStyleId>{616DA210-FB5B-4158-B5E0-FEB733F419BA}</a:tableStyleId>
                  </a:tblPr>
                  <a:tblGrid>
                    <a:gridCol w="1096961">
                      <a:extLst>
                        <a:ext uri="{9D8B030D-6E8A-4147-A177-3AD203B41FA5}">
                          <a16:colId xmlns:a16="http://schemas.microsoft.com/office/drawing/2014/main" val="3619343928"/>
                        </a:ext>
                      </a:extLst>
                    </a:gridCol>
                    <a:gridCol w="2375925">
                      <a:extLst>
                        <a:ext uri="{9D8B030D-6E8A-4147-A177-3AD203B41FA5}">
                          <a16:colId xmlns:a16="http://schemas.microsoft.com/office/drawing/2014/main" val="388790388"/>
                        </a:ext>
                      </a:extLst>
                    </a:gridCol>
                    <a:gridCol w="1398681">
                      <a:extLst>
                        <a:ext uri="{9D8B030D-6E8A-4147-A177-3AD203B41FA5}">
                          <a16:colId xmlns:a16="http://schemas.microsoft.com/office/drawing/2014/main" val="1256842387"/>
                        </a:ext>
                      </a:extLst>
                    </a:gridCol>
                    <a:gridCol w="1054468">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393843">
                    <a:tc>
                      <a:txBody>
                        <a:bodyPr/>
                        <a:lstStyle/>
                        <a:p>
                          <a:pPr algn="ctr"/>
                          <a:r>
                            <a:rPr kumimoji="1" lang="en-US" altLang="ko-KR" sz="800" b="0" dirty="0">
                              <a:latin typeface="Meiryo UI" panose="020B0604030504040204" pitchFamily="34" charset="-128"/>
                              <a:ea typeface="Meiryo UI" panose="020B0604030504040204" pitchFamily="34" charset="-128"/>
                            </a:rPr>
                            <a:t>4-1</a:t>
                          </a: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r>
                            <a:rPr lang="en-US" sz="800" b="1" dirty="0"/>
                            <a:t>Sales floor area</a:t>
                          </a:r>
                          <a:r>
                            <a:rPr lang="en-US" sz="800" dirty="0"/>
                            <a:t> 𝑥₁</a:t>
                          </a:r>
                        </a:p>
                        <a:p>
                          <a:r>
                            <a:rPr lang="en-US" sz="800" b="1" dirty="0"/>
                            <a:t>Walking time from station</a:t>
                          </a:r>
                          <a:r>
                            <a:rPr lang="en-US" sz="800" dirty="0"/>
                            <a:t> 𝑥₂</a:t>
                          </a:r>
                        </a:p>
                        <a:p>
                          <a:r>
                            <a:rPr lang="en-US" sz="800" b="1" dirty="0"/>
                            <a:t>Number of competing stores</a:t>
                          </a:r>
                          <a:r>
                            <a:rPr lang="en-US" sz="800" dirty="0"/>
                            <a:t> 𝑥₃</a:t>
                          </a:r>
                        </a:p>
                        <a:p>
                          <a:r>
                            <a:rPr lang="en-US" sz="800" b="1" dirty="0"/>
                            <a:t>Population density of the neighborhood</a:t>
                          </a:r>
                          <a:r>
                            <a:rPr lang="en-US" sz="800" dirty="0"/>
                            <a:t> 𝑥₄</a:t>
                          </a:r>
                        </a:p>
                        <a:p>
                          <a:r>
                            <a:rPr lang="en-US" sz="800" b="1" dirty="0"/>
                            <a:t>Parking space</a:t>
                          </a:r>
                          <a:r>
                            <a:rPr lang="en-US" sz="800" dirty="0"/>
                            <a:t> 𝑥₅</a:t>
                          </a:r>
                        </a:p>
                        <a:p>
                          <a:r>
                            <a:rPr lang="en-US" sz="800" b="1" dirty="0"/>
                            <a:t>Dining area</a:t>
                          </a:r>
                          <a:r>
                            <a:rPr lang="en-US" sz="800" dirty="0"/>
                            <a:t> 𝑥₆</a:t>
                          </a:r>
                        </a:p>
                        <a:p>
                          <a:r>
                            <a:rPr lang="en-US" sz="800" b="1" dirty="0"/>
                            <a:t>Whether or not facing a main street</a:t>
                          </a:r>
                          <a:r>
                            <a:rPr lang="en-US" sz="800" dirty="0"/>
                            <a:t> 𝑥₇</a:t>
                          </a:r>
                        </a:p>
                        <a:p>
                          <a:r>
                            <a:rPr lang="en-US" sz="800" b="1" dirty="0"/>
                            <a:t>Sales</a:t>
                          </a:r>
                          <a:r>
                            <a:rPr lang="en-US" sz="800" dirty="0"/>
                            <a:t> 𝑦</a:t>
                          </a:r>
                        </a:p>
                      </a:txBody>
                      <a:tcPr anchor="ctr"/>
                    </a:tc>
                    <a:tc>
                      <a:txBody>
                        <a:bodyPr/>
                        <a:lstStyle/>
                        <a:p>
                          <a:pPr algn="ctr"/>
                          <a:r>
                            <a:rPr kumimoji="1" lang="en-US" altLang="ja-JP" sz="800" b="0" dirty="0">
                              <a:latin typeface="Meiryo UI" panose="020B0604030504040204" pitchFamily="34" charset="-128"/>
                              <a:ea typeface="Meiryo UI" panose="020B0604030504040204" pitchFamily="34" charset="-128"/>
                            </a:rPr>
                            <a:t>To predict sales based on </a:t>
                          </a:r>
                          <a:r>
                            <a:rPr kumimoji="1" lang="en-US" altLang="ja-JP" sz="800" b="0" dirty="0" err="1">
                              <a:latin typeface="Meiryo UI" panose="020B0604030504040204" pitchFamily="34" charset="-128"/>
                              <a:ea typeface="Meiryo UI" panose="020B0604030504040204" pitchFamily="34" charset="-128"/>
                            </a:rPr>
                            <a:t>storeʼs</a:t>
                          </a:r>
                          <a:r>
                            <a:rPr kumimoji="1" lang="en-US" altLang="ja-JP" sz="800" b="0" dirty="0">
                              <a:latin typeface="Meiryo UI" panose="020B0604030504040204" pitchFamily="34" charset="-128"/>
                              <a:ea typeface="Meiryo UI" panose="020B0604030504040204" pitchFamily="34" charset="-128"/>
                            </a:rPr>
                            <a:t> location conditions</a:t>
                          </a: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marL="96838" indent="-96838">
                            <a:lnSpc>
                              <a:spcPct val="120000"/>
                            </a:lnSpc>
                            <a:buFont typeface="Arial" panose="020B0604020202020204" pitchFamily="34" charset="0"/>
                            <a:buChar char="•"/>
                            <a:tabLst/>
                          </a:pPr>
                          <a:r>
                            <a:rPr lang="en-US" altLang="ja-JP" sz="800" b="0" dirty="0">
                              <a:latin typeface="Meiryo UI" panose="020B0604030504040204" pitchFamily="34" charset="-128"/>
                              <a:ea typeface="Meiryo UI" panose="020B0604030504040204" pitchFamily="34" charset="-128"/>
                            </a:rPr>
                            <a:t>The true set</a:t>
                          </a:r>
                          <a:r>
                            <a:rPr lang="ja-JP" altLang="en-US" sz="800" b="0" dirty="0">
                              <a:latin typeface="Meiryo UI" panose="020B0604030504040204" pitchFamily="34" charset="-128"/>
                              <a:ea typeface="Meiryo UI" panose="020B0604030504040204" pitchFamily="34" charset="-128"/>
                            </a:rPr>
                            <a:t> of explanatory variables </a:t>
                          </a:r>
                          <a:r>
                            <a:rPr lang="en-US" altLang="ja-JP" sz="800" b="0" dirty="0">
                              <a:latin typeface="Meiryo UI" panose="020B0604030504040204" pitchFamily="34" charset="-128"/>
                              <a:ea typeface="Meiryo UI" panose="020B0604030504040204" pitchFamily="34" charset="-128"/>
                            </a:rPr>
                            <a:t>is</a:t>
                          </a:r>
                          <a:r>
                            <a:rPr lang="ja-JP" altLang="en-US" sz="800" b="0" dirty="0">
                              <a:latin typeface="Meiryo UI" panose="020B0604030504040204" pitchFamily="34" charset="-128"/>
                              <a:ea typeface="Meiryo UI" panose="020B0604030504040204" pitchFamily="34" charset="-128"/>
                            </a:rPr>
                            <a:t> unknown</a:t>
                          </a:r>
                          <a:endParaRPr lang="en-US" altLang="ja-JP" sz="800" i="1" dirty="0">
                            <a:latin typeface="Cambria Math" panose="02040503050406030204" pitchFamily="18" charset="0"/>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dirty="0"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𝑦</m:t>
                                  </m:r>
                                </m:e>
                                <m:sub>
                                  <m:r>
                                    <a:rPr lang="en-US" altLang="ja-JP" sz="800" b="0" i="1" smtClean="0">
                                      <a:latin typeface="Cambria Math" panose="02040503050406030204" pitchFamily="18" charset="0"/>
                                      <a:ea typeface="Meiryo UI" panose="020B0604030504040204" pitchFamily="34" charset="-128"/>
                                    </a:rPr>
                                    <m:t>𝑖</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r>
                                    <a:rPr lang="en-US" altLang="ja-JP" sz="800" b="0" i="1" smtClean="0">
                                      <a:latin typeface="Cambria Math" panose="02040503050406030204" pitchFamily="18" charset="0"/>
                                      <a:ea typeface="Meiryo UI" panose="020B0604030504040204" pitchFamily="34" charset="-128"/>
                                    </a:rPr>
                                    <m:t>0</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r>
                                <a:rPr lang="en-US" altLang="ja-JP" sz="800" i="1" smtClean="0">
                                  <a:latin typeface="Cambria Math" panose="02040503050406030204" pitchFamily="18" charset="0"/>
                                  <a:ea typeface="Meiryo UI" panose="020B0604030504040204" pitchFamily="34" charset="-128"/>
                                </a:rPr>
                                <m:t>⋯</m:t>
                              </m:r>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Cambria Math" panose="02040503050406030204" pitchFamily="18" charset="0"/>
                                    </a:rPr>
                                    <m:t>𝜀</m:t>
                                  </m:r>
                                </m:e>
                                <m:sub>
                                  <m:r>
                                    <a:rPr lang="en-US" altLang="ja-JP" sz="800" b="0" i="1" smtClean="0">
                                      <a:latin typeface="Cambria Math" panose="02040503050406030204" pitchFamily="18" charset="0"/>
                                      <a:ea typeface="Meiryo UI" panose="020B0604030504040204" pitchFamily="34" charset="-128"/>
                                    </a:rPr>
                                    <m:t>𝑖</m:t>
                                  </m:r>
                                </m:sub>
                              </m:sSub>
                            </m:oMath>
                          </a14:m>
                          <a:endParaRPr lang="en-US" altLang="ja-JP" sz="800" dirty="0">
                            <a:latin typeface="Meiryo UI" panose="020B0604030504040204" pitchFamily="34" charset="-128"/>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a:latin typeface="Cambria Math" panose="02040503050406030204" pitchFamily="18" charset="0"/>
                                      <a:ea typeface="Meiryo UI" panose="020B0604030504040204" pitchFamily="34" charset="-128"/>
                                    </a:rPr>
                                  </m:ctrlPr>
                                </m:sSubPr>
                                <m:e>
                                  <m:r>
                                    <a:rPr lang="en-US" altLang="ja-JP" sz="800">
                                      <a:latin typeface="Cambria Math" panose="02040503050406030204" pitchFamily="18" charset="0"/>
                                      <a:ea typeface="Meiryo UI" panose="020B0604030504040204" pitchFamily="34" charset="-128"/>
                                    </a:rPr>
                                    <m:t>𝜀</m:t>
                                  </m:r>
                                </m:e>
                                <m:sub>
                                  <m:r>
                                    <a:rPr lang="en-US" altLang="ja-JP" sz="800">
                                      <a:latin typeface="Cambria Math" panose="02040503050406030204" pitchFamily="18" charset="0"/>
                                      <a:ea typeface="Meiryo UI" panose="020B0604030504040204" pitchFamily="34" charset="-128"/>
                                    </a:rPr>
                                    <m:t>𝑖</m:t>
                                  </m:r>
                                </m:sub>
                              </m:sSub>
                              <m:r>
                                <a:rPr lang="en-US" altLang="ja-JP" sz="800">
                                  <a:latin typeface="Cambria Math" panose="02040503050406030204" pitchFamily="18" charset="0"/>
                                  <a:ea typeface="Meiryo UI" panose="020B0604030504040204" pitchFamily="34" charset="-128"/>
                                </a:rPr>
                                <m:t> </m:t>
                              </m:r>
                            </m:oMath>
                          </a14:m>
                          <a:r>
                            <a:rPr lang="ja-JP" altLang="en-US" sz="800" dirty="0">
                              <a:latin typeface="Meiryo UI" panose="020B0604030504040204" pitchFamily="34" charset="-128"/>
                              <a:ea typeface="Meiryo UI" panose="020B0604030504040204" pitchFamily="34" charset="-128"/>
                            </a:rPr>
                            <a:t>independently </a:t>
                          </a:r>
                          <a:r>
                            <a:rPr lang="en" altLang="ja-JP" sz="800" dirty="0">
                              <a:latin typeface="Meiryo UI" panose="020B0604030504040204" pitchFamily="34" charset="-128"/>
                              <a:ea typeface="Meiryo UI" panose="020B0604030504040204" pitchFamily="34" charset="-128"/>
                            </a:rPr>
                            <a:t>follows a normal distribution with a mean of 0 and a variance of </a:t>
                          </a:r>
                          <a14:m>
                            <m:oMath xmlns:m="http://schemas.openxmlformats.org/officeDocument/2006/math">
                              <m:sSup>
                                <m:sSupPr>
                                  <m:ctrlPr>
                                    <a:rPr lang="en-US" altLang="ja-JP" sz="800" i="1">
                                      <a:latin typeface="Cambria Math" panose="02040503050406030204" pitchFamily="18" charset="0"/>
                                      <a:ea typeface="Meiryo UI" panose="020B0604030504040204" pitchFamily="34" charset="-128"/>
                                    </a:rPr>
                                  </m:ctrlPr>
                                </m:sSupPr>
                                <m:e>
                                  <m:r>
                                    <a:rPr lang="en-US" altLang="ja-JP" sz="800">
                                      <a:latin typeface="Cambria Math" panose="02040503050406030204" pitchFamily="18" charset="0"/>
                                      <a:ea typeface="Meiryo UI" panose="020B0604030504040204" pitchFamily="34" charset="-128"/>
                                    </a:rPr>
                                    <m:t>𝜎</m:t>
                                  </m:r>
                                </m:e>
                                <m:sup>
                                  <m:r>
                                    <a:rPr lang="en-US" altLang="ja-JP" sz="800">
                                      <a:latin typeface="Cambria Math" panose="02040503050406030204" pitchFamily="18" charset="0"/>
                                      <a:ea typeface="Meiryo UI" panose="020B0604030504040204" pitchFamily="34" charset="-128"/>
                                    </a:rPr>
                                    <m:t>2</m:t>
                                  </m:r>
                                </m:sup>
                              </m:sSup>
                            </m:oMath>
                          </a14:m>
                          <a:endParaRPr lang="en-US" altLang="ja-JP" sz="800" i="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latin typeface="Meiryo UI" panose="020B0604030504040204" pitchFamily="34" charset="-128"/>
                              <a:ea typeface="Meiryo UI" panose="020B0604030504040204" pitchFamily="34" charset="-128"/>
                            </a:rPr>
                            <a:t>Selected set of</a:t>
                          </a:r>
                          <a:r>
                            <a:rPr lang="ja-JP" altLang="en-US" sz="800" dirty="0">
                              <a:latin typeface="Meiryo UI" panose="020B0604030504040204" pitchFamily="34" charset="-128"/>
                              <a:ea typeface="Meiryo UI" panose="020B0604030504040204" pitchFamily="34" charset="-128"/>
                            </a:rPr>
                            <a:t> explanatory variable</a:t>
                          </a:r>
                          <a:r>
                            <a:rPr lang="en-US" altLang="ja-JP" sz="800" dirty="0">
                              <a:latin typeface="Meiryo UI" panose="020B0604030504040204" pitchFamily="34" charset="-128"/>
                              <a:ea typeface="Meiryo UI" panose="020B0604030504040204" pitchFamily="34" charset="-128"/>
                            </a:rPr>
                            <a:t>s </a:t>
                          </a:r>
                          <a14:m>
                            <m:oMath xmlns:m="http://schemas.openxmlformats.org/officeDocument/2006/math">
                              <m:d>
                                <m:dPr>
                                  <m:begChr m:val="{"/>
                                  <m:endChr m:val="}"/>
                                  <m:ctrlPr>
                                    <a:rPr lang="en-US" altLang="ja-JP" sz="800" i="1" smtClean="0">
                                      <a:solidFill>
                                        <a:schemeClr val="tx1"/>
                                      </a:solidFill>
                                      <a:latin typeface="Cambria Math" panose="02040503050406030204" pitchFamily="18" charset="0"/>
                                    </a:rPr>
                                  </m:ctrlPr>
                                </m:dPr>
                                <m:e>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r>
                                            <a:rPr lang="en-US" altLang="ja-JP" sz="800" i="1">
                                              <a:solidFill>
                                                <a:schemeClr val="tx1"/>
                                              </a:solidFill>
                                              <a:latin typeface="Cambria Math" panose="02040503050406030204" pitchFamily="18" charset="0"/>
                                            </a:rPr>
                                            <m:t>1</m:t>
                                          </m:r>
                                        </m:sub>
                                      </m:sSub>
                                    </m:sub>
                                  </m:sSub>
                                  <m:r>
                                    <a:rPr lang="en-US" altLang="ja-JP" sz="800" i="1">
                                      <a:solidFill>
                                        <a:schemeClr val="tx1"/>
                                      </a:solidFill>
                                      <a:latin typeface="Cambria Math" panose="02040503050406030204" pitchFamily="18" charset="0"/>
                                    </a:rPr>
                                    <m:t>, ⋯,</m:t>
                                  </m:r>
                                  <m:sSub>
                                    <m:sSubPr>
                                      <m:ctrlPr>
                                        <a:rPr lang="en-US" altLang="ja-JP" sz="800" i="1">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e>
                              </m:d>
                            </m:oMath>
                          </a14:m>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Estimated </a:t>
                          </a:r>
                          <a:r>
                            <a:rPr lang="en-US" altLang="ja-JP" sz="800" dirty="0">
                              <a:solidFill>
                                <a:schemeClr val="tx1"/>
                              </a:solidFill>
                              <a:latin typeface="Meiryo UI" panose="020B0604030504040204" pitchFamily="34" charset="-128"/>
                              <a:ea typeface="Meiryo UI" panose="020B0604030504040204" pitchFamily="34" charset="-128"/>
                            </a:rPr>
                            <a:t>values of </a:t>
                          </a:r>
                          <a:r>
                            <a:rPr lang="ja-JP" altLang="en-US" sz="800" dirty="0">
                              <a:solidFill>
                                <a:schemeClr val="tx1"/>
                              </a:solidFill>
                              <a:latin typeface="Meiryo UI" panose="020B0604030504040204" pitchFamily="34" charset="-128"/>
                              <a:ea typeface="Meiryo UI" panose="020B0604030504040204" pitchFamily="34" charset="-128"/>
                            </a:rPr>
                            <a:t>regression coefficients</a:t>
                          </a:r>
                          <a:endParaRPr lang="en-US" altLang="ja-JP" sz="800" dirty="0">
                            <a:solidFill>
                              <a:schemeClr val="tx1"/>
                            </a:solidFill>
                            <a:latin typeface="Meiryo UI" panose="020B0604030504040204" pitchFamily="34" charset="-128"/>
                            <a:ea typeface="Meiryo UI" panose="020B0604030504040204" pitchFamily="34" charset="-128"/>
                          </a:endParaRPr>
                        </a:p>
                        <a:p>
                          <a:pPr algn="ctr"/>
                          <a14:m>
                            <m:oMathPara xmlns:m="http://schemas.openxmlformats.org/officeDocument/2006/math">
                              <m:oMathParaPr>
                                <m:jc m:val="centerGroup"/>
                              </m:oMathParaPr>
                              <m:oMath xmlns:m="http://schemas.openxmlformats.org/officeDocument/2006/math">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r>
                                      <a:rPr lang="en-US" altLang="ja-JP" sz="800" i="1">
                                        <a:solidFill>
                                          <a:schemeClr val="tx1"/>
                                        </a:solidFill>
                                        <a:latin typeface="Cambria Math" panose="02040503050406030204" pitchFamily="18" charset="0"/>
                                      </a:rPr>
                                      <m:t>0</m:t>
                                    </m:r>
                                  </m:sub>
                                </m:sSub>
                                <m:r>
                                  <a:rPr lang="en-US" altLang="ja-JP" sz="800" i="1">
                                    <a:solidFill>
                                      <a:schemeClr val="tx1"/>
                                    </a:solidFill>
                                    <a:latin typeface="Cambria Math" panose="02040503050406030204" pitchFamily="18" charset="0"/>
                                  </a:rPr>
                                  <m:t>, ⋯, </m:t>
                                </m:r>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𝑗</m:t>
                                        </m:r>
                                      </m:e>
                                      <m:sub>
                                        <m:acc>
                                          <m:accPr>
                                            <m:chr m:val="̂"/>
                                            <m:ctrlPr>
                                              <a:rPr lang="en-US" altLang="ja-JP" sz="800" b="0" i="1" smtClean="0">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oMath>
                            </m:oMathPara>
                          </a14:m>
                          <a:endParaRPr kumimoji="1" lang="ja-JP" altLang="en-US"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266683662"/>
                      </a:ext>
                    </a:extLst>
                  </a:tr>
                  <a:tr h="393843">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600158674"/>
                      </a:ext>
                    </a:extLst>
                  </a:tr>
                </a:tbl>
              </a:graphicData>
            </a:graphic>
          </p:graphicFrame>
        </mc:Choice>
        <mc:Fallback>
          <p:graphicFrame>
            <p:nvGraphicFramePr>
              <p:cNvPr id="6" name="表 5">
                <a:extLst>
                  <a:ext uri="{FF2B5EF4-FFF2-40B4-BE49-F238E27FC236}">
                    <a16:creationId xmlns:a16="http://schemas.microsoft.com/office/drawing/2014/main" id="{3C3A7AA3-8874-B633-237D-6B0DF931F59D}"/>
                  </a:ext>
                </a:extLst>
              </p:cNvPr>
              <p:cNvGraphicFramePr>
                <a:graphicFrameLocks noGrp="1"/>
              </p:cNvGraphicFramePr>
              <p:nvPr>
                <p:extLst>
                  <p:ext uri="{D42A27DB-BD31-4B8C-83A1-F6EECF244321}">
                    <p14:modId xmlns:p14="http://schemas.microsoft.com/office/powerpoint/2010/main" val="75767385"/>
                  </p:ext>
                </p:extLst>
              </p:nvPr>
            </p:nvGraphicFramePr>
            <p:xfrm>
              <a:off x="420688" y="674817"/>
              <a:ext cx="8302623" cy="3386360"/>
            </p:xfrm>
            <a:graphic>
              <a:graphicData uri="http://schemas.openxmlformats.org/drawingml/2006/table">
                <a:tbl>
                  <a:tblPr>
                    <a:tableStyleId>{616DA210-FB5B-4158-B5E0-FEB733F419BA}</a:tableStyleId>
                  </a:tblPr>
                  <a:tblGrid>
                    <a:gridCol w="1096961">
                      <a:extLst>
                        <a:ext uri="{9D8B030D-6E8A-4147-A177-3AD203B41FA5}">
                          <a16:colId xmlns:a16="http://schemas.microsoft.com/office/drawing/2014/main" val="3619343928"/>
                        </a:ext>
                      </a:extLst>
                    </a:gridCol>
                    <a:gridCol w="2375925">
                      <a:extLst>
                        <a:ext uri="{9D8B030D-6E8A-4147-A177-3AD203B41FA5}">
                          <a16:colId xmlns:a16="http://schemas.microsoft.com/office/drawing/2014/main" val="388790388"/>
                        </a:ext>
                      </a:extLst>
                    </a:gridCol>
                    <a:gridCol w="1398681">
                      <a:extLst>
                        <a:ext uri="{9D8B030D-6E8A-4147-A177-3AD203B41FA5}">
                          <a16:colId xmlns:a16="http://schemas.microsoft.com/office/drawing/2014/main" val="1256842387"/>
                        </a:ext>
                      </a:extLst>
                    </a:gridCol>
                    <a:gridCol w="1054468">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2284857">
                    <a:tc>
                      <a:txBody>
                        <a:bodyPr/>
                        <a:lstStyle/>
                        <a:p>
                          <a:pPr algn="ctr"/>
                          <a:r>
                            <a:rPr kumimoji="1" lang="en-US" altLang="ko-KR" sz="800" b="0" dirty="0">
                              <a:latin typeface="Meiryo UI" panose="020B0604030504040204" pitchFamily="34" charset="-128"/>
                              <a:ea typeface="Meiryo UI" panose="020B0604030504040204" pitchFamily="34" charset="-128"/>
                            </a:rPr>
                            <a:t>4-1</a:t>
                          </a: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r>
                            <a:rPr lang="en-US" sz="800" b="1" dirty="0"/>
                            <a:t>Sales floor area</a:t>
                          </a:r>
                          <a:r>
                            <a:rPr lang="en-US" sz="800" dirty="0"/>
                            <a:t> 𝑥₁</a:t>
                          </a:r>
                        </a:p>
                        <a:p>
                          <a:r>
                            <a:rPr lang="en-US" sz="800" b="1" dirty="0"/>
                            <a:t>Walking time from station</a:t>
                          </a:r>
                          <a:r>
                            <a:rPr lang="en-US" sz="800" dirty="0"/>
                            <a:t> 𝑥₂</a:t>
                          </a:r>
                        </a:p>
                        <a:p>
                          <a:r>
                            <a:rPr lang="en-US" sz="800" b="1" dirty="0"/>
                            <a:t>Number of competing stores</a:t>
                          </a:r>
                          <a:r>
                            <a:rPr lang="en-US" sz="800" dirty="0"/>
                            <a:t> 𝑥₃</a:t>
                          </a:r>
                        </a:p>
                        <a:p>
                          <a:r>
                            <a:rPr lang="en-US" sz="800" b="1" dirty="0"/>
                            <a:t>Population density of the neighborhood</a:t>
                          </a:r>
                          <a:r>
                            <a:rPr lang="en-US" sz="800" dirty="0"/>
                            <a:t> 𝑥₄</a:t>
                          </a:r>
                        </a:p>
                        <a:p>
                          <a:r>
                            <a:rPr lang="en-US" sz="800" b="1" dirty="0"/>
                            <a:t>Parking space</a:t>
                          </a:r>
                          <a:r>
                            <a:rPr lang="en-US" sz="800" dirty="0"/>
                            <a:t> 𝑥₅</a:t>
                          </a:r>
                        </a:p>
                        <a:p>
                          <a:r>
                            <a:rPr lang="en-US" sz="800" b="1" dirty="0"/>
                            <a:t>Dining area</a:t>
                          </a:r>
                          <a:r>
                            <a:rPr lang="en-US" sz="800" dirty="0"/>
                            <a:t> 𝑥₆</a:t>
                          </a:r>
                        </a:p>
                        <a:p>
                          <a:r>
                            <a:rPr lang="en-US" sz="800" b="1" dirty="0"/>
                            <a:t>Whether or not facing a main street</a:t>
                          </a:r>
                          <a:r>
                            <a:rPr lang="en-US" sz="800" dirty="0"/>
                            <a:t> 𝑥₇</a:t>
                          </a:r>
                        </a:p>
                        <a:p>
                          <a:r>
                            <a:rPr lang="en-US" sz="800" b="1" dirty="0"/>
                            <a:t>Sales</a:t>
                          </a:r>
                          <a:r>
                            <a:rPr lang="en-US" sz="800" dirty="0"/>
                            <a:t> 𝑦</a:t>
                          </a:r>
                        </a:p>
                      </a:txBody>
                      <a:tcPr anchor="ctr"/>
                    </a:tc>
                    <a:tc>
                      <a:txBody>
                        <a:bodyPr/>
                        <a:lstStyle/>
                        <a:p>
                          <a:pPr algn="ctr"/>
                          <a:r>
                            <a:rPr kumimoji="1" lang="en-US" altLang="ja-JP" sz="800" b="0" dirty="0">
                              <a:latin typeface="Meiryo UI" panose="020B0604030504040204" pitchFamily="34" charset="-128"/>
                              <a:ea typeface="Meiryo UI" panose="020B0604030504040204" pitchFamily="34" charset="-128"/>
                            </a:rPr>
                            <a:t>To predict sales based on </a:t>
                          </a:r>
                          <a:r>
                            <a:rPr kumimoji="1" lang="en-US" altLang="ja-JP" sz="800" b="0" dirty="0" err="1">
                              <a:latin typeface="Meiryo UI" panose="020B0604030504040204" pitchFamily="34" charset="-128"/>
                              <a:ea typeface="Meiryo UI" panose="020B0604030504040204" pitchFamily="34" charset="-128"/>
                            </a:rPr>
                            <a:t>storeʼs</a:t>
                          </a:r>
                          <a:r>
                            <a:rPr kumimoji="1" lang="en-US" altLang="ja-JP" sz="800" b="0" dirty="0">
                              <a:latin typeface="Meiryo UI" panose="020B0604030504040204" pitchFamily="34" charset="-128"/>
                              <a:ea typeface="Meiryo UI" panose="020B0604030504040204" pitchFamily="34" charset="-128"/>
                            </a:rPr>
                            <a:t> location conditions</a:t>
                          </a: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463855" t="-14444" r="-227711" b="-35556"/>
                          </a:stretch>
                        </a:blipFill>
                      </a:tcP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575258" t="-14444" r="-2062" b="-35556"/>
                          </a:stretch>
                        </a:blipFill>
                      </a:tcP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266683662"/>
                      </a:ext>
                    </a:extLst>
                  </a:tr>
                  <a:tr h="393843">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600158674"/>
                      </a:ext>
                    </a:extLst>
                  </a:tr>
                </a:tbl>
              </a:graphicData>
            </a:graphic>
          </p:graphicFrame>
        </mc:Fallback>
      </mc:AlternateContent>
    </p:spTree>
    <p:extLst>
      <p:ext uri="{BB962C8B-B14F-4D97-AF65-F5344CB8AC3E}">
        <p14:creationId xmlns:p14="http://schemas.microsoft.com/office/powerpoint/2010/main" val="4001706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[4-1]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p:txBody>
          <a:bodyPr>
            <a:noAutofit/>
          </a:bodyPr>
          <a:lstStyle/>
          <a:p>
            <a:pPr>
              <a:lnSpc>
                <a:spcPct val="120000"/>
              </a:lnSpc>
              <a:spcBef>
                <a:spcPts val="0"/>
              </a:spcBef>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BIC </a:t>
            </a:r>
            <a:r>
              <a:rPr kumimoji="1" lang="ja-JP" altLang="en-US" sz="18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values were obtained for all combinations of explanatory variables</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17</a:t>
            </a:fld>
            <a:endParaRPr kumimoji="1" lang="ja-JP" altLang="en-US"/>
          </a:p>
        </p:txBody>
      </p:sp>
      <p:graphicFrame>
        <p:nvGraphicFramePr>
          <p:cNvPr id="8" name="表 6">
            <a:extLst>
              <a:ext uri="{FF2B5EF4-FFF2-40B4-BE49-F238E27FC236}">
                <a16:creationId xmlns:a16="http://schemas.microsoft.com/office/drawing/2014/main" id="{56798C58-E8AD-B763-FEAC-9007957F4765}"/>
              </a:ext>
            </a:extLst>
          </p:cNvPr>
          <p:cNvGraphicFramePr>
            <a:graphicFrameLocks noGrp="1"/>
          </p:cNvGraphicFramePr>
          <p:nvPr>
            <p:extLst>
              <p:ext uri="{D42A27DB-BD31-4B8C-83A1-F6EECF244321}">
                <p14:modId xmlns:p14="http://schemas.microsoft.com/office/powerpoint/2010/main" val="1061849449"/>
              </p:ext>
            </p:extLst>
          </p:nvPr>
        </p:nvGraphicFramePr>
        <p:xfrm>
          <a:off x="553037" y="1146873"/>
          <a:ext cx="3653203" cy="3803650"/>
        </p:xfrm>
        <a:graphic>
          <a:graphicData uri="http://schemas.openxmlformats.org/drawingml/2006/table">
            <a:tbl>
              <a:tblPr firstRow="1" bandRow="1">
                <a:tableStyleId>{5940675A-B579-460E-94D1-54222C63F5DA}</a:tableStyleId>
              </a:tblPr>
              <a:tblGrid>
                <a:gridCol w="594268">
                  <a:extLst>
                    <a:ext uri="{9D8B030D-6E8A-4147-A177-3AD203B41FA5}">
                      <a16:colId xmlns:a16="http://schemas.microsoft.com/office/drawing/2014/main" val="563858188"/>
                    </a:ext>
                  </a:extLst>
                </a:gridCol>
                <a:gridCol w="3058935">
                  <a:extLst>
                    <a:ext uri="{9D8B030D-6E8A-4147-A177-3AD203B41FA5}">
                      <a16:colId xmlns:a16="http://schemas.microsoft.com/office/drawing/2014/main" val="3176802681"/>
                    </a:ext>
                  </a:extLst>
                </a:gridCol>
              </a:tblGrid>
              <a:tr h="236389">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3953</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sales ~ area</a:t>
                      </a:r>
                    </a:p>
                  </a:txBody>
                  <a:tcPr marL="9525" marR="9525" marT="9525" marB="0" anchor="ctr">
                    <a:solidFill>
                      <a:schemeClr val="bg1"/>
                    </a:solidFill>
                  </a:tcPr>
                </a:tc>
                <a:extLst>
                  <a:ext uri="{0D108BD9-81ED-4DB2-BD59-A6C34878D82A}">
                    <a16:rowId xmlns:a16="http://schemas.microsoft.com/office/drawing/2014/main" val="2376632611"/>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3732</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4049327231"/>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3876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901988119"/>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39093146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3936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parking</a:t>
                      </a:r>
                    </a:p>
                  </a:txBody>
                  <a:tcPr marL="9525" marR="9525" marT="9525" marB="0" anchor="ctr">
                    <a:solidFill>
                      <a:schemeClr val="bg1"/>
                    </a:solidFill>
                  </a:tcPr>
                </a:tc>
                <a:extLst>
                  <a:ext uri="{0D108BD9-81ED-4DB2-BD59-A6C34878D82A}">
                    <a16:rowId xmlns:a16="http://schemas.microsoft.com/office/drawing/2014/main" val="3661884127"/>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3947</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dining</a:t>
                      </a:r>
                    </a:p>
                  </a:txBody>
                  <a:tcPr marL="9525" marR="9525" marT="9525" marB="0" anchor="ctr">
                    <a:solidFill>
                      <a:schemeClr val="bg1"/>
                    </a:solidFill>
                  </a:tcPr>
                </a:tc>
                <a:extLst>
                  <a:ext uri="{0D108BD9-81ED-4DB2-BD59-A6C34878D82A}">
                    <a16:rowId xmlns:a16="http://schemas.microsoft.com/office/drawing/2014/main" val="1488656024"/>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3774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667411097"/>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511139842"/>
                  </a:ext>
                </a:extLst>
              </a:tr>
              <a:tr h="2349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3875</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p>
                  </a:txBody>
                  <a:tcPr marL="9525" marR="9525" marT="9525" marB="0" anchor="ctr">
                    <a:solidFill>
                      <a:schemeClr val="bg1"/>
                    </a:solidFill>
                  </a:tcPr>
                </a:tc>
                <a:extLst>
                  <a:ext uri="{0D108BD9-81ED-4DB2-BD59-A6C34878D82A}">
                    <a16:rowId xmlns:a16="http://schemas.microsoft.com/office/drawing/2014/main" val="583909944"/>
                  </a:ext>
                </a:extLst>
              </a:tr>
              <a:tr h="2349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a:solidFill>
                            <a:srgbClr val="000000"/>
                          </a:solidFill>
                          <a:effectLst/>
                          <a:latin typeface="Meiryo UI" panose="020B0604030504040204" pitchFamily="34" charset="-128"/>
                          <a:ea typeface="Meiryo UI" panose="020B0604030504040204" pitchFamily="34" charset="-128"/>
                        </a:rPr>
                        <a:t>area</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10013733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3936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parking</a:t>
                      </a:r>
                    </a:p>
                  </a:txBody>
                  <a:tcPr marL="9525" marR="9525" marT="9525" marB="0" anchor="ctr">
                    <a:solidFill>
                      <a:schemeClr val="bg1"/>
                    </a:solidFill>
                  </a:tcPr>
                </a:tc>
                <a:extLst>
                  <a:ext uri="{0D108BD9-81ED-4DB2-BD59-A6C34878D82A}">
                    <a16:rowId xmlns:a16="http://schemas.microsoft.com/office/drawing/2014/main" val="200002813"/>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dining</a:t>
                      </a:r>
                    </a:p>
                  </a:txBody>
                  <a:tcPr marL="9525" marR="9525" marT="9525" marB="0" anchor="ctr">
                    <a:solidFill>
                      <a:schemeClr val="bg1"/>
                    </a:solidFill>
                  </a:tcPr>
                </a:tc>
                <a:extLst>
                  <a:ext uri="{0D108BD9-81ED-4DB2-BD59-A6C34878D82A}">
                    <a16:rowId xmlns:a16="http://schemas.microsoft.com/office/drawing/2014/main" val="82395151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3776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21002234"/>
                  </a:ext>
                </a:extLst>
              </a:tr>
              <a:tr h="323394">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3567</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44798634"/>
                  </a:ext>
                </a:extLst>
              </a:tr>
              <a:tr h="323394">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3738</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422180466"/>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parking</a:t>
                      </a:r>
                    </a:p>
                  </a:txBody>
                  <a:tcPr marL="9525" marR="9525" marT="9525" marB="0" anchor="ctr">
                    <a:solidFill>
                      <a:schemeClr val="bg1"/>
                    </a:solidFill>
                  </a:tcPr>
                </a:tc>
                <a:extLst>
                  <a:ext uri="{0D108BD9-81ED-4DB2-BD59-A6C34878D82A}">
                    <a16:rowId xmlns:a16="http://schemas.microsoft.com/office/drawing/2014/main" val="2018738886"/>
                  </a:ext>
                </a:extLst>
              </a:tr>
            </a:tbl>
          </a:graphicData>
        </a:graphic>
      </p:graphicFrame>
      <p:graphicFrame>
        <p:nvGraphicFramePr>
          <p:cNvPr id="9" name="表 6">
            <a:extLst>
              <a:ext uri="{FF2B5EF4-FFF2-40B4-BE49-F238E27FC236}">
                <a16:creationId xmlns:a16="http://schemas.microsoft.com/office/drawing/2014/main" id="{F1552D46-067D-341D-FEDC-10715207C5E8}"/>
              </a:ext>
            </a:extLst>
          </p:cNvPr>
          <p:cNvGraphicFramePr>
            <a:graphicFrameLocks noGrp="1"/>
          </p:cNvGraphicFramePr>
          <p:nvPr>
            <p:extLst>
              <p:ext uri="{D42A27DB-BD31-4B8C-83A1-F6EECF244321}">
                <p14:modId xmlns:p14="http://schemas.microsoft.com/office/powerpoint/2010/main" val="799959985"/>
              </p:ext>
            </p:extLst>
          </p:nvPr>
        </p:nvGraphicFramePr>
        <p:xfrm>
          <a:off x="4206240" y="1226844"/>
          <a:ext cx="4823555" cy="3709035"/>
        </p:xfrm>
        <a:graphic>
          <a:graphicData uri="http://schemas.openxmlformats.org/drawingml/2006/table">
            <a:tbl>
              <a:tblPr firstRow="1" bandRow="1">
                <a:tableStyleId>{5940675A-B579-460E-94D1-54222C63F5DA}</a:tableStyleId>
              </a:tblPr>
              <a:tblGrid>
                <a:gridCol w="503555">
                  <a:extLst>
                    <a:ext uri="{9D8B030D-6E8A-4147-A177-3AD203B41FA5}">
                      <a16:colId xmlns:a16="http://schemas.microsoft.com/office/drawing/2014/main" val="563858188"/>
                    </a:ext>
                  </a:extLst>
                </a:gridCol>
                <a:gridCol w="4320000">
                  <a:extLst>
                    <a:ext uri="{9D8B030D-6E8A-4147-A177-3AD203B41FA5}">
                      <a16:colId xmlns:a16="http://schemas.microsoft.com/office/drawing/2014/main" val="3176802681"/>
                    </a:ext>
                  </a:extLst>
                </a:gridCol>
              </a:tblGrid>
              <a:tr h="204853">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3720</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dining</a:t>
                      </a:r>
                    </a:p>
                  </a:txBody>
                  <a:tcPr marL="9525" marR="9525" marT="9525" marB="0" anchor="ctr">
                    <a:solidFill>
                      <a:schemeClr val="bg1"/>
                    </a:solidFill>
                  </a:tcPr>
                </a:tc>
                <a:extLst>
                  <a:ext uri="{0D108BD9-81ED-4DB2-BD59-A6C34878D82A}">
                    <a16:rowId xmlns:a16="http://schemas.microsoft.com/office/drawing/2014/main" val="640019385"/>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3381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3882</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8332580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3849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parking</a:t>
                      </a:r>
                    </a:p>
                  </a:txBody>
                  <a:tcPr marL="9525" marR="9525" marT="9525" marB="0" anchor="ctr">
                    <a:solidFill>
                      <a:schemeClr val="bg1"/>
                    </a:solidFill>
                  </a:tcPr>
                </a:tc>
                <a:extLst>
                  <a:ext uri="{0D108BD9-81ED-4DB2-BD59-A6C34878D82A}">
                    <a16:rowId xmlns:a16="http://schemas.microsoft.com/office/drawing/2014/main" val="428019056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3861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dining</a:t>
                      </a:r>
                    </a:p>
                  </a:txBody>
                  <a:tcPr marL="9525" marR="9525" marT="9525" marB="0" anchor="ctr">
                    <a:solidFill>
                      <a:schemeClr val="bg1"/>
                    </a:solidFill>
                  </a:tcPr>
                </a:tc>
                <a:extLst>
                  <a:ext uri="{0D108BD9-81ED-4DB2-BD59-A6C34878D82A}">
                    <a16:rowId xmlns:a16="http://schemas.microsoft.com/office/drawing/2014/main" val="327759175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3689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252030288"/>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3943</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 sz="1200" b="0" i="0" u="none" strike="noStrike" dirty="0">
                          <a:solidFill>
                            <a:srgbClr val="000000"/>
                          </a:solidFill>
                          <a:effectLst/>
                          <a:latin typeface="Meiryo UI" panose="020B0604030504040204" pitchFamily="34" charset="-128"/>
                          <a:ea typeface="Meiryo UI" panose="020B0604030504040204" pitchFamily="34" charset="-128"/>
                        </a:rPr>
                        <a:t>+ parking</a:t>
                      </a:r>
                    </a:p>
                  </a:txBody>
                  <a:tcPr marL="9525" marR="9525" marT="9525" marB="0" anchor="ctr">
                    <a:solidFill>
                      <a:schemeClr val="bg1"/>
                    </a:solidFill>
                  </a:tcPr>
                </a:tc>
                <a:extLst>
                  <a:ext uri="{0D108BD9-81ED-4DB2-BD59-A6C34878D82A}">
                    <a16:rowId xmlns:a16="http://schemas.microsoft.com/office/drawing/2014/main" val="3518903691"/>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 sz="1200" b="0" i="0" u="none" strike="noStrike" dirty="0">
                          <a:solidFill>
                            <a:srgbClr val="000000"/>
                          </a:solidFill>
                          <a:effectLst/>
                          <a:latin typeface="Meiryo UI" panose="020B0604030504040204" pitchFamily="34" charset="-128"/>
                          <a:ea typeface="Meiryo UI" panose="020B0604030504040204" pitchFamily="34" charset="-128"/>
                        </a:rPr>
                        <a:t>+ dining</a:t>
                      </a:r>
                    </a:p>
                  </a:txBody>
                  <a:tcPr marL="9525" marR="9525" marT="9525" marB="0" anchor="ctr">
                    <a:solidFill>
                      <a:schemeClr val="bg1"/>
                    </a:solidFill>
                  </a:tcPr>
                </a:tc>
                <a:extLst>
                  <a:ext uri="{0D108BD9-81ED-4DB2-BD59-A6C34878D82A}">
                    <a16:rowId xmlns:a16="http://schemas.microsoft.com/office/drawing/2014/main" val="3585607756"/>
                  </a:ext>
                </a:extLst>
              </a:tr>
              <a:tr h="2802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2934</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sales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065427399"/>
                  </a:ext>
                </a:extLst>
              </a:tr>
              <a:tr h="416819">
                <a:tc>
                  <a:txBody>
                    <a:bodyPr/>
                    <a:lstStyle/>
                    <a:p>
                      <a:pPr algn="ctr"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2902</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1" i="0" u="none" strike="noStrike" dirty="0">
                          <a:solidFill>
                            <a:srgbClr val="000000"/>
                          </a:solidFill>
                          <a:effectLst/>
                          <a:latin typeface="Meiryo UI" panose="020B0604030504040204" pitchFamily="34" charset="-128"/>
                          <a:ea typeface="Meiryo UI" panose="020B0604030504040204" pitchFamily="34" charset="-128"/>
                        </a:rPr>
                        <a:t> </a:t>
                      </a:r>
                      <a:r>
                        <a:rPr lang="en-US" sz="1200" b="1" i="0" u="none" strike="noStrike" dirty="0">
                          <a:solidFill>
                            <a:srgbClr val="000000"/>
                          </a:solidFill>
                          <a:effectLst/>
                          <a:latin typeface="Meiryo UI" panose="020B0604030504040204" pitchFamily="34" charset="-128"/>
                          <a:ea typeface="Meiryo UI" panose="020B0604030504040204" pitchFamily="34" charset="-128"/>
                        </a:rPr>
                        <a:t>sales</a:t>
                      </a:r>
                      <a:r>
                        <a:rPr lang="en"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a:solidFill>
                            <a:srgbClr val="000000"/>
                          </a:solidFill>
                          <a:effectLst/>
                          <a:latin typeface="Meiryo UI" panose="020B0604030504040204" pitchFamily="34" charset="-128"/>
                          <a:ea typeface="Meiryo UI" panose="020B0604030504040204" pitchFamily="34" charset="-128"/>
                        </a:rPr>
                        <a:t>area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1"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045881105"/>
                  </a:ext>
                </a:extLst>
              </a:tr>
              <a:tr h="143682">
                <a:tc>
                  <a:txBody>
                    <a:bodyPr/>
                    <a:lstStyle/>
                    <a:p>
                      <a:pPr algn="ctr" fontAlgn="ctr"/>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471335127"/>
                  </a:ext>
                </a:extLst>
              </a:tr>
              <a:tr h="143682">
                <a:tc>
                  <a:txBody>
                    <a:bodyPr/>
                    <a:lstStyle/>
                    <a:p>
                      <a:pPr algn="ctr" fontAlgn="ctr"/>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980293958"/>
                  </a:ext>
                </a:extLst>
              </a:tr>
              <a:tr h="143682">
                <a:tc>
                  <a:txBody>
                    <a:bodyPr/>
                    <a:lstStyle/>
                    <a:p>
                      <a:pPr algn="ctr" fontAlgn="ctr"/>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150959005"/>
                  </a:ext>
                </a:extLst>
              </a:tr>
              <a:tr h="143682">
                <a:tc>
                  <a:txBody>
                    <a:bodyPr/>
                    <a:lstStyle/>
                    <a:p>
                      <a:pPr algn="ctr" fontAlgn="ctr"/>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276925417"/>
                  </a:ext>
                </a:extLst>
              </a:tr>
              <a:tr h="143682">
                <a:tc>
                  <a:txBody>
                    <a:bodyPr/>
                    <a:lstStyle/>
                    <a:p>
                      <a:pPr algn="ctr" fontAlgn="ctr"/>
                      <a:endParaRPr lang="en-US" altLang="ja-JP"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2933093655"/>
                  </a:ext>
                </a:extLst>
              </a:tr>
            </a:tbl>
          </a:graphicData>
        </a:graphic>
      </p:graphicFrame>
    </p:spTree>
    <p:extLst>
      <p:ext uri="{BB962C8B-B14F-4D97-AF65-F5344CB8AC3E}">
        <p14:creationId xmlns:p14="http://schemas.microsoft.com/office/powerpoint/2010/main" val="3050525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A04B2-51E8-A16F-41B6-4F13A3EDFD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C8420D-1920-534D-830A-E7AD6609EEF5}"/>
              </a:ext>
            </a:extLst>
          </p:cNvPr>
          <p:cNvSpPr>
            <a:spLocks noGrp="1"/>
          </p:cNvSpPr>
          <p:nvPr>
            <p:ph type="title"/>
          </p:nvPr>
        </p:nvSpPr>
        <p:spPr>
          <a:xfrm>
            <a:off x="374650" y="48612"/>
            <a:ext cx="8362950" cy="307777"/>
          </a:xfrm>
        </p:spPr>
        <p:txBody>
          <a:bodyPr wrap="square" anchor="ctr">
            <a:normAutofit/>
          </a:bodyPr>
          <a:lstStyle/>
          <a:p>
            <a:r>
              <a:rPr lang="en-US" altLang="ja-JP" dirty="0"/>
              <a:t>[4-1] </a:t>
            </a:r>
            <a:r>
              <a:rPr kumimoji="1" lang="ja-JP" altLang="en-US"/>
              <a:t>Analysis</a:t>
            </a:r>
            <a:endParaRPr kumimoji="1" lang="ja-JP" altLang="en-US" dirty="0"/>
          </a:p>
        </p:txBody>
      </p:sp>
      <p:pic>
        <p:nvPicPr>
          <p:cNvPr id="9" name="Picture 8" descr="A screenshot of a graph&#10;&#10;Description automatically generated">
            <a:extLst>
              <a:ext uri="{FF2B5EF4-FFF2-40B4-BE49-F238E27FC236}">
                <a16:creationId xmlns:a16="http://schemas.microsoft.com/office/drawing/2014/main" id="{87EACA2C-FD9E-64B0-5599-5910759EEB9A}"/>
              </a:ext>
            </a:extLst>
          </p:cNvPr>
          <p:cNvPicPr>
            <a:picLocks noChangeAspect="1"/>
          </p:cNvPicPr>
          <p:nvPr/>
        </p:nvPicPr>
        <p:blipFill>
          <a:blip r:embed="rId2"/>
          <a:stretch>
            <a:fillRect/>
          </a:stretch>
        </p:blipFill>
        <p:spPr>
          <a:xfrm>
            <a:off x="1556546" y="609600"/>
            <a:ext cx="3855623" cy="3924300"/>
          </a:xfrm>
          <a:prstGeom prst="rect">
            <a:avLst/>
          </a:prstGeom>
          <a:noFill/>
        </p:spPr>
      </p:pic>
      <p:sp>
        <p:nvSpPr>
          <p:cNvPr id="4" name="フッター プレースホルダー 3">
            <a:extLst>
              <a:ext uri="{FF2B5EF4-FFF2-40B4-BE49-F238E27FC236}">
                <a16:creationId xmlns:a16="http://schemas.microsoft.com/office/drawing/2014/main" id="{45C91D82-C294-07BA-C484-E26C642A425D}"/>
              </a:ext>
            </a:extLst>
          </p:cNvPr>
          <p:cNvSpPr>
            <a:spLocks noGrp="1"/>
          </p:cNvSpPr>
          <p:nvPr>
            <p:ph type="ftr" sz="quarter" idx="11"/>
          </p:nvPr>
        </p:nvSpPr>
        <p:spPr>
          <a:xfrm>
            <a:off x="427038" y="4818460"/>
            <a:ext cx="2860440" cy="325041"/>
          </a:xfrm>
        </p:spPr>
        <p:txBody>
          <a:bodyPr anchor="ctr">
            <a:normAutofit/>
          </a:bodyPr>
          <a:lstStyle/>
          <a:p>
            <a:pPr>
              <a:spcAft>
                <a:spcPts val="600"/>
              </a:spcAft>
            </a:pPr>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EE760711-008B-B6C0-CBB4-24528CE19002}"/>
              </a:ext>
            </a:extLst>
          </p:cNvPr>
          <p:cNvSpPr>
            <a:spLocks noGrp="1"/>
          </p:cNvSpPr>
          <p:nvPr>
            <p:ph type="sldNum" sz="quarter" idx="12"/>
          </p:nvPr>
        </p:nvSpPr>
        <p:spPr>
          <a:xfrm>
            <a:off x="6596062" y="4818460"/>
            <a:ext cx="2133600" cy="325040"/>
          </a:xfrm>
        </p:spPr>
        <p:txBody>
          <a:bodyPr anchor="ctr">
            <a:normAutofit/>
          </a:bodyPr>
          <a:lstStyle/>
          <a:p>
            <a:pPr>
              <a:spcAft>
                <a:spcPts val="600"/>
              </a:spcAft>
            </a:pPr>
            <a:fld id="{C972E56B-BE32-4DF7-997A-D27758A02200}" type="slidenum">
              <a:rPr kumimoji="1" lang="ja-JP" altLang="en-US" smtClean="0"/>
              <a:pPr>
                <a:spcAft>
                  <a:spcPts val="600"/>
                </a:spcAft>
              </a:pPr>
              <a:t>18</a:t>
            </a:fld>
            <a:endParaRPr kumimoji="1" lang="ja-JP" altLang="en-US"/>
          </a:p>
        </p:txBody>
      </p:sp>
    </p:spTree>
    <p:extLst>
      <p:ext uri="{BB962C8B-B14F-4D97-AF65-F5344CB8AC3E}">
        <p14:creationId xmlns:p14="http://schemas.microsoft.com/office/powerpoint/2010/main" val="1223346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73B4E-85C2-4ADC-628E-CE2BB12EBD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85E1F5-57CE-6D3A-DBEB-FC131399F223}"/>
              </a:ext>
            </a:extLst>
          </p:cNvPr>
          <p:cNvSpPr>
            <a:spLocks noGrp="1"/>
          </p:cNvSpPr>
          <p:nvPr>
            <p:ph type="title"/>
          </p:nvPr>
        </p:nvSpPr>
        <p:spPr>
          <a:xfrm>
            <a:off x="374650" y="48612"/>
            <a:ext cx="8362950" cy="307777"/>
          </a:xfrm>
        </p:spPr>
        <p:txBody>
          <a:bodyPr wrap="square" anchor="ctr">
            <a:normAutofit/>
          </a:bodyPr>
          <a:lstStyle/>
          <a:p>
            <a:r>
              <a:rPr lang="en-US" altLang="ja-JP" dirty="0"/>
              <a:t>[4-1] </a:t>
            </a:r>
            <a:r>
              <a:rPr kumimoji="1"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4ECA2498-0DBF-3A81-4C1D-F237338E0A30}"/>
              </a:ext>
            </a:extLst>
          </p:cNvPr>
          <p:cNvSpPr>
            <a:spLocks noGrp="1"/>
          </p:cNvSpPr>
          <p:nvPr>
            <p:ph type="ftr" sz="quarter" idx="11"/>
          </p:nvPr>
        </p:nvSpPr>
        <p:spPr>
          <a:xfrm>
            <a:off x="427038" y="4818460"/>
            <a:ext cx="2860440" cy="325041"/>
          </a:xfrm>
        </p:spPr>
        <p:txBody>
          <a:bodyPr anchor="ctr">
            <a:normAutofit/>
          </a:bodyPr>
          <a:lstStyle/>
          <a:p>
            <a:pPr>
              <a:spcAft>
                <a:spcPts val="600"/>
              </a:spcAft>
            </a:pPr>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35CA8122-CB04-C318-C03C-B1BFE980CE88}"/>
              </a:ext>
            </a:extLst>
          </p:cNvPr>
          <p:cNvSpPr>
            <a:spLocks noGrp="1"/>
          </p:cNvSpPr>
          <p:nvPr>
            <p:ph type="sldNum" sz="quarter" idx="12"/>
          </p:nvPr>
        </p:nvSpPr>
        <p:spPr>
          <a:xfrm>
            <a:off x="6596062" y="4818460"/>
            <a:ext cx="2133600" cy="325040"/>
          </a:xfrm>
        </p:spPr>
        <p:txBody>
          <a:bodyPr anchor="ctr">
            <a:normAutofit/>
          </a:bodyPr>
          <a:lstStyle/>
          <a:p>
            <a:pPr>
              <a:spcAft>
                <a:spcPts val="600"/>
              </a:spcAft>
            </a:pPr>
            <a:fld id="{C972E56B-BE32-4DF7-997A-D27758A02200}" type="slidenum">
              <a:rPr kumimoji="1" lang="ja-JP" altLang="en-US" smtClean="0"/>
              <a:pPr>
                <a:spcAft>
                  <a:spcPts val="600"/>
                </a:spcAft>
              </a:pPr>
              <a:t>19</a:t>
            </a:fld>
            <a:endParaRPr kumimoji="1" lang="ja-JP" altLang="en-US"/>
          </a:p>
        </p:txBody>
      </p:sp>
      <p:pic>
        <p:nvPicPr>
          <p:cNvPr id="6" name="Picture 5" descr="A screenshot of a graph&#10;&#10;Description automatically generated">
            <a:extLst>
              <a:ext uri="{FF2B5EF4-FFF2-40B4-BE49-F238E27FC236}">
                <a16:creationId xmlns:a16="http://schemas.microsoft.com/office/drawing/2014/main" id="{50D16489-D44A-2218-CC79-62FC05C0A68C}"/>
              </a:ext>
            </a:extLst>
          </p:cNvPr>
          <p:cNvPicPr>
            <a:picLocks noChangeAspect="1"/>
          </p:cNvPicPr>
          <p:nvPr/>
        </p:nvPicPr>
        <p:blipFill>
          <a:blip r:embed="rId2"/>
          <a:stretch>
            <a:fillRect/>
          </a:stretch>
        </p:blipFill>
        <p:spPr>
          <a:xfrm>
            <a:off x="3807239" y="609600"/>
            <a:ext cx="3855623" cy="3924300"/>
          </a:xfrm>
          <a:prstGeom prst="rect">
            <a:avLst/>
          </a:prstGeom>
          <a:noFill/>
        </p:spPr>
      </p:pic>
      <p:sp>
        <p:nvSpPr>
          <p:cNvPr id="8" name="TextBox 7">
            <a:extLst>
              <a:ext uri="{FF2B5EF4-FFF2-40B4-BE49-F238E27FC236}">
                <a16:creationId xmlns:a16="http://schemas.microsoft.com/office/drawing/2014/main" id="{653FDFC8-E07B-1A76-C78B-EA1A131214E8}"/>
              </a:ext>
            </a:extLst>
          </p:cNvPr>
          <p:cNvSpPr txBox="1"/>
          <p:nvPr/>
        </p:nvSpPr>
        <p:spPr>
          <a:xfrm>
            <a:off x="565484" y="947742"/>
            <a:ext cx="4572000" cy="402546"/>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None/>
              <a:tabLst/>
              <a:defRPr/>
            </a:pPr>
            <a:r>
              <a:rPr lang="ja-JP" altLang="en-US" sz="1800">
                <a:solidFill>
                  <a:prstClr val="black"/>
                </a:solidFill>
              </a:rPr>
              <a:t>Minimum </a:t>
            </a:r>
            <a:r>
              <a:rPr lang="en-US" altLang="ja-JP" sz="1800" dirty="0">
                <a:solidFill>
                  <a:prstClr val="black"/>
                </a:solidFill>
              </a:rPr>
              <a:t>BIC: </a:t>
            </a:r>
            <a:r>
              <a:rPr lang="en-US" altLang="ko-KR" sz="1800" b="0" dirty="0">
                <a:solidFill>
                  <a:prstClr val="black"/>
                </a:solidFill>
              </a:rPr>
              <a:t>2902</a:t>
            </a:r>
            <a:endParaRPr lang="en-US" altLang="ja-JP" sz="1800" b="0" dirty="0">
              <a:solidFill>
                <a:prstClr val="black"/>
              </a:solidFill>
            </a:endParaRPr>
          </a:p>
        </p:txBody>
      </p:sp>
    </p:spTree>
    <p:extLst>
      <p:ext uri="{BB962C8B-B14F-4D97-AF65-F5344CB8AC3E}">
        <p14:creationId xmlns:p14="http://schemas.microsoft.com/office/powerpoint/2010/main" val="447535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 altLang="ja-JP" dirty="0"/>
              <a:t>1. Understanding the </a:t>
            </a:r>
            <a:r>
              <a:rPr lang="en-US" altLang="ja-JP" dirty="0"/>
              <a:t>P</a:t>
            </a:r>
            <a:r>
              <a:rPr lang="en" altLang="ja-JP" dirty="0"/>
              <a:t>roblem</a:t>
            </a:r>
            <a:endParaRPr kumimoji="1" lang="ja-JP" altLang="en-US" dirty="0"/>
          </a:p>
        </p:txBody>
      </p:sp>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normAutofit/>
          </a:bodyPr>
          <a:lstStyle/>
          <a:p>
            <a:pPr marL="0" indent="0">
              <a:buNone/>
            </a:pPr>
            <a:r>
              <a:rPr lang="en-US" altLang="ja-JP" sz="2000" b="0" dirty="0"/>
              <a:t>Problem:         </a:t>
            </a:r>
          </a:p>
          <a:p>
            <a:pPr marL="0" indent="0">
              <a:buNone/>
            </a:pPr>
            <a:r>
              <a:rPr lang="en-US" altLang="ja-JP" sz="1800" b="0" dirty="0"/>
              <a:t> 	Structure Estimation</a:t>
            </a:r>
            <a:r>
              <a:rPr lang="ja-JP" altLang="en-US" sz="1800" b="0"/>
              <a:t>[</a:t>
            </a:r>
            <a:r>
              <a:rPr lang="en-US" sz="1800" b="0" dirty="0"/>
              <a:t>Predict sales based on </a:t>
            </a:r>
            <a:r>
              <a:rPr lang="en-US" sz="1800" b="0" dirty="0" err="1"/>
              <a:t>storeʼs</a:t>
            </a:r>
            <a:r>
              <a:rPr lang="en-US" sz="1800" b="0" dirty="0"/>
              <a:t> location 	conditions</a:t>
            </a:r>
            <a:r>
              <a:rPr lang="ja-JP" altLang="en-US" sz="1800" b="0"/>
              <a:t>]</a:t>
            </a:r>
            <a:endParaRPr lang="en-US" altLang="ja-JP" sz="1800" b="0" dirty="0"/>
          </a:p>
          <a:p>
            <a:pPr marL="1292225" indent="-1292225">
              <a:lnSpc>
                <a:spcPct val="120000"/>
              </a:lnSpc>
              <a:buNone/>
            </a:pPr>
            <a:r>
              <a:rPr lang="ja-JP" altLang="en-US" sz="2000" b="0"/>
              <a:t>Explanatory </a:t>
            </a:r>
            <a:r>
              <a:rPr lang="en-US" altLang="ja-JP" sz="2000" b="0" dirty="0"/>
              <a:t>v</a:t>
            </a:r>
            <a:r>
              <a:rPr lang="ja-JP" altLang="en-US" sz="2000" b="0"/>
              <a:t>ariables</a:t>
            </a:r>
            <a:r>
              <a:rPr lang="en-US" altLang="ja-JP" sz="2000" b="0" dirty="0"/>
              <a:t>:</a:t>
            </a:r>
            <a:r>
              <a:rPr lang="en-US" sz="2000" b="0" dirty="0"/>
              <a:t> </a:t>
            </a:r>
          </a:p>
          <a:p>
            <a:pPr marL="1292225" indent="-1292225">
              <a:lnSpc>
                <a:spcPct val="120000"/>
              </a:lnSpc>
              <a:buNone/>
            </a:pPr>
            <a:r>
              <a:rPr lang="en-US" sz="2000" b="0" dirty="0"/>
              <a:t>	</a:t>
            </a:r>
            <a:r>
              <a:rPr lang="en-US" sz="1700" b="0" dirty="0"/>
              <a:t>Sales floor area, Walking time from station, Number of competing stores, Population density of the neighborhood, Parking space, Dining space, Whether or not facing a main street</a:t>
            </a:r>
            <a:r>
              <a:rPr lang="en-US" altLang="ja-JP" sz="1700" b="0" dirty="0"/>
              <a:t> </a:t>
            </a:r>
          </a:p>
          <a:p>
            <a:pPr marL="0" indent="0">
              <a:buNone/>
            </a:pPr>
            <a:r>
              <a:rPr lang="en-US" altLang="ja-JP" sz="2000" b="0" dirty="0"/>
              <a:t>O</a:t>
            </a:r>
            <a:r>
              <a:rPr lang="ja-JP" altLang="en-US" sz="2000" b="0"/>
              <a:t>bjective variable</a:t>
            </a:r>
            <a:r>
              <a:rPr lang="en-US" altLang="ja-JP" sz="2000" b="0" dirty="0"/>
              <a:t> : </a:t>
            </a:r>
          </a:p>
          <a:p>
            <a:pPr marL="0" indent="0">
              <a:buNone/>
            </a:pPr>
            <a:r>
              <a:rPr lang="en-US" altLang="ja-JP" sz="2000" b="0" dirty="0"/>
              <a:t>	</a:t>
            </a:r>
            <a:r>
              <a:rPr lang="en-US" altLang="ja-JP" sz="1800" b="0" dirty="0"/>
              <a:t>Sale [Quantitative, Observable]</a:t>
            </a:r>
          </a:p>
          <a:p>
            <a:pPr marL="0" indent="0">
              <a:buNone/>
            </a:pPr>
            <a:r>
              <a:rPr lang="ja-JP" altLang="en-US" sz="2000" b="0"/>
              <a:t>Type </a:t>
            </a:r>
            <a:r>
              <a:rPr lang="ja-JP" altLang="en-US" sz="2000" b="0" dirty="0"/>
              <a:t>of problem</a:t>
            </a:r>
            <a:r>
              <a:rPr lang="en-US" altLang="ja-JP" sz="2000" b="0" dirty="0"/>
              <a:t>: </a:t>
            </a:r>
          </a:p>
          <a:p>
            <a:pPr marL="0" indent="0">
              <a:buNone/>
            </a:pPr>
            <a:r>
              <a:rPr lang="en-US" altLang="ja-JP" sz="2000" b="0" dirty="0"/>
              <a:t>	</a:t>
            </a:r>
            <a:r>
              <a:rPr lang="en-US" altLang="ja-JP" sz="1800" b="0" dirty="0"/>
              <a:t>Regression</a:t>
            </a:r>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2</a:t>
            </a:fld>
            <a:endParaRPr kumimoji="1" lang="ja-JP" altLang="en-US"/>
          </a:p>
        </p:txBody>
      </p:sp>
    </p:spTree>
    <p:extLst>
      <p:ext uri="{BB962C8B-B14F-4D97-AF65-F5344CB8AC3E}">
        <p14:creationId xmlns:p14="http://schemas.microsoft.com/office/powerpoint/2010/main" val="2567683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          ] </a:t>
            </a:r>
            <a:r>
              <a:rPr lang="ja-JP" altLang="en-US"/>
              <a:t>Consideration</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10804"/>
            <a:ext cx="8275465" cy="3924300"/>
          </a:xfrm>
        </p:spPr>
        <p:txBody>
          <a:bodyPr>
            <a:normAutofit/>
          </a:bodyPr>
          <a:lstStyle/>
          <a:p>
            <a:pPr>
              <a:lnSpc>
                <a:spcPct val="120000"/>
              </a:lnSpc>
              <a:spcBef>
                <a:spcPts val="0"/>
              </a:spcBef>
            </a:pPr>
            <a:r>
              <a:rPr kumimoji="1" lang="en-US" altLang="ja-JP" sz="2000" b="0" dirty="0"/>
              <a:t> </a:t>
            </a:r>
          </a:p>
          <a:p>
            <a:pPr>
              <a:lnSpc>
                <a:spcPct val="120000"/>
              </a:lnSpc>
              <a:spcBef>
                <a:spcPts val="0"/>
              </a:spcBef>
            </a:pPr>
            <a:r>
              <a:rPr lang="en-US" altLang="ja-JP" sz="2000" b="0" dirty="0"/>
              <a:t> </a:t>
            </a:r>
          </a:p>
          <a:p>
            <a:pPr>
              <a:lnSpc>
                <a:spcPct val="120000"/>
              </a:lnSpc>
              <a:spcBef>
                <a:spcPts val="0"/>
              </a:spcBef>
            </a:pPr>
            <a:r>
              <a:rPr lang="en-US" altLang="ja-JP" sz="2000" b="0" dirty="0"/>
              <a:t>  </a:t>
            </a:r>
            <a:endParaRPr kumimoji="1" lang="ja-JP" altLang="en-US" sz="2000" b="0"/>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20</a:t>
            </a:fld>
            <a:endParaRPr kumimoji="1" lang="ja-JP" altLang="en-US"/>
          </a:p>
        </p:txBody>
      </p:sp>
    </p:spTree>
    <p:extLst>
      <p:ext uri="{BB962C8B-B14F-4D97-AF65-F5344CB8AC3E}">
        <p14:creationId xmlns:p14="http://schemas.microsoft.com/office/powerpoint/2010/main" val="2980232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E27A670-AED6-9ED9-29C0-B506AD231AEC}"/>
              </a:ext>
            </a:extLst>
          </p:cNvPr>
          <p:cNvSpPr txBox="1"/>
          <p:nvPr/>
        </p:nvSpPr>
        <p:spPr>
          <a:xfrm>
            <a:off x="2195823" y="2371695"/>
            <a:ext cx="4752355" cy="400110"/>
          </a:xfrm>
          <a:prstGeom prst="rect">
            <a:avLst/>
          </a:prstGeom>
          <a:noFill/>
        </p:spPr>
        <p:txBody>
          <a:bodyPr wrap="square" rtlCol="0">
            <a:spAutoFit/>
          </a:bodyPr>
          <a:lstStyle/>
          <a:p>
            <a:pPr algn="ctr"/>
            <a:r>
              <a:rPr lang="en-US" altLang="ja-JP" sz="2000" dirty="0">
                <a:latin typeface="Meiryo UI" panose="020B0604030504040204" pitchFamily="34" charset="-128"/>
                <a:ea typeface="Meiryo UI" panose="020B0604030504040204" pitchFamily="34" charset="-128"/>
              </a:rPr>
              <a:t>X</a:t>
            </a:r>
            <a:r>
              <a:rPr kumimoji="1" lang="en-US" altLang="ja-JP" sz="2000" dirty="0">
                <a:latin typeface="Meiryo UI" panose="020B0604030504040204" pitchFamily="34" charset="-128"/>
                <a:ea typeface="Meiryo UI" panose="020B0604030504040204" pitchFamily="34" charset="-128"/>
              </a:rPr>
              <a:t>. </a:t>
            </a:r>
            <a:r>
              <a:rPr lang="en-US" altLang="ja-JP" sz="2000" dirty="0">
                <a:latin typeface="Meiryo UI" panose="020B0604030504040204" pitchFamily="34" charset="-128"/>
                <a:ea typeface="Meiryo UI" panose="020B0604030504040204" pitchFamily="34" charset="-128"/>
              </a:rPr>
              <a:t>XXXXXXXXXX</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245252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en" altLang="ja-JP" dirty="0"/>
              <a:t>Understanding the 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t>:              </a:t>
            </a:r>
            <a:r>
              <a:rPr lang="ja-JP" altLang="en-US" sz="2000" b="0" dirty="0"/>
              <a:t>[              ]</a:t>
            </a:r>
            <a:endParaRPr lang="en-US" altLang="ja-JP"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22</a:t>
            </a:fld>
            <a:endParaRPr kumimoji="1" lang="ja-JP" altLang="en-US"/>
          </a:p>
        </p:txBody>
      </p:sp>
    </p:spTree>
    <p:extLst>
      <p:ext uri="{BB962C8B-B14F-4D97-AF65-F5344CB8AC3E}">
        <p14:creationId xmlns:p14="http://schemas.microsoft.com/office/powerpoint/2010/main" val="3651627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23</a:t>
            </a:fld>
            <a:endParaRPr kumimoji="1" lang="ja-JP" altLang="en-US"/>
          </a:p>
        </p:txBody>
      </p:sp>
      <p:graphicFrame>
        <p:nvGraphicFramePr>
          <p:cNvPr id="6" name="表 5">
            <a:extLst>
              <a:ext uri="{FF2B5EF4-FFF2-40B4-BE49-F238E27FC236}">
                <a16:creationId xmlns:a16="http://schemas.microsoft.com/office/drawing/2014/main" id="{3C3A7AA3-8874-B633-237D-6B0DF931F59D}"/>
              </a:ext>
            </a:extLst>
          </p:cNvPr>
          <p:cNvGraphicFramePr>
            <a:graphicFrameLocks noGrp="1"/>
          </p:cNvGraphicFramePr>
          <p:nvPr>
            <p:extLst>
              <p:ext uri="{D42A27DB-BD31-4B8C-83A1-F6EECF244321}">
                <p14:modId xmlns:p14="http://schemas.microsoft.com/office/powerpoint/2010/main" val="2247854842"/>
              </p:ext>
            </p:extLst>
          </p:nvPr>
        </p:nvGraphicFramePr>
        <p:xfrm>
          <a:off x="420688" y="674817"/>
          <a:ext cx="8302623" cy="1495346"/>
        </p:xfrm>
        <a:graphic>
          <a:graphicData uri="http://schemas.openxmlformats.org/drawingml/2006/table">
            <a:tbl>
              <a:tblPr>
                <a:tableStyleId>{616DA210-FB5B-4158-B5E0-FEB733F419BA}</a:tableStyleId>
              </a:tblPr>
              <a:tblGrid>
                <a:gridCol w="1096961">
                  <a:extLst>
                    <a:ext uri="{9D8B030D-6E8A-4147-A177-3AD203B41FA5}">
                      <a16:colId xmlns:a16="http://schemas.microsoft.com/office/drawing/2014/main" val="3619343928"/>
                    </a:ext>
                  </a:extLst>
                </a:gridCol>
                <a:gridCol w="2375925">
                  <a:extLst>
                    <a:ext uri="{9D8B030D-6E8A-4147-A177-3AD203B41FA5}">
                      <a16:colId xmlns:a16="http://schemas.microsoft.com/office/drawing/2014/main" val="388790388"/>
                    </a:ext>
                  </a:extLst>
                </a:gridCol>
                <a:gridCol w="1398681">
                  <a:extLst>
                    <a:ext uri="{9D8B030D-6E8A-4147-A177-3AD203B41FA5}">
                      <a16:colId xmlns:a16="http://schemas.microsoft.com/office/drawing/2014/main" val="1256842387"/>
                    </a:ext>
                  </a:extLst>
                </a:gridCol>
                <a:gridCol w="1054468">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393843">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266683662"/>
                  </a:ext>
                </a:extLst>
              </a:tr>
              <a:tr h="393843">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endParaRPr kumimoji="1" lang="ja-JP" altLang="en-US" sz="8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600158674"/>
                  </a:ext>
                </a:extLst>
              </a:tr>
            </a:tbl>
          </a:graphicData>
        </a:graphic>
      </p:graphicFrame>
    </p:spTree>
    <p:extLst>
      <p:ext uri="{BB962C8B-B14F-4D97-AF65-F5344CB8AC3E}">
        <p14:creationId xmlns:p14="http://schemas.microsoft.com/office/powerpoint/2010/main" val="1452994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          ]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p:txBody>
          <a:bodyPr>
            <a:noAutofit/>
          </a:bodyPr>
          <a:lstStyle/>
          <a:p>
            <a:pPr>
              <a:lnSpc>
                <a:spcPct val="120000"/>
              </a:lnSpc>
              <a:spcBef>
                <a:spcPts val="0"/>
              </a:spcBef>
              <a:defRPr/>
            </a:pPr>
            <a:endPar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24</a:t>
            </a:fld>
            <a:endParaRPr kumimoji="1" lang="ja-JP" altLang="en-US"/>
          </a:p>
        </p:txBody>
      </p:sp>
    </p:spTree>
    <p:extLst>
      <p:ext uri="{BB962C8B-B14F-4D97-AF65-F5344CB8AC3E}">
        <p14:creationId xmlns:p14="http://schemas.microsoft.com/office/powerpoint/2010/main" val="3728537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          ] </a:t>
            </a:r>
            <a:r>
              <a:rPr lang="ja-JP" altLang="en-US"/>
              <a:t>Consideration</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10804"/>
            <a:ext cx="8275465" cy="3924300"/>
          </a:xfrm>
        </p:spPr>
        <p:txBody>
          <a:bodyPr>
            <a:normAutofit/>
          </a:bodyPr>
          <a:lstStyle/>
          <a:p>
            <a:pPr>
              <a:lnSpc>
                <a:spcPct val="120000"/>
              </a:lnSpc>
              <a:spcBef>
                <a:spcPts val="0"/>
              </a:spcBef>
            </a:pPr>
            <a:r>
              <a:rPr kumimoji="1" lang="en-US" altLang="ja-JP" sz="2000" b="0" dirty="0"/>
              <a:t> </a:t>
            </a:r>
          </a:p>
          <a:p>
            <a:pPr>
              <a:lnSpc>
                <a:spcPct val="120000"/>
              </a:lnSpc>
              <a:spcBef>
                <a:spcPts val="0"/>
              </a:spcBef>
            </a:pPr>
            <a:r>
              <a:rPr lang="en-US" altLang="ja-JP" sz="2000" b="0" dirty="0"/>
              <a:t> </a:t>
            </a:r>
          </a:p>
          <a:p>
            <a:pPr>
              <a:lnSpc>
                <a:spcPct val="120000"/>
              </a:lnSpc>
              <a:spcBef>
                <a:spcPts val="0"/>
              </a:spcBef>
            </a:pPr>
            <a:r>
              <a:rPr kumimoji="1" lang="en-US" altLang="ja-JP" sz="2000" b="0" dirty="0"/>
              <a:t> </a:t>
            </a:r>
            <a:endParaRPr kumimoji="1" lang="ja-JP" altLang="en-US" sz="2000" b="0"/>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25</a:t>
            </a:fld>
            <a:endParaRPr kumimoji="1" lang="ja-JP" altLang="en-US"/>
          </a:p>
        </p:txBody>
      </p:sp>
    </p:spTree>
    <p:extLst>
      <p:ext uri="{BB962C8B-B14F-4D97-AF65-F5344CB8AC3E}">
        <p14:creationId xmlns:p14="http://schemas.microsoft.com/office/powerpoint/2010/main" val="3859620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kumimoji="1" lang="ja-JP" altLang="en-US" dirty="0"/>
              <a:t>Conclusion</a:t>
            </a:r>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10804"/>
            <a:ext cx="8275465" cy="3924300"/>
          </a:xfrm>
        </p:spPr>
        <p:txBody>
          <a:bodyPr>
            <a:normAutofit/>
          </a:bodyPr>
          <a:lstStyle/>
          <a:p>
            <a:pPr>
              <a:lnSpc>
                <a:spcPct val="120000"/>
              </a:lnSpc>
              <a:spcBef>
                <a:spcPts val="0"/>
              </a:spcBef>
            </a:pPr>
            <a:r>
              <a:rPr kumimoji="1" lang="en-US" altLang="ja-JP" sz="2000" b="0" dirty="0"/>
              <a:t> </a:t>
            </a:r>
          </a:p>
          <a:p>
            <a:pPr>
              <a:lnSpc>
                <a:spcPct val="120000"/>
              </a:lnSpc>
              <a:spcBef>
                <a:spcPts val="0"/>
              </a:spcBef>
            </a:pPr>
            <a:r>
              <a:rPr lang="en-US" altLang="ja-JP" sz="2000" b="0" dirty="0"/>
              <a:t> </a:t>
            </a:r>
          </a:p>
          <a:p>
            <a:pPr>
              <a:lnSpc>
                <a:spcPct val="120000"/>
              </a:lnSpc>
              <a:spcBef>
                <a:spcPts val="0"/>
              </a:spcBef>
            </a:pPr>
            <a:r>
              <a:rPr lang="en-US" altLang="ja-JP" sz="2000" b="0" dirty="0"/>
              <a:t>  </a:t>
            </a:r>
            <a:endParaRPr kumimoji="1" lang="ja-JP" altLang="en-US" sz="2000" b="0"/>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26</a:t>
            </a:fld>
            <a:endParaRPr kumimoji="1" lang="ja-JP" altLang="en-US"/>
          </a:p>
        </p:txBody>
      </p:sp>
    </p:spTree>
    <p:extLst>
      <p:ext uri="{BB962C8B-B14F-4D97-AF65-F5344CB8AC3E}">
        <p14:creationId xmlns:p14="http://schemas.microsoft.com/office/powerpoint/2010/main" val="364336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US" altLang="ja-JP" dirty="0"/>
              <a:t>2. C</a:t>
            </a:r>
            <a:r>
              <a:rPr lang="ja-JP" altLang="en-US"/>
              <a:t>onfirmation </a:t>
            </a:r>
            <a:r>
              <a:rPr lang="ja-JP" altLang="en-US" dirty="0"/>
              <a:t>of </a:t>
            </a:r>
            <a:r>
              <a:rPr lang="en-US" altLang="ja-JP" dirty="0"/>
              <a:t>I</a:t>
            </a:r>
            <a:r>
              <a:rPr lang="ja-JP" altLang="en-US"/>
              <a:t>nput</a:t>
            </a:r>
            <a:r>
              <a:rPr lang="en-US" altLang="ja-JP" dirty="0"/>
              <a:t>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3</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1C250316-A976-D54A-8E7F-53754CFF9965}"/>
                  </a:ext>
                </a:extLst>
              </p:cNvPr>
              <p:cNvGraphicFramePr>
                <a:graphicFrameLocks noGrp="1"/>
              </p:cNvGraphicFramePr>
              <p:nvPr>
                <p:extLst>
                  <p:ext uri="{D42A27DB-BD31-4B8C-83A1-F6EECF244321}">
                    <p14:modId xmlns:p14="http://schemas.microsoft.com/office/powerpoint/2010/main" val="2458751486"/>
                  </p:ext>
                </p:extLst>
              </p:nvPr>
            </p:nvGraphicFramePr>
            <p:xfrm>
              <a:off x="420688" y="786174"/>
              <a:ext cx="8302623" cy="3779520"/>
            </p:xfrm>
            <a:graphic>
              <a:graphicData uri="http://schemas.openxmlformats.org/drawingml/2006/table">
                <a:tbl>
                  <a:tblPr>
                    <a:tableStyleId>{616DA210-FB5B-4158-B5E0-FEB733F419BA}</a:tableStyleId>
                  </a:tblPr>
                  <a:tblGrid>
                    <a:gridCol w="4432277">
                      <a:extLst>
                        <a:ext uri="{9D8B030D-6E8A-4147-A177-3AD203B41FA5}">
                          <a16:colId xmlns:a16="http://schemas.microsoft.com/office/drawing/2014/main" val="1332722991"/>
                        </a:ext>
                      </a:extLst>
                    </a:gridCol>
                    <a:gridCol w="2066690">
                      <a:extLst>
                        <a:ext uri="{9D8B030D-6E8A-4147-A177-3AD203B41FA5}">
                          <a16:colId xmlns:a16="http://schemas.microsoft.com/office/drawing/2014/main" val="388790388"/>
                        </a:ext>
                      </a:extLst>
                    </a:gridCol>
                    <a:gridCol w="1803656">
                      <a:extLst>
                        <a:ext uri="{9D8B030D-6E8A-4147-A177-3AD203B41FA5}">
                          <a16:colId xmlns:a16="http://schemas.microsoft.com/office/drawing/2014/main" val="806766935"/>
                        </a:ext>
                      </a:extLst>
                    </a:gridCol>
                  </a:tblGrid>
                  <a:tr h="370840">
                    <a:tc>
                      <a:txBody>
                        <a:bodyPr/>
                        <a:lstStyle/>
                        <a:p>
                          <a:pPr algn="ctr"/>
                          <a:r>
                            <a:rPr kumimoji="1" lang="en-US" altLang="ja-JP" sz="1400" dirty="0">
                              <a:latin typeface="Meiryo UI" panose="020B0604030504040204" pitchFamily="34" charset="-128"/>
                              <a:ea typeface="Meiryo UI" panose="020B0604030504040204" pitchFamily="34" charset="-128"/>
                            </a:rPr>
                            <a:t>V</a:t>
                          </a:r>
                          <a:r>
                            <a:rPr kumimoji="1" lang="ja-JP" altLang="en-US" sz="1400" dirty="0">
                              <a:latin typeface="Meiryo UI" panose="020B0604030504040204" pitchFamily="34" charset="-128"/>
                              <a:ea typeface="Meiryo UI" panose="020B0604030504040204" pitchFamily="34" charset="-128"/>
                            </a:rPr>
                            <a:t>ariable</a:t>
                          </a:r>
                        </a:p>
                      </a:txBody>
                      <a:tcPr anchor="ctr">
                        <a:solidFill>
                          <a:schemeClr val="bg1"/>
                        </a:solidFill>
                      </a:tcPr>
                    </a:tc>
                    <a:tc>
                      <a:txBody>
                        <a:bodyPr/>
                        <a:lstStyle/>
                        <a:p>
                          <a:pPr algn="ctr"/>
                          <a:r>
                            <a:rPr kumimoji="1" lang="ja-JP" altLang="en-US" sz="1400" dirty="0">
                              <a:latin typeface="Meiryo UI" panose="020B0604030504040204" pitchFamily="34" charset="-128"/>
                              <a:ea typeface="Meiryo UI" panose="020B0604030504040204" pitchFamily="34" charset="-128"/>
                            </a:rPr>
                            <a:t>Variable Type</a:t>
                          </a:r>
                        </a:p>
                      </a:txBody>
                      <a:tcPr anchor="ctr"/>
                    </a:tc>
                    <a:tc>
                      <a:txBody>
                        <a:bodyPr/>
                        <a:lstStyle/>
                        <a:p>
                          <a:pPr algn="ctr"/>
                          <a:r>
                            <a:rPr kumimoji="1" lang="ja-JP" altLang="en-US" sz="1400" dirty="0">
                              <a:latin typeface="Meiryo UI" panose="020B0604030504040204" pitchFamily="34" charset="-128"/>
                              <a:ea typeface="Meiryo UI" panose="020B0604030504040204" pitchFamily="34" charset="-128"/>
                            </a:rPr>
                            <a:t>unit</a:t>
                          </a:r>
                        </a:p>
                      </a:txBody>
                      <a:tcPr anchor="ctr"/>
                    </a:tc>
                    <a:extLst>
                      <a:ext uri="{0D108BD9-81ED-4DB2-BD59-A6C34878D82A}">
                        <a16:rowId xmlns:a16="http://schemas.microsoft.com/office/drawing/2014/main" val="17266555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1</m:t>
                                  </m:r>
                                </m:sub>
                              </m:sSub>
                            </m:oMath>
                          </a14:m>
                          <a:endParaRPr kumimoji="1" lang="ja-JP" altLang="en-US" sz="14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AU" sz="1400" b="0" dirty="0">
                              <a:latin typeface="Meiryo UI" panose="020B0604030504040204" pitchFamily="34" charset="-128"/>
                              <a:ea typeface="Meiryo UI" panose="020B0604030504040204" pitchFamily="34" charset="-128"/>
                            </a:rPr>
                            <a:t>m</a:t>
                          </a:r>
                          <a:r>
                            <a:rPr lang="en-US" altLang="ja-AU" sz="1400" b="0" baseline="30000" dirty="0">
                              <a:latin typeface="Meiryo UI" panose="020B0604030504040204" pitchFamily="34" charset="-128"/>
                              <a:ea typeface="Meiryo UI" panose="020B0604030504040204" pitchFamily="34" charset="-128"/>
                            </a:rPr>
                            <a:t>2</a:t>
                          </a:r>
                          <a:endParaRPr kumimoji="1" lang="ja-JP" altLang="en-US" sz="1400" baseline="30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2</m:t>
                                  </m:r>
                                </m:sub>
                              </m:sSub>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Minutes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266683662"/>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3</m:t>
                                  </m:r>
                                </m:sub>
                              </m:sSub>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Stores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600158674"/>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Population density of the </a:t>
                          </a:r>
                          <a:r>
                            <a:rPr kumimoji="1" lang="en-US" altLang="ja-JP" sz="1400" b="1" i="0" kern="1200" dirty="0">
                              <a:solidFill>
                                <a:schemeClr val="tx1"/>
                              </a:solidFill>
                              <a:latin typeface="Meiryo UI" panose="020B0604030504040204" pitchFamily="34" charset="-128"/>
                              <a:ea typeface="Meiryo UI" panose="020B0604030504040204" pitchFamily="34" charset="-128"/>
                              <a:cs typeface="+mn-cs"/>
                            </a:rPr>
                            <a:t>neighborhood</a:t>
                          </a:r>
                          <a:r>
                            <a:rPr kumimoji="1" lang="en-US" altLang="ja-JP" sz="14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4</m:t>
                                  </m:r>
                                </m:sub>
                              </m:sSub>
                            </m:oMath>
                          </a14:m>
                          <a:endParaRPr kumimoji="1" lang="en-US" altLang="ja-JP" sz="14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JP" sz="1400" b="0" dirty="0">
                              <a:latin typeface="Meiryo UI" panose="020B0604030504040204" pitchFamily="34" charset="-128"/>
                              <a:ea typeface="Meiryo UI" panose="020B0604030504040204" pitchFamily="34" charset="-128"/>
                            </a:rPr>
                            <a:t>100</a:t>
                          </a:r>
                          <a:r>
                            <a:rPr lang="ja-JP" altLang="en-US" sz="1400" b="0">
                              <a:latin typeface="Meiryo UI" panose="020B0604030504040204" pitchFamily="34" charset="-128"/>
                              <a:ea typeface="Meiryo UI" panose="020B0604030504040204" pitchFamily="34" charset="-128"/>
                            </a:rPr>
                            <a:t> </a:t>
                          </a:r>
                          <a:r>
                            <a:rPr lang="ja-JP" altLang="en-US" sz="1400" b="0" dirty="0">
                              <a:latin typeface="Meiryo UI" panose="020B0604030504040204" pitchFamily="34" charset="-128"/>
                              <a:ea typeface="Meiryo UI" panose="020B0604030504040204" pitchFamily="34" charset="-128"/>
                            </a:rPr>
                            <a:t>people</a:t>
                          </a:r>
                          <a:r>
                            <a:rPr lang="en-US" altLang="ja-JP" sz="1400" b="0" dirty="0">
                              <a:latin typeface="Meiryo UI" panose="020B0604030504040204" pitchFamily="34" charset="-128"/>
                              <a:ea typeface="Meiryo UI" panose="020B0604030504040204" pitchFamily="34" charset="-128"/>
                            </a:rPr>
                            <a:t>/</a:t>
                          </a:r>
                          <a14:m>
                            <m:oMath xmlns:m="http://schemas.openxmlformats.org/officeDocument/2006/math">
                              <m:sSup>
                                <m:sSupPr>
                                  <m:ctrlPr>
                                    <a:rPr kumimoji="1" lang="en-US" altLang="ja-JP" sz="1400" b="0" i="1" dirty="0" smtClean="0">
                                      <a:latin typeface="Cambria Math" panose="02040503050406030204" pitchFamily="18" charset="0"/>
                                    </a:rPr>
                                  </m:ctrlPr>
                                </m:sSupPr>
                                <m:e>
                                  <m:r>
                                    <m:rPr>
                                      <m:sty m:val="p"/>
                                    </m:rPr>
                                    <a:rPr kumimoji="1" lang="en-US" altLang="ja-JP" sz="1400" b="0" i="0" dirty="0" smtClean="0">
                                      <a:latin typeface="Cambria Math" panose="02040503050406030204" pitchFamily="18" charset="0"/>
                                    </a:rPr>
                                    <m:t>km</m:t>
                                  </m:r>
                                </m:e>
                                <m:sup>
                                  <m:r>
                                    <a:rPr kumimoji="1" lang="en-US" altLang="ja-JP" sz="1400" b="0" i="0" dirty="0" smtClean="0">
                                      <a:latin typeface="Cambria Math" panose="02040503050406030204" pitchFamily="18" charset="0"/>
                                    </a:rPr>
                                    <m:t>2</m:t>
                                  </m:r>
                                </m:sup>
                              </m:sSup>
                            </m:oMath>
                          </a14:m>
                          <a:endParaRPr kumimoji="1" lang="ja-JP" altLang="en-US" sz="1400" i="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6813863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5</m:t>
                                  </m:r>
                                </m:sub>
                              </m:sSub>
                              <m:r>
                                <a:rPr kumimoji="1" lang="en-US" altLang="ja-JP" sz="1400" b="0" i="1" smtClean="0">
                                  <a:latin typeface="Cambria Math" panose="02040503050406030204" pitchFamily="18" charset="0"/>
                                  <a:ea typeface="Meiryo UI" panose="020B0604030504040204" pitchFamily="34" charset="-128"/>
                                </a:rPr>
                                <m:t> </m:t>
                              </m:r>
                            </m:oMath>
                          </a14:m>
                          <a:endParaRPr kumimoji="1" lang="en-US" altLang="ja-JP" sz="14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(Yes: 1, No: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Dining space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6</m:t>
                                  </m:r>
                                </m:sub>
                              </m:sSub>
                            </m:oMath>
                          </a14:m>
                          <a:endParaRPr kumimoji="1" lang="en-US" altLang="ja-JP" sz="1400" b="0" i="0" dirty="0">
                            <a:latin typeface="Meiryo UI" panose="020B0604030504040204" pitchFamily="34" charset="-128"/>
                            <a:ea typeface="Meiryo UI" panose="020B0604030504040204" pitchFamily="34" charset="-128"/>
                          </a:endParaRPr>
                        </a:p>
                        <a:p>
                          <a:r>
                            <a:rPr kumimoji="1" lang="en-US" altLang="ja-JP" sz="140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086645207"/>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Whether or not facing</a:t>
                          </a:r>
                          <a:r>
                            <a:rPr kumimoji="1" lang="en-US" altLang="ja-JP" sz="1400" b="1" i="0" baseline="0" dirty="0">
                              <a:latin typeface="Meiryo UI" panose="020B0604030504040204" pitchFamily="34" charset="-128"/>
                              <a:ea typeface="Meiryo UI" panose="020B0604030504040204" pitchFamily="34" charset="-128"/>
                            </a:rPr>
                            <a:t> </a:t>
                          </a:r>
                          <a:r>
                            <a:rPr kumimoji="1" lang="en-US" altLang="ja-JP" sz="140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7</m:t>
                                  </m:r>
                                </m:sub>
                              </m:sSub>
                            </m:oMath>
                          </a14:m>
                          <a:endParaRPr kumimoji="1" lang="en-US" altLang="ja-JP" sz="1400" b="0" i="0" dirty="0">
                            <a:latin typeface="Meiryo UI" panose="020B0604030504040204" pitchFamily="34" charset="-128"/>
                            <a:ea typeface="Meiryo UI" panose="020B0604030504040204" pitchFamily="34" charset="-128"/>
                          </a:endParaRPr>
                        </a:p>
                        <a:p>
                          <a:r>
                            <a:rPr kumimoji="1" lang="en-US" altLang="ja-JP" sz="140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340349590"/>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Sales</a:t>
                          </a:r>
                          <a:r>
                            <a:rPr kumimoji="1" lang="en-US" altLang="ja-JP" sz="14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400" b="0" i="1" smtClean="0">
                                  <a:latin typeface="Cambria Math" panose="02040503050406030204" pitchFamily="18" charset="0"/>
                                  <a:ea typeface="Meiryo UI" panose="020B0604030504040204" pitchFamily="34" charset="-128"/>
                                </a:rPr>
                                <m:t>𝑦</m:t>
                              </m:r>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ja-JP" altLang="en-US" sz="1400" b="0" dirty="0">
                              <a:latin typeface="Meiryo UI" panose="020B0604030504040204" pitchFamily="34" charset="-128"/>
                              <a:ea typeface="Meiryo UI" panose="020B0604030504040204" pitchFamily="34" charset="-128"/>
                            </a:rPr>
                            <a:t>10</a:t>
                          </a:r>
                          <a:r>
                            <a:rPr lang="en-US" altLang="ja-JP" sz="1400" b="0" dirty="0">
                              <a:latin typeface="Meiryo UI" panose="020B0604030504040204" pitchFamily="34" charset="-128"/>
                              <a:ea typeface="Meiryo UI" panose="020B0604030504040204" pitchFamily="34" charset="-128"/>
                            </a:rPr>
                            <a:t>K</a:t>
                          </a:r>
                          <a:r>
                            <a:rPr lang="ja-JP" altLang="en-US" sz="1400" b="0">
                              <a:latin typeface="Meiryo UI" panose="020B0604030504040204" pitchFamily="34" charset="-128"/>
                              <a:ea typeface="Meiryo UI" panose="020B0604030504040204" pitchFamily="34" charset="-128"/>
                            </a:rPr>
                            <a:t> </a:t>
                          </a:r>
                          <a:r>
                            <a:rPr lang="en-US" altLang="ja-JP" sz="1400" b="0" dirty="0">
                              <a:latin typeface="Meiryo UI" panose="020B0604030504040204" pitchFamily="34" charset="-128"/>
                              <a:ea typeface="Meiryo UI" panose="020B0604030504040204" pitchFamily="34" charset="-128"/>
                            </a:rPr>
                            <a:t>y</a:t>
                          </a:r>
                          <a:r>
                            <a:rPr lang="ja-JP" altLang="en-US" sz="1400" b="0">
                              <a:latin typeface="Meiryo UI" panose="020B0604030504040204" pitchFamily="34" charset="-128"/>
                              <a:ea typeface="Meiryo UI" panose="020B0604030504040204" pitchFamily="34" charset="-128"/>
                            </a:rPr>
                            <a:t>en</a:t>
                          </a:r>
                          <a:r>
                            <a:rPr lang="ja-JP" altLang="en-US" sz="1400" b="0" dirty="0">
                              <a:latin typeface="Meiryo UI" panose="020B0604030504040204" pitchFamily="34" charset="-128"/>
                              <a:ea typeface="Meiryo UI" panose="020B0604030504040204" pitchFamily="34" charset="-128"/>
                            </a:rPr>
                            <a:t>/day</a:t>
                          </a:r>
                          <a:endParaRPr kumimoji="1" lang="en-US" altLang="ja-JP"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186237134"/>
                      </a:ext>
                    </a:extLst>
                  </a:tr>
                </a:tbl>
              </a:graphicData>
            </a:graphic>
          </p:graphicFrame>
        </mc:Choice>
        <mc:Fallback xmlns="">
          <p:graphicFrame>
            <p:nvGraphicFramePr>
              <p:cNvPr id="6" name="表 6">
                <a:extLst>
                  <a:ext uri="{FF2B5EF4-FFF2-40B4-BE49-F238E27FC236}">
                    <a16:creationId xmlns:a16="http://schemas.microsoft.com/office/drawing/2014/main" id="{1C250316-A976-D54A-8E7F-53754CFF9965}"/>
                  </a:ext>
                </a:extLst>
              </p:cNvPr>
              <p:cNvGraphicFramePr>
                <a:graphicFrameLocks noGrp="1"/>
              </p:cNvGraphicFramePr>
              <p:nvPr>
                <p:extLst>
                  <p:ext uri="{D42A27DB-BD31-4B8C-83A1-F6EECF244321}">
                    <p14:modId xmlns:p14="http://schemas.microsoft.com/office/powerpoint/2010/main" val="2458751486"/>
                  </p:ext>
                </p:extLst>
              </p:nvPr>
            </p:nvGraphicFramePr>
            <p:xfrm>
              <a:off x="420688" y="786174"/>
              <a:ext cx="8302623" cy="3779520"/>
            </p:xfrm>
            <a:graphic>
              <a:graphicData uri="http://schemas.openxmlformats.org/drawingml/2006/table">
                <a:tbl>
                  <a:tblPr>
                    <a:tableStyleId>{616DA210-FB5B-4158-B5E0-FEB733F419BA}</a:tableStyleId>
                  </a:tblPr>
                  <a:tblGrid>
                    <a:gridCol w="4432277">
                      <a:extLst>
                        <a:ext uri="{9D8B030D-6E8A-4147-A177-3AD203B41FA5}">
                          <a16:colId xmlns:a16="http://schemas.microsoft.com/office/drawing/2014/main" val="1332722991"/>
                        </a:ext>
                      </a:extLst>
                    </a:gridCol>
                    <a:gridCol w="2066690">
                      <a:extLst>
                        <a:ext uri="{9D8B030D-6E8A-4147-A177-3AD203B41FA5}">
                          <a16:colId xmlns:a16="http://schemas.microsoft.com/office/drawing/2014/main" val="388790388"/>
                        </a:ext>
                      </a:extLst>
                    </a:gridCol>
                    <a:gridCol w="1803656">
                      <a:extLst>
                        <a:ext uri="{9D8B030D-6E8A-4147-A177-3AD203B41FA5}">
                          <a16:colId xmlns:a16="http://schemas.microsoft.com/office/drawing/2014/main" val="806766935"/>
                        </a:ext>
                      </a:extLst>
                    </a:gridCol>
                  </a:tblGrid>
                  <a:tr h="370840">
                    <a:tc>
                      <a:txBody>
                        <a:bodyPr/>
                        <a:lstStyle/>
                        <a:p>
                          <a:pPr algn="ctr"/>
                          <a:r>
                            <a:rPr kumimoji="1" lang="en-US" altLang="ja-JP" sz="1400" dirty="0">
                              <a:latin typeface="Meiryo UI" panose="020B0604030504040204" pitchFamily="34" charset="-128"/>
                              <a:ea typeface="Meiryo UI" panose="020B0604030504040204" pitchFamily="34" charset="-128"/>
                            </a:rPr>
                            <a:t>V</a:t>
                          </a:r>
                          <a:r>
                            <a:rPr kumimoji="1" lang="ja-JP" altLang="en-US" sz="1400" dirty="0">
                              <a:latin typeface="Meiryo UI" panose="020B0604030504040204" pitchFamily="34" charset="-128"/>
                              <a:ea typeface="Meiryo UI" panose="020B0604030504040204" pitchFamily="34" charset="-128"/>
                            </a:rPr>
                            <a:t>ariable</a:t>
                          </a:r>
                        </a:p>
                      </a:txBody>
                      <a:tcPr anchor="ctr">
                        <a:solidFill>
                          <a:schemeClr val="bg1"/>
                        </a:solidFill>
                      </a:tcPr>
                    </a:tc>
                    <a:tc>
                      <a:txBody>
                        <a:bodyPr/>
                        <a:lstStyle/>
                        <a:p>
                          <a:pPr algn="ctr"/>
                          <a:r>
                            <a:rPr kumimoji="1" lang="ja-JP" altLang="en-US" sz="1400" dirty="0">
                              <a:latin typeface="Meiryo UI" panose="020B0604030504040204" pitchFamily="34" charset="-128"/>
                              <a:ea typeface="Meiryo UI" panose="020B0604030504040204" pitchFamily="34" charset="-128"/>
                            </a:rPr>
                            <a:t>Variable Type</a:t>
                          </a:r>
                        </a:p>
                      </a:txBody>
                      <a:tcPr anchor="ctr"/>
                    </a:tc>
                    <a:tc>
                      <a:txBody>
                        <a:bodyPr/>
                        <a:lstStyle/>
                        <a:p>
                          <a:pPr algn="ctr"/>
                          <a:r>
                            <a:rPr kumimoji="1" lang="ja-JP" altLang="en-US" sz="1400" dirty="0">
                              <a:latin typeface="Meiryo UI" panose="020B0604030504040204" pitchFamily="34" charset="-128"/>
                              <a:ea typeface="Meiryo UI" panose="020B0604030504040204" pitchFamily="34" charset="-128"/>
                            </a:rPr>
                            <a:t>unit</a:t>
                          </a:r>
                        </a:p>
                      </a:txBody>
                      <a:tcPr anchor="ctr"/>
                    </a:tc>
                    <a:extLst>
                      <a:ext uri="{0D108BD9-81ED-4DB2-BD59-A6C34878D82A}">
                        <a16:rowId xmlns:a16="http://schemas.microsoft.com/office/drawing/2014/main" val="1726655575"/>
                      </a:ext>
                    </a:extLst>
                  </a:tr>
                  <a:tr h="370840">
                    <a:tc>
                      <a:txBody>
                        <a:bodyPr/>
                        <a:lstStyle/>
                        <a:p>
                          <a:endParaRPr lang="en-JP"/>
                        </a:p>
                      </a:txBody>
                      <a:tcPr anchor="ctr">
                        <a:blipFill>
                          <a:blip r:embed="rId2"/>
                          <a:stretch>
                            <a:fillRect l="-287" t="-100000" r="-87966" b="-81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AU" sz="1400" b="0" dirty="0">
                              <a:latin typeface="Meiryo UI" panose="020B0604030504040204" pitchFamily="34" charset="-128"/>
                              <a:ea typeface="Meiryo UI" panose="020B0604030504040204" pitchFamily="34" charset="-128"/>
                            </a:rPr>
                            <a:t>m</a:t>
                          </a:r>
                          <a:r>
                            <a:rPr lang="en-US" altLang="ja-AU" sz="1400" b="0" baseline="30000" dirty="0">
                              <a:latin typeface="Meiryo UI" panose="020B0604030504040204" pitchFamily="34" charset="-128"/>
                              <a:ea typeface="Meiryo UI" panose="020B0604030504040204" pitchFamily="34" charset="-128"/>
                            </a:rPr>
                            <a:t>2</a:t>
                          </a:r>
                          <a:endParaRPr kumimoji="1" lang="ja-JP" altLang="en-US" sz="1400" baseline="30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70840">
                    <a:tc>
                      <a:txBody>
                        <a:bodyPr/>
                        <a:lstStyle/>
                        <a:p>
                          <a:endParaRPr lang="en-JP"/>
                        </a:p>
                      </a:txBody>
                      <a:tcPr anchor="ctr">
                        <a:blipFill>
                          <a:blip r:embed="rId2"/>
                          <a:stretch>
                            <a:fillRect l="-287" t="-206897" r="-87966" b="-73793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Minutes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266683662"/>
                      </a:ext>
                    </a:extLst>
                  </a:tr>
                  <a:tr h="370840">
                    <a:tc>
                      <a:txBody>
                        <a:bodyPr/>
                        <a:lstStyle/>
                        <a:p>
                          <a:endParaRPr lang="en-JP"/>
                        </a:p>
                      </a:txBody>
                      <a:tcPr anchor="ctr">
                        <a:blipFill>
                          <a:blip r:embed="rId2"/>
                          <a:stretch>
                            <a:fillRect l="-287" t="-306897" r="-87966" b="-63793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Stores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600158674"/>
                      </a:ext>
                    </a:extLst>
                  </a:tr>
                  <a:tr h="370840">
                    <a:tc>
                      <a:txBody>
                        <a:bodyPr/>
                        <a:lstStyle/>
                        <a:p>
                          <a:endParaRPr lang="en-JP"/>
                        </a:p>
                      </a:txBody>
                      <a:tcPr anchor="ctr">
                        <a:blipFill>
                          <a:blip r:embed="rId2"/>
                          <a:stretch>
                            <a:fillRect l="-287" t="-393333" r="-87966" b="-51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endParaRPr lang="en-JP"/>
                        </a:p>
                      </a:txBody>
                      <a:tcPr anchor="ctr">
                        <a:blipFill>
                          <a:blip r:embed="rId2"/>
                          <a:stretch>
                            <a:fillRect l="-361268" t="-393333" r="-1408" b="-516667"/>
                          </a:stretch>
                        </a:blipFill>
                      </a:tcPr>
                    </a:tc>
                    <a:extLst>
                      <a:ext uri="{0D108BD9-81ED-4DB2-BD59-A6C34878D82A}">
                        <a16:rowId xmlns:a16="http://schemas.microsoft.com/office/drawing/2014/main" val="1681386302"/>
                      </a:ext>
                    </a:extLst>
                  </a:tr>
                  <a:tr h="518160">
                    <a:tc>
                      <a:txBody>
                        <a:bodyPr/>
                        <a:lstStyle/>
                        <a:p>
                          <a:endParaRPr lang="en-JP"/>
                        </a:p>
                      </a:txBody>
                      <a:tcPr anchor="ctr">
                        <a:blipFill>
                          <a:blip r:embed="rId2"/>
                          <a:stretch>
                            <a:fillRect l="-287" t="-360976" r="-87966" b="-2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518160">
                    <a:tc>
                      <a:txBody>
                        <a:bodyPr/>
                        <a:lstStyle/>
                        <a:p>
                          <a:endParaRPr lang="en-JP"/>
                        </a:p>
                      </a:txBody>
                      <a:tcPr anchor="ctr">
                        <a:blipFill>
                          <a:blip r:embed="rId2"/>
                          <a:stretch>
                            <a:fillRect l="-287" t="-460976" r="-87966" b="-1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086645207"/>
                      </a:ext>
                    </a:extLst>
                  </a:tr>
                  <a:tr h="518160">
                    <a:tc>
                      <a:txBody>
                        <a:bodyPr/>
                        <a:lstStyle/>
                        <a:p>
                          <a:endParaRPr lang="en-JP"/>
                        </a:p>
                      </a:txBody>
                      <a:tcPr anchor="ctr">
                        <a:blipFill>
                          <a:blip r:embed="rId2"/>
                          <a:stretch>
                            <a:fillRect l="-287" t="-560976" r="-87966" b="-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340349590"/>
                      </a:ext>
                    </a:extLst>
                  </a:tr>
                  <a:tr h="370840">
                    <a:tc>
                      <a:txBody>
                        <a:bodyPr/>
                        <a:lstStyle/>
                        <a:p>
                          <a:endParaRPr lang="en-JP"/>
                        </a:p>
                      </a:txBody>
                      <a:tcPr anchor="ctr">
                        <a:blipFill>
                          <a:blip r:embed="rId2"/>
                          <a:stretch>
                            <a:fillRect l="-287" t="-934483" r="-87966" b="-1034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ja-JP" altLang="en-US" sz="1400" b="0" dirty="0">
                              <a:latin typeface="Meiryo UI" panose="020B0604030504040204" pitchFamily="34" charset="-128"/>
                              <a:ea typeface="Meiryo UI" panose="020B0604030504040204" pitchFamily="34" charset="-128"/>
                            </a:rPr>
                            <a:t>10</a:t>
                          </a:r>
                          <a:r>
                            <a:rPr lang="en-US" altLang="ja-JP" sz="1400" b="0" dirty="0">
                              <a:latin typeface="Meiryo UI" panose="020B0604030504040204" pitchFamily="34" charset="-128"/>
                              <a:ea typeface="Meiryo UI" panose="020B0604030504040204" pitchFamily="34" charset="-128"/>
                            </a:rPr>
                            <a:t>K</a:t>
                          </a:r>
                          <a:r>
                            <a:rPr lang="ja-JP" altLang="en-US" sz="1400" b="0">
                              <a:latin typeface="Meiryo UI" panose="020B0604030504040204" pitchFamily="34" charset="-128"/>
                              <a:ea typeface="Meiryo UI" panose="020B0604030504040204" pitchFamily="34" charset="-128"/>
                            </a:rPr>
                            <a:t> </a:t>
                          </a:r>
                          <a:r>
                            <a:rPr lang="en-US" altLang="ja-JP" sz="1400" b="0" dirty="0">
                              <a:latin typeface="Meiryo UI" panose="020B0604030504040204" pitchFamily="34" charset="-128"/>
                              <a:ea typeface="Meiryo UI" panose="020B0604030504040204" pitchFamily="34" charset="-128"/>
                            </a:rPr>
                            <a:t>y</a:t>
                          </a:r>
                          <a:r>
                            <a:rPr lang="ja-JP" altLang="en-US" sz="1400" b="0">
                              <a:latin typeface="Meiryo UI" panose="020B0604030504040204" pitchFamily="34" charset="-128"/>
                              <a:ea typeface="Meiryo UI" panose="020B0604030504040204" pitchFamily="34" charset="-128"/>
                            </a:rPr>
                            <a:t>en</a:t>
                          </a:r>
                          <a:r>
                            <a:rPr lang="ja-JP" altLang="en-US" sz="1400" b="0" dirty="0">
                              <a:latin typeface="Meiryo UI" panose="020B0604030504040204" pitchFamily="34" charset="-128"/>
                              <a:ea typeface="Meiryo UI" panose="020B0604030504040204" pitchFamily="34" charset="-128"/>
                            </a:rPr>
                            <a:t>/day</a:t>
                          </a:r>
                          <a:endParaRPr kumimoji="1" lang="en-US" altLang="ja-JP"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186237134"/>
                      </a:ext>
                    </a:extLst>
                  </a:tr>
                </a:tbl>
              </a:graphicData>
            </a:graphic>
          </p:graphicFrame>
        </mc:Fallback>
      </mc:AlternateContent>
    </p:spTree>
    <p:extLst>
      <p:ext uri="{BB962C8B-B14F-4D97-AF65-F5344CB8AC3E}">
        <p14:creationId xmlns:p14="http://schemas.microsoft.com/office/powerpoint/2010/main" val="226239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0ABD080-0151-D66F-6B75-FE62924626FD}"/>
              </a:ext>
            </a:extLst>
          </p:cNvPr>
          <p:cNvSpPr txBox="1"/>
          <p:nvPr/>
        </p:nvSpPr>
        <p:spPr>
          <a:xfrm>
            <a:off x="1655284" y="2371695"/>
            <a:ext cx="5833432"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3. U</a:t>
            </a:r>
            <a:r>
              <a:rPr lang="ja-JP" altLang="en-US" sz="2000">
                <a:latin typeface="Meiryo UI" panose="020B0604030504040204" pitchFamily="34" charset="-128"/>
                <a:ea typeface="Meiryo UI" panose="020B0604030504040204" pitchFamily="34" charset="-128"/>
              </a:rPr>
              <a:t>nderstanding </a:t>
            </a:r>
            <a:r>
              <a:rPr lang="en-US" altLang="ja-JP" sz="2000" dirty="0">
                <a:latin typeface="Meiryo UI" panose="020B0604030504040204" pitchFamily="34" charset="-128"/>
                <a:ea typeface="Meiryo UI" panose="020B0604030504040204" pitchFamily="34" charset="-128"/>
              </a:rPr>
              <a:t>the</a:t>
            </a:r>
            <a:r>
              <a:rPr lang="ja-JP" altLang="en-US" sz="2000">
                <a:latin typeface="Meiryo UI" panose="020B0604030504040204" pitchFamily="34" charset="-128"/>
                <a:ea typeface="Meiryo UI" panose="020B0604030504040204" pitchFamily="34" charset="-128"/>
              </a:rPr>
              <a:t> </a:t>
            </a:r>
            <a:r>
              <a:rPr lang="en-US" altLang="ja-JP" sz="2000" dirty="0">
                <a:latin typeface="Meiryo UI" panose="020B0604030504040204" pitchFamily="34" charset="-128"/>
                <a:ea typeface="Meiryo UI" panose="020B0604030504040204" pitchFamily="34" charset="-128"/>
              </a:rPr>
              <a:t>D</a:t>
            </a:r>
            <a:r>
              <a:rPr lang="ja-JP" altLang="en-US" sz="2000" dirty="0">
                <a:latin typeface="Meiryo UI" panose="020B0604030504040204" pitchFamily="34" charset="-128"/>
                <a:ea typeface="Meiryo UI" panose="020B0604030504040204" pitchFamily="34" charset="-128"/>
              </a:rPr>
              <a:t>ata </a:t>
            </a:r>
            <a:r>
              <a:rPr lang="en-US" altLang="ja-JP" sz="2000" dirty="0">
                <a:latin typeface="Meiryo UI" panose="020B0604030504040204" pitchFamily="34" charset="-128"/>
                <a:ea typeface="Meiryo UI" panose="020B0604030504040204" pitchFamily="34" charset="-128"/>
              </a:rPr>
              <a:t>C</a:t>
            </a:r>
            <a:r>
              <a:rPr lang="ja-JP" altLang="en-US" sz="2000" dirty="0">
                <a:latin typeface="Meiryo UI" panose="020B0604030504040204" pitchFamily="34" charset="-128"/>
                <a:ea typeface="Meiryo UI" panose="020B0604030504040204" pitchFamily="34" charset="-128"/>
              </a:rPr>
              <a:t>haracteristics</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24436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ja-JP" altLang="en-US"/>
              <a:t>Understanding </a:t>
            </a:r>
            <a:r>
              <a:rPr lang="en-US" altLang="ja-JP" dirty="0"/>
              <a:t>the </a:t>
            </a:r>
            <a:r>
              <a:rPr lang="ja-JP" altLang="en-US"/>
              <a:t>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t>: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Understanding </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the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data </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characteristic</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understand </a:t>
            </a:r>
            <a:r>
              <a:rPr kumimoji="1" lang="en"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distribution of variables and the relationships between variables regarding </a:t>
            </a:r>
            <a:r>
              <a:rPr lang="en-US" sz="2000" b="0" dirty="0">
                <a:solidFill>
                  <a:prstClr val="black"/>
                </a:solidFill>
              </a:rPr>
              <a:t>sales of their current stores</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lang="en-US" altLang="ja-JP" sz="2000" b="0" dirty="0"/>
          </a:p>
          <a:p>
            <a:pPr marL="808038" marR="0" lvl="0" indent="-808038" algn="l" defTabSz="914400" rtl="0" eaLnBrk="1" fontAlgn="auto" latinLnBrk="0" hangingPunct="1">
              <a:lnSpc>
                <a:spcPct val="120000"/>
              </a:lnSpc>
              <a:spcBef>
                <a:spcPct val="20000"/>
              </a:spcBef>
              <a:spcAft>
                <a:spcPts val="0"/>
              </a:spcAft>
              <a:buClrTx/>
              <a:buSzTx/>
              <a:buFont typeface="Arial" panose="020B0604020202020204" pitchFamily="34" charset="0"/>
              <a:buNone/>
              <a:tabLst/>
              <a:defRPr/>
            </a:pP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p>
          <a:p>
            <a:pPr marL="9525" marR="0" lvl="0" indent="-9525" algn="l" defTabSz="914400" rtl="0" eaLnBrk="1" fontAlgn="auto" latinLnBrk="0" hangingPunct="1">
              <a:lnSpc>
                <a:spcPct val="120000"/>
              </a:lnSpc>
              <a:spcBef>
                <a:spcPct val="20000"/>
              </a:spcBef>
              <a:spcAft>
                <a:spcPts val="0"/>
              </a:spcAft>
              <a:buClrTx/>
              <a:buSzTx/>
              <a:buFont typeface="Arial" panose="020B0604020202020204" pitchFamily="34" charset="0"/>
              <a:buNone/>
              <a:defRPr/>
            </a:pP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endParaRPr lang="ja-JP" altLang="en-US"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5</a:t>
            </a:fld>
            <a:endParaRPr kumimoji="1" lang="ja-JP" altLang="en-US"/>
          </a:p>
        </p:txBody>
      </p:sp>
    </p:spTree>
    <p:extLst>
      <p:ext uri="{BB962C8B-B14F-4D97-AF65-F5344CB8AC3E}">
        <p14:creationId xmlns:p14="http://schemas.microsoft.com/office/powerpoint/2010/main" val="89294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2477612792"/>
                  </p:ext>
                </p:extLst>
              </p:nvPr>
            </p:nvGraphicFramePr>
            <p:xfrm>
              <a:off x="210344" y="704586"/>
              <a:ext cx="8723311" cy="3765677"/>
            </p:xfrm>
            <a:graphic>
              <a:graphicData uri="http://schemas.openxmlformats.org/drawingml/2006/table">
                <a:tbl>
                  <a:tblPr>
                    <a:tableStyleId>{616DA210-FB5B-4158-B5E0-FEB733F419BA}</a:tableStyleId>
                  </a:tblPr>
                  <a:tblGrid>
                    <a:gridCol w="745620">
                      <a:extLst>
                        <a:ext uri="{9D8B030D-6E8A-4147-A177-3AD203B41FA5}">
                          <a16:colId xmlns:a16="http://schemas.microsoft.com/office/drawing/2014/main" val="3619343928"/>
                        </a:ext>
                      </a:extLst>
                    </a:gridCol>
                    <a:gridCol w="2984269">
                      <a:extLst>
                        <a:ext uri="{9D8B030D-6E8A-4147-A177-3AD203B41FA5}">
                          <a16:colId xmlns:a16="http://schemas.microsoft.com/office/drawing/2014/main" val="388790388"/>
                        </a:ext>
                      </a:extLst>
                    </a:gridCol>
                    <a:gridCol w="1586360">
                      <a:extLst>
                        <a:ext uri="{9D8B030D-6E8A-4147-A177-3AD203B41FA5}">
                          <a16:colId xmlns:a16="http://schemas.microsoft.com/office/drawing/2014/main" val="1256842387"/>
                        </a:ext>
                      </a:extLst>
                    </a:gridCol>
                    <a:gridCol w="957334">
                      <a:extLst>
                        <a:ext uri="{9D8B030D-6E8A-4147-A177-3AD203B41FA5}">
                          <a16:colId xmlns:a16="http://schemas.microsoft.com/office/drawing/2014/main" val="96891716"/>
                        </a:ext>
                      </a:extLst>
                    </a:gridCol>
                    <a:gridCol w="1230284">
                      <a:extLst>
                        <a:ext uri="{9D8B030D-6E8A-4147-A177-3AD203B41FA5}">
                          <a16:colId xmlns:a16="http://schemas.microsoft.com/office/drawing/2014/main" val="3174185904"/>
                        </a:ext>
                      </a:extLst>
                    </a:gridCol>
                    <a:gridCol w="1219444">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1</m:t>
                                  </m:r>
                                </m:sub>
                              </m:sSub>
                            </m:oMath>
                          </a14:m>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H</a:t>
                          </a:r>
                          <a:r>
                            <a:rPr kumimoji="1" lang="ja-JP" altLang="en-US" sz="1050" b="0">
                              <a:latin typeface="Meiryo UI" panose="020B0604030504040204" pitchFamily="34" charset="-128"/>
                              <a:ea typeface="Meiryo UI" panose="020B0604030504040204" pitchFamily="34" charset="-128"/>
                            </a:rPr>
                            <a:t>istogram</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2</m:t>
                                  </m:r>
                                </m:sub>
                              </m:sSub>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3</m:t>
                                  </m:r>
                                </m:sub>
                              </m:sSub>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4</m:t>
                                  </m:r>
                                </m:sub>
                              </m:sSub>
                            </m:oMath>
                          </a14:m>
                          <a:endParaRPr kumimoji="1" lang="en-US" altLang="ja-JP"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393843">
                    <a:tc>
                      <a:txBody>
                        <a:bodyPr/>
                        <a:lstStyle/>
                        <a:p>
                          <a:pPr algn="ctr"/>
                          <a:r>
                            <a:rPr kumimoji="1" lang="en-US" altLang="ja-JP" sz="1050" dirty="0">
                              <a:latin typeface="Meiryo UI" panose="020B0604030504040204" pitchFamily="34" charset="-128"/>
                              <a:ea typeface="Meiryo UI" panose="020B0604030504040204" pitchFamily="34" charset="-128"/>
                            </a:rPr>
                            <a:t>3-5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3-6</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5</m:t>
                                  </m:r>
                                </m:sub>
                              </m:sSub>
                              <m:r>
                                <a:rPr kumimoji="1" lang="en-US" altLang="ja-JP" sz="1050" b="0" i="1" smtClean="0">
                                  <a:latin typeface="Cambria Math" panose="02040503050406030204" pitchFamily="18" charset="0"/>
                                  <a:ea typeface="Meiryo UI" panose="020B0604030504040204" pitchFamily="34" charset="-128"/>
                                </a:rPr>
                                <m:t> </m:t>
                              </m:r>
                            </m:oMath>
                          </a14:m>
                          <a:endParaRPr kumimoji="1" lang="en-US" altLang="ja-JP" sz="105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(Yes: 1, No: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B</a:t>
                          </a:r>
                          <a:r>
                            <a:rPr kumimoji="1" lang="ja-JP" altLang="en-US" sz="1050" dirty="0">
                              <a:latin typeface="Meiryo UI" panose="020B0604030504040204" pitchFamily="34" charset="-128"/>
                              <a:ea typeface="Meiryo UI" panose="020B0604030504040204" pitchFamily="34" charset="-128"/>
                            </a:rPr>
                            <a:t>ar </a:t>
                          </a:r>
                          <a:r>
                            <a:rPr kumimoji="1" lang="en-US" altLang="ja-JP" sz="1050" dirty="0">
                              <a:latin typeface="Meiryo UI" panose="020B0604030504040204" pitchFamily="34" charset="-128"/>
                              <a:ea typeface="Meiryo UI" panose="020B0604030504040204" pitchFamily="34" charset="-128"/>
                            </a:rPr>
                            <a:t>chart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Dining space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6</m:t>
                                  </m:r>
                                </m:sub>
                              </m:sSub>
                            </m:oMath>
                          </a14:m>
                          <a:endParaRPr kumimoji="1" lang="en-US" altLang="ja-JP" sz="1050" b="0" i="0" dirty="0">
                            <a:latin typeface="Meiryo UI" panose="020B0604030504040204" pitchFamily="34" charset="-128"/>
                            <a:ea typeface="Meiryo UI" panose="020B0604030504040204" pitchFamily="34" charset="-128"/>
                          </a:endParaRPr>
                        </a:p>
                        <a:p>
                          <a:r>
                            <a:rPr kumimoji="1" lang="en-US" altLang="ja-JP" sz="105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Whether or not facing</a:t>
                          </a:r>
                          <a:r>
                            <a:rPr kumimoji="1" lang="en-US" altLang="ja-JP" sz="1050" b="1" i="0" baseline="0" dirty="0">
                              <a:latin typeface="Meiryo UI" panose="020B0604030504040204" pitchFamily="34" charset="-128"/>
                              <a:ea typeface="Meiryo UI" panose="020B0604030504040204" pitchFamily="34" charset="-128"/>
                            </a:rPr>
                            <a:t> </a:t>
                          </a:r>
                          <a:r>
                            <a:rPr kumimoji="1" lang="en-US" altLang="ja-JP" sz="105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7</m:t>
                                  </m:r>
                                </m:sub>
                              </m:sSub>
                            </m:oMath>
                          </a14:m>
                          <a:endParaRPr kumimoji="1" lang="en-US" altLang="ja-JP" sz="1050" b="0" i="0" dirty="0">
                            <a:latin typeface="Meiryo UI" panose="020B0604030504040204" pitchFamily="34" charset="-128"/>
                            <a:ea typeface="Meiryo UI" panose="020B0604030504040204" pitchFamily="34" charset="-128"/>
                          </a:endParaRPr>
                        </a:p>
                        <a:p>
                          <a:r>
                            <a:rPr kumimoji="1" lang="en-US" altLang="ja-JP" sz="105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2477612792"/>
                  </p:ext>
                </p:extLst>
              </p:nvPr>
            </p:nvGraphicFramePr>
            <p:xfrm>
              <a:off x="210344" y="704586"/>
              <a:ext cx="8723311" cy="3765677"/>
            </p:xfrm>
            <a:graphic>
              <a:graphicData uri="http://schemas.openxmlformats.org/drawingml/2006/table">
                <a:tbl>
                  <a:tblPr>
                    <a:tableStyleId>{616DA210-FB5B-4158-B5E0-FEB733F419BA}</a:tableStyleId>
                  </a:tblPr>
                  <a:tblGrid>
                    <a:gridCol w="745620">
                      <a:extLst>
                        <a:ext uri="{9D8B030D-6E8A-4147-A177-3AD203B41FA5}">
                          <a16:colId xmlns:a16="http://schemas.microsoft.com/office/drawing/2014/main" val="3619343928"/>
                        </a:ext>
                      </a:extLst>
                    </a:gridCol>
                    <a:gridCol w="2984269">
                      <a:extLst>
                        <a:ext uri="{9D8B030D-6E8A-4147-A177-3AD203B41FA5}">
                          <a16:colId xmlns:a16="http://schemas.microsoft.com/office/drawing/2014/main" val="388790388"/>
                        </a:ext>
                      </a:extLst>
                    </a:gridCol>
                    <a:gridCol w="1586360">
                      <a:extLst>
                        <a:ext uri="{9D8B030D-6E8A-4147-A177-3AD203B41FA5}">
                          <a16:colId xmlns:a16="http://schemas.microsoft.com/office/drawing/2014/main" val="1256842387"/>
                        </a:ext>
                      </a:extLst>
                    </a:gridCol>
                    <a:gridCol w="957334">
                      <a:extLst>
                        <a:ext uri="{9D8B030D-6E8A-4147-A177-3AD203B41FA5}">
                          <a16:colId xmlns:a16="http://schemas.microsoft.com/office/drawing/2014/main" val="96891716"/>
                        </a:ext>
                      </a:extLst>
                    </a:gridCol>
                    <a:gridCol w="1230284">
                      <a:extLst>
                        <a:ext uri="{9D8B030D-6E8A-4147-A177-3AD203B41FA5}">
                          <a16:colId xmlns:a16="http://schemas.microsoft.com/office/drawing/2014/main" val="3174185904"/>
                        </a:ext>
                      </a:extLst>
                    </a:gridCol>
                    <a:gridCol w="1219444">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571500">
                    <a:tc>
                      <a:txBody>
                        <a:bodyPr/>
                        <a:lstStyle/>
                        <a:p>
                          <a:pPr algn="ctr"/>
                          <a:r>
                            <a:rPr kumimoji="1" lang="en-US" altLang="ja-JP" sz="1050" b="0" dirty="0">
                              <a:latin typeface="Meiryo UI" panose="020B0604030504040204" pitchFamily="34" charset="-128"/>
                              <a:ea typeface="Meiryo UI" panose="020B0604030504040204" pitchFamily="34" charset="-128"/>
                            </a:rPr>
                            <a:t>3-1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57778" r="-168085" b="-51111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H</a:t>
                          </a:r>
                          <a:r>
                            <a:rPr kumimoji="1" lang="ja-JP" altLang="en-US" sz="1050" b="0">
                              <a:latin typeface="Meiryo UI" panose="020B0604030504040204" pitchFamily="34" charset="-128"/>
                              <a:ea typeface="Meiryo UI" panose="020B0604030504040204" pitchFamily="34" charset="-128"/>
                            </a:rPr>
                            <a:t>istogram</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221875" r="-168085" b="-6187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312121" r="-168085" b="-5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425000" r="-168085" b="-41562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411480">
                    <a:tc>
                      <a:txBody>
                        <a:bodyPr/>
                        <a:lstStyle/>
                        <a:p>
                          <a:pPr algn="ctr"/>
                          <a:r>
                            <a:rPr kumimoji="1" lang="en-US" altLang="ja-JP" sz="1050" dirty="0">
                              <a:latin typeface="Meiryo UI" panose="020B0604030504040204" pitchFamily="34" charset="-128"/>
                              <a:ea typeface="Meiryo UI" panose="020B0604030504040204" pitchFamily="34" charset="-128"/>
                            </a:rPr>
                            <a:t>3-5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509091" r="-168085" b="-30303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3-6</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628125" r="-168085" b="-2125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B</a:t>
                          </a:r>
                          <a:r>
                            <a:rPr kumimoji="1" lang="ja-JP" altLang="en-US" sz="1050" dirty="0">
                              <a:latin typeface="Meiryo UI" panose="020B0604030504040204" pitchFamily="34" charset="-128"/>
                              <a:ea typeface="Meiryo UI" panose="020B0604030504040204" pitchFamily="34" charset="-128"/>
                            </a:rPr>
                            <a:t>ar </a:t>
                          </a:r>
                          <a:r>
                            <a:rPr kumimoji="1" lang="en-US" altLang="ja-JP" sz="1050" dirty="0">
                              <a:latin typeface="Meiryo UI" panose="020B0604030504040204" pitchFamily="34" charset="-128"/>
                              <a:ea typeface="Meiryo UI" panose="020B0604030504040204" pitchFamily="34" charset="-128"/>
                            </a:rPr>
                            <a:t>chart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706061" r="-168085" b="-106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5532" t="-831250" r="-168085" b="-937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Fallback>
      </mc:AlternateContent>
    </p:spTree>
    <p:extLst>
      <p:ext uri="{BB962C8B-B14F-4D97-AF65-F5344CB8AC3E}">
        <p14:creationId xmlns:p14="http://schemas.microsoft.com/office/powerpoint/2010/main" val="67922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7</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EE8B4C77-27BF-6F5C-8C05-8A0AF0290238}"/>
                  </a:ext>
                </a:extLst>
              </p:cNvPr>
              <p:cNvGraphicFramePr>
                <a:graphicFrameLocks noGrp="1"/>
              </p:cNvGraphicFramePr>
              <p:nvPr>
                <p:extLst>
                  <p:ext uri="{D42A27DB-BD31-4B8C-83A1-F6EECF244321}">
                    <p14:modId xmlns:p14="http://schemas.microsoft.com/office/powerpoint/2010/main" val="76487184"/>
                  </p:ext>
                </p:extLst>
              </p:nvPr>
            </p:nvGraphicFramePr>
            <p:xfrm>
              <a:off x="224445" y="516195"/>
              <a:ext cx="8670174" cy="4241452"/>
            </p:xfrm>
            <a:graphic>
              <a:graphicData uri="http://schemas.openxmlformats.org/drawingml/2006/table">
                <a:tbl>
                  <a:tblPr>
                    <a:tableStyleId>{616DA210-FB5B-4158-B5E0-FEB733F419BA}</a:tableStyleId>
                  </a:tblPr>
                  <a:tblGrid>
                    <a:gridCol w="488988">
                      <a:extLst>
                        <a:ext uri="{9D8B030D-6E8A-4147-A177-3AD203B41FA5}">
                          <a16:colId xmlns:a16="http://schemas.microsoft.com/office/drawing/2014/main" val="3619343928"/>
                        </a:ext>
                      </a:extLst>
                    </a:gridCol>
                    <a:gridCol w="2140299">
                      <a:extLst>
                        <a:ext uri="{9D8B030D-6E8A-4147-A177-3AD203B41FA5}">
                          <a16:colId xmlns:a16="http://schemas.microsoft.com/office/drawing/2014/main" val="388790388"/>
                        </a:ext>
                      </a:extLst>
                    </a:gridCol>
                    <a:gridCol w="1758461">
                      <a:extLst>
                        <a:ext uri="{9D8B030D-6E8A-4147-A177-3AD203B41FA5}">
                          <a16:colId xmlns:a16="http://schemas.microsoft.com/office/drawing/2014/main" val="1256842387"/>
                        </a:ext>
                      </a:extLst>
                    </a:gridCol>
                    <a:gridCol w="1215851">
                      <a:extLst>
                        <a:ext uri="{9D8B030D-6E8A-4147-A177-3AD203B41FA5}">
                          <a16:colId xmlns:a16="http://schemas.microsoft.com/office/drawing/2014/main" val="96891716"/>
                        </a:ext>
                      </a:extLst>
                    </a:gridCol>
                    <a:gridCol w="1936043">
                      <a:extLst>
                        <a:ext uri="{9D8B030D-6E8A-4147-A177-3AD203B41FA5}">
                          <a16:colId xmlns:a16="http://schemas.microsoft.com/office/drawing/2014/main" val="3174185904"/>
                        </a:ext>
                      </a:extLst>
                    </a:gridCol>
                    <a:gridCol w="1130532">
                      <a:extLst>
                        <a:ext uri="{9D8B030D-6E8A-4147-A177-3AD203B41FA5}">
                          <a16:colId xmlns:a16="http://schemas.microsoft.com/office/drawing/2014/main" val="3714709260"/>
                        </a:ext>
                      </a:extLst>
                    </a:gridCol>
                  </a:tblGrid>
                  <a:tr h="279052">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688785">
                    <a:tc>
                      <a:txBody>
                        <a:bodyPr/>
                        <a:lstStyle/>
                        <a:p>
                          <a:pPr algn="ctr"/>
                          <a:r>
                            <a:rPr kumimoji="1" lang="en-US" altLang="ja-JP" sz="1000" b="0" dirty="0">
                              <a:latin typeface="Meiryo UI" panose="020B0604030504040204" pitchFamily="34" charset="-128"/>
                              <a:ea typeface="Meiryo UI" panose="020B0604030504040204" pitchFamily="34" charset="-128"/>
                            </a:rPr>
                            <a:t>3-9</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dirty="0">
                              <a:latin typeface="Meiryo UI" panose="020B0604030504040204" pitchFamily="34" charset="-128"/>
                              <a:ea typeface="Meiryo UI" panose="020B0604030504040204" pitchFamily="34" charset="-128"/>
                            </a:rPr>
                            <a:t>Numerical understand of the data characteristics using a representative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b="0">
                              <a:latin typeface="Meiryo UI" panose="020B0604030504040204" pitchFamily="34" charset="-128"/>
                              <a:ea typeface="Meiryo UI" panose="020B0604030504040204" pitchFamily="34" charset="-128"/>
                            </a:rPr>
                            <a: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squared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3-10</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r>
                            <a:rPr kumimoji="1" lang="en-US" altLang="ja-JP" sz="10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3-11</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r>
                            <a:rPr kumimoji="1" lang="en-US" altLang="ja-JP" sz="10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3-12</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r>
                            <a:rPr kumimoji="1" lang="en-US" altLang="ja-JP" sz="10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endParaRPr kumimoji="1" lang="en-US" altLang="ja-JP"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r h="239577">
                    <a:tc>
                      <a:txBody>
                        <a:bodyPr/>
                        <a:lstStyle/>
                        <a:p>
                          <a:pPr algn="ctr"/>
                          <a:r>
                            <a:rPr kumimoji="1" lang="en-US" altLang="ja-JP" sz="1000" dirty="0">
                              <a:latin typeface="Meiryo UI" panose="020B0604030504040204" pitchFamily="34" charset="-128"/>
                              <a:ea typeface="Meiryo UI" panose="020B0604030504040204" pitchFamily="34" charset="-128"/>
                            </a:rPr>
                            <a:t>3-13</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6887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3-14</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absolute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Median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3-15</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r>
                            <a:rPr kumimoji="1" lang="en-US" altLang="ja-JP" sz="10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24569316"/>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3-16</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r>
                            <a:rPr kumimoji="1" lang="en-US" altLang="ja-JP" sz="10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3-17</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endParaRPr kumimoji="1" lang="en-US" altLang="ja-JP"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47826094"/>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3-18</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226174689"/>
                      </a:ext>
                    </a:extLst>
                  </a:tr>
                </a:tbl>
              </a:graphicData>
            </a:graphic>
          </p:graphicFrame>
        </mc:Choice>
        <mc:Fallback xmlns="">
          <p:graphicFrame>
            <p:nvGraphicFramePr>
              <p:cNvPr id="3" name="表 2">
                <a:extLst>
                  <a:ext uri="{FF2B5EF4-FFF2-40B4-BE49-F238E27FC236}">
                    <a16:creationId xmlns:a16="http://schemas.microsoft.com/office/drawing/2014/main" id="{EE8B4C77-27BF-6F5C-8C05-8A0AF0290238}"/>
                  </a:ext>
                </a:extLst>
              </p:cNvPr>
              <p:cNvGraphicFramePr>
                <a:graphicFrameLocks noGrp="1"/>
              </p:cNvGraphicFramePr>
              <p:nvPr>
                <p:extLst>
                  <p:ext uri="{D42A27DB-BD31-4B8C-83A1-F6EECF244321}">
                    <p14:modId xmlns:p14="http://schemas.microsoft.com/office/powerpoint/2010/main" val="76487184"/>
                  </p:ext>
                </p:extLst>
              </p:nvPr>
            </p:nvGraphicFramePr>
            <p:xfrm>
              <a:off x="224445" y="516195"/>
              <a:ext cx="8670174" cy="4241452"/>
            </p:xfrm>
            <a:graphic>
              <a:graphicData uri="http://schemas.openxmlformats.org/drawingml/2006/table">
                <a:tbl>
                  <a:tblPr>
                    <a:tableStyleId>{616DA210-FB5B-4158-B5E0-FEB733F419BA}</a:tableStyleId>
                  </a:tblPr>
                  <a:tblGrid>
                    <a:gridCol w="488988">
                      <a:extLst>
                        <a:ext uri="{9D8B030D-6E8A-4147-A177-3AD203B41FA5}">
                          <a16:colId xmlns:a16="http://schemas.microsoft.com/office/drawing/2014/main" val="3619343928"/>
                        </a:ext>
                      </a:extLst>
                    </a:gridCol>
                    <a:gridCol w="2140299">
                      <a:extLst>
                        <a:ext uri="{9D8B030D-6E8A-4147-A177-3AD203B41FA5}">
                          <a16:colId xmlns:a16="http://schemas.microsoft.com/office/drawing/2014/main" val="388790388"/>
                        </a:ext>
                      </a:extLst>
                    </a:gridCol>
                    <a:gridCol w="1758461">
                      <a:extLst>
                        <a:ext uri="{9D8B030D-6E8A-4147-A177-3AD203B41FA5}">
                          <a16:colId xmlns:a16="http://schemas.microsoft.com/office/drawing/2014/main" val="1256842387"/>
                        </a:ext>
                      </a:extLst>
                    </a:gridCol>
                    <a:gridCol w="1215851">
                      <a:extLst>
                        <a:ext uri="{9D8B030D-6E8A-4147-A177-3AD203B41FA5}">
                          <a16:colId xmlns:a16="http://schemas.microsoft.com/office/drawing/2014/main" val="96891716"/>
                        </a:ext>
                      </a:extLst>
                    </a:gridCol>
                    <a:gridCol w="1936043">
                      <a:extLst>
                        <a:ext uri="{9D8B030D-6E8A-4147-A177-3AD203B41FA5}">
                          <a16:colId xmlns:a16="http://schemas.microsoft.com/office/drawing/2014/main" val="3174185904"/>
                        </a:ext>
                      </a:extLst>
                    </a:gridCol>
                    <a:gridCol w="1130532">
                      <a:extLst>
                        <a:ext uri="{9D8B030D-6E8A-4147-A177-3AD203B41FA5}">
                          <a16:colId xmlns:a16="http://schemas.microsoft.com/office/drawing/2014/main" val="3714709260"/>
                        </a:ext>
                      </a:extLst>
                    </a:gridCol>
                  </a:tblGrid>
                  <a:tr h="279052">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701040">
                    <a:tc>
                      <a:txBody>
                        <a:bodyPr/>
                        <a:lstStyle/>
                        <a:p>
                          <a:pPr algn="ctr"/>
                          <a:r>
                            <a:rPr kumimoji="1" lang="en-US" altLang="ja-JP" sz="1000" b="0" dirty="0">
                              <a:latin typeface="Meiryo UI" panose="020B0604030504040204" pitchFamily="34" charset="-128"/>
                              <a:ea typeface="Meiryo UI" panose="020B0604030504040204" pitchFamily="34" charset="-128"/>
                            </a:rPr>
                            <a:t>3-9</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41818" r="-284524" b="-47454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dirty="0">
                              <a:latin typeface="Meiryo UI" panose="020B0604030504040204" pitchFamily="34" charset="-128"/>
                              <a:ea typeface="Meiryo UI" panose="020B0604030504040204" pitchFamily="34" charset="-128"/>
                            </a:rPr>
                            <a:t>Numerical understand of the data characteristics using a representative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b="0">
                              <a:latin typeface="Meiryo UI" panose="020B0604030504040204" pitchFamily="34" charset="-128"/>
                              <a:ea typeface="Meiryo UI" panose="020B0604030504040204" pitchFamily="34" charset="-128"/>
                            </a:rPr>
                            <a: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squared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243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3-10</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390000" r="-284524" b="-120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3-11</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316129" r="-284524" b="-67741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3-12</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416129" r="-284524" b="-57741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r h="243840">
                    <a:tc>
                      <a:txBody>
                        <a:bodyPr/>
                        <a:lstStyle/>
                        <a:p>
                          <a:pPr algn="ctr"/>
                          <a:r>
                            <a:rPr kumimoji="1" lang="en-US" altLang="ja-JP" sz="1000" dirty="0">
                              <a:latin typeface="Meiryo UI" panose="020B0604030504040204" pitchFamily="34" charset="-128"/>
                              <a:ea typeface="Meiryo UI" panose="020B0604030504040204" pitchFamily="34" charset="-128"/>
                            </a:rPr>
                            <a:t>3-13</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800000" r="-284524" b="-79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3-14</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327273" r="-284524" b="-18909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absolute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Median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243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3-15</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1236842" r="-284524" b="-44736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24569316"/>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3-16</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819355" r="-284524" b="-17419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3-17</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890625" r="-284524" b="-687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47826094"/>
                      </a:ext>
                    </a:extLst>
                  </a:tr>
                  <a:tr h="243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3-18</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3810" t="-1668421" r="-284524" b="-1578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226174689"/>
                      </a:ext>
                    </a:extLst>
                  </a:tr>
                </a:tbl>
              </a:graphicData>
            </a:graphic>
          </p:graphicFrame>
        </mc:Fallback>
      </mc:AlternateContent>
    </p:spTree>
    <p:extLst>
      <p:ext uri="{BB962C8B-B14F-4D97-AF65-F5344CB8AC3E}">
        <p14:creationId xmlns:p14="http://schemas.microsoft.com/office/powerpoint/2010/main" val="59994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8</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3741739174"/>
                  </p:ext>
                </p:extLst>
              </p:nvPr>
            </p:nvGraphicFramePr>
            <p:xfrm>
              <a:off x="420688" y="590286"/>
              <a:ext cx="8302623" cy="3834257"/>
            </p:xfrm>
            <a:graphic>
              <a:graphicData uri="http://schemas.openxmlformats.org/drawingml/2006/table">
                <a:tbl>
                  <a:tblPr>
                    <a:tableStyleId>{616DA210-FB5B-4158-B5E0-FEB733F419BA}</a:tableStyleId>
                  </a:tblPr>
                  <a:tblGrid>
                    <a:gridCol w="624341">
                      <a:extLst>
                        <a:ext uri="{9D8B030D-6E8A-4147-A177-3AD203B41FA5}">
                          <a16:colId xmlns:a16="http://schemas.microsoft.com/office/drawing/2014/main" val="3619343928"/>
                        </a:ext>
                      </a:extLst>
                    </a:gridCol>
                    <a:gridCol w="2502039">
                      <a:extLst>
                        <a:ext uri="{9D8B030D-6E8A-4147-A177-3AD203B41FA5}">
                          <a16:colId xmlns:a16="http://schemas.microsoft.com/office/drawing/2014/main" val="388790388"/>
                        </a:ext>
                      </a:extLst>
                    </a:gridCol>
                    <a:gridCol w="1899139">
                      <a:extLst>
                        <a:ext uri="{9D8B030D-6E8A-4147-A177-3AD203B41FA5}">
                          <a16:colId xmlns:a16="http://schemas.microsoft.com/office/drawing/2014/main" val="1256842387"/>
                        </a:ext>
                      </a:extLst>
                    </a:gridCol>
                    <a:gridCol w="900516">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3-19</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1</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Scatter plot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3-20</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2</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3-21</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3</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4</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5</m:t>
                                  </m:r>
                                </m:sub>
                              </m:sSub>
                              <m:r>
                                <a:rPr kumimoji="1" lang="en-US" altLang="ja-JP" sz="1050" b="0" i="1" smtClean="0">
                                  <a:latin typeface="Cambria Math" panose="02040503050406030204" pitchFamily="18" charset="0"/>
                                  <a:ea typeface="Meiryo UI" panose="020B0604030504040204" pitchFamily="34" charset="-128"/>
                                </a:rPr>
                                <m:t> </m:t>
                              </m:r>
                            </m:oMath>
                          </a14:m>
                          <a:endParaRPr kumimoji="1" lang="en-US" altLang="ja-JP" sz="105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Histogram </a:t>
                          </a:r>
                          <a:r>
                            <a:rPr kumimoji="1" lang="en-US" altLang="ja-JP" sz="1050" dirty="0">
                              <a:latin typeface="Meiryo UI" panose="020B0604030504040204" pitchFamily="34" charset="-128"/>
                              <a:ea typeface="Meiryo UI" panose="020B0604030504040204" pitchFamily="34" charset="-128"/>
                            </a:rPr>
                            <a:t>stratified </a:t>
                          </a:r>
                          <a:r>
                            <a:rPr kumimoji="1" lang="ja-JP" altLang="en-US" sz="1050" dirty="0">
                              <a:latin typeface="Meiryo UI" panose="020B0604030504040204" pitchFamily="34" charset="-128"/>
                              <a:ea typeface="Meiryo UI" panose="020B0604030504040204" pitchFamily="34" charset="-128"/>
                            </a:rPr>
                            <a:t>by </a:t>
                          </a:r>
                          <a:r>
                            <a:rPr kumimoji="1" lang="en-US" altLang="ja-JP" sz="1050" dirty="0">
                              <a:latin typeface="Meiryo UI" panose="020B0604030504040204" pitchFamily="34" charset="-128"/>
                              <a:ea typeface="Meiryo UI" panose="020B0604030504040204" pitchFamily="34" charset="-128"/>
                            </a:rPr>
                            <a:t>the </a:t>
                          </a:r>
                          <a:r>
                            <a:rPr kumimoji="1" lang="ja-JP" altLang="en-US" sz="105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2779179419"/>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Dining space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6</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Whether or not facing</a:t>
                          </a:r>
                          <a:r>
                            <a:rPr kumimoji="1" lang="en-US" altLang="ja-JP" sz="1050" b="1" i="0" baseline="0" dirty="0">
                              <a:latin typeface="Meiryo UI" panose="020B0604030504040204" pitchFamily="34" charset="-128"/>
                              <a:ea typeface="Meiryo UI" panose="020B0604030504040204" pitchFamily="34" charset="-128"/>
                            </a:rPr>
                            <a:t> </a:t>
                          </a:r>
                          <a:r>
                            <a:rPr kumimoji="1" lang="en-US" altLang="ja-JP" sz="105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7</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3741739174"/>
                  </p:ext>
                </p:extLst>
              </p:nvPr>
            </p:nvGraphicFramePr>
            <p:xfrm>
              <a:off x="420688" y="590286"/>
              <a:ext cx="8302623" cy="3834257"/>
            </p:xfrm>
            <a:graphic>
              <a:graphicData uri="http://schemas.openxmlformats.org/drawingml/2006/table">
                <a:tbl>
                  <a:tblPr>
                    <a:tableStyleId>{616DA210-FB5B-4158-B5E0-FEB733F419BA}</a:tableStyleId>
                  </a:tblPr>
                  <a:tblGrid>
                    <a:gridCol w="624341">
                      <a:extLst>
                        <a:ext uri="{9D8B030D-6E8A-4147-A177-3AD203B41FA5}">
                          <a16:colId xmlns:a16="http://schemas.microsoft.com/office/drawing/2014/main" val="3619343928"/>
                        </a:ext>
                      </a:extLst>
                    </a:gridCol>
                    <a:gridCol w="2502039">
                      <a:extLst>
                        <a:ext uri="{9D8B030D-6E8A-4147-A177-3AD203B41FA5}">
                          <a16:colId xmlns:a16="http://schemas.microsoft.com/office/drawing/2014/main" val="388790388"/>
                        </a:ext>
                      </a:extLst>
                    </a:gridCol>
                    <a:gridCol w="1899139">
                      <a:extLst>
                        <a:ext uri="{9D8B030D-6E8A-4147-A177-3AD203B41FA5}">
                          <a16:colId xmlns:a16="http://schemas.microsoft.com/office/drawing/2014/main" val="1256842387"/>
                        </a:ext>
                      </a:extLst>
                    </a:gridCol>
                    <a:gridCol w="900516">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411480">
                    <a:tc>
                      <a:txBody>
                        <a:bodyPr/>
                        <a:lstStyle/>
                        <a:p>
                          <a:pPr algn="ctr"/>
                          <a:r>
                            <a:rPr kumimoji="1" lang="en-US" altLang="ja-JP" sz="1050" b="0" dirty="0">
                              <a:latin typeface="Meiryo UI" panose="020B0604030504040204" pitchFamily="34" charset="-128"/>
                              <a:ea typeface="Meiryo UI" panose="020B0604030504040204" pitchFamily="34" charset="-128"/>
                            </a:rPr>
                            <a:t>3-19</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81250" r="-208122" b="-77812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Scatter plot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3-20</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175758" r="-208122" b="-65454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3-21</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284375" r="-208122" b="-57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57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267391" r="-208122" b="-3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7315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296491" r="-208122" b="-14210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Histogram </a:t>
                          </a:r>
                          <a:r>
                            <a:rPr kumimoji="1" lang="en-US" altLang="ja-JP" sz="1050" dirty="0">
                              <a:latin typeface="Meiryo UI" panose="020B0604030504040204" pitchFamily="34" charset="-128"/>
                              <a:ea typeface="Meiryo UI" panose="020B0604030504040204" pitchFamily="34" charset="-128"/>
                            </a:rPr>
                            <a:t>stratified </a:t>
                          </a:r>
                          <a:r>
                            <a:rPr kumimoji="1" lang="ja-JP" altLang="en-US" sz="1050" dirty="0">
                              <a:latin typeface="Meiryo UI" panose="020B0604030504040204" pitchFamily="34" charset="-128"/>
                              <a:ea typeface="Meiryo UI" panose="020B0604030504040204" pitchFamily="34" charset="-128"/>
                            </a:rPr>
                            <a:t>by </a:t>
                          </a:r>
                          <a:r>
                            <a:rPr kumimoji="1" lang="en-US" altLang="ja-JP" sz="1050" dirty="0">
                              <a:latin typeface="Meiryo UI" panose="020B0604030504040204" pitchFamily="34" charset="-128"/>
                              <a:ea typeface="Meiryo UI" panose="020B0604030504040204" pitchFamily="34" charset="-128"/>
                            </a:rPr>
                            <a:t>the </a:t>
                          </a:r>
                          <a:r>
                            <a:rPr kumimoji="1" lang="ja-JP" altLang="en-US" sz="105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2779179419"/>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684848" r="-208122" b="-14545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57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25381" t="-575556" r="-208122" b="-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Fallback>
      </mc:AlternateContent>
    </p:spTree>
    <p:extLst>
      <p:ext uri="{BB962C8B-B14F-4D97-AF65-F5344CB8AC3E}">
        <p14:creationId xmlns:p14="http://schemas.microsoft.com/office/powerpoint/2010/main" val="399560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2602045138"/>
                  </p:ext>
                </p:extLst>
              </p:nvPr>
            </p:nvGraphicFramePr>
            <p:xfrm>
              <a:off x="420688" y="674817"/>
              <a:ext cx="8302623" cy="2119757"/>
            </p:xfrm>
            <a:graphic>
              <a:graphicData uri="http://schemas.openxmlformats.org/drawingml/2006/table">
                <a:tbl>
                  <a:tblPr>
                    <a:tableStyleId>{616DA210-FB5B-4158-B5E0-FEB733F419BA}</a:tableStyleId>
                  </a:tblPr>
                  <a:tblGrid>
                    <a:gridCol w="635028">
                      <a:extLst>
                        <a:ext uri="{9D8B030D-6E8A-4147-A177-3AD203B41FA5}">
                          <a16:colId xmlns:a16="http://schemas.microsoft.com/office/drawing/2014/main" val="3619343928"/>
                        </a:ext>
                      </a:extLst>
                    </a:gridCol>
                    <a:gridCol w="2410965">
                      <a:extLst>
                        <a:ext uri="{9D8B030D-6E8A-4147-A177-3AD203B41FA5}">
                          <a16:colId xmlns:a16="http://schemas.microsoft.com/office/drawing/2014/main" val="388790388"/>
                        </a:ext>
                      </a:extLst>
                    </a:gridCol>
                    <a:gridCol w="1889090">
                      <a:extLst>
                        <a:ext uri="{9D8B030D-6E8A-4147-A177-3AD203B41FA5}">
                          <a16:colId xmlns:a16="http://schemas.microsoft.com/office/drawing/2014/main" val="1256842387"/>
                        </a:ext>
                      </a:extLst>
                    </a:gridCol>
                    <a:gridCol w="990952">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3-26</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1</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Numerical understand of the data characteristics </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C</a:t>
                          </a:r>
                          <a:r>
                            <a:rPr kumimoji="1" lang="ja-JP" altLang="en-US" sz="1050">
                              <a:latin typeface="Meiryo UI" panose="020B0604030504040204" pitchFamily="34" charset="-128"/>
                              <a:ea typeface="Meiryo UI" panose="020B0604030504040204" pitchFamily="34" charset="-128"/>
                            </a:rPr>
                            <a:t>orrelation </a:t>
                          </a:r>
                          <a:r>
                            <a:rPr kumimoji="1" lang="ja-JP" altLang="en-US" sz="1050" dirty="0">
                              <a:latin typeface="Meiryo UI" panose="020B0604030504040204" pitchFamily="34" charset="-128"/>
                              <a:ea typeface="Meiryo UI" panose="020B0604030504040204" pitchFamily="34" charset="-128"/>
                            </a:rPr>
                            <a:t>coefficient</a:t>
                          </a: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2</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3</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3-29</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r>
                            <a:rPr kumimoji="1" lang="en-US" altLang="ja-JP" sz="105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4</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2602045138"/>
                  </p:ext>
                </p:extLst>
              </p:nvPr>
            </p:nvGraphicFramePr>
            <p:xfrm>
              <a:off x="420688" y="674817"/>
              <a:ext cx="8302623" cy="2119757"/>
            </p:xfrm>
            <a:graphic>
              <a:graphicData uri="http://schemas.openxmlformats.org/drawingml/2006/table">
                <a:tbl>
                  <a:tblPr>
                    <a:tableStyleId>{616DA210-FB5B-4158-B5E0-FEB733F419BA}</a:tableStyleId>
                  </a:tblPr>
                  <a:tblGrid>
                    <a:gridCol w="635028">
                      <a:extLst>
                        <a:ext uri="{9D8B030D-6E8A-4147-A177-3AD203B41FA5}">
                          <a16:colId xmlns:a16="http://schemas.microsoft.com/office/drawing/2014/main" val="3619343928"/>
                        </a:ext>
                      </a:extLst>
                    </a:gridCol>
                    <a:gridCol w="2410965">
                      <a:extLst>
                        <a:ext uri="{9D8B030D-6E8A-4147-A177-3AD203B41FA5}">
                          <a16:colId xmlns:a16="http://schemas.microsoft.com/office/drawing/2014/main" val="388790388"/>
                        </a:ext>
                      </a:extLst>
                    </a:gridCol>
                    <a:gridCol w="1889090">
                      <a:extLst>
                        <a:ext uri="{9D8B030D-6E8A-4147-A177-3AD203B41FA5}">
                          <a16:colId xmlns:a16="http://schemas.microsoft.com/office/drawing/2014/main" val="1256842387"/>
                        </a:ext>
                      </a:extLst>
                    </a:gridCol>
                    <a:gridCol w="990952">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11480">
                    <a:tc>
                      <a:txBody>
                        <a:bodyPr/>
                        <a:lstStyle/>
                        <a:p>
                          <a:pPr algn="ctr"/>
                          <a:r>
                            <a:rPr kumimoji="1" lang="en-US" altLang="ja-JP" sz="1050" b="0" dirty="0">
                              <a:latin typeface="Meiryo UI" panose="020B0604030504040204" pitchFamily="34" charset="-128"/>
                              <a:ea typeface="Meiryo UI" panose="020B0604030504040204" pitchFamily="34" charset="-128"/>
                            </a:rPr>
                            <a:t>3-26</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6842" t="-81250" r="-218947" b="-3562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Numerical understand of the data characteristics </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C</a:t>
                          </a:r>
                          <a:r>
                            <a:rPr kumimoji="1" lang="ja-JP" altLang="en-US" sz="1050">
                              <a:latin typeface="Meiryo UI" panose="020B0604030504040204" pitchFamily="34" charset="-128"/>
                              <a:ea typeface="Meiryo UI" panose="020B0604030504040204" pitchFamily="34" charset="-128"/>
                            </a:rPr>
                            <a:t>orrelation </a:t>
                          </a:r>
                          <a:r>
                            <a:rPr kumimoji="1" lang="ja-JP" altLang="en-US" sz="1050" dirty="0">
                              <a:latin typeface="Meiryo UI" panose="020B0604030504040204" pitchFamily="34" charset="-128"/>
                              <a:ea typeface="Meiryo UI" panose="020B0604030504040204" pitchFamily="34" charset="-128"/>
                            </a:rPr>
                            <a:t>coefficient</a:t>
                          </a:r>
                        </a:p>
                      </a:txBody>
                      <a:tcPr anchor="ctr"/>
                    </a:tc>
                    <a:extLst>
                      <a:ext uri="{0D108BD9-81ED-4DB2-BD59-A6C34878D82A}">
                        <a16:rowId xmlns:a16="http://schemas.microsoft.com/office/drawing/2014/main" val="4184944281"/>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6842" t="-175758" r="-218947" b="-24545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6842" t="-275758" r="-218947" b="-14545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57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3-29</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6842" t="-275556" r="-218947" b="-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25266402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E1728"/>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184835</TotalTime>
  <Words>2172</Words>
  <Application>Microsoft Macintosh PowerPoint</Application>
  <PresentationFormat>On-screen Show (16:9)</PresentationFormat>
  <Paragraphs>497</Paragraphs>
  <Slides>26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Apple SD Gothic Neo</vt:lpstr>
      <vt:lpstr>Meiryo UI</vt:lpstr>
      <vt:lpstr>Arial</vt:lpstr>
      <vt:lpstr>Calibri</vt:lpstr>
      <vt:lpstr>Cambria Math</vt:lpstr>
      <vt:lpstr>Helvetica</vt:lpstr>
      <vt:lpstr>Office ​​テーマ</vt:lpstr>
      <vt:lpstr>PowerPoint Presentation</vt:lpstr>
      <vt:lpstr>1. Understanding the Problem</vt:lpstr>
      <vt:lpstr>2. Confirmation of Inputs</vt:lpstr>
      <vt:lpstr>PowerPoint Presentation</vt:lpstr>
      <vt:lpstr>Understanding the Objectives</vt:lpstr>
      <vt:lpstr>Determination of the Decision-making Map</vt:lpstr>
      <vt:lpstr>Determination of the Decision-making Map</vt:lpstr>
      <vt:lpstr>Determination of the Decision-making Map</vt:lpstr>
      <vt:lpstr>Determination of the Decision-making Map</vt:lpstr>
      <vt:lpstr>[3-1~3-18] Analysis</vt:lpstr>
      <vt:lpstr>[3-1~3-18] Consideration</vt:lpstr>
      <vt:lpstr>[3-19~3-29] Analysis</vt:lpstr>
      <vt:lpstr>[3-19~3-29] Consideration</vt:lpstr>
      <vt:lpstr>PowerPoint Presentation</vt:lpstr>
      <vt:lpstr>Understanding the Objectives</vt:lpstr>
      <vt:lpstr>Determination of the Decision-making Map</vt:lpstr>
      <vt:lpstr>[4-1] Analysis</vt:lpstr>
      <vt:lpstr>[4-1] Analysis</vt:lpstr>
      <vt:lpstr>[4-1] Analysis</vt:lpstr>
      <vt:lpstr>[          ] Consideration</vt:lpstr>
      <vt:lpstr>PowerPoint Presentation</vt:lpstr>
      <vt:lpstr>Understanding the Objectives</vt:lpstr>
      <vt:lpstr>Determination of the Decision-making Map</vt:lpstr>
      <vt:lpstr>[          ] Analysis</vt:lpstr>
      <vt:lpstr>[          ] Consideration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cp:keywords>, docId:5D4AB68F25CFDC03D08E92F2426FF62E</cp:keywords>
  <dc:description/>
  <cp:lastModifiedBy>Ｐａｒｋ　Ｊｉｍｉｎ</cp:lastModifiedBy>
  <cp:revision>3314</cp:revision>
  <cp:lastPrinted>2020-03-18T03:50:55Z</cp:lastPrinted>
  <dcterms:created xsi:type="dcterms:W3CDTF">2018-11-19T04:38:14Z</dcterms:created>
  <dcterms:modified xsi:type="dcterms:W3CDTF">2024-11-11T02:22:41Z</dcterms:modified>
  <cp:category/>
</cp:coreProperties>
</file>