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87" r:id="rId2"/>
    <p:sldId id="1035" r:id="rId3"/>
    <p:sldId id="737" r:id="rId4"/>
    <p:sldId id="1010" r:id="rId5"/>
    <p:sldId id="1092" r:id="rId6"/>
    <p:sldId id="684" r:id="rId7"/>
    <p:sldId id="1026" r:id="rId8"/>
    <p:sldId id="1063" r:id="rId9"/>
    <p:sldId id="1071" r:id="rId10"/>
    <p:sldId id="1038" r:id="rId11"/>
    <p:sldId id="976" r:id="rId12"/>
    <p:sldId id="1039" r:id="rId13"/>
    <p:sldId id="1073" r:id="rId14"/>
    <p:sldId id="1041" r:id="rId15"/>
    <p:sldId id="1042" r:id="rId16"/>
    <p:sldId id="1043" r:id="rId17"/>
    <p:sldId id="1090" r:id="rId18"/>
    <p:sldId id="1064" r:id="rId19"/>
    <p:sldId id="1074" r:id="rId20"/>
    <p:sldId id="625" r:id="rId21"/>
    <p:sldId id="694" r:id="rId22"/>
    <p:sldId id="696" r:id="rId23"/>
    <p:sldId id="695" r:id="rId24"/>
    <p:sldId id="708" r:id="rId25"/>
    <p:sldId id="1065" r:id="rId26"/>
    <p:sldId id="1075" r:id="rId27"/>
    <p:sldId id="701" r:id="rId28"/>
    <p:sldId id="1046" r:id="rId29"/>
    <p:sldId id="1045" r:id="rId30"/>
    <p:sldId id="1047" r:id="rId31"/>
    <p:sldId id="1066" r:id="rId32"/>
    <p:sldId id="1048" r:id="rId33"/>
    <p:sldId id="1080" r:id="rId34"/>
    <p:sldId id="1050" r:id="rId35"/>
    <p:sldId id="1051" r:id="rId36"/>
    <p:sldId id="1082" r:id="rId37"/>
    <p:sldId id="1052" r:id="rId38"/>
    <p:sldId id="1053" r:id="rId39"/>
    <p:sldId id="1084" r:id="rId40"/>
    <p:sldId id="1054" r:id="rId41"/>
    <p:sldId id="1085" r:id="rId42"/>
    <p:sldId id="1086" r:id="rId43"/>
    <p:sldId id="735" r:id="rId44"/>
    <p:sldId id="1076" r:id="rId45"/>
    <p:sldId id="1079" r:id="rId46"/>
    <p:sldId id="1093" r:id="rId47"/>
    <p:sldId id="1078" r:id="rId48"/>
    <p:sldId id="1077" r:id="rId49"/>
    <p:sldId id="1094" r:id="rId50"/>
    <p:sldId id="1091" r:id="rId51"/>
    <p:sldId id="1095" r:id="rId52"/>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637277-16F2-5F39-E9EB-D5EDB1BF3C38}" name="Masaki Mori" initials="MM" userId="29059612f1cde38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8E1728"/>
    <a:srgbClr val="0432FF"/>
    <a:srgbClr val="970019"/>
    <a:srgbClr val="000000"/>
    <a:srgbClr val="7F1839"/>
    <a:srgbClr val="BDBDBD"/>
    <a:srgbClr val="009051"/>
    <a:srgbClr val="FF0000"/>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538" autoAdjust="0"/>
    <p:restoredTop sz="92523"/>
  </p:normalViewPr>
  <p:slideViewPr>
    <p:cSldViewPr snapToGrid="0">
      <p:cViewPr varScale="1">
        <p:scale>
          <a:sx n="95" d="100"/>
          <a:sy n="95" d="100"/>
        </p:scale>
        <p:origin x="192" y="1240"/>
      </p:cViewPr>
      <p:guideLst>
        <p:guide orient="horz" pos="1620"/>
        <p:guide pos="2880"/>
      </p:guideLst>
    </p:cSldViewPr>
  </p:slideViewPr>
  <p:outlineViewPr>
    <p:cViewPr>
      <p:scale>
        <a:sx n="33" d="100"/>
        <a:sy n="33" d="100"/>
      </p:scale>
      <p:origin x="0" y="-45024"/>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2024/11/10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17</a:t>
            </a:fld>
            <a:endParaRPr kumimoji="1" lang="ja-JP" altLang="en-US"/>
          </a:p>
        </p:txBody>
      </p:sp>
    </p:spTree>
    <p:extLst>
      <p:ext uri="{BB962C8B-B14F-4D97-AF65-F5344CB8AC3E}">
        <p14:creationId xmlns:p14="http://schemas.microsoft.com/office/powerpoint/2010/main" val="376939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20</a:t>
            </a:fld>
            <a:endParaRPr kumimoji="1" lang="ja-JP" altLang="en-US"/>
          </a:p>
        </p:txBody>
      </p:sp>
    </p:spTree>
    <p:extLst>
      <p:ext uri="{BB962C8B-B14F-4D97-AF65-F5344CB8AC3E}">
        <p14:creationId xmlns:p14="http://schemas.microsoft.com/office/powerpoint/2010/main" val="1854064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38</a:t>
            </a:fld>
            <a:endParaRPr kumimoji="1" lang="ja-JP" altLang="en-US"/>
          </a:p>
        </p:txBody>
      </p:sp>
    </p:spTree>
    <p:extLst>
      <p:ext uri="{BB962C8B-B14F-4D97-AF65-F5344CB8AC3E}">
        <p14:creationId xmlns:p14="http://schemas.microsoft.com/office/powerpoint/2010/main" val="296808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43</a:t>
            </a:fld>
            <a:endParaRPr kumimoji="1" lang="ja-JP" altLang="en-US"/>
          </a:p>
        </p:txBody>
      </p:sp>
    </p:spTree>
    <p:extLst>
      <p:ext uri="{BB962C8B-B14F-4D97-AF65-F5344CB8AC3E}">
        <p14:creationId xmlns:p14="http://schemas.microsoft.com/office/powerpoint/2010/main" val="18248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AU" dirty="0"/>
              <a:t>:</a:t>
            </a:r>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48</a:t>
            </a:fld>
            <a:endParaRPr kumimoji="1" lang="ja-JP" altLang="en-US"/>
          </a:p>
        </p:txBody>
      </p:sp>
    </p:spTree>
    <p:extLst>
      <p:ext uri="{BB962C8B-B14F-4D97-AF65-F5344CB8AC3E}">
        <p14:creationId xmlns:p14="http://schemas.microsoft.com/office/powerpoint/2010/main" val="228563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50</a:t>
            </a:fld>
            <a:endParaRPr kumimoji="1" lang="ja-JP" altLang="en-US"/>
          </a:p>
        </p:txBody>
      </p:sp>
    </p:spTree>
    <p:extLst>
      <p:ext uri="{BB962C8B-B14F-4D97-AF65-F5344CB8AC3E}">
        <p14:creationId xmlns:p14="http://schemas.microsoft.com/office/powerpoint/2010/main" val="2466062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51</a:t>
            </a:fld>
            <a:endParaRPr kumimoji="1" lang="ja-JP" altLang="en-US"/>
          </a:p>
        </p:txBody>
      </p:sp>
    </p:spTree>
    <p:extLst>
      <p:ext uri="{BB962C8B-B14F-4D97-AF65-F5344CB8AC3E}">
        <p14:creationId xmlns:p14="http://schemas.microsoft.com/office/powerpoint/2010/main" val="184212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a:t>
            </a:fld>
            <a:endParaRPr kumimoji="1" lang="ja-JP" altLang="en-US"/>
          </a:p>
        </p:txBody>
      </p:sp>
    </p:spTree>
    <p:extLst>
      <p:ext uri="{BB962C8B-B14F-4D97-AF65-F5344CB8AC3E}">
        <p14:creationId xmlns:p14="http://schemas.microsoft.com/office/powerpoint/2010/main" val="3534234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a:t>
            </a:fld>
            <a:endParaRPr kumimoji="1" lang="ja-JP" altLang="en-US"/>
          </a:p>
        </p:txBody>
      </p:sp>
    </p:spTree>
    <p:extLst>
      <p:ext uri="{BB962C8B-B14F-4D97-AF65-F5344CB8AC3E}">
        <p14:creationId xmlns:p14="http://schemas.microsoft.com/office/powerpoint/2010/main" val="299782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5</a:t>
            </a:fld>
            <a:endParaRPr kumimoji="1" lang="ja-JP" altLang="en-US"/>
          </a:p>
        </p:txBody>
      </p:sp>
    </p:spTree>
    <p:extLst>
      <p:ext uri="{BB962C8B-B14F-4D97-AF65-F5344CB8AC3E}">
        <p14:creationId xmlns:p14="http://schemas.microsoft.com/office/powerpoint/2010/main" val="196504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8</a:t>
            </a:fld>
            <a:endParaRPr kumimoji="1" lang="ja-JP" altLang="en-US"/>
          </a:p>
        </p:txBody>
      </p:sp>
    </p:spTree>
    <p:extLst>
      <p:ext uri="{BB962C8B-B14F-4D97-AF65-F5344CB8AC3E}">
        <p14:creationId xmlns:p14="http://schemas.microsoft.com/office/powerpoint/2010/main" val="301615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9</a:t>
            </a:fld>
            <a:endParaRPr kumimoji="1" lang="ja-JP" altLang="en-US"/>
          </a:p>
        </p:txBody>
      </p:sp>
    </p:spTree>
    <p:extLst>
      <p:ext uri="{BB962C8B-B14F-4D97-AF65-F5344CB8AC3E}">
        <p14:creationId xmlns:p14="http://schemas.microsoft.com/office/powerpoint/2010/main" val="1791647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10</a:t>
            </a:fld>
            <a:endParaRPr kumimoji="1" lang="ja-JP" altLang="en-US"/>
          </a:p>
        </p:txBody>
      </p:sp>
    </p:spTree>
    <p:extLst>
      <p:ext uri="{BB962C8B-B14F-4D97-AF65-F5344CB8AC3E}">
        <p14:creationId xmlns:p14="http://schemas.microsoft.com/office/powerpoint/2010/main" val="152240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14</a:t>
            </a:fld>
            <a:endParaRPr kumimoji="1" lang="ja-JP" altLang="en-US"/>
          </a:p>
        </p:txBody>
      </p:sp>
    </p:spTree>
    <p:extLst>
      <p:ext uri="{BB962C8B-B14F-4D97-AF65-F5344CB8AC3E}">
        <p14:creationId xmlns:p14="http://schemas.microsoft.com/office/powerpoint/2010/main" val="2562310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16</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24" Type="http://schemas.openxmlformats.org/officeDocument/2006/relationships/image" Target="../media/image4.png"/><Relationship Id="rId2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10.png"/><Relationship Id="rId7" Type="http://schemas.openxmlformats.org/officeDocument/2006/relationships/image" Target="../media/image3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5.png"/><Relationship Id="rId5" Type="http://schemas.openxmlformats.org/officeDocument/2006/relationships/image" Target="../media/image6.png"/><Relationship Id="rId10" Type="http://schemas.openxmlformats.org/officeDocument/2006/relationships/image" Target="../media/image11.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An Example of Data Analysis</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4F9477D2-293E-60C5-474B-7C4A0F403D5E}"/>
              </a:ext>
            </a:extLst>
          </p:cNvPr>
          <p:cNvSpPr txBox="1"/>
          <p:nvPr/>
        </p:nvSpPr>
        <p:spPr>
          <a:xfrm>
            <a:off x="3044680" y="3644805"/>
            <a:ext cx="4230240" cy="923330"/>
          </a:xfrm>
          <a:prstGeom prst="rect">
            <a:avLst/>
          </a:prstGeom>
          <a:noFill/>
        </p:spPr>
        <p:txBody>
          <a:bodyPr wrap="square" rtlCol="0">
            <a:spAutoFit/>
          </a:bodyPr>
          <a:lstStyle/>
          <a:p>
            <a:r>
              <a:rPr lang="en-US" altLang="ja-JP" dirty="0">
                <a:latin typeface="游明朝 Demibold" panose="02020600000000000000" pitchFamily="18" charset="-128"/>
                <a:ea typeface="游明朝 Demibold" panose="02020600000000000000" pitchFamily="18" charset="-128"/>
              </a:rPr>
              <a:t>Center for Data Science</a:t>
            </a:r>
          </a:p>
          <a:p>
            <a:r>
              <a:rPr lang="en-US" altLang="ja-JP" dirty="0">
                <a:latin typeface="游明朝 Demibold" panose="02020600000000000000" pitchFamily="18" charset="-128"/>
                <a:ea typeface="游明朝 Demibold" panose="02020600000000000000" pitchFamily="18" charset="-128"/>
              </a:rPr>
              <a:t>Global Education Center</a:t>
            </a:r>
          </a:p>
          <a:p>
            <a:r>
              <a:rPr kumimoji="1" lang="en-US" altLang="ja-JP" dirty="0">
                <a:latin typeface="游明朝 Demibold" panose="02020600000000000000" pitchFamily="18" charset="-128"/>
                <a:ea typeface="游明朝 Demibold" panose="02020600000000000000" pitchFamily="18" charset="-128"/>
              </a:rPr>
              <a:t>Waseda University</a:t>
            </a:r>
          </a:p>
        </p:txBody>
      </p:sp>
    </p:spTree>
    <p:extLst>
      <p:ext uri="{BB962C8B-B14F-4D97-AF65-F5344CB8AC3E}">
        <p14:creationId xmlns:p14="http://schemas.microsoft.com/office/powerpoint/2010/main" val="7620466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p:sp>
        <p:nvSpPr>
          <p:cNvPr id="9" name="四角形吹き出し 8">
            <a:extLst>
              <a:ext uri="{FF2B5EF4-FFF2-40B4-BE49-F238E27FC236}">
                <a16:creationId xmlns:a16="http://schemas.microsoft.com/office/drawing/2014/main" id="{471D6F01-17DA-3483-3D85-278FA3E31D83}"/>
              </a:ext>
            </a:extLst>
          </p:cNvPr>
          <p:cNvSpPr/>
          <p:nvPr/>
        </p:nvSpPr>
        <p:spPr>
          <a:xfrm>
            <a:off x="89598" y="466361"/>
            <a:ext cx="5674408" cy="830997"/>
          </a:xfrm>
          <a:prstGeom prst="wedgeRectCallout">
            <a:avLst>
              <a:gd name="adj1" fmla="val -38050"/>
              <a:gd name="adj2" fmla="val 87455"/>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kumimoji="1" lang="en-US" altLang="ja-JP" sz="1200" dirty="0">
                <a:solidFill>
                  <a:schemeClr val="tx1"/>
                </a:solidFill>
                <a:latin typeface="Meiryo UI" panose="020B0604030504040204" pitchFamily="34" charset="-128"/>
                <a:ea typeface="Meiryo UI" panose="020B0604030504040204" pitchFamily="34" charset="-128"/>
              </a:rPr>
              <a:t>ID number should be formatted in the form</a:t>
            </a:r>
            <a:r>
              <a:rPr lang="en-US" altLang="ja-JP" sz="1200" dirty="0">
                <a:solidFill>
                  <a:schemeClr val="tx1"/>
                </a:solidFill>
                <a:latin typeface="Meiryo UI" panose="020B0604030504040204" pitchFamily="34" charset="-128"/>
                <a:ea typeface="Meiryo UI" panose="020B0604030504040204" pitchFamily="34" charset="-128"/>
              </a:rPr>
              <a:t> </a:t>
            </a:r>
            <a:r>
              <a:rPr kumimoji="1" lang="en-US" altLang="ja-JP" sz="1200" dirty="0">
                <a:solidFill>
                  <a:schemeClr val="tx1"/>
                </a:solidFill>
                <a:latin typeface="Meiryo UI" panose="020B0604030504040204" pitchFamily="34" charset="-128"/>
                <a:ea typeface="Meiryo UI" panose="020B0604030504040204" pitchFamily="34" charset="-128"/>
              </a:rPr>
              <a:t>of "chapter number - serial number".</a:t>
            </a:r>
          </a:p>
          <a:p>
            <a:r>
              <a:rPr kumimoji="1" lang="en-US" altLang="ja-JP" sz="1200" dirty="0">
                <a:solidFill>
                  <a:schemeClr val="tx1"/>
                </a:solidFill>
                <a:latin typeface="Meiryo UI" panose="020B0604030504040204" pitchFamily="34" charset="-128"/>
                <a:ea typeface="Meiryo UI" panose="020B0604030504040204" pitchFamily="34" charset="-128"/>
              </a:rPr>
              <a:t>*Use ID numbers to link the decision-making maps in this sheet with those in the "Analysis" and ”Consideration” sheets.</a:t>
            </a:r>
          </a:p>
        </p:txBody>
      </p:sp>
      <p:sp>
        <p:nvSpPr>
          <p:cNvPr id="10" name="四角形吹き出し 9">
            <a:extLst>
              <a:ext uri="{FF2B5EF4-FFF2-40B4-BE49-F238E27FC236}">
                <a16:creationId xmlns:a16="http://schemas.microsoft.com/office/drawing/2014/main" id="{B91AA513-61A5-32F9-B41B-B4A97D34D447}"/>
              </a:ext>
            </a:extLst>
          </p:cNvPr>
          <p:cNvSpPr/>
          <p:nvPr/>
        </p:nvSpPr>
        <p:spPr>
          <a:xfrm>
            <a:off x="5999148" y="648214"/>
            <a:ext cx="3055254" cy="461665"/>
          </a:xfrm>
          <a:prstGeom prst="wedgeRectCallout">
            <a:avLst>
              <a:gd name="adj1" fmla="val -48904"/>
              <a:gd name="adj2" fmla="val 142298"/>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ja-JP" sz="1200" dirty="0">
                <a:solidFill>
                  <a:schemeClr val="tx1"/>
                </a:solidFill>
                <a:latin typeface="Meiryo UI" panose="020B0604030504040204" pitchFamily="34" charset="-128"/>
                <a:ea typeface="Meiryo UI" panose="020B0604030504040204" pitchFamily="34" charset="-128"/>
              </a:rPr>
              <a:t>If there is nothing to be filled in, indicate so by writing </a:t>
            </a:r>
            <a:r>
              <a:rPr kumimoji="1" lang="ja-JP" altLang="en-US" sz="1200">
                <a:solidFill>
                  <a:schemeClr val="tx1"/>
                </a:solidFill>
                <a:latin typeface="Meiryo UI" panose="020B0604030504040204" pitchFamily="34" charset="-128"/>
                <a:ea typeface="Meiryo UI" panose="020B0604030504040204" pitchFamily="34" charset="-128"/>
              </a:rPr>
              <a:t>"</a:t>
            </a:r>
            <a:r>
              <a:rPr kumimoji="1" lang="ja-JP" altLang="en-US" sz="1200" b="1">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a:t>
            </a:r>
            <a:r>
              <a:rPr kumimoji="1" lang="en-US" altLang="ja-JP" sz="1200" dirty="0">
                <a:solidFill>
                  <a:schemeClr val="tx1"/>
                </a:solidFill>
                <a:latin typeface="Meiryo UI" panose="020B0604030504040204" pitchFamily="34" charset="-128"/>
                <a:ea typeface="Meiryo UI" panose="020B0604030504040204" pitchFamily="34" charset="-128"/>
              </a:rPr>
              <a:t> or ”N/A</a:t>
            </a:r>
            <a:r>
              <a:rPr kumimoji="1" lang="ja-JP" altLang="en-US" sz="1200">
                <a:solidFill>
                  <a:schemeClr val="tx1"/>
                </a:solidFill>
                <a:latin typeface="Meiryo UI" panose="020B0604030504040204" pitchFamily="34" charset="-128"/>
                <a:ea typeface="Meiryo UI" panose="020B0604030504040204" pitchFamily="34" charset="-128"/>
              </a:rPr>
              <a:t>”.</a:t>
            </a:r>
            <a:endParaRPr kumimoji="1" lang="ja-JP" altLang="en-US" sz="1200" dirty="0">
              <a:solidFill>
                <a:schemeClr val="tx1"/>
              </a:solidFill>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953543783"/>
                  </p:ext>
                </p:extLst>
              </p:nvPr>
            </p:nvGraphicFramePr>
            <p:xfrm>
              <a:off x="427038" y="1620616"/>
              <a:ext cx="8362951" cy="3056523"/>
            </p:xfrm>
            <a:graphic>
              <a:graphicData uri="http://schemas.openxmlformats.org/drawingml/2006/table">
                <a:tbl>
                  <a:tblPr>
                    <a:tableStyleId>{616DA210-FB5B-4158-B5E0-FEB733F419BA}</a:tableStyleId>
                  </a:tblPr>
                  <a:tblGrid>
                    <a:gridCol w="607003">
                      <a:extLst>
                        <a:ext uri="{9D8B030D-6E8A-4147-A177-3AD203B41FA5}">
                          <a16:colId xmlns:a16="http://schemas.microsoft.com/office/drawing/2014/main" val="3619343928"/>
                        </a:ext>
                      </a:extLst>
                    </a:gridCol>
                    <a:gridCol w="2394289">
                      <a:extLst>
                        <a:ext uri="{9D8B030D-6E8A-4147-A177-3AD203B41FA5}">
                          <a16:colId xmlns:a16="http://schemas.microsoft.com/office/drawing/2014/main" val="388790388"/>
                        </a:ext>
                      </a:extLst>
                    </a:gridCol>
                    <a:gridCol w="1905672">
                      <a:extLst>
                        <a:ext uri="{9D8B030D-6E8A-4147-A177-3AD203B41FA5}">
                          <a16:colId xmlns:a16="http://schemas.microsoft.com/office/drawing/2014/main" val="1256842387"/>
                        </a:ext>
                      </a:extLst>
                    </a:gridCol>
                    <a:gridCol w="1000703">
                      <a:extLst>
                        <a:ext uri="{9D8B030D-6E8A-4147-A177-3AD203B41FA5}">
                          <a16:colId xmlns:a16="http://schemas.microsoft.com/office/drawing/2014/main" val="96891716"/>
                        </a:ext>
                      </a:extLst>
                    </a:gridCol>
                    <a:gridCol w="1212264">
                      <a:extLst>
                        <a:ext uri="{9D8B030D-6E8A-4147-A177-3AD203B41FA5}">
                          <a16:colId xmlns:a16="http://schemas.microsoft.com/office/drawing/2014/main" val="3174185904"/>
                        </a:ext>
                      </a:extLst>
                    </a:gridCol>
                    <a:gridCol w="1243020">
                      <a:extLst>
                        <a:ext uri="{9D8B030D-6E8A-4147-A177-3AD203B41FA5}">
                          <a16:colId xmlns:a16="http://schemas.microsoft.com/office/drawing/2014/main" val="3714709260"/>
                        </a:ext>
                      </a:extLst>
                    </a:gridCol>
                  </a:tblGrid>
                  <a:tr h="377319">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46534">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1" dirty="0">
                              <a:latin typeface="Meiryo UI" panose="020B0604030504040204" pitchFamily="34" charset="-128"/>
                              <a:ea typeface="Meiryo UI" panose="020B0604030504040204" pitchFamily="34" charset="-128"/>
                            </a:rPr>
                            <a:t>Area</a:t>
                          </a:r>
                          <a:r>
                            <a:rPr kumimoji="1" lang="en-US" altLang="ja-JP" sz="105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b="0" dirty="0">
                            <a:latin typeface="Meiryo UI" panose="020B0604030504040204" pitchFamily="34" charset="-128"/>
                            <a:ea typeface="Meiryo UI" panose="020B0604030504040204" pitchFamily="34" charset="-128"/>
                          </a:endParaRPr>
                        </a:p>
                        <a:p>
                          <a:pPr algn="ct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quantitative</a:t>
                          </a: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variables</a:t>
                          </a:r>
                          <a:r>
                            <a:rPr kumimoji="1" lang="en-US" altLang="ja-JP" sz="1050" b="0" dirty="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Visually understand</a:t>
                          </a:r>
                          <a:r>
                            <a:rPr kumimoji="1" lang="ja-JP" altLang="en-US" sz="1050" b="0">
                              <a:latin typeface="Meiryo UI" panose="020B0604030504040204" pitchFamily="34" charset="-128"/>
                              <a:ea typeface="Meiryo UI" panose="020B0604030504040204" pitchFamily="34" charset="-128"/>
                            </a:rPr>
                            <a:t> the </a:t>
                          </a:r>
                          <a:r>
                            <a:rPr kumimoji="1" lang="en-US" altLang="ja-JP" sz="1050" b="0" dirty="0">
                              <a:latin typeface="Meiryo UI" panose="020B0604030504040204" pitchFamily="34" charset="-128"/>
                              <a:ea typeface="Meiryo UI" panose="020B0604030504040204" pitchFamily="34" charset="-128"/>
                            </a:rPr>
                            <a:t>data </a:t>
                          </a:r>
                          <a:r>
                            <a:rPr kumimoji="1" lang="ja-JP" altLang="en-US" sz="1050" b="0">
                              <a:latin typeface="Meiryo UI" panose="020B0604030504040204" pitchFamily="34" charset="-128"/>
                              <a:ea typeface="Meiryo UI" panose="020B0604030504040204" pitchFamily="34" charset="-128"/>
                            </a:rPr>
                            <a:t>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50" b="1" i="0" smtClean="0">
                                  <a:latin typeface="Cambria Math" panose="02040503050406030204" pitchFamily="18" charset="0"/>
                                  <a:ea typeface="Meiryo UI" panose="020B0604030504040204" pitchFamily="34" charset="-128"/>
                                </a:rPr>
                                <m:t> </m:t>
                              </m:r>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r>
                            <a:rPr kumimoji="1" lang="en-US" altLang="ja-JP" sz="1050" b="1" dirty="0">
                              <a:latin typeface="Meiryo UI" panose="020B0604030504040204" pitchFamily="34" charset="-128"/>
                              <a:ea typeface="Meiryo UI" panose="020B0604030504040204" pitchFamily="34" charset="-128"/>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Walking time</a:t>
                          </a:r>
                          <a:r>
                            <a:rPr kumimoji="1" lang="en-US" altLang="ja-JP" sz="105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r>
                            <a:rPr kumimoji="1" lang="en-US" altLang="ja-JP" sz="1050" b="1" dirty="0">
                              <a:latin typeface="Meiryo UI" panose="020B0604030504040204" pitchFamily="34" charset="-128"/>
                              <a:ea typeface="Meiryo UI" panose="020B0604030504040204" pitchFamily="34" charset="-128"/>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1" i="1"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variables</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46534">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1" i="0" dirty="0">
                              <a:latin typeface="Meiryo UI" panose="020B0604030504040204" pitchFamily="34" charset="-128"/>
                              <a:ea typeface="Meiryo UI" panose="020B0604030504040204" pitchFamily="34" charset="-128"/>
                            </a:rPr>
                            <a:t>Building structure</a:t>
                          </a:r>
                          <a:r>
                            <a:rPr kumimoji="1" lang="en-US" altLang="ja-JP" sz="105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r>
                            <a:rPr kumimoji="1" lang="en-US" altLang="ja-JP" sz="1050" b="1" dirty="0">
                              <a:latin typeface="Meiryo UI" panose="020B0604030504040204" pitchFamily="34" charset="-128"/>
                              <a:ea typeface="Meiryo UI" panose="020B0604030504040204" pitchFamily="34" charset="-128"/>
                            </a:rPr>
                            <a:t> </a:t>
                          </a: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qualitative variables</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Sunlight</a:t>
                          </a:r>
                          <a:r>
                            <a:rPr kumimoji="1" lang="en-US" altLang="ja-JP" sz="1050" b="1" i="0" baseline="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oMath>
                          </a14:m>
                          <a:endParaRPr kumimoji="1" lang="en-US" altLang="ja-JP" sz="1050" b="1"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qualitative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779179419"/>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953543783"/>
                  </p:ext>
                </p:extLst>
              </p:nvPr>
            </p:nvGraphicFramePr>
            <p:xfrm>
              <a:off x="427038" y="1620616"/>
              <a:ext cx="8362951" cy="3056523"/>
            </p:xfrm>
            <a:graphic>
              <a:graphicData uri="http://schemas.openxmlformats.org/drawingml/2006/table">
                <a:tbl>
                  <a:tblPr>
                    <a:tableStyleId>{616DA210-FB5B-4158-B5E0-FEB733F419BA}</a:tableStyleId>
                  </a:tblPr>
                  <a:tblGrid>
                    <a:gridCol w="607003">
                      <a:extLst>
                        <a:ext uri="{9D8B030D-6E8A-4147-A177-3AD203B41FA5}">
                          <a16:colId xmlns:a16="http://schemas.microsoft.com/office/drawing/2014/main" val="3619343928"/>
                        </a:ext>
                      </a:extLst>
                    </a:gridCol>
                    <a:gridCol w="2394289">
                      <a:extLst>
                        <a:ext uri="{9D8B030D-6E8A-4147-A177-3AD203B41FA5}">
                          <a16:colId xmlns:a16="http://schemas.microsoft.com/office/drawing/2014/main" val="388790388"/>
                        </a:ext>
                      </a:extLst>
                    </a:gridCol>
                    <a:gridCol w="1905672">
                      <a:extLst>
                        <a:ext uri="{9D8B030D-6E8A-4147-A177-3AD203B41FA5}">
                          <a16:colId xmlns:a16="http://schemas.microsoft.com/office/drawing/2014/main" val="1256842387"/>
                        </a:ext>
                      </a:extLst>
                    </a:gridCol>
                    <a:gridCol w="1000703">
                      <a:extLst>
                        <a:ext uri="{9D8B030D-6E8A-4147-A177-3AD203B41FA5}">
                          <a16:colId xmlns:a16="http://schemas.microsoft.com/office/drawing/2014/main" val="96891716"/>
                        </a:ext>
                      </a:extLst>
                    </a:gridCol>
                    <a:gridCol w="1212264">
                      <a:extLst>
                        <a:ext uri="{9D8B030D-6E8A-4147-A177-3AD203B41FA5}">
                          <a16:colId xmlns:a16="http://schemas.microsoft.com/office/drawing/2014/main" val="3174185904"/>
                        </a:ext>
                      </a:extLst>
                    </a:gridCol>
                    <a:gridCol w="1243020">
                      <a:extLst>
                        <a:ext uri="{9D8B030D-6E8A-4147-A177-3AD203B41FA5}">
                          <a16:colId xmlns:a16="http://schemas.microsoft.com/office/drawing/2014/main" val="3714709260"/>
                        </a:ext>
                      </a:extLst>
                    </a:gridCol>
                  </a:tblGrid>
                  <a:tr h="377319">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46534">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88571" r="-224339" b="-50857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Visually understand</a:t>
                          </a:r>
                          <a:r>
                            <a:rPr kumimoji="1" lang="ja-JP" altLang="en-US" sz="1050" b="0">
                              <a:latin typeface="Meiryo UI" panose="020B0604030504040204" pitchFamily="34" charset="-128"/>
                              <a:ea typeface="Meiryo UI" panose="020B0604030504040204" pitchFamily="34" charset="-128"/>
                            </a:rPr>
                            <a:t> the </a:t>
                          </a:r>
                          <a:r>
                            <a:rPr kumimoji="1" lang="en-US" altLang="ja-JP" sz="1050" b="0" dirty="0">
                              <a:latin typeface="Meiryo UI" panose="020B0604030504040204" pitchFamily="34" charset="-128"/>
                              <a:ea typeface="Meiryo UI" panose="020B0604030504040204" pitchFamily="34" charset="-128"/>
                            </a:rPr>
                            <a:t>data </a:t>
                          </a:r>
                          <a:r>
                            <a:rPr kumimoji="1" lang="ja-JP" altLang="en-US" sz="1050" b="0">
                              <a:latin typeface="Meiryo UI" panose="020B0604030504040204" pitchFamily="34" charset="-128"/>
                              <a:ea typeface="Meiryo UI" panose="020B0604030504040204" pitchFamily="34" charset="-128"/>
                            </a:rPr>
                            <a:t>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183333" r="-224339" b="-39444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291429" r="-224339" b="-30571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391429" r="-224339" b="-20571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46534">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477778" r="-224339"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594286" r="-224339" b="-28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779179419"/>
                      </a:ext>
                    </a:extLst>
                  </a:tr>
                </a:tbl>
              </a:graphicData>
            </a:graphic>
          </p:graphicFrame>
        </mc:Fallback>
      </mc:AlternateContent>
    </p:spTree>
    <p:extLst>
      <p:ext uri="{BB962C8B-B14F-4D97-AF65-F5344CB8AC3E}">
        <p14:creationId xmlns:p14="http://schemas.microsoft.com/office/powerpoint/2010/main" val="5328233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0BDEFDE3-A588-C7ED-1609-7D2C0DF06107}"/>
                  </a:ext>
                </a:extLst>
              </p:cNvPr>
              <p:cNvGraphicFramePr>
                <a:graphicFrameLocks noGrp="1"/>
              </p:cNvGraphicFramePr>
              <p:nvPr>
                <p:extLst>
                  <p:ext uri="{D42A27DB-BD31-4B8C-83A1-F6EECF244321}">
                    <p14:modId xmlns:p14="http://schemas.microsoft.com/office/powerpoint/2010/main" val="1066639692"/>
                  </p:ext>
                </p:extLst>
              </p:nvPr>
            </p:nvGraphicFramePr>
            <p:xfrm>
              <a:off x="134903" y="640080"/>
              <a:ext cx="8842443" cy="3863340"/>
            </p:xfrm>
            <a:graphic>
              <a:graphicData uri="http://schemas.openxmlformats.org/drawingml/2006/table">
                <a:tbl>
                  <a:tblPr>
                    <a:tableStyleId>{616DA210-FB5B-4158-B5E0-FEB733F419BA}</a:tableStyleId>
                  </a:tblPr>
                  <a:tblGrid>
                    <a:gridCol w="558523">
                      <a:extLst>
                        <a:ext uri="{9D8B030D-6E8A-4147-A177-3AD203B41FA5}">
                          <a16:colId xmlns:a16="http://schemas.microsoft.com/office/drawing/2014/main" val="2407650407"/>
                        </a:ext>
                      </a:extLst>
                    </a:gridCol>
                    <a:gridCol w="1811262">
                      <a:extLst>
                        <a:ext uri="{9D8B030D-6E8A-4147-A177-3AD203B41FA5}">
                          <a16:colId xmlns:a16="http://schemas.microsoft.com/office/drawing/2014/main" val="388790388"/>
                        </a:ext>
                      </a:extLst>
                    </a:gridCol>
                    <a:gridCol w="2067340">
                      <a:extLst>
                        <a:ext uri="{9D8B030D-6E8A-4147-A177-3AD203B41FA5}">
                          <a16:colId xmlns:a16="http://schemas.microsoft.com/office/drawing/2014/main" val="1256842387"/>
                        </a:ext>
                      </a:extLst>
                    </a:gridCol>
                    <a:gridCol w="874643">
                      <a:extLst>
                        <a:ext uri="{9D8B030D-6E8A-4147-A177-3AD203B41FA5}">
                          <a16:colId xmlns:a16="http://schemas.microsoft.com/office/drawing/2014/main" val="96891716"/>
                        </a:ext>
                      </a:extLst>
                    </a:gridCol>
                    <a:gridCol w="2728852">
                      <a:extLst>
                        <a:ext uri="{9D8B030D-6E8A-4147-A177-3AD203B41FA5}">
                          <a16:colId xmlns:a16="http://schemas.microsoft.com/office/drawing/2014/main" val="3174185904"/>
                        </a:ext>
                      </a:extLst>
                    </a:gridCol>
                    <a:gridCol w="801823">
                      <a:extLst>
                        <a:ext uri="{9D8B030D-6E8A-4147-A177-3AD203B41FA5}">
                          <a16:colId xmlns:a16="http://schemas.microsoft.com/office/drawing/2014/main" val="3714709260"/>
                        </a:ext>
                      </a:extLst>
                    </a:gridCol>
                  </a:tblGrid>
                  <a:tr h="244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555939">
                    <a:tc>
                      <a:txBody>
                        <a:bodyPr/>
                        <a:lstStyle/>
                        <a:p>
                          <a:pPr algn="ctr"/>
                          <a:r>
                            <a:rPr kumimoji="1" lang="en-US" altLang="ja-JP" sz="1050" b="0" dirty="0">
                              <a:latin typeface="Meiryo UI" panose="020B0604030504040204" pitchFamily="34" charset="-128"/>
                              <a:ea typeface="Meiryo UI" panose="020B0604030504040204" pitchFamily="34" charset="-128"/>
                            </a:rPr>
                            <a:t>3-7</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1" dirty="0">
                              <a:latin typeface="Meiryo UI" panose="020B0604030504040204" pitchFamily="34" charset="-128"/>
                              <a:ea typeface="Meiryo UI" panose="020B0604030504040204" pitchFamily="34" charset="-128"/>
                            </a:rPr>
                            <a:t>Area</a:t>
                          </a:r>
                          <a:r>
                            <a:rPr kumimoji="1" lang="en-US" altLang="ja-JP" sz="105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b="0" dirty="0">
                            <a:latin typeface="Meiryo UI" panose="020B0604030504040204" pitchFamily="34" charset="-128"/>
                            <a:ea typeface="Meiryo UI" panose="020B0604030504040204" pitchFamily="34" charset="-128"/>
                          </a:endParaRPr>
                        </a:p>
                        <a:p>
                          <a:pPr algn="ct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quantitative</a:t>
                          </a: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variables</a:t>
                          </a:r>
                          <a:r>
                            <a:rPr kumimoji="1" lang="en-US" altLang="ja-JP" sz="1050" b="0" dirty="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Numerically understand the data characteristics using a representative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5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Mean</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50" b="1" i="0" smtClean="0">
                                  <a:latin typeface="Cambria Math" panose="02040503050406030204" pitchFamily="18" charset="0"/>
                                  <a:ea typeface="Meiryo UI" panose="020B0604030504040204" pitchFamily="34" charset="-128"/>
                                </a:rPr>
                                <m:t> </m:t>
                              </m:r>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r>
                            <a:rPr kumimoji="1" lang="en-US" altLang="ja-JP" sz="1050" b="1" dirty="0">
                              <a:latin typeface="Meiryo UI" panose="020B0604030504040204" pitchFamily="34" charset="-128"/>
                              <a:ea typeface="Meiryo UI" panose="020B0604030504040204" pitchFamily="34" charset="-128"/>
                            </a:rPr>
                            <a:t> </a:t>
                          </a:r>
                          <a:r>
                            <a:rPr kumimoji="1" lang="en-US" altLang="ja-JP" sz="1050" dirty="0">
                              <a:latin typeface="Meiryo UI" panose="020B0604030504040204" pitchFamily="34" charset="-128"/>
                              <a:ea typeface="Meiryo UI" panose="020B0604030504040204" pitchFamily="34" charset="-128"/>
                            </a:rPr>
                            <a:t>(</a:t>
                          </a:r>
                          <a:r>
                            <a:rPr kumimoji="1" lang="ja-JP" altLang="en-US" sz="105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Walking time</a:t>
                          </a:r>
                          <a:r>
                            <a:rPr kumimoji="1" lang="en-US" altLang="ja-JP" sz="105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r>
                            <a:rPr kumimoji="1" lang="en-US" altLang="ja-JP" sz="1050" b="1" dirty="0">
                              <a:latin typeface="Meiryo UI" panose="020B0604030504040204" pitchFamily="34" charset="-128"/>
                              <a:ea typeface="Meiryo UI" panose="020B0604030504040204" pitchFamily="34" charset="-128"/>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1" i="1"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a:latin typeface="Meiryo UI" panose="020B0604030504040204" pitchFamily="34" charset="-128"/>
                              <a:ea typeface="Meiryo UI" panose="020B0604030504040204" pitchFamily="34" charset="-128"/>
                            </a:rPr>
                            <a:t>quantitative variables</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1681386302"/>
                      </a:ext>
                    </a:extLst>
                  </a:tr>
                  <a:tr h="555939">
                    <a:tc>
                      <a:txBody>
                        <a:bodyPr/>
                        <a:lstStyle/>
                        <a:p>
                          <a:pPr algn="ctr"/>
                          <a:r>
                            <a:rPr kumimoji="1" lang="en-US" altLang="ja-JP" sz="1050" b="0" dirty="0">
                              <a:latin typeface="Meiryo UI" panose="020B0604030504040204" pitchFamily="34" charset="-128"/>
                              <a:ea typeface="Meiryo UI" panose="020B0604030504040204" pitchFamily="34" charset="-128"/>
                            </a:rPr>
                            <a:t>3-11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1" dirty="0">
                              <a:latin typeface="Meiryo UI" panose="020B0604030504040204" pitchFamily="34" charset="-128"/>
                              <a:ea typeface="Meiryo UI" panose="020B0604030504040204" pitchFamily="34" charset="-128"/>
                            </a:rPr>
                            <a:t>Area</a:t>
                          </a:r>
                          <a:r>
                            <a:rPr kumimoji="1" lang="en-US" altLang="ja-JP" sz="105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b="0" dirty="0">
                            <a:latin typeface="Meiryo UI" panose="020B0604030504040204" pitchFamily="34" charset="-128"/>
                            <a:ea typeface="Meiryo UI" panose="020B0604030504040204" pitchFamily="34" charset="-128"/>
                          </a:endParaRPr>
                        </a:p>
                        <a:p>
                          <a:pPr algn="ct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quantitative</a:t>
                          </a: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variables</a:t>
                          </a:r>
                          <a:r>
                            <a:rPr kumimoji="1" lang="en-US" altLang="ja-JP" sz="1050" b="0" dirty="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5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Median</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50" b="1" i="0" smtClean="0">
                                  <a:latin typeface="Cambria Math" panose="02040503050406030204" pitchFamily="18" charset="0"/>
                                  <a:ea typeface="Meiryo UI" panose="020B0604030504040204" pitchFamily="34" charset="-128"/>
                                </a:rPr>
                                <m:t> </m:t>
                              </m:r>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r>
                            <a:rPr kumimoji="1" lang="en-US" altLang="ja-JP" sz="1050" b="1" dirty="0">
                              <a:latin typeface="Meiryo UI" panose="020B0604030504040204" pitchFamily="34" charset="-128"/>
                              <a:ea typeface="Meiryo UI" panose="020B0604030504040204" pitchFamily="34" charset="-128"/>
                            </a:rPr>
                            <a:t> </a:t>
                          </a: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79698961"/>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Walking time</a:t>
                          </a:r>
                          <a:r>
                            <a:rPr kumimoji="1" lang="en-US" altLang="ja-JP" sz="105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r>
                            <a:rPr kumimoji="1" lang="en-US" altLang="ja-JP" sz="1050" b="1" dirty="0">
                              <a:latin typeface="Meiryo UI" panose="020B0604030504040204" pitchFamily="34" charset="-128"/>
                              <a:ea typeface="Meiryo UI" panose="020B0604030504040204" pitchFamily="34" charset="-128"/>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636393477"/>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1" i="1"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variables</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576386240"/>
                      </a:ext>
                    </a:extLst>
                  </a:tr>
                </a:tbl>
              </a:graphicData>
            </a:graphic>
          </p:graphicFrame>
        </mc:Choice>
        <mc:Fallback xmlns="">
          <p:graphicFrame>
            <p:nvGraphicFramePr>
              <p:cNvPr id="3" name="表 2">
                <a:extLst>
                  <a:ext uri="{FF2B5EF4-FFF2-40B4-BE49-F238E27FC236}">
                    <a16:creationId xmlns:a16="http://schemas.microsoft.com/office/drawing/2014/main" id="{0BDEFDE3-A588-C7ED-1609-7D2C0DF06107}"/>
                  </a:ext>
                </a:extLst>
              </p:cNvPr>
              <p:cNvGraphicFramePr>
                <a:graphicFrameLocks noGrp="1"/>
              </p:cNvGraphicFramePr>
              <p:nvPr>
                <p:extLst>
                  <p:ext uri="{D42A27DB-BD31-4B8C-83A1-F6EECF244321}">
                    <p14:modId xmlns:p14="http://schemas.microsoft.com/office/powerpoint/2010/main" val="1066639692"/>
                  </p:ext>
                </p:extLst>
              </p:nvPr>
            </p:nvGraphicFramePr>
            <p:xfrm>
              <a:off x="134903" y="640080"/>
              <a:ext cx="8842443" cy="3863340"/>
            </p:xfrm>
            <a:graphic>
              <a:graphicData uri="http://schemas.openxmlformats.org/drawingml/2006/table">
                <a:tbl>
                  <a:tblPr>
                    <a:tableStyleId>{616DA210-FB5B-4158-B5E0-FEB733F419BA}</a:tableStyleId>
                  </a:tblPr>
                  <a:tblGrid>
                    <a:gridCol w="558523">
                      <a:extLst>
                        <a:ext uri="{9D8B030D-6E8A-4147-A177-3AD203B41FA5}">
                          <a16:colId xmlns:a16="http://schemas.microsoft.com/office/drawing/2014/main" val="2407650407"/>
                        </a:ext>
                      </a:extLst>
                    </a:gridCol>
                    <a:gridCol w="1811262">
                      <a:extLst>
                        <a:ext uri="{9D8B030D-6E8A-4147-A177-3AD203B41FA5}">
                          <a16:colId xmlns:a16="http://schemas.microsoft.com/office/drawing/2014/main" val="388790388"/>
                        </a:ext>
                      </a:extLst>
                    </a:gridCol>
                    <a:gridCol w="2067340">
                      <a:extLst>
                        <a:ext uri="{9D8B030D-6E8A-4147-A177-3AD203B41FA5}">
                          <a16:colId xmlns:a16="http://schemas.microsoft.com/office/drawing/2014/main" val="1256842387"/>
                        </a:ext>
                      </a:extLst>
                    </a:gridCol>
                    <a:gridCol w="874643">
                      <a:extLst>
                        <a:ext uri="{9D8B030D-6E8A-4147-A177-3AD203B41FA5}">
                          <a16:colId xmlns:a16="http://schemas.microsoft.com/office/drawing/2014/main" val="96891716"/>
                        </a:ext>
                      </a:extLst>
                    </a:gridCol>
                    <a:gridCol w="2728852">
                      <a:extLst>
                        <a:ext uri="{9D8B030D-6E8A-4147-A177-3AD203B41FA5}">
                          <a16:colId xmlns:a16="http://schemas.microsoft.com/office/drawing/2014/main" val="3174185904"/>
                        </a:ext>
                      </a:extLst>
                    </a:gridCol>
                    <a:gridCol w="801823">
                      <a:extLst>
                        <a:ext uri="{9D8B030D-6E8A-4147-A177-3AD203B41FA5}">
                          <a16:colId xmlns:a16="http://schemas.microsoft.com/office/drawing/2014/main" val="3714709260"/>
                        </a:ext>
                      </a:extLst>
                    </a:gridCol>
                  </a:tblGrid>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3-7</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46667" r="-357343" b="-54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Numerically understand the data characteristics using a representative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5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Mean</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206250" r="-357343" b="-65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296970" r="-357343" b="-5393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409375" r="-357343" b="-45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1681386302"/>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354348" r="-357343" b="-21739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5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Median</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653125" r="-357343"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7969896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730303" r="-357343"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636393477"/>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856250" r="-357343"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576386240"/>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7F46E0A-CCFE-A01A-23BE-967DC9D46E56}"/>
                  </a:ext>
                </a:extLst>
              </p:cNvPr>
              <p:cNvGraphicFramePr>
                <a:graphicFrameLocks noGrp="1"/>
              </p:cNvGraphicFramePr>
              <p:nvPr>
                <p:extLst>
                  <p:ext uri="{D42A27DB-BD31-4B8C-83A1-F6EECF244321}">
                    <p14:modId xmlns:p14="http://schemas.microsoft.com/office/powerpoint/2010/main" val="3699767290"/>
                  </p:ext>
                </p:extLst>
              </p:nvPr>
            </p:nvGraphicFramePr>
            <p:xfrm>
              <a:off x="262393" y="811033"/>
              <a:ext cx="8593468" cy="3565111"/>
            </p:xfrm>
            <a:graphic>
              <a:graphicData uri="http://schemas.openxmlformats.org/drawingml/2006/table">
                <a:tbl>
                  <a:tblPr>
                    <a:tableStyleId>{616DA210-FB5B-4158-B5E0-FEB733F419BA}</a:tableStyleId>
                  </a:tblPr>
                  <a:tblGrid>
                    <a:gridCol w="552860">
                      <a:extLst>
                        <a:ext uri="{9D8B030D-6E8A-4147-A177-3AD203B41FA5}">
                          <a16:colId xmlns:a16="http://schemas.microsoft.com/office/drawing/2014/main" val="4070612122"/>
                        </a:ext>
                      </a:extLst>
                    </a:gridCol>
                    <a:gridCol w="3009324">
                      <a:extLst>
                        <a:ext uri="{9D8B030D-6E8A-4147-A177-3AD203B41FA5}">
                          <a16:colId xmlns:a16="http://schemas.microsoft.com/office/drawing/2014/main" val="388790388"/>
                        </a:ext>
                      </a:extLst>
                    </a:gridCol>
                    <a:gridCol w="1677726">
                      <a:extLst>
                        <a:ext uri="{9D8B030D-6E8A-4147-A177-3AD203B41FA5}">
                          <a16:colId xmlns:a16="http://schemas.microsoft.com/office/drawing/2014/main" val="1256842387"/>
                        </a:ext>
                      </a:extLst>
                    </a:gridCol>
                    <a:gridCol w="1121134">
                      <a:extLst>
                        <a:ext uri="{9D8B030D-6E8A-4147-A177-3AD203B41FA5}">
                          <a16:colId xmlns:a16="http://schemas.microsoft.com/office/drawing/2014/main" val="96891716"/>
                        </a:ext>
                      </a:extLst>
                    </a:gridCol>
                    <a:gridCol w="978010">
                      <a:extLst>
                        <a:ext uri="{9D8B030D-6E8A-4147-A177-3AD203B41FA5}">
                          <a16:colId xmlns:a16="http://schemas.microsoft.com/office/drawing/2014/main" val="3174185904"/>
                        </a:ext>
                      </a:extLst>
                    </a:gridCol>
                    <a:gridCol w="1254414">
                      <a:extLst>
                        <a:ext uri="{9D8B030D-6E8A-4147-A177-3AD203B41FA5}">
                          <a16:colId xmlns:a16="http://schemas.microsoft.com/office/drawing/2014/main" val="3714709260"/>
                        </a:ext>
                      </a:extLst>
                    </a:gridCol>
                  </a:tblGrid>
                  <a:tr h="245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1" dirty="0">
                              <a:latin typeface="Meiryo UI" panose="020B0604030504040204" pitchFamily="34" charset="-128"/>
                              <a:ea typeface="Meiryo UI" panose="020B0604030504040204" pitchFamily="34" charset="-128"/>
                            </a:rPr>
                            <a:t>Area</a:t>
                          </a:r>
                          <a:r>
                            <a:rPr kumimoji="1" lang="en-US" altLang="ja-JP" sz="100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b="0" dirty="0">
                              <a:latin typeface="Meiryo UI" panose="020B0604030504040204" pitchFamily="34" charset="-128"/>
                              <a:ea typeface="Meiryo UI" panose="020B0604030504040204" pitchFamily="34" charset="-128"/>
                            </a:rPr>
                            <a:t> (</a:t>
                          </a:r>
                          <a:r>
                            <a:rPr kumimoji="1" lang="ja-JP" altLang="en-US" sz="1000" b="0" dirty="0">
                              <a:latin typeface="Meiryo UI" panose="020B0604030504040204" pitchFamily="34" charset="-128"/>
                              <a:ea typeface="Meiryo UI" panose="020B0604030504040204" pitchFamily="34" charset="-128"/>
                            </a:rPr>
                            <a:t>quantitative</a:t>
                          </a:r>
                          <a:r>
                            <a:rPr kumimoji="1" lang="en-US" altLang="ja-JP" sz="1000" b="0" dirty="0">
                              <a:latin typeface="Meiryo UI" panose="020B0604030504040204" pitchFamily="34" charset="-128"/>
                              <a:ea typeface="Meiryo UI" panose="020B0604030504040204" pitchFamily="34" charset="-128"/>
                            </a:rPr>
                            <a:t> </a:t>
                          </a:r>
                          <a:r>
                            <a:rPr kumimoji="1" lang="ja-JP" altLang="en-US" sz="1000" b="0">
                              <a:latin typeface="Meiryo UI" panose="020B0604030504040204" pitchFamily="34" charset="-128"/>
                              <a:ea typeface="Meiryo UI" panose="020B0604030504040204" pitchFamily="34" charset="-128"/>
                            </a:rPr>
                            <a:t>variables</a:t>
                          </a:r>
                          <a:r>
                            <a:rPr kumimoji="1" lang="en-US" altLang="ja-JP" sz="1000" b="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Visually understand</a:t>
                          </a:r>
                          <a:r>
                            <a:rPr kumimoji="1" lang="ja-JP" altLang="en-US" sz="100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the </a:t>
                          </a:r>
                          <a:r>
                            <a:rPr kumimoji="1" lang="ja-JP" altLang="en-US" sz="1000">
                              <a:latin typeface="Meiryo UI" panose="020B0604030504040204" pitchFamily="34" charset="-128"/>
                              <a:ea typeface="Meiryo UI" panose="020B0604030504040204" pitchFamily="34" charset="-128"/>
                            </a:rPr>
                            <a:t>relationship between the </a:t>
                          </a:r>
                          <a:r>
                            <a:rPr kumimoji="1" lang="en-US" altLang="ja-JP" sz="1000" dirty="0">
                              <a:latin typeface="Meiryo UI" panose="020B0604030504040204" pitchFamily="34" charset="-128"/>
                              <a:ea typeface="Meiryo UI" panose="020B0604030504040204" pitchFamily="34" charset="-128"/>
                            </a:rPr>
                            <a:t>two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00" dirty="0">
                              <a:latin typeface="Meiryo UI" panose="020B0604030504040204" pitchFamily="34" charset="-128"/>
                              <a:ea typeface="Meiryo UI" panose="020B0604030504040204" pitchFamily="34" charset="-128"/>
                            </a:rPr>
                            <a:t>Scatter plot</a:t>
                          </a:r>
                          <a:endParaRPr kumimoji="1" lang="ja-JP" altLang="en-US" sz="1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00" b="1" i="0" smtClean="0">
                                  <a:latin typeface="Cambria Math" panose="02040503050406030204" pitchFamily="18" charset="0"/>
                                  <a:ea typeface="Meiryo UI" panose="020B0604030504040204" pitchFamily="34" charset="-128"/>
                                </a:rPr>
                                <m:t> </m:t>
                              </m:r>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quantitative variable</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Walking time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quantitative variable</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extLst>
                      <a:ext uri="{0D108BD9-81ED-4DB2-BD59-A6C34878D82A}">
                        <a16:rowId xmlns:a16="http://schemas.microsoft.com/office/drawing/2014/main" val="600158674"/>
                      </a:ext>
                    </a:extLst>
                  </a:tr>
                  <a:tr h="6848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b="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Building structure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qualitative variables</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Histogram </a:t>
                          </a:r>
                          <a:r>
                            <a:rPr kumimoji="1" lang="en-US" altLang="ja-JP" sz="1000" dirty="0">
                              <a:latin typeface="Meiryo UI" panose="020B0604030504040204" pitchFamily="34" charset="-128"/>
                              <a:ea typeface="Meiryo UI" panose="020B0604030504040204" pitchFamily="34" charset="-128"/>
                            </a:rPr>
                            <a:t>stratified </a:t>
                          </a:r>
                          <a:r>
                            <a:rPr kumimoji="1" lang="ja-JP" altLang="en-US" sz="1000" dirty="0">
                              <a:latin typeface="Meiryo UI" panose="020B0604030504040204" pitchFamily="34" charset="-128"/>
                              <a:ea typeface="Meiryo UI" panose="020B0604030504040204" pitchFamily="34" charset="-128"/>
                            </a:rPr>
                            <a:t>by </a:t>
                          </a:r>
                          <a:r>
                            <a:rPr kumimoji="1" lang="en-US" altLang="ja-JP" sz="1000" dirty="0">
                              <a:latin typeface="Meiryo UI" panose="020B0604030504040204" pitchFamily="34" charset="-128"/>
                              <a:ea typeface="Meiryo UI" panose="020B0604030504040204" pitchFamily="34" charset="-128"/>
                            </a:rPr>
                            <a:t>the </a:t>
                          </a:r>
                          <a:r>
                            <a:rPr kumimoji="1" lang="ja-JP" altLang="en-US" sz="10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79698961"/>
                      </a:ext>
                    </a:extLst>
                  </a:tr>
                  <a:tr h="710122">
                    <a:tc>
                      <a:txBody>
                        <a:bodyPr/>
                        <a:lstStyle/>
                        <a:p>
                          <a:pPr algn="ctr"/>
                          <a:r>
                            <a:rPr kumimoji="1" lang="en-US" altLang="ja-JP" sz="1000" b="0" dirty="0">
                              <a:latin typeface="Meiryo UI" panose="020B0604030504040204" pitchFamily="34" charset="-128"/>
                              <a:ea typeface="Meiryo UI" panose="020B0604030504040204" pitchFamily="34" charset="-128"/>
                            </a:rPr>
                            <a:t>3-19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Sunlight</a:t>
                          </a:r>
                          <a:r>
                            <a:rPr kumimoji="1" lang="en-US" altLang="ja-JP" sz="1000" b="1" i="0" baseline="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qualitative variable</a:t>
                          </a:r>
                          <a:r>
                            <a:rPr kumimoji="1" lang="en-US" altLang="ja-JP" sz="1000" dirty="0">
                              <a:latin typeface="Meiryo UI" panose="020B0604030504040204" pitchFamily="34" charset="-128"/>
                              <a:ea typeface="Meiryo UI" panose="020B0604030504040204" pitchFamily="34" charset="-128"/>
                            </a:rPr>
                            <a:t>)</a:t>
                          </a:r>
                          <a:endParaRPr kumimoji="1" lang="ja-JP" altLang="en-US"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320348655"/>
                      </a:ext>
                    </a:extLst>
                  </a:tr>
                </a:tbl>
              </a:graphicData>
            </a:graphic>
          </p:graphicFrame>
        </mc:Choice>
        <mc:Fallback xmlns="">
          <p:graphicFrame>
            <p:nvGraphicFramePr>
              <p:cNvPr id="6" name="表 5">
                <a:extLst>
                  <a:ext uri="{FF2B5EF4-FFF2-40B4-BE49-F238E27FC236}">
                    <a16:creationId xmlns:a16="http://schemas.microsoft.com/office/drawing/2014/main" id="{C7F46E0A-CCFE-A01A-23BE-967DC9D46E56}"/>
                  </a:ext>
                </a:extLst>
              </p:cNvPr>
              <p:cNvGraphicFramePr>
                <a:graphicFrameLocks noGrp="1"/>
              </p:cNvGraphicFramePr>
              <p:nvPr>
                <p:extLst>
                  <p:ext uri="{D42A27DB-BD31-4B8C-83A1-F6EECF244321}">
                    <p14:modId xmlns:p14="http://schemas.microsoft.com/office/powerpoint/2010/main" val="3699767290"/>
                  </p:ext>
                </p:extLst>
              </p:nvPr>
            </p:nvGraphicFramePr>
            <p:xfrm>
              <a:off x="262393" y="811033"/>
              <a:ext cx="8593468" cy="3565111"/>
            </p:xfrm>
            <a:graphic>
              <a:graphicData uri="http://schemas.openxmlformats.org/drawingml/2006/table">
                <a:tbl>
                  <a:tblPr>
                    <a:tableStyleId>{616DA210-FB5B-4158-B5E0-FEB733F419BA}</a:tableStyleId>
                  </a:tblPr>
                  <a:tblGrid>
                    <a:gridCol w="552860">
                      <a:extLst>
                        <a:ext uri="{9D8B030D-6E8A-4147-A177-3AD203B41FA5}">
                          <a16:colId xmlns:a16="http://schemas.microsoft.com/office/drawing/2014/main" val="4070612122"/>
                        </a:ext>
                      </a:extLst>
                    </a:gridCol>
                    <a:gridCol w="3009324">
                      <a:extLst>
                        <a:ext uri="{9D8B030D-6E8A-4147-A177-3AD203B41FA5}">
                          <a16:colId xmlns:a16="http://schemas.microsoft.com/office/drawing/2014/main" val="388790388"/>
                        </a:ext>
                      </a:extLst>
                    </a:gridCol>
                    <a:gridCol w="1677726">
                      <a:extLst>
                        <a:ext uri="{9D8B030D-6E8A-4147-A177-3AD203B41FA5}">
                          <a16:colId xmlns:a16="http://schemas.microsoft.com/office/drawing/2014/main" val="1256842387"/>
                        </a:ext>
                      </a:extLst>
                    </a:gridCol>
                    <a:gridCol w="1121134">
                      <a:extLst>
                        <a:ext uri="{9D8B030D-6E8A-4147-A177-3AD203B41FA5}">
                          <a16:colId xmlns:a16="http://schemas.microsoft.com/office/drawing/2014/main" val="96891716"/>
                        </a:ext>
                      </a:extLst>
                    </a:gridCol>
                    <a:gridCol w="978010">
                      <a:extLst>
                        <a:ext uri="{9D8B030D-6E8A-4147-A177-3AD203B41FA5}">
                          <a16:colId xmlns:a16="http://schemas.microsoft.com/office/drawing/2014/main" val="3174185904"/>
                        </a:ext>
                      </a:extLst>
                    </a:gridCol>
                    <a:gridCol w="1254414">
                      <a:extLst>
                        <a:ext uri="{9D8B030D-6E8A-4147-A177-3AD203B41FA5}">
                          <a16:colId xmlns:a16="http://schemas.microsoft.com/office/drawing/2014/main" val="3714709260"/>
                        </a:ext>
                      </a:extLst>
                    </a:gridCol>
                  </a:tblGrid>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8565" t="-40000" r="-167932" b="-426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Visually understand</a:t>
                          </a:r>
                          <a:r>
                            <a:rPr kumimoji="1" lang="ja-JP" altLang="en-US" sz="100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the </a:t>
                          </a:r>
                          <a:r>
                            <a:rPr kumimoji="1" lang="ja-JP" altLang="en-US" sz="1000">
                              <a:latin typeface="Meiryo UI" panose="020B0604030504040204" pitchFamily="34" charset="-128"/>
                              <a:ea typeface="Meiryo UI" panose="020B0604030504040204" pitchFamily="34" charset="-128"/>
                            </a:rPr>
                            <a:t>relationship between the </a:t>
                          </a:r>
                          <a:r>
                            <a:rPr kumimoji="1" lang="en-US" altLang="ja-JP" sz="1000" dirty="0">
                              <a:latin typeface="Meiryo UI" panose="020B0604030504040204" pitchFamily="34" charset="-128"/>
                              <a:ea typeface="Meiryo UI" panose="020B0604030504040204" pitchFamily="34" charset="-128"/>
                            </a:rPr>
                            <a:t>two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00" dirty="0">
                              <a:latin typeface="Meiryo UI" panose="020B0604030504040204" pitchFamily="34" charset="-128"/>
                              <a:ea typeface="Meiryo UI" panose="020B0604030504040204" pitchFamily="34" charset="-128"/>
                            </a:rPr>
                            <a:t>Scatter plot</a:t>
                          </a:r>
                          <a:endParaRPr kumimoji="1" lang="ja-JP" altLang="en-US" sz="1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8565" t="-140000" r="-167932" b="-326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8565" t="-240000" r="-167932" b="-226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extLst>
                      <a:ext uri="{0D108BD9-81ED-4DB2-BD59-A6C34878D82A}">
                        <a16:rowId xmlns:a16="http://schemas.microsoft.com/office/drawing/2014/main" val="600158674"/>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8565" t="-303571" r="-167932" b="-1017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Histogram </a:t>
                          </a:r>
                          <a:r>
                            <a:rPr kumimoji="1" lang="en-US" altLang="ja-JP" sz="1000" dirty="0">
                              <a:latin typeface="Meiryo UI" panose="020B0604030504040204" pitchFamily="34" charset="-128"/>
                              <a:ea typeface="Meiryo UI" panose="020B0604030504040204" pitchFamily="34" charset="-128"/>
                            </a:rPr>
                            <a:t>stratified </a:t>
                          </a:r>
                          <a:r>
                            <a:rPr kumimoji="1" lang="ja-JP" altLang="en-US" sz="1000" dirty="0">
                              <a:latin typeface="Meiryo UI" panose="020B0604030504040204" pitchFamily="34" charset="-128"/>
                              <a:ea typeface="Meiryo UI" panose="020B0604030504040204" pitchFamily="34" charset="-128"/>
                            </a:rPr>
                            <a:t>by </a:t>
                          </a:r>
                          <a:r>
                            <a:rPr kumimoji="1" lang="en-US" altLang="ja-JP" sz="1000" dirty="0">
                              <a:latin typeface="Meiryo UI" panose="020B0604030504040204" pitchFamily="34" charset="-128"/>
                              <a:ea typeface="Meiryo UI" panose="020B0604030504040204" pitchFamily="34" charset="-128"/>
                            </a:rPr>
                            <a:t>the </a:t>
                          </a:r>
                          <a:r>
                            <a:rPr kumimoji="1" lang="ja-JP" altLang="en-US" sz="10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79698961"/>
                      </a:ext>
                    </a:extLst>
                  </a:tr>
                  <a:tr h="710122">
                    <a:tc>
                      <a:txBody>
                        <a:bodyPr/>
                        <a:lstStyle/>
                        <a:p>
                          <a:pPr algn="ctr"/>
                          <a:r>
                            <a:rPr kumimoji="1" lang="en-US" altLang="ja-JP" sz="1000" b="0" dirty="0">
                              <a:latin typeface="Meiryo UI" panose="020B0604030504040204" pitchFamily="34" charset="-128"/>
                              <a:ea typeface="Meiryo UI" panose="020B0604030504040204" pitchFamily="34" charset="-128"/>
                            </a:rPr>
                            <a:t>3-19</a:t>
                          </a:r>
                        </a:p>
                      </a:txBody>
                      <a:tcPr anchor="ctr"/>
                    </a:tc>
                    <a:tc>
                      <a:txBody>
                        <a:bodyPr/>
                        <a:lstStyle/>
                        <a:p>
                          <a:endParaRPr lang="ja-AU"/>
                        </a:p>
                      </a:txBody>
                      <a:tcPr anchor="ctr">
                        <a:blipFill>
                          <a:blip r:embed="rId2"/>
                          <a:stretch>
                            <a:fillRect l="-18565" t="-403571" r="-167932" b="-17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320348655"/>
                      </a:ext>
                    </a:extLst>
                  </a:tr>
                </a:tbl>
              </a:graphicData>
            </a:graphic>
          </p:graphicFrame>
        </mc:Fallback>
      </mc:AlternateContent>
    </p:spTree>
    <p:extLst>
      <p:ext uri="{BB962C8B-B14F-4D97-AF65-F5344CB8AC3E}">
        <p14:creationId xmlns:p14="http://schemas.microsoft.com/office/powerpoint/2010/main" val="30837910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7F46E0A-CCFE-A01A-23BE-967DC9D46E56}"/>
                  </a:ext>
                </a:extLst>
              </p:cNvPr>
              <p:cNvGraphicFramePr>
                <a:graphicFrameLocks noGrp="1"/>
              </p:cNvGraphicFramePr>
              <p:nvPr>
                <p:extLst>
                  <p:ext uri="{D42A27DB-BD31-4B8C-83A1-F6EECF244321}">
                    <p14:modId xmlns:p14="http://schemas.microsoft.com/office/powerpoint/2010/main" val="1465572510"/>
                  </p:ext>
                </p:extLst>
              </p:nvPr>
            </p:nvGraphicFramePr>
            <p:xfrm>
              <a:off x="492911" y="727528"/>
              <a:ext cx="8158178" cy="2198787"/>
            </p:xfrm>
            <a:graphic>
              <a:graphicData uri="http://schemas.openxmlformats.org/drawingml/2006/table">
                <a:tbl>
                  <a:tblPr>
                    <a:tableStyleId>{616DA210-FB5B-4158-B5E0-FEB733F419BA}</a:tableStyleId>
                  </a:tblPr>
                  <a:tblGrid>
                    <a:gridCol w="556661">
                      <a:extLst>
                        <a:ext uri="{9D8B030D-6E8A-4147-A177-3AD203B41FA5}">
                          <a16:colId xmlns:a16="http://schemas.microsoft.com/office/drawing/2014/main" val="4070612122"/>
                        </a:ext>
                      </a:extLst>
                    </a:gridCol>
                    <a:gridCol w="2830665">
                      <a:extLst>
                        <a:ext uri="{9D8B030D-6E8A-4147-A177-3AD203B41FA5}">
                          <a16:colId xmlns:a16="http://schemas.microsoft.com/office/drawing/2014/main" val="388790388"/>
                        </a:ext>
                      </a:extLst>
                    </a:gridCol>
                    <a:gridCol w="1765979">
                      <a:extLst>
                        <a:ext uri="{9D8B030D-6E8A-4147-A177-3AD203B41FA5}">
                          <a16:colId xmlns:a16="http://schemas.microsoft.com/office/drawing/2014/main" val="1256842387"/>
                        </a:ext>
                      </a:extLst>
                    </a:gridCol>
                    <a:gridCol w="894736">
                      <a:extLst>
                        <a:ext uri="{9D8B030D-6E8A-4147-A177-3AD203B41FA5}">
                          <a16:colId xmlns:a16="http://schemas.microsoft.com/office/drawing/2014/main" val="96891716"/>
                        </a:ext>
                      </a:extLst>
                    </a:gridCol>
                    <a:gridCol w="1007806">
                      <a:extLst>
                        <a:ext uri="{9D8B030D-6E8A-4147-A177-3AD203B41FA5}">
                          <a16:colId xmlns:a16="http://schemas.microsoft.com/office/drawing/2014/main" val="3174185904"/>
                        </a:ext>
                      </a:extLst>
                    </a:gridCol>
                    <a:gridCol w="1102331">
                      <a:extLst>
                        <a:ext uri="{9D8B030D-6E8A-4147-A177-3AD203B41FA5}">
                          <a16:colId xmlns:a16="http://schemas.microsoft.com/office/drawing/2014/main" val="3714709260"/>
                        </a:ext>
                      </a:extLst>
                    </a:gridCol>
                  </a:tblGrid>
                  <a:tr h="232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1" dirty="0">
                              <a:latin typeface="Meiryo UI" panose="020B0604030504040204" pitchFamily="34" charset="-128"/>
                              <a:ea typeface="Meiryo UI" panose="020B0604030504040204" pitchFamily="34" charset="-128"/>
                            </a:rPr>
                            <a:t>Area</a:t>
                          </a:r>
                          <a:r>
                            <a:rPr kumimoji="1" lang="en-US" altLang="ja-JP" sz="100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b="0" dirty="0">
                              <a:latin typeface="Meiryo UI" panose="020B0604030504040204" pitchFamily="34" charset="-128"/>
                              <a:ea typeface="Meiryo UI" panose="020B0604030504040204" pitchFamily="34" charset="-128"/>
                            </a:rPr>
                            <a:t> (</a:t>
                          </a:r>
                          <a:r>
                            <a:rPr kumimoji="1" lang="ja-JP" altLang="en-US" sz="1000" b="0" dirty="0">
                              <a:latin typeface="Meiryo UI" panose="020B0604030504040204" pitchFamily="34" charset="-128"/>
                              <a:ea typeface="Meiryo UI" panose="020B0604030504040204" pitchFamily="34" charset="-128"/>
                            </a:rPr>
                            <a:t>quantitative</a:t>
                          </a:r>
                          <a:r>
                            <a:rPr kumimoji="1" lang="en-US" altLang="ja-JP" sz="1000" b="0" dirty="0">
                              <a:latin typeface="Meiryo UI" panose="020B0604030504040204" pitchFamily="34" charset="-128"/>
                              <a:ea typeface="Meiryo UI" panose="020B0604030504040204" pitchFamily="34" charset="-128"/>
                            </a:rPr>
                            <a:t> </a:t>
                          </a:r>
                          <a:r>
                            <a:rPr kumimoji="1" lang="ja-JP" altLang="en-US" sz="1000" b="0" dirty="0">
                              <a:latin typeface="Meiryo UI" panose="020B0604030504040204" pitchFamily="34" charset="-128"/>
                              <a:ea typeface="Meiryo UI" panose="020B0604030504040204" pitchFamily="34" charset="-128"/>
                            </a:rPr>
                            <a:t>variables</a:t>
                          </a:r>
                          <a:r>
                            <a:rPr kumimoji="1" lang="en-US" altLang="ja-JP" sz="1000" b="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Visually understand</a:t>
                          </a:r>
                          <a:r>
                            <a:rPr kumimoji="1" lang="ja-JP" altLang="en-US" sz="1000">
                              <a:latin typeface="Meiryo UI" panose="020B0604030504040204" pitchFamily="34" charset="-128"/>
                              <a:ea typeface="Meiryo UI" panose="020B0604030504040204" pitchFamily="34" charset="-128"/>
                            </a:rPr>
                            <a:t> the relationship between the </a:t>
                          </a:r>
                          <a:r>
                            <a:rPr kumimoji="1" lang="en-US" altLang="ja-JP" sz="1000" dirty="0">
                              <a:latin typeface="Meiryo UI" panose="020B0604030504040204" pitchFamily="34" charset="-128"/>
                              <a:ea typeface="Meiryo UI" panose="020B0604030504040204" pitchFamily="34" charset="-128"/>
                            </a:rPr>
                            <a:t>two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00" dirty="0">
                              <a:latin typeface="Meiryo UI" panose="020B0604030504040204" pitchFamily="34" charset="-128"/>
                              <a:ea typeface="Meiryo UI" panose="020B0604030504040204" pitchFamily="34" charset="-128"/>
                            </a:rPr>
                            <a:t>Correlation coefficient</a:t>
                          </a:r>
                          <a:endParaRPr kumimoji="1" lang="ja-JP" altLang="en-US" sz="1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00" b="1" i="0" smtClean="0">
                                  <a:latin typeface="Cambria Math" panose="02040503050406030204" pitchFamily="18" charset="0"/>
                                  <a:ea typeface="Meiryo UI" panose="020B0604030504040204" pitchFamily="34" charset="-128"/>
                                </a:rPr>
                                <m:t> </m:t>
                              </m:r>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quantitative variable</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Walking time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quantitative variable</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bl>
              </a:graphicData>
            </a:graphic>
          </p:graphicFrame>
        </mc:Choice>
        <mc:Fallback xmlns="">
          <p:graphicFrame>
            <p:nvGraphicFramePr>
              <p:cNvPr id="6" name="表 5">
                <a:extLst>
                  <a:ext uri="{FF2B5EF4-FFF2-40B4-BE49-F238E27FC236}">
                    <a16:creationId xmlns:a16="http://schemas.microsoft.com/office/drawing/2014/main" id="{C7F46E0A-CCFE-A01A-23BE-967DC9D46E56}"/>
                  </a:ext>
                </a:extLst>
              </p:cNvPr>
              <p:cNvGraphicFramePr>
                <a:graphicFrameLocks noGrp="1"/>
              </p:cNvGraphicFramePr>
              <p:nvPr>
                <p:extLst>
                  <p:ext uri="{D42A27DB-BD31-4B8C-83A1-F6EECF244321}">
                    <p14:modId xmlns:p14="http://schemas.microsoft.com/office/powerpoint/2010/main" val="1465572510"/>
                  </p:ext>
                </p:extLst>
              </p:nvPr>
            </p:nvGraphicFramePr>
            <p:xfrm>
              <a:off x="492911" y="727528"/>
              <a:ext cx="8158178" cy="2198787"/>
            </p:xfrm>
            <a:graphic>
              <a:graphicData uri="http://schemas.openxmlformats.org/drawingml/2006/table">
                <a:tbl>
                  <a:tblPr>
                    <a:tableStyleId>{616DA210-FB5B-4158-B5E0-FEB733F419BA}</a:tableStyleId>
                  </a:tblPr>
                  <a:tblGrid>
                    <a:gridCol w="556661">
                      <a:extLst>
                        <a:ext uri="{9D8B030D-6E8A-4147-A177-3AD203B41FA5}">
                          <a16:colId xmlns:a16="http://schemas.microsoft.com/office/drawing/2014/main" val="4070612122"/>
                        </a:ext>
                      </a:extLst>
                    </a:gridCol>
                    <a:gridCol w="2830665">
                      <a:extLst>
                        <a:ext uri="{9D8B030D-6E8A-4147-A177-3AD203B41FA5}">
                          <a16:colId xmlns:a16="http://schemas.microsoft.com/office/drawing/2014/main" val="388790388"/>
                        </a:ext>
                      </a:extLst>
                    </a:gridCol>
                    <a:gridCol w="1765979">
                      <a:extLst>
                        <a:ext uri="{9D8B030D-6E8A-4147-A177-3AD203B41FA5}">
                          <a16:colId xmlns:a16="http://schemas.microsoft.com/office/drawing/2014/main" val="1256842387"/>
                        </a:ext>
                      </a:extLst>
                    </a:gridCol>
                    <a:gridCol w="894736">
                      <a:extLst>
                        <a:ext uri="{9D8B030D-6E8A-4147-A177-3AD203B41FA5}">
                          <a16:colId xmlns:a16="http://schemas.microsoft.com/office/drawing/2014/main" val="96891716"/>
                        </a:ext>
                      </a:extLst>
                    </a:gridCol>
                    <a:gridCol w="1007806">
                      <a:extLst>
                        <a:ext uri="{9D8B030D-6E8A-4147-A177-3AD203B41FA5}">
                          <a16:colId xmlns:a16="http://schemas.microsoft.com/office/drawing/2014/main" val="3174185904"/>
                        </a:ext>
                      </a:extLst>
                    </a:gridCol>
                    <a:gridCol w="1102331">
                      <a:extLst>
                        <a:ext uri="{9D8B030D-6E8A-4147-A177-3AD203B41FA5}">
                          <a16:colId xmlns:a16="http://schemas.microsoft.com/office/drawing/2014/main" val="3714709260"/>
                        </a:ext>
                      </a:extLst>
                    </a:gridCol>
                  </a:tblGrid>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0179" t="-41176" r="-169507" b="-2039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Visually understand</a:t>
                          </a:r>
                          <a:r>
                            <a:rPr kumimoji="1" lang="ja-JP" altLang="en-US" sz="1000">
                              <a:latin typeface="Meiryo UI" panose="020B0604030504040204" pitchFamily="34" charset="-128"/>
                              <a:ea typeface="Meiryo UI" panose="020B0604030504040204" pitchFamily="34" charset="-128"/>
                            </a:rPr>
                            <a:t> the relationship between the </a:t>
                          </a:r>
                          <a:r>
                            <a:rPr kumimoji="1" lang="en-US" altLang="ja-JP" sz="1000" dirty="0">
                              <a:latin typeface="Meiryo UI" panose="020B0604030504040204" pitchFamily="34" charset="-128"/>
                              <a:ea typeface="Meiryo UI" panose="020B0604030504040204" pitchFamily="34" charset="-128"/>
                            </a:rPr>
                            <a:t>two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00" dirty="0">
                              <a:latin typeface="Meiryo UI" panose="020B0604030504040204" pitchFamily="34" charset="-128"/>
                              <a:ea typeface="Meiryo UI" panose="020B0604030504040204" pitchFamily="34" charset="-128"/>
                            </a:rPr>
                            <a:t>Correlation coefficient</a:t>
                          </a:r>
                          <a:endParaRPr kumimoji="1" lang="ja-JP" altLang="en-US" sz="1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0179" t="-138462" r="-169507"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0179" t="-243137" r="-169507" b="-19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bl>
              </a:graphicData>
            </a:graphic>
          </p:graphicFrame>
        </mc:Fallback>
      </mc:AlternateContent>
    </p:spTree>
    <p:extLst>
      <p:ext uri="{BB962C8B-B14F-4D97-AF65-F5344CB8AC3E}">
        <p14:creationId xmlns:p14="http://schemas.microsoft.com/office/powerpoint/2010/main" val="40242838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 </a:t>
            </a:r>
            <a:r>
              <a:rPr lang="ja-JP" altLang="en-US" dirty="0"/>
              <a:t>[</a:t>
            </a:r>
            <a:r>
              <a:rPr lang="en-US" altLang="ja-JP" dirty="0"/>
              <a:t>3-1~3-14]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4054031991"/>
                  </p:ext>
                </p:extLst>
              </p:nvPr>
            </p:nvGraphicFramePr>
            <p:xfrm>
              <a:off x="195102" y="1541328"/>
              <a:ext cx="8753796" cy="2135668"/>
            </p:xfrm>
            <a:graphic>
              <a:graphicData uri="http://schemas.openxmlformats.org/drawingml/2006/table">
                <a:tbl>
                  <a:tblPr firstRow="1" bandRow="1">
                    <a:tableStyleId>{2D5ABB26-0587-4C30-8999-92F81FD0307C}</a:tableStyleId>
                  </a:tblPr>
                  <a:tblGrid>
                    <a:gridCol w="1332000">
                      <a:extLst>
                        <a:ext uri="{9D8B030D-6E8A-4147-A177-3AD203B41FA5}">
                          <a16:colId xmlns:a16="http://schemas.microsoft.com/office/drawing/2014/main" val="3732061595"/>
                        </a:ext>
                      </a:extLst>
                    </a:gridCol>
                    <a:gridCol w="1236966">
                      <a:extLst>
                        <a:ext uri="{9D8B030D-6E8A-4147-A177-3AD203B41FA5}">
                          <a16:colId xmlns:a16="http://schemas.microsoft.com/office/drawing/2014/main" val="702059809"/>
                        </a:ext>
                      </a:extLst>
                    </a:gridCol>
                    <a:gridCol w="1236966">
                      <a:extLst>
                        <a:ext uri="{9D8B030D-6E8A-4147-A177-3AD203B41FA5}">
                          <a16:colId xmlns:a16="http://schemas.microsoft.com/office/drawing/2014/main" val="748439148"/>
                        </a:ext>
                      </a:extLst>
                    </a:gridCol>
                    <a:gridCol w="1236966">
                      <a:extLst>
                        <a:ext uri="{9D8B030D-6E8A-4147-A177-3AD203B41FA5}">
                          <a16:colId xmlns:a16="http://schemas.microsoft.com/office/drawing/2014/main" val="3318365203"/>
                        </a:ext>
                      </a:extLst>
                    </a:gridCol>
                    <a:gridCol w="1236966">
                      <a:extLst>
                        <a:ext uri="{9D8B030D-6E8A-4147-A177-3AD203B41FA5}">
                          <a16:colId xmlns:a16="http://schemas.microsoft.com/office/drawing/2014/main" val="1627787857"/>
                        </a:ext>
                      </a:extLst>
                    </a:gridCol>
                    <a:gridCol w="1236966">
                      <a:extLst>
                        <a:ext uri="{9D8B030D-6E8A-4147-A177-3AD203B41FA5}">
                          <a16:colId xmlns:a16="http://schemas.microsoft.com/office/drawing/2014/main" val="923693859"/>
                        </a:ext>
                      </a:extLst>
                    </a:gridCol>
                    <a:gridCol w="1236966">
                      <a:extLst>
                        <a:ext uri="{9D8B030D-6E8A-4147-A177-3AD203B41FA5}">
                          <a16:colId xmlns:a16="http://schemas.microsoft.com/office/drawing/2014/main" val="21956519"/>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dirty="0">
                              <a:latin typeface="Meiryo UI" panose="020B0604030504040204" pitchFamily="34" charset="-128"/>
                              <a:ea typeface="Meiryo UI" panose="020B0604030504040204" pitchFamily="34" charset="-128"/>
                            </a:rPr>
                            <a:t>Area</a:t>
                          </a:r>
                          <a:r>
                            <a:rPr kumimoji="1" lang="en-US" altLang="ja-JP" sz="100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00" b="1" i="0" smtClean="0">
                                  <a:latin typeface="Cambria Math" panose="02040503050406030204" pitchFamily="18" charset="0"/>
                                  <a:ea typeface="Meiryo UI" panose="020B0604030504040204" pitchFamily="34" charset="-128"/>
                                </a:rPr>
                                <m:t> </m:t>
                              </m:r>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1"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Walking time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r>
                            <a:rPr kumimoji="1" lang="en-US" altLang="ja-JP" sz="1000" b="1"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b="0" i="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Building structure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b="1"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Sunlight</a:t>
                          </a:r>
                          <a:r>
                            <a:rPr kumimoji="1" lang="en-US" altLang="ja-JP" sz="1000" b="1" i="0" baseline="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oMath>
                          </a14:m>
                          <a:r>
                            <a:rPr kumimoji="1" lang="en-US" altLang="ja-JP" sz="1000" b="1"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r>
                            <a:rPr kumimoji="1" lang="en-US" altLang="ja-JP" sz="1000" dirty="0">
                              <a:latin typeface="Meiryo UI" panose="020B0604030504040204" pitchFamily="50" charset="-128"/>
                              <a:ea typeface="Meiryo UI" panose="020B0604030504040204" pitchFamily="50" charset="-128"/>
                            </a:rPr>
                            <a:t>Visual understanding of the data 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1000" dirty="0">
                              <a:latin typeface="Meiryo UI" panose="020B0604030504040204" pitchFamily="50" charset="-128"/>
                              <a:ea typeface="Meiryo UI" panose="020B0604030504040204" pitchFamily="50" charset="-128"/>
                            </a:rPr>
                            <a:t>M</a:t>
                          </a:r>
                          <a:r>
                            <a:rPr kumimoji="1" lang="ja-JP" altLang="en-US" sz="10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90.15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17.35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9.69</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a:latin typeface="Meiryo UI" panose="020B0604030504040204" pitchFamily="50" charset="-128"/>
                              <a:ea typeface="Meiryo UI" panose="020B0604030504040204" pitchFamily="50" charset="-128"/>
                            </a:rPr>
                            <a:t>23.82</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1000" dirty="0">
                              <a:latin typeface="Meiryo UI" panose="020B0604030504040204" pitchFamily="50" charset="-128"/>
                              <a:ea typeface="Meiryo UI" panose="020B0604030504040204" pitchFamily="50" charset="-128"/>
                            </a:rPr>
                            <a:t>M</a:t>
                          </a:r>
                          <a:r>
                            <a:rPr kumimoji="1" lang="ja-JP" altLang="en-US" sz="10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90.00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16.00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9.00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23.35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1329108"/>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4054031991"/>
                  </p:ext>
                </p:extLst>
              </p:nvPr>
            </p:nvGraphicFramePr>
            <p:xfrm>
              <a:off x="195102" y="1541328"/>
              <a:ext cx="8753796" cy="2135668"/>
            </p:xfrm>
            <a:graphic>
              <a:graphicData uri="http://schemas.openxmlformats.org/drawingml/2006/table">
                <a:tbl>
                  <a:tblPr firstRow="1" bandRow="1">
                    <a:tableStyleId>{2D5ABB26-0587-4C30-8999-92F81FD0307C}</a:tableStyleId>
                  </a:tblPr>
                  <a:tblGrid>
                    <a:gridCol w="1332000">
                      <a:extLst>
                        <a:ext uri="{9D8B030D-6E8A-4147-A177-3AD203B41FA5}">
                          <a16:colId xmlns:a16="http://schemas.microsoft.com/office/drawing/2014/main" val="3732061595"/>
                        </a:ext>
                      </a:extLst>
                    </a:gridCol>
                    <a:gridCol w="1236966">
                      <a:extLst>
                        <a:ext uri="{9D8B030D-6E8A-4147-A177-3AD203B41FA5}">
                          <a16:colId xmlns:a16="http://schemas.microsoft.com/office/drawing/2014/main" val="702059809"/>
                        </a:ext>
                      </a:extLst>
                    </a:gridCol>
                    <a:gridCol w="1236966">
                      <a:extLst>
                        <a:ext uri="{9D8B030D-6E8A-4147-A177-3AD203B41FA5}">
                          <a16:colId xmlns:a16="http://schemas.microsoft.com/office/drawing/2014/main" val="748439148"/>
                        </a:ext>
                      </a:extLst>
                    </a:gridCol>
                    <a:gridCol w="1236966">
                      <a:extLst>
                        <a:ext uri="{9D8B030D-6E8A-4147-A177-3AD203B41FA5}">
                          <a16:colId xmlns:a16="http://schemas.microsoft.com/office/drawing/2014/main" val="3318365203"/>
                        </a:ext>
                      </a:extLst>
                    </a:gridCol>
                    <a:gridCol w="1236966">
                      <a:extLst>
                        <a:ext uri="{9D8B030D-6E8A-4147-A177-3AD203B41FA5}">
                          <a16:colId xmlns:a16="http://schemas.microsoft.com/office/drawing/2014/main" val="1627787857"/>
                        </a:ext>
                      </a:extLst>
                    </a:gridCol>
                    <a:gridCol w="1236966">
                      <a:extLst>
                        <a:ext uri="{9D8B030D-6E8A-4147-A177-3AD203B41FA5}">
                          <a16:colId xmlns:a16="http://schemas.microsoft.com/office/drawing/2014/main" val="923693859"/>
                        </a:ext>
                      </a:extLst>
                    </a:gridCol>
                    <a:gridCol w="1236966">
                      <a:extLst>
                        <a:ext uri="{9D8B030D-6E8A-4147-A177-3AD203B41FA5}">
                          <a16:colId xmlns:a16="http://schemas.microsoft.com/office/drawing/2014/main" val="21956519"/>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9278" t="-2703" r="-505155"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7143" t="-2703" r="-400000"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10309" t="-2703" r="-304124"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06122" t="-2703" r="-201020"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11340" t="-2703" r="-103093"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05102" t="-2703" r="-2041" b="-364865"/>
                          </a:stretch>
                        </a:blipFill>
                      </a:tcPr>
                    </a:tc>
                    <a:extLst>
                      <a:ext uri="{0D108BD9-81ED-4DB2-BD59-A6C34878D82A}">
                        <a16:rowId xmlns:a16="http://schemas.microsoft.com/office/drawing/2014/main" val="777002798"/>
                      </a:ext>
                    </a:extLst>
                  </a:tr>
                  <a:tr h="1182252">
                    <a:tc>
                      <a:txBody>
                        <a:bodyPr/>
                        <a:lstStyle/>
                        <a:p>
                          <a:r>
                            <a:rPr kumimoji="1" lang="en-US" altLang="ja-JP" sz="1000" dirty="0">
                              <a:latin typeface="Meiryo UI" panose="020B0604030504040204" pitchFamily="50" charset="-128"/>
                              <a:ea typeface="Meiryo UI" panose="020B0604030504040204" pitchFamily="50" charset="-128"/>
                            </a:rPr>
                            <a:t>Visual understanding of the data 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43840">
                    <a:tc>
                      <a:txBody>
                        <a:bodyPr/>
                        <a:lstStyle/>
                        <a:p>
                          <a:r>
                            <a:rPr kumimoji="1" lang="en-US" altLang="ja-JP" sz="1000" dirty="0">
                              <a:latin typeface="Meiryo UI" panose="020B0604030504040204" pitchFamily="50" charset="-128"/>
                              <a:ea typeface="Meiryo UI" panose="020B0604030504040204" pitchFamily="50" charset="-128"/>
                            </a:rPr>
                            <a:t>M</a:t>
                          </a:r>
                          <a:r>
                            <a:rPr kumimoji="1" lang="ja-JP" altLang="en-US" sz="10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90.15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17.35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9.69</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a:latin typeface="Meiryo UI" panose="020B0604030504040204" pitchFamily="50" charset="-128"/>
                              <a:ea typeface="Meiryo UI" panose="020B0604030504040204" pitchFamily="50" charset="-128"/>
                            </a:rPr>
                            <a:t>23.82</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88810948"/>
                      </a:ext>
                    </a:extLst>
                  </a:tr>
                  <a:tr h="243840">
                    <a:tc>
                      <a:txBody>
                        <a:bodyPr/>
                        <a:lstStyle/>
                        <a:p>
                          <a:r>
                            <a:rPr kumimoji="1" lang="en-US" altLang="ja-JP" sz="1000" dirty="0">
                              <a:latin typeface="Meiryo UI" panose="020B0604030504040204" pitchFamily="50" charset="-128"/>
                              <a:ea typeface="Meiryo UI" panose="020B0604030504040204" pitchFamily="50" charset="-128"/>
                            </a:rPr>
                            <a:t>M</a:t>
                          </a:r>
                          <a:r>
                            <a:rPr kumimoji="1" lang="ja-JP" altLang="en-US" sz="10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90.00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16.00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9.00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23.35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1329108"/>
                      </a:ext>
                    </a:extLst>
                  </a:tr>
                </a:tbl>
              </a:graphicData>
            </a:graphic>
          </p:graphicFrame>
        </mc:Fallback>
      </mc:AlternateContent>
      <p:pic>
        <p:nvPicPr>
          <p:cNvPr id="1026" name="Picture 2">
            <a:extLst>
              <a:ext uri="{FF2B5EF4-FFF2-40B4-BE49-F238E27FC236}">
                <a16:creationId xmlns:a16="http://schemas.microsoft.com/office/drawing/2014/main" id="{04F75EE2-D253-F78A-8BFB-2A64BED8E9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6685" y="2051950"/>
            <a:ext cx="1134999"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05FEAE-2D14-68B3-7EF6-EDEC6E754C4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13538" y="2051950"/>
            <a:ext cx="1128141"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BB350FA-D549-4B90-284A-0B0AEE7FC9A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50123" y="2051950"/>
            <a:ext cx="1128141"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1D0A0E9-2824-9A61-FAEA-9FB65A80FA3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88050" y="2051950"/>
            <a:ext cx="1128141"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ACC0852-ABD9-AD4C-D9AF-22DC411BD83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26997" y="2051950"/>
            <a:ext cx="114871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E8A8A979-E07E-6936-B58A-5D2B0089667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61262" y="2051950"/>
            <a:ext cx="1148715" cy="1114425"/>
          </a:xfrm>
          <a:prstGeom prst="rect">
            <a:avLst/>
          </a:prstGeom>
          <a:noFill/>
          <a:extLst>
            <a:ext uri="{909E8E84-426E-40DD-AFC4-6F175D3DCCD1}">
              <a14:hiddenFill xmlns:a14="http://schemas.microsoft.com/office/drawing/2010/main">
                <a:solidFill>
                  <a:srgbClr val="FFFFFF"/>
                </a:solidFill>
              </a14:hiddenFill>
            </a:ext>
          </a:extLst>
        </p:spPr>
      </p:pic>
      <p:sp>
        <p:nvSpPr>
          <p:cNvPr id="27" name="四角形吹き出し 26">
            <a:extLst>
              <a:ext uri="{FF2B5EF4-FFF2-40B4-BE49-F238E27FC236}">
                <a16:creationId xmlns:a16="http://schemas.microsoft.com/office/drawing/2014/main" id="{6218550D-4226-B6E3-3730-53C3B0BE2E47}"/>
              </a:ext>
            </a:extLst>
          </p:cNvPr>
          <p:cNvSpPr/>
          <p:nvPr/>
        </p:nvSpPr>
        <p:spPr>
          <a:xfrm>
            <a:off x="83574" y="702004"/>
            <a:ext cx="8976852" cy="498598"/>
          </a:xfrm>
          <a:prstGeom prst="wedgeRectCallout">
            <a:avLst>
              <a:gd name="adj1" fmla="val -28735"/>
              <a:gd name="adj2" fmla="val -118259"/>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kumimoji="1" lang="ja-JP" altLang="en-US" sz="1200" dirty="0">
                <a:solidFill>
                  <a:schemeClr val="tx1"/>
                </a:solidFill>
                <a:latin typeface="Meiryo UI" panose="020B0604030504040204" pitchFamily="34" charset="-128"/>
                <a:ea typeface="Meiryo UI" panose="020B0604030504040204" pitchFamily="34" charset="-128"/>
              </a:rPr>
              <a:t>Fill in </a:t>
            </a:r>
            <a:r>
              <a:rPr kumimoji="1" lang="ja-JP" altLang="en-US" sz="1200">
                <a:solidFill>
                  <a:schemeClr val="tx1"/>
                </a:solidFill>
                <a:latin typeface="Meiryo UI" panose="020B0604030504040204" pitchFamily="34" charset="-128"/>
                <a:ea typeface="Meiryo UI" panose="020B0604030504040204" pitchFamily="34" charset="-128"/>
              </a:rPr>
              <a:t>the </a:t>
            </a:r>
            <a:r>
              <a:rPr kumimoji="1" lang="en-US" altLang="ja-JP" sz="1200" dirty="0">
                <a:solidFill>
                  <a:schemeClr val="tx1"/>
                </a:solidFill>
                <a:latin typeface="Meiryo UI" panose="020B0604030504040204" pitchFamily="34" charset="-128"/>
                <a:ea typeface="Meiryo UI" panose="020B0604030504040204" pitchFamily="34" charset="-128"/>
              </a:rPr>
              <a:t>ID number of </a:t>
            </a:r>
            <a:r>
              <a:rPr kumimoji="1" lang="ja-JP" altLang="en-US" sz="1200">
                <a:solidFill>
                  <a:schemeClr val="tx1"/>
                </a:solidFill>
                <a:latin typeface="Meiryo UI" panose="020B0604030504040204" pitchFamily="34" charset="-128"/>
                <a:ea typeface="Meiryo UI" panose="020B0604030504040204" pitchFamily="34" charset="-128"/>
              </a:rPr>
              <a:t>decision</a:t>
            </a:r>
            <a:r>
              <a:rPr kumimoji="1" lang="ja-JP" altLang="en-US"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making map</a:t>
            </a:r>
            <a:r>
              <a:rPr kumimoji="1" lang="en-US" altLang="ja-JP" sz="1200" dirty="0">
                <a:solidFill>
                  <a:schemeClr val="tx1"/>
                </a:solidFill>
                <a:latin typeface="Meiryo UI" panose="020B0604030504040204" pitchFamily="34" charset="-128"/>
                <a:ea typeface="Meiryo UI" panose="020B0604030504040204" pitchFamily="34" charset="-128"/>
              </a:rPr>
              <a:t>s</a:t>
            </a:r>
            <a:r>
              <a:rPr kumimoji="1" lang="ja-JP" altLang="en-US" sz="1200">
                <a:solidFill>
                  <a:schemeClr val="tx1"/>
                </a:solidFill>
                <a:latin typeface="Meiryo UI" panose="020B0604030504040204" pitchFamily="34" charset="-128"/>
                <a:ea typeface="Meiryo UI" panose="020B0604030504040204" pitchFamily="34" charset="-128"/>
              </a:rPr>
              <a:t> </a:t>
            </a:r>
            <a:r>
              <a:rPr kumimoji="1" lang="en-US" altLang="ja-JP" sz="1200" dirty="0">
                <a:solidFill>
                  <a:schemeClr val="tx1"/>
                </a:solidFill>
                <a:latin typeface="Meiryo UI" panose="020B0604030504040204" pitchFamily="34" charset="-128"/>
                <a:ea typeface="Meiryo UI" panose="020B0604030504040204" pitchFamily="34" charset="-128"/>
              </a:rPr>
              <a:t>specified </a:t>
            </a:r>
            <a:r>
              <a:rPr kumimoji="1" lang="ja-JP" altLang="en-US" sz="1200">
                <a:solidFill>
                  <a:schemeClr val="tx1"/>
                </a:solidFill>
                <a:latin typeface="Meiryo UI" panose="020B0604030504040204" pitchFamily="34" charset="-128"/>
                <a:ea typeface="Meiryo UI" panose="020B0604030504040204" pitchFamily="34" charset="-128"/>
              </a:rPr>
              <a:t>in </a:t>
            </a:r>
            <a:r>
              <a:rPr kumimoji="1" lang="en-US" altLang="ja-JP" sz="1200" dirty="0">
                <a:solidFill>
                  <a:schemeClr val="tx1"/>
                </a:solidFill>
                <a:latin typeface="Meiryo UI" panose="020B0604030504040204" pitchFamily="34" charset="-128"/>
                <a:ea typeface="Meiryo UI" panose="020B0604030504040204" pitchFamily="34" charset="-128"/>
              </a:rPr>
              <a:t>the sheet of [</a:t>
            </a:r>
            <a:r>
              <a:rPr lang="en-US" altLang="ja-JP" sz="1200" dirty="0">
                <a:solidFill>
                  <a:schemeClr val="tx1"/>
                </a:solidFill>
                <a:latin typeface="Meiryo UI" panose="020B0604030504040204" pitchFamily="34" charset="-128"/>
                <a:ea typeface="Meiryo UI" panose="020B0604030504040204" pitchFamily="34" charset="-128"/>
              </a:rPr>
              <a:t>Determination of</a:t>
            </a:r>
            <a:r>
              <a:rPr lang="ja-JP" altLang="en-US" sz="1200">
                <a:solidFill>
                  <a:schemeClr val="tx1"/>
                </a:solidFill>
                <a:latin typeface="Meiryo UI" panose="020B0604030504040204" pitchFamily="34" charset="-128"/>
                <a:ea typeface="Meiryo UI" panose="020B0604030504040204" pitchFamily="34" charset="-128"/>
              </a:rPr>
              <a:t> the </a:t>
            </a:r>
            <a:r>
              <a:rPr lang="en-US" altLang="ja-JP" sz="1200" dirty="0">
                <a:solidFill>
                  <a:schemeClr val="tx1"/>
                </a:solidFill>
                <a:latin typeface="Meiryo UI" panose="020B0604030504040204" pitchFamily="34" charset="-128"/>
                <a:ea typeface="Meiryo UI" panose="020B0604030504040204" pitchFamily="34" charset="-128"/>
              </a:rPr>
              <a:t>D</a:t>
            </a:r>
            <a:r>
              <a:rPr lang="ja-JP" altLang="en-US" sz="1200">
                <a:solidFill>
                  <a:schemeClr val="tx1"/>
                </a:solidFill>
                <a:latin typeface="Meiryo UI" panose="020B0604030504040204" pitchFamily="34" charset="-128"/>
                <a:ea typeface="Meiryo UI" panose="020B0604030504040204" pitchFamily="34" charset="-128"/>
              </a:rPr>
              <a:t>ecision</a:t>
            </a:r>
            <a:r>
              <a:rPr lang="ja-JP" altLang="en-US"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making </a:t>
            </a:r>
            <a:r>
              <a:rPr lang="en-US" altLang="ja-JP" sz="1200" dirty="0">
                <a:solidFill>
                  <a:schemeClr val="tx1"/>
                </a:solidFill>
                <a:latin typeface="Meiryo UI" panose="020B0604030504040204" pitchFamily="34" charset="-128"/>
                <a:ea typeface="Meiryo UI" panose="020B0604030504040204" pitchFamily="34" charset="-128"/>
              </a:rPr>
              <a:t>M</a:t>
            </a:r>
            <a:r>
              <a:rPr lang="ja-JP" altLang="en-US" sz="1200">
                <a:solidFill>
                  <a:schemeClr val="tx1"/>
                </a:solidFill>
                <a:latin typeface="Meiryo UI" panose="020B0604030504040204" pitchFamily="34" charset="-128"/>
                <a:ea typeface="Meiryo UI" panose="020B0604030504040204" pitchFamily="34" charset="-128"/>
              </a:rPr>
              <a:t>ap</a:t>
            </a:r>
            <a:r>
              <a:rPr lang="en-US" altLang="ja-JP"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a:t>
            </a:r>
            <a:endParaRPr kumimoji="1" lang="en-US" altLang="ja-JP" sz="1200" dirty="0">
              <a:solidFill>
                <a:schemeClr val="tx1"/>
              </a:solidFill>
              <a:latin typeface="Meiryo UI" panose="020B0604030504040204" pitchFamily="34" charset="-128"/>
              <a:ea typeface="Meiryo UI" panose="020B0604030504040204" pitchFamily="34" charset="-128"/>
            </a:endParaRPr>
          </a:p>
          <a:p>
            <a:r>
              <a:rPr kumimoji="1" lang="ja-JP" altLang="en-US" sz="1200" dirty="0">
                <a:solidFill>
                  <a:schemeClr val="tx1"/>
                </a:solidFill>
                <a:latin typeface="Meiryo UI" panose="020B0604030504040204" pitchFamily="34" charset="-128"/>
                <a:ea typeface="Meiryo UI" panose="020B0604030504040204" pitchFamily="34" charset="-128"/>
              </a:rPr>
              <a:t>Fill </a:t>
            </a:r>
            <a:r>
              <a:rPr kumimoji="1" lang="ja-JP" altLang="en-US" sz="1200">
                <a:solidFill>
                  <a:schemeClr val="tx1"/>
                </a:solidFill>
                <a:latin typeface="Meiryo UI" panose="020B0604030504040204" pitchFamily="34" charset="-128"/>
                <a:ea typeface="Meiryo UI" panose="020B0604030504040204" pitchFamily="34" charset="-128"/>
              </a:rPr>
              <a:t>in the </a:t>
            </a:r>
            <a:r>
              <a:rPr kumimoji="1" lang="ja-JP" altLang="en-US" sz="1200" dirty="0">
                <a:solidFill>
                  <a:schemeClr val="tx1"/>
                </a:solidFill>
                <a:latin typeface="Meiryo UI" panose="020B0604030504040204" pitchFamily="34" charset="-128"/>
                <a:ea typeface="Meiryo UI" panose="020B0604030504040204" pitchFamily="34" charset="-128"/>
              </a:rPr>
              <a:t>results of the </a:t>
            </a:r>
            <a:r>
              <a:rPr kumimoji="1" lang="ja-JP" altLang="en-US" sz="1200">
                <a:solidFill>
                  <a:schemeClr val="tx1"/>
                </a:solidFill>
                <a:latin typeface="Meiryo UI" panose="020B0604030504040204" pitchFamily="34" charset="-128"/>
                <a:ea typeface="Meiryo UI" panose="020B0604030504040204" pitchFamily="34" charset="-128"/>
              </a:rPr>
              <a:t>analysis corresponding to the</a:t>
            </a:r>
            <a:r>
              <a:rPr lang="en-US" altLang="ja-JP" sz="1200" dirty="0">
                <a:solidFill>
                  <a:schemeClr val="tx1"/>
                </a:solidFill>
                <a:latin typeface="Meiryo UI" panose="020B0604030504040204" pitchFamily="34" charset="-128"/>
                <a:ea typeface="Meiryo UI" panose="020B0604030504040204" pitchFamily="34" charset="-128"/>
              </a:rPr>
              <a:t> decision-making maps specified by the ID numbers</a:t>
            </a:r>
            <a:r>
              <a:rPr lang="ja-JP" altLang="en-US" sz="1200">
                <a:solidFill>
                  <a:schemeClr val="tx1"/>
                </a:solidFill>
                <a:latin typeface="Meiryo UI" panose="020B0604030504040204" pitchFamily="34" charset="-128"/>
                <a:ea typeface="Meiryo UI" panose="020B0604030504040204" pitchFamily="34" charset="-128"/>
              </a:rPr>
              <a:t>.</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40630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 </a:t>
            </a:r>
            <a:r>
              <a:rPr lang="ja-JP" altLang="en-US" dirty="0"/>
              <a:t>[</a:t>
            </a:r>
            <a:r>
              <a:rPr lang="en-US" altLang="ja-JP" dirty="0"/>
              <a:t>3-1~3-14]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normAutofit/>
          </a:bodyPr>
          <a:lstStyle/>
          <a:p>
            <a:r>
              <a:rPr lang="en" altLang="ja-AU" sz="1600" b="0" dirty="0"/>
              <a:t>From the histogram of the area, we can see that there are negative values, which should not be possible as valid area values.</a:t>
            </a:r>
            <a:endParaRPr lang="en-US" altLang="ja-JP" sz="1600" b="0" dirty="0"/>
          </a:p>
          <a:p>
            <a:r>
              <a:rPr lang="en" altLang="ja-AU" sz="1600" b="0" dirty="0"/>
              <a:t>The negative area values are judged to be outliers, and from here on, we will handle the data excluding the properties with negative values. </a:t>
            </a:r>
          </a:p>
          <a:p>
            <a:r>
              <a:rPr lang="en-US" altLang="ja-JP" sz="1600" b="0" dirty="0"/>
              <a:t>The histogram, mean, and median of the area after exclusion of the outliers are shown below.</a:t>
            </a:r>
            <a:endParaRPr kumimoji="1" lang="ja-JP" altLang="en-US" sz="1800" b="0" dirty="0"/>
          </a:p>
          <a:p>
            <a:endParaRPr kumimoji="1" lang="ja-JP" altLang="en-US" sz="2800" dirty="0"/>
          </a:p>
          <a:p>
            <a:endParaRPr kumimoji="1" lang="ja-JP" altLang="en-US" sz="2800" dirty="0"/>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15</a:t>
            </a:fld>
            <a:endParaRPr kumimoji="1" lang="ja-JP" altLang="en-US"/>
          </a:p>
        </p:txBody>
      </p:sp>
      <p:pic>
        <p:nvPicPr>
          <p:cNvPr id="2050" name="Picture 2">
            <a:extLst>
              <a:ext uri="{FF2B5EF4-FFF2-40B4-BE49-F238E27FC236}">
                <a16:creationId xmlns:a16="http://schemas.microsoft.com/office/drawing/2014/main" id="{45A00FD1-F553-6B20-0594-B9D963FDB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259" y="2425480"/>
            <a:ext cx="2172716" cy="2146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 5">
            <a:extLst>
              <a:ext uri="{FF2B5EF4-FFF2-40B4-BE49-F238E27FC236}">
                <a16:creationId xmlns:a16="http://schemas.microsoft.com/office/drawing/2014/main" id="{151168B8-DD1C-467D-88AB-A931C41C2650}"/>
              </a:ext>
            </a:extLst>
          </p:cNvPr>
          <p:cNvGraphicFramePr>
            <a:graphicFrameLocks noGrp="1"/>
          </p:cNvGraphicFramePr>
          <p:nvPr>
            <p:extLst>
              <p:ext uri="{D42A27DB-BD31-4B8C-83A1-F6EECF244321}">
                <p14:modId xmlns:p14="http://schemas.microsoft.com/office/powerpoint/2010/main" val="2932083138"/>
              </p:ext>
            </p:extLst>
          </p:nvPr>
        </p:nvGraphicFramePr>
        <p:xfrm>
          <a:off x="5079234" y="2991337"/>
          <a:ext cx="2611506" cy="74168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37084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90.76</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90.00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214527183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 </a:t>
            </a:r>
            <a:r>
              <a:rPr lang="ja-JP" altLang="en-US" dirty="0"/>
              <a:t>[</a:t>
            </a:r>
            <a:r>
              <a:rPr lang="en-US" altLang="ja-JP" dirty="0"/>
              <a:t>3-15~3-22]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1648875701"/>
                  </p:ext>
                </p:extLst>
              </p:nvPr>
            </p:nvGraphicFramePr>
            <p:xfrm>
              <a:off x="41747" y="1339599"/>
              <a:ext cx="9060506" cy="2445314"/>
            </p:xfrm>
            <a:graphic>
              <a:graphicData uri="http://schemas.openxmlformats.org/drawingml/2006/table">
                <a:tbl>
                  <a:tblPr firstRow="1" bandRow="1">
                    <a:tableStyleId>{2D5ABB26-0587-4C30-8999-92F81FD0307C}</a:tableStyleId>
                  </a:tblPr>
                  <a:tblGrid>
                    <a:gridCol w="1332000">
                      <a:extLst>
                        <a:ext uri="{9D8B030D-6E8A-4147-A177-3AD203B41FA5}">
                          <a16:colId xmlns:a16="http://schemas.microsoft.com/office/drawing/2014/main" val="3732061595"/>
                        </a:ext>
                      </a:extLst>
                    </a:gridCol>
                    <a:gridCol w="1545418">
                      <a:extLst>
                        <a:ext uri="{9D8B030D-6E8A-4147-A177-3AD203B41FA5}">
                          <a16:colId xmlns:a16="http://schemas.microsoft.com/office/drawing/2014/main" val="702059809"/>
                        </a:ext>
                      </a:extLst>
                    </a:gridCol>
                    <a:gridCol w="1545418">
                      <a:extLst>
                        <a:ext uri="{9D8B030D-6E8A-4147-A177-3AD203B41FA5}">
                          <a16:colId xmlns:a16="http://schemas.microsoft.com/office/drawing/2014/main" val="748439148"/>
                        </a:ext>
                      </a:extLst>
                    </a:gridCol>
                    <a:gridCol w="1546126">
                      <a:extLst>
                        <a:ext uri="{9D8B030D-6E8A-4147-A177-3AD203B41FA5}">
                          <a16:colId xmlns:a16="http://schemas.microsoft.com/office/drawing/2014/main" val="3318365203"/>
                        </a:ext>
                      </a:extLst>
                    </a:gridCol>
                    <a:gridCol w="1546126">
                      <a:extLst>
                        <a:ext uri="{9D8B030D-6E8A-4147-A177-3AD203B41FA5}">
                          <a16:colId xmlns:a16="http://schemas.microsoft.com/office/drawing/2014/main" val="923693859"/>
                        </a:ext>
                      </a:extLst>
                    </a:gridCol>
                    <a:gridCol w="1545418">
                      <a:extLst>
                        <a:ext uri="{9D8B030D-6E8A-4147-A177-3AD203B41FA5}">
                          <a16:colId xmlns:a16="http://schemas.microsoft.com/office/drawing/2014/main" val="3061121084"/>
                        </a:ext>
                      </a:extLst>
                    </a:gridCol>
                  </a:tblGrid>
                  <a:tr h="363355">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ja-JP" altLang="en-US" sz="1000" b="1" dirty="0">
                              <a:latin typeface="Meiryo UI" panose="020B0604030504040204" pitchFamily="34" charset="-128"/>
                              <a:ea typeface="Meiryo UI" panose="020B0604030504040204" pitchFamily="34" charset="-128"/>
                            </a:rPr>
                            <a:t>Area</a:t>
                          </a:r>
                          <a:r>
                            <a:rPr kumimoji="1" lang="en-US" altLang="ja-JP" sz="100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b="0" dirty="0">
                              <a:latin typeface="Meiryo UI" panose="020B0604030504040204" pitchFamily="34" charset="-128"/>
                              <a:ea typeface="Meiryo UI" panose="020B0604030504040204" pitchFamily="34" charset="-128"/>
                            </a:rPr>
                            <a:t> and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ja-JP" altLang="en-US" sz="10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00" b="1" i="0" smtClean="0">
                                  <a:latin typeface="Cambria Math" panose="02040503050406030204" pitchFamily="18" charset="0"/>
                                  <a:ea typeface="Meiryo UI" panose="020B0604030504040204" pitchFamily="34" charset="-128"/>
                                </a:rPr>
                                <m:t> </m:t>
                              </m:r>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baseline="0" dirty="0">
                              <a:latin typeface="Meiryo UI" panose="020B0604030504040204" pitchFamily="34" charset="-128"/>
                              <a:ea typeface="Meiryo UI" panose="020B0604030504040204" pitchFamily="34" charset="-128"/>
                            </a:rPr>
                            <a:t>and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ja-JP" altLang="en-US" sz="1000" b="1" i="0" dirty="0">
                              <a:latin typeface="Meiryo UI" panose="020B0604030504040204" pitchFamily="34" charset="-128"/>
                              <a:ea typeface="Meiryo UI" panose="020B0604030504040204" pitchFamily="34" charset="-128"/>
                            </a:rPr>
                            <a:t>Walking time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and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ja-JP" altLang="en-US" sz="1000" b="1" i="0" dirty="0">
                              <a:latin typeface="Meiryo UI" panose="020B0604030504040204" pitchFamily="34" charset="-128"/>
                              <a:ea typeface="Meiryo UI" panose="020B0604030504040204" pitchFamily="34" charset="-128"/>
                            </a:rPr>
                            <a:t>Building structure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and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en-US" altLang="ja-JP" sz="1000" b="1" i="0" dirty="0">
                              <a:latin typeface="Meiryo UI" panose="020B0604030504040204" pitchFamily="34" charset="-128"/>
                              <a:ea typeface="Meiryo UI" panose="020B0604030504040204" pitchFamily="34" charset="-128"/>
                            </a:rPr>
                            <a:t>Sunlight</a:t>
                          </a:r>
                          <a:r>
                            <a:rPr kumimoji="1" lang="en-US" altLang="ja-JP" sz="1000" b="1" i="0" baseline="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and</a:t>
                          </a:r>
                          <a:r>
                            <a:rPr kumimoji="1" lang="ja-JP" altLang="en-US" sz="1000" baseline="0" dirty="0">
                              <a:latin typeface="Meiryo UI" panose="020B0604030504040204" pitchFamily="34" charset="-128"/>
                              <a:ea typeface="Meiryo UI" panose="020B0604030504040204" pitchFamily="34" charset="-128"/>
                            </a:rPr>
                            <a:t>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500434">
                    <a:tc>
                      <a:txBody>
                        <a:bodyPr/>
                        <a:lstStyle/>
                        <a:p>
                          <a:pPr algn="ctr"/>
                          <a:r>
                            <a:rPr kumimoji="1" lang="en-US" altLang="ja-JP" sz="1000" dirty="0">
                              <a:latin typeface="Meiryo UI" panose="020B0604030504040204" pitchFamily="50" charset="-128"/>
                              <a:ea typeface="Meiryo UI" panose="020B0604030504040204" pitchFamily="50" charset="-128"/>
                            </a:rPr>
                            <a:t>Visual understanding of the data 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152985">
                    <a:tc>
                      <a:txBody>
                        <a:bodyPr/>
                        <a:lstStyle/>
                        <a:p>
                          <a:pPr algn="ctr"/>
                          <a:r>
                            <a:rPr kumimoji="1" lang="en-US" altLang="ja-JP" sz="1000" dirty="0">
                              <a:latin typeface="Meiryo UI" panose="020B0604030504040204" pitchFamily="50" charset="-128"/>
                              <a:ea typeface="Meiryo UI" panose="020B0604030504040204" pitchFamily="50" charset="-128"/>
                            </a:rPr>
                            <a:t>C</a:t>
                          </a:r>
                          <a:r>
                            <a:rPr kumimoji="1" lang="ja-JP" altLang="en-US" sz="1000" dirty="0">
                              <a:latin typeface="Meiryo UI" panose="020B0604030504040204" pitchFamily="50" charset="-128"/>
                              <a:ea typeface="Meiryo UI" panose="020B0604030504040204" pitchFamily="50" charset="-128"/>
                            </a:rPr>
                            <a:t>orrelation coefficient</a:t>
                          </a:r>
                          <a:endParaRPr kumimoji="1" lang="en-US" altLang="ja-JP"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0.08</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-0.57</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-0.22</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7217621"/>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1648875701"/>
                  </p:ext>
                </p:extLst>
              </p:nvPr>
            </p:nvGraphicFramePr>
            <p:xfrm>
              <a:off x="41747" y="1339599"/>
              <a:ext cx="9060506" cy="2445314"/>
            </p:xfrm>
            <a:graphic>
              <a:graphicData uri="http://schemas.openxmlformats.org/drawingml/2006/table">
                <a:tbl>
                  <a:tblPr firstRow="1" bandRow="1">
                    <a:tableStyleId>{2D5ABB26-0587-4C30-8999-92F81FD0307C}</a:tableStyleId>
                  </a:tblPr>
                  <a:tblGrid>
                    <a:gridCol w="1332000">
                      <a:extLst>
                        <a:ext uri="{9D8B030D-6E8A-4147-A177-3AD203B41FA5}">
                          <a16:colId xmlns:a16="http://schemas.microsoft.com/office/drawing/2014/main" val="3732061595"/>
                        </a:ext>
                      </a:extLst>
                    </a:gridCol>
                    <a:gridCol w="1545418">
                      <a:extLst>
                        <a:ext uri="{9D8B030D-6E8A-4147-A177-3AD203B41FA5}">
                          <a16:colId xmlns:a16="http://schemas.microsoft.com/office/drawing/2014/main" val="702059809"/>
                        </a:ext>
                      </a:extLst>
                    </a:gridCol>
                    <a:gridCol w="1545418">
                      <a:extLst>
                        <a:ext uri="{9D8B030D-6E8A-4147-A177-3AD203B41FA5}">
                          <a16:colId xmlns:a16="http://schemas.microsoft.com/office/drawing/2014/main" val="748439148"/>
                        </a:ext>
                      </a:extLst>
                    </a:gridCol>
                    <a:gridCol w="1546126">
                      <a:extLst>
                        <a:ext uri="{9D8B030D-6E8A-4147-A177-3AD203B41FA5}">
                          <a16:colId xmlns:a16="http://schemas.microsoft.com/office/drawing/2014/main" val="3318365203"/>
                        </a:ext>
                      </a:extLst>
                    </a:gridCol>
                    <a:gridCol w="1546126">
                      <a:extLst>
                        <a:ext uri="{9D8B030D-6E8A-4147-A177-3AD203B41FA5}">
                          <a16:colId xmlns:a16="http://schemas.microsoft.com/office/drawing/2014/main" val="923693859"/>
                        </a:ext>
                      </a:extLst>
                    </a:gridCol>
                    <a:gridCol w="1545418">
                      <a:extLst>
                        <a:ext uri="{9D8B030D-6E8A-4147-A177-3AD203B41FA5}">
                          <a16:colId xmlns:a16="http://schemas.microsoft.com/office/drawing/2014/main" val="3061121084"/>
                        </a:ext>
                      </a:extLst>
                    </a:gridCol>
                  </a:tblGrid>
                  <a:tr h="548640">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6885" t="-2273" r="-400820" b="-345455"/>
                          </a:stretch>
                        </a:blipFill>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6885" t="-2273" r="-300820" b="-345455"/>
                          </a:stretch>
                        </a:blipFill>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9256" t="-2273" r="-203306" b="-345455"/>
                          </a:stretch>
                        </a:blipFill>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86066" t="-2273" r="-101639" b="-345455"/>
                          </a:stretch>
                        </a:blipFill>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6066" t="-2273" r="-1639" b="-345455"/>
                          </a:stretch>
                        </a:blipFill>
                      </a:tcPr>
                    </a:tc>
                    <a:extLst>
                      <a:ext uri="{0D108BD9-81ED-4DB2-BD59-A6C34878D82A}">
                        <a16:rowId xmlns:a16="http://schemas.microsoft.com/office/drawing/2014/main" val="777002798"/>
                      </a:ext>
                    </a:extLst>
                  </a:tr>
                  <a:tr h="1500434">
                    <a:tc>
                      <a:txBody>
                        <a:bodyPr/>
                        <a:lstStyle/>
                        <a:p>
                          <a:pPr algn="ctr"/>
                          <a:r>
                            <a:rPr kumimoji="1" lang="en-US" altLang="ja-JP" sz="1000" dirty="0">
                              <a:latin typeface="Meiryo UI" panose="020B0604030504040204" pitchFamily="50" charset="-128"/>
                              <a:ea typeface="Meiryo UI" panose="020B0604030504040204" pitchFamily="50" charset="-128"/>
                            </a:rPr>
                            <a:t>Visual understanding of the data 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96240">
                    <a:tc>
                      <a:txBody>
                        <a:bodyPr/>
                        <a:lstStyle/>
                        <a:p>
                          <a:pPr algn="ctr"/>
                          <a:r>
                            <a:rPr kumimoji="1" lang="en-US" altLang="ja-JP" sz="1000" dirty="0">
                              <a:latin typeface="Meiryo UI" panose="020B0604030504040204" pitchFamily="50" charset="-128"/>
                              <a:ea typeface="Meiryo UI" panose="020B0604030504040204" pitchFamily="50" charset="-128"/>
                            </a:rPr>
                            <a:t>C</a:t>
                          </a:r>
                          <a:r>
                            <a:rPr kumimoji="1" lang="ja-JP" altLang="en-US" sz="1000" dirty="0">
                              <a:latin typeface="Meiryo UI" panose="020B0604030504040204" pitchFamily="50" charset="-128"/>
                              <a:ea typeface="Meiryo UI" panose="020B0604030504040204" pitchFamily="50" charset="-128"/>
                            </a:rPr>
                            <a:t>orrelation coefficient</a:t>
                          </a:r>
                          <a:endParaRPr kumimoji="1" lang="en-US" altLang="ja-JP"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0.08</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-0.57</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-0.22</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7217621"/>
                      </a:ext>
                    </a:extLst>
                  </a:tr>
                </a:tbl>
              </a:graphicData>
            </a:graphic>
          </p:graphicFrame>
        </mc:Fallback>
      </mc:AlternateContent>
      <p:pic>
        <p:nvPicPr>
          <p:cNvPr id="7" name="Picture 2">
            <a:extLst>
              <a:ext uri="{FF2B5EF4-FFF2-40B4-BE49-F238E27FC236}">
                <a16:creationId xmlns:a16="http://schemas.microsoft.com/office/drawing/2014/main" id="{2AC00710-A8C9-E18C-7029-D5E9774EF2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1144"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FEA7348-EB1A-3B25-B7E5-8727807A469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3170"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91BB956B-BEC6-C392-8A75-49549FEA3E6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2503"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6676F1F-3E78-2C8A-9FA2-3B3CC36989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65961"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B9099715-808C-7598-8969-4A520BA4B7F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49737"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729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ja-JP" altLang="en-US"/>
              <a:t> </a:t>
            </a:r>
            <a:r>
              <a:rPr lang="ja-JP" altLang="en-US" dirty="0"/>
              <a:t>[</a:t>
            </a:r>
            <a:r>
              <a:rPr lang="en-US" altLang="ja-JP" dirty="0"/>
              <a:t>3-15~3-22]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27038" y="1285991"/>
            <a:ext cx="8276400" cy="3924300"/>
          </a:xfrm>
        </p:spPr>
        <p:txBody>
          <a:bodyPr>
            <a:noAutofit/>
          </a:bodyPr>
          <a:lstStyle/>
          <a:p>
            <a:pPr>
              <a:lnSpc>
                <a:spcPct val="130000"/>
              </a:lnSpc>
              <a:spcBef>
                <a:spcPts val="0"/>
              </a:spcBef>
            </a:pPr>
            <a:r>
              <a:rPr lang="en" altLang="ja-AU" sz="1200" b="0" dirty="0">
                <a:latin typeface="Meiryo UI" panose="020B0604030504040204" pitchFamily="50" charset="-128"/>
                <a:ea typeface="Meiryo UI" panose="020B0604030504040204" pitchFamily="50" charset="-128"/>
              </a:rPr>
              <a:t>The scatter plot and the correlation coefficient of area and price show that the correlation between these variables is very weak.</a:t>
            </a:r>
          </a:p>
          <a:p>
            <a:pPr>
              <a:lnSpc>
                <a:spcPct val="130000"/>
              </a:lnSpc>
              <a:spcBef>
                <a:spcPts val="0"/>
              </a:spcBef>
            </a:pPr>
            <a:r>
              <a:rPr lang="en" altLang="ja-AU" sz="1200" b="0" dirty="0">
                <a:latin typeface="Meiryo UI" panose="020B0604030504040204" pitchFamily="50" charset="-128"/>
                <a:ea typeface="Meiryo UI" panose="020B0604030504040204" pitchFamily="50" charset="-128"/>
              </a:rPr>
              <a:t>The scatter plot and correlation coefficient of age of building and price show that there is a negative correlation between these variables.</a:t>
            </a:r>
          </a:p>
          <a:p>
            <a:pPr>
              <a:lnSpc>
                <a:spcPct val="130000"/>
              </a:lnSpc>
              <a:spcBef>
                <a:spcPts val="0"/>
              </a:spcBef>
            </a:pPr>
            <a:r>
              <a:rPr lang="en" altLang="ja-AU" sz="1200" b="0" dirty="0">
                <a:latin typeface="Meiryo UI" panose="020B0604030504040204" pitchFamily="50" charset="-128"/>
                <a:ea typeface="Meiryo UI" panose="020B0604030504040204" pitchFamily="50" charset="-128"/>
              </a:rPr>
              <a:t>The scatter plot of age of building and price shows that the relationship between these variables is </a:t>
            </a:r>
            <a:r>
              <a:rPr lang="en-US" altLang="ja-JP" sz="1200" b="0" dirty="0">
                <a:latin typeface="Meiryo UI" panose="020B0604030504040204" pitchFamily="50" charset="-128"/>
                <a:ea typeface="Meiryo UI" panose="020B0604030504040204" pitchFamily="50" charset="-128"/>
              </a:rPr>
              <a:t>not a simple linear relationship</a:t>
            </a:r>
            <a:r>
              <a:rPr lang="en" altLang="ja-AU" sz="1200" b="0" dirty="0">
                <a:latin typeface="Meiryo UI" panose="020B0604030504040204" pitchFamily="50" charset="-128"/>
                <a:ea typeface="Meiryo UI" panose="020B0604030504040204" pitchFamily="50" charset="-128"/>
              </a:rPr>
              <a:t>.</a:t>
            </a:r>
            <a:endParaRPr lang="en-US" altLang="ja-JP" sz="1200" b="0" dirty="0">
              <a:latin typeface="Meiryo UI" panose="020B0604030504040204" pitchFamily="50" charset="-128"/>
              <a:ea typeface="Meiryo UI" panose="020B0604030504040204" pitchFamily="50" charset="-128"/>
            </a:endParaRPr>
          </a:p>
          <a:p>
            <a:pPr>
              <a:lnSpc>
                <a:spcPct val="130000"/>
              </a:lnSpc>
              <a:spcBef>
                <a:spcPts val="0"/>
              </a:spcBef>
            </a:pPr>
            <a:r>
              <a:rPr lang="en" altLang="ja-AU" sz="1200" b="0" dirty="0">
                <a:latin typeface="Meiryo UI" panose="020B0604030504040204" pitchFamily="50" charset="-128"/>
                <a:ea typeface="Meiryo UI" panose="020B0604030504040204" pitchFamily="50" charset="-128"/>
              </a:rPr>
              <a:t>The scatter plot and correlation coefficient of walking time and price show that there is a weak negative correlation between these variables.</a:t>
            </a:r>
            <a:endParaRPr lang="en-US" altLang="ja-JP" sz="1200" b="0" dirty="0">
              <a:latin typeface="Meiryo UI" panose="020B0604030504040204" pitchFamily="50" charset="-128"/>
              <a:ea typeface="Meiryo UI" panose="020B0604030504040204" pitchFamily="50" charset="-128"/>
            </a:endParaRPr>
          </a:p>
          <a:p>
            <a:pPr>
              <a:lnSpc>
                <a:spcPct val="130000"/>
              </a:lnSpc>
              <a:spcBef>
                <a:spcPts val="0"/>
              </a:spcBef>
            </a:pPr>
            <a:r>
              <a:rPr lang="en-US" altLang="ja-JP" sz="1200" b="0" dirty="0">
                <a:latin typeface="Meiryo UI" panose="020B0604030504040204" pitchFamily="50" charset="-128"/>
                <a:ea typeface="Meiryo UI" panose="020B0604030504040204" pitchFamily="50" charset="-128"/>
              </a:rPr>
              <a:t>The histogram of price stratified by building structure indicates that prices tend to be higher for reinforced concrete structures compared to wooden structures.</a:t>
            </a:r>
          </a:p>
          <a:p>
            <a:pPr>
              <a:lnSpc>
                <a:spcPct val="130000"/>
              </a:lnSpc>
              <a:spcBef>
                <a:spcPts val="0"/>
              </a:spcBef>
            </a:pPr>
            <a:r>
              <a:rPr lang="en-US" altLang="ja-JP" sz="1200" b="0" dirty="0">
                <a:latin typeface="Meiryo UI" panose="020B0604030504040204" pitchFamily="50" charset="-128"/>
                <a:ea typeface="Meiryo UI" panose="020B0604030504040204" pitchFamily="50" charset="-128"/>
              </a:rPr>
              <a:t>The histogram of price stratified by sunlight indicates that prices tend to be higher in cases of good sunlight compared to those with poor sunlight.</a:t>
            </a:r>
            <a:endParaRPr lang="ja-JP" altLang="en-US"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ja-JP" altLang="en-US" sz="1200" b="0" dirty="0"/>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p:sp>
        <p:nvSpPr>
          <p:cNvPr id="10" name="四角形吹き出し 9">
            <a:extLst>
              <a:ext uri="{FF2B5EF4-FFF2-40B4-BE49-F238E27FC236}">
                <a16:creationId xmlns:a16="http://schemas.microsoft.com/office/drawing/2014/main" id="{1D023113-8ACD-D495-281B-A7562632F817}"/>
              </a:ext>
            </a:extLst>
          </p:cNvPr>
          <p:cNvSpPr/>
          <p:nvPr/>
        </p:nvSpPr>
        <p:spPr>
          <a:xfrm>
            <a:off x="1366911" y="4318667"/>
            <a:ext cx="6874412" cy="288990"/>
          </a:xfrm>
          <a:prstGeom prst="wedgeRectCallout">
            <a:avLst>
              <a:gd name="adj1" fmla="val -25153"/>
              <a:gd name="adj2" fmla="val -117337"/>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kumimoji="1" lang="en-US" altLang="ja-JP" sz="1200" dirty="0">
                <a:solidFill>
                  <a:schemeClr val="tx1"/>
                </a:solidFill>
                <a:latin typeface="Meiryo UI" panose="020B0604030504040204" pitchFamily="34" charset="-128"/>
                <a:ea typeface="Meiryo UI" panose="020B0604030504040204" pitchFamily="34" charset="-128"/>
              </a:rPr>
              <a:t>Write in a way that clearly shows which analysis results led to each consideration.</a:t>
            </a:r>
          </a:p>
        </p:txBody>
      </p:sp>
      <p:sp>
        <p:nvSpPr>
          <p:cNvPr id="9" name="四角形吹き出し 8">
            <a:extLst>
              <a:ext uri="{FF2B5EF4-FFF2-40B4-BE49-F238E27FC236}">
                <a16:creationId xmlns:a16="http://schemas.microsoft.com/office/drawing/2014/main" id="{B2C40629-168F-991D-A163-9895E893DB7D}"/>
              </a:ext>
            </a:extLst>
          </p:cNvPr>
          <p:cNvSpPr/>
          <p:nvPr/>
        </p:nvSpPr>
        <p:spPr>
          <a:xfrm>
            <a:off x="83574" y="696009"/>
            <a:ext cx="8976852" cy="510589"/>
          </a:xfrm>
          <a:prstGeom prst="wedgeRectCallout">
            <a:avLst>
              <a:gd name="adj1" fmla="val -28735"/>
              <a:gd name="adj2" fmla="val -118259"/>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kumimoji="1" lang="ja-JP" altLang="en-US" sz="1200" dirty="0">
                <a:solidFill>
                  <a:schemeClr val="tx1"/>
                </a:solidFill>
                <a:latin typeface="Meiryo UI" panose="020B0604030504040204" pitchFamily="34" charset="-128"/>
                <a:ea typeface="Meiryo UI" panose="020B0604030504040204" pitchFamily="34" charset="-128"/>
              </a:rPr>
              <a:t>Fill in </a:t>
            </a:r>
            <a:r>
              <a:rPr kumimoji="1" lang="ja-JP" altLang="en-US" sz="1200">
                <a:solidFill>
                  <a:schemeClr val="tx1"/>
                </a:solidFill>
                <a:latin typeface="Meiryo UI" panose="020B0604030504040204" pitchFamily="34" charset="-128"/>
                <a:ea typeface="Meiryo UI" panose="020B0604030504040204" pitchFamily="34" charset="-128"/>
              </a:rPr>
              <a:t>the </a:t>
            </a:r>
            <a:r>
              <a:rPr kumimoji="1" lang="en-US" altLang="ja-JP" sz="1200" dirty="0">
                <a:solidFill>
                  <a:schemeClr val="tx1"/>
                </a:solidFill>
                <a:latin typeface="Meiryo UI" panose="020B0604030504040204" pitchFamily="34" charset="-128"/>
                <a:ea typeface="Meiryo UI" panose="020B0604030504040204" pitchFamily="34" charset="-128"/>
              </a:rPr>
              <a:t>ID number of the </a:t>
            </a:r>
            <a:r>
              <a:rPr kumimoji="1" lang="ja-JP" altLang="en-US" sz="1200">
                <a:solidFill>
                  <a:schemeClr val="tx1"/>
                </a:solidFill>
                <a:latin typeface="Meiryo UI" panose="020B0604030504040204" pitchFamily="34" charset="-128"/>
                <a:ea typeface="Meiryo UI" panose="020B0604030504040204" pitchFamily="34" charset="-128"/>
              </a:rPr>
              <a:t>decision</a:t>
            </a:r>
            <a:r>
              <a:rPr kumimoji="1" lang="ja-JP" altLang="en-US"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making map</a:t>
            </a:r>
            <a:r>
              <a:rPr kumimoji="1" lang="en-US" altLang="ja-JP" sz="1200" dirty="0">
                <a:solidFill>
                  <a:schemeClr val="tx1"/>
                </a:solidFill>
                <a:latin typeface="Meiryo UI" panose="020B0604030504040204" pitchFamily="34" charset="-128"/>
                <a:ea typeface="Meiryo UI" panose="020B0604030504040204" pitchFamily="34" charset="-128"/>
              </a:rPr>
              <a:t>s</a:t>
            </a:r>
            <a:r>
              <a:rPr kumimoji="1" lang="ja-JP" altLang="en-US" sz="1200">
                <a:solidFill>
                  <a:schemeClr val="tx1"/>
                </a:solidFill>
                <a:latin typeface="Meiryo UI" panose="020B0604030504040204" pitchFamily="34" charset="-128"/>
                <a:ea typeface="Meiryo UI" panose="020B0604030504040204" pitchFamily="34" charset="-128"/>
              </a:rPr>
              <a:t> </a:t>
            </a:r>
            <a:r>
              <a:rPr kumimoji="1" lang="en-US" altLang="ja-JP" sz="1200" dirty="0">
                <a:solidFill>
                  <a:schemeClr val="tx1"/>
                </a:solidFill>
                <a:latin typeface="Meiryo UI" panose="020B0604030504040204" pitchFamily="34" charset="-128"/>
                <a:ea typeface="Meiryo UI" panose="020B0604030504040204" pitchFamily="34" charset="-128"/>
              </a:rPr>
              <a:t>specified </a:t>
            </a:r>
            <a:r>
              <a:rPr kumimoji="1" lang="ja-JP" altLang="en-US" sz="1200">
                <a:solidFill>
                  <a:schemeClr val="tx1"/>
                </a:solidFill>
                <a:latin typeface="Meiryo UI" panose="020B0604030504040204" pitchFamily="34" charset="-128"/>
                <a:ea typeface="Meiryo UI" panose="020B0604030504040204" pitchFamily="34" charset="-128"/>
              </a:rPr>
              <a:t>in </a:t>
            </a:r>
            <a:r>
              <a:rPr kumimoji="1" lang="en-US" altLang="ja-JP" sz="1200" dirty="0">
                <a:solidFill>
                  <a:schemeClr val="tx1"/>
                </a:solidFill>
                <a:latin typeface="Meiryo UI" panose="020B0604030504040204" pitchFamily="34" charset="-128"/>
                <a:ea typeface="Meiryo UI" panose="020B0604030504040204" pitchFamily="34" charset="-128"/>
              </a:rPr>
              <a:t>the sheet of [</a:t>
            </a:r>
            <a:r>
              <a:rPr lang="en-US" altLang="ja-JP" sz="1200" dirty="0">
                <a:solidFill>
                  <a:schemeClr val="tx1"/>
                </a:solidFill>
                <a:latin typeface="Meiryo UI" panose="020B0604030504040204" pitchFamily="34" charset="-128"/>
                <a:ea typeface="Meiryo UI" panose="020B0604030504040204" pitchFamily="34" charset="-128"/>
              </a:rPr>
              <a:t>Determination of</a:t>
            </a:r>
            <a:r>
              <a:rPr lang="ja-JP" altLang="en-US" sz="1200">
                <a:solidFill>
                  <a:schemeClr val="tx1"/>
                </a:solidFill>
                <a:latin typeface="Meiryo UI" panose="020B0604030504040204" pitchFamily="34" charset="-128"/>
                <a:ea typeface="Meiryo UI" panose="020B0604030504040204" pitchFamily="34" charset="-128"/>
              </a:rPr>
              <a:t> the </a:t>
            </a:r>
            <a:r>
              <a:rPr lang="en-US" altLang="ja-JP" sz="1200" dirty="0">
                <a:solidFill>
                  <a:schemeClr val="tx1"/>
                </a:solidFill>
                <a:latin typeface="Meiryo UI" panose="020B0604030504040204" pitchFamily="34" charset="-128"/>
                <a:ea typeface="Meiryo UI" panose="020B0604030504040204" pitchFamily="34" charset="-128"/>
              </a:rPr>
              <a:t>D</a:t>
            </a:r>
            <a:r>
              <a:rPr lang="ja-JP" altLang="en-US" sz="1200">
                <a:solidFill>
                  <a:schemeClr val="tx1"/>
                </a:solidFill>
                <a:latin typeface="Meiryo UI" panose="020B0604030504040204" pitchFamily="34" charset="-128"/>
                <a:ea typeface="Meiryo UI" panose="020B0604030504040204" pitchFamily="34" charset="-128"/>
              </a:rPr>
              <a:t>ecision</a:t>
            </a:r>
            <a:r>
              <a:rPr lang="ja-JP" altLang="en-US"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making </a:t>
            </a:r>
            <a:r>
              <a:rPr lang="en-US" altLang="ja-JP" sz="1200" dirty="0">
                <a:solidFill>
                  <a:schemeClr val="tx1"/>
                </a:solidFill>
                <a:latin typeface="Meiryo UI" panose="020B0604030504040204" pitchFamily="34" charset="-128"/>
                <a:ea typeface="Meiryo UI" panose="020B0604030504040204" pitchFamily="34" charset="-128"/>
              </a:rPr>
              <a:t>M</a:t>
            </a:r>
            <a:r>
              <a:rPr lang="ja-JP" altLang="en-US" sz="1200">
                <a:solidFill>
                  <a:schemeClr val="tx1"/>
                </a:solidFill>
                <a:latin typeface="Meiryo UI" panose="020B0604030504040204" pitchFamily="34" charset="-128"/>
                <a:ea typeface="Meiryo UI" panose="020B0604030504040204" pitchFamily="34" charset="-128"/>
              </a:rPr>
              <a:t>ap</a:t>
            </a:r>
            <a:r>
              <a:rPr lang="en-US" altLang="ja-JP"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a:t>
            </a:r>
            <a:r>
              <a:rPr lang="en-US" altLang="ja-JP" sz="1200" dirty="0">
                <a:solidFill>
                  <a:schemeClr val="tx1"/>
                </a:solidFill>
                <a:latin typeface="Meiryo UI" panose="020B0604030504040204" pitchFamily="34" charset="-128"/>
                <a:ea typeface="Meiryo UI" panose="020B0604030504040204" pitchFamily="34" charset="-128"/>
              </a:rPr>
              <a:t> </a:t>
            </a:r>
            <a:r>
              <a:rPr kumimoji="1" lang="ja-JP" altLang="en-US" sz="1200">
                <a:solidFill>
                  <a:schemeClr val="tx1"/>
                </a:solidFill>
                <a:latin typeface="Meiryo UI" panose="020B0604030504040204" pitchFamily="34" charset="-128"/>
                <a:ea typeface="Meiryo UI" panose="020B0604030504040204" pitchFamily="34" charset="-128"/>
              </a:rPr>
              <a:t>Fill in the </a:t>
            </a:r>
            <a:r>
              <a:rPr kumimoji="1" lang="en-US" altLang="ja-JP" sz="1200" dirty="0">
                <a:solidFill>
                  <a:schemeClr val="tx1"/>
                </a:solidFill>
                <a:latin typeface="Meiryo UI" panose="020B0604030504040204" pitchFamily="34" charset="-128"/>
                <a:ea typeface="Meiryo UI" panose="020B0604030504040204" pitchFamily="34" charset="-128"/>
              </a:rPr>
              <a:t>consideration </a:t>
            </a:r>
            <a:r>
              <a:rPr kumimoji="1" lang="ja-JP" altLang="en-US" sz="1200">
                <a:solidFill>
                  <a:schemeClr val="tx1"/>
                </a:solidFill>
                <a:latin typeface="Meiryo UI" panose="020B0604030504040204" pitchFamily="34" charset="-128"/>
                <a:ea typeface="Meiryo UI" panose="020B0604030504040204" pitchFamily="34" charset="-128"/>
              </a:rPr>
              <a:t>corresponding to the</a:t>
            </a:r>
            <a:r>
              <a:rPr lang="en-US" altLang="ja-JP" sz="1200" dirty="0">
                <a:solidFill>
                  <a:schemeClr val="tx1"/>
                </a:solidFill>
                <a:latin typeface="Meiryo UI" panose="020B0604030504040204" pitchFamily="34" charset="-128"/>
                <a:ea typeface="Meiryo UI" panose="020B0604030504040204" pitchFamily="34" charset="-128"/>
              </a:rPr>
              <a:t> decision-making maps specified by the ID number</a:t>
            </a:r>
            <a:r>
              <a:rPr lang="ja-JP" altLang="en-US" sz="1200">
                <a:solidFill>
                  <a:schemeClr val="tx1"/>
                </a:solidFill>
                <a:latin typeface="Meiryo UI" panose="020B0604030504040204" pitchFamily="34" charset="-128"/>
                <a:ea typeface="Meiryo UI" panose="020B0604030504040204" pitchFamily="34" charset="-128"/>
              </a:rPr>
              <a:t>.</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151150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17769115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a:t>
            </a:r>
            <a:r>
              <a:rPr lang="ja-JP" altLang="en-US" sz="2000" b="0">
                <a:latin typeface="Meiryo UI" panose="020B0604030504040204" pitchFamily="34" charset="-128"/>
                <a:ea typeface="Meiryo UI" panose="020B0604030504040204" pitchFamily="34" charset="-128"/>
              </a:rPr>
              <a:t>Structural estimation [</a:t>
            </a:r>
            <a:r>
              <a:rPr lang="en" altLang="ja-AU" sz="2000" b="0" dirty="0">
                <a:latin typeface="Meiryo UI" panose="020B0604030504040204" pitchFamily="34" charset="-128"/>
                <a:ea typeface="Meiryo UI" panose="020B0604030504040204" pitchFamily="34" charset="-128"/>
              </a:rPr>
              <a:t>determine a regression equation that estimates prices of </a:t>
            </a:r>
            <a:r>
              <a:rPr lang="en" altLang="ja-JP" sz="2000" b="0" dirty="0">
                <a:latin typeface="Meiryo UI" panose="020B0604030504040204" pitchFamily="34" charset="-128"/>
                <a:ea typeface="Meiryo UI" panose="020B0604030504040204" pitchFamily="34" charset="-128"/>
              </a:rPr>
              <a:t>used homes</a:t>
            </a:r>
            <a:r>
              <a:rPr lang="en" altLang="ja-JP" sz="2000" dirty="0">
                <a:latin typeface="Meiryo UI" panose="020B0604030504040204" pitchFamily="34" charset="-128"/>
                <a:ea typeface="Meiryo UI" panose="020B0604030504040204" pitchFamily="34" charset="-128"/>
              </a:rPr>
              <a:t> </a:t>
            </a:r>
            <a:r>
              <a:rPr lang="en" altLang="ja-AU" sz="2000" b="0" dirty="0">
                <a:latin typeface="Meiryo UI" panose="020B0604030504040204" pitchFamily="34" charset="-128"/>
                <a:ea typeface="Meiryo UI" panose="020B0604030504040204" pitchFamily="34" charset="-128"/>
              </a:rPr>
              <a:t>based on property information</a:t>
            </a:r>
            <a:r>
              <a:rPr lang="ja-JP" altLang="en-US" sz="2000" b="0">
                <a:latin typeface="Meiryo UI" panose="020B0604030504040204" pitchFamily="34" charset="-128"/>
                <a:ea typeface="Meiryo UI" panose="020B0604030504040204" pitchFamily="34" charset="-128"/>
              </a:rPr>
              <a:t>]</a:t>
            </a:r>
            <a:endParaRPr lang="en-US" altLang="ja-JP" sz="2000" b="0" dirty="0"/>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19</a:t>
            </a:fld>
            <a:endParaRPr kumimoji="1" lang="ja-JP" altLang="en-US"/>
          </a:p>
        </p:txBody>
      </p:sp>
    </p:spTree>
    <p:extLst>
      <p:ext uri="{BB962C8B-B14F-4D97-AF65-F5344CB8AC3E}">
        <p14:creationId xmlns:p14="http://schemas.microsoft.com/office/powerpoint/2010/main" val="23136705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1BC61-F6F6-E32C-D771-D29C47C0A300}"/>
              </a:ext>
            </a:extLst>
          </p:cNvPr>
          <p:cNvSpPr>
            <a:spLocks noGrp="1"/>
          </p:cNvSpPr>
          <p:nvPr>
            <p:ph type="title"/>
          </p:nvPr>
        </p:nvSpPr>
        <p:spPr/>
        <p:txBody>
          <a:bodyPr/>
          <a:lstStyle/>
          <a:p>
            <a:r>
              <a:rPr kumimoji="1" lang="ja-JP" altLang="en-US"/>
              <a:t>Contents</a:t>
            </a:r>
          </a:p>
        </p:txBody>
      </p:sp>
      <p:sp>
        <p:nvSpPr>
          <p:cNvPr id="5" name="コンテンツ プレースホルダー 4">
            <a:extLst>
              <a:ext uri="{FF2B5EF4-FFF2-40B4-BE49-F238E27FC236}">
                <a16:creationId xmlns:a16="http://schemas.microsoft.com/office/drawing/2014/main" id="{C28E4422-7F9B-5621-770F-EA828BA2FEEF}"/>
              </a:ext>
            </a:extLst>
          </p:cNvPr>
          <p:cNvSpPr>
            <a:spLocks noGrp="1"/>
          </p:cNvSpPr>
          <p:nvPr>
            <p:ph idx="1"/>
          </p:nvPr>
        </p:nvSpPr>
        <p:spPr/>
        <p:txBody>
          <a:bodyPr>
            <a:normAutofit/>
          </a:bodyPr>
          <a:lstStyle/>
          <a:p>
            <a:r>
              <a:rPr lang="en-US" altLang="ja-JP" sz="2000" dirty="0"/>
              <a:t>An example of data analysis</a:t>
            </a:r>
          </a:p>
          <a:p>
            <a:r>
              <a:rPr lang="ja-JP" altLang="en-US" sz="2000" dirty="0"/>
              <a:t>How to use the worksheet for the final assignment</a:t>
            </a:r>
          </a:p>
        </p:txBody>
      </p:sp>
      <p:sp>
        <p:nvSpPr>
          <p:cNvPr id="3" name="フッター プレースホルダー 2">
            <a:extLst>
              <a:ext uri="{FF2B5EF4-FFF2-40B4-BE49-F238E27FC236}">
                <a16:creationId xmlns:a16="http://schemas.microsoft.com/office/drawing/2014/main" id="{0B45250D-2C00-F3C8-0777-DC44DFA38020}"/>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780D3FC3-EACF-7227-BD36-7EB4DC67513C}"/>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1970739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20</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41052192"/>
                  </p:ext>
                </p:extLst>
              </p:nvPr>
            </p:nvGraphicFramePr>
            <p:xfrm>
              <a:off x="136575" y="1204655"/>
              <a:ext cx="8870850" cy="2734190"/>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84744">
                      <a:extLst>
                        <a:ext uri="{9D8B030D-6E8A-4147-A177-3AD203B41FA5}">
                          <a16:colId xmlns:a16="http://schemas.microsoft.com/office/drawing/2014/main" val="388790388"/>
                        </a:ext>
                      </a:extLst>
                    </a:gridCol>
                    <a:gridCol w="1653871">
                      <a:extLst>
                        <a:ext uri="{9D8B030D-6E8A-4147-A177-3AD203B41FA5}">
                          <a16:colId xmlns:a16="http://schemas.microsoft.com/office/drawing/2014/main" val="1256842387"/>
                        </a:ext>
                      </a:extLst>
                    </a:gridCol>
                    <a:gridCol w="2258171">
                      <a:extLst>
                        <a:ext uri="{9D8B030D-6E8A-4147-A177-3AD203B41FA5}">
                          <a16:colId xmlns:a16="http://schemas.microsoft.com/office/drawing/2014/main" val="466380271"/>
                        </a:ext>
                      </a:extLst>
                    </a:gridCol>
                    <a:gridCol w="1804946">
                      <a:extLst>
                        <a:ext uri="{9D8B030D-6E8A-4147-A177-3AD203B41FA5}">
                          <a16:colId xmlns:a16="http://schemas.microsoft.com/office/drawing/2014/main" val="3174185904"/>
                        </a:ext>
                      </a:extLst>
                    </a:gridCol>
                    <a:gridCol w="1485491">
                      <a:extLst>
                        <a:ext uri="{9D8B030D-6E8A-4147-A177-3AD203B41FA5}">
                          <a16:colId xmlns:a16="http://schemas.microsoft.com/office/drawing/2014/main" val="3714709260"/>
                        </a:ext>
                      </a:extLst>
                    </a:gridCol>
                  </a:tblGrid>
                  <a:tr h="525806">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a:t>
                          </a:r>
                          <a:r>
                            <a:rPr kumimoji="1" lang="ja-JP" altLang="en-US" sz="12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12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S</a:t>
                          </a:r>
                          <a:r>
                            <a:rPr kumimoji="1" lang="ja-JP" altLang="en-US" sz="12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Criterion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O</a:t>
                          </a:r>
                          <a:r>
                            <a:rPr kumimoji="1" lang="ja-JP" altLang="en-US" sz="12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08384">
                    <a:tc>
                      <a:txBody>
                        <a:bodyPr/>
                        <a:lstStyle/>
                        <a:p>
                          <a:pPr algn="ctr"/>
                          <a:r>
                            <a:rPr kumimoji="1" lang="en-US" altLang="ja-JP" sz="1100" dirty="0">
                              <a:solidFill>
                                <a:schemeClr val="tx1"/>
                              </a:solidFill>
                              <a:latin typeface="Meiryo UI" panose="020B0604030504040204" pitchFamily="34" charset="-128"/>
                              <a:ea typeface="Meiryo UI" panose="020B0604030504040204" pitchFamily="34" charset="-128"/>
                            </a:rPr>
                            <a:t>4-1</a:t>
                          </a:r>
                          <a:endParaRPr kumimoji="1" lang="ja-JP" altLang="en-US" sz="11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1100" b="1" dirty="0">
                              <a:solidFill>
                                <a:schemeClr val="tx1"/>
                              </a:solidFill>
                              <a:latin typeface="Meiryo UI" panose="020B0604030504040204" pitchFamily="34" charset="-128"/>
                              <a:ea typeface="Meiryo UI" panose="020B0604030504040204" pitchFamily="34" charset="-128"/>
                            </a:rPr>
                            <a:t>Area</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a:solidFill>
                                        <a:schemeClr val="tx1"/>
                                      </a:solidFill>
                                      <a:latin typeface="Cambria Math" panose="02040503050406030204" pitchFamily="18" charset="0"/>
                                    </a:rPr>
                                    <m:t>1</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lang="en-US" altLang="ja-JP" sz="1100" b="1" dirty="0">
                              <a:solidFill>
                                <a:schemeClr val="tx1"/>
                              </a:solidFill>
                              <a:latin typeface="Meiryo UI" panose="020B0604030504040204" pitchFamily="34" charset="-128"/>
                              <a:ea typeface="Meiryo UI" panose="020B0604030504040204" pitchFamily="34" charset="-128"/>
                            </a:rPr>
                            <a:t>Age</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smtClean="0">
                                      <a:solidFill>
                                        <a:schemeClr val="tx1"/>
                                      </a:solidFill>
                                      <a:latin typeface="Cambria Math" panose="02040503050406030204" pitchFamily="18" charset="0"/>
                                    </a:rPr>
                                    <m:t>2</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lang="en-US" altLang="ja-JP" sz="1100" b="1" dirty="0">
                              <a:solidFill>
                                <a:schemeClr val="tx1"/>
                              </a:solidFill>
                              <a:latin typeface="Meiryo UI" panose="020B0604030504040204" pitchFamily="34" charset="-128"/>
                              <a:ea typeface="Meiryo UI" panose="020B0604030504040204" pitchFamily="34" charset="-128"/>
                            </a:rPr>
                            <a:t>Walking</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smtClean="0">
                                      <a:solidFill>
                                        <a:schemeClr val="tx1"/>
                                      </a:solidFill>
                                      <a:latin typeface="Cambria Math" panose="02040503050406030204" pitchFamily="18" charset="0"/>
                                    </a:rPr>
                                    <m:t>3</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lang="en-US" altLang="ja-JP" sz="1100" b="1" dirty="0">
                              <a:solidFill>
                                <a:schemeClr val="tx1"/>
                              </a:solidFill>
                              <a:latin typeface="Meiryo UI" panose="020B0604030504040204" pitchFamily="34" charset="-128"/>
                              <a:ea typeface="Meiryo UI" panose="020B0604030504040204" pitchFamily="34" charset="-128"/>
                            </a:rPr>
                            <a:t>Structure</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smtClean="0">
                                      <a:solidFill>
                                        <a:schemeClr val="tx1"/>
                                      </a:solidFill>
                                      <a:latin typeface="Cambria Math" panose="02040503050406030204" pitchFamily="18" charset="0"/>
                                    </a:rPr>
                                    <m:t>4</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lang="en-US" altLang="ja-JP" sz="1100" b="1" dirty="0">
                              <a:solidFill>
                                <a:schemeClr val="tx1"/>
                              </a:solidFill>
                              <a:latin typeface="Meiryo UI" panose="020B0604030504040204" pitchFamily="34" charset="-128"/>
                              <a:ea typeface="Meiryo UI" panose="020B0604030504040204" pitchFamily="34" charset="-128"/>
                            </a:rPr>
                            <a:t>Sunlight</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smtClean="0">
                                      <a:solidFill>
                                        <a:schemeClr val="tx1"/>
                                      </a:solidFill>
                                      <a:latin typeface="Cambria Math" panose="02040503050406030204" pitchFamily="18" charset="0"/>
                                    </a:rPr>
                                    <m:t>5</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kumimoji="1" lang="en-US" altLang="ja-JP" sz="1100" b="1" dirty="0">
                              <a:solidFill>
                                <a:schemeClr val="tx1"/>
                              </a:solidFill>
                              <a:latin typeface="Meiryo UI" panose="020B0604030504040204" pitchFamily="34" charset="-128"/>
                              <a:ea typeface="Meiryo UI" panose="020B0604030504040204" pitchFamily="34" charset="-128"/>
                            </a:rPr>
                            <a:t>Price</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r>
                                <a:rPr lang="en-US" altLang="ja-JP" sz="1100" b="0" i="1" smtClean="0">
                                  <a:solidFill>
                                    <a:schemeClr val="tx1"/>
                                  </a:solidFill>
                                  <a:latin typeface="Cambria Math" panose="02040503050406030204" pitchFamily="18" charset="0"/>
                                </a:rPr>
                                <m:t>𝑦</m:t>
                              </m:r>
                            </m:oMath>
                          </a14:m>
                          <a:endParaRPr kumimoji="1" lang="ja-JP" altLang="en-US" sz="11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1100" dirty="0">
                              <a:latin typeface="Meiryo UI" panose="020B0604030504040204" pitchFamily="34" charset="-128"/>
                              <a:ea typeface="Meiryo UI" panose="020B0604030504040204" pitchFamily="34" charset="-128"/>
                            </a:rPr>
                            <a:t>To determine a regression equation that estimates the prices of </a:t>
                          </a:r>
                          <a:r>
                            <a:rPr lang="en" altLang="ja-JP" sz="1100" dirty="0">
                              <a:latin typeface="Meiryo UI" panose="020B0604030504040204" pitchFamily="34" charset="-128"/>
                              <a:ea typeface="Meiryo UI" panose="020B0604030504040204" pitchFamily="34" charset="-128"/>
                            </a:rPr>
                            <a:t>used homes </a:t>
                          </a:r>
                          <a:r>
                            <a:rPr lang="en" altLang="ja-AU" sz="1100" dirty="0">
                              <a:latin typeface="Meiryo UI" panose="020B0604030504040204" pitchFamily="34" charset="-128"/>
                              <a:ea typeface="Meiryo UI" panose="020B0604030504040204" pitchFamily="34" charset="-128"/>
                            </a:rPr>
                            <a:t>based on property information</a:t>
                          </a:r>
                          <a:endParaRPr kumimoji="1" lang="ja-JP" altLang="en-US" sz="11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1100" b="0" dirty="0">
                              <a:latin typeface="Meiryo UI" panose="020B0604030504040204" pitchFamily="34" charset="-128"/>
                              <a:ea typeface="Meiryo UI" panose="020B0604030504040204" pitchFamily="34" charset="-128"/>
                            </a:rPr>
                            <a:t>The true set</a:t>
                          </a:r>
                          <a:r>
                            <a:rPr lang="ja-JP" altLang="en-US" sz="1100" b="0" dirty="0">
                              <a:latin typeface="Meiryo UI" panose="020B0604030504040204" pitchFamily="34" charset="-128"/>
                              <a:ea typeface="Meiryo UI" panose="020B0604030504040204" pitchFamily="34" charset="-128"/>
                            </a:rPr>
                            <a:t> of explanatory variables </a:t>
                          </a:r>
                          <a:r>
                            <a:rPr lang="en-US" altLang="ja-JP" sz="1100" b="0" dirty="0">
                              <a:latin typeface="Meiryo UI" panose="020B0604030504040204" pitchFamily="34" charset="-128"/>
                              <a:ea typeface="Meiryo UI" panose="020B0604030504040204" pitchFamily="34" charset="-128"/>
                            </a:rPr>
                            <a:t>is</a:t>
                          </a:r>
                          <a:r>
                            <a:rPr lang="ja-JP" altLang="en-US" sz="1100" b="0" dirty="0">
                              <a:latin typeface="Meiryo UI" panose="020B0604030504040204" pitchFamily="34" charset="-128"/>
                              <a:ea typeface="Meiryo UI" panose="020B0604030504040204" pitchFamily="34" charset="-128"/>
                            </a:rPr>
                            <a:t> unknown</a:t>
                          </a:r>
                          <a:endParaRPr lang="en-US" altLang="ja-JP" sz="11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1100" i="1" dirty="0" smtClean="0">
                                      <a:latin typeface="Cambria Math" panose="02040503050406030204" pitchFamily="18" charset="0"/>
                                      <a:ea typeface="Meiryo UI" panose="020B0604030504040204" pitchFamily="34" charset="-128"/>
                                    </a:rPr>
                                  </m:ctrlPr>
                                </m:sSubPr>
                                <m:e>
                                  <m:r>
                                    <a:rPr lang="en-US" altLang="ja-JP" sz="1100" i="1">
                                      <a:latin typeface="Cambria Math" panose="02040503050406030204" pitchFamily="18" charset="0"/>
                                      <a:ea typeface="Meiryo UI" panose="020B0604030504040204" pitchFamily="34" charset="-128"/>
                                    </a:rPr>
                                    <m:t>𝑦</m:t>
                                  </m:r>
                                </m:e>
                                <m:sub>
                                  <m:r>
                                    <a:rPr lang="en-US" altLang="ja-JP" sz="1100" b="0" i="1" smtClean="0">
                                      <a:latin typeface="Cambria Math" panose="02040503050406030204" pitchFamily="18" charset="0"/>
                                      <a:ea typeface="Meiryo UI" panose="020B0604030504040204" pitchFamily="34" charset="-128"/>
                                    </a:rPr>
                                    <m:t>𝑖</m:t>
                                  </m:r>
                                </m:sub>
                              </m:sSub>
                              <m:r>
                                <a:rPr lang="en-US" altLang="ja-JP" sz="1100" i="1">
                                  <a:latin typeface="Cambria Math" panose="02040503050406030204" pitchFamily="18" charset="0"/>
                                  <a:ea typeface="Meiryo UI" panose="020B0604030504040204" pitchFamily="34" charset="-128"/>
                                </a:rPr>
                                <m:t> =</m:t>
                              </m:r>
                              <m:sSub>
                                <m:sSubPr>
                                  <m:ctrlPr>
                                    <a:rPr lang="en-US" altLang="ja-JP" sz="1100" i="1" smtClean="0">
                                      <a:latin typeface="Cambria Math" panose="02040503050406030204" pitchFamily="18" charset="0"/>
                                      <a:ea typeface="Meiryo UI" panose="020B0604030504040204" pitchFamily="34" charset="-128"/>
                                    </a:rPr>
                                  </m:ctrlPr>
                                </m:sSubPr>
                                <m:e>
                                  <m:r>
                                    <a:rPr lang="en-US" altLang="ja-JP" sz="1100" i="1" smtClean="0">
                                      <a:latin typeface="Cambria Math" panose="02040503050406030204" pitchFamily="18" charset="0"/>
                                      <a:ea typeface="Meiryo UI" panose="020B0604030504040204" pitchFamily="34" charset="-128"/>
                                    </a:rPr>
                                    <m:t>𝛽</m:t>
                                  </m:r>
                                </m:e>
                                <m:sub>
                                  <m:r>
                                    <a:rPr lang="en-US" altLang="ja-JP" sz="1100" b="0" i="1" smtClean="0">
                                      <a:latin typeface="Cambria Math" panose="02040503050406030204" pitchFamily="18" charset="0"/>
                                      <a:ea typeface="Meiryo UI" panose="020B0604030504040204" pitchFamily="34" charset="-128"/>
                                    </a:rPr>
                                    <m:t>0</m:t>
                                  </m:r>
                                </m:sub>
                              </m:sSub>
                              <m:r>
                                <a:rPr lang="en-US" altLang="ja-JP" sz="1100" i="1">
                                  <a:latin typeface="Cambria Math" panose="02040503050406030204" pitchFamily="18" charset="0"/>
                                  <a:ea typeface="Meiryo UI" panose="020B0604030504040204" pitchFamily="34" charset="-128"/>
                                </a:rPr>
                                <m:t> +</m:t>
                              </m:r>
                              <m:sSub>
                                <m:sSubPr>
                                  <m:ctrlPr>
                                    <a:rPr lang="en-US" altLang="ja-JP" sz="1100" i="1" smtClean="0">
                                      <a:latin typeface="Cambria Math" panose="02040503050406030204" pitchFamily="18" charset="0"/>
                                      <a:ea typeface="Meiryo UI" panose="020B0604030504040204" pitchFamily="34" charset="-128"/>
                                    </a:rPr>
                                  </m:ctrlPr>
                                </m:sSubPr>
                                <m:e>
                                  <m:r>
                                    <a:rPr lang="en-US" altLang="ja-JP" sz="1100" i="1" smtClean="0">
                                      <a:latin typeface="Cambria Math" panose="02040503050406030204" pitchFamily="18" charset="0"/>
                                      <a:ea typeface="Meiryo UI" panose="020B0604030504040204" pitchFamily="34" charset="-128"/>
                                    </a:rPr>
                                    <m:t>𝛽</m:t>
                                  </m:r>
                                </m:e>
                                <m:sub>
                                  <m:sSub>
                                    <m:sSubPr>
                                      <m:ctrlPr>
                                        <a:rPr lang="en-US" altLang="ja-JP" sz="1100" b="0" i="1" smtClean="0">
                                          <a:latin typeface="Cambria Math" panose="02040503050406030204" pitchFamily="18" charset="0"/>
                                          <a:ea typeface="Meiryo UI" panose="020B0604030504040204" pitchFamily="34" charset="-128"/>
                                        </a:rPr>
                                      </m:ctrlPr>
                                    </m:sSubPr>
                                    <m:e>
                                      <m:r>
                                        <a:rPr lang="en-US" altLang="ja-JP" sz="1100" b="0" i="1" smtClean="0">
                                          <a:latin typeface="Cambria Math" panose="02040503050406030204" pitchFamily="18" charset="0"/>
                                          <a:ea typeface="Meiryo UI" panose="020B0604030504040204" pitchFamily="34" charset="-128"/>
                                        </a:rPr>
                                        <m:t>𝑗</m:t>
                                      </m:r>
                                    </m:e>
                                    <m:sub>
                                      <m:r>
                                        <a:rPr lang="en-US" altLang="ja-JP" sz="1100" b="0" i="1" smtClean="0">
                                          <a:latin typeface="Cambria Math" panose="02040503050406030204" pitchFamily="18" charset="0"/>
                                          <a:ea typeface="Meiryo UI" panose="020B0604030504040204" pitchFamily="34" charset="-128"/>
                                        </a:rPr>
                                        <m:t>1</m:t>
                                      </m:r>
                                    </m:sub>
                                  </m:sSub>
                                </m:sub>
                              </m:sSub>
                              <m:r>
                                <a:rPr lang="en-US" altLang="ja-JP" sz="1100" i="1">
                                  <a:latin typeface="Cambria Math" panose="02040503050406030204" pitchFamily="18" charset="0"/>
                                  <a:ea typeface="Meiryo UI" panose="020B0604030504040204" pitchFamily="34" charset="-128"/>
                                </a:rPr>
                                <m:t> </m:t>
                              </m:r>
                              <m:sSub>
                                <m:sSubPr>
                                  <m:ctrlPr>
                                    <a:rPr lang="en-US" altLang="ja-JP" sz="1100" i="1">
                                      <a:latin typeface="Cambria Math" panose="02040503050406030204" pitchFamily="18" charset="0"/>
                                      <a:ea typeface="Meiryo UI" panose="020B0604030504040204" pitchFamily="34" charset="-128"/>
                                    </a:rPr>
                                  </m:ctrlPr>
                                </m:sSubPr>
                                <m:e>
                                  <m:r>
                                    <a:rPr lang="en-US" altLang="ja-JP" sz="1100" i="1">
                                      <a:latin typeface="Cambria Math" panose="02040503050406030204" pitchFamily="18" charset="0"/>
                                      <a:ea typeface="Meiryo UI" panose="020B0604030504040204" pitchFamily="34" charset="-128"/>
                                    </a:rPr>
                                    <m:t>𝑥</m:t>
                                  </m:r>
                                </m:e>
                                <m:sub>
                                  <m:r>
                                    <a:rPr lang="en-US" altLang="ja-JP" sz="1100" b="0" i="1" smtClean="0">
                                      <a:latin typeface="Cambria Math" panose="02040503050406030204" pitchFamily="18" charset="0"/>
                                      <a:ea typeface="Meiryo UI" panose="020B0604030504040204" pitchFamily="34" charset="-128"/>
                                    </a:rPr>
                                    <m:t>𝑖</m:t>
                                  </m:r>
                                  <m:sSub>
                                    <m:sSubPr>
                                      <m:ctrlPr>
                                        <a:rPr lang="en-US" altLang="ja-JP" sz="1100" b="0" i="1" smtClean="0">
                                          <a:latin typeface="Cambria Math" panose="02040503050406030204" pitchFamily="18" charset="0"/>
                                          <a:ea typeface="Meiryo UI" panose="020B0604030504040204" pitchFamily="34" charset="-128"/>
                                        </a:rPr>
                                      </m:ctrlPr>
                                    </m:sSubPr>
                                    <m:e>
                                      <m:r>
                                        <a:rPr lang="en-US" altLang="ja-JP" sz="1100" b="0" i="1" smtClean="0">
                                          <a:latin typeface="Cambria Math" panose="02040503050406030204" pitchFamily="18" charset="0"/>
                                          <a:ea typeface="Meiryo UI" panose="020B0604030504040204" pitchFamily="34" charset="-128"/>
                                        </a:rPr>
                                        <m:t>𝑗</m:t>
                                      </m:r>
                                    </m:e>
                                    <m:sub>
                                      <m:r>
                                        <a:rPr lang="en-US" altLang="ja-JP" sz="1100" b="0" i="1" smtClean="0">
                                          <a:latin typeface="Cambria Math" panose="02040503050406030204" pitchFamily="18" charset="0"/>
                                          <a:ea typeface="Meiryo UI" panose="020B0604030504040204" pitchFamily="34" charset="-128"/>
                                        </a:rPr>
                                        <m:t>1</m:t>
                                      </m:r>
                                    </m:sub>
                                  </m:sSub>
                                </m:sub>
                              </m:sSub>
                              <m:r>
                                <a:rPr lang="en-US" altLang="ja-JP" sz="1100" i="1">
                                  <a:latin typeface="Cambria Math" panose="02040503050406030204" pitchFamily="18" charset="0"/>
                                  <a:ea typeface="Meiryo UI" panose="020B0604030504040204" pitchFamily="34" charset="-128"/>
                                </a:rPr>
                                <m:t> +</m:t>
                              </m:r>
                              <m:r>
                                <a:rPr lang="en-US" altLang="ja-JP" sz="1100" i="1" smtClean="0">
                                  <a:latin typeface="Cambria Math" panose="02040503050406030204" pitchFamily="18" charset="0"/>
                                  <a:ea typeface="Meiryo UI" panose="020B0604030504040204" pitchFamily="34" charset="-128"/>
                                </a:rPr>
                                <m:t>⋯</m:t>
                              </m:r>
                              <m:r>
                                <a:rPr lang="en-US" altLang="ja-JP" sz="1100" i="1">
                                  <a:latin typeface="Cambria Math" panose="02040503050406030204" pitchFamily="18" charset="0"/>
                                  <a:ea typeface="Meiryo UI" panose="020B0604030504040204" pitchFamily="34" charset="-128"/>
                                </a:rPr>
                                <m:t> +</m:t>
                              </m:r>
                              <m:sSub>
                                <m:sSubPr>
                                  <m:ctrlPr>
                                    <a:rPr lang="en-US" altLang="ja-JP" sz="1100" i="1">
                                      <a:latin typeface="Cambria Math" panose="02040503050406030204" pitchFamily="18" charset="0"/>
                                      <a:ea typeface="Meiryo UI" panose="020B0604030504040204" pitchFamily="34" charset="-128"/>
                                    </a:rPr>
                                  </m:ctrlPr>
                                </m:sSubPr>
                                <m:e>
                                  <m:r>
                                    <a:rPr lang="en-US" altLang="ja-JP" sz="1100" i="1" smtClean="0">
                                      <a:latin typeface="Cambria Math" panose="02040503050406030204" pitchFamily="18" charset="0"/>
                                      <a:ea typeface="Meiryo UI" panose="020B0604030504040204" pitchFamily="34" charset="-128"/>
                                    </a:rPr>
                                    <m:t>𝛽</m:t>
                                  </m:r>
                                </m:e>
                                <m:sub>
                                  <m:sSub>
                                    <m:sSubPr>
                                      <m:ctrlPr>
                                        <a:rPr lang="en-US" altLang="ja-JP" sz="1100" b="0" i="1" smtClean="0">
                                          <a:latin typeface="Cambria Math" panose="02040503050406030204" pitchFamily="18" charset="0"/>
                                          <a:ea typeface="Meiryo UI" panose="020B0604030504040204" pitchFamily="34" charset="-128"/>
                                        </a:rPr>
                                      </m:ctrlPr>
                                    </m:sSubPr>
                                    <m:e>
                                      <m:r>
                                        <a:rPr lang="en-US" altLang="ja-JP" sz="1100" b="0" i="1" smtClean="0">
                                          <a:latin typeface="Cambria Math" panose="02040503050406030204" pitchFamily="18" charset="0"/>
                                          <a:ea typeface="Meiryo UI" panose="020B0604030504040204" pitchFamily="34" charset="-128"/>
                                        </a:rPr>
                                        <m:t>𝑗</m:t>
                                      </m:r>
                                    </m:e>
                                    <m:sub>
                                      <m:r>
                                        <a:rPr lang="en-US" altLang="ja-JP" sz="1100" b="0" i="1" smtClean="0">
                                          <a:latin typeface="Cambria Math" panose="02040503050406030204" pitchFamily="18" charset="0"/>
                                          <a:ea typeface="Meiryo UI" panose="020B0604030504040204" pitchFamily="34" charset="-128"/>
                                        </a:rPr>
                                        <m:t>𝑘</m:t>
                                      </m:r>
                                    </m:sub>
                                  </m:sSub>
                                </m:sub>
                              </m:sSub>
                              <m:r>
                                <a:rPr lang="en-US" altLang="ja-JP" sz="1100" i="1">
                                  <a:latin typeface="Cambria Math" panose="02040503050406030204" pitchFamily="18" charset="0"/>
                                  <a:ea typeface="Meiryo UI" panose="020B0604030504040204" pitchFamily="34" charset="-128"/>
                                </a:rPr>
                                <m:t> </m:t>
                              </m:r>
                              <m:sSub>
                                <m:sSubPr>
                                  <m:ctrlPr>
                                    <a:rPr lang="en-US" altLang="ja-JP" sz="1100" i="1" smtClean="0">
                                      <a:latin typeface="Cambria Math" panose="02040503050406030204" pitchFamily="18" charset="0"/>
                                      <a:ea typeface="Meiryo UI" panose="020B0604030504040204" pitchFamily="34" charset="-128"/>
                                    </a:rPr>
                                  </m:ctrlPr>
                                </m:sSubPr>
                                <m:e>
                                  <m:r>
                                    <a:rPr lang="en-US" altLang="ja-JP" sz="1100" i="1">
                                      <a:latin typeface="Cambria Math" panose="02040503050406030204" pitchFamily="18" charset="0"/>
                                      <a:ea typeface="Meiryo UI" panose="020B0604030504040204" pitchFamily="34" charset="-128"/>
                                    </a:rPr>
                                    <m:t>𝑥</m:t>
                                  </m:r>
                                </m:e>
                                <m:sub>
                                  <m:r>
                                    <a:rPr lang="en-US" altLang="ja-JP" sz="1100" b="0" i="1" smtClean="0">
                                      <a:latin typeface="Cambria Math" panose="02040503050406030204" pitchFamily="18" charset="0"/>
                                      <a:ea typeface="Meiryo UI" panose="020B0604030504040204" pitchFamily="34" charset="-128"/>
                                    </a:rPr>
                                    <m:t>𝑖</m:t>
                                  </m:r>
                                  <m:sSub>
                                    <m:sSubPr>
                                      <m:ctrlPr>
                                        <a:rPr lang="en-US" altLang="ja-JP" sz="1100" b="0" i="1" smtClean="0">
                                          <a:latin typeface="Cambria Math" panose="02040503050406030204" pitchFamily="18" charset="0"/>
                                          <a:ea typeface="Meiryo UI" panose="020B0604030504040204" pitchFamily="34" charset="-128"/>
                                        </a:rPr>
                                      </m:ctrlPr>
                                    </m:sSubPr>
                                    <m:e>
                                      <m:r>
                                        <a:rPr lang="en-US" altLang="ja-JP" sz="1100" b="0" i="1" smtClean="0">
                                          <a:latin typeface="Cambria Math" panose="02040503050406030204" pitchFamily="18" charset="0"/>
                                          <a:ea typeface="Meiryo UI" panose="020B0604030504040204" pitchFamily="34" charset="-128"/>
                                        </a:rPr>
                                        <m:t>𝑗</m:t>
                                      </m:r>
                                    </m:e>
                                    <m:sub>
                                      <m:r>
                                        <a:rPr lang="en-US" altLang="ja-JP" sz="1100" b="0" i="1" smtClean="0">
                                          <a:latin typeface="Cambria Math" panose="02040503050406030204" pitchFamily="18" charset="0"/>
                                          <a:ea typeface="Meiryo UI" panose="020B0604030504040204" pitchFamily="34" charset="-128"/>
                                        </a:rPr>
                                        <m:t>𝑘</m:t>
                                      </m:r>
                                    </m:sub>
                                  </m:sSub>
                                </m:sub>
                              </m:sSub>
                              <m:r>
                                <a:rPr lang="en-US" altLang="ja-JP" sz="1100" i="1">
                                  <a:latin typeface="Cambria Math" panose="02040503050406030204" pitchFamily="18" charset="0"/>
                                  <a:ea typeface="Meiryo UI" panose="020B0604030504040204" pitchFamily="34" charset="-128"/>
                                </a:rPr>
                                <m:t>+</m:t>
                              </m:r>
                              <m:sSub>
                                <m:sSubPr>
                                  <m:ctrlPr>
                                    <a:rPr lang="en-US" altLang="ja-JP" sz="1100" i="1">
                                      <a:latin typeface="Cambria Math" panose="02040503050406030204" pitchFamily="18" charset="0"/>
                                      <a:ea typeface="Meiryo UI" panose="020B0604030504040204" pitchFamily="34" charset="-128"/>
                                    </a:rPr>
                                  </m:ctrlPr>
                                </m:sSubPr>
                                <m:e>
                                  <m:r>
                                    <a:rPr lang="en-US" altLang="ja-JP" sz="1100" i="1" smtClean="0">
                                      <a:latin typeface="Cambria Math" panose="02040503050406030204" pitchFamily="18" charset="0"/>
                                      <a:ea typeface="Cambria Math" panose="02040503050406030204" pitchFamily="18" charset="0"/>
                                    </a:rPr>
                                    <m:t>𝜀</m:t>
                                  </m:r>
                                </m:e>
                                <m:sub>
                                  <m:r>
                                    <a:rPr lang="en-US" altLang="ja-JP" sz="1100" b="0" i="1" smtClean="0">
                                      <a:latin typeface="Cambria Math" panose="02040503050406030204" pitchFamily="18" charset="0"/>
                                      <a:ea typeface="Meiryo UI" panose="020B0604030504040204" pitchFamily="34" charset="-128"/>
                                    </a:rPr>
                                    <m:t>𝑖</m:t>
                                  </m:r>
                                </m:sub>
                              </m:sSub>
                            </m:oMath>
                          </a14:m>
                          <a:endParaRPr lang="en-US" altLang="ja-JP" sz="11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1100" i="1">
                                      <a:latin typeface="Cambria Math" panose="02040503050406030204" pitchFamily="18" charset="0"/>
                                      <a:ea typeface="Meiryo UI" panose="020B0604030504040204" pitchFamily="34" charset="-128"/>
                                    </a:rPr>
                                  </m:ctrlPr>
                                </m:sSubPr>
                                <m:e>
                                  <m:r>
                                    <a:rPr lang="en-US" altLang="ja-JP" sz="1100">
                                      <a:latin typeface="Cambria Math" panose="02040503050406030204" pitchFamily="18" charset="0"/>
                                      <a:ea typeface="Meiryo UI" panose="020B0604030504040204" pitchFamily="34" charset="-128"/>
                                    </a:rPr>
                                    <m:t>𝜀</m:t>
                                  </m:r>
                                </m:e>
                                <m:sub>
                                  <m:r>
                                    <a:rPr lang="en-US" altLang="ja-JP" sz="1100">
                                      <a:latin typeface="Cambria Math" panose="02040503050406030204" pitchFamily="18" charset="0"/>
                                      <a:ea typeface="Meiryo UI" panose="020B0604030504040204" pitchFamily="34" charset="-128"/>
                                    </a:rPr>
                                    <m:t>𝑖</m:t>
                                  </m:r>
                                </m:sub>
                              </m:sSub>
                              <m:r>
                                <a:rPr lang="en-US" altLang="ja-JP" sz="1100">
                                  <a:latin typeface="Cambria Math" panose="02040503050406030204" pitchFamily="18" charset="0"/>
                                  <a:ea typeface="Meiryo UI" panose="020B0604030504040204" pitchFamily="34" charset="-128"/>
                                </a:rPr>
                                <m:t> </m:t>
                              </m:r>
                            </m:oMath>
                          </a14:m>
                          <a:r>
                            <a:rPr lang="ja-JP" altLang="en-US" sz="1100" dirty="0">
                              <a:latin typeface="Meiryo UI" panose="020B0604030504040204" pitchFamily="34" charset="-128"/>
                              <a:ea typeface="Meiryo UI" panose="020B0604030504040204" pitchFamily="34" charset="-128"/>
                            </a:rPr>
                            <a:t>independently </a:t>
                          </a:r>
                          <a:r>
                            <a:rPr lang="en" altLang="ja-JP" sz="11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1100" i="1">
                                      <a:latin typeface="Cambria Math" panose="02040503050406030204" pitchFamily="18" charset="0"/>
                                      <a:ea typeface="Meiryo UI" panose="020B0604030504040204" pitchFamily="34" charset="-128"/>
                                    </a:rPr>
                                  </m:ctrlPr>
                                </m:sSupPr>
                                <m:e>
                                  <m:r>
                                    <a:rPr lang="en-US" altLang="ja-JP" sz="1100">
                                      <a:latin typeface="Cambria Math" panose="02040503050406030204" pitchFamily="18" charset="0"/>
                                      <a:ea typeface="Meiryo UI" panose="020B0604030504040204" pitchFamily="34" charset="-128"/>
                                    </a:rPr>
                                    <m:t>𝜎</m:t>
                                  </m:r>
                                </m:e>
                                <m:sup>
                                  <m:r>
                                    <a:rPr lang="en-US" altLang="ja-JP" sz="1100">
                                      <a:latin typeface="Cambria Math" panose="02040503050406030204" pitchFamily="18" charset="0"/>
                                      <a:ea typeface="Meiryo UI" panose="020B0604030504040204" pitchFamily="34" charset="-128"/>
                                    </a:rPr>
                                    <m:t>2</m:t>
                                  </m:r>
                                </m:sup>
                              </m:sSup>
                            </m:oMath>
                          </a14:m>
                          <a:endParaRPr lang="en-US" altLang="ja-JP" sz="11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1100" dirty="0">
                              <a:solidFill>
                                <a:schemeClr val="tx1"/>
                              </a:solidFill>
                              <a:latin typeface="Meiryo UI" panose="020B0604030504040204" pitchFamily="34" charset="-128"/>
                              <a:ea typeface="Meiryo UI" panose="020B0604030504040204" pitchFamily="34" charset="-128"/>
                            </a:rPr>
                            <a:t>Minimization of</a:t>
                          </a:r>
                          <a:r>
                            <a:rPr lang="ja-JP" altLang="en-US" sz="1100" dirty="0">
                              <a:solidFill>
                                <a:schemeClr val="tx1"/>
                              </a:solidFill>
                              <a:latin typeface="Meiryo UI" panose="020B0604030504040204" pitchFamily="34" charset="-128"/>
                              <a:ea typeface="Meiryo UI" panose="020B0604030504040204" pitchFamily="34" charset="-128"/>
                            </a:rPr>
                            <a:t> </a:t>
                          </a:r>
                          <a:r>
                            <a:rPr lang="en-US" altLang="ja-JP" sz="1100" dirty="0">
                              <a:solidFill>
                                <a:schemeClr val="tx1"/>
                              </a:solidFill>
                              <a:latin typeface="Meiryo UI" panose="020B0604030504040204" pitchFamily="34" charset="-128"/>
                              <a:ea typeface="Meiryo UI" panose="020B0604030504040204" pitchFamily="34" charset="-128"/>
                            </a:rPr>
                            <a:t>BIC</a:t>
                          </a:r>
                          <a:endParaRPr kumimoji="1" lang="en-US" altLang="ja-JP" sz="1100" dirty="0">
                            <a:solidFill>
                              <a:schemeClr val="tx1"/>
                            </a:solidFill>
                            <a:latin typeface="Meiryo UI" panose="020B0604030504040204" pitchFamily="34" charset="-128"/>
                            <a:ea typeface="Meiryo UI" panose="020B0604030504040204" pitchFamily="34" charset="-128"/>
                          </a:endParaRPr>
                        </a:p>
                        <a:p>
                          <a:pPr algn="ctr"/>
                          <a:r>
                            <a:rPr lang="ja-JP" altLang="en-US" sz="11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11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1100" dirty="0">
                              <a:latin typeface="Meiryo UI" panose="020B0604030504040204" pitchFamily="34" charset="-128"/>
                              <a:ea typeface="Meiryo UI" panose="020B0604030504040204" pitchFamily="34" charset="-128"/>
                            </a:rPr>
                            <a:t>Selected set of</a:t>
                          </a:r>
                          <a:r>
                            <a:rPr lang="ja-JP" altLang="en-US" sz="1100" dirty="0">
                              <a:latin typeface="Meiryo UI" panose="020B0604030504040204" pitchFamily="34" charset="-128"/>
                              <a:ea typeface="Meiryo UI" panose="020B0604030504040204" pitchFamily="34" charset="-128"/>
                            </a:rPr>
                            <a:t> explanatory variable</a:t>
                          </a:r>
                          <a:r>
                            <a:rPr lang="en-US" altLang="ja-JP" sz="11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1100" i="1" smtClean="0">
                                      <a:solidFill>
                                        <a:schemeClr val="tx1"/>
                                      </a:solidFill>
                                      <a:latin typeface="Cambria Math" panose="02040503050406030204" pitchFamily="18" charset="0"/>
                                    </a:rPr>
                                  </m:ctrlPr>
                                </m:dPr>
                                <m:e>
                                  <m:sSub>
                                    <m:sSubPr>
                                      <m:ctrlPr>
                                        <a:rPr lang="en-US" altLang="ja-JP" sz="1100" i="1" smtClean="0">
                                          <a:solidFill>
                                            <a:schemeClr val="tx1"/>
                                          </a:solidFill>
                                          <a:latin typeface="Cambria Math" panose="02040503050406030204" pitchFamily="18" charset="0"/>
                                        </a:rPr>
                                      </m:ctrlPr>
                                    </m:sSubPr>
                                    <m:e>
                                      <m:r>
                                        <a:rPr lang="en-US" altLang="ja-JP" sz="1100" i="1">
                                          <a:solidFill>
                                            <a:schemeClr val="tx1"/>
                                          </a:solidFill>
                                          <a:latin typeface="Cambria Math" panose="02040503050406030204" pitchFamily="18" charset="0"/>
                                        </a:rPr>
                                        <m:t>𝑥</m:t>
                                      </m:r>
                                    </m:e>
                                    <m:sub>
                                      <m:sSub>
                                        <m:sSubPr>
                                          <m:ctrlPr>
                                            <a:rPr lang="en-US" altLang="ja-JP" sz="1100" i="1">
                                              <a:solidFill>
                                                <a:schemeClr val="tx1"/>
                                              </a:solidFill>
                                              <a:latin typeface="Cambria Math" panose="02040503050406030204" pitchFamily="18" charset="0"/>
                                            </a:rPr>
                                          </m:ctrlPr>
                                        </m:sSubPr>
                                        <m:e>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𝑗</m:t>
                                              </m:r>
                                            </m:e>
                                          </m:acc>
                                        </m:e>
                                        <m:sub>
                                          <m:r>
                                            <a:rPr lang="en-US" altLang="ja-JP" sz="1100" i="1">
                                              <a:solidFill>
                                                <a:schemeClr val="tx1"/>
                                              </a:solidFill>
                                              <a:latin typeface="Cambria Math" panose="02040503050406030204" pitchFamily="18" charset="0"/>
                                            </a:rPr>
                                            <m:t>1</m:t>
                                          </m:r>
                                        </m:sub>
                                      </m:sSub>
                                    </m:sub>
                                  </m:sSub>
                                  <m:r>
                                    <a:rPr lang="en-US" altLang="ja-JP" sz="1100" i="1">
                                      <a:solidFill>
                                        <a:schemeClr val="tx1"/>
                                      </a:solidFill>
                                      <a:latin typeface="Cambria Math" panose="02040503050406030204" pitchFamily="18" charset="0"/>
                                    </a:rPr>
                                    <m:t>, ⋯,</m:t>
                                  </m:r>
                                  <m:sSub>
                                    <m:sSubPr>
                                      <m:ctrlPr>
                                        <a:rPr lang="en-US" altLang="ja-JP" sz="1100" i="1">
                                          <a:solidFill>
                                            <a:schemeClr val="tx1"/>
                                          </a:solidFill>
                                          <a:latin typeface="Cambria Math" panose="02040503050406030204" pitchFamily="18" charset="0"/>
                                        </a:rPr>
                                      </m:ctrlPr>
                                    </m:sSubPr>
                                    <m:e>
                                      <m:r>
                                        <a:rPr lang="en-US" altLang="ja-JP" sz="1100" i="1">
                                          <a:solidFill>
                                            <a:schemeClr val="tx1"/>
                                          </a:solidFill>
                                          <a:latin typeface="Cambria Math" panose="02040503050406030204" pitchFamily="18" charset="0"/>
                                        </a:rPr>
                                        <m:t>𝑥</m:t>
                                      </m:r>
                                    </m:e>
                                    <m:sub>
                                      <m:sSub>
                                        <m:sSubPr>
                                          <m:ctrlPr>
                                            <a:rPr lang="en-US" altLang="ja-JP" sz="1100" i="1">
                                              <a:solidFill>
                                                <a:schemeClr val="tx1"/>
                                              </a:solidFill>
                                              <a:latin typeface="Cambria Math" panose="02040503050406030204" pitchFamily="18" charset="0"/>
                                            </a:rPr>
                                          </m:ctrlPr>
                                        </m:sSubPr>
                                        <m:e>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𝑗</m:t>
                                              </m:r>
                                            </m:e>
                                          </m:acc>
                                        </m:e>
                                        <m:sub>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𝑘</m:t>
                                              </m:r>
                                            </m:e>
                                          </m:acc>
                                        </m:sub>
                                      </m:sSub>
                                    </m:sub>
                                  </m:sSub>
                                </m:e>
                              </m:d>
                            </m:oMath>
                          </a14:m>
                          <a:endParaRPr lang="en-US" altLang="ja-JP" sz="1100" dirty="0">
                            <a:solidFill>
                              <a:schemeClr val="tx1"/>
                            </a:solidFill>
                            <a:latin typeface="Meiryo UI" panose="020B0604030504040204" pitchFamily="34" charset="-128"/>
                            <a:ea typeface="Meiryo UI" panose="020B0604030504040204" pitchFamily="34" charset="-128"/>
                          </a:endParaRPr>
                        </a:p>
                        <a:p>
                          <a:pPr algn="ctr"/>
                          <a:endParaRPr lang="en-US" altLang="ja-JP" sz="1100" dirty="0">
                            <a:solidFill>
                              <a:schemeClr val="tx1"/>
                            </a:solidFill>
                            <a:latin typeface="Meiryo UI" panose="020B0604030504040204" pitchFamily="34" charset="-128"/>
                            <a:ea typeface="Meiryo UI" panose="020B0604030504040204" pitchFamily="34" charset="-128"/>
                          </a:endParaRPr>
                        </a:p>
                        <a:p>
                          <a:pPr algn="ctr"/>
                          <a:r>
                            <a:rPr lang="ja-JP" altLang="en-US" sz="1100" dirty="0">
                              <a:solidFill>
                                <a:schemeClr val="tx1"/>
                              </a:solidFill>
                              <a:latin typeface="Meiryo UI" panose="020B0604030504040204" pitchFamily="34" charset="-128"/>
                              <a:ea typeface="Meiryo UI" panose="020B0604030504040204" pitchFamily="34" charset="-128"/>
                            </a:rPr>
                            <a:t>Estimated </a:t>
                          </a:r>
                          <a:r>
                            <a:rPr lang="en-US" altLang="ja-JP" sz="1100" dirty="0">
                              <a:solidFill>
                                <a:schemeClr val="tx1"/>
                              </a:solidFill>
                              <a:latin typeface="Meiryo UI" panose="020B0604030504040204" pitchFamily="34" charset="-128"/>
                              <a:ea typeface="Meiryo UI" panose="020B0604030504040204" pitchFamily="34" charset="-128"/>
                            </a:rPr>
                            <a:t>values of </a:t>
                          </a:r>
                          <a:r>
                            <a:rPr lang="ja-JP" altLang="en-US" sz="1100" dirty="0">
                              <a:solidFill>
                                <a:schemeClr val="tx1"/>
                              </a:solidFill>
                              <a:latin typeface="Meiryo UI" panose="020B0604030504040204" pitchFamily="34" charset="-128"/>
                              <a:ea typeface="Meiryo UI" panose="020B0604030504040204" pitchFamily="34" charset="-128"/>
                            </a:rPr>
                            <a:t>regression coefficients</a:t>
                          </a:r>
                          <a:endParaRPr lang="en-US" altLang="ja-JP" sz="11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1100" i="1">
                                        <a:solidFill>
                                          <a:schemeClr val="tx1"/>
                                        </a:solidFill>
                                        <a:latin typeface="Cambria Math" panose="02040503050406030204" pitchFamily="18" charset="0"/>
                                      </a:rPr>
                                    </m:ctrlPr>
                                  </m:sSubPr>
                                  <m:e>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𝛽</m:t>
                                        </m:r>
                                      </m:e>
                                    </m:acc>
                                  </m:e>
                                  <m:sub>
                                    <m:r>
                                      <a:rPr lang="en-US" altLang="ja-JP" sz="1100" i="1">
                                        <a:solidFill>
                                          <a:schemeClr val="tx1"/>
                                        </a:solidFill>
                                        <a:latin typeface="Cambria Math" panose="02040503050406030204" pitchFamily="18" charset="0"/>
                                      </a:rPr>
                                      <m:t>0</m:t>
                                    </m:r>
                                  </m:sub>
                                </m:sSub>
                                <m:r>
                                  <a:rPr lang="en-US" altLang="ja-JP" sz="1100" i="1">
                                    <a:solidFill>
                                      <a:schemeClr val="tx1"/>
                                    </a:solidFill>
                                    <a:latin typeface="Cambria Math" panose="02040503050406030204" pitchFamily="18" charset="0"/>
                                  </a:rPr>
                                  <m:t>, ⋯, </m:t>
                                </m:r>
                                <m:sSub>
                                  <m:sSubPr>
                                    <m:ctrlPr>
                                      <a:rPr lang="en-US" altLang="ja-JP" sz="1100" i="1">
                                        <a:solidFill>
                                          <a:schemeClr val="tx1"/>
                                        </a:solidFill>
                                        <a:latin typeface="Cambria Math" panose="02040503050406030204" pitchFamily="18" charset="0"/>
                                      </a:rPr>
                                    </m:ctrlPr>
                                  </m:sSubPr>
                                  <m:e>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𝛽</m:t>
                                        </m:r>
                                      </m:e>
                                    </m:acc>
                                  </m:e>
                                  <m:sub>
                                    <m:sSub>
                                      <m:sSubPr>
                                        <m:ctrlPr>
                                          <a:rPr lang="en-US" altLang="ja-JP" sz="1100" i="1" smtClean="0">
                                            <a:solidFill>
                                              <a:schemeClr val="tx1"/>
                                            </a:solidFill>
                                            <a:latin typeface="Cambria Math" panose="02040503050406030204" pitchFamily="18" charset="0"/>
                                          </a:rPr>
                                        </m:ctrlPr>
                                      </m:sSubPr>
                                      <m:e>
                                        <m:r>
                                          <a:rPr lang="en-US" altLang="ja-JP" sz="1100" i="1">
                                            <a:solidFill>
                                              <a:schemeClr val="tx1"/>
                                            </a:solidFill>
                                            <a:latin typeface="Cambria Math" panose="02040503050406030204" pitchFamily="18" charset="0"/>
                                          </a:rPr>
                                          <m:t>𝑗</m:t>
                                        </m:r>
                                      </m:e>
                                      <m:sub>
                                        <m:acc>
                                          <m:accPr>
                                            <m:chr m:val="̂"/>
                                            <m:ctrlPr>
                                              <a:rPr lang="en-US" altLang="ja-JP" sz="1100" b="0" i="1" smtClean="0">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𝑘</m:t>
                                            </m:r>
                                          </m:e>
                                        </m:acc>
                                      </m:sub>
                                    </m:sSub>
                                  </m:sub>
                                </m:sSub>
                              </m:oMath>
                            </m:oMathPara>
                          </a14:m>
                          <a:endParaRPr kumimoji="1" lang="ja-JP" altLang="en-US" sz="11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41052192"/>
                  </p:ext>
                </p:extLst>
              </p:nvPr>
            </p:nvGraphicFramePr>
            <p:xfrm>
              <a:off x="136575" y="1204655"/>
              <a:ext cx="8870850" cy="2734190"/>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84744">
                      <a:extLst>
                        <a:ext uri="{9D8B030D-6E8A-4147-A177-3AD203B41FA5}">
                          <a16:colId xmlns:a16="http://schemas.microsoft.com/office/drawing/2014/main" val="388790388"/>
                        </a:ext>
                      </a:extLst>
                    </a:gridCol>
                    <a:gridCol w="1653871">
                      <a:extLst>
                        <a:ext uri="{9D8B030D-6E8A-4147-A177-3AD203B41FA5}">
                          <a16:colId xmlns:a16="http://schemas.microsoft.com/office/drawing/2014/main" val="1256842387"/>
                        </a:ext>
                      </a:extLst>
                    </a:gridCol>
                    <a:gridCol w="2258171">
                      <a:extLst>
                        <a:ext uri="{9D8B030D-6E8A-4147-A177-3AD203B41FA5}">
                          <a16:colId xmlns:a16="http://schemas.microsoft.com/office/drawing/2014/main" val="466380271"/>
                        </a:ext>
                      </a:extLst>
                    </a:gridCol>
                    <a:gridCol w="1804946">
                      <a:extLst>
                        <a:ext uri="{9D8B030D-6E8A-4147-A177-3AD203B41FA5}">
                          <a16:colId xmlns:a16="http://schemas.microsoft.com/office/drawing/2014/main" val="3174185904"/>
                        </a:ext>
                      </a:extLst>
                    </a:gridCol>
                    <a:gridCol w="1485491">
                      <a:extLst>
                        <a:ext uri="{9D8B030D-6E8A-4147-A177-3AD203B41FA5}">
                          <a16:colId xmlns:a16="http://schemas.microsoft.com/office/drawing/2014/main" val="3714709260"/>
                        </a:ext>
                      </a:extLst>
                    </a:gridCol>
                  </a:tblGrid>
                  <a:tr h="525806">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a:t>
                          </a:r>
                          <a:r>
                            <a:rPr kumimoji="1" lang="ja-JP" altLang="en-US" sz="12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12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S</a:t>
                          </a:r>
                          <a:r>
                            <a:rPr kumimoji="1" lang="ja-JP" altLang="en-US" sz="12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Criterion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O</a:t>
                          </a:r>
                          <a:r>
                            <a:rPr kumimoji="1" lang="ja-JP" altLang="en-US" sz="12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08384">
                    <a:tc>
                      <a:txBody>
                        <a:bodyPr/>
                        <a:lstStyle/>
                        <a:p>
                          <a:pPr algn="ctr"/>
                          <a:r>
                            <a:rPr kumimoji="1" lang="en-US" altLang="ja-JP" sz="1100" dirty="0">
                              <a:solidFill>
                                <a:schemeClr val="tx1"/>
                              </a:solidFill>
                              <a:latin typeface="Meiryo UI" panose="020B0604030504040204" pitchFamily="34" charset="-128"/>
                              <a:ea typeface="Meiryo UI" panose="020B0604030504040204" pitchFamily="34" charset="-128"/>
                            </a:rPr>
                            <a:t>4-1</a:t>
                          </a:r>
                          <a:endParaRPr kumimoji="1" lang="ja-JP" altLang="en-US" sz="11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40426" t="-24000" r="-605319" b="-5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1100" dirty="0">
                              <a:latin typeface="Meiryo UI" panose="020B0604030504040204" pitchFamily="34" charset="-128"/>
                              <a:ea typeface="Meiryo UI" panose="020B0604030504040204" pitchFamily="34" charset="-128"/>
                            </a:rPr>
                            <a:t>To determine a regression equation that estimates the prices of </a:t>
                          </a:r>
                          <a:r>
                            <a:rPr lang="en" altLang="ja-JP" sz="1100" dirty="0">
                              <a:latin typeface="Meiryo UI" panose="020B0604030504040204" pitchFamily="34" charset="-128"/>
                              <a:ea typeface="Meiryo UI" panose="020B0604030504040204" pitchFamily="34" charset="-128"/>
                            </a:rPr>
                            <a:t>used homes </a:t>
                          </a:r>
                          <a:r>
                            <a:rPr lang="en" altLang="ja-AU" sz="1100" dirty="0">
                              <a:latin typeface="Meiryo UI" panose="020B0604030504040204" pitchFamily="34" charset="-128"/>
                              <a:ea typeface="Meiryo UI" panose="020B0604030504040204" pitchFamily="34" charset="-128"/>
                            </a:rPr>
                            <a:t>based on property information</a:t>
                          </a:r>
                          <a:endParaRPr kumimoji="1" lang="ja-JP" altLang="en-US" sz="11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147191" t="-24000" r="-146629" b="-571"/>
                          </a:stretch>
                        </a:blipFill>
                      </a:tcPr>
                    </a:tc>
                    <a:tc>
                      <a:txBody>
                        <a:bodyPr/>
                        <a:lstStyle/>
                        <a:p>
                          <a:pPr algn="ctr"/>
                          <a:r>
                            <a:rPr lang="en-US" altLang="ja-JP" sz="1100" dirty="0">
                              <a:solidFill>
                                <a:schemeClr val="tx1"/>
                              </a:solidFill>
                              <a:latin typeface="Meiryo UI" panose="020B0604030504040204" pitchFamily="34" charset="-128"/>
                              <a:ea typeface="Meiryo UI" panose="020B0604030504040204" pitchFamily="34" charset="-128"/>
                            </a:rPr>
                            <a:t>Minimization of</a:t>
                          </a:r>
                          <a:r>
                            <a:rPr lang="ja-JP" altLang="en-US" sz="1100" dirty="0">
                              <a:solidFill>
                                <a:schemeClr val="tx1"/>
                              </a:solidFill>
                              <a:latin typeface="Meiryo UI" panose="020B0604030504040204" pitchFamily="34" charset="-128"/>
                              <a:ea typeface="Meiryo UI" panose="020B0604030504040204" pitchFamily="34" charset="-128"/>
                            </a:rPr>
                            <a:t> </a:t>
                          </a:r>
                          <a:r>
                            <a:rPr lang="en-US" altLang="ja-JP" sz="1100" dirty="0">
                              <a:solidFill>
                                <a:schemeClr val="tx1"/>
                              </a:solidFill>
                              <a:latin typeface="Meiryo UI" panose="020B0604030504040204" pitchFamily="34" charset="-128"/>
                              <a:ea typeface="Meiryo UI" panose="020B0604030504040204" pitchFamily="34" charset="-128"/>
                            </a:rPr>
                            <a:t>BIC</a:t>
                          </a:r>
                          <a:endParaRPr kumimoji="1" lang="en-US" altLang="ja-JP" sz="1100" dirty="0">
                            <a:solidFill>
                              <a:schemeClr val="tx1"/>
                            </a:solidFill>
                            <a:latin typeface="Meiryo UI" panose="020B0604030504040204" pitchFamily="34" charset="-128"/>
                            <a:ea typeface="Meiryo UI" panose="020B0604030504040204" pitchFamily="34" charset="-128"/>
                          </a:endParaRPr>
                        </a:p>
                        <a:p>
                          <a:pPr algn="ctr"/>
                          <a:r>
                            <a:rPr lang="ja-JP" altLang="en-US" sz="11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11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498291" t="-24000" r="-855" b="-571"/>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408683946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 [</a:t>
            </a:r>
            <a:r>
              <a:rPr lang="en-US" altLang="ja-JP" dirty="0"/>
              <a:t>4-1</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625274"/>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r>
              <a:rPr lang="ja-JP" altLang="en-US" sz="1800" b="0" dirty="0">
                <a:solidFill>
                  <a:prstClr val="black"/>
                </a:solidFill>
              </a:rPr>
              <a:t>.</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21</a:t>
            </a:fld>
            <a:endParaRPr kumimoji="1" lang="ja-JP" altLang="en-US"/>
          </a:p>
        </p:txBody>
      </p:sp>
      <p:graphicFrame>
        <p:nvGraphicFramePr>
          <p:cNvPr id="6" name="表 6">
            <a:extLst>
              <a:ext uri="{FF2B5EF4-FFF2-40B4-BE49-F238E27FC236}">
                <a16:creationId xmlns:a16="http://schemas.microsoft.com/office/drawing/2014/main" id="{A5BC39AB-E00B-1E8E-FAF6-59DE9759EA65}"/>
              </a:ext>
            </a:extLst>
          </p:cNvPr>
          <p:cNvGraphicFramePr>
            <a:graphicFrameLocks noGrp="1"/>
          </p:cNvGraphicFramePr>
          <p:nvPr/>
        </p:nvGraphicFramePr>
        <p:xfrm>
          <a:off x="553037" y="1227906"/>
          <a:ext cx="3095555" cy="3352800"/>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2592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2200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a:t>
                      </a:r>
                    </a:p>
                  </a:txBody>
                  <a:tcPr marL="9525" marR="9525" marT="9525" marB="0" anchor="ctr">
                    <a:solidFill>
                      <a:schemeClr val="bg1"/>
                    </a:solidFill>
                  </a:tcPr>
                </a:tc>
                <a:extLst>
                  <a:ext uri="{0D108BD9-81ED-4DB2-BD59-A6C34878D82A}">
                    <a16:rowId xmlns:a16="http://schemas.microsoft.com/office/drawing/2014/main" val="2376632611"/>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2082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a:t>
                      </a:r>
                    </a:p>
                  </a:txBody>
                  <a:tcPr marL="9525" marR="9525" marT="9525" marB="0" anchor="ctr">
                    <a:solidFill>
                      <a:schemeClr val="bg1"/>
                    </a:solidFill>
                  </a:tcPr>
                </a:tc>
                <a:extLst>
                  <a:ext uri="{0D108BD9-81ED-4DB2-BD59-A6C34878D82A}">
                    <a16:rowId xmlns:a16="http://schemas.microsoft.com/office/drawing/2014/main" val="4049327231"/>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2187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walking</a:t>
                      </a:r>
                    </a:p>
                  </a:txBody>
                  <a:tcPr marL="9525" marR="9525" marT="9525" marB="0" anchor="ctr">
                    <a:solidFill>
                      <a:schemeClr val="bg1"/>
                    </a:solidFill>
                  </a:tcPr>
                </a:tc>
                <a:extLst>
                  <a:ext uri="{0D108BD9-81ED-4DB2-BD59-A6C34878D82A}">
                    <a16:rowId xmlns:a16="http://schemas.microsoft.com/office/drawing/2014/main" val="190198811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2191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structure</a:t>
                      </a:r>
                    </a:p>
                  </a:txBody>
                  <a:tcPr marL="9525" marR="9525" marT="9525" marB="0" anchor="ctr">
                    <a:solidFill>
                      <a:schemeClr val="bg1"/>
                    </a:solidFill>
                  </a:tcPr>
                </a:tc>
                <a:extLst>
                  <a:ext uri="{0D108BD9-81ED-4DB2-BD59-A6C34878D82A}">
                    <a16:rowId xmlns:a16="http://schemas.microsoft.com/office/drawing/2014/main" val="3390931460"/>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2165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sunlight</a:t>
                      </a:r>
                    </a:p>
                  </a:txBody>
                  <a:tcPr marL="9525" marR="9525" marT="9525" marB="0" anchor="ctr">
                    <a:solidFill>
                      <a:schemeClr val="bg1"/>
                    </a:solidFill>
                  </a:tcPr>
                </a:tc>
                <a:extLst>
                  <a:ext uri="{0D108BD9-81ED-4DB2-BD59-A6C34878D82A}">
                    <a16:rowId xmlns:a16="http://schemas.microsoft.com/office/drawing/2014/main" val="3661884127"/>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2084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a:t>
                      </a:r>
                    </a:p>
                  </a:txBody>
                  <a:tcPr marL="9525" marR="9525" marT="9525" marB="0" anchor="ctr">
                    <a:solidFill>
                      <a:schemeClr val="bg1"/>
                    </a:solidFill>
                  </a:tcPr>
                </a:tc>
                <a:extLst>
                  <a:ext uri="{0D108BD9-81ED-4DB2-BD59-A6C34878D82A}">
                    <a16:rowId xmlns:a16="http://schemas.microsoft.com/office/drawing/2014/main" val="1488656024"/>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2190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walking</a:t>
                      </a:r>
                    </a:p>
                  </a:txBody>
                  <a:tcPr marL="9525" marR="9525" marT="9525" marB="0" anchor="ctr">
                    <a:solidFill>
                      <a:schemeClr val="bg1"/>
                    </a:solidFill>
                  </a:tcPr>
                </a:tc>
                <a:extLst>
                  <a:ext uri="{0D108BD9-81ED-4DB2-BD59-A6C34878D82A}">
                    <a16:rowId xmlns:a16="http://schemas.microsoft.com/office/drawing/2014/main" val="1667411097"/>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2194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structure</a:t>
                      </a:r>
                    </a:p>
                  </a:txBody>
                  <a:tcPr marL="9525" marR="9525" marT="9525" marB="0" anchor="ctr">
                    <a:solidFill>
                      <a:schemeClr val="bg1"/>
                    </a:solidFill>
                  </a:tcPr>
                </a:tc>
                <a:extLst>
                  <a:ext uri="{0D108BD9-81ED-4DB2-BD59-A6C34878D82A}">
                    <a16:rowId xmlns:a16="http://schemas.microsoft.com/office/drawing/2014/main" val="51113984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2168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sunlight</a:t>
                      </a:r>
                    </a:p>
                  </a:txBody>
                  <a:tcPr marL="9525" marR="9525" marT="9525" marB="0" anchor="ctr">
                    <a:solidFill>
                      <a:schemeClr val="bg1"/>
                    </a:solidFill>
                  </a:tcPr>
                </a:tc>
                <a:extLst>
                  <a:ext uri="{0D108BD9-81ED-4DB2-BD59-A6C34878D82A}">
                    <a16:rowId xmlns:a16="http://schemas.microsoft.com/office/drawing/2014/main" val="583909944"/>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2048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walking</a:t>
                      </a:r>
                    </a:p>
                  </a:txBody>
                  <a:tcPr marL="9525" marR="9525" marT="9525" marB="0" anchor="ctr">
                    <a:solidFill>
                      <a:schemeClr val="bg1"/>
                    </a:solidFill>
                  </a:tcPr>
                </a:tc>
                <a:extLst>
                  <a:ext uri="{0D108BD9-81ED-4DB2-BD59-A6C34878D82A}">
                    <a16:rowId xmlns:a16="http://schemas.microsoft.com/office/drawing/2014/main" val="3100137330"/>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1912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structure</a:t>
                      </a:r>
                    </a:p>
                  </a:txBody>
                  <a:tcPr marL="9525" marR="9525" marT="9525" marB="0" anchor="ctr">
                    <a:solidFill>
                      <a:schemeClr val="bg1"/>
                    </a:solidFill>
                  </a:tcPr>
                </a:tc>
                <a:extLst>
                  <a:ext uri="{0D108BD9-81ED-4DB2-BD59-A6C34878D82A}">
                    <a16:rowId xmlns:a16="http://schemas.microsoft.com/office/drawing/2014/main" val="200002813"/>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sunlight</a:t>
                      </a:r>
                    </a:p>
                  </a:txBody>
                  <a:tcPr marL="9525" marR="9525" marT="9525" marB="0" anchor="ctr">
                    <a:solidFill>
                      <a:schemeClr val="bg1"/>
                    </a:solidFill>
                  </a:tcPr>
                </a:tc>
                <a:extLst>
                  <a:ext uri="{0D108BD9-81ED-4DB2-BD59-A6C34878D82A}">
                    <a16:rowId xmlns:a16="http://schemas.microsoft.com/office/drawing/2014/main" val="823951510"/>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2186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walking + structure</a:t>
                      </a:r>
                    </a:p>
                  </a:txBody>
                  <a:tcPr marL="9525" marR="9525" marT="9525" marB="0" anchor="ctr">
                    <a:solidFill>
                      <a:schemeClr val="bg1"/>
                    </a:solidFill>
                  </a:tcPr>
                </a:tc>
                <a:extLst>
                  <a:ext uri="{0D108BD9-81ED-4DB2-BD59-A6C34878D82A}">
                    <a16:rowId xmlns:a16="http://schemas.microsoft.com/office/drawing/2014/main" val="21002234"/>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2143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walking + sunlight</a:t>
                      </a:r>
                    </a:p>
                  </a:txBody>
                  <a:tcPr marL="9525" marR="9525" marT="9525" marB="0" anchor="ctr">
                    <a:solidFill>
                      <a:schemeClr val="bg1"/>
                    </a:solidFill>
                  </a:tcPr>
                </a:tc>
                <a:extLst>
                  <a:ext uri="{0D108BD9-81ED-4DB2-BD59-A6C34878D82A}">
                    <a16:rowId xmlns:a16="http://schemas.microsoft.com/office/drawing/2014/main" val="3644798634"/>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2156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structure + sunlight</a:t>
                      </a:r>
                    </a:p>
                  </a:txBody>
                  <a:tcPr marL="9525" marR="9525" marT="9525" marB="0" anchor="ctr">
                    <a:solidFill>
                      <a:schemeClr val="bg1"/>
                    </a:solidFill>
                  </a:tcPr>
                </a:tc>
                <a:extLst>
                  <a:ext uri="{0D108BD9-81ED-4DB2-BD59-A6C34878D82A}">
                    <a16:rowId xmlns:a16="http://schemas.microsoft.com/office/drawing/2014/main" val="1422180466"/>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walking</a:t>
                      </a:r>
                    </a:p>
                  </a:txBody>
                  <a:tcPr marL="9525" marR="9525" marT="9525" marB="0" anchor="ctr">
                    <a:solidFill>
                      <a:schemeClr val="bg1"/>
                    </a:solidFill>
                  </a:tcPr>
                </a:tc>
                <a:extLst>
                  <a:ext uri="{0D108BD9-81ED-4DB2-BD59-A6C34878D82A}">
                    <a16:rowId xmlns:a16="http://schemas.microsoft.com/office/drawing/2014/main" val="2018738886"/>
                  </a:ext>
                </a:extLst>
              </a:tr>
            </a:tbl>
          </a:graphicData>
        </a:graphic>
      </p:graphicFrame>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nvGraphicFramePr>
        <p:xfrm>
          <a:off x="3788837" y="1227906"/>
          <a:ext cx="4823555" cy="3160395"/>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1900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a:t>
                      </a: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2045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sunlight</a:t>
                      </a:r>
                    </a:p>
                  </a:txBody>
                  <a:tcPr marL="9525" marR="9525" marT="9525" marB="0" anchor="ctr">
                    <a:solidFill>
                      <a:schemeClr val="bg1"/>
                    </a:solidFill>
                  </a:tcPr>
                </a:tc>
                <a:extLst>
                  <a:ext uri="{0D108BD9-81ED-4DB2-BD59-A6C34878D82A}">
                    <a16:rowId xmlns:a16="http://schemas.microsoft.com/office/drawing/2014/main" val="368017981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2188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walking + structure</a:t>
                      </a:r>
                    </a:p>
                  </a:txBody>
                  <a:tcPr marL="9525" marR="9525" marT="9525" marB="0" anchor="ctr">
                    <a:solidFill>
                      <a:schemeClr val="bg1"/>
                    </a:solidFill>
                  </a:tcPr>
                </a:tc>
                <a:extLst>
                  <a:ext uri="{0D108BD9-81ED-4DB2-BD59-A6C34878D82A}">
                    <a16:rowId xmlns:a16="http://schemas.microsoft.com/office/drawing/2014/main" val="18332580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2144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walking + sunlight</a:t>
                      </a:r>
                    </a:p>
                  </a:txBody>
                  <a:tcPr marL="9525" marR="9525" marT="9525" marB="0" anchor="ctr">
                    <a:solidFill>
                      <a:schemeClr val="bg1"/>
                    </a:solidFill>
                  </a:tcPr>
                </a:tc>
                <a:extLst>
                  <a:ext uri="{0D108BD9-81ED-4DB2-BD59-A6C34878D82A}">
                    <a16:rowId xmlns:a16="http://schemas.microsoft.com/office/drawing/2014/main" val="428019056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2158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structure + sunlight</a:t>
                      </a:r>
                    </a:p>
                  </a:txBody>
                  <a:tcPr marL="9525" marR="9525" marT="9525" marB="0" anchor="ctr">
                    <a:solidFill>
                      <a:schemeClr val="bg1"/>
                    </a:solidFill>
                  </a:tcPr>
                </a:tc>
                <a:extLst>
                  <a:ext uri="{0D108BD9-81ED-4DB2-BD59-A6C34878D82A}">
                    <a16:rowId xmlns:a16="http://schemas.microsoft.com/office/drawing/2014/main" val="327759175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1877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a:t>
                      </a:r>
                    </a:p>
                  </a:txBody>
                  <a:tcPr marL="9525" marR="9525" marT="9525" marB="0" anchor="ctr">
                    <a:solidFill>
                      <a:schemeClr val="bg1"/>
                    </a:solidFill>
                  </a:tcPr>
                </a:tc>
                <a:extLst>
                  <a:ext uri="{0D108BD9-81ED-4DB2-BD59-A6C34878D82A}">
                    <a16:rowId xmlns:a16="http://schemas.microsoft.com/office/drawing/2014/main" val="125203028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1982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walking + sunlight</a:t>
                      </a:r>
                    </a:p>
                  </a:txBody>
                  <a:tcPr marL="9525" marR="9525" marT="9525" marB="0" anchor="ctr">
                    <a:solidFill>
                      <a:schemeClr val="bg1"/>
                    </a:solidFill>
                  </a:tcPr>
                </a:tc>
                <a:extLst>
                  <a:ext uri="{0D108BD9-81ED-4DB2-BD59-A6C34878D82A}">
                    <a16:rowId xmlns:a16="http://schemas.microsoft.com/office/drawing/2014/main" val="3518903691"/>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1821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structure + sunlight</a:t>
                      </a:r>
                    </a:p>
                  </a:txBody>
                  <a:tcPr marL="9525" marR="9525" marT="9525" marB="0" anchor="ctr">
                    <a:solidFill>
                      <a:schemeClr val="bg1"/>
                    </a:solidFill>
                  </a:tcPr>
                </a:tc>
                <a:extLst>
                  <a:ext uri="{0D108BD9-81ED-4DB2-BD59-A6C34878D82A}">
                    <a16:rowId xmlns:a16="http://schemas.microsoft.com/office/drawing/2014/main" val="3585607756"/>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2138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walking + structure + sunlight</a:t>
                      </a:r>
                    </a:p>
                  </a:txBody>
                  <a:tcPr marL="9525" marR="9525" marT="9525" marB="0" anchor="ctr">
                    <a:solidFill>
                      <a:schemeClr val="bg1"/>
                    </a:solidFill>
                  </a:tcPr>
                </a:tc>
                <a:extLst>
                  <a:ext uri="{0D108BD9-81ED-4DB2-BD59-A6C34878D82A}">
                    <a16:rowId xmlns:a16="http://schemas.microsoft.com/office/drawing/2014/main" val="106542739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1858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a:t>
                      </a:r>
                    </a:p>
                  </a:txBody>
                  <a:tcPr marL="9525" marR="9525" marT="9525" marB="0" anchor="ctr">
                    <a:solidFill>
                      <a:schemeClr val="bg1"/>
                    </a:solidFill>
                  </a:tcPr>
                </a:tc>
                <a:extLst>
                  <a:ext uri="{0D108BD9-81ED-4DB2-BD59-A6C34878D82A}">
                    <a16:rowId xmlns:a16="http://schemas.microsoft.com/office/drawing/2014/main" val="304588110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1976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sunlight</a:t>
                      </a:r>
                    </a:p>
                  </a:txBody>
                  <a:tcPr marL="9525" marR="9525" marT="9525" marB="0" anchor="ctr">
                    <a:solidFill>
                      <a:schemeClr val="bg1"/>
                    </a:solidFill>
                  </a:tcPr>
                </a:tc>
                <a:extLst>
                  <a:ext uri="{0D108BD9-81ED-4DB2-BD59-A6C34878D82A}">
                    <a16:rowId xmlns:a16="http://schemas.microsoft.com/office/drawing/2014/main" val="3471335127"/>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1795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sunlight</a:t>
                      </a:r>
                    </a:p>
                  </a:txBody>
                  <a:tcPr marL="9525" marR="9525" marT="9525" marB="0" anchor="ctr">
                    <a:solidFill>
                      <a:schemeClr val="bg1"/>
                    </a:solidFill>
                  </a:tcPr>
                </a:tc>
                <a:extLst>
                  <a:ext uri="{0D108BD9-81ED-4DB2-BD59-A6C34878D82A}">
                    <a16:rowId xmlns:a16="http://schemas.microsoft.com/office/drawing/2014/main" val="398029395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2138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walking + structure + sunlight</a:t>
                      </a:r>
                    </a:p>
                  </a:txBody>
                  <a:tcPr marL="9525" marR="9525" marT="9525" marB="0" anchor="ctr">
                    <a:solidFill>
                      <a:schemeClr val="bg1"/>
                    </a:solidFill>
                  </a:tcPr>
                </a:tc>
                <a:extLst>
                  <a:ext uri="{0D108BD9-81ED-4DB2-BD59-A6C34878D82A}">
                    <a16:rowId xmlns:a16="http://schemas.microsoft.com/office/drawing/2014/main" val="315095900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1727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sunlight</a:t>
                      </a:r>
                    </a:p>
                  </a:txBody>
                  <a:tcPr marL="9525" marR="9525" marT="9525" marB="0" anchor="ctr">
                    <a:solidFill>
                      <a:schemeClr val="bg1"/>
                    </a:solidFill>
                  </a:tcPr>
                </a:tc>
                <a:extLst>
                  <a:ext uri="{0D108BD9-81ED-4DB2-BD59-A6C34878D82A}">
                    <a16:rowId xmlns:a16="http://schemas.microsoft.com/office/drawing/2014/main" val="276925417"/>
                  </a:ext>
                </a:extLst>
              </a:tr>
              <a:tr h="139042">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1677</a:t>
                      </a:r>
                    </a:p>
                  </a:txBody>
                  <a:tcPr marL="9525" marR="9525" marT="9525" marB="0" anchor="ctr">
                    <a:solidFill>
                      <a:schemeClr val="bg1"/>
                    </a:solidFill>
                  </a:tcPr>
                </a:tc>
                <a:tc>
                  <a:txBody>
                    <a:bodyPr/>
                    <a:lstStyle/>
                    <a:p>
                      <a:pPr algn="l" fontAlgn="ctr"/>
                      <a:r>
                        <a:rPr lang="en" sz="1200" b="1"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a:t>
                      </a:r>
                    </a:p>
                  </a:txBody>
                  <a:tcPr marL="9525" marR="9525" marT="9525" marB="0" anchor="ctr">
                    <a:solidFill>
                      <a:schemeClr val="bg1"/>
                    </a:solidFill>
                  </a:tcPr>
                </a:tc>
                <a:extLst>
                  <a:ext uri="{0D108BD9-81ED-4DB2-BD59-A6C34878D82A}">
                    <a16:rowId xmlns:a16="http://schemas.microsoft.com/office/drawing/2014/main" val="2933093655"/>
                  </a:ext>
                </a:extLst>
              </a:tr>
            </a:tbl>
          </a:graphicData>
        </a:graphic>
      </p:graphicFrame>
    </p:spTree>
    <p:extLst>
      <p:ext uri="{BB962C8B-B14F-4D97-AF65-F5344CB8AC3E}">
        <p14:creationId xmlns:p14="http://schemas.microsoft.com/office/powerpoint/2010/main" val="30505259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 [</a:t>
            </a:r>
            <a:r>
              <a:rPr lang="en-US" altLang="ja-JP" dirty="0"/>
              <a:t>4-1</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22</a:t>
            </a:fld>
            <a:endParaRPr kumimoji="1" lang="ja-JP" altLang="en-US"/>
          </a:p>
        </p:txBody>
      </p:sp>
      <p:pic>
        <p:nvPicPr>
          <p:cNvPr id="13" name="図 12" descr="テーブル&#10;&#10;自動的に生成された説明">
            <a:extLst>
              <a:ext uri="{FF2B5EF4-FFF2-40B4-BE49-F238E27FC236}">
                <a16:creationId xmlns:a16="http://schemas.microsoft.com/office/drawing/2014/main" id="{83F4D392-D6F1-0141-85D6-785E3BF594B3}"/>
              </a:ext>
            </a:extLst>
          </p:cNvPr>
          <p:cNvPicPr>
            <a:picLocks noChangeAspect="1"/>
          </p:cNvPicPr>
          <p:nvPr/>
        </p:nvPicPr>
        <p:blipFill rotWithShape="1">
          <a:blip r:embed="rId2">
            <a:extLst>
              <a:ext uri="{28A0092B-C50C-407E-A947-70E740481C1C}">
                <a14:useLocalDpi xmlns:a14="http://schemas.microsoft.com/office/drawing/2010/main" val="0"/>
              </a:ext>
            </a:extLst>
          </a:blip>
          <a:srcRect t="19" b="53270"/>
          <a:stretch/>
        </p:blipFill>
        <p:spPr>
          <a:xfrm>
            <a:off x="598634" y="1095804"/>
            <a:ext cx="3824876" cy="2445707"/>
          </a:xfrm>
          <a:prstGeom prst="rect">
            <a:avLst/>
          </a:prstGeom>
        </p:spPr>
      </p:pic>
      <p:pic>
        <p:nvPicPr>
          <p:cNvPr id="14" name="図 13" descr="テーブル&#10;&#10;自動的に生成された説明">
            <a:extLst>
              <a:ext uri="{FF2B5EF4-FFF2-40B4-BE49-F238E27FC236}">
                <a16:creationId xmlns:a16="http://schemas.microsoft.com/office/drawing/2014/main" id="{B76D2109-E335-1B30-5782-F001F9C830F0}"/>
              </a:ext>
            </a:extLst>
          </p:cNvPr>
          <p:cNvPicPr>
            <a:picLocks noChangeAspect="1"/>
          </p:cNvPicPr>
          <p:nvPr/>
        </p:nvPicPr>
        <p:blipFill rotWithShape="1">
          <a:blip r:embed="rId2">
            <a:extLst>
              <a:ext uri="{28A0092B-C50C-407E-A947-70E740481C1C}">
                <a14:useLocalDpi xmlns:a14="http://schemas.microsoft.com/office/drawing/2010/main" val="0"/>
              </a:ext>
            </a:extLst>
          </a:blip>
          <a:srcRect t="46053" b="567"/>
          <a:stretch/>
        </p:blipFill>
        <p:spPr>
          <a:xfrm>
            <a:off x="4572000" y="1095804"/>
            <a:ext cx="3824877" cy="2795094"/>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DD6C8CE-17DA-81C2-F7F0-7A9D7FC44B83}"/>
                  </a:ext>
                </a:extLst>
              </p:cNvPr>
              <p:cNvSpPr txBox="1"/>
              <p:nvPr/>
            </p:nvSpPr>
            <p:spPr>
              <a:xfrm>
                <a:off x="450143" y="3890898"/>
                <a:ext cx="8362949"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4</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a:solidFill>
                                    <a:prstClr val="black"/>
                                  </a:solidFill>
                                  <a:latin typeface="Cambria Math" panose="02040503050406030204" pitchFamily="18" charset="0"/>
                                </a:rPr>
                                <m:t>reinforced</m:t>
                              </m:r>
                              <m:r>
                                <a:rPr lang="en-US" altLang="ja-JP" sz="1400" b="0" i="0">
                                  <a:solidFill>
                                    <a:prstClr val="black"/>
                                  </a:solidFill>
                                  <a:latin typeface="Cambria Math" panose="02040503050406030204" pitchFamily="18" charset="0"/>
                                </a:rPr>
                                <m:t> </m:t>
                              </m:r>
                              <m:r>
                                <m:rPr>
                                  <m:sty m:val="p"/>
                                </m:rPr>
                                <a:rPr lang="en-US" altLang="ja-JP" sz="1400" b="0" i="0">
                                  <a:solidFill>
                                    <a:prstClr val="black"/>
                                  </a:solidFill>
                                  <a:latin typeface="Cambria Math" panose="02040503050406030204" pitchFamily="18" charset="0"/>
                                </a:rPr>
                                <m:t>concrete</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structure</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wooden</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sturecture</m:t>
                              </m:r>
                              <m:r>
                                <a:rPr lang="en-US" altLang="ja-JP" sz="1400" b="0" i="0" smtClean="0">
                                  <a:solidFill>
                                    <a:prstClr val="black"/>
                                  </a:solidFill>
                                  <a:latin typeface="Cambria Math" panose="02040503050406030204" pitchFamily="18" charset="0"/>
                                </a:rPr>
                                <m:t>                         </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bad</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sunlight</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good</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sunlight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7" name="テキスト ボックス 6">
                <a:extLst>
                  <a:ext uri="{FF2B5EF4-FFF2-40B4-BE49-F238E27FC236}">
                    <a16:creationId xmlns:a16="http://schemas.microsoft.com/office/drawing/2014/main" id="{BDD6C8CE-17DA-81C2-F7F0-7A9D7FC44B83}"/>
                  </a:ext>
                </a:extLst>
              </p:cNvPr>
              <p:cNvSpPr txBox="1">
                <a:spLocks noRot="1" noChangeAspect="1" noMove="1" noResize="1" noEditPoints="1" noAdjustHandles="1" noChangeArrowheads="1" noChangeShapeType="1" noTextEdit="1"/>
              </p:cNvSpPr>
              <p:nvPr/>
            </p:nvSpPr>
            <p:spPr>
              <a:xfrm>
                <a:off x="450143" y="3890898"/>
                <a:ext cx="8362949" cy="927562"/>
              </a:xfrm>
              <a:prstGeom prst="rect">
                <a:avLst/>
              </a:prstGeom>
              <a:blipFill>
                <a:blip r:embed="rId3"/>
                <a:stretch>
                  <a:fillRect l="-2879" t="-74324" b="-159459"/>
                </a:stretch>
              </a:blipFill>
            </p:spPr>
            <p:txBody>
              <a:bodyPr/>
              <a:lstStyle/>
              <a:p>
                <a:r>
                  <a:rPr lang="ja-AU" altLang="en-US">
                    <a:noFill/>
                  </a:rPr>
                  <a:t> </a:t>
                </a:r>
              </a:p>
            </p:txBody>
          </p:sp>
        </mc:Fallback>
      </mc:AlternateContent>
    </p:spTree>
    <p:extLst>
      <p:ext uri="{BB962C8B-B14F-4D97-AF65-F5344CB8AC3E}">
        <p14:creationId xmlns:p14="http://schemas.microsoft.com/office/powerpoint/2010/main" val="26108140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 [</a:t>
            </a:r>
            <a:r>
              <a:rPr lang="en-US" altLang="ja-JP" dirty="0"/>
              <a:t>4-1</a:t>
            </a:r>
            <a:r>
              <a:rPr lang="ja-JP" altLang="en-US"/>
              <a:t>] </a:t>
            </a:r>
            <a:r>
              <a:rPr kumimoji="1" lang="ja-JP" altLang="en-US"/>
              <a:t>Analysis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1677</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Age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Structure</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Sunlight</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5</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a:stretch>
              </a:blipFill>
            </p:spPr>
            <p:txBody>
              <a:bodyPr/>
              <a:lstStyle/>
              <a:p>
                <a:r>
                  <a:rPr lang="ja-AU" altLang="en-US">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C0874998-9E6A-A67E-6B49-BC44CE8128F6}"/>
                  </a:ext>
                </a:extLst>
              </p:cNvPr>
              <p:cNvGraphicFramePr>
                <a:graphicFrameLocks noGrp="1"/>
              </p:cNvGraphicFramePr>
              <p:nvPr>
                <p:extLst>
                  <p:ext uri="{D42A27DB-BD31-4B8C-83A1-F6EECF244321}">
                    <p14:modId xmlns:p14="http://schemas.microsoft.com/office/powerpoint/2010/main" val="2183579015"/>
                  </p:ext>
                </p:extLst>
              </p:nvPr>
            </p:nvGraphicFramePr>
            <p:xfrm>
              <a:off x="844486" y="2856315"/>
              <a:ext cx="6912000" cy="751459"/>
            </p:xfrm>
            <a:graphic>
              <a:graphicData uri="http://schemas.openxmlformats.org/drawingml/2006/table">
                <a:tbl>
                  <a:tblPr firstRow="1" bandRow="1">
                    <a:tableStyleId>{5940675A-B579-460E-94D1-54222C63F5DA}</a:tableStyleId>
                  </a:tblPr>
                  <a:tblGrid>
                    <a:gridCol w="1152000">
                      <a:extLst>
                        <a:ext uri="{9D8B030D-6E8A-4147-A177-3AD203B41FA5}">
                          <a16:colId xmlns:a16="http://schemas.microsoft.com/office/drawing/2014/main" val="2100786548"/>
                        </a:ext>
                      </a:extLst>
                    </a:gridCol>
                    <a:gridCol w="1152000">
                      <a:extLst>
                        <a:ext uri="{9D8B030D-6E8A-4147-A177-3AD203B41FA5}">
                          <a16:colId xmlns:a16="http://schemas.microsoft.com/office/drawing/2014/main" val="1891247360"/>
                        </a:ext>
                      </a:extLst>
                    </a:gridCol>
                    <a:gridCol w="1152000">
                      <a:extLst>
                        <a:ext uri="{9D8B030D-6E8A-4147-A177-3AD203B41FA5}">
                          <a16:colId xmlns:a16="http://schemas.microsoft.com/office/drawing/2014/main" val="1451476215"/>
                        </a:ext>
                      </a:extLst>
                    </a:gridCol>
                    <a:gridCol w="1152000">
                      <a:extLst>
                        <a:ext uri="{9D8B030D-6E8A-4147-A177-3AD203B41FA5}">
                          <a16:colId xmlns:a16="http://schemas.microsoft.com/office/drawing/2014/main" val="1329284954"/>
                        </a:ext>
                      </a:extLst>
                    </a:gridCol>
                    <a:gridCol w="1152000">
                      <a:extLst>
                        <a:ext uri="{9D8B030D-6E8A-4147-A177-3AD203B41FA5}">
                          <a16:colId xmlns:a16="http://schemas.microsoft.com/office/drawing/2014/main" val="146865595"/>
                        </a:ext>
                      </a:extLst>
                    </a:gridCol>
                    <a:gridCol w="1152000">
                      <a:extLst>
                        <a:ext uri="{9D8B030D-6E8A-4147-A177-3AD203B41FA5}">
                          <a16:colId xmlns:a16="http://schemas.microsoft.com/office/drawing/2014/main" val="37566748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35.8550</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0.0947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0.8291</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0.6095</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12.7353</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7.1716</m:t>
                                </m:r>
                              </m:oMath>
                            </m:oMathPara>
                          </a14:m>
                          <a:endParaRPr kumimoji="1" lang="ja-JP"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8" name="表 7">
                <a:extLst>
                  <a:ext uri="{FF2B5EF4-FFF2-40B4-BE49-F238E27FC236}">
                    <a16:creationId xmlns:a16="http://schemas.microsoft.com/office/drawing/2014/main" id="{C0874998-9E6A-A67E-6B49-BC44CE8128F6}"/>
                  </a:ext>
                </a:extLst>
              </p:cNvPr>
              <p:cNvGraphicFramePr>
                <a:graphicFrameLocks noGrp="1"/>
              </p:cNvGraphicFramePr>
              <p:nvPr>
                <p:extLst>
                  <p:ext uri="{D42A27DB-BD31-4B8C-83A1-F6EECF244321}">
                    <p14:modId xmlns:p14="http://schemas.microsoft.com/office/powerpoint/2010/main" val="2183579015"/>
                  </p:ext>
                </p:extLst>
              </p:nvPr>
            </p:nvGraphicFramePr>
            <p:xfrm>
              <a:off x="844486" y="2856315"/>
              <a:ext cx="6912000" cy="751459"/>
            </p:xfrm>
            <a:graphic>
              <a:graphicData uri="http://schemas.openxmlformats.org/drawingml/2006/table">
                <a:tbl>
                  <a:tblPr firstRow="1" bandRow="1">
                    <a:tableStyleId>{5940675A-B579-460E-94D1-54222C63F5DA}</a:tableStyleId>
                  </a:tblPr>
                  <a:tblGrid>
                    <a:gridCol w="1152000">
                      <a:extLst>
                        <a:ext uri="{9D8B030D-6E8A-4147-A177-3AD203B41FA5}">
                          <a16:colId xmlns:a16="http://schemas.microsoft.com/office/drawing/2014/main" val="2100786548"/>
                        </a:ext>
                      </a:extLst>
                    </a:gridCol>
                    <a:gridCol w="1152000">
                      <a:extLst>
                        <a:ext uri="{9D8B030D-6E8A-4147-A177-3AD203B41FA5}">
                          <a16:colId xmlns:a16="http://schemas.microsoft.com/office/drawing/2014/main" val="1891247360"/>
                        </a:ext>
                      </a:extLst>
                    </a:gridCol>
                    <a:gridCol w="1152000">
                      <a:extLst>
                        <a:ext uri="{9D8B030D-6E8A-4147-A177-3AD203B41FA5}">
                          <a16:colId xmlns:a16="http://schemas.microsoft.com/office/drawing/2014/main" val="1451476215"/>
                        </a:ext>
                      </a:extLst>
                    </a:gridCol>
                    <a:gridCol w="1152000">
                      <a:extLst>
                        <a:ext uri="{9D8B030D-6E8A-4147-A177-3AD203B41FA5}">
                          <a16:colId xmlns:a16="http://schemas.microsoft.com/office/drawing/2014/main" val="1329284954"/>
                        </a:ext>
                      </a:extLst>
                    </a:gridCol>
                    <a:gridCol w="1152000">
                      <a:extLst>
                        <a:ext uri="{9D8B030D-6E8A-4147-A177-3AD203B41FA5}">
                          <a16:colId xmlns:a16="http://schemas.microsoft.com/office/drawing/2014/main" val="146865595"/>
                        </a:ext>
                      </a:extLst>
                    </a:gridCol>
                    <a:gridCol w="1152000">
                      <a:extLst>
                        <a:ext uri="{9D8B030D-6E8A-4147-A177-3AD203B41FA5}">
                          <a16:colId xmlns:a16="http://schemas.microsoft.com/office/drawing/2014/main" val="3756674803"/>
                        </a:ext>
                      </a:extLst>
                    </a:gridCol>
                  </a:tblGrid>
                  <a:tr h="380619">
                    <a:tc>
                      <a:txBody>
                        <a:bodyPr/>
                        <a:lstStyle/>
                        <a:p>
                          <a:endParaRPr lang="ja-JP"/>
                        </a:p>
                      </a:txBody>
                      <a:tcPr>
                        <a:blipFill>
                          <a:blip r:embed="rId3"/>
                          <a:stretch>
                            <a:fillRect l="-529" t="-6349" r="-501587" b="-100000"/>
                          </a:stretch>
                        </a:blipFill>
                      </a:tcPr>
                    </a:tc>
                    <a:tc>
                      <a:txBody>
                        <a:bodyPr/>
                        <a:lstStyle/>
                        <a:p>
                          <a:endParaRPr lang="ja-JP"/>
                        </a:p>
                      </a:txBody>
                      <a:tcPr>
                        <a:blipFill>
                          <a:blip r:embed="rId3"/>
                          <a:stretch>
                            <a:fillRect l="-100529" t="-6349" r="-401587" b="-100000"/>
                          </a:stretch>
                        </a:blipFill>
                      </a:tcPr>
                    </a:tc>
                    <a:tc>
                      <a:txBody>
                        <a:bodyPr/>
                        <a:lstStyle/>
                        <a:p>
                          <a:endParaRPr lang="ja-JP"/>
                        </a:p>
                      </a:txBody>
                      <a:tcPr>
                        <a:blipFill>
                          <a:blip r:embed="rId3"/>
                          <a:stretch>
                            <a:fillRect l="-199474" t="-6349" r="-299474" b="-100000"/>
                          </a:stretch>
                        </a:blipFill>
                      </a:tcPr>
                    </a:tc>
                    <a:tc>
                      <a:txBody>
                        <a:bodyPr/>
                        <a:lstStyle/>
                        <a:p>
                          <a:endParaRPr lang="ja-JP"/>
                        </a:p>
                      </a:txBody>
                      <a:tcPr>
                        <a:blipFill>
                          <a:blip r:embed="rId3"/>
                          <a:stretch>
                            <a:fillRect l="-301058" t="-6349" r="-201058" b="-100000"/>
                          </a:stretch>
                        </a:blipFill>
                      </a:tcPr>
                    </a:tc>
                    <a:tc>
                      <a:txBody>
                        <a:bodyPr/>
                        <a:lstStyle/>
                        <a:p>
                          <a:endParaRPr lang="ja-JP"/>
                        </a:p>
                      </a:txBody>
                      <a:tcPr>
                        <a:blipFill>
                          <a:blip r:embed="rId3"/>
                          <a:stretch>
                            <a:fillRect l="-401058" t="-6349" r="-101058" b="-100000"/>
                          </a:stretch>
                        </a:blipFill>
                      </a:tcPr>
                    </a:tc>
                    <a:tc>
                      <a:txBody>
                        <a:bodyPr/>
                        <a:lstStyle/>
                        <a:p>
                          <a:endParaRPr lang="ja-JP"/>
                        </a:p>
                      </a:txBody>
                      <a:tcPr>
                        <a:blipFill>
                          <a:blip r:embed="rId3"/>
                          <a:stretch>
                            <a:fillRect l="-501058" t="-6349" r="-1058" b="-100000"/>
                          </a:stretch>
                        </a:blipFill>
                      </a:tcPr>
                    </a:tc>
                    <a:extLst>
                      <a:ext uri="{0D108BD9-81ED-4DB2-BD59-A6C34878D82A}">
                        <a16:rowId xmlns:a16="http://schemas.microsoft.com/office/drawing/2014/main" val="2881751412"/>
                      </a:ext>
                    </a:extLst>
                  </a:tr>
                  <a:tr h="370840">
                    <a:tc>
                      <a:txBody>
                        <a:bodyPr/>
                        <a:lstStyle/>
                        <a:p>
                          <a:endParaRPr lang="ja-JP"/>
                        </a:p>
                      </a:txBody>
                      <a:tcPr>
                        <a:blipFill>
                          <a:blip r:embed="rId3"/>
                          <a:stretch>
                            <a:fillRect l="-529" t="-109836" r="-501587" b="-3279"/>
                          </a:stretch>
                        </a:blipFill>
                      </a:tcPr>
                    </a:tc>
                    <a:tc>
                      <a:txBody>
                        <a:bodyPr/>
                        <a:lstStyle/>
                        <a:p>
                          <a:endParaRPr lang="ja-JP"/>
                        </a:p>
                      </a:txBody>
                      <a:tcPr>
                        <a:blipFill>
                          <a:blip r:embed="rId3"/>
                          <a:stretch>
                            <a:fillRect l="-100529" t="-109836" r="-401587" b="-3279"/>
                          </a:stretch>
                        </a:blipFill>
                      </a:tcPr>
                    </a:tc>
                    <a:tc>
                      <a:txBody>
                        <a:bodyPr/>
                        <a:lstStyle/>
                        <a:p>
                          <a:endParaRPr lang="ja-JP"/>
                        </a:p>
                      </a:txBody>
                      <a:tcPr>
                        <a:blipFill>
                          <a:blip r:embed="rId3"/>
                          <a:stretch>
                            <a:fillRect l="-199474" t="-109836" r="-299474" b="-3279"/>
                          </a:stretch>
                        </a:blipFill>
                      </a:tcPr>
                    </a:tc>
                    <a:tc>
                      <a:txBody>
                        <a:bodyPr/>
                        <a:lstStyle/>
                        <a:p>
                          <a:endParaRPr lang="ja-JP"/>
                        </a:p>
                      </a:txBody>
                      <a:tcPr>
                        <a:blipFill>
                          <a:blip r:embed="rId3"/>
                          <a:stretch>
                            <a:fillRect l="-301058" t="-109836" r="-201058" b="-3279"/>
                          </a:stretch>
                        </a:blipFill>
                      </a:tcPr>
                    </a:tc>
                    <a:tc>
                      <a:txBody>
                        <a:bodyPr/>
                        <a:lstStyle/>
                        <a:p>
                          <a:endParaRPr lang="ja-JP"/>
                        </a:p>
                      </a:txBody>
                      <a:tcPr>
                        <a:blipFill>
                          <a:blip r:embed="rId3"/>
                          <a:stretch>
                            <a:fillRect l="-401058" t="-109836" r="-101058" b="-3279"/>
                          </a:stretch>
                        </a:blipFill>
                      </a:tcPr>
                    </a:tc>
                    <a:tc>
                      <a:txBody>
                        <a:bodyPr/>
                        <a:lstStyle/>
                        <a:p>
                          <a:endParaRPr lang="ja-JP"/>
                        </a:p>
                      </a:txBody>
                      <a:tcPr>
                        <a:blipFill>
                          <a:blip r:embed="rId3"/>
                          <a:stretch>
                            <a:fillRect l="-501058" t="-109836" r="-1058" b="-3279"/>
                          </a:stretch>
                        </a:blipFill>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28745576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4-1</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176981" y="1435510"/>
                <a:ext cx="8790038" cy="3199594"/>
              </a:xfrm>
            </p:spPr>
            <p:txBody>
              <a:bodyPr>
                <a:normAutofit/>
              </a:bodyPr>
              <a:lstStyle/>
              <a:p>
                <a:pPr>
                  <a:lnSpc>
                    <a:spcPct val="120000"/>
                  </a:lnSpc>
                </a:pPr>
                <a:r>
                  <a:rPr lang="ja-JP" altLang="en-US" sz="2000" b="0" dirty="0"/>
                  <a:t>The </a:t>
                </a:r>
                <a:r>
                  <a:rPr lang="ja-JP" altLang="en-US" sz="2000" b="0"/>
                  <a:t>following </a:t>
                </a:r>
                <a:r>
                  <a:rPr lang="en-US" altLang="ja-JP" sz="2000" b="0" dirty="0"/>
                  <a:t>regression equation</a:t>
                </a:r>
                <a:r>
                  <a:rPr lang="ja-JP" altLang="en-US" sz="2000" b="0"/>
                  <a:t> minimize</a:t>
                </a:r>
                <a:r>
                  <a:rPr lang="en-US" altLang="ja-JP" sz="2000" b="0" dirty="0"/>
                  <a:t>d</a:t>
                </a:r>
                <a:r>
                  <a:rPr lang="ja-JP" altLang="en-US" sz="2000" b="0"/>
                  <a:t> the </a:t>
                </a:r>
                <a:r>
                  <a:rPr lang="en-US" altLang="ja-JP" sz="2000" b="0" dirty="0"/>
                  <a:t>BIC:</a:t>
                </a:r>
              </a:p>
              <a:p>
                <a:pPr marL="40005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ja-JP" sz="2000" b="0" i="1" smtClean="0">
                          <a:latin typeface="Cambria Math" panose="02040503050406030204" pitchFamily="18" charset="0"/>
                        </a:rPr>
                        <m:t>𝑦</m:t>
                      </m:r>
                      <m:r>
                        <a:rPr lang="en-US" altLang="ja-JP" sz="2000" b="0" i="1" smtClean="0">
                          <a:latin typeface="Cambria Math" panose="02040503050406030204" pitchFamily="18" charset="0"/>
                        </a:rPr>
                        <m:t>=35.8550+0.0947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r>
                        <a:rPr lang="en-US" altLang="ja-JP" sz="2000" b="0" i="1">
                          <a:latin typeface="Cambria Math" panose="02040503050406030204" pitchFamily="18" charset="0"/>
                        </a:rPr>
                        <m:t>0.8291</m:t>
                      </m:r>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r>
                        <a:rPr lang="en-US" altLang="ja-JP" sz="2000" b="0" i="1">
                          <a:latin typeface="Cambria Math" panose="02040503050406030204" pitchFamily="18" charset="0"/>
                        </a:rPr>
                        <m:t>0.6095</m:t>
                      </m:r>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3</m:t>
                          </m:r>
                        </m:sub>
                      </m:sSub>
                      <m:r>
                        <a:rPr lang="en-US" altLang="ja-JP" sz="2000" b="0" i="1" smtClean="0">
                          <a:latin typeface="Cambria Math" panose="02040503050406030204" pitchFamily="18" charset="0"/>
                        </a:rPr>
                        <m:t>−</m:t>
                      </m:r>
                      <m:r>
                        <a:rPr lang="en-US" altLang="ja-JP" sz="2000" b="0" i="1">
                          <a:latin typeface="Cambria Math" panose="02040503050406030204" pitchFamily="18" charset="0"/>
                        </a:rPr>
                        <m:t>12.7353</m:t>
                      </m:r>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4</m:t>
                          </m:r>
                        </m:sub>
                      </m:sSub>
                      <m:r>
                        <a:rPr lang="en-US" altLang="ja-JP" sz="2000" b="0" i="1">
                          <a:latin typeface="Cambria Math" panose="02040503050406030204" pitchFamily="18" charset="0"/>
                        </a:rPr>
                        <m:t>+</m:t>
                      </m:r>
                      <m:r>
                        <a:rPr lang="en-US" altLang="ja-JP" sz="2000" b="0" i="1" smtClean="0">
                          <a:latin typeface="Cambria Math" panose="02040503050406030204" pitchFamily="18" charset="0"/>
                        </a:rPr>
                        <m:t>7.1716 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5</m:t>
                          </m:r>
                        </m:sub>
                      </m:sSub>
                    </m:oMath>
                  </m:oMathPara>
                </a14:m>
                <a:endParaRPr lang="en-US" altLang="ja-JP" sz="2000" b="0" dirty="0"/>
              </a:p>
              <a:p>
                <a:pPr>
                  <a:lnSpc>
                    <a:spcPct val="120000"/>
                  </a:lnSpc>
                  <a:spcBef>
                    <a:spcPts val="1000"/>
                  </a:spcBef>
                </a:pPr>
                <a:r>
                  <a:rPr lang="en-US" altLang="ja-JP" sz="2000" b="0" dirty="0"/>
                  <a:t>However, </a:t>
                </a:r>
                <a:r>
                  <a:rPr lang="en" altLang="ja-AU" sz="2000" b="0" dirty="0"/>
                  <a:t>since the settings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kumimoji="1"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176981" y="1435510"/>
                <a:ext cx="8790038" cy="3199594"/>
              </a:xfrm>
              <a:blipFill>
                <a:blip r:embed="rId2"/>
                <a:stretch>
                  <a:fillRect l="-1585" t="-1581" r="-144"/>
                </a:stretch>
              </a:blipFill>
            </p:spPr>
            <p:txBody>
              <a:bodyPr/>
              <a:lstStyle/>
              <a:p>
                <a:r>
                  <a:rPr lang="ja-AU" altLang="en-US">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p:spTree>
    <p:extLst>
      <p:ext uri="{BB962C8B-B14F-4D97-AF65-F5344CB8AC3E}">
        <p14:creationId xmlns:p14="http://schemas.microsoft.com/office/powerpoint/2010/main" val="29802323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4A4725C-CA0B-6324-87F4-49883A490C87}"/>
              </a:ext>
            </a:extLst>
          </p:cNvPr>
          <p:cNvSpPr txBox="1"/>
          <p:nvPr/>
        </p:nvSpPr>
        <p:spPr>
          <a:xfrm>
            <a:off x="1442040" y="2371695"/>
            <a:ext cx="6259919"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5. R</a:t>
            </a:r>
            <a:r>
              <a:rPr lang="ja-JP" altLang="en-US" sz="2000" dirty="0">
                <a:latin typeface="Meiryo UI" panose="020B0604030504040204" pitchFamily="34" charset="-128"/>
                <a:ea typeface="Meiryo UI" panose="020B0604030504040204" pitchFamily="34" charset="-128"/>
              </a:rPr>
              <a:t>eview of </a:t>
            </a:r>
            <a:r>
              <a:rPr lang="en-US" altLang="ja-JP" sz="2000" dirty="0">
                <a:latin typeface="Meiryo UI" panose="020B0604030504040204" pitchFamily="34" charset="-128"/>
                <a:ea typeface="Meiryo UI" panose="020B0604030504040204" pitchFamily="34" charset="-128"/>
              </a:rPr>
              <a:t>S</a:t>
            </a:r>
            <a:r>
              <a:rPr lang="ja-JP" altLang="en-US" sz="2000" dirty="0">
                <a:latin typeface="Meiryo UI" panose="020B0604030504040204" pitchFamily="34" charset="-128"/>
                <a:ea typeface="Meiryo UI" panose="020B0604030504040204" pitchFamily="34" charset="-128"/>
              </a:rPr>
              <a:t>ettings</a:t>
            </a:r>
            <a:r>
              <a:rPr lang="en-US" altLang="ja-JP" sz="2000" dirty="0">
                <a:latin typeface="Meiryo UI" panose="020B0604030504040204" pitchFamily="34" charset="-128"/>
                <a:ea typeface="Meiryo UI" panose="020B0604030504040204" pitchFamily="34" charset="-128"/>
              </a:rPr>
              <a:t> </a:t>
            </a:r>
            <a:r>
              <a:rPr lang="ja-JP" altLang="en-US" sz="2000" dirty="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V</a:t>
            </a:r>
            <a:r>
              <a:rPr lang="ja-JP" altLang="en-US" sz="2000" dirty="0">
                <a:latin typeface="Meiryo UI" panose="020B0604030504040204" pitchFamily="34" charset="-128"/>
                <a:ea typeface="Meiryo UI" panose="020B0604030504040204" pitchFamily="34" charset="-128"/>
              </a:rPr>
              <a:t>erification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r>
              <a:rPr lang="ja-JP" altLang="en-US" sz="2000" dirty="0">
                <a:latin typeface="Meiryo UI" panose="020B0604030504040204" pitchFamily="34" charset="-128"/>
                <a:ea typeface="Meiryo UI" panose="020B0604030504040204" pitchFamily="34" charset="-128"/>
              </a:rPr>
              <a:t>)</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a:t>
            </a:r>
            <a:r>
              <a:rPr lang="ja-JP" altLang="en-US" sz="2000" b="0" dirty="0"/>
              <a:t> </a:t>
            </a:r>
            <a:r>
              <a:rPr lang="en-US" altLang="ja-JP" sz="2000" b="0" dirty="0">
                <a:latin typeface="Meiryo UI" panose="020B0604030504040204" pitchFamily="34" charset="-128"/>
                <a:ea typeface="Meiryo UI" panose="020B0604030504040204" pitchFamily="34" charset="-128"/>
              </a:rPr>
              <a:t>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Tree>
    <p:extLst>
      <p:ext uri="{BB962C8B-B14F-4D97-AF65-F5344CB8AC3E}">
        <p14:creationId xmlns:p14="http://schemas.microsoft.com/office/powerpoint/2010/main" val="203340301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383293690"/>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383293690"/>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ja-AU"/>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399062394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5-1~5-3]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28</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8383" y="1259772"/>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DBA2DF7D-E48F-F90D-9E3C-125975F4C533}"/>
              </a:ext>
            </a:extLst>
          </p:cNvPr>
          <p:cNvPicPr>
            <a:picLocks noChangeAspect="1"/>
          </p:cNvPicPr>
          <p:nvPr/>
        </p:nvPicPr>
        <p:blipFill>
          <a:blip r:embed="rId2"/>
          <a:stretch>
            <a:fillRect/>
          </a:stretch>
        </p:blipFill>
        <p:spPr>
          <a:xfrm>
            <a:off x="6235909" y="1571845"/>
            <a:ext cx="2210816" cy="2145792"/>
          </a:xfrm>
          <a:prstGeom prst="rect">
            <a:avLst/>
          </a:prstGeom>
        </p:spPr>
      </p:pic>
      <p:sp>
        <p:nvSpPr>
          <p:cNvPr id="7" name="正方形/長方形 6">
            <a:extLst>
              <a:ext uri="{FF2B5EF4-FFF2-40B4-BE49-F238E27FC236}">
                <a16:creationId xmlns:a16="http://schemas.microsoft.com/office/drawing/2014/main" id="{D3C49B9B-59D1-EFE7-1E7C-6A6A338E1013}"/>
              </a:ext>
            </a:extLst>
          </p:cNvPr>
          <p:cNvSpPr/>
          <p:nvPr/>
        </p:nvSpPr>
        <p:spPr>
          <a:xfrm>
            <a:off x="3424452" y="1571843"/>
            <a:ext cx="2210816" cy="214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D427BA69-838E-0116-1409-D7B76E11CF2D}"/>
              </a:ext>
            </a:extLst>
          </p:cNvPr>
          <p:cNvSpPr/>
          <p:nvPr/>
        </p:nvSpPr>
        <p:spPr>
          <a:xfrm>
            <a:off x="583725" y="1571843"/>
            <a:ext cx="2210816" cy="214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73054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5-4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extLst>
              <p:ext uri="{D42A27DB-BD31-4B8C-83A1-F6EECF244321}">
                <p14:modId xmlns:p14="http://schemas.microsoft.com/office/powerpoint/2010/main" val="2367807829"/>
              </p:ext>
            </p:extLst>
          </p:nvPr>
        </p:nvGraphicFramePr>
        <p:xfrm>
          <a:off x="2768454" y="2302114"/>
          <a:ext cx="3575342" cy="741680"/>
        </p:xfrm>
        <a:graphic>
          <a:graphicData uri="http://schemas.openxmlformats.org/drawingml/2006/table">
            <a:tbl>
              <a:tblPr firstRow="1" bandRow="1">
                <a:tableStyleId>{5940675A-B579-460E-94D1-54222C63F5DA}</a:tableStyleId>
              </a:tblPr>
              <a:tblGrid>
                <a:gridCol w="1787671">
                  <a:extLst>
                    <a:ext uri="{9D8B030D-6E8A-4147-A177-3AD203B41FA5}">
                      <a16:colId xmlns:a16="http://schemas.microsoft.com/office/drawing/2014/main" val="260627049"/>
                    </a:ext>
                  </a:extLst>
                </a:gridCol>
                <a:gridCol w="1787671">
                  <a:extLst>
                    <a:ext uri="{9D8B030D-6E8A-4147-A177-3AD203B41FA5}">
                      <a16:colId xmlns:a16="http://schemas.microsoft.com/office/drawing/2014/main" val="3229975162"/>
                    </a:ext>
                  </a:extLst>
                </a:gridCol>
              </a:tblGrid>
              <a:tr h="370840">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29</a:t>
            </a:fld>
            <a:endParaRPr kumimoji="1" lang="ja-JP" altLang="en-US"/>
          </a:p>
        </p:txBody>
      </p:sp>
    </p:spTree>
    <p:extLst>
      <p:ext uri="{BB962C8B-B14F-4D97-AF65-F5344CB8AC3E}">
        <p14:creationId xmlns:p14="http://schemas.microsoft.com/office/powerpoint/2010/main" val="16817082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a:xfrm>
            <a:off x="374650" y="32775"/>
            <a:ext cx="8362950" cy="339452"/>
          </a:xfrm>
        </p:spPr>
        <p:txBody>
          <a:bodyPr/>
          <a:lstStyle/>
          <a:p>
            <a:pPr>
              <a:lnSpc>
                <a:spcPts val="3000"/>
              </a:lnSpc>
            </a:pPr>
            <a:r>
              <a:rPr lang="en-US" altLang="ja-JP" sz="2000" dirty="0"/>
              <a:t>An Example of Data Analysis</a:t>
            </a:r>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EA0A9611-0720-94BF-05DC-8D90B6D4C5C2}"/>
              </a:ext>
            </a:extLst>
          </p:cNvPr>
          <p:cNvSpPr txBox="1"/>
          <p:nvPr/>
        </p:nvSpPr>
        <p:spPr>
          <a:xfrm>
            <a:off x="427038" y="664832"/>
            <a:ext cx="8302624" cy="4058088"/>
          </a:xfrm>
          <a:prstGeom prst="rect">
            <a:avLst/>
          </a:prstGeom>
          <a:noFill/>
          <a:ln w="25400">
            <a:solidFill>
              <a:schemeClr val="tx1"/>
            </a:solidFill>
          </a:ln>
        </p:spPr>
        <p:txBody>
          <a:bodyPr wrap="square" rtlCol="0">
            <a:noAutofit/>
          </a:bodyPr>
          <a:lstStyle/>
          <a:p>
            <a:pPr>
              <a:lnSpc>
                <a:spcPct val="120000"/>
              </a:lnSpc>
            </a:pPr>
            <a:r>
              <a:rPr lang="ja-JP" altLang="en-US" sz="1600" b="1" dirty="0">
                <a:latin typeface="Meiryo UI" panose="020B0604030504040204" pitchFamily="34" charset="-128"/>
                <a:ea typeface="Meiryo UI" panose="020B0604030504040204" pitchFamily="34" charset="-128"/>
              </a:rPr>
              <a:t>Example</a:t>
            </a:r>
            <a:r>
              <a:rPr lang="en-US" altLang="ja-JP" sz="1600" b="1" dirty="0">
                <a:latin typeface="Meiryo UI" panose="020B0604030504040204" pitchFamily="34" charset="-128"/>
                <a:ea typeface="Meiryo UI" panose="020B0604030504040204" pitchFamily="34" charset="-128"/>
              </a:rPr>
              <a:t>: </a:t>
            </a:r>
            <a:r>
              <a:rPr lang="ja-JP" altLang="en-US" sz="1600" b="1" dirty="0">
                <a:latin typeface="Meiryo UI" panose="020B0604030504040204" pitchFamily="34" charset="-128"/>
                <a:ea typeface="Meiryo UI" panose="020B0604030504040204" pitchFamily="34" charset="-128"/>
              </a:rPr>
              <a:t>Sales of used </a:t>
            </a:r>
            <a:r>
              <a:rPr lang="en-US" altLang="ja-JP" sz="1600" b="1" dirty="0">
                <a:latin typeface="Meiryo UI" panose="020B0604030504040204" pitchFamily="34" charset="-128"/>
                <a:ea typeface="Meiryo UI" panose="020B0604030504040204" pitchFamily="34" charset="-128"/>
              </a:rPr>
              <a:t>homes</a:t>
            </a:r>
          </a:p>
          <a:p>
            <a:pPr marL="285750" indent="-285750">
              <a:lnSpc>
                <a:spcPct val="120000"/>
              </a:lnSpc>
              <a:buFont typeface="Arial" panose="020B0604020202020204" pitchFamily="34" charset="0"/>
              <a:buChar char="•"/>
            </a:pPr>
            <a:r>
              <a:rPr lang="en" altLang="ja-JP" sz="1600" dirty="0">
                <a:latin typeface="Meiryo UI" panose="020B0604030504040204" pitchFamily="34" charset="-128"/>
                <a:ea typeface="Meiryo UI" panose="020B0604030504040204" pitchFamily="34" charset="-128"/>
              </a:rPr>
              <a:t>A real estate company</a:t>
            </a:r>
            <a:r>
              <a:rPr lang="ja-JP" altLang="en-US" sz="1600" dirty="0">
                <a:latin typeface="Meiryo UI" panose="020B0604030504040204" pitchFamily="34" charset="-128"/>
                <a:ea typeface="Meiryo UI" panose="020B0604030504040204" pitchFamily="34" charset="-128"/>
              </a:rPr>
              <a:t> has</a:t>
            </a:r>
            <a:r>
              <a:rPr lang="en-US" altLang="ja-JP" sz="1600" dirty="0">
                <a:latin typeface="Meiryo UI" panose="020B0604030504040204" pitchFamily="34" charset="-128"/>
                <a:ea typeface="Meiryo UI" panose="020B0604030504040204" pitchFamily="34" charset="-128"/>
              </a:rPr>
              <a:t> </a:t>
            </a:r>
            <a:r>
              <a:rPr lang="en" altLang="ja-JP" sz="1600" dirty="0">
                <a:latin typeface="Meiryo UI" panose="020B0604030504040204" pitchFamily="34" charset="-128"/>
                <a:ea typeface="Meiryo UI" panose="020B0604030504040204" pitchFamily="34" charset="-128"/>
              </a:rPr>
              <a:t>data on previously sold used homes.</a:t>
            </a:r>
          </a:p>
          <a:p>
            <a:pPr marL="285750" indent="-285750">
              <a:lnSpc>
                <a:spcPct val="120000"/>
              </a:lnSpc>
              <a:buFont typeface="Arial" panose="020B0604020202020204" pitchFamily="34" charset="0"/>
              <a:buChar char="•"/>
            </a:pPr>
            <a:r>
              <a:rPr lang="ja-JP" altLang="en-US" sz="1600" dirty="0">
                <a:latin typeface="Meiryo UI" panose="020B0604030504040204" pitchFamily="34" charset="-128"/>
                <a:ea typeface="Meiryo UI" panose="020B0604030504040204" pitchFamily="34" charset="-128"/>
              </a:rPr>
              <a:t>They want to know how the price is determined from the property information.</a:t>
            </a:r>
            <a:endParaRPr lang="en-US" altLang="ja-JP" sz="1600" dirty="0">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8242DA5-9213-A93D-B2C4-EEAECD17F822}"/>
                  </a:ext>
                </a:extLst>
              </p:cNvPr>
              <p:cNvGraphicFramePr>
                <a:graphicFrameLocks noGrp="1"/>
              </p:cNvGraphicFramePr>
              <p:nvPr>
                <p:extLst>
                  <p:ext uri="{D42A27DB-BD31-4B8C-83A1-F6EECF244321}">
                    <p14:modId xmlns:p14="http://schemas.microsoft.com/office/powerpoint/2010/main" val="1613057442"/>
                  </p:ext>
                </p:extLst>
              </p:nvPr>
            </p:nvGraphicFramePr>
            <p:xfrm>
              <a:off x="737978" y="1918348"/>
              <a:ext cx="7680743" cy="2560320"/>
            </p:xfrm>
            <a:graphic>
              <a:graphicData uri="http://schemas.openxmlformats.org/drawingml/2006/table">
                <a:tbl>
                  <a:tblPr>
                    <a:tableStyleId>{616DA210-FB5B-4158-B5E0-FEB733F419BA}</a:tableStyleId>
                  </a:tblPr>
                  <a:tblGrid>
                    <a:gridCol w="522077">
                      <a:extLst>
                        <a:ext uri="{9D8B030D-6E8A-4147-A177-3AD203B41FA5}">
                          <a16:colId xmlns:a16="http://schemas.microsoft.com/office/drawing/2014/main" val="2966502530"/>
                        </a:ext>
                      </a:extLst>
                    </a:gridCol>
                    <a:gridCol w="827993">
                      <a:extLst>
                        <a:ext uri="{9D8B030D-6E8A-4147-A177-3AD203B41FA5}">
                          <a16:colId xmlns:a16="http://schemas.microsoft.com/office/drawing/2014/main" val="3144170531"/>
                        </a:ext>
                      </a:extLst>
                    </a:gridCol>
                    <a:gridCol w="1039583">
                      <a:extLst>
                        <a:ext uri="{9D8B030D-6E8A-4147-A177-3AD203B41FA5}">
                          <a16:colId xmlns:a16="http://schemas.microsoft.com/office/drawing/2014/main" val="4241862875"/>
                        </a:ext>
                      </a:extLst>
                    </a:gridCol>
                    <a:gridCol w="1305017">
                      <a:extLst>
                        <a:ext uri="{9D8B030D-6E8A-4147-A177-3AD203B41FA5}">
                          <a16:colId xmlns:a16="http://schemas.microsoft.com/office/drawing/2014/main" val="1391933733"/>
                        </a:ext>
                      </a:extLst>
                    </a:gridCol>
                    <a:gridCol w="1571348">
                      <a:extLst>
                        <a:ext uri="{9D8B030D-6E8A-4147-A177-3AD203B41FA5}">
                          <a16:colId xmlns:a16="http://schemas.microsoft.com/office/drawing/2014/main" val="956148536"/>
                        </a:ext>
                      </a:extLst>
                    </a:gridCol>
                    <a:gridCol w="949911">
                      <a:extLst>
                        <a:ext uri="{9D8B030D-6E8A-4147-A177-3AD203B41FA5}">
                          <a16:colId xmlns:a16="http://schemas.microsoft.com/office/drawing/2014/main" val="1106928858"/>
                        </a:ext>
                      </a:extLst>
                    </a:gridCol>
                    <a:gridCol w="1464814">
                      <a:extLst>
                        <a:ext uri="{9D8B030D-6E8A-4147-A177-3AD203B41FA5}">
                          <a16:colId xmlns:a16="http://schemas.microsoft.com/office/drawing/2014/main" val="3893977291"/>
                        </a:ext>
                      </a:extLst>
                    </a:gridCol>
                  </a:tblGrid>
                  <a:tr h="677957">
                    <a:tc>
                      <a:txBody>
                        <a:bodyPr/>
                        <a:lstStyle/>
                        <a:p>
                          <a:pPr algn="ctr"/>
                          <a:r>
                            <a:rPr kumimoji="1" lang="en-US" altLang="ja-JP" sz="1200" dirty="0">
                              <a:latin typeface="Meiryo UI" panose="020B0604030504040204" pitchFamily="34" charset="-128"/>
                              <a:ea typeface="Meiryo UI" panose="020B0604030504040204" pitchFamily="34" charset="-128"/>
                            </a:rPr>
                            <a:t>No.</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A</a:t>
                          </a:r>
                          <a:r>
                            <a:rPr kumimoji="1" lang="ja-JP" altLang="en-US" sz="1200">
                              <a:latin typeface="Meiryo UI" panose="020B0604030504040204" pitchFamily="34" charset="-128"/>
                              <a:ea typeface="Meiryo UI" panose="020B0604030504040204" pitchFamily="34" charset="-128"/>
                            </a:rPr>
                            <a:t>rea</a:t>
                          </a:r>
                          <a:endParaRPr kumimoji="1" lang="en-US" altLang="ja-JP" sz="12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m</a:t>
                          </a:r>
                          <a:r>
                            <a:rPr kumimoji="1" lang="en-US" altLang="ja-JP" sz="1200" baseline="30000" dirty="0">
                              <a:latin typeface="Meiryo UI" panose="020B0604030504040204" pitchFamily="34" charset="-128"/>
                              <a:ea typeface="Meiryo UI" panose="020B0604030504040204" pitchFamily="34" charset="-128"/>
                            </a:rPr>
                            <a:t>2</a:t>
                          </a:r>
                          <a:r>
                            <a:rPr kumimoji="1" lang="ja-JP" altLang="en-US" sz="1200">
                              <a:latin typeface="Meiryo UI" panose="020B0604030504040204" pitchFamily="34" charset="-128"/>
                              <a:ea typeface="Meiryo UI" panose="020B0604030504040204" pitchFamily="34" charset="-128"/>
                            </a:rPr>
                            <a:t> )</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AU" sz="1200" dirty="0">
                              <a:latin typeface="Meiryo UI" panose="020B0604030504040204" pitchFamily="34" charset="-128"/>
                              <a:ea typeface="Meiryo UI" panose="020B0604030504040204" pitchFamily="34" charset="-128"/>
                            </a:rPr>
                            <a:t>Age of building </a:t>
                          </a:r>
                          <a:r>
                            <a:rPr kumimoji="1" lang="ja-JP" altLang="en-US" sz="1200" dirty="0">
                              <a:latin typeface="Meiryo UI" panose="020B0604030504040204" pitchFamily="34" charset="-128"/>
                              <a:ea typeface="Meiryo UI" panose="020B0604030504040204" pitchFamily="34" charset="-128"/>
                            </a:rPr>
                            <a:t>(Year)</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a:latin typeface="Meiryo UI" panose="020B0604030504040204" pitchFamily="34" charset="-128"/>
                              <a:ea typeface="Meiryo UI" panose="020B0604030504040204" pitchFamily="34" charset="-128"/>
                            </a:rPr>
                            <a:t>Walking time from the nearest station</a:t>
                          </a:r>
                          <a:br>
                            <a:rPr kumimoji="1" lang="en-US" altLang="ja-JP" sz="1200" dirty="0">
                              <a:latin typeface="Meiryo UI" panose="020B0604030504040204" pitchFamily="34" charset="-128"/>
                              <a:ea typeface="Meiryo UI" panose="020B0604030504040204" pitchFamily="34" charset="-128"/>
                            </a:rPr>
                          </a:br>
                          <a:r>
                            <a:rPr kumimoji="1" lang="ja-JP" altLang="en-US" sz="1200">
                              <a:latin typeface="Meiryo UI" panose="020B0604030504040204" pitchFamily="34" charset="-128"/>
                              <a:ea typeface="Meiryo UI" panose="020B0604030504040204" pitchFamily="34" charset="-128"/>
                            </a:rPr>
                            <a:t> (minutes)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Building </a:t>
                          </a:r>
                          <a:r>
                            <a:rPr kumimoji="1" lang="en-US" altLang="ja-JP" sz="1200" dirty="0">
                              <a:latin typeface="Meiryo UI" panose="020B0604030504040204" pitchFamily="34" charset="-128"/>
                              <a:ea typeface="Meiryo UI" panose="020B0604030504040204" pitchFamily="34" charset="-128"/>
                            </a:rPr>
                            <a:t>s</a:t>
                          </a:r>
                          <a:r>
                            <a:rPr kumimoji="1" lang="ja-JP" altLang="en-US" sz="1200">
                              <a:latin typeface="Meiryo UI" panose="020B0604030504040204" pitchFamily="34" charset="-128"/>
                              <a:ea typeface="Meiryo UI" panose="020B0604030504040204" pitchFamily="34" charset="-128"/>
                            </a:rPr>
                            <a:t>tructure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Sunlight</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Price</a:t>
                          </a:r>
                          <a:endParaRPr kumimoji="1" lang="en-US" altLang="ja-JP" sz="12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(Millions of yen)</a:t>
                          </a:r>
                        </a:p>
                      </a:txBody>
                      <a:tcPr anchor="ctr"/>
                    </a:tc>
                    <a:extLst>
                      <a:ext uri="{0D108BD9-81ED-4DB2-BD59-A6C34878D82A}">
                        <a16:rowId xmlns:a16="http://schemas.microsoft.com/office/drawing/2014/main" val="1795929135"/>
                      </a:ext>
                    </a:extLst>
                  </a:tr>
                  <a:tr h="428887">
                    <a:tc>
                      <a:txBody>
                        <a:bodyPr/>
                        <a:lstStyle/>
                        <a:p>
                          <a:pPr algn="ctr"/>
                          <a:r>
                            <a:rPr kumimoji="1" lang="en-US" altLang="ja-JP" sz="1200" dirty="0">
                              <a:latin typeface="Meiryo UI" panose="020B0604030504040204" pitchFamily="34" charset="-128"/>
                              <a:ea typeface="Meiryo UI" panose="020B0604030504040204" pitchFamily="34" charset="-128"/>
                            </a:rPr>
                            <a:t>1</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85</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31</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R</a:t>
                          </a:r>
                          <a:r>
                            <a:rPr kumimoji="1" lang="ja-JP" altLang="en-US" sz="1200">
                              <a:latin typeface="Meiryo UI" panose="020B0604030504040204" pitchFamily="34" charset="-128"/>
                              <a:ea typeface="Meiryo UI" panose="020B0604030504040204" pitchFamily="34" charset="-128"/>
                            </a:rPr>
                            <a:t>einforced concrete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B</a:t>
                          </a:r>
                          <a:r>
                            <a:rPr kumimoji="1" lang="ja-JP" altLang="en-US" sz="1200">
                              <a:latin typeface="Meiryo UI" panose="020B0604030504040204" pitchFamily="34" charset="-128"/>
                              <a:ea typeface="Meiryo UI" panose="020B0604030504040204" pitchFamily="34" charset="-128"/>
                            </a:rPr>
                            <a:t>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13.4</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470213430"/>
                      </a:ext>
                    </a:extLst>
                  </a:tr>
                  <a:tr h="428887">
                    <a:tc>
                      <a:txBody>
                        <a:bodyPr/>
                        <a:lstStyle/>
                        <a:p>
                          <a:pPr algn="ctr"/>
                          <a:r>
                            <a:rPr kumimoji="1" lang="en-US" altLang="ja-JP" sz="1200" dirty="0">
                              <a:latin typeface="Meiryo UI" panose="020B0604030504040204" pitchFamily="34" charset="-128"/>
                              <a:ea typeface="Meiryo UI" panose="020B0604030504040204" pitchFamily="34" charset="-128"/>
                            </a:rPr>
                            <a:t>2</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130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22</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19</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R</a:t>
                          </a:r>
                          <a:r>
                            <a:rPr kumimoji="1" lang="ja-JP" altLang="en-US" sz="1200">
                              <a:latin typeface="Meiryo UI" panose="020B0604030504040204" pitchFamily="34" charset="-128"/>
                              <a:ea typeface="Meiryo UI" panose="020B0604030504040204" pitchFamily="34" charset="-128"/>
                            </a:rPr>
                            <a:t>einforced concrete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G</a:t>
                          </a:r>
                          <a:r>
                            <a:rPr kumimoji="1" lang="ja-JP" altLang="en-US" sz="1200">
                              <a:latin typeface="Meiryo UI" panose="020B0604030504040204" pitchFamily="34" charset="-128"/>
                              <a:ea typeface="Meiryo UI" panose="020B0604030504040204" pitchFamily="34" charset="-128"/>
                            </a:rPr>
                            <a:t>ood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28.2</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799049508"/>
                      </a:ext>
                    </a:extLst>
                  </a:tr>
                  <a:tr h="257332">
                    <a:tc>
                      <a:txBody>
                        <a:bodyPr/>
                        <a:lstStyle/>
                        <a:p>
                          <a:pPr algn="ctr"/>
                          <a:r>
                            <a:rPr kumimoji="1" lang="en-US" altLang="ja-JP" sz="1200" dirty="0">
                              <a:latin typeface="Meiryo UI" panose="020B0604030504040204" pitchFamily="34" charset="-128"/>
                              <a:ea typeface="Meiryo UI" panose="020B0604030504040204" pitchFamily="34" charset="-128"/>
                            </a:rPr>
                            <a:t>3</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85</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4</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W</a:t>
                          </a:r>
                          <a:r>
                            <a:rPr kumimoji="1" lang="ja-JP" altLang="en-US" sz="1200">
                              <a:latin typeface="Meiryo UI" panose="020B0604030504040204" pitchFamily="34" charset="-128"/>
                              <a:ea typeface="Meiryo UI" panose="020B0604030504040204" pitchFamily="34" charset="-128"/>
                            </a:rPr>
                            <a:t>ooden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B</a:t>
                          </a:r>
                          <a:r>
                            <a:rPr kumimoji="1" lang="ja-JP" altLang="en-US" sz="1200">
                              <a:latin typeface="Meiryo UI" panose="020B0604030504040204" pitchFamily="34" charset="-128"/>
                              <a:ea typeface="Meiryo UI" panose="020B0604030504040204" pitchFamily="34" charset="-128"/>
                            </a:rPr>
                            <a:t>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29.1</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957961031"/>
                      </a:ext>
                    </a:extLst>
                  </a:tr>
                  <a:tr h="2573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4</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9</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W</a:t>
                          </a:r>
                          <a:r>
                            <a:rPr kumimoji="1" lang="ja-JP" altLang="en-US" sz="1200">
                              <a:latin typeface="Meiryo UI" panose="020B0604030504040204" pitchFamily="34" charset="-128"/>
                              <a:ea typeface="Meiryo UI" panose="020B0604030504040204" pitchFamily="34" charset="-128"/>
                            </a:rPr>
                            <a:t>ooden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G</a:t>
                          </a:r>
                          <a:r>
                            <a:rPr kumimoji="1" lang="ja-JP" altLang="en-US" sz="1200">
                              <a:latin typeface="Meiryo UI" panose="020B0604030504040204" pitchFamily="34" charset="-128"/>
                              <a:ea typeface="Meiryo UI" panose="020B0604030504040204" pitchFamily="34" charset="-128"/>
                            </a:rPr>
                            <a:t>ood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27.2</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9146243"/>
                      </a:ext>
                    </a:extLst>
                  </a:tr>
                  <a:tr h="2573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046104242"/>
                      </a:ext>
                    </a:extLst>
                  </a:tr>
                </a:tbl>
              </a:graphicData>
            </a:graphic>
          </p:graphicFrame>
        </mc:Choice>
        <mc:Fallback xmlns="">
          <p:graphicFrame>
            <p:nvGraphicFramePr>
              <p:cNvPr id="7" name="表 6">
                <a:extLst>
                  <a:ext uri="{FF2B5EF4-FFF2-40B4-BE49-F238E27FC236}">
                    <a16:creationId xmlns:a16="http://schemas.microsoft.com/office/drawing/2014/main" id="{C8242DA5-9213-A93D-B2C4-EEAECD17F822}"/>
                  </a:ext>
                </a:extLst>
              </p:cNvPr>
              <p:cNvGraphicFramePr>
                <a:graphicFrameLocks noGrp="1"/>
              </p:cNvGraphicFramePr>
              <p:nvPr>
                <p:extLst>
                  <p:ext uri="{D42A27DB-BD31-4B8C-83A1-F6EECF244321}">
                    <p14:modId xmlns:p14="http://schemas.microsoft.com/office/powerpoint/2010/main" val="1613057442"/>
                  </p:ext>
                </p:extLst>
              </p:nvPr>
            </p:nvGraphicFramePr>
            <p:xfrm>
              <a:off x="737978" y="1918348"/>
              <a:ext cx="7680743" cy="2560320"/>
            </p:xfrm>
            <a:graphic>
              <a:graphicData uri="http://schemas.openxmlformats.org/drawingml/2006/table">
                <a:tbl>
                  <a:tblPr>
                    <a:tableStyleId>{616DA210-FB5B-4158-B5E0-FEB733F419BA}</a:tableStyleId>
                  </a:tblPr>
                  <a:tblGrid>
                    <a:gridCol w="522077">
                      <a:extLst>
                        <a:ext uri="{9D8B030D-6E8A-4147-A177-3AD203B41FA5}">
                          <a16:colId xmlns:a16="http://schemas.microsoft.com/office/drawing/2014/main" val="2966502530"/>
                        </a:ext>
                      </a:extLst>
                    </a:gridCol>
                    <a:gridCol w="827993">
                      <a:extLst>
                        <a:ext uri="{9D8B030D-6E8A-4147-A177-3AD203B41FA5}">
                          <a16:colId xmlns:a16="http://schemas.microsoft.com/office/drawing/2014/main" val="3144170531"/>
                        </a:ext>
                      </a:extLst>
                    </a:gridCol>
                    <a:gridCol w="1039583">
                      <a:extLst>
                        <a:ext uri="{9D8B030D-6E8A-4147-A177-3AD203B41FA5}">
                          <a16:colId xmlns:a16="http://schemas.microsoft.com/office/drawing/2014/main" val="4241862875"/>
                        </a:ext>
                      </a:extLst>
                    </a:gridCol>
                    <a:gridCol w="1305017">
                      <a:extLst>
                        <a:ext uri="{9D8B030D-6E8A-4147-A177-3AD203B41FA5}">
                          <a16:colId xmlns:a16="http://schemas.microsoft.com/office/drawing/2014/main" val="1391933733"/>
                        </a:ext>
                      </a:extLst>
                    </a:gridCol>
                    <a:gridCol w="1571348">
                      <a:extLst>
                        <a:ext uri="{9D8B030D-6E8A-4147-A177-3AD203B41FA5}">
                          <a16:colId xmlns:a16="http://schemas.microsoft.com/office/drawing/2014/main" val="956148536"/>
                        </a:ext>
                      </a:extLst>
                    </a:gridCol>
                    <a:gridCol w="949911">
                      <a:extLst>
                        <a:ext uri="{9D8B030D-6E8A-4147-A177-3AD203B41FA5}">
                          <a16:colId xmlns:a16="http://schemas.microsoft.com/office/drawing/2014/main" val="1106928858"/>
                        </a:ext>
                      </a:extLst>
                    </a:gridCol>
                    <a:gridCol w="1464814">
                      <a:extLst>
                        <a:ext uri="{9D8B030D-6E8A-4147-A177-3AD203B41FA5}">
                          <a16:colId xmlns:a16="http://schemas.microsoft.com/office/drawing/2014/main" val="3893977291"/>
                        </a:ext>
                      </a:extLst>
                    </a:gridCol>
                  </a:tblGrid>
                  <a:tr h="822960">
                    <a:tc>
                      <a:txBody>
                        <a:bodyPr/>
                        <a:lstStyle/>
                        <a:p>
                          <a:pPr algn="ctr"/>
                          <a:r>
                            <a:rPr kumimoji="1" lang="en-US" altLang="ja-JP" sz="1200" dirty="0">
                              <a:latin typeface="Meiryo UI" panose="020B0604030504040204" pitchFamily="34" charset="-128"/>
                              <a:ea typeface="Meiryo UI" panose="020B0604030504040204" pitchFamily="34" charset="-128"/>
                            </a:rPr>
                            <a:t>No.</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A</a:t>
                          </a:r>
                          <a:r>
                            <a:rPr kumimoji="1" lang="ja-JP" altLang="en-US" sz="1200">
                              <a:latin typeface="Meiryo UI" panose="020B0604030504040204" pitchFamily="34" charset="-128"/>
                              <a:ea typeface="Meiryo UI" panose="020B0604030504040204" pitchFamily="34" charset="-128"/>
                            </a:rPr>
                            <a:t>rea</a:t>
                          </a:r>
                          <a:endParaRPr kumimoji="1" lang="en-US" altLang="ja-JP" sz="12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m</a:t>
                          </a:r>
                          <a:r>
                            <a:rPr kumimoji="1" lang="en-US" altLang="ja-JP" sz="1200" baseline="30000" dirty="0">
                              <a:latin typeface="Meiryo UI" panose="020B0604030504040204" pitchFamily="34" charset="-128"/>
                              <a:ea typeface="Meiryo UI" panose="020B0604030504040204" pitchFamily="34" charset="-128"/>
                            </a:rPr>
                            <a:t>2</a:t>
                          </a:r>
                          <a:r>
                            <a:rPr kumimoji="1" lang="ja-JP" altLang="en-US" sz="1200">
                              <a:latin typeface="Meiryo UI" panose="020B0604030504040204" pitchFamily="34" charset="-128"/>
                              <a:ea typeface="Meiryo UI" panose="020B0604030504040204" pitchFamily="34" charset="-128"/>
                            </a:rPr>
                            <a:t> )</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AU" sz="1200" dirty="0">
                              <a:latin typeface="Meiryo UI" panose="020B0604030504040204" pitchFamily="34" charset="-128"/>
                              <a:ea typeface="Meiryo UI" panose="020B0604030504040204" pitchFamily="34" charset="-128"/>
                            </a:rPr>
                            <a:t>Age of building </a:t>
                          </a:r>
                          <a:r>
                            <a:rPr kumimoji="1" lang="ja-JP" altLang="en-US" sz="1200" dirty="0">
                              <a:latin typeface="Meiryo UI" panose="020B0604030504040204" pitchFamily="34" charset="-128"/>
                              <a:ea typeface="Meiryo UI" panose="020B0604030504040204" pitchFamily="34" charset="-128"/>
                            </a:rPr>
                            <a:t>(Year)</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a:latin typeface="Meiryo UI" panose="020B0604030504040204" pitchFamily="34" charset="-128"/>
                              <a:ea typeface="Meiryo UI" panose="020B0604030504040204" pitchFamily="34" charset="-128"/>
                            </a:rPr>
                            <a:t>Walking time from the nearest station</a:t>
                          </a:r>
                          <a:br>
                            <a:rPr kumimoji="1" lang="en-US" altLang="ja-JP" sz="1200" dirty="0">
                              <a:latin typeface="Meiryo UI" panose="020B0604030504040204" pitchFamily="34" charset="-128"/>
                              <a:ea typeface="Meiryo UI" panose="020B0604030504040204" pitchFamily="34" charset="-128"/>
                            </a:rPr>
                          </a:br>
                          <a:r>
                            <a:rPr kumimoji="1" lang="ja-JP" altLang="en-US" sz="1200">
                              <a:latin typeface="Meiryo UI" panose="020B0604030504040204" pitchFamily="34" charset="-128"/>
                              <a:ea typeface="Meiryo UI" panose="020B0604030504040204" pitchFamily="34" charset="-128"/>
                            </a:rPr>
                            <a:t> (minutes)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Building </a:t>
                          </a:r>
                          <a:r>
                            <a:rPr kumimoji="1" lang="en-US" altLang="ja-JP" sz="1200" dirty="0">
                              <a:latin typeface="Meiryo UI" panose="020B0604030504040204" pitchFamily="34" charset="-128"/>
                              <a:ea typeface="Meiryo UI" panose="020B0604030504040204" pitchFamily="34" charset="-128"/>
                            </a:rPr>
                            <a:t>s</a:t>
                          </a:r>
                          <a:r>
                            <a:rPr kumimoji="1" lang="ja-JP" altLang="en-US" sz="1200">
                              <a:latin typeface="Meiryo UI" panose="020B0604030504040204" pitchFamily="34" charset="-128"/>
                              <a:ea typeface="Meiryo UI" panose="020B0604030504040204" pitchFamily="34" charset="-128"/>
                            </a:rPr>
                            <a:t>tructure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Sunlight</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Price</a:t>
                          </a:r>
                          <a:endParaRPr kumimoji="1" lang="en-US" altLang="ja-JP" sz="12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(Millions of yen)</a:t>
                          </a:r>
                        </a:p>
                      </a:txBody>
                      <a:tcPr anchor="ctr"/>
                    </a:tc>
                    <a:extLst>
                      <a:ext uri="{0D108BD9-81ED-4DB2-BD59-A6C34878D82A}">
                        <a16:rowId xmlns:a16="http://schemas.microsoft.com/office/drawing/2014/main" val="1795929135"/>
                      </a:ext>
                    </a:extLst>
                  </a:tr>
                  <a:tr h="457200">
                    <a:tc>
                      <a:txBody>
                        <a:bodyPr/>
                        <a:lstStyle/>
                        <a:p>
                          <a:pPr algn="ctr"/>
                          <a:r>
                            <a:rPr kumimoji="1" lang="en-US" altLang="ja-JP" sz="1200" dirty="0">
                              <a:latin typeface="Meiryo UI" panose="020B0604030504040204" pitchFamily="34" charset="-128"/>
                              <a:ea typeface="Meiryo UI" panose="020B0604030504040204" pitchFamily="34" charset="-128"/>
                            </a:rPr>
                            <a:t>1</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85</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31</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R</a:t>
                          </a:r>
                          <a:r>
                            <a:rPr kumimoji="1" lang="ja-JP" altLang="en-US" sz="1200">
                              <a:latin typeface="Meiryo UI" panose="020B0604030504040204" pitchFamily="34" charset="-128"/>
                              <a:ea typeface="Meiryo UI" panose="020B0604030504040204" pitchFamily="34" charset="-128"/>
                            </a:rPr>
                            <a:t>einforced concrete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B</a:t>
                          </a:r>
                          <a:r>
                            <a:rPr kumimoji="1" lang="ja-JP" altLang="en-US" sz="1200">
                              <a:latin typeface="Meiryo UI" panose="020B0604030504040204" pitchFamily="34" charset="-128"/>
                              <a:ea typeface="Meiryo UI" panose="020B0604030504040204" pitchFamily="34" charset="-128"/>
                            </a:rPr>
                            <a:t>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13.4</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470213430"/>
                      </a:ext>
                    </a:extLst>
                  </a:tr>
                  <a:tr h="457200">
                    <a:tc>
                      <a:txBody>
                        <a:bodyPr/>
                        <a:lstStyle/>
                        <a:p>
                          <a:pPr algn="ctr"/>
                          <a:r>
                            <a:rPr kumimoji="1" lang="en-US" altLang="ja-JP" sz="1200" dirty="0">
                              <a:latin typeface="Meiryo UI" panose="020B0604030504040204" pitchFamily="34" charset="-128"/>
                              <a:ea typeface="Meiryo UI" panose="020B0604030504040204" pitchFamily="34" charset="-128"/>
                            </a:rPr>
                            <a:t>2</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130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22</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19</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R</a:t>
                          </a:r>
                          <a:r>
                            <a:rPr kumimoji="1" lang="ja-JP" altLang="en-US" sz="1200">
                              <a:latin typeface="Meiryo UI" panose="020B0604030504040204" pitchFamily="34" charset="-128"/>
                              <a:ea typeface="Meiryo UI" panose="020B0604030504040204" pitchFamily="34" charset="-128"/>
                            </a:rPr>
                            <a:t>einforced concrete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G</a:t>
                          </a:r>
                          <a:r>
                            <a:rPr kumimoji="1" lang="ja-JP" altLang="en-US" sz="1200">
                              <a:latin typeface="Meiryo UI" panose="020B0604030504040204" pitchFamily="34" charset="-128"/>
                              <a:ea typeface="Meiryo UI" panose="020B0604030504040204" pitchFamily="34" charset="-128"/>
                            </a:rPr>
                            <a:t>ood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28.2</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799049508"/>
                      </a:ext>
                    </a:extLst>
                  </a:tr>
                  <a:tr h="274320">
                    <a:tc>
                      <a:txBody>
                        <a:bodyPr/>
                        <a:lstStyle/>
                        <a:p>
                          <a:pPr algn="ctr"/>
                          <a:r>
                            <a:rPr kumimoji="1" lang="en-US" altLang="ja-JP" sz="1200" dirty="0">
                              <a:latin typeface="Meiryo UI" panose="020B0604030504040204" pitchFamily="34" charset="-128"/>
                              <a:ea typeface="Meiryo UI" panose="020B0604030504040204" pitchFamily="34" charset="-128"/>
                            </a:rPr>
                            <a:t>3</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85</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4</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W</a:t>
                          </a:r>
                          <a:r>
                            <a:rPr kumimoji="1" lang="ja-JP" altLang="en-US" sz="1200">
                              <a:latin typeface="Meiryo UI" panose="020B0604030504040204" pitchFamily="34" charset="-128"/>
                              <a:ea typeface="Meiryo UI" panose="020B0604030504040204" pitchFamily="34" charset="-128"/>
                            </a:rPr>
                            <a:t>ooden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B</a:t>
                          </a:r>
                          <a:r>
                            <a:rPr kumimoji="1" lang="ja-JP" altLang="en-US" sz="1200">
                              <a:latin typeface="Meiryo UI" panose="020B0604030504040204" pitchFamily="34" charset="-128"/>
                              <a:ea typeface="Meiryo UI" panose="020B0604030504040204" pitchFamily="34" charset="-128"/>
                            </a:rPr>
                            <a:t>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29.1</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957961031"/>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4</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9</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W</a:t>
                          </a:r>
                          <a:r>
                            <a:rPr kumimoji="1" lang="ja-JP" altLang="en-US" sz="1200">
                              <a:latin typeface="Meiryo UI" panose="020B0604030504040204" pitchFamily="34" charset="-128"/>
                              <a:ea typeface="Meiryo UI" panose="020B0604030504040204" pitchFamily="34" charset="-128"/>
                            </a:rPr>
                            <a:t>ooden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G</a:t>
                          </a:r>
                          <a:r>
                            <a:rPr kumimoji="1" lang="ja-JP" altLang="en-US" sz="1200">
                              <a:latin typeface="Meiryo UI" panose="020B0604030504040204" pitchFamily="34" charset="-128"/>
                              <a:ea typeface="Meiryo UI" panose="020B0604030504040204" pitchFamily="34" charset="-128"/>
                            </a:rPr>
                            <a:t>ood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27.2</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9146243"/>
                      </a:ext>
                    </a:extLst>
                  </a:tr>
                  <a:tr h="274320">
                    <a:tc>
                      <a:txBody>
                        <a:bodyPr/>
                        <a:lstStyle/>
                        <a:p>
                          <a:endParaRPr lang="ja-JP"/>
                        </a:p>
                      </a:txBody>
                      <a:tcPr anchor="ctr">
                        <a:blipFill>
                          <a:blip r:embed="rId3"/>
                          <a:stretch>
                            <a:fillRect l="-1163" t="-837778" r="-1368605" b="-4444"/>
                          </a:stretch>
                        </a:blipFill>
                      </a:tcPr>
                    </a:tc>
                    <a:tc>
                      <a:txBody>
                        <a:bodyPr/>
                        <a:lstStyle/>
                        <a:p>
                          <a:endParaRPr lang="ja-JP"/>
                        </a:p>
                      </a:txBody>
                      <a:tcPr anchor="ctr">
                        <a:blipFill>
                          <a:blip r:embed="rId3"/>
                          <a:stretch>
                            <a:fillRect l="-63971" t="-837778" r="-765441" b="-4444"/>
                          </a:stretch>
                        </a:blipFill>
                      </a:tcPr>
                    </a:tc>
                    <a:tc>
                      <a:txBody>
                        <a:bodyPr/>
                        <a:lstStyle/>
                        <a:p>
                          <a:endParaRPr lang="ja-JP"/>
                        </a:p>
                      </a:txBody>
                      <a:tcPr anchor="ctr">
                        <a:blipFill>
                          <a:blip r:embed="rId3"/>
                          <a:stretch>
                            <a:fillRect l="-131176" t="-837778" r="-512353" b="-4444"/>
                          </a:stretch>
                        </a:blipFill>
                      </a:tcPr>
                    </a:tc>
                    <a:tc>
                      <a:txBody>
                        <a:bodyPr/>
                        <a:lstStyle/>
                        <a:p>
                          <a:endParaRPr lang="ja-JP"/>
                        </a:p>
                      </a:txBody>
                      <a:tcPr anchor="ctr">
                        <a:blipFill>
                          <a:blip r:embed="rId3"/>
                          <a:stretch>
                            <a:fillRect l="-182791" t="-837778" r="-305116" b="-4444"/>
                          </a:stretch>
                        </a:blipFill>
                      </a:tcPr>
                    </a:tc>
                    <a:tc>
                      <a:txBody>
                        <a:bodyPr/>
                        <a:lstStyle/>
                        <a:p>
                          <a:endParaRPr lang="ja-JP"/>
                        </a:p>
                      </a:txBody>
                      <a:tcPr anchor="ctr">
                        <a:blipFill>
                          <a:blip r:embed="rId3"/>
                          <a:stretch>
                            <a:fillRect l="-235659" t="-837778" r="-154264" b="-444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endParaRPr lang="ja-JP"/>
                        </a:p>
                      </a:txBody>
                      <a:tcPr anchor="ctr">
                        <a:blipFill>
                          <a:blip r:embed="rId3"/>
                          <a:stretch>
                            <a:fillRect l="-425833" t="-837778" r="-833" b="-4444"/>
                          </a:stretch>
                        </a:blipFill>
                      </a:tcPr>
                    </a:tc>
                    <a:extLst>
                      <a:ext uri="{0D108BD9-81ED-4DB2-BD59-A6C34878D82A}">
                        <a16:rowId xmlns:a16="http://schemas.microsoft.com/office/drawing/2014/main" val="3046104242"/>
                      </a:ext>
                    </a:extLst>
                  </a:tr>
                </a:tbl>
              </a:graphicData>
            </a:graphic>
          </p:graphicFrame>
        </mc:Fallback>
      </mc:AlternateContent>
    </p:spTree>
    <p:extLst>
      <p:ext uri="{BB962C8B-B14F-4D97-AF65-F5344CB8AC3E}">
        <p14:creationId xmlns:p14="http://schemas.microsoft.com/office/powerpoint/2010/main" val="2119066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［5-1~5-4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br>
              <a:rPr lang="en" altLang="ja-AU" sz="1800" b="0" dirty="0">
                <a:latin typeface="Meiryo UI" panose="020B0604030504040204" pitchFamily="50" charset="-128"/>
                <a:ea typeface="Meiryo UI" panose="020B0604030504040204" pitchFamily="50" charset="-128"/>
              </a:rPr>
            </a:b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 cross-shaped pattern,</a:t>
            </a:r>
            <a:r>
              <a:rPr lang="en" altLang="ja-JP" sz="1800" dirty="0">
                <a:solidFill>
                  <a:prstClr val="black"/>
                </a:solidFill>
                <a:latin typeface="Meiryo UI" panose="020B0604030504040204" pitchFamily="34" charset="-128"/>
                <a:ea typeface="Meiryo UI" panose="020B0604030504040204" pitchFamily="34" charset="-128"/>
              </a:rPr>
              <a:t> </a:t>
            </a:r>
            <a:r>
              <a:rPr lang="en" altLang="ja-JP" sz="1800" b="0" dirty="0">
                <a:solidFill>
                  <a:prstClr val="black"/>
                </a:solidFill>
                <a:latin typeface="Meiryo UI" panose="020B0604030504040204" pitchFamily="34" charset="-128"/>
                <a:ea typeface="Meiryo UI" panose="020B0604030504040204" pitchFamily="34" charset="-128"/>
              </a:rPr>
              <a:t>indicating that the settings for independence and homoscedasticity of the errors do not hold.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a:t>
            </a:r>
            <a:r>
              <a:rPr lang="en" altLang="ja-AU" sz="1800" b="0" dirty="0">
                <a:solidFill>
                  <a:prstClr val="black"/>
                </a:solidFill>
                <a:latin typeface="Meiryo UI" panose="020B0604030504040204" pitchFamily="34" charset="-128"/>
                <a:ea typeface="Meiryo UI" panose="020B0604030504040204" pitchFamily="34" charset="-128"/>
              </a:rPr>
              <a:t>t is necessary to revise the current settings, so we will revise the settings of the regression equation.</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30</a:t>
            </a:fld>
            <a:endParaRPr kumimoji="1" lang="ja-JP" altLang="en-US"/>
          </a:p>
        </p:txBody>
      </p:sp>
    </p:spTree>
    <p:extLst>
      <p:ext uri="{BB962C8B-B14F-4D97-AF65-F5344CB8AC3E}">
        <p14:creationId xmlns:p14="http://schemas.microsoft.com/office/powerpoint/2010/main" val="25023946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371695"/>
            <a:ext cx="6382823" cy="707886"/>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6. Review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 </a:t>
            </a:r>
            <a:endParaRPr lang="en-US" altLang="ja-JP" sz="2000" dirty="0">
              <a:latin typeface="Meiryo UI" panose="020B0604030504040204" pitchFamily="34" charset="-128"/>
              <a:ea typeface="Meiryo UI" panose="020B0604030504040204" pitchFamily="34" charset="-128"/>
            </a:endParaRPr>
          </a:p>
          <a:p>
            <a:pPr algn="ct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Revision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the R</a:t>
            </a:r>
            <a:r>
              <a:rPr lang="ja-JP" altLang="en-US" sz="2000">
                <a:latin typeface="Meiryo UI" panose="020B0604030504040204" pitchFamily="34" charset="-128"/>
                <a:ea typeface="Meiryo UI" panose="020B0604030504040204" pitchFamily="34" charset="-128"/>
              </a:rPr>
              <a:t>egression </a:t>
            </a:r>
            <a:r>
              <a:rPr lang="en-US" altLang="ja-JP" sz="2000" dirty="0">
                <a:latin typeface="Meiryo UI" panose="020B0604030504040204" pitchFamily="34" charset="-128"/>
                <a:ea typeface="Meiryo UI" panose="020B0604030504040204" pitchFamily="34" charset="-128"/>
              </a:rPr>
              <a:t>E</a:t>
            </a:r>
            <a:r>
              <a:rPr lang="ja-JP" altLang="en-US" sz="2000">
                <a:latin typeface="Meiryo UI" panose="020B0604030504040204" pitchFamily="34" charset="-128"/>
                <a:ea typeface="Meiryo UI" panose="020B0604030504040204" pitchFamily="34" charset="-128"/>
              </a:rPr>
              <a:t>quation)</a:t>
            </a:r>
            <a:endParaRPr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58886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a:xfrm>
            <a:off x="374650" y="48612"/>
            <a:ext cx="8362950" cy="307777"/>
          </a:xfrm>
        </p:spPr>
        <p:txBody>
          <a:bodyPr/>
          <a:lstStyle/>
          <a:p>
            <a:r>
              <a:rPr kumimoji="1" lang="ja-JP" altLang="en-US"/>
              <a:t>Understanding Objectives</a:t>
            </a:r>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Revision of </a:t>
            </a:r>
            <a:r>
              <a:rPr lang="ja-JP" altLang="en-US" sz="2000" b="0"/>
              <a:t>the regression equation [</a:t>
            </a:r>
            <a:r>
              <a:rPr lang="en-US" altLang="ja-JP" sz="2000" b="0" dirty="0"/>
              <a:t>reconsider </a:t>
            </a:r>
            <a:r>
              <a:rPr lang="ja-JP" altLang="en-US" sz="2000" b="0"/>
              <a:t>the regression equation]</a:t>
            </a:r>
            <a:endParaRPr lang="en-US" altLang="ja-JP" sz="2000" b="0" dirty="0"/>
          </a:p>
          <a:p>
            <a:pPr marL="0" indent="0">
              <a:buNone/>
            </a:pPr>
            <a:endParaRPr lang="en-US" altLang="ja-JP" sz="2000" b="0" dirty="0"/>
          </a:p>
          <a:p>
            <a:pPr marL="0" indent="0">
              <a:buNone/>
            </a:pPr>
            <a:endParaRPr lang="en-US" altLang="ja-JP" sz="20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32</a:t>
            </a:fld>
            <a:endParaRPr kumimoji="1" lang="ja-JP" altLang="en-US"/>
          </a:p>
        </p:txBody>
      </p:sp>
    </p:spTree>
    <p:extLst>
      <p:ext uri="{BB962C8B-B14F-4D97-AF65-F5344CB8AC3E}">
        <p14:creationId xmlns:p14="http://schemas.microsoft.com/office/powerpoint/2010/main" val="31555534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961855288"/>
                  </p:ext>
                </p:extLst>
              </p:nvPr>
            </p:nvGraphicFramePr>
            <p:xfrm>
              <a:off x="214686" y="674817"/>
              <a:ext cx="8770287" cy="3081105"/>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Building</a:t>
                          </a:r>
                          <a:r>
                            <a:rPr lang="en-US" altLang="ja-JP" sz="1200" b="1" baseline="0" dirty="0">
                              <a:solidFill>
                                <a:schemeClr val="tx1"/>
                              </a:solidFill>
                              <a:latin typeface="Meiryo UI" panose="020B0604030504040204" pitchFamily="34" charset="-128"/>
                              <a:ea typeface="Meiryo UI" panose="020B0604030504040204" pitchFamily="34" charset="-128"/>
                            </a:rPr>
                            <a:t> s</a:t>
                          </a:r>
                          <a:r>
                            <a:rPr lang="en-US" altLang="ja-JP" sz="1200" b="1" dirty="0">
                              <a:solidFill>
                                <a:schemeClr val="tx1"/>
                              </a:solidFill>
                              <a:latin typeface="Meiryo UI" panose="020B0604030504040204" pitchFamily="34" charset="-128"/>
                              <a:ea typeface="Meiryo UI" panose="020B0604030504040204" pitchFamily="34" charset="-128"/>
                            </a:rPr>
                            <a:t>tructure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Sunlight</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961855288"/>
                  </p:ext>
                </p:extLst>
              </p:nvPr>
            </p:nvGraphicFramePr>
            <p:xfrm>
              <a:off x="214686" y="674817"/>
              <a:ext cx="8770287" cy="3081105"/>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2099" t="-46465" r="-260773" b="-102020"/>
                          </a:stretch>
                        </a:blipFill>
                      </a:tcPr>
                    </a:tc>
                    <a:tc>
                      <a:txBody>
                        <a:bodyPr/>
                        <a:lstStyle/>
                        <a:p>
                          <a:endParaRPr lang="ja-AU"/>
                        </a:p>
                      </a:txBody>
                      <a:tcPr anchor="ctr">
                        <a:blipFill>
                          <a:blip r:embed="rId2"/>
                          <a:stretch>
                            <a:fillRect l="-113333" t="-46465" r="-142051" b="-102020"/>
                          </a:stretch>
                        </a:blipFill>
                      </a:tcP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2099" t="-146465" r="-260773" b="-2020"/>
                          </a:stretch>
                        </a:blipFill>
                      </a:tcPr>
                    </a:tc>
                    <a:tc>
                      <a:txBody>
                        <a:bodyPr/>
                        <a:lstStyle/>
                        <a:p>
                          <a:endParaRPr lang="ja-AU"/>
                        </a:p>
                      </a:txBody>
                      <a:tcPr anchor="ctr">
                        <a:blipFill>
                          <a:blip r:embed="rId2"/>
                          <a:stretch>
                            <a:fillRect l="-113333" t="-146465" r="-142051" b="-202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bl>
              </a:graphicData>
            </a:graphic>
          </p:graphicFrame>
        </mc:Fallback>
      </mc:AlternateContent>
    </p:spTree>
    <p:extLst>
      <p:ext uri="{BB962C8B-B14F-4D97-AF65-F5344CB8AC3E}">
        <p14:creationId xmlns:p14="http://schemas.microsoft.com/office/powerpoint/2010/main" val="41650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6-1~6-2]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34</a:t>
            </a:fld>
            <a:endParaRPr kumimoji="1" lang="ja-JP" altLang="en-US"/>
          </a:p>
        </p:txBody>
      </p:sp>
      <p:pic>
        <p:nvPicPr>
          <p:cNvPr id="10" name="図 9">
            <a:extLst>
              <a:ext uri="{FF2B5EF4-FFF2-40B4-BE49-F238E27FC236}">
                <a16:creationId xmlns:a16="http://schemas.microsoft.com/office/drawing/2014/main" id="{30181F8C-74A3-B943-047C-824A3DE8B918}"/>
              </a:ext>
            </a:extLst>
          </p:cNvPr>
          <p:cNvPicPr>
            <a:picLocks noChangeAspect="1"/>
          </p:cNvPicPr>
          <p:nvPr/>
        </p:nvPicPr>
        <p:blipFill>
          <a:blip r:embed="rId2"/>
          <a:stretch>
            <a:fillRect/>
          </a:stretch>
        </p:blipFill>
        <p:spPr>
          <a:xfrm>
            <a:off x="890861" y="1230630"/>
            <a:ext cx="2763520" cy="2682240"/>
          </a:xfrm>
          <a:prstGeom prst="rect">
            <a:avLst/>
          </a:prstGeom>
        </p:spPr>
      </p:pic>
      <p:pic>
        <p:nvPicPr>
          <p:cNvPr id="11" name="図 10">
            <a:extLst>
              <a:ext uri="{FF2B5EF4-FFF2-40B4-BE49-F238E27FC236}">
                <a16:creationId xmlns:a16="http://schemas.microsoft.com/office/drawing/2014/main" id="{5C4BE145-C2B8-754E-3887-9297B00A4724}"/>
              </a:ext>
            </a:extLst>
          </p:cNvPr>
          <p:cNvPicPr>
            <a:picLocks noChangeAspect="1"/>
          </p:cNvPicPr>
          <p:nvPr/>
        </p:nvPicPr>
        <p:blipFill>
          <a:blip r:embed="rId3"/>
          <a:stretch>
            <a:fillRect/>
          </a:stretch>
        </p:blipFill>
        <p:spPr>
          <a:xfrm>
            <a:off x="5174826" y="1230630"/>
            <a:ext cx="2763520" cy="2682240"/>
          </a:xfrm>
          <a:prstGeom prst="rect">
            <a:avLst/>
          </a:prstGeom>
        </p:spPr>
      </p:pic>
      <p:sp>
        <p:nvSpPr>
          <p:cNvPr id="12" name="テキスト ボックス 11">
            <a:extLst>
              <a:ext uri="{FF2B5EF4-FFF2-40B4-BE49-F238E27FC236}">
                <a16:creationId xmlns:a16="http://schemas.microsoft.com/office/drawing/2014/main" id="{2EB81A55-BB2A-B06C-E4F9-24F5C9A0DC53}"/>
              </a:ext>
            </a:extLst>
          </p:cNvPr>
          <p:cNvSpPr txBox="1"/>
          <p:nvPr/>
        </p:nvSpPr>
        <p:spPr>
          <a:xfrm>
            <a:off x="1205654"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Building structure</a:t>
            </a:r>
          </a:p>
        </p:txBody>
      </p:sp>
      <p:sp>
        <p:nvSpPr>
          <p:cNvPr id="3" name="テキスト ボックス 2">
            <a:extLst>
              <a:ext uri="{FF2B5EF4-FFF2-40B4-BE49-F238E27FC236}">
                <a16:creationId xmlns:a16="http://schemas.microsoft.com/office/drawing/2014/main" id="{A58AD499-BEE9-BF37-F7C5-1DF1DF0040C1}"/>
              </a:ext>
            </a:extLst>
          </p:cNvPr>
          <p:cNvSpPr txBox="1"/>
          <p:nvPr/>
        </p:nvSpPr>
        <p:spPr>
          <a:xfrm>
            <a:off x="5356508"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Sunlight</a:t>
            </a:r>
          </a:p>
        </p:txBody>
      </p:sp>
    </p:spTree>
    <p:extLst>
      <p:ext uri="{BB962C8B-B14F-4D97-AF65-F5344CB8AC3E}">
        <p14:creationId xmlns:p14="http://schemas.microsoft.com/office/powerpoint/2010/main" val="23282543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［6-1~6-2</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lnSpc>
                <a:spcPct val="120000"/>
              </a:lnSpc>
              <a:spcBef>
                <a:spcPts val="0"/>
              </a:spcBef>
            </a:pPr>
            <a:r>
              <a:rPr lang="en" altLang="ja-AU" sz="1800" b="0" dirty="0"/>
              <a:t>In the residual plot stratified by building structure, the cross-shaped pattern is split into two band-like plots, suggesting that the cross-shaped pattern appears due to the influence of building structure.</a:t>
            </a:r>
          </a:p>
          <a:p>
            <a:pPr lvl="4">
              <a:lnSpc>
                <a:spcPct val="120000"/>
              </a:lnSpc>
              <a:spcBef>
                <a:spcPts val="0"/>
              </a:spcBef>
            </a:pPr>
            <a:endParaRPr lang="en-US" altLang="ja-AU" sz="600" b="0" dirty="0"/>
          </a:p>
          <a:p>
            <a:pPr>
              <a:lnSpc>
                <a:spcPct val="120000"/>
              </a:lnSpc>
              <a:spcBef>
                <a:spcPts val="0"/>
              </a:spcBef>
            </a:pPr>
            <a:r>
              <a:rPr lang="en" altLang="ja-AU" sz="1800" b="0" dirty="0"/>
              <a:t>We will reconsider the data characteristics by focusing on the building structure.</a:t>
            </a:r>
            <a:endParaRPr lang="ja-JP" altLang="en-US" sz="1800" b="0"/>
          </a:p>
          <a:p>
            <a:pPr>
              <a:lnSpc>
                <a:spcPct val="120000"/>
              </a:lnSpc>
              <a:spcBef>
                <a:spcPts val="0"/>
              </a:spcBef>
            </a:pPr>
            <a:endParaRPr lang="ja-JP" altLang="en-US" sz="1800" b="0" dirty="0">
              <a:highlight>
                <a:srgbClr val="00FF00"/>
              </a:highlight>
            </a:endParaRPr>
          </a:p>
          <a:p>
            <a:pPr marL="0" indent="0">
              <a:lnSpc>
                <a:spcPct val="120000"/>
              </a:lnSpc>
              <a:spcBef>
                <a:spcPts val="0"/>
              </a:spcBef>
              <a:buNone/>
            </a:pPr>
            <a:endParaRPr lang="ja-JP" altLang="en-US" sz="18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35</a:t>
            </a:fld>
            <a:endParaRPr kumimoji="1" lang="ja-JP" altLang="en-US"/>
          </a:p>
        </p:txBody>
      </p:sp>
    </p:spTree>
    <p:extLst>
      <p:ext uri="{BB962C8B-B14F-4D97-AF65-F5344CB8AC3E}">
        <p14:creationId xmlns:p14="http://schemas.microsoft.com/office/powerpoint/2010/main" val="3665316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048348047"/>
                  </p:ext>
                </p:extLst>
              </p:nvPr>
            </p:nvGraphicFramePr>
            <p:xfrm>
              <a:off x="214686" y="871462"/>
              <a:ext cx="8722583" cy="131965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200" b="0" dirty="0">
                              <a:latin typeface="Meiryo UI" panose="020B0604030504040204" pitchFamily="34" charset="-128"/>
                              <a:ea typeface="Meiryo UI" panose="020B0604030504040204" pitchFamily="34" charset="-128"/>
                            </a:rPr>
                            <a:t>6-3</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200" b="1" i="0" smtClean="0">
                                  <a:latin typeface="Cambria Math" panose="02040503050406030204" pitchFamily="18" charset="0"/>
                                  <a:ea typeface="Meiryo UI" panose="020B0604030504040204" pitchFamily="34" charset="-128"/>
                                </a:rPr>
                                <m:t> </m:t>
                              </m:r>
                              <m:sSub>
                                <m:sSubPr>
                                  <m:ctrlPr>
                                    <a:rPr kumimoji="1" lang="en-US" altLang="ja-JP" sz="1200" b="0" i="1" smtClean="0">
                                      <a:latin typeface="Cambria Math" panose="02040503050406030204" pitchFamily="18" charset="0"/>
                                      <a:ea typeface="Meiryo UI" panose="020B0604030504040204" pitchFamily="34" charset="-128"/>
                                    </a:rPr>
                                  </m:ctrlPr>
                                </m:sSubPr>
                                <m:e>
                                  <m:r>
                                    <a:rPr kumimoji="1" lang="en-US" altLang="ja-JP" sz="1200" b="0" i="1" smtClean="0">
                                      <a:latin typeface="Cambria Math" panose="02040503050406030204" pitchFamily="18" charset="0"/>
                                      <a:ea typeface="Meiryo UI" panose="020B0604030504040204" pitchFamily="34" charset="-128"/>
                                    </a:rPr>
                                    <m:t>𝑥</m:t>
                                  </m:r>
                                </m:e>
                                <m:sub>
                                  <m:r>
                                    <a:rPr kumimoji="1" lang="en-US" altLang="ja-JP" sz="1200" b="0" i="1" smtClean="0">
                                      <a:latin typeface="Cambria Math" panose="02040503050406030204" pitchFamily="18" charset="0"/>
                                      <a:ea typeface="Meiryo UI" panose="020B0604030504040204" pitchFamily="34" charset="-128"/>
                                    </a:rPr>
                                    <m:t>2</m:t>
                                  </m:r>
                                </m:sub>
                              </m:sSub>
                            </m:oMath>
                          </a14:m>
                          <a:r>
                            <a:rPr kumimoji="1" lang="en-US" altLang="ja-JP" sz="1200" b="1"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ja-JP" altLang="en-US" sz="1200" dirty="0">
                              <a:latin typeface="Meiryo UI" panose="020B0604030504040204" pitchFamily="34" charset="-128"/>
                              <a:ea typeface="Meiryo UI" panose="020B0604030504040204" pitchFamily="34" charset="-128"/>
                            </a:rPr>
                            <a:t>quantitative variable</a:t>
                          </a:r>
                          <a:r>
                            <a:rPr kumimoji="1" lang="en-US" altLang="ja-JP" sz="1200" dirty="0">
                              <a:latin typeface="Meiryo UI" panose="020B0604030504040204" pitchFamily="34" charset="-128"/>
                              <a:ea typeface="Meiryo UI" panose="020B0604030504040204"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Building structure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oMath>
                          </a14:m>
                          <a:r>
                            <a:rPr lang="en-US" altLang="ja-JP" sz="1200" b="0" dirty="0">
                              <a:solidFill>
                                <a:schemeClr val="tx1"/>
                              </a:solidFill>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en-US" altLang="ja-JP" sz="1200" b="0" dirty="0">
                              <a:latin typeface="Meiryo UI" panose="020B0604030504040204" pitchFamily="34" charset="-128"/>
                              <a:ea typeface="Meiryo UI" panose="020B0604030504040204" pitchFamily="34" charset="-128"/>
                            </a:rPr>
                            <a:t>qualitative</a:t>
                          </a:r>
                          <a:r>
                            <a:rPr kumimoji="1" lang="ja-JP" altLang="en-US" sz="1200" dirty="0">
                              <a:latin typeface="Meiryo UI" panose="020B0604030504040204" pitchFamily="34" charset="-128"/>
                              <a:ea typeface="Meiryo UI" panose="020B0604030504040204" pitchFamily="34" charset="-128"/>
                            </a:rPr>
                            <a:t> variable</a:t>
                          </a:r>
                          <a:r>
                            <a:rPr kumimoji="1" lang="en-US" altLang="ja-JP" sz="1200" dirty="0">
                              <a:latin typeface="Meiryo UI" panose="020B0604030504040204" pitchFamily="34" charset="-128"/>
                              <a:ea typeface="Meiryo UI" panose="020B0604030504040204" pitchFamily="34" charset="-128"/>
                            </a:rPr>
                            <a:t>)</a:t>
                          </a:r>
                          <a:endParaRPr lang="en-US" altLang="ja-JP" sz="1200" b="0" dirty="0">
                            <a:solidFill>
                              <a:schemeClr val="tx1"/>
                            </a:solidFill>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oMath>
                          </a14:m>
                          <a:r>
                            <a:rPr kumimoji="1" lang="en-US" altLang="ja-JP" sz="1200" dirty="0">
                              <a:latin typeface="Meiryo UI" panose="020B0604030504040204" pitchFamily="34" charset="-128"/>
                              <a:ea typeface="Meiryo UI" panose="020B0604030504040204" pitchFamily="34" charset="-128"/>
                            </a:rPr>
                            <a:t> (</a:t>
                          </a:r>
                          <a:r>
                            <a:rPr kumimoji="1" lang="ja-JP" altLang="en-US" sz="1200" dirty="0">
                              <a:latin typeface="Meiryo UI" panose="020B0604030504040204" pitchFamily="34" charset="-128"/>
                              <a:ea typeface="Meiryo UI" panose="020B0604030504040204" pitchFamily="34" charset="-128"/>
                            </a:rPr>
                            <a:t>quantitative variables</a:t>
                          </a: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048348047"/>
                  </p:ext>
                </p:extLst>
              </p:nvPr>
            </p:nvGraphicFramePr>
            <p:xfrm>
              <a:off x="214686" y="871462"/>
              <a:ext cx="8722583" cy="131965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005840">
                    <a:tc>
                      <a:txBody>
                        <a:bodyPr/>
                        <a:lstStyle/>
                        <a:p>
                          <a:pPr algn="ctr"/>
                          <a:r>
                            <a:rPr kumimoji="1" lang="en-US" altLang="ja-JP" sz="1200" b="0" dirty="0">
                              <a:latin typeface="Meiryo UI" panose="020B0604030504040204" pitchFamily="34" charset="-128"/>
                              <a:ea typeface="Meiryo UI" panose="020B0604030504040204" pitchFamily="34" charset="-128"/>
                            </a:rPr>
                            <a:t>6-3</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ja-JP"/>
                        </a:p>
                      </a:txBody>
                      <a:tcPr anchor="ctr">
                        <a:blipFill>
                          <a:blip r:embed="rId2"/>
                          <a:stretch>
                            <a:fillRect l="-22410" t="-31928" r="-223373" b="-421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309265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6-3</a:t>
            </a:r>
            <a:r>
              <a:rPr lang="ja-JP" altLang="en-US"/>
              <a:t>] Analysis</a:t>
            </a:r>
            <a:endParaRPr kumimoji="1" lang="ja-JP" altLang="en-US" dirty="0"/>
          </a:p>
        </p:txBody>
      </p:sp>
      <p:sp>
        <p:nvSpPr>
          <p:cNvPr id="8" name="コンテンツ プレースホルダー 7">
            <a:extLst>
              <a:ext uri="{FF2B5EF4-FFF2-40B4-BE49-F238E27FC236}">
                <a16:creationId xmlns:a16="http://schemas.microsoft.com/office/drawing/2014/main" id="{FD27315B-CB1B-5B29-D012-BC7F78A3BDCB}"/>
              </a:ext>
            </a:extLst>
          </p:cNvPr>
          <p:cNvSpPr>
            <a:spLocks noGrp="1"/>
          </p:cNvSpPr>
          <p:nvPr>
            <p:ph idx="1"/>
          </p:nvPr>
        </p:nvSpPr>
        <p:spPr/>
        <p:txBody>
          <a:bodyPr>
            <a:normAutofit/>
          </a:bodyPr>
          <a:lstStyle/>
          <a:p>
            <a:pPr marL="0" indent="0">
              <a:buNone/>
            </a:pPr>
            <a:r>
              <a:rPr lang="ja-JP" altLang="en-US" sz="2000" dirty="0"/>
              <a:t>Scatter plot </a:t>
            </a:r>
            <a:r>
              <a:rPr lang="ja-JP" altLang="en-US" sz="2000"/>
              <a:t>of </a:t>
            </a:r>
            <a:r>
              <a:rPr lang="en-US" altLang="ja-JP" sz="2000" dirty="0"/>
              <a:t>A</a:t>
            </a:r>
            <a:r>
              <a:rPr lang="ja-JP" altLang="en-US" sz="2000"/>
              <a:t>ge and </a:t>
            </a:r>
            <a:r>
              <a:rPr lang="en-US" altLang="ja-JP" sz="2000" dirty="0"/>
              <a:t>P</a:t>
            </a:r>
            <a:r>
              <a:rPr lang="ja-JP" altLang="en-US" sz="2000"/>
              <a:t>rice stratif</a:t>
            </a:r>
            <a:r>
              <a:rPr lang="en-US" altLang="ja-JP" sz="2000" dirty="0" err="1"/>
              <a:t>ied</a:t>
            </a:r>
            <a:r>
              <a:rPr lang="ja-JP" altLang="en-US" sz="2000"/>
              <a:t> by </a:t>
            </a:r>
            <a:r>
              <a:rPr lang="en-US" altLang="ja-JP" sz="2000" dirty="0"/>
              <a:t>B</a:t>
            </a:r>
            <a:r>
              <a:rPr lang="ja-JP" altLang="en-US" sz="2000"/>
              <a:t>uilding </a:t>
            </a:r>
            <a:r>
              <a:rPr lang="ja-JP" altLang="en-US" sz="2000" dirty="0"/>
              <a:t>structure</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37</a:t>
            </a:fld>
            <a:endParaRPr kumimoji="1" lang="ja-JP" altLang="en-US"/>
          </a:p>
        </p:txBody>
      </p:sp>
      <p:pic>
        <p:nvPicPr>
          <p:cNvPr id="3" name="図 2">
            <a:extLst>
              <a:ext uri="{FF2B5EF4-FFF2-40B4-BE49-F238E27FC236}">
                <a16:creationId xmlns:a16="http://schemas.microsoft.com/office/drawing/2014/main" id="{24C2D07F-B029-3590-5395-A87513E0304E}"/>
              </a:ext>
            </a:extLst>
          </p:cNvPr>
          <p:cNvPicPr>
            <a:picLocks noChangeAspect="1"/>
          </p:cNvPicPr>
          <p:nvPr/>
        </p:nvPicPr>
        <p:blipFill>
          <a:blip r:embed="rId2"/>
          <a:stretch>
            <a:fillRect/>
          </a:stretch>
        </p:blipFill>
        <p:spPr>
          <a:xfrm>
            <a:off x="2980562" y="1511402"/>
            <a:ext cx="2908300" cy="2870200"/>
          </a:xfrm>
          <a:prstGeom prst="rect">
            <a:avLst/>
          </a:prstGeom>
        </p:spPr>
      </p:pic>
      <p:cxnSp>
        <p:nvCxnSpPr>
          <p:cNvPr id="6" name="直線コネクタ 5">
            <a:extLst>
              <a:ext uri="{FF2B5EF4-FFF2-40B4-BE49-F238E27FC236}">
                <a16:creationId xmlns:a16="http://schemas.microsoft.com/office/drawing/2014/main" id="{29C7F4F3-791A-D8A9-F950-D8490B4C9532}"/>
              </a:ext>
            </a:extLst>
          </p:cNvPr>
          <p:cNvCxnSpPr>
            <a:cxnSpLocks/>
          </p:cNvCxnSpPr>
          <p:nvPr/>
        </p:nvCxnSpPr>
        <p:spPr>
          <a:xfrm rot="2340000">
            <a:off x="3164783" y="2757519"/>
            <a:ext cx="288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B3A97EC-F75A-8295-891B-ECDBBDAF0025}"/>
              </a:ext>
            </a:extLst>
          </p:cNvPr>
          <p:cNvCxnSpPr>
            <a:cxnSpLocks/>
          </p:cNvCxnSpPr>
          <p:nvPr/>
        </p:nvCxnSpPr>
        <p:spPr>
          <a:xfrm rot="3780000">
            <a:off x="2919806" y="2968958"/>
            <a:ext cx="20160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881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ja-JP" altLang="en-US"/>
              <a:t>[</a:t>
            </a:r>
            <a:r>
              <a:rPr lang="en-US" altLang="ja-JP" dirty="0"/>
              <a:t>6-3</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spcBef>
                <a:spcPts val="0"/>
              </a:spcBef>
            </a:pPr>
            <a:r>
              <a:rPr lang="en-US" altLang="ja-JP" sz="1800" b="0" dirty="0"/>
              <a:t>Assuming a linear relationship between age and price, the slope of the line appears to differ depending on building structure.</a:t>
            </a:r>
          </a:p>
          <a:p>
            <a:pPr lvl="3">
              <a:spcBef>
                <a:spcPts val="0"/>
              </a:spcBef>
            </a:pPr>
            <a:endParaRPr lang="en-US" altLang="ja-JP" sz="600" b="0" dirty="0"/>
          </a:p>
          <a:p>
            <a:r>
              <a:rPr lang="en-US" altLang="ja-JP" sz="1800" b="0" dirty="0"/>
              <a:t>Given that the slopes of the lines differ, it is necessary to include an interaction term between Age and Structure in the regression equation. </a:t>
            </a:r>
          </a:p>
          <a:p>
            <a:pPr lvl="2"/>
            <a:endParaRPr lang="en-US" altLang="ja-JP" sz="1000" b="0" dirty="0"/>
          </a:p>
          <a:p>
            <a:r>
              <a:rPr lang="en-US" altLang="ja-JP" sz="1800" b="0" dirty="0"/>
              <a:t>We will revise the regression equation by including this interaction term.</a:t>
            </a:r>
          </a:p>
          <a:p>
            <a:pPr marL="0" indent="0">
              <a:lnSpc>
                <a:spcPct val="120000"/>
              </a:lnSpc>
              <a:spcBef>
                <a:spcPts val="0"/>
              </a:spcBef>
              <a:buNone/>
            </a:pPr>
            <a:endParaRPr lang="ja-JP" altLang="en-US" sz="20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38</a:t>
            </a:fld>
            <a:endParaRPr kumimoji="1" lang="ja-JP" altLang="en-US"/>
          </a:p>
        </p:txBody>
      </p:sp>
    </p:spTree>
    <p:extLst>
      <p:ext uri="{BB962C8B-B14F-4D97-AF65-F5344CB8AC3E}">
        <p14:creationId xmlns:p14="http://schemas.microsoft.com/office/powerpoint/2010/main" val="3370858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154176303"/>
                  </p:ext>
                </p:extLst>
              </p:nvPr>
            </p:nvGraphicFramePr>
            <p:xfrm>
              <a:off x="136575" y="1405191"/>
              <a:ext cx="8870850" cy="2343500"/>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92695">
                      <a:extLst>
                        <a:ext uri="{9D8B030D-6E8A-4147-A177-3AD203B41FA5}">
                          <a16:colId xmlns:a16="http://schemas.microsoft.com/office/drawing/2014/main" val="388790388"/>
                        </a:ext>
                      </a:extLst>
                    </a:gridCol>
                    <a:gridCol w="1784882">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a:t>
                          </a:r>
                          <a:r>
                            <a:rPr kumimoji="1" lang="ja-JP" altLang="en-US" sz="12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12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S</a:t>
                          </a:r>
                          <a:r>
                            <a:rPr kumimoji="1" lang="ja-JP" altLang="en-US" sz="12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Criterion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O</a:t>
                          </a:r>
                          <a:r>
                            <a:rPr kumimoji="1" lang="ja-JP" altLang="en-US" sz="12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1200" dirty="0">
                              <a:solidFill>
                                <a:schemeClr val="tx1"/>
                              </a:solidFill>
                              <a:latin typeface="Meiryo UI" panose="020B0604030504040204" pitchFamily="34" charset="-128"/>
                              <a:ea typeface="Meiryo UI" panose="020B0604030504040204" pitchFamily="34" charset="-128"/>
                            </a:rPr>
                            <a:t>6-4</a:t>
                          </a:r>
                          <a:endParaRPr kumimoji="1" lang="ja-JP" altLang="en-US"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1200" b="1" dirty="0">
                              <a:solidFill>
                                <a:schemeClr val="tx1"/>
                              </a:solidFill>
                              <a:latin typeface="Meiryo UI" panose="020B0604030504040204" pitchFamily="34" charset="-128"/>
                              <a:ea typeface="Meiryo UI" panose="020B0604030504040204" pitchFamily="34" charset="-128"/>
                            </a:rPr>
                            <a:t>Area</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Age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2</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Walking</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Structure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Sunlight</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kumimoji="1" lang="en-US" altLang="ja-JP" sz="1200" b="1" dirty="0">
                              <a:solidFill>
                                <a:schemeClr val="tx1"/>
                              </a:solidFill>
                              <a:latin typeface="Meiryo UI" panose="020B0604030504040204" pitchFamily="34" charset="-128"/>
                              <a:ea typeface="Meiryo UI" panose="020B0604030504040204" pitchFamily="34" charset="-128"/>
                            </a:rPr>
                            <a:t>Price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r>
                                <a:rPr lang="en-US" altLang="ja-JP" sz="1200" b="0" i="1" smtClean="0">
                                  <a:solidFill>
                                    <a:schemeClr val="tx1"/>
                                  </a:solidFill>
                                  <a:latin typeface="Cambria Math" panose="02040503050406030204" pitchFamily="18" charset="0"/>
                                </a:rPr>
                                <m:t>𝑦</m:t>
                              </m:r>
                            </m:oMath>
                          </a14:m>
                          <a:endParaRPr kumimoji="1" lang="ja-JP" altLang="en-US"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1200" dirty="0">
                              <a:latin typeface="Meiryo UI" panose="020B0604030504040204" pitchFamily="34" charset="-128"/>
                              <a:ea typeface="Meiryo UI" panose="020B0604030504040204" pitchFamily="34" charset="-128"/>
                            </a:rPr>
                            <a:t>To determine a regression equation that estimates the price of </a:t>
                          </a:r>
                          <a:r>
                            <a:rPr lang="en" altLang="ja-JP" sz="1200" dirty="0">
                              <a:latin typeface="Meiryo UI" panose="020B0604030504040204" pitchFamily="34" charset="-128"/>
                              <a:ea typeface="Meiryo UI" panose="020B0604030504040204" pitchFamily="34" charset="-128"/>
                            </a:rPr>
                            <a:t>used homes </a:t>
                          </a:r>
                          <a:r>
                            <a:rPr lang="en" altLang="ja-AU" sz="1200" dirty="0">
                              <a:latin typeface="Meiryo UI" panose="020B0604030504040204" pitchFamily="34" charset="-128"/>
                              <a:ea typeface="Meiryo UI" panose="020B0604030504040204" pitchFamily="34" charset="-128"/>
                            </a:rPr>
                            <a:t>based on property information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1200" b="0" dirty="0">
                              <a:latin typeface="Meiryo UI" panose="020B0604030504040204" pitchFamily="34" charset="-128"/>
                              <a:ea typeface="Meiryo UI" panose="020B0604030504040204" pitchFamily="34" charset="-128"/>
                            </a:rPr>
                            <a:t>The true set</a:t>
                          </a:r>
                          <a:r>
                            <a:rPr lang="ja-JP" altLang="en-US" sz="1200" b="0" dirty="0">
                              <a:latin typeface="Meiryo UI" panose="020B0604030504040204" pitchFamily="34" charset="-128"/>
                              <a:ea typeface="Meiryo UI" panose="020B0604030504040204" pitchFamily="34" charset="-128"/>
                            </a:rPr>
                            <a:t> of explanatory variables </a:t>
                          </a:r>
                          <a:r>
                            <a:rPr lang="en-US" altLang="ja-JP" sz="1200" b="0" dirty="0">
                              <a:latin typeface="Meiryo UI" panose="020B0604030504040204" pitchFamily="34" charset="-128"/>
                              <a:ea typeface="Meiryo UI" panose="020B0604030504040204" pitchFamily="34" charset="-128"/>
                            </a:rPr>
                            <a:t>is</a:t>
                          </a:r>
                          <a:r>
                            <a:rPr lang="ja-JP" altLang="en-US" sz="1200" b="0" dirty="0">
                              <a:latin typeface="Meiryo UI" panose="020B0604030504040204" pitchFamily="34" charset="-128"/>
                              <a:ea typeface="Meiryo UI" panose="020B0604030504040204" pitchFamily="34" charset="-128"/>
                            </a:rPr>
                            <a:t> unknown</a:t>
                          </a:r>
                          <a:endParaRPr lang="en-US" altLang="ja-JP" sz="12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1200" i="1" dirty="0" smtClean="0">
                                      <a:latin typeface="Cambria Math" panose="02040503050406030204" pitchFamily="18" charset="0"/>
                                      <a:ea typeface="Meiryo UI" panose="020B0604030504040204" pitchFamily="34" charset="-128"/>
                                    </a:rPr>
                                  </m:ctrlPr>
                                </m:sSubPr>
                                <m:e>
                                  <m:r>
                                    <a:rPr lang="en-US" altLang="ja-JP" sz="1200" i="1">
                                      <a:latin typeface="Cambria Math" panose="02040503050406030204" pitchFamily="18" charset="0"/>
                                      <a:ea typeface="Meiryo UI" panose="020B0604030504040204" pitchFamily="34" charset="-128"/>
                                    </a:rPr>
                                    <m:t>𝑦</m:t>
                                  </m:r>
                                </m:e>
                                <m:sub>
                                  <m:r>
                                    <a:rPr lang="en-US" altLang="ja-JP" sz="1200" b="0" i="1" smtClean="0">
                                      <a:latin typeface="Cambria Math" panose="02040503050406030204" pitchFamily="18" charset="0"/>
                                      <a:ea typeface="Meiryo UI" panose="020B0604030504040204" pitchFamily="34" charset="-128"/>
                                    </a:rPr>
                                    <m:t>𝑖</m:t>
                                  </m:r>
                                </m:sub>
                              </m:sSub>
                              <m:r>
                                <a:rPr lang="en-US" altLang="ja-JP" sz="1200" i="1">
                                  <a:latin typeface="Cambria Math" panose="02040503050406030204" pitchFamily="18" charset="0"/>
                                  <a:ea typeface="Meiryo UI" panose="020B0604030504040204" pitchFamily="34" charset="-128"/>
                                </a:rPr>
                                <m:t> =</m:t>
                              </m:r>
                              <m:sSub>
                                <m:sSubPr>
                                  <m:ctrlPr>
                                    <a:rPr lang="en-US" altLang="ja-JP" sz="1200" i="1" smtClean="0">
                                      <a:latin typeface="Cambria Math" panose="02040503050406030204" pitchFamily="18" charset="0"/>
                                      <a:ea typeface="Meiryo UI" panose="020B0604030504040204" pitchFamily="34" charset="-128"/>
                                    </a:rPr>
                                  </m:ctrlPr>
                                </m:sSubPr>
                                <m:e>
                                  <m:r>
                                    <a:rPr lang="en-US" altLang="ja-JP" sz="1200" i="1" smtClean="0">
                                      <a:latin typeface="Cambria Math" panose="02040503050406030204" pitchFamily="18" charset="0"/>
                                      <a:ea typeface="Meiryo UI" panose="020B0604030504040204" pitchFamily="34" charset="-128"/>
                                    </a:rPr>
                                    <m:t>𝛽</m:t>
                                  </m:r>
                                </m:e>
                                <m:sub>
                                  <m:r>
                                    <a:rPr lang="en-US" altLang="ja-JP" sz="1200" b="0" i="1" smtClean="0">
                                      <a:latin typeface="Cambria Math" panose="02040503050406030204" pitchFamily="18" charset="0"/>
                                      <a:ea typeface="Meiryo UI" panose="020B0604030504040204" pitchFamily="34" charset="-128"/>
                                    </a:rPr>
                                    <m:t>0</m:t>
                                  </m:r>
                                </m:sub>
                              </m:sSub>
                              <m:r>
                                <a:rPr lang="en-US" altLang="ja-JP" sz="1200" i="1">
                                  <a:latin typeface="Cambria Math" panose="02040503050406030204" pitchFamily="18" charset="0"/>
                                  <a:ea typeface="Meiryo UI" panose="020B0604030504040204" pitchFamily="34" charset="-128"/>
                                </a:rPr>
                                <m:t> +</m:t>
                              </m:r>
                              <m:sSub>
                                <m:sSubPr>
                                  <m:ctrlPr>
                                    <a:rPr lang="en-US" altLang="ja-JP" sz="1200" i="1" smtClean="0">
                                      <a:latin typeface="Cambria Math" panose="02040503050406030204" pitchFamily="18" charset="0"/>
                                      <a:ea typeface="Meiryo UI" panose="020B0604030504040204" pitchFamily="34" charset="-128"/>
                                    </a:rPr>
                                  </m:ctrlPr>
                                </m:sSubPr>
                                <m:e>
                                  <m:r>
                                    <a:rPr lang="en-US" altLang="ja-JP" sz="1200" i="1" smtClean="0">
                                      <a:latin typeface="Cambria Math" panose="02040503050406030204" pitchFamily="18" charset="0"/>
                                      <a:ea typeface="Meiryo UI" panose="020B0604030504040204" pitchFamily="34" charset="-128"/>
                                    </a:rPr>
                                    <m:t>𝛽</m:t>
                                  </m:r>
                                </m:e>
                                <m:sub>
                                  <m:sSub>
                                    <m:sSubPr>
                                      <m:ctrlPr>
                                        <a:rPr lang="en-US" altLang="ja-JP" sz="1200" b="0" i="1" smtClean="0">
                                          <a:latin typeface="Cambria Math" panose="02040503050406030204" pitchFamily="18" charset="0"/>
                                          <a:ea typeface="Meiryo UI" panose="020B0604030504040204" pitchFamily="34" charset="-128"/>
                                        </a:rPr>
                                      </m:ctrlPr>
                                    </m:sSubPr>
                                    <m:e>
                                      <m:r>
                                        <a:rPr lang="en-US" altLang="ja-JP" sz="1200" b="0" i="1" smtClean="0">
                                          <a:latin typeface="Cambria Math" panose="02040503050406030204" pitchFamily="18" charset="0"/>
                                          <a:ea typeface="Meiryo UI" panose="020B0604030504040204" pitchFamily="34" charset="-128"/>
                                        </a:rPr>
                                        <m:t>𝑗</m:t>
                                      </m:r>
                                    </m:e>
                                    <m:sub>
                                      <m:r>
                                        <a:rPr lang="en-US" altLang="ja-JP" sz="1200" b="0" i="1" smtClean="0">
                                          <a:latin typeface="Cambria Math" panose="02040503050406030204" pitchFamily="18" charset="0"/>
                                          <a:ea typeface="Meiryo UI" panose="020B0604030504040204" pitchFamily="34" charset="-128"/>
                                        </a:rPr>
                                        <m:t>1</m:t>
                                      </m:r>
                                    </m:sub>
                                  </m:sSub>
                                </m:sub>
                              </m:sSub>
                              <m:r>
                                <a:rPr lang="en-US" altLang="ja-JP" sz="1200" i="1">
                                  <a:latin typeface="Cambria Math" panose="02040503050406030204" pitchFamily="18" charset="0"/>
                                  <a:ea typeface="Meiryo UI" panose="020B0604030504040204" pitchFamily="34" charset="-128"/>
                                </a:rPr>
                                <m:t> </m:t>
                              </m:r>
                              <m:sSub>
                                <m:sSubPr>
                                  <m:ctrlPr>
                                    <a:rPr lang="en-US" altLang="ja-JP" sz="1200" i="1">
                                      <a:latin typeface="Cambria Math" panose="02040503050406030204" pitchFamily="18" charset="0"/>
                                      <a:ea typeface="Meiryo UI" panose="020B0604030504040204" pitchFamily="34" charset="-128"/>
                                    </a:rPr>
                                  </m:ctrlPr>
                                </m:sSubPr>
                                <m:e>
                                  <m:r>
                                    <a:rPr lang="en-US" altLang="ja-JP" sz="1200" i="1">
                                      <a:latin typeface="Cambria Math" panose="02040503050406030204" pitchFamily="18" charset="0"/>
                                      <a:ea typeface="Meiryo UI" panose="020B0604030504040204" pitchFamily="34" charset="-128"/>
                                    </a:rPr>
                                    <m:t>𝑥</m:t>
                                  </m:r>
                                </m:e>
                                <m:sub>
                                  <m:r>
                                    <a:rPr lang="en-US" altLang="ja-JP" sz="1200" b="0" i="1" smtClean="0">
                                      <a:latin typeface="Cambria Math" panose="02040503050406030204" pitchFamily="18" charset="0"/>
                                      <a:ea typeface="Meiryo UI" panose="020B0604030504040204" pitchFamily="34" charset="-128"/>
                                    </a:rPr>
                                    <m:t>𝑖</m:t>
                                  </m:r>
                                  <m:sSub>
                                    <m:sSubPr>
                                      <m:ctrlPr>
                                        <a:rPr lang="en-US" altLang="ja-JP" sz="1200" b="0" i="1" smtClean="0">
                                          <a:latin typeface="Cambria Math" panose="02040503050406030204" pitchFamily="18" charset="0"/>
                                          <a:ea typeface="Meiryo UI" panose="020B0604030504040204" pitchFamily="34" charset="-128"/>
                                        </a:rPr>
                                      </m:ctrlPr>
                                    </m:sSubPr>
                                    <m:e>
                                      <m:r>
                                        <a:rPr lang="en-US" altLang="ja-JP" sz="1200" b="0" i="1" smtClean="0">
                                          <a:latin typeface="Cambria Math" panose="02040503050406030204" pitchFamily="18" charset="0"/>
                                          <a:ea typeface="Meiryo UI" panose="020B0604030504040204" pitchFamily="34" charset="-128"/>
                                        </a:rPr>
                                        <m:t>𝑗</m:t>
                                      </m:r>
                                    </m:e>
                                    <m:sub>
                                      <m:r>
                                        <a:rPr lang="en-US" altLang="ja-JP" sz="1200" b="0" i="1" smtClean="0">
                                          <a:latin typeface="Cambria Math" panose="02040503050406030204" pitchFamily="18" charset="0"/>
                                          <a:ea typeface="Meiryo UI" panose="020B0604030504040204" pitchFamily="34" charset="-128"/>
                                        </a:rPr>
                                        <m:t>1</m:t>
                                      </m:r>
                                    </m:sub>
                                  </m:sSub>
                                </m:sub>
                              </m:sSub>
                              <m:r>
                                <a:rPr lang="en-US" altLang="ja-JP" sz="1200" i="1">
                                  <a:latin typeface="Cambria Math" panose="02040503050406030204" pitchFamily="18" charset="0"/>
                                  <a:ea typeface="Meiryo UI" panose="020B0604030504040204" pitchFamily="34" charset="-128"/>
                                </a:rPr>
                                <m:t> +</m:t>
                              </m:r>
                              <m:r>
                                <a:rPr lang="en-US" altLang="ja-JP" sz="1200" i="1" smtClean="0">
                                  <a:latin typeface="Cambria Math" panose="02040503050406030204" pitchFamily="18" charset="0"/>
                                  <a:ea typeface="Meiryo UI" panose="020B0604030504040204" pitchFamily="34" charset="-128"/>
                                </a:rPr>
                                <m:t>⋯</m:t>
                              </m:r>
                              <m:r>
                                <a:rPr lang="en-US" altLang="ja-JP" sz="1200" i="1">
                                  <a:latin typeface="Cambria Math" panose="02040503050406030204" pitchFamily="18" charset="0"/>
                                  <a:ea typeface="Meiryo UI" panose="020B0604030504040204" pitchFamily="34" charset="-128"/>
                                </a:rPr>
                                <m:t> +</m:t>
                              </m:r>
                              <m:sSub>
                                <m:sSubPr>
                                  <m:ctrlPr>
                                    <a:rPr lang="en-US" altLang="ja-JP" sz="1200" i="1">
                                      <a:latin typeface="Cambria Math" panose="02040503050406030204" pitchFamily="18" charset="0"/>
                                      <a:ea typeface="Meiryo UI" panose="020B0604030504040204" pitchFamily="34" charset="-128"/>
                                    </a:rPr>
                                  </m:ctrlPr>
                                </m:sSubPr>
                                <m:e>
                                  <m:r>
                                    <a:rPr lang="en-US" altLang="ja-JP" sz="1200" i="1" smtClean="0">
                                      <a:latin typeface="Cambria Math" panose="02040503050406030204" pitchFamily="18" charset="0"/>
                                      <a:ea typeface="Meiryo UI" panose="020B0604030504040204" pitchFamily="34" charset="-128"/>
                                    </a:rPr>
                                    <m:t>𝛽</m:t>
                                  </m:r>
                                </m:e>
                                <m:sub>
                                  <m:sSub>
                                    <m:sSubPr>
                                      <m:ctrlPr>
                                        <a:rPr lang="en-US" altLang="ja-JP" sz="1200" b="0" i="1" smtClean="0">
                                          <a:latin typeface="Cambria Math" panose="02040503050406030204" pitchFamily="18" charset="0"/>
                                          <a:ea typeface="Meiryo UI" panose="020B0604030504040204" pitchFamily="34" charset="-128"/>
                                        </a:rPr>
                                      </m:ctrlPr>
                                    </m:sSubPr>
                                    <m:e>
                                      <m:r>
                                        <a:rPr lang="en-US" altLang="ja-JP" sz="1200" b="0" i="1" smtClean="0">
                                          <a:latin typeface="Cambria Math" panose="02040503050406030204" pitchFamily="18" charset="0"/>
                                          <a:ea typeface="Meiryo UI" panose="020B0604030504040204" pitchFamily="34" charset="-128"/>
                                        </a:rPr>
                                        <m:t>𝑗</m:t>
                                      </m:r>
                                    </m:e>
                                    <m:sub>
                                      <m:r>
                                        <a:rPr lang="en-US" altLang="ja-JP" sz="1200" b="0" i="1" smtClean="0">
                                          <a:latin typeface="Cambria Math" panose="02040503050406030204" pitchFamily="18" charset="0"/>
                                          <a:ea typeface="Meiryo UI" panose="020B0604030504040204" pitchFamily="34" charset="-128"/>
                                        </a:rPr>
                                        <m:t>𝑘</m:t>
                                      </m:r>
                                    </m:sub>
                                  </m:sSub>
                                </m:sub>
                              </m:sSub>
                              <m:r>
                                <a:rPr lang="en-US" altLang="ja-JP" sz="1200" i="1">
                                  <a:latin typeface="Cambria Math" panose="02040503050406030204" pitchFamily="18" charset="0"/>
                                  <a:ea typeface="Meiryo UI" panose="020B0604030504040204" pitchFamily="34" charset="-128"/>
                                </a:rPr>
                                <m:t> </m:t>
                              </m:r>
                              <m:sSub>
                                <m:sSubPr>
                                  <m:ctrlPr>
                                    <a:rPr lang="en-US" altLang="ja-JP" sz="1200" i="1" smtClean="0">
                                      <a:latin typeface="Cambria Math" panose="02040503050406030204" pitchFamily="18" charset="0"/>
                                      <a:ea typeface="Meiryo UI" panose="020B0604030504040204" pitchFamily="34" charset="-128"/>
                                    </a:rPr>
                                  </m:ctrlPr>
                                </m:sSubPr>
                                <m:e>
                                  <m:r>
                                    <a:rPr lang="en-US" altLang="ja-JP" sz="1200" i="1">
                                      <a:latin typeface="Cambria Math" panose="02040503050406030204" pitchFamily="18" charset="0"/>
                                      <a:ea typeface="Meiryo UI" panose="020B0604030504040204" pitchFamily="34" charset="-128"/>
                                    </a:rPr>
                                    <m:t>𝑥</m:t>
                                  </m:r>
                                </m:e>
                                <m:sub>
                                  <m:r>
                                    <a:rPr lang="en-US" altLang="ja-JP" sz="1200" b="0" i="1" smtClean="0">
                                      <a:latin typeface="Cambria Math" panose="02040503050406030204" pitchFamily="18" charset="0"/>
                                      <a:ea typeface="Meiryo UI" panose="020B0604030504040204" pitchFamily="34" charset="-128"/>
                                    </a:rPr>
                                    <m:t>𝑖</m:t>
                                  </m:r>
                                  <m:sSub>
                                    <m:sSubPr>
                                      <m:ctrlPr>
                                        <a:rPr lang="en-US" altLang="ja-JP" sz="1200" b="0" i="1" smtClean="0">
                                          <a:latin typeface="Cambria Math" panose="02040503050406030204" pitchFamily="18" charset="0"/>
                                          <a:ea typeface="Meiryo UI" panose="020B0604030504040204" pitchFamily="34" charset="-128"/>
                                        </a:rPr>
                                      </m:ctrlPr>
                                    </m:sSubPr>
                                    <m:e>
                                      <m:r>
                                        <a:rPr lang="en-US" altLang="ja-JP" sz="1200" b="0" i="1" smtClean="0">
                                          <a:latin typeface="Cambria Math" panose="02040503050406030204" pitchFamily="18" charset="0"/>
                                          <a:ea typeface="Meiryo UI" panose="020B0604030504040204" pitchFamily="34" charset="-128"/>
                                        </a:rPr>
                                        <m:t>𝑗</m:t>
                                      </m:r>
                                    </m:e>
                                    <m:sub>
                                      <m:r>
                                        <a:rPr lang="en-US" altLang="ja-JP" sz="1200" b="0" i="1" smtClean="0">
                                          <a:latin typeface="Cambria Math" panose="02040503050406030204" pitchFamily="18" charset="0"/>
                                          <a:ea typeface="Meiryo UI" panose="020B0604030504040204" pitchFamily="34" charset="-128"/>
                                        </a:rPr>
                                        <m:t>𝑘</m:t>
                                      </m:r>
                                    </m:sub>
                                  </m:sSub>
                                </m:sub>
                              </m:sSub>
                              <m:r>
                                <a:rPr lang="en-US" altLang="ja-JP" sz="1200" b="0" i="1" smtClean="0">
                                  <a:latin typeface="Cambria Math" panose="02040503050406030204" pitchFamily="18" charset="0"/>
                                  <a:ea typeface="Meiryo UI" panose="020B0604030504040204" pitchFamily="34" charset="-128"/>
                                </a:rPr>
                                <m:t>+</m:t>
                              </m:r>
                              <m:sSub>
                                <m:sSubPr>
                                  <m:ctrlPr>
                                    <a:rPr lang="en-US" altLang="ja-JP" sz="1200" b="0" i="1" smtClean="0">
                                      <a:solidFill>
                                        <a:schemeClr val="tx1"/>
                                      </a:solidFill>
                                      <a:latin typeface="Cambria Math" panose="02040503050406030204" pitchFamily="18" charset="0"/>
                                    </a:rPr>
                                  </m:ctrlPr>
                                </m:sSubPr>
                                <m:e>
                                  <m:sSub>
                                    <m:sSubPr>
                                      <m:ctrlPr>
                                        <a:rPr lang="en-US" altLang="ja-JP" sz="1200" b="0" i="1" smtClean="0">
                                          <a:solidFill>
                                            <a:schemeClr val="tx1"/>
                                          </a:solidFill>
                                          <a:latin typeface="Cambria Math" panose="02040503050406030204" pitchFamily="18" charset="0"/>
                                        </a:rPr>
                                      </m:ctrlPr>
                                    </m:sSubPr>
                                    <m:e>
                                      <m:r>
                                        <a:rPr lang="en-US" altLang="ja-JP" sz="1200" b="0" i="1">
                                          <a:solidFill>
                                            <a:schemeClr val="tx1"/>
                                          </a:solidFill>
                                          <a:latin typeface="Cambria Math" panose="02040503050406030204" pitchFamily="18" charset="0"/>
                                        </a:rPr>
                                        <m:t>𝛽</m:t>
                                      </m:r>
                                    </m:e>
                                    <m:sub>
                                      <m:r>
                                        <a:rPr lang="en-US" altLang="ja-JP" sz="1200" b="0" i="1" smtClean="0">
                                          <a:solidFill>
                                            <a:schemeClr val="tx1"/>
                                          </a:solidFill>
                                          <a:latin typeface="Cambria Math" panose="02040503050406030204" pitchFamily="18" charset="0"/>
                                        </a:rPr>
                                        <m:t>2×4</m:t>
                                      </m:r>
                                    </m:sub>
                                  </m:sSub>
                                  <m:r>
                                    <a:rPr lang="en-US" altLang="ja-JP" sz="1200" b="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2</m:t>
                                  </m:r>
                                </m:sub>
                              </m:sSub>
                              <m:sSub>
                                <m:sSubPr>
                                  <m:ctrlPr>
                                    <a:rPr lang="en-US" altLang="ja-JP" sz="1200" b="0" i="1" smtClean="0">
                                      <a:solidFill>
                                        <a:schemeClr val="tx1"/>
                                      </a:solidFill>
                                      <a:latin typeface="Cambria Math" panose="02040503050406030204" pitchFamily="18" charset="0"/>
                                    </a:rPr>
                                  </m:ctrlPr>
                                </m:sSubPr>
                                <m:e>
                                  <m:r>
                                    <a:rPr lang="en-US" altLang="ja-JP" sz="1200" b="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r>
                                <a:rPr lang="en-US" altLang="ja-JP" sz="1200" i="1">
                                  <a:latin typeface="Cambria Math" panose="02040503050406030204" pitchFamily="18" charset="0"/>
                                  <a:ea typeface="Meiryo UI" panose="020B0604030504040204" pitchFamily="34" charset="-128"/>
                                </a:rPr>
                                <m:t>+</m:t>
                              </m:r>
                              <m:sSub>
                                <m:sSubPr>
                                  <m:ctrlPr>
                                    <a:rPr lang="en-US" altLang="ja-JP" sz="1200" i="1">
                                      <a:latin typeface="Cambria Math" panose="02040503050406030204" pitchFamily="18" charset="0"/>
                                      <a:ea typeface="Meiryo UI" panose="020B0604030504040204" pitchFamily="34" charset="-128"/>
                                    </a:rPr>
                                  </m:ctrlPr>
                                </m:sSubPr>
                                <m:e>
                                  <m:r>
                                    <a:rPr lang="en-US" altLang="ja-JP" sz="1200" i="1" smtClean="0">
                                      <a:latin typeface="Cambria Math" panose="02040503050406030204" pitchFamily="18" charset="0"/>
                                      <a:ea typeface="Cambria Math" panose="02040503050406030204" pitchFamily="18" charset="0"/>
                                    </a:rPr>
                                    <m:t>𝜀</m:t>
                                  </m:r>
                                </m:e>
                                <m:sub>
                                  <m:r>
                                    <a:rPr lang="en-US" altLang="ja-JP" sz="1200" b="0" i="1" smtClean="0">
                                      <a:latin typeface="Cambria Math" panose="02040503050406030204" pitchFamily="18" charset="0"/>
                                      <a:ea typeface="Meiryo UI" panose="020B0604030504040204" pitchFamily="34" charset="-128"/>
                                    </a:rPr>
                                    <m:t>𝑖</m:t>
                                  </m:r>
                                </m:sub>
                              </m:sSub>
                            </m:oMath>
                          </a14:m>
                          <a:endParaRPr lang="en-US" altLang="ja-JP" sz="12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1200" i="1">
                                      <a:latin typeface="Cambria Math" panose="02040503050406030204" pitchFamily="18" charset="0"/>
                                      <a:ea typeface="Meiryo UI" panose="020B0604030504040204" pitchFamily="34" charset="-128"/>
                                    </a:rPr>
                                  </m:ctrlPr>
                                </m:sSubPr>
                                <m:e>
                                  <m:r>
                                    <a:rPr lang="en-US" altLang="ja-JP" sz="1200">
                                      <a:latin typeface="Cambria Math" panose="02040503050406030204" pitchFamily="18" charset="0"/>
                                      <a:ea typeface="Meiryo UI" panose="020B0604030504040204" pitchFamily="34" charset="-128"/>
                                    </a:rPr>
                                    <m:t>𝜀</m:t>
                                  </m:r>
                                </m:e>
                                <m:sub>
                                  <m:r>
                                    <a:rPr lang="en-US" altLang="ja-JP" sz="1200">
                                      <a:latin typeface="Cambria Math" panose="02040503050406030204" pitchFamily="18" charset="0"/>
                                      <a:ea typeface="Meiryo UI" panose="020B0604030504040204" pitchFamily="34" charset="-128"/>
                                    </a:rPr>
                                    <m:t>𝑖</m:t>
                                  </m:r>
                                </m:sub>
                              </m:sSub>
                              <m:r>
                                <a:rPr lang="en-US" altLang="ja-JP" sz="1200">
                                  <a:latin typeface="Cambria Math" panose="02040503050406030204" pitchFamily="18" charset="0"/>
                                  <a:ea typeface="Meiryo UI" panose="020B0604030504040204" pitchFamily="34" charset="-128"/>
                                </a:rPr>
                                <m:t> </m:t>
                              </m:r>
                            </m:oMath>
                          </a14:m>
                          <a:r>
                            <a:rPr lang="ja-JP" altLang="en-US" sz="1200" dirty="0">
                              <a:latin typeface="Meiryo UI" panose="020B0604030504040204" pitchFamily="34" charset="-128"/>
                              <a:ea typeface="Meiryo UI" panose="020B0604030504040204" pitchFamily="34" charset="-128"/>
                            </a:rPr>
                            <a:t>independently </a:t>
                          </a:r>
                          <a:r>
                            <a:rPr lang="en" altLang="ja-JP" sz="12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1200" i="1">
                                      <a:latin typeface="Cambria Math" panose="02040503050406030204" pitchFamily="18" charset="0"/>
                                      <a:ea typeface="Meiryo UI" panose="020B0604030504040204" pitchFamily="34" charset="-128"/>
                                    </a:rPr>
                                  </m:ctrlPr>
                                </m:sSupPr>
                                <m:e>
                                  <m:r>
                                    <a:rPr lang="en-US" altLang="ja-JP" sz="1200">
                                      <a:latin typeface="Cambria Math" panose="02040503050406030204" pitchFamily="18" charset="0"/>
                                      <a:ea typeface="Meiryo UI" panose="020B0604030504040204" pitchFamily="34" charset="-128"/>
                                    </a:rPr>
                                    <m:t>𝜎</m:t>
                                  </m:r>
                                </m:e>
                                <m:sup>
                                  <m:r>
                                    <a:rPr lang="en-US" altLang="ja-JP" sz="1200">
                                      <a:latin typeface="Cambria Math" panose="02040503050406030204" pitchFamily="18" charset="0"/>
                                      <a:ea typeface="Meiryo UI" panose="020B0604030504040204" pitchFamily="34" charset="-128"/>
                                    </a:rPr>
                                    <m:t>2</m:t>
                                  </m:r>
                                </m:sup>
                              </m:sSup>
                            </m:oMath>
                          </a14:m>
                          <a:endParaRPr lang="en-US" altLang="ja-JP" sz="12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1200" dirty="0">
                              <a:solidFill>
                                <a:schemeClr val="tx1"/>
                              </a:solidFill>
                              <a:latin typeface="Meiryo UI" panose="020B0604030504040204" pitchFamily="34" charset="-128"/>
                              <a:ea typeface="Meiryo UI" panose="020B0604030504040204" pitchFamily="34" charset="-128"/>
                            </a:rPr>
                            <a:t>Minimization of</a:t>
                          </a:r>
                          <a:r>
                            <a:rPr lang="ja-JP" altLang="en-US" sz="1200" dirty="0">
                              <a:solidFill>
                                <a:schemeClr val="tx1"/>
                              </a:solidFill>
                              <a:latin typeface="Meiryo UI" panose="020B0604030504040204" pitchFamily="34" charset="-128"/>
                              <a:ea typeface="Meiryo UI" panose="020B0604030504040204" pitchFamily="34" charset="-128"/>
                            </a:rPr>
                            <a:t> </a:t>
                          </a:r>
                          <a:r>
                            <a:rPr lang="en-US" altLang="ja-JP" sz="1200" dirty="0">
                              <a:solidFill>
                                <a:schemeClr val="tx1"/>
                              </a:solidFill>
                              <a:latin typeface="Meiryo UI" panose="020B0604030504040204" pitchFamily="34" charset="-128"/>
                              <a:ea typeface="Meiryo UI" panose="020B0604030504040204" pitchFamily="34" charset="-128"/>
                            </a:rPr>
                            <a:t>BIC</a:t>
                          </a:r>
                          <a:endParaRPr kumimoji="1"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1200" dirty="0">
                              <a:latin typeface="Meiryo UI" panose="020B0604030504040204" pitchFamily="34" charset="-128"/>
                              <a:ea typeface="Meiryo UI" panose="020B0604030504040204" pitchFamily="34" charset="-128"/>
                            </a:rPr>
                            <a:t>Selected set of</a:t>
                          </a:r>
                          <a:r>
                            <a:rPr lang="ja-JP" altLang="en-US" sz="1200" dirty="0">
                              <a:latin typeface="Meiryo UI" panose="020B0604030504040204" pitchFamily="34" charset="-128"/>
                              <a:ea typeface="Meiryo UI" panose="020B0604030504040204" pitchFamily="34" charset="-128"/>
                            </a:rPr>
                            <a:t> explanatory variable</a:t>
                          </a:r>
                          <a:r>
                            <a:rPr lang="en-US" altLang="ja-JP" sz="12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1200" i="1" smtClean="0">
                                      <a:solidFill>
                                        <a:schemeClr val="tx1"/>
                                      </a:solidFill>
                                      <a:latin typeface="Cambria Math" panose="02040503050406030204" pitchFamily="18" charset="0"/>
                                    </a:rPr>
                                  </m:ctrlPr>
                                </m:dPr>
                                <m:e>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sSub>
                                        <m:sSubPr>
                                          <m:ctrlPr>
                                            <a:rPr lang="en-US" altLang="ja-JP" sz="1200" i="1">
                                              <a:solidFill>
                                                <a:schemeClr val="tx1"/>
                                              </a:solidFill>
                                              <a:latin typeface="Cambria Math" panose="02040503050406030204" pitchFamily="18" charset="0"/>
                                            </a:rPr>
                                          </m:ctrlPr>
                                        </m:sSubPr>
                                        <m:e>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𝑗</m:t>
                                              </m:r>
                                            </m:e>
                                          </m:acc>
                                        </m:e>
                                        <m:sub>
                                          <m:r>
                                            <a:rPr lang="en-US" altLang="ja-JP" sz="1200" i="1">
                                              <a:solidFill>
                                                <a:schemeClr val="tx1"/>
                                              </a:solidFill>
                                              <a:latin typeface="Cambria Math" panose="02040503050406030204" pitchFamily="18" charset="0"/>
                                            </a:rPr>
                                            <m:t>1</m:t>
                                          </m:r>
                                        </m:sub>
                                      </m:sSub>
                                    </m:sub>
                                  </m:sSub>
                                  <m:r>
                                    <a:rPr lang="en-US" altLang="ja-JP" sz="1200" i="1">
                                      <a:solidFill>
                                        <a:schemeClr val="tx1"/>
                                      </a:solidFill>
                                      <a:latin typeface="Cambria Math" panose="02040503050406030204" pitchFamily="18" charset="0"/>
                                    </a:rPr>
                                    <m:t>, ⋯,</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sSub>
                                        <m:sSubPr>
                                          <m:ctrlPr>
                                            <a:rPr lang="en-US" altLang="ja-JP" sz="1200" i="1">
                                              <a:solidFill>
                                                <a:schemeClr val="tx1"/>
                                              </a:solidFill>
                                              <a:latin typeface="Cambria Math" panose="02040503050406030204" pitchFamily="18" charset="0"/>
                                            </a:rPr>
                                          </m:ctrlPr>
                                        </m:sSubPr>
                                        <m:e>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𝑗</m:t>
                                              </m:r>
                                            </m:e>
                                          </m:acc>
                                        </m:e>
                                        <m:sub>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𝑘</m:t>
                                              </m:r>
                                            </m:e>
                                          </m:acc>
                                        </m:sub>
                                      </m:sSub>
                                    </m:sub>
                                  </m:sSub>
                                </m:e>
                              </m:d>
                            </m:oMath>
                          </a14:m>
                          <a:endParaRPr lang="en-US" altLang="ja-JP" sz="1200" dirty="0">
                            <a:solidFill>
                              <a:schemeClr val="tx1"/>
                            </a:solidFill>
                            <a:latin typeface="Meiryo UI" panose="020B0604030504040204" pitchFamily="34" charset="-128"/>
                          </a:endParaRPr>
                        </a:p>
                        <a:p>
                          <a:pPr algn="ct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dirty="0">
                              <a:solidFill>
                                <a:schemeClr val="tx1"/>
                              </a:solidFill>
                              <a:latin typeface="Meiryo UI" panose="020B0604030504040204" pitchFamily="34" charset="-128"/>
                              <a:ea typeface="Meiryo UI" panose="020B0604030504040204" pitchFamily="34" charset="-128"/>
                            </a:rPr>
                            <a:t>Estimated </a:t>
                          </a:r>
                          <a:r>
                            <a:rPr lang="en-US" altLang="ja-JP" sz="1200" dirty="0">
                              <a:solidFill>
                                <a:schemeClr val="tx1"/>
                              </a:solidFill>
                              <a:latin typeface="Meiryo UI" panose="020B0604030504040204" pitchFamily="34" charset="-128"/>
                              <a:ea typeface="Meiryo UI" panose="020B0604030504040204" pitchFamily="34" charset="-128"/>
                            </a:rPr>
                            <a:t>values of </a:t>
                          </a:r>
                          <a:r>
                            <a:rPr lang="ja-JP" altLang="en-US" sz="1200" dirty="0">
                              <a:solidFill>
                                <a:schemeClr val="tx1"/>
                              </a:solidFill>
                              <a:latin typeface="Meiryo UI" panose="020B0604030504040204" pitchFamily="34" charset="-128"/>
                              <a:ea typeface="Meiryo UI" panose="020B0604030504040204" pitchFamily="34" charset="-128"/>
                            </a:rPr>
                            <a:t>regression coefficients</a:t>
                          </a:r>
                          <a:endParaRPr lang="en-US" altLang="ja-JP" sz="12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1200" i="1">
                                        <a:solidFill>
                                          <a:schemeClr val="tx1"/>
                                        </a:solidFill>
                                        <a:latin typeface="Cambria Math" panose="02040503050406030204" pitchFamily="18" charset="0"/>
                                      </a:rPr>
                                    </m:ctrlPr>
                                  </m:sSubPr>
                                  <m:e>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𝛽</m:t>
                                        </m:r>
                                      </m:e>
                                    </m:acc>
                                  </m:e>
                                  <m:sub>
                                    <m:r>
                                      <a:rPr lang="en-US" altLang="ja-JP" sz="1200" i="1">
                                        <a:solidFill>
                                          <a:schemeClr val="tx1"/>
                                        </a:solidFill>
                                        <a:latin typeface="Cambria Math" panose="02040503050406030204" pitchFamily="18" charset="0"/>
                                      </a:rPr>
                                      <m:t>0</m:t>
                                    </m:r>
                                  </m:sub>
                                </m:sSub>
                                <m:r>
                                  <a:rPr lang="en-US" altLang="ja-JP" sz="1200" i="1">
                                    <a:solidFill>
                                      <a:schemeClr val="tx1"/>
                                    </a:solidFill>
                                    <a:latin typeface="Cambria Math" panose="02040503050406030204" pitchFamily="18" charset="0"/>
                                  </a:rPr>
                                  <m:t>, ⋯, </m:t>
                                </m:r>
                                <m:sSub>
                                  <m:sSubPr>
                                    <m:ctrlPr>
                                      <a:rPr lang="en-US" altLang="ja-JP" sz="1200" i="1">
                                        <a:solidFill>
                                          <a:schemeClr val="tx1"/>
                                        </a:solidFill>
                                        <a:latin typeface="Cambria Math" panose="02040503050406030204" pitchFamily="18" charset="0"/>
                                      </a:rPr>
                                    </m:ctrlPr>
                                  </m:sSubPr>
                                  <m:e>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𝛽</m:t>
                                        </m:r>
                                      </m:e>
                                    </m:acc>
                                  </m:e>
                                  <m:sub>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𝑗</m:t>
                                        </m:r>
                                      </m:e>
                                      <m:sub>
                                        <m:acc>
                                          <m:accPr>
                                            <m:chr m:val="̂"/>
                                            <m:ctrlPr>
                                              <a:rPr lang="en-US" altLang="ja-JP" sz="1200" b="0" i="1" smtClean="0">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𝑘</m:t>
                                            </m:r>
                                          </m:e>
                                        </m:acc>
                                      </m:sub>
                                    </m:sSub>
                                  </m:sub>
                                </m:sSub>
                              </m:oMath>
                            </m:oMathPara>
                          </a14:m>
                          <a:endParaRPr kumimoji="1" lang="ja-JP" altLang="en-US" sz="12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154176303"/>
                  </p:ext>
                </p:extLst>
              </p:nvPr>
            </p:nvGraphicFramePr>
            <p:xfrm>
              <a:off x="136575" y="1405191"/>
              <a:ext cx="8870850" cy="2343500"/>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92695">
                      <a:extLst>
                        <a:ext uri="{9D8B030D-6E8A-4147-A177-3AD203B41FA5}">
                          <a16:colId xmlns:a16="http://schemas.microsoft.com/office/drawing/2014/main" val="388790388"/>
                        </a:ext>
                      </a:extLst>
                    </a:gridCol>
                    <a:gridCol w="1784882">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a:t>
                          </a:r>
                          <a:r>
                            <a:rPr kumimoji="1" lang="ja-JP" altLang="en-US" sz="12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12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S</a:t>
                          </a:r>
                          <a:r>
                            <a:rPr kumimoji="1" lang="ja-JP" altLang="en-US" sz="12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Criterion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O</a:t>
                          </a:r>
                          <a:r>
                            <a:rPr kumimoji="1" lang="ja-JP" altLang="en-US" sz="12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058797">
                    <a:tc>
                      <a:txBody>
                        <a:bodyPr/>
                        <a:lstStyle/>
                        <a:p>
                          <a:pPr algn="ctr"/>
                          <a:r>
                            <a:rPr kumimoji="1" lang="en-US" altLang="ja-JP" sz="1200" dirty="0">
                              <a:solidFill>
                                <a:schemeClr val="tx1"/>
                              </a:solidFill>
                              <a:latin typeface="Meiryo UI" panose="020B0604030504040204" pitchFamily="34" charset="-128"/>
                              <a:ea typeface="Meiryo UI" panose="020B0604030504040204" pitchFamily="34" charset="-128"/>
                            </a:rPr>
                            <a:t>6-4</a:t>
                          </a:r>
                          <a:endParaRPr kumimoji="1" lang="ja-JP" altLang="en-US"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40426" t="-14724" r="-605319" b="-61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1200" dirty="0">
                              <a:latin typeface="Meiryo UI" panose="020B0604030504040204" pitchFamily="34" charset="-128"/>
                              <a:ea typeface="Meiryo UI" panose="020B0604030504040204" pitchFamily="34" charset="-128"/>
                            </a:rPr>
                            <a:t>To determine a regression equation that estimates the price of </a:t>
                          </a:r>
                          <a:r>
                            <a:rPr lang="en" altLang="ja-JP" sz="1200" dirty="0">
                              <a:latin typeface="Meiryo UI" panose="020B0604030504040204" pitchFamily="34" charset="-128"/>
                              <a:ea typeface="Meiryo UI" panose="020B0604030504040204" pitchFamily="34" charset="-128"/>
                            </a:rPr>
                            <a:t>used homes </a:t>
                          </a:r>
                          <a:r>
                            <a:rPr lang="en" altLang="ja-AU" sz="1200" dirty="0">
                              <a:latin typeface="Meiryo UI" panose="020B0604030504040204" pitchFamily="34" charset="-128"/>
                              <a:ea typeface="Meiryo UI" panose="020B0604030504040204" pitchFamily="34" charset="-128"/>
                            </a:rPr>
                            <a:t>based on property information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46774" t="-14724" r="-130108" b="-613"/>
                          </a:stretch>
                        </a:blipFill>
                      </a:tcPr>
                    </a:tc>
                    <a:tc>
                      <a:txBody>
                        <a:bodyPr/>
                        <a:lstStyle/>
                        <a:p>
                          <a:pPr algn="ctr"/>
                          <a:r>
                            <a:rPr lang="en-US" altLang="ja-JP" sz="1200" dirty="0">
                              <a:solidFill>
                                <a:schemeClr val="tx1"/>
                              </a:solidFill>
                              <a:latin typeface="Meiryo UI" panose="020B0604030504040204" pitchFamily="34" charset="-128"/>
                              <a:ea typeface="Meiryo UI" panose="020B0604030504040204" pitchFamily="34" charset="-128"/>
                            </a:rPr>
                            <a:t>Minimization of</a:t>
                          </a:r>
                          <a:r>
                            <a:rPr lang="ja-JP" altLang="en-US" sz="1200" dirty="0">
                              <a:solidFill>
                                <a:schemeClr val="tx1"/>
                              </a:solidFill>
                              <a:latin typeface="Meiryo UI" panose="020B0604030504040204" pitchFamily="34" charset="-128"/>
                              <a:ea typeface="Meiryo UI" panose="020B0604030504040204" pitchFamily="34" charset="-128"/>
                            </a:rPr>
                            <a:t> </a:t>
                          </a:r>
                          <a:r>
                            <a:rPr lang="en-US" altLang="ja-JP" sz="1200" dirty="0">
                              <a:solidFill>
                                <a:schemeClr val="tx1"/>
                              </a:solidFill>
                              <a:latin typeface="Meiryo UI" panose="020B0604030504040204" pitchFamily="34" charset="-128"/>
                              <a:ea typeface="Meiryo UI" panose="020B0604030504040204" pitchFamily="34" charset="-128"/>
                            </a:rPr>
                            <a:t>BIC</a:t>
                          </a:r>
                          <a:endParaRPr kumimoji="1"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542202" t="-14724" r="-917" b="-613"/>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1667992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B8C0422-662D-C94B-98F2-8D729D63266E}"/>
                  </a:ext>
                </a:extLst>
              </p:cNvPr>
              <p:cNvSpPr>
                <a:spLocks noGrp="1"/>
              </p:cNvSpPr>
              <p:nvPr>
                <p:ph idx="1"/>
              </p:nvPr>
            </p:nvSpPr>
            <p:spPr>
              <a:xfrm>
                <a:off x="246095" y="1559664"/>
                <a:ext cx="3819416" cy="3017240"/>
              </a:xfrm>
            </p:spPr>
            <p:txBody>
              <a:bodyPr>
                <a:noAutofit/>
              </a:bodyPr>
              <a:lstStyle/>
              <a:p>
                <a:pPr>
                  <a:buFont typeface="+mj-lt"/>
                  <a:buAutoNum type="arabicPeriod"/>
                </a:pPr>
                <a:r>
                  <a:rPr lang="en-US" altLang="ja-JP" sz="1050" dirty="0"/>
                  <a:t>Understanding the Problem</a:t>
                </a:r>
              </a:p>
              <a:p>
                <a:pPr>
                  <a:buFont typeface="+mj-lt"/>
                  <a:buAutoNum type="arabicPeriod"/>
                </a:pPr>
                <a:endParaRPr lang="en-US" altLang="ja-JP" sz="1050" dirty="0"/>
              </a:p>
              <a:p>
                <a:pPr>
                  <a:buFont typeface="+mj-lt"/>
                  <a:buAutoNum type="arabicPeriod"/>
                </a:pPr>
                <a:r>
                  <a:rPr lang="ja-JP" altLang="en-US" sz="1050" dirty="0"/>
                  <a:t>Confirmation of </a:t>
                </a:r>
                <a:r>
                  <a:rPr lang="en-US" altLang="ja-JP" sz="1050" dirty="0"/>
                  <a:t>I</a:t>
                </a:r>
                <a:r>
                  <a:rPr lang="ja-JP" altLang="en-US" sz="1050" dirty="0"/>
                  <a:t>nput</a:t>
                </a:r>
                <a:endParaRPr lang="en-US" altLang="ja-JP" sz="1050" dirty="0"/>
              </a:p>
              <a:p>
                <a:pPr>
                  <a:buFont typeface="+mj-lt"/>
                  <a:buAutoNum type="arabicPeriod"/>
                </a:pPr>
                <a:endParaRPr lang="en-US" altLang="ja-JP" sz="1050" dirty="0"/>
              </a:p>
              <a:p>
                <a:pPr>
                  <a:spcBef>
                    <a:spcPts val="0"/>
                  </a:spcBef>
                  <a:buFont typeface="+mj-lt"/>
                  <a:buAutoNum type="arabicPeriod"/>
                </a:pPr>
                <a:r>
                  <a:rPr lang="en-US" altLang="ja-JP" sz="1050" dirty="0"/>
                  <a:t>Understanding the Data Characteristics</a:t>
                </a:r>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a:t>└ </a:t>
                </a:r>
                <a:r>
                  <a:rPr lang="en-US" altLang="ja-JP" sz="1050" dirty="0"/>
                  <a:t>Consideration</a:t>
                </a:r>
              </a:p>
              <a:p>
                <a:pPr marL="357188" indent="0">
                  <a:spcBef>
                    <a:spcPts val="0"/>
                  </a:spcBef>
                  <a:buNone/>
                </a:pPr>
                <a:r>
                  <a:rPr lang="en-US" altLang="ja-JP" sz="1050" dirty="0"/>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a:p>
                <a:pPr>
                  <a:spcBef>
                    <a:spcPts val="1200"/>
                  </a:spcBef>
                  <a:buFont typeface="+mj-lt"/>
                  <a:buAutoNum type="arabicPeriod" startAt="4"/>
                </a:pPr>
                <a:r>
                  <a:rPr lang="en-US" altLang="ja-JP" sz="1050" dirty="0"/>
                  <a:t>Analysis of the Problems</a:t>
                </a:r>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None/>
                </a:pPr>
                <a:r>
                  <a:rPr lang="en-US" altLang="ja-JP" sz="1050" dirty="0"/>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p:txBody>
          </p:sp>
        </mc:Choice>
        <mc:Fallback xmlns="">
          <p:sp>
            <p:nvSpPr>
              <p:cNvPr id="3" name="コンテンツ プレースホルダー 2">
                <a:extLst>
                  <a:ext uri="{FF2B5EF4-FFF2-40B4-BE49-F238E27FC236}">
                    <a16:creationId xmlns:a16="http://schemas.microsoft.com/office/drawing/2014/main" id="{2B8C0422-662D-C94B-98F2-8D729D63266E}"/>
                  </a:ext>
                </a:extLst>
              </p:cNvPr>
              <p:cNvSpPr>
                <a:spLocks noGrp="1" noRot="1" noChangeAspect="1" noMove="1" noResize="1" noEditPoints="1" noAdjustHandles="1" noChangeArrowheads="1" noChangeShapeType="1" noTextEdit="1"/>
              </p:cNvSpPr>
              <p:nvPr>
                <p:ph idx="1"/>
              </p:nvPr>
            </p:nvSpPr>
            <p:spPr>
              <a:xfrm>
                <a:off x="246095" y="1559664"/>
                <a:ext cx="3819416" cy="3017240"/>
              </a:xfrm>
              <a:blipFill>
                <a:blip r:embed="rId23"/>
                <a:stretch>
                  <a:fillRect l="-2318" t="-1255"/>
                </a:stretch>
              </a:blipFill>
            </p:spPr>
            <p:txBody>
              <a:bodyPr/>
              <a:lstStyle/>
              <a:p>
                <a:r>
                  <a:rPr lang="ja-AU"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67275FFD-8B92-2D44-866F-B415AF18A256}"/>
                  </a:ext>
                </a:extLst>
              </p:cNvPr>
              <p:cNvSpPr txBox="1">
                <a:spLocks/>
              </p:cNvSpPr>
              <p:nvPr/>
            </p:nvSpPr>
            <p:spPr>
              <a:xfrm>
                <a:off x="4737705" y="1187286"/>
                <a:ext cx="4293675" cy="3762048"/>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Bef>
                    <a:spcPts val="0"/>
                  </a:spcBef>
                  <a:buFont typeface="+mj-lt"/>
                  <a:buAutoNum type="arabicPeriod" startAt="5"/>
                </a:pPr>
                <a:r>
                  <a:rPr lang="ja-JP" altLang="en-US" sz="1050" dirty="0"/>
                  <a:t>Review of </a:t>
                </a:r>
                <a:r>
                  <a:rPr lang="ja-JP" altLang="en-US" sz="1050"/>
                  <a:t>settings (</a:t>
                </a:r>
                <a:r>
                  <a:rPr lang="en-US" altLang="ja-JP" sz="1050" dirty="0"/>
                  <a:t>V</a:t>
                </a:r>
                <a:r>
                  <a:rPr lang="ja-JP" altLang="en-US" sz="1050"/>
                  <a:t>erification of </a:t>
                </a:r>
                <a:r>
                  <a:rPr lang="en-US" altLang="ja-JP" sz="1050" dirty="0"/>
                  <a:t>S</a:t>
                </a:r>
                <a:r>
                  <a:rPr lang="ja-JP" altLang="en-US" sz="1050"/>
                  <a:t>ettings</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a:p>
                <a:pPr>
                  <a:spcBef>
                    <a:spcPts val="1200"/>
                  </a:spcBef>
                  <a:buFont typeface="+mj-lt"/>
                  <a:buAutoNum type="arabicPeriod" startAt="6"/>
                </a:pPr>
                <a:r>
                  <a:rPr lang="ja-JP" altLang="en-US" sz="1050" dirty="0"/>
                  <a:t>Review of </a:t>
                </a:r>
                <a:r>
                  <a:rPr lang="ja-JP" altLang="en-US" sz="1050"/>
                  <a:t>settings (</a:t>
                </a:r>
                <a:r>
                  <a:rPr lang="en-US" altLang="ja-JP" sz="1050" dirty="0"/>
                  <a:t>R</a:t>
                </a:r>
                <a:r>
                  <a:rPr lang="ja-JP" altLang="en-US" sz="1050"/>
                  <a:t>eview of </a:t>
                </a:r>
                <a:r>
                  <a:rPr lang="en-US" altLang="ja-JP" sz="1050" dirty="0"/>
                  <a:t>the R</a:t>
                </a:r>
                <a:r>
                  <a:rPr lang="ja-JP" altLang="en-US" sz="1050"/>
                  <a:t>egression </a:t>
                </a:r>
                <a:r>
                  <a:rPr lang="en-US" altLang="ja-JP" sz="1050" dirty="0"/>
                  <a:t>E</a:t>
                </a:r>
                <a:r>
                  <a:rPr lang="ja-JP" altLang="en-US" sz="1050"/>
                  <a:t>quation</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solidFill>
                    <a:prstClr val="black"/>
                  </a:solidFill>
                </a:endParaRPr>
              </a:p>
              <a:p>
                <a:pPr>
                  <a:spcBef>
                    <a:spcPts val="1200"/>
                  </a:spcBef>
                  <a:buFont typeface="+mj-lt"/>
                  <a:buAutoNum type="arabicPeriod" startAt="7"/>
                </a:pPr>
                <a:r>
                  <a:rPr lang="ja-JP" altLang="en-US" sz="1050" dirty="0"/>
                  <a:t>Review of </a:t>
                </a:r>
                <a:r>
                  <a:rPr lang="ja-JP" altLang="en-US" sz="1050"/>
                  <a:t>settings (</a:t>
                </a:r>
                <a:r>
                  <a:rPr lang="en-US" altLang="ja-JP" sz="1050" dirty="0"/>
                  <a:t>V</a:t>
                </a:r>
                <a:r>
                  <a:rPr lang="ja-JP" altLang="en-US" sz="1050"/>
                  <a:t>erification of </a:t>
                </a:r>
                <a:r>
                  <a:rPr lang="en-US" altLang="ja-JP" sz="1050" dirty="0"/>
                  <a:t>S</a:t>
                </a:r>
                <a:r>
                  <a:rPr lang="ja-JP" altLang="en-US" sz="1050"/>
                  <a:t>ettings</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en-US" altLang="ja-JP" sz="1050" dirty="0"/>
                  <a:t>M</a:t>
                </a:r>
                <a:r>
                  <a:rPr lang="ja-JP" altLang="en-US" sz="1050"/>
                  <a:t>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solidFill>
                    <a:prstClr val="black"/>
                  </a:solidFill>
                </a:endParaRPr>
              </a:p>
              <a:p>
                <a:pPr>
                  <a:spcBef>
                    <a:spcPts val="1200"/>
                  </a:spcBef>
                  <a:buFont typeface="+mj-lt"/>
                  <a:buAutoNum type="arabicPeriod" startAt="8"/>
                </a:pPr>
                <a:r>
                  <a:rPr lang="ja-JP" altLang="en-US" sz="1050" dirty="0">
                    <a:solidFill>
                      <a:prstClr val="black"/>
                    </a:solidFill>
                  </a:rPr>
                  <a:t>Conclusion</a:t>
                </a:r>
                <a:endParaRPr lang="en-US" altLang="ja-JP" sz="1050" dirty="0">
                  <a:solidFill>
                    <a:prstClr val="black"/>
                  </a:solidFill>
                </a:endParaRPr>
              </a:p>
              <a:p>
                <a:pPr marL="357188" indent="0">
                  <a:buFont typeface="Arial" panose="020B0604020202020204" pitchFamily="34" charset="0"/>
                  <a:buNone/>
                </a:pPr>
                <a:endParaRPr lang="ja-JP" altLang="en-US" sz="1400" dirty="0"/>
              </a:p>
            </p:txBody>
          </p:sp>
        </mc:Choice>
        <mc:Fallback xmlns="">
          <p:sp>
            <p:nvSpPr>
              <p:cNvPr id="6" name="コンテンツ プレースホルダー 2">
                <a:extLst>
                  <a:ext uri="{FF2B5EF4-FFF2-40B4-BE49-F238E27FC236}">
                    <a16:creationId xmlns:a16="http://schemas.microsoft.com/office/drawing/2014/main" id="{67275FFD-8B92-2D44-866F-B415AF18A256}"/>
                  </a:ext>
                </a:extLst>
              </p:cNvPr>
              <p:cNvSpPr txBox="1">
                <a:spLocks noRot="1" noChangeAspect="1" noMove="1" noResize="1" noEditPoints="1" noAdjustHandles="1" noChangeArrowheads="1" noChangeShapeType="1" noTextEdit="1"/>
              </p:cNvSpPr>
              <p:nvPr/>
            </p:nvSpPr>
            <p:spPr>
              <a:xfrm>
                <a:off x="4737705" y="1187286"/>
                <a:ext cx="4293675" cy="3762048"/>
              </a:xfrm>
              <a:prstGeom prst="rect">
                <a:avLst/>
              </a:prstGeom>
              <a:blipFill>
                <a:blip r:embed="rId24"/>
                <a:stretch>
                  <a:fillRect l="-1765" t="-1347" r="-1471"/>
                </a:stretch>
              </a:blipFill>
            </p:spPr>
            <p:txBody>
              <a:bodyPr/>
              <a:lstStyle/>
              <a:p>
                <a:r>
                  <a:rPr lang="ja-AU" altLang="en-US">
                    <a:noFill/>
                  </a:rPr>
                  <a:t> </a:t>
                </a:r>
              </a:p>
            </p:txBody>
          </p:sp>
        </mc:Fallback>
      </mc:AlternateContent>
      <p:grpSp>
        <p:nvGrpSpPr>
          <p:cNvPr id="11" name="グループ化 10">
            <a:extLst>
              <a:ext uri="{FF2B5EF4-FFF2-40B4-BE49-F238E27FC236}">
                <a16:creationId xmlns:a16="http://schemas.microsoft.com/office/drawing/2014/main" id="{98B4A971-C578-9F3B-7ABF-4E9EABFFB00F}"/>
              </a:ext>
            </a:extLst>
          </p:cNvPr>
          <p:cNvGrpSpPr/>
          <p:nvPr/>
        </p:nvGrpSpPr>
        <p:grpSpPr>
          <a:xfrm>
            <a:off x="584883" y="1337472"/>
            <a:ext cx="8446497" cy="2231876"/>
            <a:chOff x="584883" y="1337472"/>
            <a:chExt cx="8446497" cy="2231876"/>
          </a:xfrm>
        </p:grpSpPr>
        <p:cxnSp>
          <p:nvCxnSpPr>
            <p:cNvPr id="88" name="直線コネクタ 87">
              <a:extLst>
                <a:ext uri="{FF2B5EF4-FFF2-40B4-BE49-F238E27FC236}">
                  <a16:creationId xmlns:a16="http://schemas.microsoft.com/office/drawing/2014/main" id="{5A72BA3F-D025-9305-E8D9-1D6B4A774CCD}"/>
                </a:ext>
              </a:extLst>
            </p:cNvPr>
            <p:cNvCxnSpPr>
              <a:cxnSpLocks/>
            </p:cNvCxnSpPr>
            <p:nvPr/>
          </p:nvCxnSpPr>
          <p:spPr>
            <a:xfrm>
              <a:off x="584883" y="2447223"/>
              <a:ext cx="277658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CC633B4-6CF4-BDC1-49ED-8D83B36CFCB8}"/>
                </a:ext>
              </a:extLst>
            </p:cNvPr>
            <p:cNvCxnSpPr>
              <a:cxnSpLocks/>
            </p:cNvCxnSpPr>
            <p:nvPr/>
          </p:nvCxnSpPr>
          <p:spPr>
            <a:xfrm>
              <a:off x="584883" y="3558268"/>
              <a:ext cx="175403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9F1068E-BD0C-96D5-BC79-CFBF5BDE8153}"/>
                </a:ext>
              </a:extLst>
            </p:cNvPr>
            <p:cNvCxnSpPr>
              <a:cxnSpLocks/>
            </p:cNvCxnSpPr>
            <p:nvPr/>
          </p:nvCxnSpPr>
          <p:spPr>
            <a:xfrm>
              <a:off x="5084301" y="3569348"/>
              <a:ext cx="305680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49FE7A5-BE06-8B5D-C35B-107511EDD453}"/>
                </a:ext>
              </a:extLst>
            </p:cNvPr>
            <p:cNvCxnSpPr>
              <a:cxnSpLocks/>
            </p:cNvCxnSpPr>
            <p:nvPr/>
          </p:nvCxnSpPr>
          <p:spPr>
            <a:xfrm flipV="1">
              <a:off x="5067657" y="2447223"/>
              <a:ext cx="3963723" cy="1108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510C0F6-1658-3799-04FA-2FD25E84B0F1}"/>
                </a:ext>
              </a:extLst>
            </p:cNvPr>
            <p:cNvCxnSpPr>
              <a:cxnSpLocks/>
            </p:cNvCxnSpPr>
            <p:nvPr/>
          </p:nvCxnSpPr>
          <p:spPr>
            <a:xfrm>
              <a:off x="5084301" y="1337472"/>
              <a:ext cx="305680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48E4FA4-CBF7-F95E-32F1-AA973DE27DDC}"/>
              </a:ext>
            </a:extLst>
          </p:cNvPr>
          <p:cNvGrpSpPr/>
          <p:nvPr/>
        </p:nvGrpSpPr>
        <p:grpSpPr>
          <a:xfrm>
            <a:off x="769847" y="1491369"/>
            <a:ext cx="6623730" cy="2231329"/>
            <a:chOff x="769847" y="1491369"/>
            <a:chExt cx="6623730" cy="2231329"/>
          </a:xfrm>
        </p:grpSpPr>
        <p:cxnSp>
          <p:nvCxnSpPr>
            <p:cNvPr id="54" name="直線コネクタ 53">
              <a:extLst>
                <a:ext uri="{FF2B5EF4-FFF2-40B4-BE49-F238E27FC236}">
                  <a16:creationId xmlns:a16="http://schemas.microsoft.com/office/drawing/2014/main" id="{449AA490-D6DB-BD45-AE78-A002D1938059}"/>
                </a:ext>
              </a:extLst>
            </p:cNvPr>
            <p:cNvCxnSpPr>
              <a:cxnSpLocks/>
            </p:cNvCxnSpPr>
            <p:nvPr/>
          </p:nvCxnSpPr>
          <p:spPr>
            <a:xfrm>
              <a:off x="769847" y="2604538"/>
              <a:ext cx="215465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E93B50A-07D3-F5A9-152A-1E64CDD8E633}"/>
                </a:ext>
              </a:extLst>
            </p:cNvPr>
            <p:cNvCxnSpPr>
              <a:cxnSpLocks/>
            </p:cNvCxnSpPr>
            <p:nvPr/>
          </p:nvCxnSpPr>
          <p:spPr>
            <a:xfrm>
              <a:off x="769847" y="3715583"/>
              <a:ext cx="215465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D425CFB-FF7A-8DA1-7B73-019B6E67FF9C}"/>
                </a:ext>
              </a:extLst>
            </p:cNvPr>
            <p:cNvCxnSpPr>
              <a:cxnSpLocks/>
            </p:cNvCxnSpPr>
            <p:nvPr/>
          </p:nvCxnSpPr>
          <p:spPr>
            <a:xfrm>
              <a:off x="5254517" y="1491369"/>
              <a:ext cx="213906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5ABA8E4-B6EA-F005-6F26-0707585A0035}"/>
                </a:ext>
              </a:extLst>
            </p:cNvPr>
            <p:cNvCxnSpPr>
              <a:cxnSpLocks/>
            </p:cNvCxnSpPr>
            <p:nvPr/>
          </p:nvCxnSpPr>
          <p:spPr>
            <a:xfrm flipV="1">
              <a:off x="5254517" y="2604538"/>
              <a:ext cx="2139060" cy="310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49DB87E8-A8F3-A6BB-0906-62C27703EDC2}"/>
                </a:ext>
              </a:extLst>
            </p:cNvPr>
            <p:cNvCxnSpPr>
              <a:cxnSpLocks/>
            </p:cNvCxnSpPr>
            <p:nvPr/>
          </p:nvCxnSpPr>
          <p:spPr>
            <a:xfrm flipV="1">
              <a:off x="5254517" y="3715583"/>
              <a:ext cx="2139060" cy="711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FC3216A4-5838-B4C2-63C7-6A6681E72810}"/>
              </a:ext>
            </a:extLst>
          </p:cNvPr>
          <p:cNvGrpSpPr/>
          <p:nvPr/>
        </p:nvGrpSpPr>
        <p:grpSpPr>
          <a:xfrm>
            <a:off x="205579" y="1157195"/>
            <a:ext cx="8841703" cy="3264573"/>
            <a:chOff x="205579" y="1157195"/>
            <a:chExt cx="8841703" cy="3264573"/>
          </a:xfrm>
        </p:grpSpPr>
        <p:sp>
          <p:nvSpPr>
            <p:cNvPr id="38" name="正方形/長方形 37">
              <a:extLst>
                <a:ext uri="{FF2B5EF4-FFF2-40B4-BE49-F238E27FC236}">
                  <a16:creationId xmlns:a16="http://schemas.microsoft.com/office/drawing/2014/main" id="{20C5BF63-D65E-3D43-86A1-3CFF6659AC4A}"/>
                </a:ext>
              </a:extLst>
            </p:cNvPr>
            <p:cNvSpPr/>
            <p:nvPr/>
          </p:nvSpPr>
          <p:spPr>
            <a:xfrm>
              <a:off x="205579" y="2267013"/>
              <a:ext cx="4057183"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8" name="正方形/長方形 47">
              <a:extLst>
                <a:ext uri="{FF2B5EF4-FFF2-40B4-BE49-F238E27FC236}">
                  <a16:creationId xmlns:a16="http://schemas.microsoft.com/office/drawing/2014/main" id="{F50F1545-2BFD-2D0D-BAE3-F0ED1EEAF6D5}"/>
                </a:ext>
              </a:extLst>
            </p:cNvPr>
            <p:cNvSpPr/>
            <p:nvPr/>
          </p:nvSpPr>
          <p:spPr>
            <a:xfrm>
              <a:off x="205579" y="3382685"/>
              <a:ext cx="4057183"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9" name="正方形/長方形 48">
              <a:extLst>
                <a:ext uri="{FF2B5EF4-FFF2-40B4-BE49-F238E27FC236}">
                  <a16:creationId xmlns:a16="http://schemas.microsoft.com/office/drawing/2014/main" id="{2A16CDDB-5F4D-FBC7-F9B2-8D58325F1EC5}"/>
                </a:ext>
              </a:extLst>
            </p:cNvPr>
            <p:cNvSpPr/>
            <p:nvPr/>
          </p:nvSpPr>
          <p:spPr>
            <a:xfrm>
              <a:off x="4696318" y="1157195"/>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50" name="正方形/長方形 49">
              <a:extLst>
                <a:ext uri="{FF2B5EF4-FFF2-40B4-BE49-F238E27FC236}">
                  <a16:creationId xmlns:a16="http://schemas.microsoft.com/office/drawing/2014/main" id="{E3FD6E4C-E93F-269F-999E-2401243B28F4}"/>
                </a:ext>
              </a:extLst>
            </p:cNvPr>
            <p:cNvSpPr/>
            <p:nvPr/>
          </p:nvSpPr>
          <p:spPr>
            <a:xfrm>
              <a:off x="4696318" y="2267013"/>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51" name="正方形/長方形 50">
              <a:extLst>
                <a:ext uri="{FF2B5EF4-FFF2-40B4-BE49-F238E27FC236}">
                  <a16:creationId xmlns:a16="http://schemas.microsoft.com/office/drawing/2014/main" id="{7832E05F-943D-A986-F96A-9731146F53D3}"/>
                </a:ext>
              </a:extLst>
            </p:cNvPr>
            <p:cNvSpPr/>
            <p:nvPr/>
          </p:nvSpPr>
          <p:spPr>
            <a:xfrm>
              <a:off x="4696318" y="3376831"/>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grpSp>
      <p:grpSp>
        <p:nvGrpSpPr>
          <p:cNvPr id="18" name="グループ化 17">
            <a:extLst>
              <a:ext uri="{FF2B5EF4-FFF2-40B4-BE49-F238E27FC236}">
                <a16:creationId xmlns:a16="http://schemas.microsoft.com/office/drawing/2014/main" id="{B6B458DC-262F-C835-7B69-D91F8AB37AA9}"/>
              </a:ext>
            </a:extLst>
          </p:cNvPr>
          <p:cNvGrpSpPr/>
          <p:nvPr/>
        </p:nvGrpSpPr>
        <p:grpSpPr>
          <a:xfrm>
            <a:off x="584883" y="1709850"/>
            <a:ext cx="1960512" cy="383458"/>
            <a:chOff x="584883" y="1709850"/>
            <a:chExt cx="1960512" cy="383458"/>
          </a:xfrm>
        </p:grpSpPr>
        <p:cxnSp>
          <p:nvCxnSpPr>
            <p:cNvPr id="22" name="直線コネクタ 21">
              <a:extLst>
                <a:ext uri="{FF2B5EF4-FFF2-40B4-BE49-F238E27FC236}">
                  <a16:creationId xmlns:a16="http://schemas.microsoft.com/office/drawing/2014/main" id="{AB6AE88B-8F60-494B-B391-FCF1F83672BC}"/>
                </a:ext>
              </a:extLst>
            </p:cNvPr>
            <p:cNvCxnSpPr>
              <a:cxnSpLocks/>
            </p:cNvCxnSpPr>
            <p:nvPr/>
          </p:nvCxnSpPr>
          <p:spPr>
            <a:xfrm>
              <a:off x="584883" y="1709850"/>
              <a:ext cx="196051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B90DDD6-3EE7-6D30-F1D9-0F74FE6B52E9}"/>
                </a:ext>
              </a:extLst>
            </p:cNvPr>
            <p:cNvCxnSpPr>
              <a:cxnSpLocks/>
            </p:cNvCxnSpPr>
            <p:nvPr/>
          </p:nvCxnSpPr>
          <p:spPr>
            <a:xfrm>
              <a:off x="584883" y="2093308"/>
              <a:ext cx="15709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E0CC6D41-64FE-892D-862B-9EC1BB1A5F97}"/>
              </a:ext>
            </a:extLst>
          </p:cNvPr>
          <p:cNvGrpSpPr/>
          <p:nvPr/>
        </p:nvGrpSpPr>
        <p:grpSpPr>
          <a:xfrm>
            <a:off x="779679" y="1655166"/>
            <a:ext cx="7253276" cy="2226413"/>
            <a:chOff x="779679" y="1655166"/>
            <a:chExt cx="7253276" cy="2226413"/>
          </a:xfrm>
        </p:grpSpPr>
        <p:cxnSp>
          <p:nvCxnSpPr>
            <p:cNvPr id="56" name="直線コネクタ 55">
              <a:extLst>
                <a:ext uri="{FF2B5EF4-FFF2-40B4-BE49-F238E27FC236}">
                  <a16:creationId xmlns:a16="http://schemas.microsoft.com/office/drawing/2014/main" id="{AB37B227-DAC9-B691-EA33-3A53A6831712}"/>
                </a:ext>
              </a:extLst>
            </p:cNvPr>
            <p:cNvCxnSpPr>
              <a:cxnSpLocks/>
            </p:cNvCxnSpPr>
            <p:nvPr/>
          </p:nvCxnSpPr>
          <p:spPr>
            <a:xfrm>
              <a:off x="779679" y="2763419"/>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32EF357F-AA99-A9FD-736F-CF0F479CD9CA}"/>
                </a:ext>
              </a:extLst>
            </p:cNvPr>
            <p:cNvCxnSpPr>
              <a:cxnSpLocks/>
            </p:cNvCxnSpPr>
            <p:nvPr/>
          </p:nvCxnSpPr>
          <p:spPr>
            <a:xfrm>
              <a:off x="779679" y="3874464"/>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D30F083-6193-2A0A-49A0-1D9333F43864}"/>
                </a:ext>
              </a:extLst>
            </p:cNvPr>
            <p:cNvCxnSpPr>
              <a:cxnSpLocks/>
            </p:cNvCxnSpPr>
            <p:nvPr/>
          </p:nvCxnSpPr>
          <p:spPr>
            <a:xfrm>
              <a:off x="5264349" y="1655166"/>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92CA8BA9-40AF-2BA6-8226-D16FF36355B9}"/>
                </a:ext>
              </a:extLst>
            </p:cNvPr>
            <p:cNvCxnSpPr>
              <a:cxnSpLocks/>
            </p:cNvCxnSpPr>
            <p:nvPr/>
          </p:nvCxnSpPr>
          <p:spPr>
            <a:xfrm>
              <a:off x="5264349" y="2771444"/>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279E729-B8BC-8B16-5C58-07825AC6C883}"/>
                </a:ext>
              </a:extLst>
            </p:cNvPr>
            <p:cNvCxnSpPr>
              <a:cxnSpLocks/>
            </p:cNvCxnSpPr>
            <p:nvPr/>
          </p:nvCxnSpPr>
          <p:spPr>
            <a:xfrm>
              <a:off x="5264349" y="3881579"/>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2076EE80-6C68-F31B-AB42-DB150C071302}"/>
              </a:ext>
            </a:extLst>
          </p:cNvPr>
          <p:cNvGrpSpPr/>
          <p:nvPr/>
        </p:nvGrpSpPr>
        <p:grpSpPr>
          <a:xfrm>
            <a:off x="769750" y="1815881"/>
            <a:ext cx="5085263" cy="2226413"/>
            <a:chOff x="769750" y="1815881"/>
            <a:chExt cx="5085263" cy="2226413"/>
          </a:xfrm>
        </p:grpSpPr>
        <p:cxnSp>
          <p:nvCxnSpPr>
            <p:cNvPr id="58" name="直線コネクタ 57">
              <a:extLst>
                <a:ext uri="{FF2B5EF4-FFF2-40B4-BE49-F238E27FC236}">
                  <a16:creationId xmlns:a16="http://schemas.microsoft.com/office/drawing/2014/main" id="{B752BCAB-0C32-3181-0FF1-137957973ADC}"/>
                </a:ext>
              </a:extLst>
            </p:cNvPr>
            <p:cNvCxnSpPr>
              <a:cxnSpLocks/>
            </p:cNvCxnSpPr>
            <p:nvPr/>
          </p:nvCxnSpPr>
          <p:spPr>
            <a:xfrm>
              <a:off x="769750" y="2929050"/>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22006E2A-E07C-1ADB-057D-913E5F67A04E}"/>
                </a:ext>
              </a:extLst>
            </p:cNvPr>
            <p:cNvCxnSpPr>
              <a:cxnSpLocks/>
            </p:cNvCxnSpPr>
            <p:nvPr/>
          </p:nvCxnSpPr>
          <p:spPr>
            <a:xfrm>
              <a:off x="769750" y="4040095"/>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89C8E95-9F7E-BACF-C795-F4E6E8AD5CAE}"/>
                </a:ext>
              </a:extLst>
            </p:cNvPr>
            <p:cNvCxnSpPr>
              <a:cxnSpLocks/>
            </p:cNvCxnSpPr>
            <p:nvPr/>
          </p:nvCxnSpPr>
          <p:spPr>
            <a:xfrm>
              <a:off x="5254420" y="1815881"/>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AFF4584-C36D-84A7-0DFD-48B613B2B964}"/>
                </a:ext>
              </a:extLst>
            </p:cNvPr>
            <p:cNvCxnSpPr>
              <a:cxnSpLocks/>
            </p:cNvCxnSpPr>
            <p:nvPr/>
          </p:nvCxnSpPr>
          <p:spPr>
            <a:xfrm>
              <a:off x="5254420" y="2932159"/>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B8DD6B9-47F0-2571-294F-7A68CA528175}"/>
                </a:ext>
              </a:extLst>
            </p:cNvPr>
            <p:cNvCxnSpPr>
              <a:cxnSpLocks/>
            </p:cNvCxnSpPr>
            <p:nvPr/>
          </p:nvCxnSpPr>
          <p:spPr>
            <a:xfrm>
              <a:off x="5254420" y="4042294"/>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72ADBC48-1AC8-CAA2-99DF-6F33DE6019BE}"/>
              </a:ext>
            </a:extLst>
          </p:cNvPr>
          <p:cNvGrpSpPr/>
          <p:nvPr/>
        </p:nvGrpSpPr>
        <p:grpSpPr>
          <a:xfrm>
            <a:off x="784595" y="1973197"/>
            <a:ext cx="5449470" cy="2231329"/>
            <a:chOff x="784595" y="1973197"/>
            <a:chExt cx="5449470" cy="2231329"/>
          </a:xfrm>
        </p:grpSpPr>
        <p:cxnSp>
          <p:nvCxnSpPr>
            <p:cNvPr id="60" name="直線コネクタ 59">
              <a:extLst>
                <a:ext uri="{FF2B5EF4-FFF2-40B4-BE49-F238E27FC236}">
                  <a16:creationId xmlns:a16="http://schemas.microsoft.com/office/drawing/2014/main" id="{FA6104B1-344C-742D-DF44-8CE7C2F99182}"/>
                </a:ext>
              </a:extLst>
            </p:cNvPr>
            <p:cNvCxnSpPr>
              <a:cxnSpLocks/>
            </p:cNvCxnSpPr>
            <p:nvPr/>
          </p:nvCxnSpPr>
          <p:spPr>
            <a:xfrm>
              <a:off x="784595" y="3086366"/>
              <a:ext cx="96438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B7F54D7E-AE8E-E49A-AD57-252C48FE5B4B}"/>
                </a:ext>
              </a:extLst>
            </p:cNvPr>
            <p:cNvCxnSpPr>
              <a:cxnSpLocks/>
            </p:cNvCxnSpPr>
            <p:nvPr/>
          </p:nvCxnSpPr>
          <p:spPr>
            <a:xfrm>
              <a:off x="784595" y="4197411"/>
              <a:ext cx="96438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10AF5D-DEC2-9058-196B-08123E8B2352}"/>
                </a:ext>
              </a:extLst>
            </p:cNvPr>
            <p:cNvCxnSpPr>
              <a:cxnSpLocks/>
            </p:cNvCxnSpPr>
            <p:nvPr/>
          </p:nvCxnSpPr>
          <p:spPr>
            <a:xfrm>
              <a:off x="5269265" y="1973197"/>
              <a:ext cx="96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178D75B-A6F0-CCF7-8453-ABB6A18D8ACA}"/>
                </a:ext>
              </a:extLst>
            </p:cNvPr>
            <p:cNvCxnSpPr>
              <a:cxnSpLocks/>
            </p:cNvCxnSpPr>
            <p:nvPr/>
          </p:nvCxnSpPr>
          <p:spPr>
            <a:xfrm>
              <a:off x="5269265" y="3094391"/>
              <a:ext cx="96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DCDEF21-6203-05BE-579F-AE9BD56D8576}"/>
                </a:ext>
              </a:extLst>
            </p:cNvPr>
            <p:cNvCxnSpPr>
              <a:cxnSpLocks/>
            </p:cNvCxnSpPr>
            <p:nvPr/>
          </p:nvCxnSpPr>
          <p:spPr>
            <a:xfrm>
              <a:off x="5269265" y="4204526"/>
              <a:ext cx="96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a:extLst>
              <a:ext uri="{FF2B5EF4-FFF2-40B4-BE49-F238E27FC236}">
                <a16:creationId xmlns:a16="http://schemas.microsoft.com/office/drawing/2014/main" id="{C32ACAF5-09E0-FDAC-49A2-059CE2BE3D14}"/>
              </a:ext>
            </a:extLst>
          </p:cNvPr>
          <p:cNvCxnSpPr>
            <a:cxnSpLocks/>
          </p:cNvCxnSpPr>
          <p:nvPr/>
        </p:nvCxnSpPr>
        <p:spPr>
          <a:xfrm>
            <a:off x="5084301" y="4672469"/>
            <a:ext cx="77071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Overall Structure of </a:t>
            </a:r>
            <a:r>
              <a:rPr lang="en-US" altLang="ja-JP" dirty="0"/>
              <a:t>the </a:t>
            </a:r>
            <a:r>
              <a:rPr lang="ja-JP" altLang="en-US"/>
              <a:t>Worksheet</a:t>
            </a:r>
            <a:endParaRPr kumimoji="1" lang="ja-JP" altLang="en-US"/>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4</a:t>
            </a:fld>
            <a:endParaRPr kumimoji="1" lang="ja-JP" altLang="en-US"/>
          </a:p>
        </p:txBody>
      </p:sp>
      <p:grpSp>
        <p:nvGrpSpPr>
          <p:cNvPr id="8" name="グループ化 7">
            <a:extLst>
              <a:ext uri="{FF2B5EF4-FFF2-40B4-BE49-F238E27FC236}">
                <a16:creationId xmlns:a16="http://schemas.microsoft.com/office/drawing/2014/main" id="{C48972C2-D0F4-51A0-8A05-C877CACA08FE}"/>
              </a:ext>
            </a:extLst>
          </p:cNvPr>
          <p:cNvGrpSpPr/>
          <p:nvPr/>
        </p:nvGrpSpPr>
        <p:grpSpPr>
          <a:xfrm>
            <a:off x="293898" y="456202"/>
            <a:ext cx="4063417" cy="1061919"/>
            <a:chOff x="293898" y="456202"/>
            <a:chExt cx="4063417" cy="1061919"/>
          </a:xfrm>
        </p:grpSpPr>
        <p:sp>
          <p:nvSpPr>
            <p:cNvPr id="7" name="テキスト ボックス 6">
              <a:extLst>
                <a:ext uri="{FF2B5EF4-FFF2-40B4-BE49-F238E27FC236}">
                  <a16:creationId xmlns:a16="http://schemas.microsoft.com/office/drawing/2014/main" id="{080E5412-344B-8B45-AAF2-A07ED80C1C57}"/>
                </a:ext>
              </a:extLst>
            </p:cNvPr>
            <p:cNvSpPr txBox="1"/>
            <p:nvPr/>
          </p:nvSpPr>
          <p:spPr>
            <a:xfrm>
              <a:off x="293898" y="456292"/>
              <a:ext cx="2287069" cy="1061829"/>
            </a:xfrm>
            <a:prstGeom prst="rect">
              <a:avLst/>
            </a:prstGeom>
            <a:solidFill>
              <a:srgbClr val="FFFF00"/>
            </a:solidFill>
            <a:effectLst/>
          </p:spPr>
          <p:txBody>
            <a:bodyPr wrap="square" rtlCol="0">
              <a:spAutoFit/>
            </a:bodyPr>
            <a:lstStyle/>
            <a:p>
              <a:r>
                <a:rPr kumimoji="1" lang="ja-JP" altLang="en-US" sz="1050" b="1">
                  <a:latin typeface="Meiryo UI" panose="020B0604030504040204" pitchFamily="34" charset="-128"/>
                  <a:ea typeface="Meiryo UI" panose="020B0604030504040204" pitchFamily="34" charset="-128"/>
                </a:rPr>
                <a:t>Sheet type</a:t>
              </a:r>
              <a:r>
                <a:rPr kumimoji="1" lang="en-US" altLang="ja-JP" sz="1050" b="1" dirty="0">
                  <a:latin typeface="Meiryo UI" panose="020B0604030504040204" pitchFamily="34" charset="-128"/>
                  <a:ea typeface="Meiryo UI" panose="020B0604030504040204" pitchFamily="34" charset="-128"/>
                </a:rPr>
                <a:t>s</a:t>
              </a:r>
              <a:endParaRPr lang="en-US" altLang="ja-JP" sz="1050" b="1" dirty="0">
                <a:latin typeface="Meiryo UI" panose="020B0604030504040204" pitchFamily="34" charset="-128"/>
                <a:ea typeface="Meiryo UI" panose="020B0604030504040204" pitchFamily="34" charset="-128"/>
              </a:endParaRPr>
            </a:p>
            <a:p>
              <a:pPr marL="182563" indent="-182563">
                <a:buFont typeface="+mj-lt"/>
                <a:buAutoNum type="romanLcPeriod"/>
              </a:pPr>
              <a:r>
                <a:rPr kumimoji="1" lang="en-US" altLang="ja-JP" sz="1050" dirty="0">
                  <a:latin typeface="Meiryo UI" panose="020B0604030504040204" pitchFamily="34" charset="-128"/>
                  <a:ea typeface="Meiryo UI" panose="020B0604030504040204" pitchFamily="34" charset="-128"/>
                </a:rPr>
                <a:t>Understanding the Problem</a:t>
              </a:r>
            </a:p>
            <a:p>
              <a:pPr marL="182563" indent="-182563">
                <a:buFont typeface="+mj-lt"/>
                <a:buAutoNum type="romanLcPeriod"/>
              </a:pPr>
              <a:r>
                <a:rPr lang="ja-JP" altLang="en-US" sz="1050" dirty="0">
                  <a:latin typeface="Meiryo UI" panose="020B0604030504040204" pitchFamily="34" charset="-128"/>
                  <a:ea typeface="Meiryo UI" panose="020B0604030504040204" pitchFamily="34" charset="-128"/>
                </a:rPr>
                <a:t>Confirmation of </a:t>
              </a:r>
              <a:r>
                <a:rPr lang="en-US" altLang="ja-JP" sz="1050" dirty="0">
                  <a:latin typeface="Meiryo UI" panose="020B0604030504040204" pitchFamily="34" charset="-128"/>
                  <a:ea typeface="Meiryo UI" panose="020B0604030504040204" pitchFamily="34" charset="-128"/>
                </a:rPr>
                <a:t>I</a:t>
              </a:r>
              <a:r>
                <a:rPr lang="ja-JP" altLang="en-US" sz="1050" dirty="0">
                  <a:latin typeface="Meiryo UI" panose="020B0604030504040204" pitchFamily="34" charset="-128"/>
                  <a:ea typeface="Meiryo UI" panose="020B0604030504040204" pitchFamily="34" charset="-128"/>
                </a:rPr>
                <a:t>nput</a:t>
              </a:r>
              <a:endParaRPr lang="en-US" altLang="ja-JP" sz="1050" dirty="0">
                <a:latin typeface="Meiryo UI" panose="020B0604030504040204" pitchFamily="34" charset="-128"/>
                <a:ea typeface="Meiryo UI" panose="020B0604030504040204" pitchFamily="34" charset="-128"/>
              </a:endParaRPr>
            </a:p>
            <a:p>
              <a:pPr marL="182563" indent="-182563">
                <a:buFont typeface="+mj-lt"/>
                <a:buAutoNum type="romanLcPeriod"/>
              </a:pPr>
              <a:r>
                <a:rPr kumimoji="1" lang="ja-JP" altLang="en-US" sz="1050">
                  <a:latin typeface="Meiryo UI" panose="020B0604030504040204" pitchFamily="34" charset="-128"/>
                  <a:ea typeface="Meiryo UI" panose="020B0604030504040204" pitchFamily="34" charset="-128"/>
                </a:rPr>
                <a:t>Understanding</a:t>
              </a:r>
              <a:r>
                <a:rPr kumimoji="1" lang="en-US" altLang="ja-JP" sz="1050" dirty="0">
                  <a:latin typeface="Meiryo UI" panose="020B0604030504040204" pitchFamily="34" charset="-128"/>
                  <a:ea typeface="Meiryo UI" panose="020B0604030504040204" pitchFamily="34" charset="-128"/>
                </a:rPr>
                <a:t> the O</a:t>
              </a:r>
              <a:r>
                <a:rPr kumimoji="1" lang="ja-JP" altLang="en-US" sz="1050">
                  <a:latin typeface="Meiryo UI" panose="020B0604030504040204" pitchFamily="34" charset="-128"/>
                  <a:ea typeface="Meiryo UI" panose="020B0604030504040204" pitchFamily="34" charset="-128"/>
                </a:rPr>
                <a:t>bjectives</a:t>
              </a:r>
              <a:endParaRPr kumimoji="1" lang="en-US" altLang="ja-JP" sz="1050" dirty="0">
                <a:latin typeface="Meiryo UI" panose="020B0604030504040204" pitchFamily="34" charset="-128"/>
                <a:ea typeface="Meiryo UI" panose="020B0604030504040204" pitchFamily="34" charset="-128"/>
              </a:endParaRPr>
            </a:p>
            <a:p>
              <a:endParaRPr kumimoji="1" lang="ja-JP" altLang="en-US" sz="1050">
                <a:latin typeface="Meiryo UI" panose="020B0604030504040204" pitchFamily="34" charset="-128"/>
                <a:ea typeface="Meiryo UI" panose="020B0604030504040204" pitchFamily="34" charset="-128"/>
              </a:endParaRPr>
            </a:p>
          </p:txBody>
        </p:sp>
        <p:sp>
          <p:nvSpPr>
            <p:cNvPr id="10" name="テキスト ボックス 9">
              <a:extLst>
                <a:ext uri="{FF2B5EF4-FFF2-40B4-BE49-F238E27FC236}">
                  <a16:creationId xmlns:a16="http://schemas.microsoft.com/office/drawing/2014/main" id="{FB720100-B138-CE87-2A82-E331C3911AA3}"/>
                </a:ext>
              </a:extLst>
            </p:cNvPr>
            <p:cNvSpPr txBox="1"/>
            <p:nvPr/>
          </p:nvSpPr>
          <p:spPr>
            <a:xfrm>
              <a:off x="2549669" y="456202"/>
              <a:ext cx="1807646" cy="1061829"/>
            </a:xfrm>
            <a:prstGeom prst="rect">
              <a:avLst/>
            </a:prstGeom>
            <a:solidFill>
              <a:srgbClr val="FFFF00"/>
            </a:solidFill>
            <a:effectLst/>
          </p:spPr>
          <p:txBody>
            <a:bodyPr wrap="square" rtlCol="0">
              <a:spAutoFit/>
            </a:bodyPr>
            <a:lstStyle/>
            <a:p>
              <a:endParaRPr lang="en-US" altLang="ja-JP" sz="1050" dirty="0">
                <a:latin typeface="Meiryo UI" panose="020B0604030504040204" pitchFamily="34" charset="-128"/>
                <a:ea typeface="Meiryo UI" panose="020B0604030504040204" pitchFamily="34" charset="-128"/>
              </a:endParaRPr>
            </a:p>
            <a:p>
              <a:pPr marL="230188" indent="-230188">
                <a:buFont typeface="+mj-lt"/>
                <a:buAutoNum type="romanLcPeriod" startAt="4"/>
              </a:pPr>
              <a:r>
                <a:rPr lang="en-US" altLang="ja-JP" sz="1050" dirty="0">
                  <a:latin typeface="Meiryo UI" panose="020B0604030504040204" pitchFamily="34" charset="-128"/>
                  <a:ea typeface="Meiryo UI" panose="020B0604030504040204" pitchFamily="34" charset="-128"/>
                </a:rPr>
                <a:t>Determination of D</a:t>
              </a:r>
              <a:r>
                <a:rPr lang="ja-JP" altLang="en-US" sz="1050">
                  <a:latin typeface="Meiryo UI" panose="020B0604030504040204" pitchFamily="34" charset="-128"/>
                  <a:ea typeface="Meiryo UI" panose="020B0604030504040204" pitchFamily="34" charset="-128"/>
                </a:rPr>
                <a:t>ecision-making </a:t>
              </a:r>
              <a:r>
                <a:rPr lang="en-US" altLang="ja-JP" sz="1050" dirty="0">
                  <a:latin typeface="Meiryo UI" panose="020B0604030504040204" pitchFamily="34" charset="-128"/>
                  <a:ea typeface="Meiryo UI" panose="020B0604030504040204" pitchFamily="34" charset="-128"/>
                </a:rPr>
                <a:t>M</a:t>
              </a:r>
              <a:r>
                <a:rPr lang="ja-JP" altLang="en-US" sz="1050">
                  <a:latin typeface="Meiryo UI" panose="020B0604030504040204" pitchFamily="34" charset="-128"/>
                  <a:ea typeface="Meiryo UI" panose="020B0604030504040204" pitchFamily="34" charset="-128"/>
                </a:rPr>
                <a:t>ap</a:t>
              </a:r>
              <a:endParaRPr lang="en-US" altLang="ja-JP" sz="1050" dirty="0">
                <a:latin typeface="Meiryo UI" panose="020B0604030504040204" pitchFamily="34" charset="-128"/>
                <a:ea typeface="Meiryo UI" panose="020B0604030504040204" pitchFamily="34" charset="-128"/>
              </a:endParaRPr>
            </a:p>
            <a:p>
              <a:pPr marL="230188" indent="-230188">
                <a:buFont typeface="+mj-lt"/>
                <a:buAutoNum type="romanLcPeriod" startAt="4"/>
              </a:pPr>
              <a:r>
                <a:rPr lang="en-US" altLang="ja-JP" sz="1050" dirty="0">
                  <a:latin typeface="Meiryo UI" panose="020B0604030504040204" pitchFamily="34" charset="-128"/>
                  <a:ea typeface="Meiryo UI" panose="020B0604030504040204" pitchFamily="34" charset="-128"/>
                </a:rPr>
                <a:t>A</a:t>
              </a:r>
              <a:r>
                <a:rPr kumimoji="1" lang="ja-JP" altLang="en-US" sz="1050">
                  <a:latin typeface="Meiryo UI" panose="020B0604030504040204" pitchFamily="34" charset="-128"/>
                  <a:ea typeface="Meiryo UI" panose="020B0604030504040204" pitchFamily="34" charset="-128"/>
                </a:rPr>
                <a:t>nalysis</a:t>
              </a:r>
              <a:endParaRPr kumimoji="1" lang="en-US" altLang="ja-JP" sz="1050" dirty="0">
                <a:latin typeface="Meiryo UI" panose="020B0604030504040204" pitchFamily="34" charset="-128"/>
                <a:ea typeface="Meiryo UI" panose="020B0604030504040204" pitchFamily="34" charset="-128"/>
              </a:endParaRPr>
            </a:p>
            <a:p>
              <a:pPr marL="230188" indent="-230188">
                <a:buFont typeface="+mj-lt"/>
                <a:buAutoNum type="romanLcPeriod" startAt="4"/>
              </a:pPr>
              <a:r>
                <a:rPr lang="en-US" altLang="ja-JP" sz="1050" dirty="0">
                  <a:latin typeface="Meiryo UI" panose="020B0604030504040204" pitchFamily="34" charset="-128"/>
                  <a:ea typeface="Meiryo UI" panose="020B0604030504040204" pitchFamily="34" charset="-128"/>
                </a:rPr>
                <a:t>Consideration</a:t>
              </a:r>
            </a:p>
            <a:p>
              <a:pPr marL="230188" indent="-230188">
                <a:buFont typeface="+mj-lt"/>
                <a:buAutoNum type="romanLcPeriod" startAt="4"/>
              </a:pPr>
              <a:r>
                <a:rPr kumimoji="1" lang="ja-JP" altLang="en-US" sz="1050">
                  <a:latin typeface="Meiryo UI" panose="020B0604030504040204" pitchFamily="34" charset="-128"/>
                  <a:ea typeface="Meiryo UI" panose="020B0604030504040204" pitchFamily="34" charset="-128"/>
                </a:rPr>
                <a:t>Conclusion</a:t>
              </a:r>
              <a:endParaRPr kumimoji="1" lang="en-US" altLang="ja-JP" sz="1050" dirty="0">
                <a:latin typeface="Meiryo UI" panose="020B0604030504040204" pitchFamily="34" charset="-128"/>
                <a:ea typeface="Meiryo UI" panose="020B0604030504040204" pitchFamily="34" charset="-128"/>
              </a:endParaRPr>
            </a:p>
          </p:txBody>
        </p:sp>
      </p:grpSp>
    </p:spTree>
    <p:extLst>
      <p:ext uri="{BB962C8B-B14F-4D97-AF65-F5344CB8AC3E}">
        <p14:creationId xmlns:p14="http://schemas.microsoft.com/office/powerpoint/2010/main" val="8573684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fade">
                                      <p:cBhvr>
                                        <p:cTn id="7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70432"/>
            <a:ext cx="8275465" cy="3864672"/>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lang="en" altLang="ja-AU" sz="1400" b="0" dirty="0">
                <a:solidFill>
                  <a:prstClr val="black"/>
                </a:solidFill>
              </a:rPr>
              <a:t>For the regression equation that includes an interaction term between Age and Structure, BIC values were calculated for all combinations of explanatory variables.</a:t>
            </a:r>
            <a:br>
              <a:rPr lang="en-US" altLang="ja-JP" sz="1400" b="0" dirty="0">
                <a:solidFill>
                  <a:prstClr val="black"/>
                </a:solidFill>
              </a:rPr>
            </a:b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4224626464"/>
                  </p:ext>
                </p:extLst>
              </p:nvPr>
            </p:nvGraphicFramePr>
            <p:xfrm>
              <a:off x="1313156" y="1336267"/>
              <a:ext cx="6485937" cy="239077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1677</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55885257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1832</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1797</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1779</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1693</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28019056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1728</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27759175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1615</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1518</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18903691"/>
                      </a:ext>
                    </a:extLst>
                  </a:tr>
                  <a:tr h="139042">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1294</a:t>
                          </a:r>
                        </a:p>
                      </a:txBody>
                      <a:tcPr marL="9525" marR="9525" marT="9525" marB="0" anchor="ctr">
                        <a:solidFill>
                          <a:schemeClr val="bg1"/>
                        </a:solidFill>
                      </a:tcPr>
                    </a:tc>
                    <a:tc>
                      <a:txBody>
                        <a:bodyPr/>
                        <a:lstStyle/>
                        <a:p>
                          <a:pPr algn="l"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 + age * structure</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85607756"/>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65427399"/>
                      </a:ext>
                    </a:extLst>
                  </a:tr>
                </a:tbl>
              </a:graphicData>
            </a:graphic>
          </p:graphicFrame>
        </mc:Choice>
        <mc:Fallback xmlns="">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4224626464"/>
                  </p:ext>
                </p:extLst>
              </p:nvPr>
            </p:nvGraphicFramePr>
            <p:xfrm>
              <a:off x="1313156" y="1336267"/>
              <a:ext cx="6485937" cy="239077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1677</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92405">
                    <a:tc>
                      <a:txBody>
                        <a:bodyPr/>
                        <a:lstStyle/>
                        <a:p>
                          <a:endParaRPr lang="ja-JP"/>
                        </a:p>
                      </a:txBody>
                      <a:tcPr marL="9525" marR="9525" marT="9525" marB="0" anchor="ctr">
                        <a:blipFill>
                          <a:blip r:embed="rId4"/>
                          <a:stretch>
                            <a:fillRect l="-1042" t="-251613" r="-1011458" b="-925806"/>
                          </a:stretch>
                        </a:blipFill>
                      </a:tcPr>
                    </a:tc>
                    <a:tc>
                      <a:txBody>
                        <a:bodyPr/>
                        <a:lstStyle/>
                        <a:p>
                          <a:endParaRPr lang="ja-JP"/>
                        </a:p>
                      </a:txBody>
                      <a:tcPr marL="9525" marR="9525" marT="9525" marB="0" anchor="ctr">
                        <a:blipFill>
                          <a:blip r:embed="rId4"/>
                          <a:stretch>
                            <a:fillRect l="-10010" t="-251613" r="-206" b="-925806"/>
                          </a:stretch>
                        </a:blipFill>
                      </a:tcPr>
                    </a:tc>
                    <a:extLst>
                      <a:ext uri="{0D108BD9-81ED-4DB2-BD59-A6C34878D82A}">
                        <a16:rowId xmlns:a16="http://schemas.microsoft.com/office/drawing/2014/main" val="1558852579"/>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1832</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1797</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1779</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1693</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28019056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1728</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27759175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1615</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1518</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18903691"/>
                      </a:ext>
                    </a:extLst>
                  </a:tr>
                  <a:tr h="192405">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1294</a:t>
                          </a:r>
                        </a:p>
                      </a:txBody>
                      <a:tcPr marL="9525" marR="9525" marT="9525" marB="0" anchor="ctr">
                        <a:solidFill>
                          <a:schemeClr val="bg1"/>
                        </a:solidFill>
                      </a:tcPr>
                    </a:tc>
                    <a:tc>
                      <a:txBody>
                        <a:bodyPr/>
                        <a:lstStyle/>
                        <a:p>
                          <a:pPr algn="l"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 + age * structure</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85607756"/>
                      </a:ext>
                    </a:extLst>
                  </a:tr>
                  <a:tr h="192405">
                    <a:tc>
                      <a:txBody>
                        <a:bodyPr/>
                        <a:lstStyle/>
                        <a:p>
                          <a:endParaRPr lang="ja-JP"/>
                        </a:p>
                      </a:txBody>
                      <a:tcPr marL="9525" marR="9525" marT="9525" marB="0" anchor="ctr">
                        <a:blipFill>
                          <a:blip r:embed="rId4"/>
                          <a:stretch>
                            <a:fillRect l="-1042" t="-1131250" r="-1011458" b="-6250"/>
                          </a:stretch>
                        </a:blipFill>
                      </a:tcPr>
                    </a:tc>
                    <a:tc>
                      <a:txBody>
                        <a:bodyPr/>
                        <a:lstStyle/>
                        <a:p>
                          <a:endParaRPr lang="ja-JP"/>
                        </a:p>
                      </a:txBody>
                      <a:tcPr marL="9525" marR="9525" marT="9525" marB="0" anchor="ctr">
                        <a:blipFill>
                          <a:blip r:embed="rId4"/>
                          <a:stretch>
                            <a:fillRect l="-10010" t="-1131250" r="-206" b="-6250"/>
                          </a:stretch>
                        </a:blipFill>
                      </a:tcPr>
                    </a:tc>
                    <a:extLst>
                      <a:ext uri="{0D108BD9-81ED-4DB2-BD59-A6C34878D82A}">
                        <a16:rowId xmlns:a16="http://schemas.microsoft.com/office/drawing/2014/main" val="1065427399"/>
                      </a:ext>
                    </a:extLst>
                  </a:tr>
                </a:tbl>
              </a:graphicData>
            </a:graphic>
          </p:graphicFrame>
        </mc:Fallback>
      </mc:AlternateContent>
      <p:sp>
        <p:nvSpPr>
          <p:cNvPr id="8" name="テキスト ボックス 7">
            <a:extLst>
              <a:ext uri="{FF2B5EF4-FFF2-40B4-BE49-F238E27FC236}">
                <a16:creationId xmlns:a16="http://schemas.microsoft.com/office/drawing/2014/main" id="{70B524AD-54CC-F531-6FA6-D2CF090B3BF2}"/>
              </a:ext>
            </a:extLst>
          </p:cNvPr>
          <p:cNvSpPr txBox="1"/>
          <p:nvPr/>
        </p:nvSpPr>
        <p:spPr>
          <a:xfrm>
            <a:off x="441498" y="4358887"/>
            <a:ext cx="8296101" cy="461665"/>
          </a:xfrm>
          <a:prstGeom prst="rect">
            <a:avLst/>
          </a:prstGeom>
          <a:noFill/>
        </p:spPr>
        <p:txBody>
          <a:bodyPr wrap="square">
            <a:spAutoFit/>
          </a:bodyPr>
          <a:lstStyle/>
          <a:p>
            <a:pPr marL="180000" indent="-180000"/>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†Show the values of BIC for the regression equation obtained in the step of “Analysis of the Problem”, so that the minimum BIC values can be compared before and after the revision of the regression equation.</a:t>
            </a:r>
            <a:endParaRPr lang="en-US" altLang="ja-JP" sz="1200" dirty="0">
              <a:solidFill>
                <a:srgbClr val="000000"/>
              </a:solidFill>
              <a:latin typeface="Meiryo UI" panose="020B0604030504040204" pitchFamily="34" charset="-128"/>
              <a:ea typeface="Meiryo UI" panose="020B0604030504040204" pitchFamily="34" charset="-128"/>
            </a:endParaRPr>
          </a:p>
        </p:txBody>
      </p:sp>
      <p:sp>
        <p:nvSpPr>
          <p:cNvPr id="6" name="四角形吹き出し 5">
            <a:extLst>
              <a:ext uri="{FF2B5EF4-FFF2-40B4-BE49-F238E27FC236}">
                <a16:creationId xmlns:a16="http://schemas.microsoft.com/office/drawing/2014/main" id="{908F6A9A-4A3E-CFF1-4D64-C9302F0770BE}"/>
              </a:ext>
            </a:extLst>
          </p:cNvPr>
          <p:cNvSpPr/>
          <p:nvPr/>
        </p:nvSpPr>
        <p:spPr>
          <a:xfrm>
            <a:off x="1877961" y="433633"/>
            <a:ext cx="6105149" cy="297004"/>
          </a:xfrm>
          <a:prstGeom prst="wedgeRectCallout">
            <a:avLst>
              <a:gd name="adj1" fmla="val -25346"/>
              <a:gd name="adj2" fmla="val 74401"/>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lang="en" altLang="ja-AU" sz="1200" dirty="0">
                <a:solidFill>
                  <a:schemeClr val="tx1"/>
                </a:solidFill>
                <a:latin typeface="Meiryo UI" panose="020B0604030504040204" pitchFamily="34" charset="-128"/>
                <a:ea typeface="Meiryo UI" panose="020B0604030504040204" pitchFamily="34" charset="-128"/>
              </a:rPr>
              <a:t>Ensure to fill in not only the results of your analysis but also the methods used</a:t>
            </a:r>
            <a:endParaRPr lang="en-US" altLang="ja-JP" sz="1200" dirty="0">
              <a:solidFill>
                <a:schemeClr val="tx1"/>
              </a:solidFill>
              <a:latin typeface="Meiryo UI" panose="020B0604030504040204" pitchFamily="34" charset="-128"/>
              <a:ea typeface="Meiryo UI" panose="020B0604030504040204" pitchFamily="34" charset="-128"/>
            </a:endParaRPr>
          </a:p>
        </p:txBody>
      </p:sp>
      <p:sp>
        <p:nvSpPr>
          <p:cNvPr id="9" name="四角形吹き出し 8">
            <a:extLst>
              <a:ext uri="{FF2B5EF4-FFF2-40B4-BE49-F238E27FC236}">
                <a16:creationId xmlns:a16="http://schemas.microsoft.com/office/drawing/2014/main" id="{6D17DE12-8C53-7A95-CAC7-77F08A61D89F}"/>
              </a:ext>
            </a:extLst>
          </p:cNvPr>
          <p:cNvSpPr/>
          <p:nvPr/>
        </p:nvSpPr>
        <p:spPr>
          <a:xfrm>
            <a:off x="1136580" y="3770813"/>
            <a:ext cx="7511844" cy="510653"/>
          </a:xfrm>
          <a:prstGeom prst="wedgeRectCallout">
            <a:avLst>
              <a:gd name="adj1" fmla="val -41937"/>
              <a:gd name="adj2" fmla="val -75159"/>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lang="en-US" altLang="ja-JP" sz="1200" dirty="0">
                <a:solidFill>
                  <a:schemeClr val="tx1"/>
                </a:solidFill>
                <a:latin typeface="Meiryo UI" panose="020B0604030504040204" pitchFamily="34" charset="-128"/>
                <a:ea typeface="Meiryo UI" panose="020B0604030504040204" pitchFamily="34" charset="-128"/>
              </a:rPr>
              <a:t>You may omit some parts of the model selection process if there are too many candidates to fill in but must show the selected model.</a:t>
            </a:r>
            <a:endParaRPr lang="ja-JP" altLang="en-US" sz="1200" dirty="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655431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a:xfrm>
            <a:off x="374650" y="48612"/>
            <a:ext cx="8362950" cy="307777"/>
          </a:xfrm>
        </p:spPr>
        <p:txBody>
          <a:bodyPr/>
          <a:lstStyle/>
          <a:p>
            <a:r>
              <a:rPr lang="ja-JP" altLang="en-US"/>
              <a:t>[</a:t>
            </a:r>
            <a:r>
              <a:rPr lang="en-US" altLang="ja-JP" dirty="0"/>
              <a:t>6-4</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41</a:t>
            </a:fld>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B96EA56-387B-702E-DDD8-52F7422592C8}"/>
                  </a:ext>
                </a:extLst>
              </p:cNvPr>
              <p:cNvSpPr txBox="1"/>
              <p:nvPr/>
            </p:nvSpPr>
            <p:spPr>
              <a:xfrm>
                <a:off x="450143" y="3890898"/>
                <a:ext cx="8362949"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4</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a:solidFill>
                                    <a:prstClr val="black"/>
                                  </a:solidFill>
                                  <a:latin typeface="Cambria Math" panose="02040503050406030204" pitchFamily="18" charset="0"/>
                                </a:rPr>
                                <m:t>reinforced</m:t>
                              </m:r>
                              <m:r>
                                <a:rPr lang="en-US" altLang="ja-JP" sz="1400" b="0" i="0">
                                  <a:solidFill>
                                    <a:prstClr val="black"/>
                                  </a:solidFill>
                                  <a:latin typeface="Cambria Math" panose="02040503050406030204" pitchFamily="18" charset="0"/>
                                </a:rPr>
                                <m:t> </m:t>
                              </m:r>
                              <m:r>
                                <m:rPr>
                                  <m:sty m:val="p"/>
                                </m:rPr>
                                <a:rPr lang="en-US" altLang="ja-JP" sz="1400" b="0" i="0">
                                  <a:solidFill>
                                    <a:prstClr val="black"/>
                                  </a:solidFill>
                                  <a:latin typeface="Cambria Math" panose="02040503050406030204" pitchFamily="18" charset="0"/>
                                </a:rPr>
                                <m:t>concrete</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structure</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wooden</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sturecutre</m:t>
                              </m:r>
                              <m:r>
                                <a:rPr lang="en-US" altLang="ja-JP" sz="1400" b="0" i="0" smtClean="0">
                                  <a:solidFill>
                                    <a:prstClr val="black"/>
                                  </a:solidFill>
                                  <a:latin typeface="Cambria Math" panose="02040503050406030204" pitchFamily="18" charset="0"/>
                                </a:rPr>
                                <m:t>                         </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bad</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sunlight</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good</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sunlight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9" name="テキスト ボックス 8">
                <a:extLst>
                  <a:ext uri="{FF2B5EF4-FFF2-40B4-BE49-F238E27FC236}">
                    <a16:creationId xmlns:a16="http://schemas.microsoft.com/office/drawing/2014/main" id="{7B96EA56-387B-702E-DDD8-52F7422592C8}"/>
                  </a:ext>
                </a:extLst>
              </p:cNvPr>
              <p:cNvSpPr txBox="1">
                <a:spLocks noRot="1" noChangeAspect="1" noMove="1" noResize="1" noEditPoints="1" noAdjustHandles="1" noChangeArrowheads="1" noChangeShapeType="1" noTextEdit="1"/>
              </p:cNvSpPr>
              <p:nvPr/>
            </p:nvSpPr>
            <p:spPr>
              <a:xfrm>
                <a:off x="450143" y="3890898"/>
                <a:ext cx="8362949" cy="927562"/>
              </a:xfrm>
              <a:prstGeom prst="rect">
                <a:avLst/>
              </a:prstGeom>
              <a:blipFill>
                <a:blip r:embed="rId3"/>
                <a:stretch>
                  <a:fillRect l="-2879" t="-74324" b="-159459"/>
                </a:stretch>
              </a:blipFill>
            </p:spPr>
            <p:txBody>
              <a:bodyPr/>
              <a:lstStyle/>
              <a:p>
                <a:r>
                  <a:rPr lang="ja-AU" altLang="en-US">
                    <a:noFill/>
                  </a:rPr>
                  <a:t> </a:t>
                </a:r>
              </a:p>
            </p:txBody>
          </p:sp>
        </mc:Fallback>
      </mc:AlternateContent>
      <p:pic>
        <p:nvPicPr>
          <p:cNvPr id="6" name="図 5" descr="テーブル&#10;&#10;自動的に生成された説明">
            <a:extLst>
              <a:ext uri="{FF2B5EF4-FFF2-40B4-BE49-F238E27FC236}">
                <a16:creationId xmlns:a16="http://schemas.microsoft.com/office/drawing/2014/main" id="{4838515B-1B97-9948-12D5-3032B93E217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803" b="55589"/>
          <a:stretch/>
        </p:blipFill>
        <p:spPr>
          <a:xfrm>
            <a:off x="562122" y="1105202"/>
            <a:ext cx="3543886" cy="2071230"/>
          </a:xfrm>
          <a:prstGeom prst="rect">
            <a:avLst/>
          </a:prstGeom>
        </p:spPr>
      </p:pic>
      <p:pic>
        <p:nvPicPr>
          <p:cNvPr id="7" name="図 6" descr="テーブル&#10;&#10;自動的に生成された説明">
            <a:extLst>
              <a:ext uri="{FF2B5EF4-FFF2-40B4-BE49-F238E27FC236}">
                <a16:creationId xmlns:a16="http://schemas.microsoft.com/office/drawing/2014/main" id="{E21ADA0D-27B6-ECF7-B67C-7F67646476E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4731" b="68"/>
          <a:stretch/>
        </p:blipFill>
        <p:spPr>
          <a:xfrm>
            <a:off x="4644688" y="1105201"/>
            <a:ext cx="3543886" cy="2815553"/>
          </a:xfrm>
          <a:prstGeom prst="rect">
            <a:avLst/>
          </a:prstGeom>
        </p:spPr>
      </p:pic>
    </p:spTree>
    <p:extLst>
      <p:ext uri="{BB962C8B-B14F-4D97-AF65-F5344CB8AC3E}">
        <p14:creationId xmlns:p14="http://schemas.microsoft.com/office/powerpoint/2010/main" val="4129044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a:t>
            </a:r>
            <a:r>
              <a:rPr kumimoji="1" lang="ja-JP" altLang="en-US"/>
              <a:t>Analysis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1294</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Age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Structure</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Sunlight</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5</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a:stretch>
              </a:blipFill>
            </p:spPr>
            <p:txBody>
              <a:bodyPr/>
              <a:lstStyle/>
              <a:p>
                <a:r>
                  <a:rPr lang="ja-AU" altLang="en-US">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42</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1170997594"/>
                  </p:ext>
                </p:extLst>
              </p:nvPr>
            </p:nvGraphicFramePr>
            <p:xfrm>
              <a:off x="844486" y="2861230"/>
              <a:ext cx="6912003" cy="751459"/>
            </p:xfrm>
            <a:graphic>
              <a:graphicData uri="http://schemas.openxmlformats.org/drawingml/2006/table">
                <a:tbl>
                  <a:tblPr firstRow="1" bandRow="1">
                    <a:tableStyleId>{5940675A-B579-460E-94D1-54222C63F5DA}</a:tableStyleId>
                  </a:tblPr>
                  <a:tblGrid>
                    <a:gridCol w="987429">
                      <a:extLst>
                        <a:ext uri="{9D8B030D-6E8A-4147-A177-3AD203B41FA5}">
                          <a16:colId xmlns:a16="http://schemas.microsoft.com/office/drawing/2014/main" val="2100786548"/>
                        </a:ext>
                      </a:extLst>
                    </a:gridCol>
                    <a:gridCol w="987429">
                      <a:extLst>
                        <a:ext uri="{9D8B030D-6E8A-4147-A177-3AD203B41FA5}">
                          <a16:colId xmlns:a16="http://schemas.microsoft.com/office/drawing/2014/main" val="1891247360"/>
                        </a:ext>
                      </a:extLst>
                    </a:gridCol>
                    <a:gridCol w="987429">
                      <a:extLst>
                        <a:ext uri="{9D8B030D-6E8A-4147-A177-3AD203B41FA5}">
                          <a16:colId xmlns:a16="http://schemas.microsoft.com/office/drawing/2014/main" val="1451476215"/>
                        </a:ext>
                      </a:extLst>
                    </a:gridCol>
                    <a:gridCol w="987429">
                      <a:extLst>
                        <a:ext uri="{9D8B030D-6E8A-4147-A177-3AD203B41FA5}">
                          <a16:colId xmlns:a16="http://schemas.microsoft.com/office/drawing/2014/main" val="1329284954"/>
                        </a:ext>
                      </a:extLst>
                    </a:gridCol>
                    <a:gridCol w="987429">
                      <a:extLst>
                        <a:ext uri="{9D8B030D-6E8A-4147-A177-3AD203B41FA5}">
                          <a16:colId xmlns:a16="http://schemas.microsoft.com/office/drawing/2014/main" val="146865595"/>
                        </a:ext>
                      </a:extLst>
                    </a:gridCol>
                    <a:gridCol w="987429">
                      <a:extLst>
                        <a:ext uri="{9D8B030D-6E8A-4147-A177-3AD203B41FA5}">
                          <a16:colId xmlns:a16="http://schemas.microsoft.com/office/drawing/2014/main" val="3756674803"/>
                        </a:ext>
                      </a:extLst>
                    </a:gridCol>
                    <a:gridCol w="987429">
                      <a:extLst>
                        <a:ext uri="{9D8B030D-6E8A-4147-A177-3AD203B41FA5}">
                          <a16:colId xmlns:a16="http://schemas.microsoft.com/office/drawing/2014/main" val="1318016955"/>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2×4</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31.4285</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0.1188</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0.</m:t>
                                </m:r>
                                <m:r>
                                  <a:rPr lang="en-US" altLang="ja-JP" sz="1800" b="0" i="1" smtClean="0">
                                    <a:latin typeface="Cambria Math" panose="02040503050406030204" pitchFamily="18" charset="0"/>
                                  </a:rPr>
                                  <m:t>7177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0.6</m:t>
                                </m:r>
                                <m:r>
                                  <a:rPr lang="en-US" altLang="ja-JP" sz="1800" b="0" i="1" smtClean="0">
                                    <a:latin typeface="Cambria Math" panose="02040503050406030204" pitchFamily="18" charset="0"/>
                                  </a:rPr>
                                  <m:t>252</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0.8078</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7.3514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−1.2787</m:t>
                                </m:r>
                              </m:oMath>
                            </m:oMathPara>
                          </a14:m>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1170997594"/>
                  </p:ext>
                </p:extLst>
              </p:nvPr>
            </p:nvGraphicFramePr>
            <p:xfrm>
              <a:off x="844486" y="2861230"/>
              <a:ext cx="6912003" cy="751459"/>
            </p:xfrm>
            <a:graphic>
              <a:graphicData uri="http://schemas.openxmlformats.org/drawingml/2006/table">
                <a:tbl>
                  <a:tblPr firstRow="1" bandRow="1">
                    <a:tableStyleId>{5940675A-B579-460E-94D1-54222C63F5DA}</a:tableStyleId>
                  </a:tblPr>
                  <a:tblGrid>
                    <a:gridCol w="987429">
                      <a:extLst>
                        <a:ext uri="{9D8B030D-6E8A-4147-A177-3AD203B41FA5}">
                          <a16:colId xmlns:a16="http://schemas.microsoft.com/office/drawing/2014/main" val="2100786548"/>
                        </a:ext>
                      </a:extLst>
                    </a:gridCol>
                    <a:gridCol w="987429">
                      <a:extLst>
                        <a:ext uri="{9D8B030D-6E8A-4147-A177-3AD203B41FA5}">
                          <a16:colId xmlns:a16="http://schemas.microsoft.com/office/drawing/2014/main" val="1891247360"/>
                        </a:ext>
                      </a:extLst>
                    </a:gridCol>
                    <a:gridCol w="987429">
                      <a:extLst>
                        <a:ext uri="{9D8B030D-6E8A-4147-A177-3AD203B41FA5}">
                          <a16:colId xmlns:a16="http://schemas.microsoft.com/office/drawing/2014/main" val="1451476215"/>
                        </a:ext>
                      </a:extLst>
                    </a:gridCol>
                    <a:gridCol w="987429">
                      <a:extLst>
                        <a:ext uri="{9D8B030D-6E8A-4147-A177-3AD203B41FA5}">
                          <a16:colId xmlns:a16="http://schemas.microsoft.com/office/drawing/2014/main" val="1329284954"/>
                        </a:ext>
                      </a:extLst>
                    </a:gridCol>
                    <a:gridCol w="987429">
                      <a:extLst>
                        <a:ext uri="{9D8B030D-6E8A-4147-A177-3AD203B41FA5}">
                          <a16:colId xmlns:a16="http://schemas.microsoft.com/office/drawing/2014/main" val="146865595"/>
                        </a:ext>
                      </a:extLst>
                    </a:gridCol>
                    <a:gridCol w="987429">
                      <a:extLst>
                        <a:ext uri="{9D8B030D-6E8A-4147-A177-3AD203B41FA5}">
                          <a16:colId xmlns:a16="http://schemas.microsoft.com/office/drawing/2014/main" val="3756674803"/>
                        </a:ext>
                      </a:extLst>
                    </a:gridCol>
                    <a:gridCol w="987429">
                      <a:extLst>
                        <a:ext uri="{9D8B030D-6E8A-4147-A177-3AD203B41FA5}">
                          <a16:colId xmlns:a16="http://schemas.microsoft.com/office/drawing/2014/main" val="1318016955"/>
                        </a:ext>
                      </a:extLst>
                    </a:gridCol>
                  </a:tblGrid>
                  <a:tr h="380619">
                    <a:tc>
                      <a:txBody>
                        <a:bodyPr/>
                        <a:lstStyle/>
                        <a:p>
                          <a:endParaRPr lang="ja-JP"/>
                        </a:p>
                      </a:txBody>
                      <a:tcPr>
                        <a:blipFill>
                          <a:blip r:embed="rId3"/>
                          <a:stretch>
                            <a:fillRect l="-617" t="-7937" r="-601852" b="-100000"/>
                          </a:stretch>
                        </a:blipFill>
                      </a:tcPr>
                    </a:tc>
                    <a:tc>
                      <a:txBody>
                        <a:bodyPr/>
                        <a:lstStyle/>
                        <a:p>
                          <a:endParaRPr lang="ja-JP"/>
                        </a:p>
                      </a:txBody>
                      <a:tcPr>
                        <a:blipFill>
                          <a:blip r:embed="rId3"/>
                          <a:stretch>
                            <a:fillRect l="-100617" t="-7937" r="-501852" b="-100000"/>
                          </a:stretch>
                        </a:blipFill>
                      </a:tcPr>
                    </a:tc>
                    <a:tc>
                      <a:txBody>
                        <a:bodyPr/>
                        <a:lstStyle/>
                        <a:p>
                          <a:endParaRPr lang="ja-JP"/>
                        </a:p>
                      </a:txBody>
                      <a:tcPr>
                        <a:blipFill>
                          <a:blip r:embed="rId3"/>
                          <a:stretch>
                            <a:fillRect l="-200617" t="-7937" r="-401852" b="-100000"/>
                          </a:stretch>
                        </a:blipFill>
                      </a:tcPr>
                    </a:tc>
                    <a:tc>
                      <a:txBody>
                        <a:bodyPr/>
                        <a:lstStyle/>
                        <a:p>
                          <a:endParaRPr lang="ja-JP"/>
                        </a:p>
                      </a:txBody>
                      <a:tcPr>
                        <a:blipFill>
                          <a:blip r:embed="rId3"/>
                          <a:stretch>
                            <a:fillRect l="-298773" t="-7937" r="-299387" b="-100000"/>
                          </a:stretch>
                        </a:blipFill>
                      </a:tcPr>
                    </a:tc>
                    <a:tc>
                      <a:txBody>
                        <a:bodyPr/>
                        <a:lstStyle/>
                        <a:p>
                          <a:endParaRPr lang="ja-JP"/>
                        </a:p>
                      </a:txBody>
                      <a:tcPr>
                        <a:blipFill>
                          <a:blip r:embed="rId3"/>
                          <a:stretch>
                            <a:fillRect l="-401235" t="-7937" r="-201235" b="-100000"/>
                          </a:stretch>
                        </a:blipFill>
                      </a:tcPr>
                    </a:tc>
                    <a:tc>
                      <a:txBody>
                        <a:bodyPr/>
                        <a:lstStyle/>
                        <a:p>
                          <a:endParaRPr lang="ja-JP"/>
                        </a:p>
                      </a:txBody>
                      <a:tcPr>
                        <a:blipFill>
                          <a:blip r:embed="rId3"/>
                          <a:stretch>
                            <a:fillRect l="-501235" t="-7937" r="-101235" b="-100000"/>
                          </a:stretch>
                        </a:blipFill>
                      </a:tcPr>
                    </a:tc>
                    <a:tc>
                      <a:txBody>
                        <a:bodyPr/>
                        <a:lstStyle/>
                        <a:p>
                          <a:endParaRPr lang="ja-JP"/>
                        </a:p>
                      </a:txBody>
                      <a:tcPr>
                        <a:blipFill>
                          <a:blip r:embed="rId3"/>
                          <a:stretch>
                            <a:fillRect l="-601235" t="-7937" r="-1235" b="-100000"/>
                          </a:stretch>
                        </a:blipFill>
                      </a:tcPr>
                    </a:tc>
                    <a:extLst>
                      <a:ext uri="{0D108BD9-81ED-4DB2-BD59-A6C34878D82A}">
                        <a16:rowId xmlns:a16="http://schemas.microsoft.com/office/drawing/2014/main" val="2881751412"/>
                      </a:ext>
                    </a:extLst>
                  </a:tr>
                  <a:tr h="370840">
                    <a:tc>
                      <a:txBody>
                        <a:bodyPr/>
                        <a:lstStyle/>
                        <a:p>
                          <a:endParaRPr lang="ja-JP"/>
                        </a:p>
                      </a:txBody>
                      <a:tcPr>
                        <a:blipFill>
                          <a:blip r:embed="rId3"/>
                          <a:stretch>
                            <a:fillRect l="-617" t="-111475" r="-601852" b="-3279"/>
                          </a:stretch>
                        </a:blipFill>
                      </a:tcPr>
                    </a:tc>
                    <a:tc>
                      <a:txBody>
                        <a:bodyPr/>
                        <a:lstStyle/>
                        <a:p>
                          <a:endParaRPr lang="ja-JP"/>
                        </a:p>
                      </a:txBody>
                      <a:tcPr>
                        <a:blipFill>
                          <a:blip r:embed="rId3"/>
                          <a:stretch>
                            <a:fillRect l="-100617" t="-111475" r="-501852" b="-3279"/>
                          </a:stretch>
                        </a:blipFill>
                      </a:tcPr>
                    </a:tc>
                    <a:tc>
                      <a:txBody>
                        <a:bodyPr/>
                        <a:lstStyle/>
                        <a:p>
                          <a:endParaRPr lang="ja-JP"/>
                        </a:p>
                      </a:txBody>
                      <a:tcPr>
                        <a:blipFill>
                          <a:blip r:embed="rId3"/>
                          <a:stretch>
                            <a:fillRect l="-200617" t="-111475" r="-401852" b="-3279"/>
                          </a:stretch>
                        </a:blipFill>
                      </a:tcPr>
                    </a:tc>
                    <a:tc>
                      <a:txBody>
                        <a:bodyPr/>
                        <a:lstStyle/>
                        <a:p>
                          <a:endParaRPr lang="ja-JP"/>
                        </a:p>
                      </a:txBody>
                      <a:tcPr>
                        <a:blipFill>
                          <a:blip r:embed="rId3"/>
                          <a:stretch>
                            <a:fillRect l="-298773" t="-111475" r="-299387" b="-3279"/>
                          </a:stretch>
                        </a:blipFill>
                      </a:tcPr>
                    </a:tc>
                    <a:tc>
                      <a:txBody>
                        <a:bodyPr/>
                        <a:lstStyle/>
                        <a:p>
                          <a:endParaRPr lang="ja-JP"/>
                        </a:p>
                      </a:txBody>
                      <a:tcPr>
                        <a:blipFill>
                          <a:blip r:embed="rId3"/>
                          <a:stretch>
                            <a:fillRect l="-401235" t="-111475" r="-201235" b="-3279"/>
                          </a:stretch>
                        </a:blipFill>
                      </a:tcPr>
                    </a:tc>
                    <a:tc>
                      <a:txBody>
                        <a:bodyPr/>
                        <a:lstStyle/>
                        <a:p>
                          <a:endParaRPr lang="ja-JP"/>
                        </a:p>
                      </a:txBody>
                      <a:tcPr>
                        <a:blipFill>
                          <a:blip r:embed="rId3"/>
                          <a:stretch>
                            <a:fillRect l="-501235" t="-111475" r="-101235" b="-3279"/>
                          </a:stretch>
                        </a:blipFill>
                      </a:tcPr>
                    </a:tc>
                    <a:tc>
                      <a:txBody>
                        <a:bodyPr/>
                        <a:lstStyle/>
                        <a:p>
                          <a:endParaRPr lang="ja-JP"/>
                        </a:p>
                      </a:txBody>
                      <a:tcPr>
                        <a:blipFill>
                          <a:blip r:embed="rId3"/>
                          <a:stretch>
                            <a:fillRect l="-601235" t="-111475" r="-1235" b="-3279"/>
                          </a:stretch>
                        </a:blipFill>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3825051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230588" y="811374"/>
                <a:ext cx="8824921" cy="3386407"/>
              </a:xfrm>
            </p:spPr>
            <p:txBody>
              <a:bodyPr>
                <a:normAutofit fontScale="92500"/>
              </a:bodyPr>
              <a:lstStyle/>
              <a:p>
                <a:pPr>
                  <a:lnSpc>
                    <a:spcPct val="120000"/>
                  </a:lnSpc>
                  <a:spcBef>
                    <a:spcPts val="1000"/>
                  </a:spcBef>
                </a:pPr>
                <a:r>
                  <a:rPr lang="ja-JP" altLang="en-US" sz="2000" b="0" dirty="0"/>
                  <a:t>The following </a:t>
                </a:r>
                <a:r>
                  <a:rPr lang="en-US" altLang="ja-JP" sz="2000" b="0" dirty="0"/>
                  <a:t>regression equation</a:t>
                </a:r>
                <a:r>
                  <a:rPr lang="ja-JP" altLang="en-US" sz="2000" b="0" dirty="0"/>
                  <a:t> minimize</a:t>
                </a:r>
                <a:r>
                  <a:rPr lang="en-US" altLang="ja-JP" sz="2000" b="0" dirty="0"/>
                  <a:t>d</a:t>
                </a:r>
                <a:r>
                  <a:rPr lang="ja-JP" altLang="en-US" sz="2000" b="0" dirty="0"/>
                  <a:t> the </a:t>
                </a:r>
                <a:r>
                  <a:rPr lang="en-US" altLang="ja-JP" sz="2000" b="0" dirty="0"/>
                  <a:t>BIC:</a:t>
                </a:r>
              </a:p>
              <a:p>
                <a:pPr marL="0" indent="0">
                  <a:lnSpc>
                    <a:spcPct val="120000"/>
                  </a:lnSpc>
                  <a:spcBef>
                    <a:spcPts val="1000"/>
                  </a:spcBef>
                  <a:buNone/>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𝑦</m:t>
                      </m:r>
                      <m:r>
                        <a:rPr lang="en-US" altLang="ja-JP" sz="1800" b="0" i="1" smtClean="0">
                          <a:latin typeface="Cambria Math" panose="02040503050406030204" pitchFamily="18" charset="0"/>
                        </a:rPr>
                        <m:t>=31.4285+0.1188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1</m:t>
                          </m:r>
                        </m:sub>
                      </m:sSub>
                      <m:r>
                        <a:rPr lang="en-US" altLang="ja-JP" sz="1800" b="0" i="1">
                          <a:latin typeface="Cambria Math" panose="02040503050406030204" pitchFamily="18" charset="0"/>
                        </a:rPr>
                        <m:t>−0.7177</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2</m:t>
                          </m:r>
                        </m:sub>
                      </m:sSub>
                      <m:r>
                        <a:rPr lang="en-US" altLang="ja-JP" sz="1800" b="0" i="1">
                          <a:latin typeface="Cambria Math" panose="02040503050406030204" pitchFamily="18" charset="0"/>
                        </a:rPr>
                        <m:t>−0.6252</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3</m:t>
                          </m:r>
                        </m:sub>
                      </m:sSub>
                      <m:r>
                        <a:rPr lang="en-US" altLang="ja-JP" sz="1800" b="0" i="1" smtClean="0">
                          <a:latin typeface="Cambria Math" panose="02040503050406030204" pitchFamily="18" charset="0"/>
                        </a:rPr>
                        <m:t>−</m:t>
                      </m:r>
                      <m:r>
                        <a:rPr lang="en-US" altLang="ja-JP" sz="1800" b="0" i="1">
                          <a:latin typeface="Cambria Math" panose="02040503050406030204" pitchFamily="18" charset="0"/>
                        </a:rPr>
                        <m:t>0.8078</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4</m:t>
                          </m:r>
                        </m:sub>
                      </m:sSub>
                      <m:r>
                        <a:rPr lang="en-US" altLang="ja-JP" sz="1800" b="0" i="1">
                          <a:latin typeface="Cambria Math" panose="02040503050406030204" pitchFamily="18" charset="0"/>
                        </a:rPr>
                        <m:t>+7.3514</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5</m:t>
                          </m:r>
                        </m:sub>
                      </m:sSub>
                      <m:r>
                        <a:rPr lang="en-US" altLang="ja-JP" sz="1800" b="0" i="1">
                          <a:latin typeface="Cambria Math" panose="02040503050406030204" pitchFamily="18" charset="0"/>
                        </a:rPr>
                        <m:t>−1.2787</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𝑥</m:t>
                          </m:r>
                        </m:e>
                        <m:sub>
                          <m:r>
                            <a:rPr lang="en-US" altLang="ja-JP" sz="1800" b="0" i="1">
                              <a:latin typeface="Cambria Math" panose="02040503050406030204" pitchFamily="18" charset="0"/>
                            </a:rPr>
                            <m:t>2</m:t>
                          </m:r>
                        </m:sub>
                      </m:sSub>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𝑥</m:t>
                          </m:r>
                        </m:e>
                        <m:sub>
                          <m:r>
                            <a:rPr lang="en-US" altLang="ja-JP" sz="1800" b="0" i="1" smtClean="0">
                              <a:latin typeface="Cambria Math" panose="02040503050406030204" pitchFamily="18" charset="0"/>
                            </a:rPr>
                            <m:t>4</m:t>
                          </m:r>
                        </m:sub>
                      </m:sSub>
                    </m:oMath>
                  </m:oMathPara>
                </a14:m>
                <a:endParaRPr lang="en-US" altLang="ja-JP" sz="2000" b="0" dirty="0"/>
              </a:p>
              <a:p>
                <a:pPr lvl="5">
                  <a:lnSpc>
                    <a:spcPct val="120000"/>
                  </a:lnSpc>
                  <a:spcBef>
                    <a:spcPts val="1000"/>
                  </a:spcBef>
                </a:pPr>
                <a:endParaRPr lang="en-US" altLang="ja-JP" sz="800" b="0" dirty="0"/>
              </a:p>
              <a:p>
                <a:pPr>
                  <a:lnSpc>
                    <a:spcPct val="120000"/>
                  </a:lnSpc>
                  <a:spcBef>
                    <a:spcPts val="1000"/>
                  </a:spcBef>
                </a:pPr>
                <a:r>
                  <a:rPr lang="en" altLang="ja-AU" sz="2100" b="0" dirty="0"/>
                  <a:t>The BIC value for the above regression equation has improved compared to the one obtained </a:t>
                </a:r>
                <a:r>
                  <a:rPr lang="en-US" altLang="ja-JP" sz="2100" b="0" dirty="0"/>
                  <a:t>in the step of “Analysis of the Problem”.</a:t>
                </a:r>
              </a:p>
              <a:p>
                <a:pPr lvl="5">
                  <a:lnSpc>
                    <a:spcPct val="120000"/>
                  </a:lnSpc>
                  <a:spcBef>
                    <a:spcPts val="1000"/>
                  </a:spcBef>
                </a:pPr>
                <a:endParaRPr lang="en-US" altLang="ja-JP" sz="900" b="0" dirty="0"/>
              </a:p>
              <a:p>
                <a:pPr>
                  <a:lnSpc>
                    <a:spcPct val="120000"/>
                  </a:lnSpc>
                  <a:spcBef>
                    <a:spcPts val="1000"/>
                  </a:spcBef>
                </a:pPr>
                <a:r>
                  <a:rPr lang="en-US" altLang="ja-JP" sz="2100" b="0" dirty="0"/>
                  <a:t>However, </a:t>
                </a:r>
                <a:r>
                  <a:rPr lang="en" altLang="ja-AU" sz="2100" b="0" dirty="0"/>
                  <a:t>since the set</a:t>
                </a:r>
                <a:r>
                  <a:rPr lang="en" altLang="ja-AU" sz="2000" b="0" dirty="0"/>
                  <a: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230588" y="811374"/>
                <a:ext cx="8824921" cy="3386407"/>
              </a:xfrm>
              <a:blipFill>
                <a:blip r:embed="rId3"/>
                <a:stretch>
                  <a:fillRect l="-1589" t="-1619"/>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43</a:t>
            </a:fld>
            <a:endParaRPr kumimoji="1" lang="ja-JP" altLang="en-US"/>
          </a:p>
        </p:txBody>
      </p:sp>
    </p:spTree>
    <p:extLst>
      <p:ext uri="{BB962C8B-B14F-4D97-AF65-F5344CB8AC3E}">
        <p14:creationId xmlns:p14="http://schemas.microsoft.com/office/powerpoint/2010/main" val="964803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217807"/>
            <a:ext cx="6382823" cy="707886"/>
          </a:xfrm>
          <a:prstGeom prst="rect">
            <a:avLst/>
          </a:prstGeom>
          <a:noFill/>
        </p:spPr>
        <p:txBody>
          <a:bodyPr wrap="square" rtlCol="0">
            <a:spAutoFit/>
          </a:bodyPr>
          <a:lstStyle/>
          <a:p>
            <a:pPr algn="ctr"/>
            <a:r>
              <a:rPr lang="en-US" altLang="ja-JP" sz="2000" dirty="0">
                <a:latin typeface="Meiryo UI" panose="020B0604030504040204" pitchFamily="50" charset="-128"/>
                <a:ea typeface="Meiryo UI" panose="020B0604030504040204" pitchFamily="50" charset="-128"/>
              </a:rPr>
              <a:t>7</a:t>
            </a:r>
            <a:r>
              <a:rPr kumimoji="1" lang="en-US" altLang="ja-JP" sz="2000" dirty="0">
                <a:latin typeface="Meiryo UI" panose="020B0604030504040204" pitchFamily="50" charset="-128"/>
                <a:ea typeface="Meiryo UI" panose="020B0604030504040204" pitchFamily="50" charset="-128"/>
              </a:rPr>
              <a:t>. Review </a:t>
            </a:r>
            <a:r>
              <a:rPr lang="ja-JP" altLang="en-US" sz="2000" dirty="0">
                <a:latin typeface="Meiryo UI" panose="020B0604030504040204" pitchFamily="50" charset="-128"/>
                <a:ea typeface="Meiryo UI" panose="020B0604030504040204" pitchFamily="50" charset="-128"/>
              </a:rPr>
              <a:t>of </a:t>
            </a:r>
            <a:r>
              <a:rPr lang="en-US" altLang="ja-JP" sz="2000" dirty="0">
                <a:latin typeface="Meiryo UI" panose="020B0604030504040204" pitchFamily="50" charset="-128"/>
                <a:ea typeface="Meiryo UI" panose="020B0604030504040204" pitchFamily="50" charset="-128"/>
              </a:rPr>
              <a:t>S</a:t>
            </a:r>
            <a:r>
              <a:rPr lang="ja-JP" altLang="en-US" sz="2000">
                <a:latin typeface="Meiryo UI" panose="020B0604030504040204" pitchFamily="50" charset="-128"/>
                <a:ea typeface="Meiryo UI" panose="020B0604030504040204" pitchFamily="50" charset="-128"/>
              </a:rPr>
              <a:t>ettings</a:t>
            </a:r>
            <a:endParaRPr lang="en-US" altLang="ja-JP" sz="2000" dirty="0">
              <a:latin typeface="Meiryo UI" panose="020B0604030504040204" pitchFamily="50" charset="-128"/>
              <a:ea typeface="Meiryo UI" panose="020B0604030504040204" pitchFamily="50" charset="-128"/>
            </a:endParaRPr>
          </a:p>
          <a:p>
            <a:pPr algn="ctr"/>
            <a:r>
              <a:rPr lang="ja-JP" altLang="en-US" sz="200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V</a:t>
            </a:r>
            <a:r>
              <a:rPr lang="ja-JP" altLang="en-US" sz="2000">
                <a:latin typeface="Meiryo UI" panose="020B0604030504040204" pitchFamily="50" charset="-128"/>
                <a:ea typeface="Meiryo UI" panose="020B0604030504040204" pitchFamily="50" charset="-128"/>
              </a:rPr>
              <a:t>erification of </a:t>
            </a:r>
            <a:r>
              <a:rPr lang="en-US" altLang="ja-JP" sz="2000" dirty="0">
                <a:latin typeface="Meiryo UI" panose="020B0604030504040204" pitchFamily="50" charset="-128"/>
                <a:ea typeface="Meiryo UI" panose="020B0604030504040204" pitchFamily="50" charset="-128"/>
              </a:rPr>
              <a:t>the S</a:t>
            </a:r>
            <a:r>
              <a:rPr lang="ja-JP" altLang="en-US" sz="2000">
                <a:latin typeface="Meiryo UI" panose="020B0604030504040204" pitchFamily="50" charset="-128"/>
                <a:ea typeface="Meiryo UI" panose="020B0604030504040204" pitchFamily="50" charset="-128"/>
              </a:rPr>
              <a:t>ettings</a:t>
            </a:r>
            <a:r>
              <a:rPr lang="ja-JP" altLang="en-US"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1176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 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45</a:t>
            </a:fld>
            <a:endParaRPr kumimoji="1" lang="ja-JP" altLang="en-US"/>
          </a:p>
        </p:txBody>
      </p:sp>
    </p:spTree>
    <p:extLst>
      <p:ext uri="{BB962C8B-B14F-4D97-AF65-F5344CB8AC3E}">
        <p14:creationId xmlns:p14="http://schemas.microsoft.com/office/powerpoint/2010/main" val="24630495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ja-AU"/>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8760007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4F50BF99-0441-82EA-194C-417E2EE65AC1}"/>
              </a:ext>
            </a:extLst>
          </p:cNvPr>
          <p:cNvPicPr>
            <a:picLocks noChangeAspect="1"/>
          </p:cNvPicPr>
          <p:nvPr/>
        </p:nvPicPr>
        <p:blipFill>
          <a:blip r:embed="rId2"/>
          <a:stretch>
            <a:fillRect/>
          </a:stretch>
        </p:blipFill>
        <p:spPr>
          <a:xfrm>
            <a:off x="6252165" y="1571842"/>
            <a:ext cx="2178304" cy="2145792"/>
          </a:xfrm>
          <a:prstGeom prst="rect">
            <a:avLst/>
          </a:prstGeom>
        </p:spPr>
      </p:pic>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7-1~7-3]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47</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2807" y="1264067"/>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D3C49B9B-59D1-EFE7-1E7C-6A6A338E1013}"/>
              </a:ext>
            </a:extLst>
          </p:cNvPr>
          <p:cNvSpPr/>
          <p:nvPr/>
        </p:nvSpPr>
        <p:spPr>
          <a:xfrm>
            <a:off x="3424452" y="1571843"/>
            <a:ext cx="2210816" cy="214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D427BA69-838E-0116-1409-D7B76E11CF2D}"/>
              </a:ext>
            </a:extLst>
          </p:cNvPr>
          <p:cNvSpPr/>
          <p:nvPr/>
        </p:nvSpPr>
        <p:spPr>
          <a:xfrm>
            <a:off x="583725" y="1571843"/>
            <a:ext cx="2210816" cy="214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732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nvGraphicFramePr>
        <p:xfrm>
          <a:off x="2768454" y="2302114"/>
          <a:ext cx="3575342" cy="741680"/>
        </p:xfrm>
        <a:graphic>
          <a:graphicData uri="http://schemas.openxmlformats.org/drawingml/2006/table">
            <a:tbl>
              <a:tblPr firstRow="1" bandRow="1">
                <a:tableStyleId>{5940675A-B579-460E-94D1-54222C63F5DA}</a:tableStyleId>
              </a:tblPr>
              <a:tblGrid>
                <a:gridCol w="1787671">
                  <a:extLst>
                    <a:ext uri="{9D8B030D-6E8A-4147-A177-3AD203B41FA5}">
                      <a16:colId xmlns:a16="http://schemas.microsoft.com/office/drawing/2014/main" val="260627049"/>
                    </a:ext>
                  </a:extLst>
                </a:gridCol>
                <a:gridCol w="1787671">
                  <a:extLst>
                    <a:ext uri="{9D8B030D-6E8A-4147-A177-3AD203B41FA5}">
                      <a16:colId xmlns:a16="http://schemas.microsoft.com/office/drawing/2014/main" val="3229975162"/>
                    </a:ext>
                  </a:extLst>
                </a:gridCol>
              </a:tblGrid>
              <a:tr h="370840">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48</a:t>
            </a:fld>
            <a:endParaRPr kumimoji="1" lang="ja-JP" altLang="en-US"/>
          </a:p>
        </p:txBody>
      </p:sp>
    </p:spTree>
    <p:extLst>
      <p:ext uri="{BB962C8B-B14F-4D97-AF65-F5344CB8AC3E}">
        <p14:creationId xmlns:p14="http://schemas.microsoft.com/office/powerpoint/2010/main" val="299882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［7-1~7-4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br>
              <a:rPr lang="en" altLang="ja-AU" sz="1800" b="0" dirty="0">
                <a:latin typeface="Meiryo UI" panose="020B0604030504040204" pitchFamily="50" charset="-128"/>
                <a:ea typeface="Meiryo UI" panose="020B0604030504040204" pitchFamily="50" charset="-128"/>
              </a:rPr>
            </a:b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t>
            </a:r>
            <a:r>
              <a:rPr lang="en" altLang="ja-AU" sz="1800" b="0" dirty="0"/>
              <a:t>no noticeable patterns or changes in variation</a:t>
            </a:r>
            <a:r>
              <a:rPr lang="en-US" altLang="ja-JP" sz="1800" b="0" dirty="0"/>
              <a:t>,</a:t>
            </a:r>
            <a:r>
              <a:rPr lang="en" altLang="ja-JP" sz="1800" b="0" dirty="0"/>
              <a:t> indicating that the settings for independence and homoscedasticity of the errors are valid.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it is concluded that the settings regarding the errors are valid.</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49</a:t>
            </a:fld>
            <a:endParaRPr kumimoji="1" lang="ja-JP" altLang="en-US"/>
          </a:p>
        </p:txBody>
      </p:sp>
    </p:spTree>
    <p:extLst>
      <p:ext uri="{BB962C8B-B14F-4D97-AF65-F5344CB8AC3E}">
        <p14:creationId xmlns:p14="http://schemas.microsoft.com/office/powerpoint/2010/main" val="5841728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67275FFD-8B92-2D44-866F-B415AF18A256}"/>
                  </a:ext>
                </a:extLst>
              </p:cNvPr>
              <p:cNvSpPr txBox="1">
                <a:spLocks/>
              </p:cNvSpPr>
              <p:nvPr/>
            </p:nvSpPr>
            <p:spPr>
              <a:xfrm>
                <a:off x="4737705" y="1187286"/>
                <a:ext cx="4293675" cy="3762048"/>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Bef>
                    <a:spcPts val="0"/>
                  </a:spcBef>
                  <a:buFont typeface="+mj-lt"/>
                  <a:buAutoNum type="arabicPeriod" startAt="5"/>
                </a:pPr>
                <a:r>
                  <a:rPr lang="ja-JP" altLang="en-US" sz="1050" dirty="0"/>
                  <a:t>Review of </a:t>
                </a:r>
                <a:r>
                  <a:rPr lang="ja-JP" altLang="en-US" sz="1050"/>
                  <a:t>settings (</a:t>
                </a:r>
                <a:r>
                  <a:rPr lang="en-US" altLang="ja-JP" sz="1050" dirty="0"/>
                  <a:t>V</a:t>
                </a:r>
                <a:r>
                  <a:rPr lang="ja-JP" altLang="en-US" sz="1050"/>
                  <a:t>erification of </a:t>
                </a:r>
                <a:r>
                  <a:rPr lang="en-US" altLang="ja-JP" sz="1050" dirty="0"/>
                  <a:t>S</a:t>
                </a:r>
                <a:r>
                  <a:rPr lang="ja-JP" altLang="en-US" sz="1050"/>
                  <a:t>ettings</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a:p>
                <a:pPr>
                  <a:spcBef>
                    <a:spcPts val="1200"/>
                  </a:spcBef>
                  <a:buFont typeface="+mj-lt"/>
                  <a:buAutoNum type="arabicPeriod" startAt="6"/>
                </a:pPr>
                <a:r>
                  <a:rPr lang="ja-JP" altLang="en-US" sz="1050" dirty="0"/>
                  <a:t>Review of </a:t>
                </a:r>
                <a:r>
                  <a:rPr lang="ja-JP" altLang="en-US" sz="1050"/>
                  <a:t>settings (</a:t>
                </a:r>
                <a:r>
                  <a:rPr lang="en-US" altLang="ja-JP" sz="1050" dirty="0"/>
                  <a:t>R</a:t>
                </a:r>
                <a:r>
                  <a:rPr lang="ja-JP" altLang="en-US" sz="1050"/>
                  <a:t>eview of </a:t>
                </a:r>
                <a:r>
                  <a:rPr lang="en-US" altLang="ja-JP" sz="1050" dirty="0"/>
                  <a:t>the R</a:t>
                </a:r>
                <a:r>
                  <a:rPr lang="ja-JP" altLang="en-US" sz="1050"/>
                  <a:t>egression </a:t>
                </a:r>
                <a:r>
                  <a:rPr lang="en-US" altLang="ja-JP" sz="1050" dirty="0"/>
                  <a:t>E</a:t>
                </a:r>
                <a:r>
                  <a:rPr lang="ja-JP" altLang="en-US" sz="1050"/>
                  <a:t>quation</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solidFill>
                    <a:prstClr val="black"/>
                  </a:solidFill>
                </a:endParaRPr>
              </a:p>
              <a:p>
                <a:pPr>
                  <a:spcBef>
                    <a:spcPts val="1200"/>
                  </a:spcBef>
                  <a:buFont typeface="+mj-lt"/>
                  <a:buAutoNum type="arabicPeriod" startAt="7"/>
                </a:pPr>
                <a:r>
                  <a:rPr lang="ja-JP" altLang="en-US" sz="1050" dirty="0"/>
                  <a:t>Review of </a:t>
                </a:r>
                <a:r>
                  <a:rPr lang="ja-JP" altLang="en-US" sz="1050"/>
                  <a:t>settings (</a:t>
                </a:r>
                <a:r>
                  <a:rPr lang="en-US" altLang="ja-JP" sz="1050" dirty="0"/>
                  <a:t>V</a:t>
                </a:r>
                <a:r>
                  <a:rPr lang="ja-JP" altLang="en-US" sz="1050"/>
                  <a:t>erification of </a:t>
                </a:r>
                <a:r>
                  <a:rPr lang="en-US" altLang="ja-JP" sz="1050" dirty="0"/>
                  <a:t>S</a:t>
                </a:r>
                <a:r>
                  <a:rPr lang="ja-JP" altLang="en-US" sz="1050"/>
                  <a:t>ettings</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en-US" altLang="ja-JP" sz="1050" dirty="0"/>
                  <a:t>M</a:t>
                </a:r>
                <a:r>
                  <a:rPr lang="ja-JP" altLang="en-US" sz="1050"/>
                  <a:t>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solidFill>
                    <a:prstClr val="black"/>
                  </a:solidFill>
                </a:endParaRPr>
              </a:p>
              <a:p>
                <a:pPr>
                  <a:spcBef>
                    <a:spcPts val="1200"/>
                  </a:spcBef>
                  <a:buFont typeface="+mj-lt"/>
                  <a:buAutoNum type="arabicPeriod" startAt="8"/>
                </a:pPr>
                <a:r>
                  <a:rPr lang="ja-JP" altLang="en-US" sz="1050" dirty="0">
                    <a:solidFill>
                      <a:prstClr val="black"/>
                    </a:solidFill>
                  </a:rPr>
                  <a:t>Conclusion</a:t>
                </a:r>
                <a:endParaRPr lang="en-US" altLang="ja-JP" sz="1050" dirty="0">
                  <a:solidFill>
                    <a:prstClr val="black"/>
                  </a:solidFill>
                </a:endParaRPr>
              </a:p>
              <a:p>
                <a:pPr marL="357188" indent="0">
                  <a:buFont typeface="Arial" panose="020B0604020202020204" pitchFamily="34" charset="0"/>
                  <a:buNone/>
                </a:pPr>
                <a:endParaRPr lang="ja-JP" altLang="en-US" sz="1400" dirty="0"/>
              </a:p>
            </p:txBody>
          </p:sp>
        </mc:Choice>
        <mc:Fallback xmlns="">
          <p:sp>
            <p:nvSpPr>
              <p:cNvPr id="6" name="コンテンツ プレースホルダー 2">
                <a:extLst>
                  <a:ext uri="{FF2B5EF4-FFF2-40B4-BE49-F238E27FC236}">
                    <a16:creationId xmlns:a16="http://schemas.microsoft.com/office/drawing/2014/main" id="{67275FFD-8B92-2D44-866F-B415AF18A256}"/>
                  </a:ext>
                </a:extLst>
              </p:cNvPr>
              <p:cNvSpPr txBox="1">
                <a:spLocks noRot="1" noChangeAspect="1" noMove="1" noResize="1" noEditPoints="1" noAdjustHandles="1" noChangeArrowheads="1" noChangeShapeType="1" noTextEdit="1"/>
              </p:cNvSpPr>
              <p:nvPr/>
            </p:nvSpPr>
            <p:spPr>
              <a:xfrm>
                <a:off x="4737705" y="1187286"/>
                <a:ext cx="4293675" cy="3762048"/>
              </a:xfrm>
              <a:prstGeom prst="rect">
                <a:avLst/>
              </a:prstGeom>
              <a:blipFill>
                <a:blip r:embed="rId7"/>
                <a:stretch>
                  <a:fillRect l="-1765" t="-1347" r="-1471"/>
                </a:stretch>
              </a:blipFill>
            </p:spPr>
            <p:txBody>
              <a:bodyPr/>
              <a:lstStyle/>
              <a:p>
                <a:r>
                  <a:rPr lang="ja-AU"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B8C0422-662D-C94B-98F2-8D729D63266E}"/>
                  </a:ext>
                </a:extLst>
              </p:cNvPr>
              <p:cNvSpPr>
                <a:spLocks noGrp="1"/>
              </p:cNvSpPr>
              <p:nvPr>
                <p:ph idx="1"/>
              </p:nvPr>
            </p:nvSpPr>
            <p:spPr>
              <a:xfrm>
                <a:off x="246095" y="1559664"/>
                <a:ext cx="3819416" cy="3017240"/>
              </a:xfrm>
            </p:spPr>
            <p:txBody>
              <a:bodyPr>
                <a:noAutofit/>
              </a:bodyPr>
              <a:lstStyle/>
              <a:p>
                <a:pPr>
                  <a:buFont typeface="+mj-lt"/>
                  <a:buAutoNum type="arabicPeriod"/>
                </a:pPr>
                <a:r>
                  <a:rPr lang="en-US" altLang="ja-JP" sz="1050" dirty="0"/>
                  <a:t>Understanding the Problem</a:t>
                </a:r>
              </a:p>
              <a:p>
                <a:pPr>
                  <a:buFont typeface="+mj-lt"/>
                  <a:buAutoNum type="arabicPeriod"/>
                </a:pPr>
                <a:endParaRPr lang="en-US" altLang="ja-JP" sz="1050" dirty="0"/>
              </a:p>
              <a:p>
                <a:pPr>
                  <a:buFont typeface="+mj-lt"/>
                  <a:buAutoNum type="arabicPeriod"/>
                </a:pPr>
                <a:r>
                  <a:rPr lang="ja-JP" altLang="en-US" sz="1050" dirty="0"/>
                  <a:t>Confirmation of </a:t>
                </a:r>
                <a:r>
                  <a:rPr lang="en-US" altLang="ja-JP" sz="1050" dirty="0"/>
                  <a:t>I</a:t>
                </a:r>
                <a:r>
                  <a:rPr lang="ja-JP" altLang="en-US" sz="1050" dirty="0"/>
                  <a:t>nput</a:t>
                </a:r>
                <a:endParaRPr lang="en-US" altLang="ja-JP" sz="1050" dirty="0"/>
              </a:p>
              <a:p>
                <a:pPr>
                  <a:buFont typeface="+mj-lt"/>
                  <a:buAutoNum type="arabicPeriod"/>
                </a:pPr>
                <a:endParaRPr lang="en-US" altLang="ja-JP" sz="1050" dirty="0"/>
              </a:p>
              <a:p>
                <a:pPr>
                  <a:spcBef>
                    <a:spcPts val="0"/>
                  </a:spcBef>
                  <a:buFont typeface="+mj-lt"/>
                  <a:buAutoNum type="arabicPeriod"/>
                </a:pPr>
                <a:r>
                  <a:rPr lang="en-US" altLang="ja-JP" sz="1050" dirty="0"/>
                  <a:t>Understanding the Data Characteristics</a:t>
                </a:r>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a:t>└ </a:t>
                </a:r>
                <a:r>
                  <a:rPr lang="en-US" altLang="ja-JP" sz="1050" dirty="0"/>
                  <a:t>Consideration</a:t>
                </a:r>
              </a:p>
              <a:p>
                <a:pPr marL="357188" indent="0">
                  <a:spcBef>
                    <a:spcPts val="0"/>
                  </a:spcBef>
                  <a:buNone/>
                </a:pPr>
                <a:r>
                  <a:rPr lang="en-US" altLang="ja-JP" sz="1050" dirty="0"/>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a:p>
                <a:pPr>
                  <a:spcBef>
                    <a:spcPts val="1200"/>
                  </a:spcBef>
                  <a:buFont typeface="+mj-lt"/>
                  <a:buAutoNum type="arabicPeriod" startAt="4"/>
                </a:pPr>
                <a:r>
                  <a:rPr lang="en-US" altLang="ja-JP" sz="1050" dirty="0"/>
                  <a:t>Analysis of the Problems</a:t>
                </a:r>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None/>
                </a:pPr>
                <a:r>
                  <a:rPr lang="en-US" altLang="ja-JP" sz="1050" dirty="0"/>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p:txBody>
          </p:sp>
        </mc:Choice>
        <mc:Fallback xmlns="">
          <p:sp>
            <p:nvSpPr>
              <p:cNvPr id="3" name="コンテンツ プレースホルダー 2">
                <a:extLst>
                  <a:ext uri="{FF2B5EF4-FFF2-40B4-BE49-F238E27FC236}">
                    <a16:creationId xmlns:a16="http://schemas.microsoft.com/office/drawing/2014/main" id="{2B8C0422-662D-C94B-98F2-8D729D63266E}"/>
                  </a:ext>
                </a:extLst>
              </p:cNvPr>
              <p:cNvSpPr>
                <a:spLocks noGrp="1" noRot="1" noChangeAspect="1" noMove="1" noResize="1" noEditPoints="1" noAdjustHandles="1" noChangeArrowheads="1" noChangeShapeType="1" noTextEdit="1"/>
              </p:cNvSpPr>
              <p:nvPr>
                <p:ph idx="1"/>
              </p:nvPr>
            </p:nvSpPr>
            <p:spPr>
              <a:xfrm>
                <a:off x="246095" y="1559664"/>
                <a:ext cx="3819416" cy="3017240"/>
              </a:xfrm>
              <a:blipFill>
                <a:blip r:embed="rId8"/>
                <a:stretch>
                  <a:fillRect l="-2318" t="-1255"/>
                </a:stretch>
              </a:blipFill>
            </p:spPr>
            <p:txBody>
              <a:bodyPr/>
              <a:lstStyle/>
              <a:p>
                <a:r>
                  <a:rPr lang="ja-AU" altLang="en-US">
                    <a:noFill/>
                  </a:rPr>
                  <a:t> </a:t>
                </a:r>
              </a:p>
            </p:txBody>
          </p:sp>
        </mc:Fallback>
      </mc:AlternateContent>
      <p:sp>
        <p:nvSpPr>
          <p:cNvPr id="38" name="正方形/長方形 37">
            <a:extLst>
              <a:ext uri="{FF2B5EF4-FFF2-40B4-BE49-F238E27FC236}">
                <a16:creationId xmlns:a16="http://schemas.microsoft.com/office/drawing/2014/main" id="{20C5BF63-D65E-3D43-86A1-3CFF6659AC4A}"/>
              </a:ext>
            </a:extLst>
          </p:cNvPr>
          <p:cNvSpPr/>
          <p:nvPr/>
        </p:nvSpPr>
        <p:spPr>
          <a:xfrm>
            <a:off x="205579" y="2267013"/>
            <a:ext cx="4057183"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8" name="正方形/長方形 47">
            <a:extLst>
              <a:ext uri="{FF2B5EF4-FFF2-40B4-BE49-F238E27FC236}">
                <a16:creationId xmlns:a16="http://schemas.microsoft.com/office/drawing/2014/main" id="{F50F1545-2BFD-2D0D-BAE3-F0ED1EEAF6D5}"/>
              </a:ext>
            </a:extLst>
          </p:cNvPr>
          <p:cNvSpPr/>
          <p:nvPr/>
        </p:nvSpPr>
        <p:spPr>
          <a:xfrm>
            <a:off x="205579" y="3382685"/>
            <a:ext cx="4057183"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9" name="正方形/長方形 48">
            <a:extLst>
              <a:ext uri="{FF2B5EF4-FFF2-40B4-BE49-F238E27FC236}">
                <a16:creationId xmlns:a16="http://schemas.microsoft.com/office/drawing/2014/main" id="{2A16CDDB-5F4D-FBC7-F9B2-8D58325F1EC5}"/>
              </a:ext>
            </a:extLst>
          </p:cNvPr>
          <p:cNvSpPr/>
          <p:nvPr/>
        </p:nvSpPr>
        <p:spPr>
          <a:xfrm>
            <a:off x="4696318" y="1157195"/>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50" name="正方形/長方形 49">
            <a:extLst>
              <a:ext uri="{FF2B5EF4-FFF2-40B4-BE49-F238E27FC236}">
                <a16:creationId xmlns:a16="http://schemas.microsoft.com/office/drawing/2014/main" id="{E3FD6E4C-E93F-269F-999E-2401243B28F4}"/>
              </a:ext>
            </a:extLst>
          </p:cNvPr>
          <p:cNvSpPr/>
          <p:nvPr/>
        </p:nvSpPr>
        <p:spPr>
          <a:xfrm>
            <a:off x="4696318" y="2267013"/>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51" name="正方形/長方形 50">
            <a:extLst>
              <a:ext uri="{FF2B5EF4-FFF2-40B4-BE49-F238E27FC236}">
                <a16:creationId xmlns:a16="http://schemas.microsoft.com/office/drawing/2014/main" id="{7832E05F-943D-A986-F96A-9731146F53D3}"/>
              </a:ext>
            </a:extLst>
          </p:cNvPr>
          <p:cNvSpPr/>
          <p:nvPr/>
        </p:nvSpPr>
        <p:spPr>
          <a:xfrm>
            <a:off x="4696318" y="3376831"/>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Overall Structure of </a:t>
            </a:r>
            <a:r>
              <a:rPr lang="en-US" altLang="ja-JP" dirty="0"/>
              <a:t>the </a:t>
            </a:r>
            <a:r>
              <a:rPr lang="ja-JP" altLang="en-US"/>
              <a:t>Worksheet</a:t>
            </a:r>
            <a:endParaRPr kumimoji="1" lang="ja-JP" altLang="en-US"/>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
        <p:nvSpPr>
          <p:cNvPr id="8" name="テキスト ボックス 7">
            <a:extLst>
              <a:ext uri="{FF2B5EF4-FFF2-40B4-BE49-F238E27FC236}">
                <a16:creationId xmlns:a16="http://schemas.microsoft.com/office/drawing/2014/main" id="{DA374A9E-302E-C7B3-BE43-C1B62F017A25}"/>
              </a:ext>
            </a:extLst>
          </p:cNvPr>
          <p:cNvSpPr txBox="1"/>
          <p:nvPr/>
        </p:nvSpPr>
        <p:spPr>
          <a:xfrm>
            <a:off x="599504" y="780238"/>
            <a:ext cx="3658171" cy="646331"/>
          </a:xfrm>
          <a:prstGeom prst="rect">
            <a:avLst/>
          </a:prstGeom>
          <a:solidFill>
            <a:schemeClr val="bg1">
              <a:lumMod val="95000"/>
            </a:schemeClr>
          </a:solidFill>
          <a:ln w="25400">
            <a:solidFill>
              <a:schemeClr val="bg1">
                <a:lumMod val="75000"/>
              </a:schemeClr>
            </a:solidFill>
          </a:ln>
        </p:spPr>
        <p:txBody>
          <a:bodyPr wrap="square" rtlCol="0">
            <a:spAutoFit/>
          </a:bodyPr>
          <a:lstStyle/>
          <a:p>
            <a:r>
              <a:rPr lang="en-US" altLang="ja-JP" sz="1200" b="1" u="sng" dirty="0"/>
              <a:t>F</a:t>
            </a:r>
            <a:r>
              <a:rPr lang="ja-JP" altLang="en-US" sz="1200" b="1" u="sng"/>
              <a:t>inal </a:t>
            </a:r>
            <a:r>
              <a:rPr lang="en-US" altLang="ja-JP" sz="1200" b="1" u="sng" dirty="0"/>
              <a:t>assignment</a:t>
            </a:r>
          </a:p>
          <a:p>
            <a:pPr marL="171450" indent="-171450">
              <a:buFont typeface="Arial" panose="020B0604020202020204" pitchFamily="34" charset="0"/>
              <a:buChar char="•"/>
            </a:pPr>
            <a:r>
              <a:rPr kumimoji="1" lang="en-US" altLang="ja-JP" sz="1200" dirty="0"/>
              <a:t>Analysis with </a:t>
            </a:r>
            <a:r>
              <a:rPr lang="en-US" altLang="ja-JP" sz="1200" dirty="0"/>
              <a:t>the </a:t>
            </a:r>
            <a:r>
              <a:rPr kumimoji="1" lang="en-US" altLang="ja-JP" sz="1200" dirty="0"/>
              <a:t>pre-specified decision-making maps</a:t>
            </a:r>
          </a:p>
          <a:p>
            <a:pPr marL="171450" indent="-171450">
              <a:buFont typeface="Arial" panose="020B0604020202020204" pitchFamily="34" charset="0"/>
              <a:buChar char="•"/>
            </a:pPr>
            <a:r>
              <a:rPr lang="en-US" altLang="ja-JP" sz="1200" dirty="0"/>
              <a:t>Additional</a:t>
            </a:r>
            <a:r>
              <a:rPr kumimoji="1" lang="en-US" altLang="ja-JP" sz="1200" dirty="0"/>
              <a:t> decision-making maps can be considered</a:t>
            </a:r>
            <a:endParaRPr kumimoji="1" lang="ja-JP" altLang="en-US" sz="1200" dirty="0"/>
          </a:p>
        </p:txBody>
      </p:sp>
      <p:cxnSp>
        <p:nvCxnSpPr>
          <p:cNvPr id="11" name="直線矢印コネクタ 10">
            <a:extLst>
              <a:ext uri="{FF2B5EF4-FFF2-40B4-BE49-F238E27FC236}">
                <a16:creationId xmlns:a16="http://schemas.microsoft.com/office/drawing/2014/main" id="{2881A88C-9038-3E75-238B-B80FEF17DA4D}"/>
              </a:ext>
            </a:extLst>
          </p:cNvPr>
          <p:cNvCxnSpPr>
            <a:cxnSpLocks/>
          </p:cNvCxnSpPr>
          <p:nvPr/>
        </p:nvCxnSpPr>
        <p:spPr>
          <a:xfrm>
            <a:off x="3765755" y="1424980"/>
            <a:ext cx="0" cy="1338439"/>
          </a:xfrm>
          <a:prstGeom prst="straightConnector1">
            <a:avLst/>
          </a:prstGeom>
          <a:ln w="317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4E52C519-B09D-B61D-6F24-FFF144772B8C}"/>
              </a:ext>
            </a:extLst>
          </p:cNvPr>
          <p:cNvGrpSpPr/>
          <p:nvPr/>
        </p:nvGrpSpPr>
        <p:grpSpPr>
          <a:xfrm>
            <a:off x="4630723" y="785591"/>
            <a:ext cx="4475281" cy="3749350"/>
            <a:chOff x="4630723" y="785591"/>
            <a:chExt cx="4475281" cy="3749350"/>
          </a:xfrm>
        </p:grpSpPr>
        <p:sp>
          <p:nvSpPr>
            <p:cNvPr id="9" name="テキスト ボックス 8">
              <a:extLst>
                <a:ext uri="{FF2B5EF4-FFF2-40B4-BE49-F238E27FC236}">
                  <a16:creationId xmlns:a16="http://schemas.microsoft.com/office/drawing/2014/main" id="{5719FC94-35FC-7793-A3F3-6DDC82EAE4E4}"/>
                </a:ext>
              </a:extLst>
            </p:cNvPr>
            <p:cNvSpPr txBox="1"/>
            <p:nvPr/>
          </p:nvSpPr>
          <p:spPr>
            <a:xfrm>
              <a:off x="5001519" y="785591"/>
              <a:ext cx="3766046" cy="276999"/>
            </a:xfrm>
            <a:prstGeom prst="rect">
              <a:avLst/>
            </a:prstGeom>
            <a:solidFill>
              <a:schemeClr val="bg1">
                <a:lumMod val="95000"/>
              </a:schemeClr>
            </a:solidFill>
            <a:ln w="25400">
              <a:solidFill>
                <a:schemeClr val="bg1">
                  <a:lumMod val="75000"/>
                </a:schemeClr>
              </a:solidFill>
            </a:ln>
          </p:spPr>
          <p:txBody>
            <a:bodyPr wrap="square" rtlCol="0">
              <a:spAutoFit/>
            </a:bodyPr>
            <a:lstStyle/>
            <a:p>
              <a:pPr algn="ctr"/>
              <a:r>
                <a:rPr lang="en-US" altLang="ja-JP" sz="1200" b="1" dirty="0"/>
                <a:t>To be prepared for your own analysis</a:t>
              </a:r>
              <a:endParaRPr kumimoji="1" lang="ja-JP" altLang="en-US" sz="1200" b="1" dirty="0"/>
            </a:p>
          </p:txBody>
        </p:sp>
        <p:sp>
          <p:nvSpPr>
            <p:cNvPr id="12" name="大かっこ 11">
              <a:extLst>
                <a:ext uri="{FF2B5EF4-FFF2-40B4-BE49-F238E27FC236}">
                  <a16:creationId xmlns:a16="http://schemas.microsoft.com/office/drawing/2014/main" id="{4D3C341B-87E0-C02B-0A91-874881C4CCAB}"/>
                </a:ext>
              </a:extLst>
            </p:cNvPr>
            <p:cNvSpPr/>
            <p:nvPr/>
          </p:nvSpPr>
          <p:spPr>
            <a:xfrm>
              <a:off x="4630723" y="1049761"/>
              <a:ext cx="4475281" cy="3485180"/>
            </a:xfrm>
            <a:prstGeom prst="bracketPair">
              <a:avLst>
                <a:gd name="adj" fmla="val 3956"/>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AU" altLang="en-US"/>
            </a:p>
          </p:txBody>
        </p:sp>
      </p:grpSp>
      <p:cxnSp>
        <p:nvCxnSpPr>
          <p:cNvPr id="15" name="直線コネクタ 14">
            <a:extLst>
              <a:ext uri="{FF2B5EF4-FFF2-40B4-BE49-F238E27FC236}">
                <a16:creationId xmlns:a16="http://schemas.microsoft.com/office/drawing/2014/main" id="{20F5D3F2-875E-7799-B663-6092D206BF97}"/>
              </a:ext>
            </a:extLst>
          </p:cNvPr>
          <p:cNvCxnSpPr>
            <a:cxnSpLocks/>
          </p:cNvCxnSpPr>
          <p:nvPr/>
        </p:nvCxnSpPr>
        <p:spPr>
          <a:xfrm>
            <a:off x="779679" y="2763419"/>
            <a:ext cx="311269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60597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B74F2-5177-7550-B71E-30A21E19B900}"/>
              </a:ext>
            </a:extLst>
          </p:cNvPr>
          <p:cNvSpPr>
            <a:spLocks noGrp="1"/>
          </p:cNvSpPr>
          <p:nvPr>
            <p:ph type="title"/>
          </p:nvPr>
        </p:nvSpPr>
        <p:spPr/>
        <p:txBody>
          <a:bodyPr/>
          <a:lstStyle/>
          <a:p>
            <a:r>
              <a:rPr kumimoji="1" lang="en-US" altLang="ja-JP" dirty="0"/>
              <a:t>8. </a:t>
            </a:r>
            <a:r>
              <a:rPr lang="en-US" altLang="ja-JP" dirty="0"/>
              <a:t>C</a:t>
            </a:r>
            <a:r>
              <a:rPr kumimoji="1" lang="ja-JP" altLang="en-US" dirty="0"/>
              <a:t>onclusion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D16CBD3-5E65-79AE-ACF7-2162F60A729C}"/>
                  </a:ext>
                </a:extLst>
              </p:cNvPr>
              <p:cNvSpPr>
                <a:spLocks noGrp="1"/>
              </p:cNvSpPr>
              <p:nvPr>
                <p:ph idx="1"/>
              </p:nvPr>
            </p:nvSpPr>
            <p:spPr>
              <a:xfrm>
                <a:off x="262679" y="730468"/>
                <a:ext cx="8618641" cy="3924300"/>
              </a:xfrm>
            </p:spPr>
            <p:txBody>
              <a:bodyPr>
                <a:noAutofit/>
              </a:bodyPr>
              <a:lstStyle/>
              <a:p>
                <a:pPr marL="182563" indent="-182563">
                  <a:lnSpc>
                    <a:spcPct val="120000"/>
                  </a:lnSpc>
                  <a:spcBef>
                    <a:spcPts val="0"/>
                  </a:spcBef>
                </a:pPr>
                <a:r>
                  <a:rPr kumimoji="1" lang="en-US" altLang="ja-JP" sz="1400" b="0" dirty="0">
                    <a:solidFill>
                      <a:schemeClr val="tx1"/>
                    </a:solidFill>
                    <a:latin typeface="Meiryo UI" panose="020B0604030504040204" pitchFamily="34" charset="-128"/>
                    <a:ea typeface="Meiryo UI" panose="020B0604030504040204" pitchFamily="34" charset="-128"/>
                  </a:rPr>
                  <a:t>With </a:t>
                </a:r>
                <a:r>
                  <a:rPr lang="en-US" altLang="ja-JP" sz="1400" b="0" dirty="0"/>
                  <a:t>the objective of </a:t>
                </a:r>
                <a:r>
                  <a:rPr lang="en" altLang="ja-AU" sz="1400" b="0" dirty="0">
                    <a:latin typeface="Meiryo UI" panose="020B0604030504040204" pitchFamily="34" charset="-128"/>
                    <a:ea typeface="Meiryo UI" panose="020B0604030504040204" pitchFamily="34" charset="-128"/>
                  </a:rPr>
                  <a:t>determining a regression equation that estimates the price </a:t>
                </a:r>
                <a14:m>
                  <m:oMath xmlns:m="http://schemas.openxmlformats.org/officeDocument/2006/math">
                    <m:r>
                      <a:rPr lang="en-US" altLang="ja-JP" sz="1400" i="1" smtClean="0">
                        <a:latin typeface="Cambria Math" panose="02040503050406030204" pitchFamily="18" charset="0"/>
                      </a:rPr>
                      <m:t>𝑦</m:t>
                    </m:r>
                  </m:oMath>
                </a14:m>
                <a:r>
                  <a:rPr lang="en" altLang="ja-AU" sz="1400" b="0" dirty="0">
                    <a:latin typeface="Meiryo UI" panose="020B0604030504040204" pitchFamily="34" charset="-128"/>
                    <a:ea typeface="Meiryo UI" panose="020B0604030504040204" pitchFamily="34" charset="-128"/>
                  </a:rPr>
                  <a:t> of </a:t>
                </a:r>
                <a:r>
                  <a:rPr lang="en" altLang="ja-JP" sz="1400" b="0" dirty="0">
                    <a:latin typeface="Meiryo UI" panose="020B0604030504040204" pitchFamily="34" charset="-128"/>
                    <a:ea typeface="Meiryo UI" panose="020B0604030504040204" pitchFamily="34" charset="-128"/>
                  </a:rPr>
                  <a:t>used homes</a:t>
                </a:r>
                <a:r>
                  <a:rPr lang="en" altLang="ja-JP" sz="1400" dirty="0">
                    <a:latin typeface="Meiryo UI" panose="020B0604030504040204" pitchFamily="34" charset="-128"/>
                    <a:ea typeface="Meiryo UI" panose="020B0604030504040204" pitchFamily="34" charset="-128"/>
                  </a:rPr>
                  <a:t> </a:t>
                </a:r>
                <a:r>
                  <a:rPr lang="en" altLang="ja-AU" sz="1400" b="0" dirty="0">
                    <a:latin typeface="Meiryo UI" panose="020B0604030504040204" pitchFamily="34" charset="-128"/>
                    <a:ea typeface="Meiryo UI" panose="020B0604030504040204" pitchFamily="34" charset="-128"/>
                  </a:rPr>
                  <a:t>based on property information</a:t>
                </a:r>
                <a:r>
                  <a:rPr kumimoji="1" lang="en-US" altLang="ja-JP" sz="1400" b="0" dirty="0">
                    <a:solidFill>
                      <a:schemeClr val="tx1"/>
                    </a:solidFill>
                    <a:latin typeface="Meiryo UI" panose="020B0604030504040204" pitchFamily="34" charset="-128"/>
                    <a:ea typeface="Meiryo UI" panose="020B0604030504040204" pitchFamily="34" charset="-128"/>
                  </a:rPr>
                  <a:t>, we examined regression equations under the following settings, </a:t>
                </a:r>
                <a:r>
                  <a:rPr lang="en" altLang="ja-AU" sz="1400" b="0" dirty="0"/>
                  <a:t>using BIC minimization as the criterion</a:t>
                </a:r>
                <a:r>
                  <a:rPr lang="en-US" altLang="ja-AU" sz="1400" b="0" dirty="0"/>
                  <a:t>:</a:t>
                </a:r>
                <a:endParaRPr kumimoji="1" lang="en-US" altLang="ja-JP" sz="1400" b="0" dirty="0">
                  <a:solidFill>
                    <a:schemeClr val="tx1"/>
                  </a:solidFill>
                </a:endParaRPr>
              </a:p>
              <a:p>
                <a:pPr>
                  <a:lnSpc>
                    <a:spcPct val="120000"/>
                  </a:lnSpc>
                  <a:spcBef>
                    <a:spcPts val="0"/>
                  </a:spcBef>
                </a:pPr>
                <a:endParaRPr kumimoji="1" lang="en-US" altLang="ja-JP" sz="600" b="0" dirty="0">
                  <a:solidFill>
                    <a:schemeClr val="tx1"/>
                  </a:solidFill>
                  <a:latin typeface="Meiryo UI" panose="020B0604030504040204" pitchFamily="34" charset="-128"/>
                  <a:ea typeface="Meiryo UI" panose="020B0604030504040204" pitchFamily="34" charset="-128"/>
                </a:endParaRPr>
              </a:p>
              <a:p>
                <a:pPr marL="0" indent="0">
                  <a:lnSpc>
                    <a:spcPct val="120000"/>
                  </a:lnSpc>
                  <a:spcBef>
                    <a:spcPts val="0"/>
                  </a:spcBef>
                  <a:buNone/>
                </a:pPr>
                <a:r>
                  <a:rPr lang="ja-JP" altLang="en-US" sz="1400" b="0" dirty="0"/>
                  <a:t>　</a:t>
                </a:r>
                <a:r>
                  <a:rPr lang="en-US" altLang="ja-JP" sz="1400" b="0" dirty="0"/>
                  <a:t> </a:t>
                </a:r>
                <a:r>
                  <a:rPr lang="en-US" altLang="ja-JP" sz="1400" dirty="0"/>
                  <a:t>S</a:t>
                </a:r>
                <a:r>
                  <a:rPr lang="ja-JP" altLang="en-US" sz="1400" dirty="0"/>
                  <a:t>etting</a:t>
                </a:r>
                <a:endParaRPr lang="en-US" altLang="ja-JP" sz="1400" dirty="0"/>
              </a:p>
              <a:p>
                <a:pPr marL="400050" lvl="1" indent="-217488">
                  <a:lnSpc>
                    <a:spcPct val="120000"/>
                  </a:lnSpc>
                  <a:spcBef>
                    <a:spcPts val="0"/>
                  </a:spcBef>
                </a:pPr>
                <a:r>
                  <a:rPr kumimoji="1" lang="en-US" altLang="ja-JP" sz="1400" b="0" dirty="0">
                    <a:solidFill>
                      <a:schemeClr val="tx1"/>
                    </a:solidFill>
                    <a:latin typeface="Meiryo UI" panose="020B0604030504040204" pitchFamily="34" charset="-128"/>
                    <a:ea typeface="Meiryo UI" panose="020B0604030504040204" pitchFamily="34" charset="-128"/>
                  </a:rPr>
                  <a:t>The true set of explanatory variables is unknown</a:t>
                </a:r>
              </a:p>
              <a:p>
                <a:pPr marL="400050" lvl="1" indent="-217488">
                  <a:lnSpc>
                    <a:spcPct val="120000"/>
                  </a:lnSpc>
                  <a:spcBef>
                    <a:spcPts val="0"/>
                  </a:spcBef>
                </a:pPr>
                <a14:m>
                  <m:oMath xmlns:m="http://schemas.openxmlformats.org/officeDocument/2006/math">
                    <m:sSub>
                      <m:sSubPr>
                        <m:ctrlPr>
                          <a:rPr lang="en-US" altLang="ja-JP" sz="1400" i="1" smtClean="0">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𝜀</m:t>
                        </m:r>
                      </m:e>
                      <m:sub>
                        <m:r>
                          <a:rPr lang="en-US" altLang="ja-JP" sz="1400" i="1">
                            <a:solidFill>
                              <a:schemeClr val="tx1"/>
                            </a:solidFill>
                            <a:latin typeface="Cambria Math" panose="02040503050406030204" pitchFamily="18" charset="0"/>
                            <a:ea typeface="Cambria Math" panose="02040503050406030204" pitchFamily="18" charset="0"/>
                          </a:rPr>
                          <m:t>𝑖</m:t>
                        </m:r>
                      </m:sub>
                    </m:sSub>
                  </m:oMath>
                </a14:m>
                <a:r>
                  <a:rPr kumimoji="1" lang="ja-JP" altLang="en-US" sz="1400" b="0" dirty="0">
                    <a:solidFill>
                      <a:schemeClr val="tx1"/>
                    </a:solidFill>
                    <a:latin typeface="Meiryo UI" panose="020B0604030504040204" pitchFamily="34" charset="-128"/>
                    <a:ea typeface="Meiryo UI" panose="020B0604030504040204" pitchFamily="34" charset="-128"/>
                  </a:rPr>
                  <a:t> </a:t>
                </a:r>
                <a:r>
                  <a:rPr kumimoji="1" lang="en-US" altLang="ja-JP" sz="1400" b="0" dirty="0">
                    <a:solidFill>
                      <a:schemeClr val="tx1"/>
                    </a:solidFill>
                    <a:latin typeface="Meiryo UI" panose="020B0604030504040204" pitchFamily="34" charset="-128"/>
                    <a:ea typeface="Meiryo UI" panose="020B0604030504040204" pitchFamily="34" charset="-128"/>
                  </a:rPr>
                  <a:t>independently follows a normal distribution with a mean of 0 and a variance of </a:t>
                </a:r>
                <a14:m>
                  <m:oMath xmlns:m="http://schemas.openxmlformats.org/officeDocument/2006/math">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𝜎</m:t>
                        </m:r>
                      </m:e>
                      <m:sup>
                        <m:r>
                          <a:rPr lang="en-US" altLang="ja-JP" sz="1400" i="1">
                            <a:latin typeface="Cambria Math" panose="02040503050406030204" pitchFamily="18" charset="0"/>
                            <a:ea typeface="Cambria Math" panose="02040503050406030204" pitchFamily="18" charset="0"/>
                          </a:rPr>
                          <m:t>2</m:t>
                        </m:r>
                      </m:sup>
                    </m:sSup>
                  </m:oMath>
                </a14:m>
                <a:endParaRPr lang="en-US" altLang="ja-JP" sz="1400" b="0" dirty="0"/>
              </a:p>
              <a:p>
                <a:pPr marL="2016125" lvl="4" indent="-342900">
                  <a:lnSpc>
                    <a:spcPct val="120000"/>
                  </a:lnSpc>
                  <a:spcBef>
                    <a:spcPts val="0"/>
                  </a:spcBef>
                </a:pPr>
                <a:endParaRPr lang="en-US" altLang="ja-JP" sz="600" b="0" dirty="0"/>
              </a:p>
              <a:p>
                <a:pPr marL="182563" indent="-182563">
                  <a:lnSpc>
                    <a:spcPct val="120000"/>
                  </a:lnSpc>
                  <a:spcBef>
                    <a:spcPts val="900"/>
                  </a:spcBef>
                </a:pPr>
                <a:r>
                  <a:rPr lang="en-US" altLang="ja-JP" sz="1400" b="0" dirty="0"/>
                  <a:t>The following regression equations was obtained, which include Area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1</m:t>
                        </m:r>
                      </m:sub>
                    </m:sSub>
                  </m:oMath>
                </a14:m>
                <a:r>
                  <a:rPr lang="en-US" altLang="ja-JP" sz="1400" b="0" dirty="0"/>
                  <a:t>, Age of building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b="1" i="1" smtClean="0">
                            <a:latin typeface="Cambria Math" panose="02040503050406030204" pitchFamily="18" charset="0"/>
                          </a:rPr>
                          <m:t>𝟐</m:t>
                        </m:r>
                      </m:sub>
                    </m:sSub>
                  </m:oMath>
                </a14:m>
                <a:r>
                  <a:rPr lang="en-US" altLang="ja-JP" sz="1400" b="0" dirty="0"/>
                  <a:t>, Walking time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b="1" i="1" smtClean="0">
                            <a:latin typeface="Cambria Math" panose="02040503050406030204" pitchFamily="18" charset="0"/>
                          </a:rPr>
                          <m:t>𝟑</m:t>
                        </m:r>
                      </m:sub>
                    </m:sSub>
                  </m:oMath>
                </a14:m>
                <a:r>
                  <a:rPr lang="en-US" altLang="ja-JP" sz="1400" b="0" dirty="0"/>
                  <a:t>, Building structure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b="1" i="1" smtClean="0">
                            <a:latin typeface="Cambria Math" panose="02040503050406030204" pitchFamily="18" charset="0"/>
                          </a:rPr>
                          <m:t>𝟒</m:t>
                        </m:r>
                      </m:sub>
                    </m:sSub>
                  </m:oMath>
                </a14:m>
                <a:r>
                  <a:rPr lang="en-US" altLang="ja-JP" sz="1400" b="0" dirty="0"/>
                  <a:t>, Sunlight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b="1" i="1" smtClean="0">
                            <a:latin typeface="Cambria Math" panose="02040503050406030204" pitchFamily="18" charset="0"/>
                          </a:rPr>
                          <m:t>𝟓</m:t>
                        </m:r>
                      </m:sub>
                    </m:sSub>
                  </m:oMath>
                </a14:m>
                <a:r>
                  <a:rPr lang="en-US" altLang="ja-JP" sz="1400" b="0" dirty="0"/>
                  <a:t>, and the interaction term between Age of building and Building structure:</a:t>
                </a:r>
                <a:br>
                  <a:rPr lang="en-US" altLang="ja-JP" sz="1400" b="0" dirty="0"/>
                </a:br>
                <a14:m>
                  <m:oMath xmlns:m="http://schemas.openxmlformats.org/officeDocument/2006/math">
                    <m:r>
                      <a:rPr lang="en-US" altLang="ja-JP" sz="1600" b="0" i="1" smtClean="0">
                        <a:latin typeface="Cambria Math" panose="02040503050406030204" pitchFamily="18" charset="0"/>
                      </a:rPr>
                      <m:t>𝑦</m:t>
                    </m:r>
                    <m:r>
                      <a:rPr lang="en-US" altLang="ja-JP" sz="1600" b="0" i="1" smtClean="0">
                        <a:latin typeface="Cambria Math" panose="02040503050406030204" pitchFamily="18" charset="0"/>
                      </a:rPr>
                      <m:t>=31.4285+0.1188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r>
                      <a:rPr lang="en-US" altLang="ja-JP" sz="1600" b="0" i="1">
                        <a:latin typeface="Cambria Math" panose="02040503050406030204" pitchFamily="18" charset="0"/>
                      </a:rPr>
                      <m:t>−0.7177 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r>
                      <a:rPr lang="en-US" altLang="ja-JP" sz="1600" b="0" i="1">
                        <a:latin typeface="Cambria Math" panose="02040503050406030204" pitchFamily="18" charset="0"/>
                      </a:rPr>
                      <m:t>−0.6252 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3</m:t>
                        </m:r>
                      </m:sub>
                    </m:sSub>
                    <m:r>
                      <a:rPr lang="en-US" altLang="ja-JP" sz="1600" b="0" i="1">
                        <a:latin typeface="Cambria Math" panose="02040503050406030204" pitchFamily="18" charset="0"/>
                      </a:rPr>
                      <m:t>−0.8078 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4</m:t>
                        </m:r>
                      </m:sub>
                    </m:sSub>
                    <m:r>
                      <a:rPr lang="en-US" altLang="ja-JP" sz="1600" b="0" i="1">
                        <a:latin typeface="Cambria Math" panose="02040503050406030204" pitchFamily="18" charset="0"/>
                      </a:rPr>
                      <m:t>+7.3514 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5</m:t>
                        </m:r>
                      </m:sub>
                    </m:sSub>
                    <m:r>
                      <a:rPr lang="en-US" altLang="ja-JP" sz="1600" b="0" i="1">
                        <a:latin typeface="Cambria Math" panose="02040503050406030204" pitchFamily="18" charset="0"/>
                      </a:rPr>
                      <m:t>−1.2787</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4</m:t>
                        </m:r>
                      </m:sub>
                    </m:sSub>
                  </m:oMath>
                </a14:m>
                <a:endParaRPr kumimoji="1" lang="en-US" altLang="ja-JP" sz="1600" b="0" dirty="0">
                  <a:solidFill>
                    <a:schemeClr val="tx1"/>
                  </a:solidFill>
                </a:endParaRPr>
              </a:p>
              <a:p>
                <a:pPr lvl="5">
                  <a:lnSpc>
                    <a:spcPct val="120000"/>
                  </a:lnSpc>
                  <a:spcBef>
                    <a:spcPts val="900"/>
                  </a:spcBef>
                </a:pPr>
                <a:endParaRPr kumimoji="1" lang="en-US" altLang="ja-JP" sz="400" b="0" dirty="0">
                  <a:solidFill>
                    <a:schemeClr val="tx1"/>
                  </a:solidFill>
                </a:endParaRPr>
              </a:p>
              <a:p>
                <a:pPr marL="182563" indent="-182563">
                  <a:lnSpc>
                    <a:spcPct val="120000"/>
                  </a:lnSpc>
                  <a:spcBef>
                    <a:spcPts val="900"/>
                  </a:spcBef>
                </a:pPr>
                <a:r>
                  <a:rPr lang="en-US" altLang="ja-JP" sz="1400" b="0" dirty="0"/>
                  <a:t>As a statistical model for data generation, the following can be considered:</a:t>
                </a:r>
                <a:endParaRPr lang="en-US" altLang="ja-JP" sz="1600" b="0" i="1" dirty="0">
                  <a:latin typeface="Cambria Math" panose="02040503050406030204" pitchFamily="18" charset="0"/>
                </a:endParaRPr>
              </a:p>
              <a:p>
                <a:pPr marL="0" indent="0">
                  <a:lnSpc>
                    <a:spcPct val="120000"/>
                  </a:lnSpc>
                  <a:spcBef>
                    <a:spcPts val="900"/>
                  </a:spcBef>
                  <a:buNone/>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𝑦</m:t>
                          </m:r>
                        </m:e>
                        <m:sub>
                          <m:r>
                            <a:rPr lang="en-US" altLang="ja-JP" sz="1600" b="0" i="1" smtClean="0">
                              <a:latin typeface="Cambria Math" panose="02040503050406030204" pitchFamily="18" charset="0"/>
                            </a:rPr>
                            <m:t>𝑖</m:t>
                          </m:r>
                        </m:sub>
                      </m:sSub>
                      <m:r>
                        <a:rPr lang="en-US" altLang="ja-JP" sz="1600" i="1">
                          <a:latin typeface="Cambria Math" panose="02040503050406030204" pitchFamily="18" charset="0"/>
                        </a:rPr>
                        <m:t>=31.4285+0.1188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1</m:t>
                          </m:r>
                        </m:sub>
                      </m:sSub>
                      <m:r>
                        <a:rPr lang="en-US" altLang="ja-JP" sz="1600" i="1">
                          <a:latin typeface="Cambria Math" panose="02040503050406030204" pitchFamily="18" charset="0"/>
                        </a:rPr>
                        <m:t>−0.7177 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2</m:t>
                          </m:r>
                        </m:sub>
                      </m:sSub>
                      <m:r>
                        <a:rPr lang="en-US" altLang="ja-JP" sz="1600" i="1">
                          <a:latin typeface="Cambria Math" panose="02040503050406030204" pitchFamily="18" charset="0"/>
                        </a:rPr>
                        <m:t>−0.6252 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3</m:t>
                          </m:r>
                        </m:sub>
                      </m:sSub>
                      <m:r>
                        <a:rPr lang="en-US" altLang="ja-JP" sz="1600" i="1">
                          <a:latin typeface="Cambria Math" panose="02040503050406030204" pitchFamily="18" charset="0"/>
                        </a:rPr>
                        <m:t>−0.8078 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4</m:t>
                          </m:r>
                        </m:sub>
                      </m:sSub>
                      <m:r>
                        <a:rPr lang="en-US" altLang="ja-JP" sz="1600" i="1">
                          <a:latin typeface="Cambria Math" panose="02040503050406030204" pitchFamily="18" charset="0"/>
                        </a:rPr>
                        <m:t>+7.3514</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𝑖</m:t>
                          </m:r>
                          <m:r>
                            <a:rPr lang="en-US" altLang="ja-JP" sz="1600" b="0" i="1" smtClean="0">
                              <a:latin typeface="Cambria Math" panose="02040503050406030204" pitchFamily="18" charset="0"/>
                            </a:rPr>
                            <m:t>5</m:t>
                          </m:r>
                        </m:sub>
                      </m:sSub>
                      <m:r>
                        <a:rPr lang="en-US" altLang="ja-JP" sz="1600" i="1">
                          <a:latin typeface="Cambria Math" panose="02040503050406030204" pitchFamily="18" charset="0"/>
                        </a:rPr>
                        <m:t>−1.2787</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2</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4</m:t>
                          </m:r>
                        </m:sub>
                      </m:sSub>
                      <m:r>
                        <a:rPr lang="en-US" altLang="ja-JP" sz="1600" b="0" i="0" smtClean="0">
                          <a:latin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𝜀</m:t>
                          </m:r>
                        </m:e>
                        <m:sub>
                          <m:r>
                            <a:rPr lang="en-US" altLang="ja-JP" sz="1600" i="1">
                              <a:latin typeface="Cambria Math" panose="02040503050406030204" pitchFamily="18" charset="0"/>
                              <a:ea typeface="Cambria Math" panose="02040503050406030204" pitchFamily="18" charset="0"/>
                            </a:rPr>
                            <m:t>𝑖</m:t>
                          </m:r>
                        </m:sub>
                      </m:sSub>
                    </m:oMath>
                  </m:oMathPara>
                </a14:m>
                <a:endParaRPr lang="en-US" altLang="ja-JP" sz="1800" b="0" dirty="0"/>
              </a:p>
            </p:txBody>
          </p:sp>
        </mc:Choice>
        <mc:Fallback xmlns="">
          <p:sp>
            <p:nvSpPr>
              <p:cNvPr id="3" name="コンテンツ プレースホルダー 2">
                <a:extLst>
                  <a:ext uri="{FF2B5EF4-FFF2-40B4-BE49-F238E27FC236}">
                    <a16:creationId xmlns:a16="http://schemas.microsoft.com/office/drawing/2014/main" id="{AD16CBD3-5E65-79AE-ACF7-2162F60A729C}"/>
                  </a:ext>
                </a:extLst>
              </p:cNvPr>
              <p:cNvSpPr>
                <a:spLocks noGrp="1" noRot="1" noChangeAspect="1" noMove="1" noResize="1" noEditPoints="1" noAdjustHandles="1" noChangeArrowheads="1" noChangeShapeType="1" noTextEdit="1"/>
              </p:cNvSpPr>
              <p:nvPr>
                <p:ph idx="1"/>
              </p:nvPr>
            </p:nvSpPr>
            <p:spPr>
              <a:xfrm>
                <a:off x="262679" y="730468"/>
                <a:ext cx="8618641" cy="3924300"/>
              </a:xfrm>
              <a:blipFill>
                <a:blip r:embed="rId5"/>
                <a:stretch>
                  <a:fillRect l="-1132" t="-932" r="-212"/>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E1336594-C834-F4E3-AF1A-71E4F0A33E77}"/>
              </a:ext>
            </a:extLst>
          </p:cNvPr>
          <p:cNvSpPr>
            <a:spLocks noGrp="1"/>
          </p:cNvSpPr>
          <p:nvPr>
            <p:ph type="ftr" sz="quarter" idx="11"/>
          </p:nvPr>
        </p:nvSpPr>
        <p:spPr/>
        <p:txBody>
          <a:bodyPr/>
          <a:lstStyle/>
          <a:p>
            <a:r>
              <a:rPr kumimoji="1" lang="en" altLang="ja-JP" dirty="0"/>
              <a:t>© Waseda Education team of Data Science (WEDS)</a:t>
            </a:r>
            <a:endParaRPr kumimoji="1" lang="ja-JP" altLang="en-US" dirty="0"/>
          </a:p>
        </p:txBody>
      </p:sp>
      <p:sp>
        <p:nvSpPr>
          <p:cNvPr id="5" name="スライド番号プレースホルダー 4">
            <a:extLst>
              <a:ext uri="{FF2B5EF4-FFF2-40B4-BE49-F238E27FC236}">
                <a16:creationId xmlns:a16="http://schemas.microsoft.com/office/drawing/2014/main" id="{00F297F1-1252-51CD-F552-6ED7120DC515}"/>
              </a:ext>
            </a:extLst>
          </p:cNvPr>
          <p:cNvSpPr>
            <a:spLocks noGrp="1"/>
          </p:cNvSpPr>
          <p:nvPr>
            <p:ph type="sldNum" sz="quarter" idx="12"/>
          </p:nvPr>
        </p:nvSpPr>
        <p:spPr/>
        <p:txBody>
          <a:bodyPr/>
          <a:lstStyle/>
          <a:p>
            <a:fld id="{C972E56B-BE32-4DF7-997A-D27758A02200}" type="slidenum">
              <a:rPr kumimoji="1" lang="ja-JP" altLang="en-US" smtClean="0"/>
              <a:t>50</a:t>
            </a:fld>
            <a:endParaRPr kumimoji="1" lang="ja-JP" altLang="en-US"/>
          </a:p>
        </p:txBody>
      </p:sp>
    </p:spTree>
    <p:extLst>
      <p:ext uri="{BB962C8B-B14F-4D97-AF65-F5344CB8AC3E}">
        <p14:creationId xmlns:p14="http://schemas.microsoft.com/office/powerpoint/2010/main" val="36098836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27B7E-E51F-974D-BAD4-25577688531B}"/>
              </a:ext>
            </a:extLst>
          </p:cNvPr>
          <p:cNvSpPr>
            <a:spLocks noGrp="1"/>
          </p:cNvSpPr>
          <p:nvPr>
            <p:ph type="title"/>
          </p:nvPr>
        </p:nvSpPr>
        <p:spPr/>
        <p:txBody>
          <a:bodyPr/>
          <a:lstStyle/>
          <a:p>
            <a:r>
              <a:rPr lang="en-US" altLang="ja-JP" dirty="0"/>
              <a:t>Copyright</a:t>
            </a:r>
            <a:endParaRPr kumimoji="1" lang="ja-JP" altLang="en-US" dirty="0"/>
          </a:p>
        </p:txBody>
      </p:sp>
      <p:sp>
        <p:nvSpPr>
          <p:cNvPr id="5" name="スライド番号プレースホルダー 4">
            <a:extLst>
              <a:ext uri="{FF2B5EF4-FFF2-40B4-BE49-F238E27FC236}">
                <a16:creationId xmlns:a16="http://schemas.microsoft.com/office/drawing/2014/main" id="{58E04B51-0AB7-1041-A95E-05A375B3C129}"/>
              </a:ext>
            </a:extLst>
          </p:cNvPr>
          <p:cNvSpPr>
            <a:spLocks noGrp="1"/>
          </p:cNvSpPr>
          <p:nvPr>
            <p:ph type="sldNum" sz="quarter" idx="12"/>
          </p:nvPr>
        </p:nvSpPr>
        <p:spPr/>
        <p:txBody>
          <a:bodyPr/>
          <a:lstStyle/>
          <a:p>
            <a:fld id="{C972E56B-BE32-4DF7-997A-D27758A02200}" type="slidenum">
              <a:rPr kumimoji="1" lang="ja-JP" altLang="en-US" smtClean="0"/>
              <a:t>51</a:t>
            </a:fld>
            <a:endParaRPr kumimoji="1" lang="ja-JP" altLang="en-US"/>
          </a:p>
        </p:txBody>
      </p:sp>
      <p:sp>
        <p:nvSpPr>
          <p:cNvPr id="6" name="フッター プレースホルダー 3">
            <a:extLst>
              <a:ext uri="{FF2B5EF4-FFF2-40B4-BE49-F238E27FC236}">
                <a16:creationId xmlns:a16="http://schemas.microsoft.com/office/drawing/2014/main" id="{4F2A2AC8-CC9C-054B-99DF-85E318F8BF29}"/>
              </a:ext>
            </a:extLst>
          </p:cNvPr>
          <p:cNvSpPr>
            <a:spLocks noGrp="1"/>
          </p:cNvSpPr>
          <p:nvPr>
            <p:ph type="ftr" sz="quarter" idx="11"/>
          </p:nvPr>
        </p:nvSpPr>
        <p:spPr>
          <a:xfrm>
            <a:off x="427038" y="4818460"/>
            <a:ext cx="2860440" cy="325041"/>
          </a:xfrm>
        </p:spPr>
        <p:txBody>
          <a:bodyPr/>
          <a:lstStyle/>
          <a:p>
            <a:r>
              <a:rPr kumimoji="1" lang="en-US" altLang="ja-JP" dirty="0"/>
              <a:t>© </a:t>
            </a:r>
            <a:r>
              <a:rPr kumimoji="1" lang="en-US" altLang="ja-JP" dirty="0" err="1"/>
              <a:t>Waseda</a:t>
            </a:r>
            <a:r>
              <a:rPr kumimoji="1" lang="en-US" altLang="ja-JP" dirty="0"/>
              <a:t> Education team of Data Science (WEDS)</a:t>
            </a:r>
            <a:endParaRPr kumimoji="1" lang="ja-JP" altLang="en-US"/>
          </a:p>
        </p:txBody>
      </p:sp>
      <p:sp>
        <p:nvSpPr>
          <p:cNvPr id="11" name="コンテンツ プレースホルダー 6">
            <a:extLst>
              <a:ext uri="{FF2B5EF4-FFF2-40B4-BE49-F238E27FC236}">
                <a16:creationId xmlns:a16="http://schemas.microsoft.com/office/drawing/2014/main" id="{B4C12283-3E8B-4016-82A7-3557B0735A54}"/>
              </a:ext>
            </a:extLst>
          </p:cNvPr>
          <p:cNvSpPr txBox="1">
            <a:spLocks/>
          </p:cNvSpPr>
          <p:nvPr/>
        </p:nvSpPr>
        <p:spPr>
          <a:xfrm>
            <a:off x="441499" y="710804"/>
            <a:ext cx="8275465" cy="404318"/>
          </a:xfrm>
          <a:prstGeom prst="rect">
            <a:avLst/>
          </a:prstGeom>
        </p:spPr>
        <p:txBody>
          <a:bodyPr vert="horz" lIns="0" tIns="0" rIns="0" bIns="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b="0"/>
              <a:t>This material may not be </a:t>
            </a:r>
            <a:r>
              <a:rPr lang="en-GB" altLang="ja-JP" sz="2000" b="0" dirty="0"/>
              <a:t>reproduced</a:t>
            </a:r>
            <a:r>
              <a:rPr lang="ja-JP" altLang="en-US" sz="2000" b="0"/>
              <a:t> or distributed without the permission of the authors.</a:t>
            </a:r>
            <a:endParaRPr lang="ja-JP" altLang="en-US" sz="2000" b="0" dirty="0"/>
          </a:p>
        </p:txBody>
      </p:sp>
      <p:sp>
        <p:nvSpPr>
          <p:cNvPr id="13" name="テキスト ボックス 12">
            <a:extLst>
              <a:ext uri="{FF2B5EF4-FFF2-40B4-BE49-F238E27FC236}">
                <a16:creationId xmlns:a16="http://schemas.microsoft.com/office/drawing/2014/main" id="{E5AA589F-0FF4-4400-B131-6196A54A23BB}"/>
              </a:ext>
            </a:extLst>
          </p:cNvPr>
          <p:cNvSpPr txBox="1"/>
          <p:nvPr/>
        </p:nvSpPr>
        <p:spPr>
          <a:xfrm>
            <a:off x="1114840" y="1327008"/>
            <a:ext cx="6728342" cy="400110"/>
          </a:xfrm>
          <a:prstGeom prst="rect">
            <a:avLst/>
          </a:prstGeom>
          <a:noFill/>
        </p:spPr>
        <p:txBody>
          <a:bodyPr wrap="square" rtlCol="0">
            <a:spAutoFit/>
          </a:bodyPr>
          <a:lstStyle/>
          <a:p>
            <a:pPr algn="ctr"/>
            <a:r>
              <a:rPr lang="en-US" altLang="ja-JP" sz="2000" b="1" dirty="0">
                <a:latin typeface="Meiryo UI" panose="020B0604030504040204" pitchFamily="34" charset="-128"/>
                <a:ea typeface="Meiryo UI" panose="020B0604030504040204" pitchFamily="34" charset="-128"/>
              </a:rPr>
              <a:t>Waseda Education team of Data Science (WEDS)</a:t>
            </a:r>
          </a:p>
        </p:txBody>
      </p:sp>
    </p:spTree>
    <p:extLst>
      <p:ext uri="{BB962C8B-B14F-4D97-AF65-F5344CB8AC3E}">
        <p14:creationId xmlns:p14="http://schemas.microsoft.com/office/powerpoint/2010/main" val="10537336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Problem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a:xfrm>
            <a:off x="434267" y="488863"/>
            <a:ext cx="8275465" cy="3924300"/>
          </a:xfrm>
        </p:spPr>
        <p:txBody>
          <a:bodyPr>
            <a:normAutofit/>
          </a:bodyPr>
          <a:lstStyle/>
          <a:p>
            <a:pPr marL="0" indent="0">
              <a:buNone/>
            </a:pPr>
            <a:r>
              <a:rPr lang="en-US" altLang="ja-JP" sz="1600" dirty="0"/>
              <a:t>Problem</a:t>
            </a:r>
            <a:r>
              <a:rPr lang="en-US" altLang="ja-JP" sz="1600" b="0" dirty="0"/>
              <a:t>: </a:t>
            </a:r>
          </a:p>
          <a:p>
            <a:pPr marL="0" indent="0">
              <a:buNone/>
            </a:pPr>
            <a:r>
              <a:rPr lang="en-US" altLang="ja-JP" sz="1600" b="0" dirty="0"/>
              <a:t>	</a:t>
            </a:r>
            <a:r>
              <a:rPr lang="en" altLang="ja-JP" sz="1600" b="0" dirty="0"/>
              <a:t>Structure Estimation [estimate the structure that determines the price 	from property information]</a:t>
            </a:r>
            <a:endParaRPr lang="en-US" altLang="ja-JP" sz="1600" b="0" dirty="0"/>
          </a:p>
          <a:p>
            <a:pPr marL="1292225" indent="-1292225">
              <a:lnSpc>
                <a:spcPct val="120000"/>
              </a:lnSpc>
              <a:buNone/>
            </a:pPr>
            <a:r>
              <a:rPr lang="ja-JP" altLang="en-US" sz="1600" dirty="0"/>
              <a:t>Explanatory Variable</a:t>
            </a:r>
            <a:r>
              <a:rPr lang="en-US" altLang="ja-JP" sz="1600" b="0" dirty="0"/>
              <a:t>: </a:t>
            </a:r>
          </a:p>
          <a:p>
            <a:pPr marL="890588" indent="-890588">
              <a:lnSpc>
                <a:spcPct val="120000"/>
              </a:lnSpc>
              <a:buNone/>
            </a:pPr>
            <a:r>
              <a:rPr lang="en-US" altLang="ja-JP" sz="1600" b="0" dirty="0"/>
              <a:t>	A</a:t>
            </a:r>
            <a:r>
              <a:rPr lang="en" altLang="ja-JP" sz="1600" b="0" dirty="0"/>
              <a:t>rea, Age of Building, Walking time from the nearest station, Building structure, </a:t>
            </a:r>
            <a:r>
              <a:rPr lang="en-US" altLang="ja-JP" sz="1600" b="0" dirty="0"/>
              <a:t>Sunlight</a:t>
            </a:r>
            <a:endParaRPr lang="en" altLang="ja-JP" sz="1600" b="0" dirty="0"/>
          </a:p>
          <a:p>
            <a:pPr marL="1292225" indent="-1292225">
              <a:lnSpc>
                <a:spcPct val="120000"/>
              </a:lnSpc>
              <a:buNone/>
            </a:pPr>
            <a:r>
              <a:rPr lang="ja-JP" altLang="en-US" sz="1600" dirty="0"/>
              <a:t>Objective variable</a:t>
            </a:r>
            <a:r>
              <a:rPr lang="en-US" altLang="ja-JP" sz="1600" b="0" dirty="0"/>
              <a:t>: </a:t>
            </a:r>
          </a:p>
          <a:p>
            <a:pPr marL="0" indent="0">
              <a:buNone/>
            </a:pPr>
            <a:r>
              <a:rPr lang="en-US" altLang="ja-JP" sz="1600" b="0" dirty="0"/>
              <a:t>	</a:t>
            </a:r>
            <a:r>
              <a:rPr lang="en" altLang="ja-JP" sz="1600" b="0" dirty="0"/>
              <a:t>Price [Quantitative, Observable] </a:t>
            </a:r>
          </a:p>
          <a:p>
            <a:pPr marL="0" indent="0">
              <a:buNone/>
            </a:pPr>
            <a:r>
              <a:rPr lang="ja-JP" altLang="en-US" sz="1600" dirty="0"/>
              <a:t>Type of problem</a:t>
            </a:r>
            <a:r>
              <a:rPr lang="en-US" altLang="ja-JP" sz="1600" b="0" dirty="0"/>
              <a:t>: </a:t>
            </a:r>
          </a:p>
          <a:p>
            <a:pPr marL="0" indent="0">
              <a:buNone/>
            </a:pPr>
            <a:r>
              <a:rPr lang="en-US" altLang="ja-JP" sz="1600" b="0" dirty="0"/>
              <a:t>	R</a:t>
            </a:r>
            <a:r>
              <a:rPr lang="ja-JP" altLang="en-US" sz="1600" b="0" dirty="0"/>
              <a:t>egression</a:t>
            </a:r>
            <a:endParaRPr lang="en-US" altLang="ja-JP" sz="1600" b="0" dirty="0"/>
          </a:p>
          <a:p>
            <a:pPr marL="0" indent="0">
              <a:buNone/>
            </a:pPr>
            <a:endParaRPr lang="en-US" altLang="ja-JP" sz="1600" b="0" dirty="0"/>
          </a:p>
          <a:p>
            <a:pPr marL="0" indent="0">
              <a:buNone/>
            </a:pPr>
            <a:endParaRPr lang="en-US" altLang="ja-JP" sz="16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p:sp>
        <p:nvSpPr>
          <p:cNvPr id="3" name="四角形吹き出し 2">
            <a:extLst>
              <a:ext uri="{FF2B5EF4-FFF2-40B4-BE49-F238E27FC236}">
                <a16:creationId xmlns:a16="http://schemas.microsoft.com/office/drawing/2014/main" id="{FD1D3D5C-988F-4B49-07FC-3DFD4FE88968}"/>
              </a:ext>
            </a:extLst>
          </p:cNvPr>
          <p:cNvSpPr/>
          <p:nvPr/>
        </p:nvSpPr>
        <p:spPr>
          <a:xfrm rot="16200000">
            <a:off x="4705530" y="1363211"/>
            <a:ext cx="1913029" cy="4997463"/>
          </a:xfrm>
          <a:prstGeom prst="wedgeRectCallout">
            <a:avLst>
              <a:gd name="adj1" fmla="val 28113"/>
              <a:gd name="adj2" fmla="val -63886"/>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6" name="表 5">
            <a:extLst>
              <a:ext uri="{FF2B5EF4-FFF2-40B4-BE49-F238E27FC236}">
                <a16:creationId xmlns:a16="http://schemas.microsoft.com/office/drawing/2014/main" id="{411B0C91-392B-7293-E190-0757B181447E}"/>
              </a:ext>
            </a:extLst>
          </p:cNvPr>
          <p:cNvGraphicFramePr>
            <a:graphicFrameLocks noGrp="1"/>
          </p:cNvGraphicFramePr>
          <p:nvPr>
            <p:extLst>
              <p:ext uri="{D42A27DB-BD31-4B8C-83A1-F6EECF244321}">
                <p14:modId xmlns:p14="http://schemas.microsoft.com/office/powerpoint/2010/main" val="2753315301"/>
              </p:ext>
            </p:extLst>
          </p:nvPr>
        </p:nvGraphicFramePr>
        <p:xfrm>
          <a:off x="3287478" y="3235444"/>
          <a:ext cx="4750443" cy="1533308"/>
        </p:xfrm>
        <a:graphic>
          <a:graphicData uri="http://schemas.openxmlformats.org/drawingml/2006/table">
            <a:tbl>
              <a:tblPr firstRow="1" bandRow="1">
                <a:tableStyleId>{8A107856-5554-42FB-B03E-39F5DBC370BA}</a:tableStyleId>
              </a:tblPr>
              <a:tblGrid>
                <a:gridCol w="1494901">
                  <a:extLst>
                    <a:ext uri="{9D8B030D-6E8A-4147-A177-3AD203B41FA5}">
                      <a16:colId xmlns:a16="http://schemas.microsoft.com/office/drawing/2014/main" val="2655328417"/>
                    </a:ext>
                  </a:extLst>
                </a:gridCol>
                <a:gridCol w="1725232">
                  <a:extLst>
                    <a:ext uri="{9D8B030D-6E8A-4147-A177-3AD203B41FA5}">
                      <a16:colId xmlns:a16="http://schemas.microsoft.com/office/drawing/2014/main" val="482371924"/>
                    </a:ext>
                  </a:extLst>
                </a:gridCol>
                <a:gridCol w="1530310">
                  <a:extLst>
                    <a:ext uri="{9D8B030D-6E8A-4147-A177-3AD203B41FA5}">
                      <a16:colId xmlns:a16="http://schemas.microsoft.com/office/drawing/2014/main" val="3207888756"/>
                    </a:ext>
                  </a:extLst>
                </a:gridCol>
              </a:tblGrid>
              <a:tr h="595565">
                <a:tc>
                  <a:txBody>
                    <a:bodyPr/>
                    <a:lstStyle/>
                    <a:p>
                      <a:pPr algn="ctr"/>
                      <a:r>
                        <a:rPr kumimoji="1" lang="en-US" altLang="ja-JP" sz="1400" b="1" i="0" u="sng" dirty="0">
                          <a:latin typeface="Meiryo UI" panose="020B0604030504040204" pitchFamily="34" charset="-128"/>
                          <a:ea typeface="Meiryo UI" panose="020B0604030504040204" pitchFamily="34" charset="-128"/>
                        </a:rPr>
                        <a:t>O</a:t>
                      </a:r>
                      <a:r>
                        <a:rPr kumimoji="1" lang="ja-JP" altLang="en-US" sz="1400" b="1" i="0" u="sng">
                          <a:latin typeface="Meiryo UI" panose="020B0604030504040204" pitchFamily="34" charset="-128"/>
                          <a:ea typeface="Meiryo UI" panose="020B0604030504040204" pitchFamily="34" charset="-128"/>
                        </a:rPr>
                        <a:t>bjective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en-US" altLang="ja-JP" sz="1400" b="0" i="0" dirty="0">
                          <a:latin typeface="Meiryo UI" panose="020B0604030504040204" pitchFamily="34" charset="-128"/>
                          <a:ea typeface="Meiryo UI" panose="020B0604030504040204" pitchFamily="34" charset="-128"/>
                        </a:rPr>
                        <a:t>Quantitative</a:t>
                      </a:r>
                      <a:endParaRPr kumimoji="1" lang="ja-JP" altLang="en-US" sz="14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en-US" altLang="ja-JP" sz="1400" b="0" i="0" dirty="0">
                          <a:latin typeface="Meiryo UI" panose="020B0604030504040204" pitchFamily="34" charset="-128"/>
                          <a:ea typeface="Meiryo UI" panose="020B0604030504040204" pitchFamily="34" charset="-128"/>
                        </a:rPr>
                        <a:t>Qualitative</a:t>
                      </a:r>
                      <a:endParaRPr kumimoji="1" lang="ja-JP" altLang="en-US" sz="1400" b="0" i="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493831964"/>
                  </a:ext>
                </a:extLst>
              </a:tr>
              <a:tr h="342178">
                <a:tc>
                  <a:txBody>
                    <a:bodyPr/>
                    <a:lstStyle/>
                    <a:p>
                      <a:pPr algn="ctr"/>
                      <a:r>
                        <a:rPr kumimoji="1" lang="en-US" altLang="ja-JP" sz="1400" b="0" i="0" dirty="0">
                          <a:latin typeface="Meiryo UI" panose="020B0604030504040204" pitchFamily="34" charset="-128"/>
                          <a:ea typeface="Meiryo UI" panose="020B0604030504040204" pitchFamily="34" charset="-128"/>
                        </a:rPr>
                        <a:t>O</a:t>
                      </a:r>
                      <a:r>
                        <a:rPr kumimoji="1" lang="ja-JP" altLang="en-US" sz="1400" b="0" i="0">
                          <a:latin typeface="Meiryo UI" panose="020B0604030504040204" pitchFamily="34" charset="-128"/>
                          <a:ea typeface="Meiryo UI" panose="020B0604030504040204" pitchFamily="34" charset="-128"/>
                        </a:rPr>
                        <a:t>bservable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en-US" altLang="ja-JP" sz="1400" b="1" i="0" dirty="0">
                          <a:latin typeface="Meiryo UI" panose="020B0604030504040204" pitchFamily="34" charset="-128"/>
                          <a:ea typeface="Meiryo UI" panose="020B0604030504040204" pitchFamily="34" charset="-128"/>
                        </a:rPr>
                        <a:t>Regression</a:t>
                      </a:r>
                      <a:endParaRPr kumimoji="1" lang="ja-JP" altLang="en-US" sz="1400" b="1" i="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ja-JP" altLang="en-US" sz="1400" b="1" i="0">
                          <a:latin typeface="Meiryo UI" panose="020B0604030504040204" pitchFamily="34" charset="-128"/>
                          <a:ea typeface="Meiryo UI" panose="020B0604030504040204" pitchFamily="34" charset="-128"/>
                        </a:rPr>
                        <a:t>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431795697"/>
                  </a:ext>
                </a:extLst>
              </a:tr>
              <a:tr h="595565">
                <a:tc>
                  <a:txBody>
                    <a:bodyPr/>
                    <a:lstStyle/>
                    <a:p>
                      <a:pPr algn="ctr"/>
                      <a:r>
                        <a:rPr kumimoji="1" lang="en-US" altLang="ja-JP" sz="1400" b="0" i="0" dirty="0">
                          <a:latin typeface="Meiryo UI" panose="020B0604030504040204" pitchFamily="34" charset="-128"/>
                          <a:ea typeface="Meiryo UI" panose="020B0604030504040204" pitchFamily="34" charset="-128"/>
                        </a:rPr>
                        <a:t>U</a:t>
                      </a:r>
                      <a:r>
                        <a:rPr kumimoji="1" lang="ja-JP" altLang="en-US" sz="1400" b="0" i="0">
                          <a:latin typeface="Meiryo UI" panose="020B0604030504040204" pitchFamily="34" charset="-128"/>
                          <a:ea typeface="Meiryo UI" panose="020B0604030504040204" pitchFamily="34" charset="-128"/>
                        </a:rPr>
                        <a:t>nobservable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kumimoji="1" lang="en" altLang="ja-AU" sz="1400" b="1" i="0" kern="1200" dirty="0">
                          <a:solidFill>
                            <a:schemeClr val="dk1"/>
                          </a:solidFill>
                          <a:latin typeface="Meiryo UI" panose="020B0604030504040204" pitchFamily="34" charset="-128"/>
                          <a:ea typeface="Meiryo UI" panose="020B0604030504040204" pitchFamily="34" charset="-128"/>
                          <a:cs typeface="+mn-cs"/>
                        </a:rPr>
                        <a:t>Dimensionality reduction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en-US" altLang="ja-JP" sz="1400" b="1" i="0" dirty="0">
                          <a:latin typeface="Meiryo UI" panose="020B0604030504040204" pitchFamily="34" charset="-128"/>
                          <a:ea typeface="Meiryo UI" panose="020B0604030504040204" pitchFamily="34" charset="-128"/>
                        </a:rPr>
                        <a:t>C</a:t>
                      </a:r>
                      <a:r>
                        <a:rPr kumimoji="1" lang="ja-JP" altLang="en-US" sz="1400" b="1" i="0" dirty="0">
                          <a:latin typeface="Meiryo UI" panose="020B0604030504040204" pitchFamily="34" charset="-128"/>
                          <a:ea typeface="Meiryo UI" panose="020B0604030504040204" pitchFamily="34" charset="-128"/>
                        </a:rPr>
                        <a:t>lustering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597057397"/>
                  </a:ext>
                </a:extLst>
              </a:tr>
            </a:tbl>
          </a:graphicData>
        </a:graphic>
      </p:graphicFrame>
      <p:sp>
        <p:nvSpPr>
          <p:cNvPr id="8" name="テキスト ボックス 7">
            <a:extLst>
              <a:ext uri="{FF2B5EF4-FFF2-40B4-BE49-F238E27FC236}">
                <a16:creationId xmlns:a16="http://schemas.microsoft.com/office/drawing/2014/main" id="{DEA8A33E-DDAF-5647-1754-489A2242FB0A}"/>
              </a:ext>
            </a:extLst>
          </p:cNvPr>
          <p:cNvSpPr txBox="1"/>
          <p:nvPr/>
        </p:nvSpPr>
        <p:spPr>
          <a:xfrm>
            <a:off x="3287478" y="2896889"/>
            <a:ext cx="457200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D</a:t>
            </a:r>
            <a:r>
              <a:rPr lang="ja-JP" altLang="en-US" sz="1400">
                <a:latin typeface="Meiryo UI" panose="020B0604030504040204" pitchFamily="50" charset="-128"/>
                <a:ea typeface="Meiryo UI" panose="020B0604030504040204" pitchFamily="50" charset="-128"/>
              </a:rPr>
              <a:t>etermin</a:t>
            </a:r>
            <a:r>
              <a:rPr lang="en-US" altLang="ja-JP" sz="1400" dirty="0">
                <a:latin typeface="Meiryo UI" panose="020B0604030504040204" pitchFamily="50" charset="-128"/>
                <a:ea typeface="Meiryo UI" panose="020B0604030504040204" pitchFamily="50" charset="-128"/>
              </a:rPr>
              <a:t>e</a:t>
            </a:r>
            <a:r>
              <a:rPr lang="ja-JP" altLang="en-US" sz="140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from the </a:t>
            </a:r>
            <a:r>
              <a:rPr lang="ja-JP" altLang="en-US" sz="1400">
                <a:latin typeface="Meiryo UI" panose="020B0604030504040204" pitchFamily="50" charset="-128"/>
                <a:ea typeface="Meiryo UI" panose="020B0604030504040204" pitchFamily="50" charset="-128"/>
              </a:rPr>
              <a:t>objective variable</a:t>
            </a:r>
            <a:r>
              <a:rPr lang="en-US" altLang="ja-JP" sz="1400" dirty="0">
                <a:latin typeface="Meiryo UI" panose="020B0604030504040204" pitchFamily="50" charset="-128"/>
                <a:ea typeface="Meiryo UI" panose="020B0604030504040204" pitchFamily="50" charset="-128"/>
              </a:rPr>
              <a:t> and fill in</a:t>
            </a:r>
            <a:endParaRPr lang="ja-JP" altLang="en-US" sz="1400" dirty="0">
              <a:latin typeface="Meiryo UI" panose="020B0604030504040204" pitchFamily="50" charset="-128"/>
              <a:ea typeface="Meiryo UI" panose="020B0604030504040204" pitchFamily="50" charset="-128"/>
            </a:endParaRPr>
          </a:p>
        </p:txBody>
      </p:sp>
      <p:sp>
        <p:nvSpPr>
          <p:cNvPr id="9" name="四角形吹き出し 2">
            <a:extLst>
              <a:ext uri="{FF2B5EF4-FFF2-40B4-BE49-F238E27FC236}">
                <a16:creationId xmlns:a16="http://schemas.microsoft.com/office/drawing/2014/main" id="{0AD944F1-9E49-0822-B615-9309590546B6}"/>
              </a:ext>
            </a:extLst>
          </p:cNvPr>
          <p:cNvSpPr/>
          <p:nvPr/>
        </p:nvSpPr>
        <p:spPr>
          <a:xfrm rot="16200000">
            <a:off x="6202987" y="-285932"/>
            <a:ext cx="461777" cy="5036790"/>
          </a:xfrm>
          <a:prstGeom prst="wedgeRectCallout">
            <a:avLst>
              <a:gd name="adj1" fmla="val -95933"/>
              <a:gd name="adj2" fmla="val -36961"/>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rPr>
              <a:t>Fill in whether the objective variable is</a:t>
            </a:r>
            <a:br>
              <a:rPr lang="en-US" altLang="ja-JP" sz="1400" dirty="0">
                <a:solidFill>
                  <a:schemeClr val="tx1"/>
                </a:solidFill>
                <a:latin typeface="Meiryo UI" panose="020B0604030504040204" pitchFamily="50" charset="-128"/>
                <a:ea typeface="Meiryo UI" panose="020B0604030504040204" pitchFamily="50" charset="-128"/>
              </a:rPr>
            </a:br>
            <a:r>
              <a:rPr lang="en-US" altLang="ja-JP" sz="1400" dirty="0">
                <a:solidFill>
                  <a:schemeClr val="tx1"/>
                </a:solidFill>
                <a:latin typeface="Meiryo UI" panose="020B0604030504040204" pitchFamily="50" charset="-128"/>
                <a:ea typeface="Meiryo UI" panose="020B0604030504040204" pitchFamily="50" charset="-128"/>
              </a:rPr>
              <a:t> quantitative or qualitative, observable or unobservable</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四角形吹き出し 2">
            <a:extLst>
              <a:ext uri="{FF2B5EF4-FFF2-40B4-BE49-F238E27FC236}">
                <a16:creationId xmlns:a16="http://schemas.microsoft.com/office/drawing/2014/main" id="{C7CF04C2-E1AD-1551-CD86-19E161411C83}"/>
              </a:ext>
            </a:extLst>
          </p:cNvPr>
          <p:cNvSpPr/>
          <p:nvPr/>
        </p:nvSpPr>
        <p:spPr>
          <a:xfrm rot="16200000">
            <a:off x="3688305" y="-1395502"/>
            <a:ext cx="284657" cy="3946751"/>
          </a:xfrm>
          <a:prstGeom prst="wedgeRectCallout">
            <a:avLst>
              <a:gd name="adj1" fmla="val -83844"/>
              <a:gd name="adj2" fmla="val -32975"/>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rPr>
              <a:t>Fill in </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Structure Estimation” or “Prediction”</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5" name="四角形吹き出し 2">
            <a:extLst>
              <a:ext uri="{FF2B5EF4-FFF2-40B4-BE49-F238E27FC236}">
                <a16:creationId xmlns:a16="http://schemas.microsoft.com/office/drawing/2014/main" id="{CB8C008B-040F-AE76-8826-2862BAB2A168}"/>
              </a:ext>
            </a:extLst>
          </p:cNvPr>
          <p:cNvSpPr/>
          <p:nvPr/>
        </p:nvSpPr>
        <p:spPr>
          <a:xfrm rot="16200000">
            <a:off x="6629689" y="-789572"/>
            <a:ext cx="284659" cy="4400040"/>
          </a:xfrm>
          <a:prstGeom prst="wedgeRectCallout">
            <a:avLst>
              <a:gd name="adj1" fmla="val 135489"/>
              <a:gd name="adj2" fmla="val 4005"/>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rPr>
              <a:t>Express the objective specifically in sentences</a:t>
            </a:r>
            <a:endParaRPr lang="ja-JP" altLang="en-US"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848926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3997131249"/>
              </p:ext>
            </p:extLst>
          </p:nvPr>
        </p:nvGraphicFramePr>
        <p:xfrm>
          <a:off x="758368" y="1209780"/>
          <a:ext cx="7595513" cy="2682240"/>
        </p:xfrm>
        <a:graphic>
          <a:graphicData uri="http://schemas.openxmlformats.org/drawingml/2006/table">
            <a:tbl>
              <a:tblPr>
                <a:tableStyleId>{616DA210-FB5B-4158-B5E0-FEB733F419BA}</a:tableStyleId>
              </a:tblPr>
              <a:tblGrid>
                <a:gridCol w="4054793">
                  <a:extLst>
                    <a:ext uri="{9D8B030D-6E8A-4147-A177-3AD203B41FA5}">
                      <a16:colId xmlns:a16="http://schemas.microsoft.com/office/drawing/2014/main" val="1332722991"/>
                    </a:ext>
                  </a:extLst>
                </a:gridCol>
                <a:gridCol w="1890676">
                  <a:extLst>
                    <a:ext uri="{9D8B030D-6E8A-4147-A177-3AD203B41FA5}">
                      <a16:colId xmlns:a16="http://schemas.microsoft.com/office/drawing/2014/main" val="388790388"/>
                    </a:ext>
                  </a:extLst>
                </a:gridCol>
                <a:gridCol w="1650044">
                  <a:extLst>
                    <a:ext uri="{9D8B030D-6E8A-4147-A177-3AD203B41FA5}">
                      <a16:colId xmlns:a16="http://schemas.microsoft.com/office/drawing/2014/main" val="806766935"/>
                    </a:ext>
                  </a:extLst>
                </a:gridCol>
              </a:tblGrid>
              <a:tr h="370840">
                <a:tc>
                  <a:txBody>
                    <a:bodyPr/>
                    <a:lstStyle/>
                    <a:p>
                      <a:pPr algn="ctr"/>
                      <a:r>
                        <a:rPr kumimoji="1" lang="en-US" altLang="ja-JP" sz="1200" dirty="0">
                          <a:latin typeface="Meiryo UI" panose="020B0604030504040204" pitchFamily="34" charset="-128"/>
                          <a:ea typeface="Meiryo UI" panose="020B0604030504040204" pitchFamily="34" charset="-128"/>
                        </a:rPr>
                        <a:t>V</a:t>
                      </a:r>
                      <a:r>
                        <a:rPr kumimoji="1" lang="ja-JP" altLang="en-US" sz="12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2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U</a:t>
                      </a:r>
                      <a:r>
                        <a:rPr kumimoji="1" lang="ja-JP" altLang="en-US" sz="1200">
                          <a:latin typeface="Meiryo UI" panose="020B0604030504040204" pitchFamily="34" charset="-128"/>
                          <a:ea typeface="Meiryo UI" panose="020B0604030504040204" pitchFamily="34" charset="-128"/>
                        </a:rPr>
                        <a:t>nit</a:t>
                      </a:r>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A</a:t>
                      </a:r>
                      <a:r>
                        <a:rPr kumimoji="1" lang="ja-JP" altLang="en-US" sz="1200" dirty="0">
                          <a:latin typeface="Meiryo UI" panose="020B0604030504040204" pitchFamily="34" charset="-128"/>
                          <a:ea typeface="Meiryo UI" panose="020B0604030504040204" pitchFamily="34" charset="-128"/>
                        </a:rPr>
                        <a:t>re</a:t>
                      </a:r>
                      <a:r>
                        <a:rPr kumimoji="1" lang="en-US" altLang="ja-JP" sz="1200" dirty="0">
                          <a:latin typeface="Meiryo UI" panose="020B0604030504040204" pitchFamily="34" charset="-128"/>
                          <a:ea typeface="Meiryo UI" panose="020B0604030504040204" pitchFamily="34" charset="-128"/>
                        </a:rPr>
                        <a:t>a</a:t>
                      </a:r>
                      <a:r>
                        <a:rPr kumimoji="1" lang="ja-JP" altLang="en-US" sz="1200" b="0" i="0" dirty="0">
                          <a:latin typeface="Meiryo UI" panose="020B0604030504040204" pitchFamily="34" charset="-128"/>
                          <a:ea typeface="Meiryo UI" panose="020B0604030504040204" pitchFamily="34" charset="-128"/>
                        </a:rPr>
                        <a:t> </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uantitative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m</a:t>
                      </a:r>
                      <a:r>
                        <a:rPr kumimoji="1" lang="en-US" altLang="ja-JP" sz="1200" baseline="30000" dirty="0">
                          <a:latin typeface="Meiryo UI" panose="020B0604030504040204" pitchFamily="34" charset="-128"/>
                          <a:ea typeface="Meiryo UI" panose="020B0604030504040204" pitchFamily="34" charset="-128"/>
                        </a:rPr>
                        <a:t>2</a:t>
                      </a:r>
                      <a:endParaRPr kumimoji="1" lang="ja-JP" altLang="en-US" sz="12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200" b="0" i="0" dirty="0">
                          <a:latin typeface="Meiryo UI" panose="020B0604030504040204" pitchFamily="34" charset="-128"/>
                          <a:ea typeface="Meiryo UI" panose="020B0604030504040204" pitchFamily="34" charset="-128"/>
                        </a:rPr>
                        <a:t>Age of building</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uantitative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Year</a:t>
                      </a:r>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200" b="0" i="0" dirty="0">
                          <a:latin typeface="Meiryo UI" panose="020B0604030504040204" pitchFamily="34" charset="-128"/>
                          <a:ea typeface="Meiryo UI" panose="020B0604030504040204" pitchFamily="34" charset="-128"/>
                        </a:rPr>
                        <a:t>Walking time from the nearest station</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uantitative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Minutes</a:t>
                      </a:r>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ja-JP" altLang="en-US" sz="1200" b="0" i="0" dirty="0">
                          <a:latin typeface="Meiryo UI" panose="020B0604030504040204" pitchFamily="34" charset="-128"/>
                          <a:ea typeface="Meiryo UI" panose="020B0604030504040204" pitchFamily="34" charset="-128"/>
                        </a:rPr>
                        <a:t>Building </a:t>
                      </a:r>
                      <a:r>
                        <a:rPr kumimoji="1" lang="en-US" altLang="ja-JP" sz="1200" b="0" i="0" dirty="0">
                          <a:latin typeface="Meiryo UI" panose="020B0604030504040204" pitchFamily="34" charset="-128"/>
                          <a:ea typeface="Meiryo UI" panose="020B0604030504040204" pitchFamily="34" charset="-128"/>
                        </a:rPr>
                        <a:t>Structure </a:t>
                      </a:r>
                      <a:endParaRPr kumimoji="1"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Reinforced concrete</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 RC</a:t>
                      </a:r>
                      <a:r>
                        <a:rPr kumimoji="1" lang="ja-JP" altLang="en-US" sz="120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Wooden</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 W</a:t>
                      </a:r>
                      <a:r>
                        <a:rPr kumimoji="1" lang="ja-JP" altLang="en-US" sz="1200">
                          <a:latin typeface="Meiryo UI" panose="020B0604030504040204" pitchFamily="34" charset="-128"/>
                          <a:ea typeface="Meiryo UI" panose="020B0604030504040204" pitchFamily="34" charset="-128"/>
                        </a:rPr>
                        <a:t>)</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ualitative variable</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i="0" dirty="0">
                          <a:latin typeface="Meiryo UI" panose="020B0604030504040204" pitchFamily="34" charset="-128"/>
                          <a:ea typeface="Meiryo UI" panose="020B0604030504040204" pitchFamily="34" charset="-128"/>
                        </a:rPr>
                        <a:t>-</a:t>
                      </a:r>
                      <a:endParaRPr kumimoji="1" lang="ja-JP" altLang="en-US" sz="12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Sunlight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Good</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or</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Bad</a:t>
                      </a:r>
                      <a:r>
                        <a:rPr kumimoji="1" lang="ja-JP" altLang="en-US" sz="12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ualitative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ja-JP" altLang="en-US" sz="1200" b="0" i="0" dirty="0">
                          <a:latin typeface="Meiryo UI" panose="020B0604030504040204" pitchFamily="34" charset="-128"/>
                          <a:ea typeface="Meiryo UI" panose="020B0604030504040204" pitchFamily="34" charset="-128"/>
                        </a:rPr>
                        <a:t>Price </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uantitative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ja-JP" altLang="en-US" sz="1200" dirty="0">
                          <a:latin typeface="Meiryo UI" panose="020B0604030504040204" pitchFamily="34" charset="-128"/>
                          <a:ea typeface="Meiryo UI" panose="020B0604030504040204" pitchFamily="34" charset="-128"/>
                        </a:rPr>
                        <a:t>Millions of yen</a:t>
                      </a:r>
                      <a:endParaRPr kumimoji="1" lang="en-US" altLang="ja-JP"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EE83C18-EDBA-890B-FEF2-A376A12420FB}"/>
                  </a:ext>
                </a:extLst>
              </p:cNvPr>
              <p:cNvSpPr txBox="1"/>
              <p:nvPr/>
            </p:nvSpPr>
            <p:spPr>
              <a:xfrm>
                <a:off x="1206719" y="1569341"/>
                <a:ext cx="360000" cy="33855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1</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7" name="テキスト ボックス 6">
                <a:extLst>
                  <a:ext uri="{FF2B5EF4-FFF2-40B4-BE49-F238E27FC236}">
                    <a16:creationId xmlns:a16="http://schemas.microsoft.com/office/drawing/2014/main" id="{5EE83C18-EDBA-890B-FEF2-A376A12420FB}"/>
                  </a:ext>
                </a:extLst>
              </p:cNvPr>
              <p:cNvSpPr txBox="1">
                <a:spLocks noRot="1" noChangeAspect="1" noMove="1" noResize="1" noEditPoints="1" noAdjustHandles="1" noChangeArrowheads="1" noChangeShapeType="1" noTextEdit="1"/>
              </p:cNvSpPr>
              <p:nvPr/>
            </p:nvSpPr>
            <p:spPr>
              <a:xfrm>
                <a:off x="1206719" y="1569341"/>
                <a:ext cx="360000"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86431C2-E5A3-D118-B92B-933C0505C08E}"/>
                  </a:ext>
                </a:extLst>
              </p:cNvPr>
              <p:cNvSpPr txBox="1"/>
              <p:nvPr/>
            </p:nvSpPr>
            <p:spPr>
              <a:xfrm>
                <a:off x="3716016" y="2309288"/>
                <a:ext cx="360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3</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8" name="テキスト ボックス 7">
                <a:extLst>
                  <a:ext uri="{FF2B5EF4-FFF2-40B4-BE49-F238E27FC236}">
                    <a16:creationId xmlns:a16="http://schemas.microsoft.com/office/drawing/2014/main" id="{A86431C2-E5A3-D118-B92B-933C0505C08E}"/>
                  </a:ext>
                </a:extLst>
              </p:cNvPr>
              <p:cNvSpPr txBox="1">
                <a:spLocks noRot="1" noChangeAspect="1" noMove="1" noResize="1" noEditPoints="1" noAdjustHandles="1" noChangeArrowheads="1" noChangeShapeType="1" noTextEdit="1"/>
              </p:cNvSpPr>
              <p:nvPr/>
            </p:nvSpPr>
            <p:spPr>
              <a:xfrm>
                <a:off x="3716016" y="2309288"/>
                <a:ext cx="360000" cy="3385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7AA2795-0CDB-4FF9-A9C6-4E2B3FED991F}"/>
                  </a:ext>
                </a:extLst>
              </p:cNvPr>
              <p:cNvSpPr txBox="1"/>
              <p:nvPr/>
            </p:nvSpPr>
            <p:spPr>
              <a:xfrm>
                <a:off x="2015069" y="1931026"/>
                <a:ext cx="360000" cy="33855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2</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9" name="テキスト ボックス 8">
                <a:extLst>
                  <a:ext uri="{FF2B5EF4-FFF2-40B4-BE49-F238E27FC236}">
                    <a16:creationId xmlns:a16="http://schemas.microsoft.com/office/drawing/2014/main" id="{A7AA2795-0CDB-4FF9-A9C6-4E2B3FED991F}"/>
                  </a:ext>
                </a:extLst>
              </p:cNvPr>
              <p:cNvSpPr txBox="1">
                <a:spLocks noRot="1" noChangeAspect="1" noMove="1" noResize="1" noEditPoints="1" noAdjustHandles="1" noChangeArrowheads="1" noChangeShapeType="1" noTextEdit="1"/>
              </p:cNvSpPr>
              <p:nvPr/>
            </p:nvSpPr>
            <p:spPr>
              <a:xfrm>
                <a:off x="2015069" y="1931026"/>
                <a:ext cx="360000" cy="33855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71DA532-0211-B07E-A4D0-46A8219FC234}"/>
                  </a:ext>
                </a:extLst>
              </p:cNvPr>
              <p:cNvSpPr txBox="1"/>
              <p:nvPr/>
            </p:nvSpPr>
            <p:spPr>
              <a:xfrm>
                <a:off x="2195069" y="2610556"/>
                <a:ext cx="360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4</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10" name="テキスト ボックス 9">
                <a:extLst>
                  <a:ext uri="{FF2B5EF4-FFF2-40B4-BE49-F238E27FC236}">
                    <a16:creationId xmlns:a16="http://schemas.microsoft.com/office/drawing/2014/main" id="{C71DA532-0211-B07E-A4D0-46A8219FC234}"/>
                  </a:ext>
                </a:extLst>
              </p:cNvPr>
              <p:cNvSpPr txBox="1">
                <a:spLocks noRot="1" noChangeAspect="1" noMove="1" noResize="1" noEditPoints="1" noAdjustHandles="1" noChangeArrowheads="1" noChangeShapeType="1" noTextEdit="1"/>
              </p:cNvSpPr>
              <p:nvPr/>
            </p:nvSpPr>
            <p:spPr>
              <a:xfrm>
                <a:off x="2195069" y="2610556"/>
                <a:ext cx="360000"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63512A6-02C8-1FB3-F904-837231B9EB20}"/>
                  </a:ext>
                </a:extLst>
              </p:cNvPr>
              <p:cNvSpPr txBox="1"/>
              <p:nvPr/>
            </p:nvSpPr>
            <p:spPr>
              <a:xfrm>
                <a:off x="2555069" y="3120809"/>
                <a:ext cx="360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5</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D63512A6-02C8-1FB3-F904-837231B9EB20}"/>
                  </a:ext>
                </a:extLst>
              </p:cNvPr>
              <p:cNvSpPr txBox="1">
                <a:spLocks noRot="1" noChangeAspect="1" noMove="1" noResize="1" noEditPoints="1" noAdjustHandles="1" noChangeArrowheads="1" noChangeShapeType="1" noTextEdit="1"/>
              </p:cNvSpPr>
              <p:nvPr/>
            </p:nvSpPr>
            <p:spPr>
              <a:xfrm>
                <a:off x="2555069" y="3120809"/>
                <a:ext cx="360000" cy="338554"/>
              </a:xfrm>
              <a:prstGeom prst="rect">
                <a:avLst/>
              </a:prstGeom>
              <a:blipFill>
                <a:blip r:embed="rId9"/>
                <a:stretch>
                  <a:fillRect b="-1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BED97CA-BED6-10A2-2AD8-0AB2B7C46B5A}"/>
                  </a:ext>
                </a:extLst>
              </p:cNvPr>
              <p:cNvSpPr txBox="1"/>
              <p:nvPr/>
            </p:nvSpPr>
            <p:spPr>
              <a:xfrm>
                <a:off x="1206719" y="3502621"/>
                <a:ext cx="360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Meiryo UI" panose="020B0604030504040204" pitchFamily="34" charset="-128"/>
                        </a:rPr>
                        <m:t>𝑦</m:t>
                      </m:r>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EBED97CA-BED6-10A2-2AD8-0AB2B7C46B5A}"/>
                  </a:ext>
                </a:extLst>
              </p:cNvPr>
              <p:cNvSpPr txBox="1">
                <a:spLocks noRot="1" noChangeAspect="1" noMove="1" noResize="1" noEditPoints="1" noAdjustHandles="1" noChangeArrowheads="1" noChangeShapeType="1" noTextEdit="1"/>
              </p:cNvSpPr>
              <p:nvPr/>
            </p:nvSpPr>
            <p:spPr>
              <a:xfrm>
                <a:off x="1206719" y="3502621"/>
                <a:ext cx="360000" cy="338554"/>
              </a:xfrm>
              <a:prstGeom prst="rect">
                <a:avLst/>
              </a:prstGeom>
              <a:blipFill>
                <a:blip r:embed="rId10"/>
                <a:stretch>
                  <a:fillRect b="-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四角形吹き出し 12">
                <a:extLst>
                  <a:ext uri="{FF2B5EF4-FFF2-40B4-BE49-F238E27FC236}">
                    <a16:creationId xmlns:a16="http://schemas.microsoft.com/office/drawing/2014/main" id="{ECD005AE-C4DE-84D1-8CB8-9ECE4D30C653}"/>
                  </a:ext>
                </a:extLst>
              </p:cNvPr>
              <p:cNvSpPr/>
              <p:nvPr/>
            </p:nvSpPr>
            <p:spPr>
              <a:xfrm>
                <a:off x="1386719" y="681109"/>
                <a:ext cx="2768183" cy="276999"/>
              </a:xfrm>
              <a:prstGeom prst="wedgeRectCallout">
                <a:avLst>
                  <a:gd name="adj1" fmla="val -44885"/>
                  <a:gd name="adj2" fmla="val 347850"/>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sz="1200" dirty="0">
                    <a:solidFill>
                      <a:schemeClr val="tx1"/>
                    </a:solidFill>
                    <a:latin typeface="Meiryo UI" panose="020B0604030504040204" pitchFamily="34" charset="-128"/>
                    <a:ea typeface="Meiryo UI" panose="020B0604030504040204" pitchFamily="34" charset="-128"/>
                  </a:rPr>
                  <a:t>Fill in notations </a:t>
                </a:r>
                <a:r>
                  <a:rPr kumimoji="1" lang="ja-JP" altLang="en-US" sz="1200" dirty="0">
                    <a:solidFill>
                      <a:schemeClr val="tx1"/>
                    </a:solidFill>
                    <a:latin typeface="Meiryo UI" panose="020B0604030504040204" pitchFamily="34" charset="-128"/>
                    <a:ea typeface="Meiryo UI" panose="020B0604030504040204" pitchFamily="34" charset="-128"/>
                  </a:rPr>
                  <a:t>such as </a:t>
                </a:r>
                <a14:m>
                  <m:oMath xmlns:m="http://schemas.openxmlformats.org/officeDocument/2006/math">
                    <m:sSub>
                      <m:sSubPr>
                        <m:ctrlPr>
                          <a:rPr lang="en-US" altLang="ja-JP" sz="1200" i="1" smtClean="0">
                            <a:solidFill>
                              <a:schemeClr val="tx1"/>
                            </a:solidFill>
                            <a:latin typeface="Cambria Math" panose="02040503050406030204" pitchFamily="18" charset="0"/>
                            <a:ea typeface="Meiryo UI" panose="020B0604030504040204" pitchFamily="34" charset="-128"/>
                          </a:rPr>
                        </m:ctrlPr>
                      </m:sSubPr>
                      <m:e>
                        <m:r>
                          <a:rPr lang="en-US" altLang="ja-JP" sz="1200" i="1">
                            <a:solidFill>
                              <a:schemeClr val="tx1"/>
                            </a:solidFill>
                            <a:latin typeface="Cambria Math" panose="02040503050406030204" pitchFamily="18" charset="0"/>
                            <a:ea typeface="Meiryo UI" panose="020B0604030504040204" pitchFamily="34" charset="-128"/>
                          </a:rPr>
                          <m:t>𝑥</m:t>
                        </m:r>
                      </m:e>
                      <m:sub>
                        <m:r>
                          <a:rPr lang="en-US" altLang="ja-JP" sz="1200" i="1">
                            <a:solidFill>
                              <a:schemeClr val="tx1"/>
                            </a:solidFill>
                            <a:latin typeface="Cambria Math" panose="02040503050406030204" pitchFamily="18" charset="0"/>
                            <a:ea typeface="Meiryo UI" panose="020B0604030504040204" pitchFamily="34" charset="-128"/>
                          </a:rPr>
                          <m:t>1</m:t>
                        </m:r>
                      </m:sub>
                    </m:sSub>
                    <m:r>
                      <a:rPr lang="en-US" altLang="ja-JP" sz="1200" b="0" i="0" smtClean="0">
                        <a:solidFill>
                          <a:schemeClr val="tx1"/>
                        </a:solidFill>
                        <a:latin typeface="Cambria Math" panose="02040503050406030204" pitchFamily="18" charset="0"/>
                        <a:ea typeface="Meiryo UI" panose="020B0604030504040204" pitchFamily="34" charset="-128"/>
                      </a:rPr>
                      <m:t>,</m:t>
                    </m:r>
                    <m:sSub>
                      <m:sSubPr>
                        <m:ctrlPr>
                          <a:rPr lang="en-US" altLang="ja-JP" sz="1200" i="1">
                            <a:solidFill>
                              <a:schemeClr val="tx1"/>
                            </a:solidFill>
                            <a:latin typeface="Cambria Math" panose="02040503050406030204" pitchFamily="18" charset="0"/>
                            <a:ea typeface="Meiryo UI" panose="020B0604030504040204" pitchFamily="34" charset="-128"/>
                          </a:rPr>
                        </m:ctrlPr>
                      </m:sSubPr>
                      <m:e>
                        <m:r>
                          <a:rPr lang="en-US" altLang="ja-JP" sz="1200" i="1">
                            <a:solidFill>
                              <a:schemeClr val="tx1"/>
                            </a:solidFill>
                            <a:latin typeface="Cambria Math" panose="02040503050406030204" pitchFamily="18" charset="0"/>
                            <a:ea typeface="Meiryo UI" panose="020B0604030504040204" pitchFamily="34" charset="-128"/>
                          </a:rPr>
                          <m:t>𝑥</m:t>
                        </m:r>
                      </m:e>
                      <m:sub>
                        <m:r>
                          <a:rPr lang="en-US" altLang="ja-JP" sz="1200" b="0" i="1" smtClean="0">
                            <a:solidFill>
                              <a:schemeClr val="tx1"/>
                            </a:solidFill>
                            <a:latin typeface="Cambria Math" panose="02040503050406030204" pitchFamily="18" charset="0"/>
                            <a:ea typeface="Meiryo UI" panose="020B0604030504040204" pitchFamily="34" charset="-128"/>
                          </a:rPr>
                          <m:t>2</m:t>
                        </m:r>
                      </m:sub>
                    </m:sSub>
                    <m:r>
                      <a:rPr lang="en-US" altLang="ja-JP" sz="1200" b="0" i="1" smtClean="0">
                        <a:solidFill>
                          <a:schemeClr val="tx1"/>
                        </a:solidFill>
                        <a:latin typeface="Cambria Math" panose="02040503050406030204" pitchFamily="18" charset="0"/>
                        <a:ea typeface="Meiryo UI" panose="020B0604030504040204" pitchFamily="34" charset="-128"/>
                      </a:rPr>
                      <m:t>, ⋯,</m:t>
                    </m:r>
                    <m:r>
                      <a:rPr lang="en-US" altLang="ja-JP" sz="1200" b="0" i="1" smtClean="0">
                        <a:solidFill>
                          <a:schemeClr val="tx1"/>
                        </a:solidFill>
                        <a:latin typeface="Cambria Math" panose="02040503050406030204" pitchFamily="18" charset="0"/>
                        <a:ea typeface="Meiryo UI" panose="020B0604030504040204" pitchFamily="34" charset="-128"/>
                      </a:rPr>
                      <m:t>𝑦</m:t>
                    </m:r>
                    <m:r>
                      <a:rPr lang="en-US" altLang="ja-JP" sz="1200" b="0" i="1" smtClean="0">
                        <a:solidFill>
                          <a:schemeClr val="tx1"/>
                        </a:solidFill>
                        <a:latin typeface="Cambria Math" panose="02040503050406030204" pitchFamily="18" charset="0"/>
                        <a:ea typeface="Meiryo UI" panose="020B0604030504040204" pitchFamily="34" charset="-128"/>
                      </a:rPr>
                      <m:t> </m:t>
                    </m:r>
                  </m:oMath>
                </a14:m>
                <a:endParaRPr kumimoji="1" lang="ja-JP" altLang="en-US" sz="1200" dirty="0">
                  <a:solidFill>
                    <a:schemeClr val="tx1"/>
                  </a:solidFill>
                  <a:latin typeface="Meiryo UI" panose="020B0604030504040204" pitchFamily="34" charset="-128"/>
                  <a:ea typeface="Meiryo UI" panose="020B0604030504040204" pitchFamily="34" charset="-128"/>
                </a:endParaRPr>
              </a:p>
            </p:txBody>
          </p:sp>
        </mc:Choice>
        <mc:Fallback xmlns="">
          <p:sp>
            <p:nvSpPr>
              <p:cNvPr id="13" name="四角形吹き出し 12">
                <a:extLst>
                  <a:ext uri="{FF2B5EF4-FFF2-40B4-BE49-F238E27FC236}">
                    <a16:creationId xmlns:a16="http://schemas.microsoft.com/office/drawing/2014/main" id="{ECD005AE-C4DE-84D1-8CB8-9ECE4D30C653}"/>
                  </a:ext>
                </a:extLst>
              </p:cNvPr>
              <p:cNvSpPr>
                <a:spLocks noRot="1" noChangeAspect="1" noMove="1" noResize="1" noEditPoints="1" noAdjustHandles="1" noChangeArrowheads="1" noChangeShapeType="1" noTextEdit="1"/>
              </p:cNvSpPr>
              <p:nvPr/>
            </p:nvSpPr>
            <p:spPr>
              <a:xfrm>
                <a:off x="1386719" y="681109"/>
                <a:ext cx="2768183" cy="276999"/>
              </a:xfrm>
              <a:prstGeom prst="wedgeRectCallout">
                <a:avLst>
                  <a:gd name="adj1" fmla="val -44885"/>
                  <a:gd name="adj2" fmla="val 347850"/>
                </a:avLst>
              </a:prstGeom>
              <a:blipFill>
                <a:blip r:embed="rId11"/>
                <a:stretch>
                  <a:fillRect/>
                </a:stretch>
              </a:blipFill>
              <a:ln>
                <a:noFill/>
              </a:ln>
              <a:effectLst>
                <a:outerShdw blurRad="50800" dist="38100" dir="2700000" algn="tl" rotWithShape="0">
                  <a:prstClr val="black">
                    <a:alpha val="40000"/>
                  </a:prstClr>
                </a:outerShdw>
              </a:effectLst>
            </p:spPr>
            <p:txBody>
              <a:bodyPr/>
              <a:lstStyle/>
              <a:p>
                <a:r>
                  <a:rPr lang="ja-AU" altLang="en-US">
                    <a:noFill/>
                  </a:rPr>
                  <a:t> </a:t>
                </a:r>
              </a:p>
            </p:txBody>
          </p:sp>
        </mc:Fallback>
      </mc:AlternateContent>
    </p:spTree>
    <p:extLst>
      <p:ext uri="{BB962C8B-B14F-4D97-AF65-F5344CB8AC3E}">
        <p14:creationId xmlns:p14="http://schemas.microsoft.com/office/powerpoint/2010/main" val="33910987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
        <p:nvSpPr>
          <p:cNvPr id="3" name="四角形吹き出し 2">
            <a:extLst>
              <a:ext uri="{FF2B5EF4-FFF2-40B4-BE49-F238E27FC236}">
                <a16:creationId xmlns:a16="http://schemas.microsoft.com/office/drawing/2014/main" id="{6F2A2CDE-8700-D79D-2311-7A3A6962AA5E}"/>
              </a:ext>
            </a:extLst>
          </p:cNvPr>
          <p:cNvSpPr/>
          <p:nvPr/>
        </p:nvSpPr>
        <p:spPr>
          <a:xfrm>
            <a:off x="4424516" y="1564733"/>
            <a:ext cx="4380270" cy="369332"/>
          </a:xfrm>
          <a:prstGeom prst="wedgeRectCallout">
            <a:avLst>
              <a:gd name="adj1" fmla="val -44147"/>
              <a:gd name="adj2" fmla="val 161661"/>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dirty="0">
                <a:solidFill>
                  <a:schemeClr val="tx1"/>
                </a:solidFill>
                <a:latin typeface="Meiryo UI" panose="020B0604030504040204" pitchFamily="34" charset="-128"/>
                <a:ea typeface="Meiryo UI" panose="020B0604030504040204" pitchFamily="34" charset="-128"/>
              </a:rPr>
              <a:t>Write </a:t>
            </a:r>
            <a:r>
              <a:rPr kumimoji="1" lang="ja-JP" altLang="en-US">
                <a:solidFill>
                  <a:schemeClr val="tx1"/>
                </a:solidFill>
                <a:latin typeface="Meiryo UI" panose="020B0604030504040204" pitchFamily="34" charset="-128"/>
                <a:ea typeface="Meiryo UI" panose="020B0604030504040204" pitchFamily="34" charset="-128"/>
              </a:rPr>
              <a:t>the </a:t>
            </a:r>
            <a:r>
              <a:rPr kumimoji="1" lang="ja-JP" altLang="en-US" dirty="0">
                <a:solidFill>
                  <a:schemeClr val="tx1"/>
                </a:solidFill>
                <a:latin typeface="Meiryo UI" panose="020B0604030504040204" pitchFamily="34" charset="-128"/>
                <a:ea typeface="Meiryo UI" panose="020B0604030504040204" pitchFamily="34" charset="-128"/>
              </a:rPr>
              <a:t>name of </a:t>
            </a:r>
            <a:r>
              <a:rPr kumimoji="1" lang="ja-JP" altLang="en-US">
                <a:solidFill>
                  <a:schemeClr val="tx1"/>
                </a:solidFill>
                <a:latin typeface="Meiryo UI" panose="020B0604030504040204" pitchFamily="34" charset="-128"/>
                <a:ea typeface="Meiryo UI" panose="020B0604030504040204" pitchFamily="34" charset="-128"/>
              </a:rPr>
              <a:t>the analysis</a:t>
            </a:r>
            <a:r>
              <a:rPr kumimoji="1" lang="en-US" altLang="ja-JP" dirty="0">
                <a:solidFill>
                  <a:schemeClr val="tx1"/>
                </a:solidFill>
                <a:latin typeface="Meiryo UI" panose="020B0604030504040204" pitchFamily="34" charset="-128"/>
                <a:ea typeface="Meiryo UI" panose="020B0604030504040204" pitchFamily="34" charset="-128"/>
              </a:rPr>
              <a:t> step</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4" name="四角形吹き出し 3">
            <a:extLst>
              <a:ext uri="{FF2B5EF4-FFF2-40B4-BE49-F238E27FC236}">
                <a16:creationId xmlns:a16="http://schemas.microsoft.com/office/drawing/2014/main" id="{53BD3402-AA56-055B-6D44-B378D77B9620}"/>
              </a:ext>
            </a:extLst>
          </p:cNvPr>
          <p:cNvSpPr/>
          <p:nvPr/>
        </p:nvSpPr>
        <p:spPr>
          <a:xfrm>
            <a:off x="339214" y="1598882"/>
            <a:ext cx="3182187" cy="369332"/>
          </a:xfrm>
          <a:prstGeom prst="wedgeRectCallout">
            <a:avLst>
              <a:gd name="adj1" fmla="val 6748"/>
              <a:gd name="adj2" fmla="val 162804"/>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dirty="0">
                <a:solidFill>
                  <a:schemeClr val="tx1"/>
                </a:solidFill>
                <a:latin typeface="Meiryo UI" panose="020B0604030504040204" pitchFamily="34" charset="-128"/>
                <a:ea typeface="Meiryo UI" panose="020B0604030504040204" pitchFamily="34" charset="-128"/>
              </a:rPr>
              <a:t>Write the </a:t>
            </a:r>
            <a:r>
              <a:rPr kumimoji="1" lang="ja-JP" altLang="en-US">
                <a:solidFill>
                  <a:schemeClr val="tx1"/>
                </a:solidFill>
                <a:latin typeface="Meiryo UI" panose="020B0604030504040204" pitchFamily="34" charset="-128"/>
                <a:ea typeface="Meiryo UI" panose="020B0604030504040204" pitchFamily="34" charset="-128"/>
              </a:rPr>
              <a:t>chapter </a:t>
            </a:r>
            <a:r>
              <a:rPr kumimoji="1" lang="ja-JP" altLang="en-US" dirty="0">
                <a:solidFill>
                  <a:schemeClr val="tx1"/>
                </a:solidFill>
                <a:latin typeface="Meiryo UI" panose="020B0604030504040204" pitchFamily="34" charset="-128"/>
                <a:ea typeface="Meiryo UI" panose="020B0604030504040204" pitchFamily="34" charset="-128"/>
              </a:rPr>
              <a:t>number</a:t>
            </a:r>
          </a:p>
        </p:txBody>
      </p:sp>
    </p:spTree>
    <p:extLst>
      <p:ext uri="{BB962C8B-B14F-4D97-AF65-F5344CB8AC3E}">
        <p14:creationId xmlns:p14="http://schemas.microsoft.com/office/powerpoint/2010/main" val="15209828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7938" marR="0" lvl="0" indent="0"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Understanding </a:t>
            </a: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the sales of used homes data</a:t>
            </a: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p:sp>
        <p:nvSpPr>
          <p:cNvPr id="7" name="四角形吹き出し 2">
            <a:extLst>
              <a:ext uri="{FF2B5EF4-FFF2-40B4-BE49-F238E27FC236}">
                <a16:creationId xmlns:a16="http://schemas.microsoft.com/office/drawing/2014/main" id="{9F56AAB1-C266-D55A-228E-A8395F22A6A9}"/>
              </a:ext>
            </a:extLst>
          </p:cNvPr>
          <p:cNvSpPr/>
          <p:nvPr/>
        </p:nvSpPr>
        <p:spPr>
          <a:xfrm rot="16200000">
            <a:off x="5686682" y="-222573"/>
            <a:ext cx="376028" cy="5415025"/>
          </a:xfrm>
          <a:prstGeom prst="wedgeRectCallout">
            <a:avLst>
              <a:gd name="adj1" fmla="val 155278"/>
              <a:gd name="adj2" fmla="val 5748"/>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dirty="0">
                <a:solidFill>
                  <a:schemeClr val="tx1"/>
                </a:solidFill>
                <a:latin typeface="Meiryo UI" panose="020B0604030504040204" pitchFamily="50" charset="-128"/>
                <a:ea typeface="Meiryo UI" panose="020B0604030504040204" pitchFamily="50" charset="-128"/>
              </a:rPr>
              <a:t>Express the objective specifically in sentences</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929426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175223</TotalTime>
  <Words>4625</Words>
  <Application>Microsoft Macintosh PowerPoint</Application>
  <PresentationFormat>On-screen Show (16:9)</PresentationFormat>
  <Paragraphs>924</Paragraphs>
  <Slides>51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Meiryo UI</vt:lpstr>
      <vt:lpstr>游明朝 Demibold</vt:lpstr>
      <vt:lpstr>Arial</vt:lpstr>
      <vt:lpstr>Calibri</vt:lpstr>
      <vt:lpstr>Cambria Math</vt:lpstr>
      <vt:lpstr>Times New Roman</vt:lpstr>
      <vt:lpstr>Office ​​テーマ</vt:lpstr>
      <vt:lpstr>PowerPoint Presentation</vt:lpstr>
      <vt:lpstr>Contents</vt:lpstr>
      <vt:lpstr>An Example of Data Analysis</vt:lpstr>
      <vt:lpstr>Overall Structure of the Worksheet</vt:lpstr>
      <vt:lpstr>Overall Structure of the Worksheet</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 [3-1~3-14] Analysis</vt:lpstr>
      <vt:lpstr> [3-1~3-14] Consideration</vt:lpstr>
      <vt:lpstr> [3-15~3-22] Analysis</vt:lpstr>
      <vt:lpstr> [3-15~3-22] Consideration</vt:lpstr>
      <vt:lpstr>PowerPoint Presentation</vt:lpstr>
      <vt:lpstr>Understanding the Objectives</vt:lpstr>
      <vt:lpstr>Determination of the Decision-making Map</vt:lpstr>
      <vt:lpstr> [4-1] Analysis</vt:lpstr>
      <vt:lpstr> [4-1] Analysis</vt:lpstr>
      <vt:lpstr> [4-1] Analysis</vt:lpstr>
      <vt:lpstr>[4-1] Consideration</vt:lpstr>
      <vt:lpstr>PowerPoint Presentation</vt:lpstr>
      <vt:lpstr>Understanding the Objectives</vt:lpstr>
      <vt:lpstr>Determination of the Decision-making Map</vt:lpstr>
      <vt:lpstr>[5-1~5-3] Analysis</vt:lpstr>
      <vt:lpstr>[5-4] Analysis</vt:lpstr>
      <vt:lpstr>［5-1~5-4] Consideration</vt:lpstr>
      <vt:lpstr>PowerPoint Presentation</vt:lpstr>
      <vt:lpstr>Understanding Objectives</vt:lpstr>
      <vt:lpstr>Determination of the Decision-making Map</vt:lpstr>
      <vt:lpstr>[6-1~6-2] Analysis</vt:lpstr>
      <vt:lpstr>［6-1~6-2] Consideration</vt:lpstr>
      <vt:lpstr>Determination of the Decision-making Map</vt:lpstr>
      <vt:lpstr>[6-3] Analysis</vt:lpstr>
      <vt:lpstr>[6-3] Consideration</vt:lpstr>
      <vt:lpstr>Determination of the Decision-making Map</vt:lpstr>
      <vt:lpstr>[6-4] Analysis</vt:lpstr>
      <vt:lpstr>[6-4] Analysis</vt:lpstr>
      <vt:lpstr>[6-4] Analysis</vt:lpstr>
      <vt:lpstr>[6-4] Consideration</vt:lpstr>
      <vt:lpstr>PowerPoint Presentation</vt:lpstr>
      <vt:lpstr>Understanding the Objectives</vt:lpstr>
      <vt:lpstr>Determination of the Decision-making Map</vt:lpstr>
      <vt:lpstr>[7-1~7-3] Analysis</vt:lpstr>
      <vt:lpstr>[7-4] Analysis</vt:lpstr>
      <vt:lpstr>［7-1~7-4] Consideration</vt:lpstr>
      <vt:lpstr>8. Conclusion</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川崎　真弓</dc:creator>
  <cp:keywords>, docId:A8B7DA84CFF82723999B7BF5FB8F4C5B</cp:keywords>
  <cp:lastModifiedBy>Ｐａｒｋ　Ｊｉｍｉｎ</cp:lastModifiedBy>
  <cp:revision>3363</cp:revision>
  <cp:lastPrinted>2020-03-18T03:50:55Z</cp:lastPrinted>
  <dcterms:created xsi:type="dcterms:W3CDTF">2018-11-19T04:38:14Z</dcterms:created>
  <dcterms:modified xsi:type="dcterms:W3CDTF">2024-11-10T15:48:16Z</dcterms:modified>
</cp:coreProperties>
</file>