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2"/>
  </p:notesMasterIdLst>
  <p:sldIdLst>
    <p:sldId id="257" r:id="rId2"/>
    <p:sldId id="285" r:id="rId3"/>
    <p:sldId id="315" r:id="rId4"/>
    <p:sldId id="291" r:id="rId5"/>
    <p:sldId id="297" r:id="rId6"/>
    <p:sldId id="292" r:id="rId7"/>
    <p:sldId id="317" r:id="rId8"/>
    <p:sldId id="316" r:id="rId9"/>
    <p:sldId id="310" r:id="rId10"/>
    <p:sldId id="280" r:id="rId11"/>
  </p:sldIdLst>
  <p:sldSz cx="12192000" cy="6858000"/>
  <p:notesSz cx="6858000" cy="9144000"/>
  <p:embeddedFontLst>
    <p:embeddedFont>
      <p:font typeface="AppleSDGothicNeoB00" panose="02000503000000000000" pitchFamily="2" charset="-128"/>
      <p:regular r:id="rId13"/>
    </p:embeddedFont>
    <p:embeddedFont>
      <p:font typeface="맑은 고딕" panose="020B0503020000020004" pitchFamily="34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7D0AD30-BA0B-456F-8E52-C579011E358C}">
          <p14:sldIdLst>
            <p14:sldId id="257"/>
            <p14:sldId id="285"/>
            <p14:sldId id="315"/>
            <p14:sldId id="291"/>
            <p14:sldId id="297"/>
            <p14:sldId id="292"/>
            <p14:sldId id="317"/>
            <p14:sldId id="316"/>
            <p14:sldId id="310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1E3"/>
    <a:srgbClr val="8C2CDC"/>
    <a:srgbClr val="CE1CB5"/>
    <a:srgbClr val="C55A11"/>
    <a:srgbClr val="C65A11"/>
    <a:srgbClr val="EC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2" autoAdjust="0"/>
    <p:restoredTop sz="94648"/>
  </p:normalViewPr>
  <p:slideViewPr>
    <p:cSldViewPr snapToGrid="0">
      <p:cViewPr varScale="1">
        <p:scale>
          <a:sx n="117" d="100"/>
          <a:sy n="117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8C468-960D-E347-8B28-5A31536A045E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F2645-ED2A-DB41-9C88-C834F30BBF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257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88F90-F189-A100-9756-D0EA2F60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8C0629-FC76-FD38-77F9-F25C8F08B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7DCD1-6F51-B505-97D7-81787B2A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DA3B7-2818-1CC7-3342-E54A71CA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3A7A3-591B-211F-E93A-CF6D13EE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4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855AC-701F-969D-648A-EF6AFB2F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820524-7F34-CB69-FC50-ECF6A2C0B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CF88B-7B02-F7B7-4983-4D659550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5B513-FD77-0854-5AAC-4E564BC4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D2F25-24FB-D6FB-CB5E-AD2920A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1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49D114-1387-2ED7-7D28-600175FF7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F66602-4ADD-3CB9-4232-DC788D0A5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54723-3F87-DB63-E282-2CCD56FB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E2906-ABF2-008B-445F-48D5A111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182D2-D14B-4CAC-109B-951EE27B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3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3BB16-43F1-72CA-88AB-DD3880FF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0902D-D2FB-3146-2B3E-A7E22E51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5F89B-309A-74A0-0E3D-99F0D507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BD558-01D4-6F80-0452-53058257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EFEDE-8FA5-FD43-8A58-844C0BF0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E5B91-CB05-7055-E9EE-D4512277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ABC11-8214-DAD1-4240-A63EECD3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BB8B2-BAE7-E964-076D-8F7F71F6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CAF7F-C2C3-281C-94A2-A1D4D413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FC2B-B547-CC06-8F03-149E3833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BD291-C5DF-3A57-3B1C-95E23CD3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EE098-8D92-3553-7E26-4D709C954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AD86B5-68C5-D400-EF0D-B222D5E0D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8480C-E9D4-0D63-89D8-BF7F95F6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202E1-F15E-DA33-8973-B54AE699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38503-99F5-268F-D677-2F5FAFC3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9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42A5F-3534-0E41-64F1-718B2966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8A3EB-1757-0870-B2FF-91462B740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1CB81D-1520-0C7D-B7B2-1FEBE2583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C06E9D-F473-E265-D11F-2C9783460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CECE0-216D-176F-22FF-023F3A57A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154B2-9F8C-747B-0D93-DA3FD2C1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8A32D4-56B0-A175-DB44-FA48F297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DE11E3-488C-E1F3-CE98-B952A273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4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56EBF-0536-17F7-53CA-EB350DD2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B408B4-55C0-82AF-F61B-799C88A1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2037BA-608D-5376-D0CB-2C78D262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FE3DA2-09D3-ED44-0BD6-5171C9C2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9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2C607F-6106-F6EA-A742-421CFCA4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A8749A-8E8E-27BF-B5BB-D69D2142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1C6C2-41FD-DEAC-11ED-1D09ABAA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21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E8F5F-70DD-515C-B954-888683E9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C33BC-8102-891C-B0B3-E8A5BD289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DA3DA-9ABA-112C-03F1-FDFE075FA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A1FA5-8770-436E-7A81-D716988E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2C75B-ED46-21F3-26AF-43331C2F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0ED8F-2961-2F55-E917-E7EA406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4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2F27E-9ADB-E83A-E409-3C62EF46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23464D-E062-7FC5-497A-64CCB7B67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B86A9E-B4EA-E95F-B010-273885AA0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263CE-9721-B8A0-5AB3-76BD9B97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92B9A6-074C-AC38-7216-A05EEB1C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F68D19-B882-D3CC-A9B6-7056C7F1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9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C2C56F-7626-6ED4-9CCB-9EE681F7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83344-F0F9-E6FB-77FB-DD077DCEE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AB4E2-1F63-34B3-C955-1A552D041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9540D-A449-977D-3B4D-92DDB3A26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3F286-0A69-9849-D3F5-23BD95259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3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783080" y="2118028"/>
            <a:ext cx="7577773" cy="2166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783080" y="2510942"/>
            <a:ext cx="8778240" cy="1469523"/>
            <a:chOff x="3881329" y="2027821"/>
            <a:chExt cx="3976116" cy="90995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7AACF9D-0268-4898-8C0F-2BCF7033402C}"/>
                </a:ext>
              </a:extLst>
            </p:cNvPr>
            <p:cNvSpPr/>
            <p:nvPr/>
          </p:nvSpPr>
          <p:spPr>
            <a:xfrm>
              <a:off x="4048969" y="2107704"/>
              <a:ext cx="3808476" cy="830072"/>
            </a:xfrm>
            <a:prstGeom prst="rect">
              <a:avLst/>
            </a:prstGeom>
            <a:pattFill prst="wdUpDiag">
              <a:fgClr>
                <a:schemeClr val="bg1">
                  <a:lumMod val="75000"/>
                </a:schemeClr>
              </a:fgClr>
              <a:bgClr>
                <a:srgbClr val="ECE9E0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7240955-0E74-48DB-9EBB-ABD7E7E79F38}"/>
                </a:ext>
              </a:extLst>
            </p:cNvPr>
            <p:cNvSpPr/>
            <p:nvPr/>
          </p:nvSpPr>
          <p:spPr>
            <a:xfrm>
              <a:off x="3881329" y="2027821"/>
              <a:ext cx="3909060" cy="830072"/>
            </a:xfrm>
            <a:prstGeom prst="rect">
              <a:avLst/>
            </a:prstGeom>
            <a:solidFill>
              <a:srgbClr val="6B61E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>
                    <a:solidFill>
                      <a:prstClr val="black"/>
                    </a:solidFill>
                  </a:ln>
                  <a:solidFill>
                    <a:prstClr val="white"/>
                  </a:solidFill>
                  <a:effectLst>
                    <a:outerShdw dist="25400" dir="2700000" algn="tl" rotWithShape="0">
                      <a:prstClr val="black"/>
                    </a:outerShdw>
                  </a:effectLst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원격 저장소를 활용한 모바일 그림 협업 툴</a:t>
              </a:r>
              <a:endParaRPr lang="en-US" altLang="ko-KR" sz="32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bg1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Mobile drawing collaboration tool using remote storage</a:t>
              </a:r>
              <a:endParaRPr lang="ko-KR" altLang="en-US" sz="40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</p:grp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9360853" y="2007132"/>
            <a:ext cx="1052425" cy="22179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kern="0" dirty="0">
                <a:solidFill>
                  <a:prstClr val="whit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S5-3</a:t>
            </a:r>
            <a:r>
              <a:rPr lang="ko-KR" altLang="en-US" sz="1200" kern="0" dirty="0">
                <a:solidFill>
                  <a:prstClr val="whit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팀</a:t>
            </a:r>
            <a:endParaRPr lang="en-US" altLang="ko-KR" sz="1200" kern="0" dirty="0">
              <a:solidFill>
                <a:prstClr val="white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22604"/>
              </p:ext>
            </p:extLst>
          </p:nvPr>
        </p:nvGraphicFramePr>
        <p:xfrm>
          <a:off x="8313577" y="5701019"/>
          <a:ext cx="3649610" cy="916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3384">
                  <a:extLst>
                    <a:ext uri="{9D8B030D-6E8A-4147-A177-3AD203B41FA5}">
                      <a16:colId xmlns:a16="http://schemas.microsoft.com/office/drawing/2014/main" val="2389469674"/>
                    </a:ext>
                  </a:extLst>
                </a:gridCol>
                <a:gridCol w="818203">
                  <a:extLst>
                    <a:ext uri="{9D8B030D-6E8A-4147-A177-3AD203B41FA5}">
                      <a16:colId xmlns:a16="http://schemas.microsoft.com/office/drawing/2014/main" val="1332730316"/>
                    </a:ext>
                  </a:extLst>
                </a:gridCol>
                <a:gridCol w="1378023">
                  <a:extLst>
                    <a:ext uri="{9D8B030D-6E8A-4147-A177-3AD203B41FA5}">
                      <a16:colId xmlns:a16="http://schemas.microsoft.com/office/drawing/2014/main" val="314542659"/>
                    </a:ext>
                  </a:extLst>
                </a:gridCol>
              </a:tblGrid>
              <a:tr h="306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2019156037</a:t>
                      </a:r>
                      <a:endParaRPr lang="ko-KR" alt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kern="0" dirty="0" err="1">
                          <a:solidFill>
                            <a:srgbClr val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최혜민</a:t>
                      </a:r>
                      <a:endParaRPr lang="ko-KR" alt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전광일 교수님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1346203"/>
                  </a:ext>
                </a:extLst>
              </a:tr>
              <a:tr h="29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2019156013</a:t>
                      </a:r>
                      <a:endParaRPr lang="ko-KR" alt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kern="0" dirty="0">
                          <a:solidFill>
                            <a:srgbClr val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박지영</a:t>
                      </a:r>
                      <a:endParaRPr lang="ko-KR" alt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전광일 교수님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8031044"/>
                  </a:ext>
                </a:extLst>
              </a:tr>
              <a:tr h="29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2019156024</a:t>
                      </a:r>
                      <a:endParaRPr lang="ko-KR" alt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kern="0" dirty="0">
                          <a:solidFill>
                            <a:srgbClr val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윤지민</a:t>
                      </a:r>
                      <a:endParaRPr lang="ko-KR" alt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전광일 교수님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0997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46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783080" y="2118028"/>
            <a:ext cx="7577773" cy="2166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783080" y="2510942"/>
            <a:ext cx="8778240" cy="1469523"/>
            <a:chOff x="3881329" y="2027821"/>
            <a:chExt cx="3976116" cy="90995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7AACF9D-0268-4898-8C0F-2BCF7033402C}"/>
                </a:ext>
              </a:extLst>
            </p:cNvPr>
            <p:cNvSpPr/>
            <p:nvPr/>
          </p:nvSpPr>
          <p:spPr>
            <a:xfrm>
              <a:off x="4048969" y="2107704"/>
              <a:ext cx="3808476" cy="830072"/>
            </a:xfrm>
            <a:prstGeom prst="rect">
              <a:avLst/>
            </a:prstGeom>
            <a:pattFill prst="wdUpDiag">
              <a:fgClr>
                <a:schemeClr val="bg1">
                  <a:lumMod val="75000"/>
                </a:schemeClr>
              </a:fgClr>
              <a:bgClr>
                <a:srgbClr val="ECE9E0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7240955-0E74-48DB-9EBB-ABD7E7E79F38}"/>
                </a:ext>
              </a:extLst>
            </p:cNvPr>
            <p:cNvSpPr/>
            <p:nvPr/>
          </p:nvSpPr>
          <p:spPr>
            <a:xfrm>
              <a:off x="3881329" y="2027821"/>
              <a:ext cx="3909060" cy="830072"/>
            </a:xfrm>
            <a:prstGeom prst="rect">
              <a:avLst/>
            </a:prstGeom>
            <a:solidFill>
              <a:srgbClr val="6B61E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>
                    <a:solidFill>
                      <a:prstClr val="black"/>
                    </a:solidFill>
                  </a:ln>
                  <a:solidFill>
                    <a:prstClr val="white"/>
                  </a:solidFill>
                  <a:effectLst>
                    <a:outerShdw dist="25400" dir="2700000" algn="tl" rotWithShape="0">
                      <a:prstClr val="black"/>
                    </a:outerShdw>
                  </a:effectLst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감사합니다</a:t>
              </a:r>
              <a:endParaRPr lang="en-US" altLang="ko-KR" sz="32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</p:grp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9360853" y="2007132"/>
            <a:ext cx="1052425" cy="22179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kern="0" dirty="0">
                <a:solidFill>
                  <a:prstClr val="whit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S5-3</a:t>
            </a:r>
            <a:r>
              <a:rPr lang="ko-KR" altLang="en-US" sz="1200" kern="0" dirty="0">
                <a:solidFill>
                  <a:prstClr val="whit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팀</a:t>
            </a:r>
            <a:endParaRPr lang="en-US" altLang="ko-KR" sz="1200" kern="0" dirty="0">
              <a:solidFill>
                <a:prstClr val="white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05230D8-43E7-F846-BCD1-B753921C0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5214"/>
              </p:ext>
            </p:extLst>
          </p:nvPr>
        </p:nvGraphicFramePr>
        <p:xfrm>
          <a:off x="7429499" y="5701019"/>
          <a:ext cx="4533687" cy="916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450">
                  <a:extLst>
                    <a:ext uri="{9D8B030D-6E8A-4147-A177-3AD203B41FA5}">
                      <a16:colId xmlns:a16="http://schemas.microsoft.com/office/drawing/2014/main" val="2389469674"/>
                    </a:ext>
                  </a:extLst>
                </a:gridCol>
                <a:gridCol w="1016403">
                  <a:extLst>
                    <a:ext uri="{9D8B030D-6E8A-4147-A177-3AD203B41FA5}">
                      <a16:colId xmlns:a16="http://schemas.microsoft.com/office/drawing/2014/main" val="1332730316"/>
                    </a:ext>
                  </a:extLst>
                </a:gridCol>
                <a:gridCol w="1711834">
                  <a:extLst>
                    <a:ext uri="{9D8B030D-6E8A-4147-A177-3AD203B41FA5}">
                      <a16:colId xmlns:a16="http://schemas.microsoft.com/office/drawing/2014/main" val="314542659"/>
                    </a:ext>
                  </a:extLst>
                </a:gridCol>
              </a:tblGrid>
              <a:tr h="306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2019156037</a:t>
                      </a:r>
                      <a:endParaRPr lang="ko-KR" alt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kern="0" dirty="0" err="1">
                          <a:solidFill>
                            <a:srgbClr val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최혜민</a:t>
                      </a:r>
                      <a:endParaRPr lang="ko-KR" alt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전광일 교수님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1346203"/>
                  </a:ext>
                </a:extLst>
              </a:tr>
              <a:tr h="29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2019156013</a:t>
                      </a:r>
                      <a:endParaRPr lang="ko-KR" alt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kern="0" dirty="0">
                          <a:solidFill>
                            <a:srgbClr val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박지영</a:t>
                      </a:r>
                      <a:endParaRPr lang="ko-KR" alt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전광일 교수님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8031044"/>
                  </a:ext>
                </a:extLst>
              </a:tr>
              <a:tr h="29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2019156024</a:t>
                      </a:r>
                      <a:endParaRPr lang="ko-KR" alt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kern="0" dirty="0">
                          <a:solidFill>
                            <a:srgbClr val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윤지민</a:t>
                      </a:r>
                      <a:endParaRPr lang="ko-KR" alt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전광일 교수님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0997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70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47129B-222F-41B4-BECC-2EA19233C237}"/>
              </a:ext>
            </a:extLst>
          </p:cNvPr>
          <p:cNvSpPr txBox="1"/>
          <p:nvPr/>
        </p:nvSpPr>
        <p:spPr>
          <a:xfrm>
            <a:off x="379180" y="1693547"/>
            <a:ext cx="9930580" cy="3889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1.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개발 배경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-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그림 작업을 하는 사람들을 위한 원격 저장소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B61E3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버전관리 및 협업 툴이 부족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6B61E3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창작물의 진행 과정 및 결과물 등이 정리된 </a:t>
            </a:r>
            <a:r>
              <a:rPr lang="ko-KR" altLang="en-US" dirty="0">
                <a:solidFill>
                  <a:srgbClr val="6B61E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포트폴리오</a:t>
            </a:r>
            <a:r>
              <a:rPr lang="ko-KR" altLang="en-US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가 필요</a:t>
            </a:r>
            <a:endParaRPr lang="en-US" altLang="ko-KR" dirty="0">
              <a:solidFill>
                <a:prstClr val="black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2000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개발 목표 및 내용</a:t>
            </a:r>
            <a:endParaRPr lang="en-US" altLang="ko-KR" sz="2000" dirty="0">
              <a:solidFill>
                <a:prstClr val="black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-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6B61E3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B61E3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버전 관리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를 위해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git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이용 및 디자이너를 위한 시각화 된 명령어 수행 버튼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이전 작업 버전과 현재 작업 버전을 시각적으로 확인</a:t>
            </a:r>
            <a:endParaRPr lang="en-US" altLang="ko-KR" dirty="0">
              <a:solidFill>
                <a:prstClr val="black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-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작업물을 모아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B61E3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포트폴리오 사이트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제공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6B61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프로젝트 소개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1A33C5-BE70-6847-6DFB-CF03CCA76EA5}"/>
              </a:ext>
            </a:extLst>
          </p:cNvPr>
          <p:cNvGrpSpPr/>
          <p:nvPr/>
        </p:nvGrpSpPr>
        <p:grpSpPr>
          <a:xfrm>
            <a:off x="7778621" y="3673713"/>
            <a:ext cx="4214497" cy="2790316"/>
            <a:chOff x="6258561" y="1397889"/>
            <a:chExt cx="5537202" cy="3684778"/>
          </a:xfrm>
        </p:grpSpPr>
        <p:sp>
          <p:nvSpPr>
            <p:cNvPr id="5" name="모서리가 둥근 직사각형 10">
              <a:extLst>
                <a:ext uri="{FF2B5EF4-FFF2-40B4-BE49-F238E27FC236}">
                  <a16:creationId xmlns:a16="http://schemas.microsoft.com/office/drawing/2014/main" id="{4C553E94-4B01-D16D-3443-C597F8E4E258}"/>
                </a:ext>
              </a:extLst>
            </p:cNvPr>
            <p:cNvSpPr/>
            <p:nvPr/>
          </p:nvSpPr>
          <p:spPr>
            <a:xfrm>
              <a:off x="6258561" y="1397889"/>
              <a:ext cx="5537202" cy="3684778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b="1" i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BFA9E2-0EEB-645B-79BC-EE5ED3F4BFF7}"/>
                </a:ext>
              </a:extLst>
            </p:cNvPr>
            <p:cNvGrpSpPr/>
            <p:nvPr/>
          </p:nvGrpSpPr>
          <p:grpSpPr>
            <a:xfrm>
              <a:off x="6297678" y="1515945"/>
              <a:ext cx="5438648" cy="3496996"/>
              <a:chOff x="7342632" y="1777375"/>
              <a:chExt cx="7137327" cy="4569216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CA08A7FC-0A26-EEF9-FC36-575316A540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50" r="80610"/>
              <a:stretch>
                <a:fillRect/>
              </a:stretch>
            </p:blipFill>
            <p:spPr>
              <a:xfrm>
                <a:off x="7342632" y="1777375"/>
                <a:ext cx="1481328" cy="4569216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2A89EE7-23FA-D834-99CF-FA40A435A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823960" y="1777375"/>
                <a:ext cx="5655999" cy="4560326"/>
              </a:xfrm>
              <a:prstGeom prst="rect">
                <a:avLst/>
              </a:prstGeom>
            </p:spPr>
          </p:pic>
        </p:grpSp>
      </p:grpSp>
      <p:pic>
        <p:nvPicPr>
          <p:cNvPr id="4" name="Picture 2" descr="프로크리에이트/오토데스크 스케치북 대표이미지 (사진=애플스토어)">
            <a:extLst>
              <a:ext uri="{FF2B5EF4-FFF2-40B4-BE49-F238E27FC236}">
                <a16:creationId xmlns:a16="http://schemas.microsoft.com/office/drawing/2014/main" id="{7F90EC42-AC36-F73A-4F40-5AD330CA4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78621" y="1274927"/>
            <a:ext cx="2758940" cy="2236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513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6B61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기대효과 및 시장성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883D7-DF32-5E6E-9E41-14891948F0C2}"/>
              </a:ext>
            </a:extLst>
          </p:cNvPr>
          <p:cNvSpPr txBox="1"/>
          <p:nvPr/>
        </p:nvSpPr>
        <p:spPr>
          <a:xfrm>
            <a:off x="791758" y="3898625"/>
            <a:ext cx="11005497" cy="176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2.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기대효과 및 시장성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중간에 작업 내용을 </a:t>
            </a:r>
            <a:r>
              <a:rPr lang="ko-KR" altLang="en-US" dirty="0">
                <a:solidFill>
                  <a:srgbClr val="6B61E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원격 저장소</a:t>
            </a:r>
            <a:r>
              <a:rPr lang="ko-KR" altLang="en-US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를 통하여 보다 효율적으로 관리 및 포트폴리오로 활용</a:t>
            </a:r>
            <a:endParaRPr lang="en-US" altLang="ko-KR" dirty="0">
              <a:solidFill>
                <a:prstClr val="black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-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관련 종사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B61E3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협업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을 </a:t>
            </a:r>
            <a:r>
              <a:rPr lang="ko-KR" altLang="en-US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하는 사람들과 공유하여 궁극적인 </a:t>
            </a:r>
            <a:r>
              <a:rPr lang="ko-KR" altLang="en-US" dirty="0">
                <a:solidFill>
                  <a:srgbClr val="6B61E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작업 능률의 향상</a:t>
            </a:r>
            <a:r>
              <a:rPr lang="ko-KR" altLang="en-US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을 목표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97BB5-7EEF-7504-C36D-63E5A75B7DEA}"/>
              </a:ext>
            </a:extLst>
          </p:cNvPr>
          <p:cNvSpPr txBox="1"/>
          <p:nvPr/>
        </p:nvSpPr>
        <p:spPr>
          <a:xfrm>
            <a:off x="791758" y="1847469"/>
            <a:ext cx="11005497" cy="135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1.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버전관리 필요성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6B61E3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-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B61E3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태블릿 화가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와 그림의 비중이 높아지는데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이를 위한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B61E3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원격저장소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6B61E3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B61E3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협업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6B61E3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B61E3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버전관리 툴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이 없음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창작물의 진행과정 및 결과물 등이 정리되어 개개인</a:t>
            </a:r>
            <a:r>
              <a:rPr lang="en-US" altLang="ko-KR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기업 등이 열람 가능한 </a:t>
            </a:r>
            <a:r>
              <a:rPr lang="ko-KR" altLang="en-US" dirty="0">
                <a:solidFill>
                  <a:srgbClr val="6B61E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포트폴리오</a:t>
            </a:r>
            <a:r>
              <a:rPr lang="ko-KR" altLang="en-US" dirty="0">
                <a:solidFill>
                  <a:prstClr val="black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가 필요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74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FC2BAA-514F-3BE7-4F59-0F26BA04BFC0}"/>
              </a:ext>
            </a:extLst>
          </p:cNvPr>
          <p:cNvGrpSpPr/>
          <p:nvPr/>
        </p:nvGrpSpPr>
        <p:grpSpPr>
          <a:xfrm>
            <a:off x="607822" y="1226566"/>
            <a:ext cx="10529824" cy="5374121"/>
            <a:chOff x="607822" y="1226566"/>
            <a:chExt cx="10529824" cy="5374121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765A2E7B-498F-8C73-3898-C692E9975A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b="18850"/>
            <a:stretch>
              <a:fillRect/>
            </a:stretch>
          </p:blipFill>
          <p:spPr>
            <a:xfrm>
              <a:off x="607822" y="1226566"/>
              <a:ext cx="7410196" cy="5374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59337B-061E-B803-D611-4CE0CC3F38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040" t="930" b="9340"/>
            <a:stretch>
              <a:fillRect/>
            </a:stretch>
          </p:blipFill>
          <p:spPr>
            <a:xfrm>
              <a:off x="9515689" y="5237899"/>
              <a:ext cx="1621957" cy="136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화살표: 왼쪽/오른쪽 7">
              <a:extLst>
                <a:ext uri="{FF2B5EF4-FFF2-40B4-BE49-F238E27FC236}">
                  <a16:creationId xmlns:a16="http://schemas.microsoft.com/office/drawing/2014/main" id="{410834E6-2EFD-478B-93B5-C03A5633C436}"/>
                </a:ext>
              </a:extLst>
            </p:cNvPr>
            <p:cNvSpPr/>
            <p:nvPr/>
          </p:nvSpPr>
          <p:spPr>
            <a:xfrm>
              <a:off x="8075168" y="6094483"/>
              <a:ext cx="1383371" cy="231633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6B61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시스템 구성도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81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6B61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팀 소개 </a:t>
            </a:r>
            <a:r>
              <a:rPr lang="en-US" altLang="ko-KR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&amp;</a:t>
            </a:r>
            <a:r>
              <a:rPr lang="ko-KR" altLang="en-US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업무 분담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3C5B356-BDF6-4795-A037-B07F60FE8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34832"/>
              </p:ext>
            </p:extLst>
          </p:nvPr>
        </p:nvGraphicFramePr>
        <p:xfrm>
          <a:off x="1309511" y="2295144"/>
          <a:ext cx="9572978" cy="301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845">
                  <a:extLst>
                    <a:ext uri="{9D8B030D-6E8A-4147-A177-3AD203B41FA5}">
                      <a16:colId xmlns:a16="http://schemas.microsoft.com/office/drawing/2014/main" val="136114077"/>
                    </a:ext>
                  </a:extLst>
                </a:gridCol>
                <a:gridCol w="6570133">
                  <a:extLst>
                    <a:ext uri="{9D8B030D-6E8A-4147-A177-3AD203B41FA5}">
                      <a16:colId xmlns:a16="http://schemas.microsoft.com/office/drawing/2014/main" val="2548594763"/>
                    </a:ext>
                  </a:extLst>
                </a:gridCol>
              </a:tblGrid>
              <a:tr h="75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이름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909164"/>
                  </a:ext>
                </a:extLst>
              </a:tr>
              <a:tr h="75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박지영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iOS app, app server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16061"/>
                  </a:ext>
                </a:extLst>
              </a:tr>
              <a:tr h="75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윤지민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Web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921025"/>
                  </a:ext>
                </a:extLst>
              </a:tr>
              <a:tr h="75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최혜민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Backend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B00" panose="02000503000000000000" pitchFamily="2" charset="-127"/>
                        <a:ea typeface="AppleSDGothicNeoB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59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47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6E44CE-213E-0344-8588-261C28FE6FEA}"/>
              </a:ext>
            </a:extLst>
          </p:cNvPr>
          <p:cNvSpPr/>
          <p:nvPr/>
        </p:nvSpPr>
        <p:spPr>
          <a:xfrm>
            <a:off x="2401171" y="1388030"/>
            <a:ext cx="7631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solidFill>
                  <a:srgbClr val="6B61E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Branch</a:t>
            </a:r>
            <a:r>
              <a:rPr kumimoji="1" lang="ko-KR" altLang="en-US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이용해 같은 그림을 </a:t>
            </a:r>
            <a:r>
              <a:rPr kumimoji="1" lang="ko-KR" altLang="en-US" b="1" dirty="0">
                <a:solidFill>
                  <a:srgbClr val="6B61E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 버전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 작업 편집이 가능해짐</a:t>
            </a: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333E67-F337-8BF1-5BF5-A84D3987B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758" y="2028825"/>
            <a:ext cx="6791325" cy="40195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2F40A91-ADBA-16B5-DC70-B6415108C9D5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A28F43-3143-005D-3F2E-352404F56E6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90DCB2-FDBF-87FF-C7F5-F6DBE5469246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6B61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시나리오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70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F40A91-ADBA-16B5-DC70-B6415108C9D5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A28F43-3143-005D-3F2E-352404F56E6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90DCB2-FDBF-87FF-C7F5-F6DBE5469246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6B61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시나리오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0570A-EBC5-A4FA-B889-D40BEBE72907}"/>
              </a:ext>
            </a:extLst>
          </p:cNvPr>
          <p:cNvSpPr txBox="1"/>
          <p:nvPr/>
        </p:nvSpPr>
        <p:spPr>
          <a:xfrm>
            <a:off x="1748142" y="1473367"/>
            <a:ext cx="8938032" cy="3693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그림 파일은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Layer</a:t>
            </a:r>
            <a:r>
              <a:rPr kumimoji="1" lang="ko-KR" altLang="en-US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통해 저장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 후에 되돌리기 불가능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되돌리기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ore-KR" b="1" dirty="0">
                <a:solidFill>
                  <a:srgbClr val="6B61E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Reset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기능</a:t>
            </a:r>
            <a:endParaRPr kumimoji="1" lang="ko-Kore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B51F0A-D3DD-0FB8-7C6A-FF406767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462363"/>
            <a:ext cx="10125075" cy="2647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5A1336-159C-C759-569A-4464CD52D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5972175"/>
            <a:ext cx="7620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8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6B61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플로우 차트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2D6F74-6B32-70FB-38B3-56A72DE12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0" r="4780"/>
          <a:stretch>
            <a:fillRect/>
          </a:stretch>
        </p:blipFill>
        <p:spPr>
          <a:xfrm>
            <a:off x="353629" y="2068659"/>
            <a:ext cx="6716486" cy="37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0C7176-A0F7-68B5-6B61-AE83CB90B469}"/>
              </a:ext>
            </a:extLst>
          </p:cNvPr>
          <p:cNvSpPr/>
          <p:nvPr/>
        </p:nvSpPr>
        <p:spPr>
          <a:xfrm>
            <a:off x="-136228" y="1477772"/>
            <a:ext cx="1188146" cy="473206"/>
          </a:xfrm>
          <a:prstGeom prst="rect">
            <a:avLst/>
          </a:prstGeom>
        </p:spPr>
        <p:txBody>
          <a:bodyPr wrap="none">
            <a:spAutoFit/>
          </a:bodyPr>
          <a:lstStyle>
            <a:lvl2pPr marL="45720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5715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b="1" kern="0">
                <a:latin typeface="AppleSDGothicNeoB00"/>
                <a:ea typeface="AppleSDGothicNeoB00"/>
              </a:rPr>
              <a:t>APP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C89ED-C936-915C-1AD4-C00A06B31EA9}"/>
              </a:ext>
            </a:extLst>
          </p:cNvPr>
          <p:cNvSpPr/>
          <p:nvPr/>
        </p:nvSpPr>
        <p:spPr>
          <a:xfrm>
            <a:off x="7111041" y="1507496"/>
            <a:ext cx="1247457" cy="473206"/>
          </a:xfrm>
          <a:prstGeom prst="rect">
            <a:avLst/>
          </a:prstGeom>
        </p:spPr>
        <p:txBody>
          <a:bodyPr wrap="none">
            <a:spAutoFit/>
          </a:bodyPr>
          <a:lstStyle>
            <a:lvl2pPr marL="45720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571500" lvl="1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b="1" kern="0">
                <a:latin typeface="AppleSDGothicNeoB00"/>
                <a:ea typeface="AppleSDGothicNeoB00"/>
              </a:rPr>
              <a:t>WEB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1CB246B-6D47-E306-A6DA-F430FBA8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382" y="2068658"/>
            <a:ext cx="4657716" cy="272051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155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1E89736-4A54-8F42-8B2B-94671D85EA10}"/>
              </a:ext>
            </a:extLst>
          </p:cNvPr>
          <p:cNvSpPr/>
          <p:nvPr/>
        </p:nvSpPr>
        <p:spPr>
          <a:xfrm>
            <a:off x="1605840" y="1391197"/>
            <a:ext cx="9166972" cy="525039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AACF9D-0268-4898-8C0F-2BCF7033402C}"/>
              </a:ext>
            </a:extLst>
          </p:cNvPr>
          <p:cNvSpPr/>
          <p:nvPr/>
        </p:nvSpPr>
        <p:spPr>
          <a:xfrm>
            <a:off x="4312920" y="316611"/>
            <a:ext cx="3808476" cy="83007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rgbClr val="ECE9E0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C224A-CA43-47D3-A9C4-2D74FED1711C}"/>
              </a:ext>
            </a:extLst>
          </p:cNvPr>
          <p:cNvCxnSpPr>
            <a:cxnSpLocks/>
          </p:cNvCxnSpPr>
          <p:nvPr/>
        </p:nvCxnSpPr>
        <p:spPr>
          <a:xfrm>
            <a:off x="791758" y="647700"/>
            <a:ext cx="1080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40955-0E74-48DB-9EBB-ABD7E7E79F38}"/>
              </a:ext>
            </a:extLst>
          </p:cNvPr>
          <p:cNvSpPr/>
          <p:nvPr/>
        </p:nvSpPr>
        <p:spPr>
          <a:xfrm>
            <a:off x="4145280" y="236728"/>
            <a:ext cx="3909060" cy="830072"/>
          </a:xfrm>
          <a:prstGeom prst="rect">
            <a:avLst/>
          </a:prstGeom>
          <a:solidFill>
            <a:srgbClr val="6B61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# Demo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91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231</Words>
  <Application>Microsoft Macintosh PowerPoint</Application>
  <PresentationFormat>와이드스크린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AppleSDGothicNeoB00</vt:lpstr>
      <vt:lpstr>맑은 고딕</vt:lpstr>
      <vt:lpstr>Apple SD Gothic Neo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윤지민(2019156024)</cp:lastModifiedBy>
  <cp:revision>91</cp:revision>
  <cp:lastPrinted>2021-12-29T07:13:23Z</cp:lastPrinted>
  <dcterms:created xsi:type="dcterms:W3CDTF">2021-12-27T07:35:43Z</dcterms:created>
  <dcterms:modified xsi:type="dcterms:W3CDTF">2022-08-26T10:45:12Z</dcterms:modified>
</cp:coreProperties>
</file>