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0" r:id="rId6"/>
    <p:sldId id="284" r:id="rId7"/>
    <p:sldId id="351" r:id="rId8"/>
    <p:sldId id="283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597DE1"/>
    <a:srgbClr val="B8E6F6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noProof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noProof="0"/>
              <a:t>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noProof="0"/>
              <a:t>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noProof="0"/>
              <a:t>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altLang="zh-TW" noProof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noProof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noProof="0"/>
              <a:t>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noProof="0"/>
              <a:t>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noProof="0"/>
              <a:t>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TW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TW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TW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noProof="0"/>
              <a:t>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noProof="0"/>
              <a:t>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10/26/2021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Square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資財系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109705011	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陳盈均</a:t>
            </a:r>
            <a:endParaRPr 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Magic Square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odd order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0794" y="831286"/>
            <a:ext cx="3858134" cy="5195425"/>
          </a:xfrm>
        </p:spPr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/>
              <a:t>The sums of the numbers in each row, each column, and both main diagonals are the same.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3518289" cy="129275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8"/>
            <a:ext cx="3731353" cy="6390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dirty="0"/>
              <a:t>Input n to set the magic square to n-order. (3 &lt;= n &lt;= 21)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67D78-853A-472A-A327-0EBEA9F3B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0" t="16310" r="18300" b="12493"/>
          <a:stretch/>
        </p:blipFill>
        <p:spPr>
          <a:xfrm>
            <a:off x="5415194" y="1444841"/>
            <a:ext cx="5945440" cy="40926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979F4F-8E6B-40F3-A2B1-7146FF6F03A9}"/>
              </a:ext>
            </a:extLst>
          </p:cNvPr>
          <p:cNvSpPr/>
          <p:nvPr/>
        </p:nvSpPr>
        <p:spPr>
          <a:xfrm>
            <a:off x="5628258" y="2281656"/>
            <a:ext cx="1154282" cy="248479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6831D7-7C4A-4E0B-B9B7-8685BDB8437A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927107" y="2405896"/>
            <a:ext cx="701151" cy="19531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91B3D420-8679-4305-9CD2-14CD4206F77F}"/>
              </a:ext>
            </a:extLst>
          </p:cNvPr>
          <p:cNvSpPr txBox="1">
            <a:spLocks/>
          </p:cNvSpPr>
          <p:nvPr/>
        </p:nvSpPr>
        <p:spPr>
          <a:xfrm>
            <a:off x="1195754" y="2966791"/>
            <a:ext cx="3731353" cy="91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dirty="0"/>
              <a:t>Choose where you want the numbers start to fill in and the moving direction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B63D9B-8C99-4A15-AEEA-11D4D74B45A2}"/>
              </a:ext>
            </a:extLst>
          </p:cNvPr>
          <p:cNvSpPr/>
          <p:nvPr/>
        </p:nvSpPr>
        <p:spPr>
          <a:xfrm>
            <a:off x="7059042" y="2036720"/>
            <a:ext cx="2919459" cy="738352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382526-5551-44DE-BFFD-E0181AE25402}"/>
              </a:ext>
            </a:extLst>
          </p:cNvPr>
          <p:cNvCxnSpPr>
            <a:cxnSpLocks/>
          </p:cNvCxnSpPr>
          <p:nvPr/>
        </p:nvCxnSpPr>
        <p:spPr>
          <a:xfrm flipV="1">
            <a:off x="4518734" y="2725444"/>
            <a:ext cx="2540308" cy="64150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2E11708D-B2B0-4ABA-AA73-B10DB6F93CDE}"/>
              </a:ext>
            </a:extLst>
          </p:cNvPr>
          <p:cNvSpPr txBox="1">
            <a:spLocks/>
          </p:cNvSpPr>
          <p:nvPr/>
        </p:nvSpPr>
        <p:spPr>
          <a:xfrm>
            <a:off x="1195753" y="3810736"/>
            <a:ext cx="3731353" cy="639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dirty="0"/>
              <a:t>Press the button to generate the magic square!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EB6227-54F2-4E47-B512-374B04E0E882}"/>
              </a:ext>
            </a:extLst>
          </p:cNvPr>
          <p:cNvSpPr/>
          <p:nvPr/>
        </p:nvSpPr>
        <p:spPr>
          <a:xfrm>
            <a:off x="10035280" y="2235620"/>
            <a:ext cx="1325353" cy="365586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2302A50-C885-4081-9EE8-C4159CB2986C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 flipV="1">
            <a:off x="4927106" y="2418413"/>
            <a:ext cx="6433527" cy="1711871"/>
          </a:xfrm>
          <a:prstGeom prst="curvedConnector3">
            <a:avLst>
              <a:gd name="adj1" fmla="val 106589"/>
            </a:avLst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>
            <a:extLst>
              <a:ext uri="{FF2B5EF4-FFF2-40B4-BE49-F238E27FC236}">
                <a16:creationId xmlns:a16="http://schemas.microsoft.com/office/drawing/2014/main" id="{06C0E544-0E95-44C3-87C4-DB2865D49493}"/>
              </a:ext>
            </a:extLst>
          </p:cNvPr>
          <p:cNvSpPr txBox="1">
            <a:spLocks/>
          </p:cNvSpPr>
          <p:nvPr/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Magic square generated (ex: n = 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6BC00B-A894-4572-B3D2-8C4323D28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1" t="45178" r="48374" b="40324"/>
          <a:stretch/>
        </p:blipFill>
        <p:spPr>
          <a:xfrm>
            <a:off x="1445021" y="2100074"/>
            <a:ext cx="3923932" cy="112977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08E847-F2A7-4C11-989D-DBF928118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8" t="44919" r="48738" b="41230"/>
          <a:stretch/>
        </p:blipFill>
        <p:spPr>
          <a:xfrm>
            <a:off x="1445022" y="4193040"/>
            <a:ext cx="4065064" cy="11297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68B2B8-C397-410C-876C-E527CB4F64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19" t="45178" r="48956" b="38860"/>
          <a:stretch/>
        </p:blipFill>
        <p:spPr>
          <a:xfrm>
            <a:off x="6468395" y="4083272"/>
            <a:ext cx="3799644" cy="12395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8B30402F-7ACA-4743-BDEF-32EC8DEB94FA}"/>
              </a:ext>
            </a:extLst>
          </p:cNvPr>
          <p:cNvSpPr txBox="1">
            <a:spLocks/>
          </p:cNvSpPr>
          <p:nvPr/>
        </p:nvSpPr>
        <p:spPr>
          <a:xfrm>
            <a:off x="1723193" y="1757741"/>
            <a:ext cx="3508717" cy="423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Magic Square 5x5 printed in Memo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3407B71F-1183-4875-8F12-41DB8C6D90B1}"/>
              </a:ext>
            </a:extLst>
          </p:cNvPr>
          <p:cNvSpPr txBox="1">
            <a:spLocks/>
          </p:cNvSpPr>
          <p:nvPr/>
        </p:nvSpPr>
        <p:spPr>
          <a:xfrm>
            <a:off x="2385600" y="3799464"/>
            <a:ext cx="2183907" cy="358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Fixed Space Memo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E63846-DE91-413C-A8DC-D04A822A1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28" t="44598" r="49029" b="40460"/>
          <a:stretch/>
        </p:blipFill>
        <p:spPr>
          <a:xfrm>
            <a:off x="6468395" y="2072568"/>
            <a:ext cx="3799644" cy="115114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55BB09A7-7E54-4D23-9A1E-0AFA4521189D}"/>
              </a:ext>
            </a:extLst>
          </p:cNvPr>
          <p:cNvSpPr txBox="1">
            <a:spLocks/>
          </p:cNvSpPr>
          <p:nvPr/>
        </p:nvSpPr>
        <p:spPr>
          <a:xfrm>
            <a:off x="7647090" y="1694451"/>
            <a:ext cx="1967428" cy="423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Fixed Memo Text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BD4D99DB-3660-4191-8523-197B9ABDE5E8}"/>
              </a:ext>
            </a:extLst>
          </p:cNvPr>
          <p:cNvSpPr txBox="1">
            <a:spLocks/>
          </p:cNvSpPr>
          <p:nvPr/>
        </p:nvSpPr>
        <p:spPr>
          <a:xfrm>
            <a:off x="7647090" y="3734627"/>
            <a:ext cx="1631463" cy="423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with Sum Check</a:t>
            </a:r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22959E98-5FCC-4B76-A007-E637BE3B21DD}"/>
              </a:ext>
            </a:extLst>
          </p:cNvPr>
          <p:cNvSpPr txBox="1">
            <a:spLocks/>
          </p:cNvSpPr>
          <p:nvPr/>
        </p:nvSpPr>
        <p:spPr>
          <a:xfrm>
            <a:off x="2830059" y="3231231"/>
            <a:ext cx="1294987" cy="2259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Simply print it out</a:t>
            </a:r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D3DBE818-4153-4841-9D0A-116D90EED180}"/>
              </a:ext>
            </a:extLst>
          </p:cNvPr>
          <p:cNvSpPr txBox="1">
            <a:spLocks/>
          </p:cNvSpPr>
          <p:nvPr/>
        </p:nvSpPr>
        <p:spPr>
          <a:xfrm>
            <a:off x="1882066" y="5300431"/>
            <a:ext cx="3486887" cy="7588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chemeClr val="accent3">
                    <a:lumMod val="75000"/>
                  </a:schemeClr>
                </a:solidFill>
              </a:rPr>
              <a:t>Spaced the number in the Magic Square evenly, but since the characters don’t have the same width, it doesn’t look neat</a:t>
            </a:r>
          </a:p>
        </p:txBody>
      </p:sp>
      <p:sp>
        <p:nvSpPr>
          <p:cNvPr id="33" name="Content Placeholder 11">
            <a:extLst>
              <a:ext uri="{FF2B5EF4-FFF2-40B4-BE49-F238E27FC236}">
                <a16:creationId xmlns:a16="http://schemas.microsoft.com/office/drawing/2014/main" id="{3B725D89-A810-47C2-923D-5B6AAD502F67}"/>
              </a:ext>
            </a:extLst>
          </p:cNvPr>
          <p:cNvSpPr txBox="1">
            <a:spLocks/>
          </p:cNvSpPr>
          <p:nvPr/>
        </p:nvSpPr>
        <p:spPr>
          <a:xfrm>
            <a:off x="6587231" y="3243412"/>
            <a:ext cx="3506680" cy="4912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chemeClr val="accent3">
                    <a:lumMod val="75000"/>
                  </a:schemeClr>
                </a:solidFill>
              </a:rPr>
              <a:t>The font Consolas makes the square printed looks very neat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B23CCDCF-E7FC-4986-89DC-95D9A421270F}"/>
              </a:ext>
            </a:extLst>
          </p:cNvPr>
          <p:cNvSpPr txBox="1">
            <a:spLocks/>
          </p:cNvSpPr>
          <p:nvPr/>
        </p:nvSpPr>
        <p:spPr>
          <a:xfrm>
            <a:off x="6761359" y="5348052"/>
            <a:ext cx="3506680" cy="4912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chemeClr val="accent3">
                    <a:lumMod val="75000"/>
                  </a:schemeClr>
                </a:solidFill>
              </a:rPr>
              <a:t>The sums of each row, column, and the main diagonals are represented. </a:t>
            </a:r>
          </a:p>
        </p:txBody>
      </p:sp>
    </p:spTree>
    <p:extLst>
      <p:ext uri="{BB962C8B-B14F-4D97-AF65-F5344CB8AC3E}">
        <p14:creationId xmlns:p14="http://schemas.microsoft.com/office/powerpoint/2010/main" val="16947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altLang="zh-TW" dirty="0"/>
              <a:t>Magic square generated (ex: n =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57310-A88A-4CF6-B140-BFB307E96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1" t="44272" r="48301" b="33074"/>
          <a:stretch/>
        </p:blipFill>
        <p:spPr>
          <a:xfrm>
            <a:off x="4150321" y="2469677"/>
            <a:ext cx="3891357" cy="1746122"/>
          </a:xfrm>
          <a:prstGeom prst="rect">
            <a:avLst/>
          </a:prstGeom>
        </p:spPr>
      </p:pic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B17C421C-FABE-4281-9844-3245153A8C78}"/>
              </a:ext>
            </a:extLst>
          </p:cNvPr>
          <p:cNvSpPr txBox="1">
            <a:spLocks/>
          </p:cNvSpPr>
          <p:nvPr/>
        </p:nvSpPr>
        <p:spPr>
          <a:xfrm>
            <a:off x="5391932" y="2045941"/>
            <a:ext cx="1408133" cy="423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StringGrid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9102EE9F-B9A3-4057-BC34-F3754778EBAE}"/>
              </a:ext>
            </a:extLst>
          </p:cNvPr>
          <p:cNvSpPr txBox="1">
            <a:spLocks/>
          </p:cNvSpPr>
          <p:nvPr/>
        </p:nvSpPr>
        <p:spPr>
          <a:xfrm>
            <a:off x="3498689" y="4446611"/>
            <a:ext cx="5255581" cy="9779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Magic Square and the sums are represented in the </a:t>
            </a:r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</a:rPr>
              <a:t>StringGrid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Those cells with sums are in light blue.</a:t>
            </a: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If you forget to check the button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7AF9C-5D9F-4FBD-BB7E-114984DC8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1" t="24207" r="28495" b="39418"/>
          <a:stretch/>
        </p:blipFill>
        <p:spPr>
          <a:xfrm>
            <a:off x="847307" y="2368517"/>
            <a:ext cx="5024762" cy="2494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3F4572-D32C-4E93-9C4C-2EECE20BA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35" t="9449" r="35340" b="41230"/>
          <a:stretch/>
        </p:blipFill>
        <p:spPr>
          <a:xfrm>
            <a:off x="6418554" y="2201662"/>
            <a:ext cx="4367815" cy="338239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3E9126-95B6-451E-97A0-940504E0A529}"/>
              </a:ext>
            </a:extLst>
          </p:cNvPr>
          <p:cNvSpPr/>
          <p:nvPr/>
        </p:nvSpPr>
        <p:spPr>
          <a:xfrm>
            <a:off x="1615736" y="3302493"/>
            <a:ext cx="3577701" cy="140267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E7CCED-9D45-4573-AC46-FCE4CBD64292}"/>
              </a:ext>
            </a:extLst>
          </p:cNvPr>
          <p:cNvSpPr/>
          <p:nvPr/>
        </p:nvSpPr>
        <p:spPr>
          <a:xfrm>
            <a:off x="7208668" y="4156229"/>
            <a:ext cx="3577701" cy="140267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purl.org/dc/elements/1.1/"/>
    <ds:schemaRef ds:uri="16c05727-aa75-4e4a-9b5f-8a80a1165891"/>
    <ds:schemaRef ds:uri="http://purl.org/dc/dcmitype/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196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Helvetica Neue Medium</vt:lpstr>
      <vt:lpstr>微軟正黑體 Light</vt:lpstr>
      <vt:lpstr>新細明體</vt:lpstr>
      <vt:lpstr>Arial</vt:lpstr>
      <vt:lpstr>Calibri</vt:lpstr>
      <vt:lpstr>Century Gothic</vt:lpstr>
      <vt:lpstr>Wingdings</vt:lpstr>
      <vt:lpstr>RetrospectVTI</vt:lpstr>
      <vt:lpstr>Magic Square</vt:lpstr>
      <vt:lpstr>Magic Square in odd order</vt:lpstr>
      <vt:lpstr>User interface</vt:lpstr>
      <vt:lpstr>PowerPoint Presentation</vt:lpstr>
      <vt:lpstr>Magic square generated (ex: n = 5)</vt:lpstr>
      <vt:lpstr>If you forget to check the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2021-10-26T12:21:30Z</dcterms:created>
  <dcterms:modified xsi:type="dcterms:W3CDTF">2021-10-26T14:23:56Z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