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5" r:id="rId8"/>
    <p:sldId id="266" r:id="rId9"/>
    <p:sldId id="260" r:id="rId10"/>
    <p:sldId id="263" r:id="rId11"/>
    <p:sldId id="26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87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F3ACB-88C7-46FC-8CB9-9C40B90ED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Permutations</a:t>
            </a:r>
            <a:br>
              <a:rPr lang="en-US" altLang="zh-TW" dirty="0"/>
            </a:br>
            <a:r>
              <a:rPr lang="en-US" altLang="zh-TW" dirty="0"/>
              <a:t>and tower of </a:t>
            </a:r>
            <a:r>
              <a:rPr lang="en-US" altLang="zh-TW" dirty="0" err="1"/>
              <a:t>hanoi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A2DDA-1AC6-43AA-B8A0-465563F3B9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資財系 </a:t>
            </a:r>
            <a:r>
              <a:rPr lang="en-US" altLang="zh-TW" dirty="0"/>
              <a:t>109705011 </a:t>
            </a:r>
            <a:r>
              <a:rPr lang="zh-TW" altLang="en-US" dirty="0"/>
              <a:t>陳盈均</a:t>
            </a:r>
          </a:p>
        </p:txBody>
      </p:sp>
    </p:spTree>
    <p:extLst>
      <p:ext uri="{BB962C8B-B14F-4D97-AF65-F5344CB8AC3E}">
        <p14:creationId xmlns:p14="http://schemas.microsoft.com/office/powerpoint/2010/main" val="138132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1D6A-CDF1-48D4-A752-07CCC6CB2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Tower of </a:t>
            </a:r>
            <a:r>
              <a:rPr lang="en-US" altLang="zh-TW" dirty="0" err="1"/>
              <a:t>hanoi</a:t>
            </a:r>
            <a:endParaRPr lang="zh-TW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C5693-3FD9-43E4-A17D-C29126B6B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12722" y="3549917"/>
            <a:ext cx="4129549" cy="2194036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Tower of Hanoi is a game that the objective of the puzzle is to move the entire stack to the last rod, obeying the following rules:</a:t>
            </a:r>
          </a:p>
          <a:p>
            <a:r>
              <a:rPr lang="en-US" altLang="zh-TW" dirty="0"/>
              <a:t>1. Only one disk may be moved at a time.</a:t>
            </a:r>
          </a:p>
          <a:p>
            <a:r>
              <a:rPr lang="en-US" altLang="zh-TW" dirty="0"/>
              <a:t>2. Each move consists of taking the upper disk from one of the stacks and placing it on top of another stack or on an empty rod.</a:t>
            </a:r>
          </a:p>
          <a:p>
            <a:r>
              <a:rPr lang="en-US" altLang="zh-TW" dirty="0"/>
              <a:t>3. No disk may be placed on top of a disk that is smaller than it.</a:t>
            </a:r>
          </a:p>
          <a:p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96353-3457-49E7-9259-A4C64787ED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23" t="11470" r="32177" b="10394"/>
          <a:stretch/>
        </p:blipFill>
        <p:spPr>
          <a:xfrm>
            <a:off x="6440128" y="870627"/>
            <a:ext cx="5486401" cy="535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846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D9BC-200B-47E0-B139-80507E556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Tower of </a:t>
            </a:r>
            <a:r>
              <a:rPr lang="en-US" altLang="zh-TW" dirty="0" err="1"/>
              <a:t>hanoi</a:t>
            </a:r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31FFFB-1156-42AF-BE26-31ED227053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42" t="11613" r="32500" b="10108"/>
          <a:stretch/>
        </p:blipFill>
        <p:spPr>
          <a:xfrm>
            <a:off x="3627750" y="2281230"/>
            <a:ext cx="4451871" cy="43796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DE75641-A62D-476A-BACD-AD45FBD30E23}"/>
              </a:ext>
            </a:extLst>
          </p:cNvPr>
          <p:cNvSpPr/>
          <p:nvPr/>
        </p:nvSpPr>
        <p:spPr>
          <a:xfrm>
            <a:off x="3733189" y="2861187"/>
            <a:ext cx="937133" cy="41295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8D0F771-DF8E-45C3-B719-D50A55C5F610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rot="10800000" flipV="1">
            <a:off x="2708829" y="3067664"/>
            <a:ext cx="1024360" cy="36133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1E00E5B-F76E-41D2-BC31-8E31F07163C5}"/>
              </a:ext>
            </a:extLst>
          </p:cNvPr>
          <p:cNvSpPr txBox="1"/>
          <p:nvPr/>
        </p:nvSpPr>
        <p:spPr>
          <a:xfrm>
            <a:off x="370557" y="3136612"/>
            <a:ext cx="2338272" cy="584775"/>
          </a:xfrm>
          <a:prstGeom prst="rect">
            <a:avLst/>
          </a:prstGeom>
          <a:solidFill>
            <a:srgbClr val="FFCC00">
              <a:alpha val="1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tx2"/>
                </a:solidFill>
              </a:rPr>
              <a:t>Enter how many disks you want the puzzle have</a:t>
            </a:r>
            <a:endParaRPr lang="zh-TW" altLang="en-US" sz="1600" dirty="0">
              <a:solidFill>
                <a:schemeClr val="tx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C722B-D942-4C04-B7D3-2BA423D776F4}"/>
              </a:ext>
            </a:extLst>
          </p:cNvPr>
          <p:cNvSpPr/>
          <p:nvPr/>
        </p:nvSpPr>
        <p:spPr>
          <a:xfrm>
            <a:off x="3834581" y="3429000"/>
            <a:ext cx="747252" cy="25809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5152A63-86E3-41C2-A014-327FF84AFB50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V="1">
            <a:off x="2656111" y="3558049"/>
            <a:ext cx="1178470" cy="100411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46DD259-B1FA-44B8-BA05-2EB83A1AE4CE}"/>
              </a:ext>
            </a:extLst>
          </p:cNvPr>
          <p:cNvSpPr txBox="1"/>
          <p:nvPr/>
        </p:nvSpPr>
        <p:spPr>
          <a:xfrm>
            <a:off x="816076" y="4269779"/>
            <a:ext cx="1840033" cy="338554"/>
          </a:xfrm>
          <a:prstGeom prst="rect">
            <a:avLst/>
          </a:prstGeom>
          <a:solidFill>
            <a:srgbClr val="FFCC00">
              <a:alpha val="1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tx2"/>
                </a:solidFill>
              </a:rPr>
              <a:t>Click her to start!</a:t>
            </a:r>
            <a:endParaRPr lang="zh-TW" altLang="en-US" sz="1600" dirty="0">
              <a:solidFill>
                <a:schemeClr val="tx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D09F97-D86D-4135-A649-68833C33312A}"/>
              </a:ext>
            </a:extLst>
          </p:cNvPr>
          <p:cNvSpPr txBox="1"/>
          <p:nvPr/>
        </p:nvSpPr>
        <p:spPr>
          <a:xfrm>
            <a:off x="370557" y="5196039"/>
            <a:ext cx="2701415" cy="830997"/>
          </a:xfrm>
          <a:prstGeom prst="rect">
            <a:avLst/>
          </a:prstGeom>
          <a:solidFill>
            <a:srgbClr val="FFCC00">
              <a:alpha val="1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tx2"/>
                </a:solidFill>
              </a:rPr>
              <a:t>Click “Clear All” button, then the interface will be as new as when it just started!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82A5AB-E618-4750-B5BD-D4F989F228CF}"/>
              </a:ext>
            </a:extLst>
          </p:cNvPr>
          <p:cNvSpPr/>
          <p:nvPr/>
        </p:nvSpPr>
        <p:spPr>
          <a:xfrm>
            <a:off x="3828129" y="4067482"/>
            <a:ext cx="747252" cy="25809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44630F8-7C32-4583-BDF2-FDD32DD1698A}"/>
              </a:ext>
            </a:extLst>
          </p:cNvPr>
          <p:cNvCxnSpPr>
            <a:cxnSpLocks/>
            <a:stCxn id="21" idx="1"/>
            <a:endCxn id="20" idx="3"/>
          </p:cNvCxnSpPr>
          <p:nvPr/>
        </p:nvCxnSpPr>
        <p:spPr>
          <a:xfrm rot="10800000" flipV="1">
            <a:off x="3071973" y="4196530"/>
            <a:ext cx="756157" cy="141500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2749E24-F6FD-4D2F-8483-9E94CCF75D91}"/>
              </a:ext>
            </a:extLst>
          </p:cNvPr>
          <p:cNvSpPr/>
          <p:nvPr/>
        </p:nvSpPr>
        <p:spPr>
          <a:xfrm>
            <a:off x="4861717" y="2615032"/>
            <a:ext cx="3217903" cy="1106356"/>
          </a:xfrm>
          <a:prstGeom prst="rect">
            <a:avLst/>
          </a:prstGeom>
          <a:solidFill>
            <a:srgbClr val="FFCC00">
              <a:alpha val="12157"/>
            </a:srgbClr>
          </a:solidFill>
          <a:ln w="38100">
            <a:solidFill>
              <a:srgbClr val="FFCC00">
                <a:alpha val="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4307897-C0F7-4766-BE87-71F2B8450E27}"/>
              </a:ext>
            </a:extLst>
          </p:cNvPr>
          <p:cNvSpPr/>
          <p:nvPr/>
        </p:nvSpPr>
        <p:spPr>
          <a:xfrm>
            <a:off x="6205056" y="2442266"/>
            <a:ext cx="531223" cy="217714"/>
          </a:xfrm>
          <a:prstGeom prst="ellipse">
            <a:avLst/>
          </a:prstGeom>
          <a:solidFill>
            <a:srgbClr val="FFCC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939C9B-B3AF-4547-A3AC-CC0FAB1C8C27}"/>
              </a:ext>
            </a:extLst>
          </p:cNvPr>
          <p:cNvSpPr/>
          <p:nvPr/>
        </p:nvSpPr>
        <p:spPr>
          <a:xfrm rot="1196075">
            <a:off x="7972727" y="3458132"/>
            <a:ext cx="1169446" cy="513029"/>
          </a:xfrm>
          <a:prstGeom prst="rightArrow">
            <a:avLst/>
          </a:prstGeom>
          <a:solidFill>
            <a:srgbClr val="FFCC00">
              <a:alpha val="50196"/>
            </a:srgbClr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3BC8A1-3977-42C4-9473-E8620E68CC75}"/>
              </a:ext>
            </a:extLst>
          </p:cNvPr>
          <p:cNvSpPr txBox="1"/>
          <p:nvPr/>
        </p:nvSpPr>
        <p:spPr>
          <a:xfrm>
            <a:off x="9051261" y="3854281"/>
            <a:ext cx="2212594" cy="584775"/>
          </a:xfrm>
          <a:prstGeom prst="rect">
            <a:avLst/>
          </a:prstGeom>
          <a:solidFill>
            <a:srgbClr val="FFCC00">
              <a:alpha val="1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tx2"/>
                </a:solidFill>
              </a:rPr>
              <a:t>Each step of moving disks will be shown here!</a:t>
            </a:r>
            <a:endParaRPr lang="zh-TW" alt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609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C965-C02B-47B4-8A62-9929A5513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 err="1"/>
              <a:t>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2245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2C586153-1365-44A4-8F96-EC361D4D8D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30" t="12686" r="30170" b="9255"/>
          <a:stretch/>
        </p:blipFill>
        <p:spPr>
          <a:xfrm>
            <a:off x="6631619" y="752381"/>
            <a:ext cx="5486401" cy="53532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23E751-9767-4C12-A4E8-5D5901520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Permutations</a:t>
            </a:r>
            <a:endParaRPr lang="zh-TW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5B949-A191-4A8F-9339-00AF2D5E5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/>
              <a:t>There are three kinds of permutations.</a:t>
            </a:r>
          </a:p>
          <a:p>
            <a:pPr marL="342900" indent="-342900">
              <a:buAutoNum type="arabicPeriod"/>
            </a:pPr>
            <a:r>
              <a:rPr lang="en-US" altLang="zh-TW" dirty="0"/>
              <a:t>1. Permutation of alphabets [a-z]</a:t>
            </a:r>
          </a:p>
          <a:p>
            <a:pPr marL="342900" indent="-342900">
              <a:buAutoNum type="arabicPeriod"/>
            </a:pPr>
            <a:r>
              <a:rPr lang="en-US" altLang="zh-TW" dirty="0"/>
              <a:t>2.  Permutation of Numbers [0-9]</a:t>
            </a:r>
          </a:p>
          <a:p>
            <a:pPr marL="342900" indent="-342900">
              <a:buAutoNum type="arabicPeriod"/>
            </a:pPr>
            <a:r>
              <a:rPr lang="en-US" altLang="zh-TW" dirty="0"/>
              <a:t>3. Permutation of Texts [</a:t>
            </a:r>
            <a:r>
              <a:rPr lang="en-US" altLang="zh-TW" dirty="0" err="1"/>
              <a:t>Eng</a:t>
            </a:r>
            <a:r>
              <a:rPr lang="en-US" altLang="zh-TW" dirty="0"/>
              <a:t> &amp; </a:t>
            </a:r>
            <a:r>
              <a:rPr lang="zh-TW" altLang="en-US" dirty="0"/>
              <a:t>中</a:t>
            </a:r>
            <a:r>
              <a:rPr lang="en-US" altLang="zh-TW" dirty="0"/>
              <a:t>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8677E1-06DE-47A1-9284-D98D74B4D1FE}"/>
              </a:ext>
            </a:extLst>
          </p:cNvPr>
          <p:cNvCxnSpPr>
            <a:cxnSpLocks/>
          </p:cNvCxnSpPr>
          <p:nvPr/>
        </p:nvCxnSpPr>
        <p:spPr>
          <a:xfrm flipV="1">
            <a:off x="4585316" y="2654423"/>
            <a:ext cx="2135080" cy="148035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150631-A5A6-49AC-91E6-1326BF3A316E}"/>
              </a:ext>
            </a:extLst>
          </p:cNvPr>
          <p:cNvCxnSpPr>
            <a:cxnSpLocks/>
          </p:cNvCxnSpPr>
          <p:nvPr/>
        </p:nvCxnSpPr>
        <p:spPr>
          <a:xfrm flipV="1">
            <a:off x="4585316" y="3340987"/>
            <a:ext cx="2214979" cy="108009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74BACF5-C779-4DD1-B00C-04125895CB0A}"/>
              </a:ext>
            </a:extLst>
          </p:cNvPr>
          <p:cNvSpPr/>
          <p:nvPr/>
        </p:nvSpPr>
        <p:spPr>
          <a:xfrm>
            <a:off x="6720395" y="3819398"/>
            <a:ext cx="1171853" cy="1080093"/>
          </a:xfrm>
          <a:prstGeom prst="rect">
            <a:avLst/>
          </a:prstGeom>
          <a:solidFill>
            <a:srgbClr val="336699">
              <a:alpha val="14902"/>
            </a:srgbClr>
          </a:solidFill>
          <a:ln w="381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AF864C-E3A4-4B75-86C3-A1B0592B61F9}"/>
              </a:ext>
            </a:extLst>
          </p:cNvPr>
          <p:cNvCxnSpPr>
            <a:cxnSpLocks/>
          </p:cNvCxnSpPr>
          <p:nvPr/>
        </p:nvCxnSpPr>
        <p:spPr>
          <a:xfrm>
            <a:off x="4593328" y="4796211"/>
            <a:ext cx="220696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00A1549-0296-445D-BA79-93F45D8861FD}"/>
              </a:ext>
            </a:extLst>
          </p:cNvPr>
          <p:cNvSpPr/>
          <p:nvPr/>
        </p:nvSpPr>
        <p:spPr>
          <a:xfrm>
            <a:off x="6720396" y="1473695"/>
            <a:ext cx="1171853" cy="2076194"/>
          </a:xfrm>
          <a:prstGeom prst="rect">
            <a:avLst/>
          </a:prstGeom>
          <a:solidFill>
            <a:srgbClr val="336699">
              <a:alpha val="14902"/>
            </a:srgbClr>
          </a:solidFill>
          <a:ln w="381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32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164A-E9C9-4ADC-8712-6B15B9C7E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Permutation of alphabets 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CD4E33-C3D3-4BD7-AEA4-2A9D0A78FB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10" t="12466" r="30193" b="9126"/>
          <a:stretch/>
        </p:blipFill>
        <p:spPr>
          <a:xfrm>
            <a:off x="3923527" y="2397283"/>
            <a:ext cx="4344946" cy="42682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1DF0A21-407C-414B-BA9E-1873194809F9}"/>
              </a:ext>
            </a:extLst>
          </p:cNvPr>
          <p:cNvSpPr/>
          <p:nvPr/>
        </p:nvSpPr>
        <p:spPr>
          <a:xfrm>
            <a:off x="3959352" y="2916936"/>
            <a:ext cx="822960" cy="60350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DEE6EE8-FE85-4B1C-9E06-D1F802104F57}"/>
              </a:ext>
            </a:extLst>
          </p:cNvPr>
          <p:cNvCxnSpPr>
            <a:cxnSpLocks/>
            <a:stCxn id="8" idx="1"/>
            <a:endCxn id="15" idx="3"/>
          </p:cNvCxnSpPr>
          <p:nvPr/>
        </p:nvCxnSpPr>
        <p:spPr>
          <a:xfrm rot="10800000">
            <a:off x="2624326" y="2812782"/>
            <a:ext cx="1335026" cy="40590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6CB1FBA-A404-416D-AFF9-EDF8D91BE697}"/>
              </a:ext>
            </a:extLst>
          </p:cNvPr>
          <p:cNvSpPr txBox="1"/>
          <p:nvPr/>
        </p:nvSpPr>
        <p:spPr>
          <a:xfrm>
            <a:off x="251458" y="2397283"/>
            <a:ext cx="2372868" cy="830997"/>
          </a:xfrm>
          <a:prstGeom prst="rect">
            <a:avLst/>
          </a:prstGeom>
          <a:solidFill>
            <a:srgbClr val="FFCC00">
              <a:alpha val="1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tx2"/>
                </a:solidFill>
              </a:rPr>
              <a:t>Input how many alphabets (n) you want to permute and where to start (k).</a:t>
            </a:r>
            <a:endParaRPr lang="zh-TW" altLang="en-US" sz="1600" dirty="0">
              <a:solidFill>
                <a:schemeClr val="tx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A12A9A-724F-46CF-8C28-EE79F0C942CC}"/>
              </a:ext>
            </a:extLst>
          </p:cNvPr>
          <p:cNvSpPr/>
          <p:nvPr/>
        </p:nvSpPr>
        <p:spPr>
          <a:xfrm>
            <a:off x="4059560" y="3569064"/>
            <a:ext cx="588324" cy="239899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8AA3279-90E1-4D31-A311-74D6BD4435B5}"/>
              </a:ext>
            </a:extLst>
          </p:cNvPr>
          <p:cNvCxnSpPr>
            <a:cxnSpLocks/>
            <a:stCxn id="19" idx="1"/>
            <a:endCxn id="23" idx="3"/>
          </p:cNvCxnSpPr>
          <p:nvPr/>
        </p:nvCxnSpPr>
        <p:spPr>
          <a:xfrm rot="10800000" flipV="1">
            <a:off x="2624326" y="3689014"/>
            <a:ext cx="1435235" cy="42171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A8BE08D-00A4-4618-9F67-D67969A6B25E}"/>
              </a:ext>
            </a:extLst>
          </p:cNvPr>
          <p:cNvSpPr txBox="1"/>
          <p:nvPr/>
        </p:nvSpPr>
        <p:spPr>
          <a:xfrm>
            <a:off x="145922" y="3941455"/>
            <a:ext cx="2478403" cy="338554"/>
          </a:xfrm>
          <a:prstGeom prst="rect">
            <a:avLst/>
          </a:prstGeom>
          <a:solidFill>
            <a:srgbClr val="FFCC00">
              <a:alpha val="1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tx2"/>
                </a:solidFill>
              </a:rPr>
              <a:t>Here’s the range of n and k</a:t>
            </a:r>
            <a:endParaRPr lang="zh-TW" altLang="en-US" sz="1600" dirty="0">
              <a:solidFill>
                <a:schemeClr val="tx2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0B25106-C288-443E-9C49-D76AFA5B5CBA}"/>
              </a:ext>
            </a:extLst>
          </p:cNvPr>
          <p:cNvCxnSpPr>
            <a:cxnSpLocks/>
            <a:stCxn id="25" idx="1"/>
            <a:endCxn id="29" idx="3"/>
          </p:cNvCxnSpPr>
          <p:nvPr/>
        </p:nvCxnSpPr>
        <p:spPr>
          <a:xfrm rot="10800000" flipV="1">
            <a:off x="2859457" y="3918343"/>
            <a:ext cx="1135720" cy="128129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B7B7438-49B5-4CEA-85D9-3ABB34C6D64C}"/>
              </a:ext>
            </a:extLst>
          </p:cNvPr>
          <p:cNvSpPr/>
          <p:nvPr/>
        </p:nvSpPr>
        <p:spPr>
          <a:xfrm>
            <a:off x="3995177" y="3808963"/>
            <a:ext cx="743767" cy="21876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39D191-DE68-4148-8AF8-D96417195217}"/>
              </a:ext>
            </a:extLst>
          </p:cNvPr>
          <p:cNvSpPr txBox="1"/>
          <p:nvPr/>
        </p:nvSpPr>
        <p:spPr>
          <a:xfrm>
            <a:off x="114628" y="5030356"/>
            <a:ext cx="2744829" cy="338554"/>
          </a:xfrm>
          <a:prstGeom prst="rect">
            <a:avLst/>
          </a:prstGeom>
          <a:solidFill>
            <a:srgbClr val="FFCC00">
              <a:alpha val="1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tx2"/>
                </a:solidFill>
              </a:rPr>
              <a:t>Click here to start permuting!</a:t>
            </a:r>
            <a:endParaRPr lang="zh-TW" altLang="en-US" sz="1600" dirty="0">
              <a:solidFill>
                <a:schemeClr val="tx2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58663E4-71BB-479F-9443-45439287E59F}"/>
              </a:ext>
            </a:extLst>
          </p:cNvPr>
          <p:cNvSpPr/>
          <p:nvPr/>
        </p:nvSpPr>
        <p:spPr>
          <a:xfrm>
            <a:off x="5033554" y="2525486"/>
            <a:ext cx="531223" cy="217714"/>
          </a:xfrm>
          <a:prstGeom prst="ellipse">
            <a:avLst/>
          </a:prstGeom>
          <a:solidFill>
            <a:srgbClr val="FFCC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F96F50-890C-4588-8220-EB3B77CB3CA3}"/>
              </a:ext>
            </a:extLst>
          </p:cNvPr>
          <p:cNvSpPr/>
          <p:nvPr/>
        </p:nvSpPr>
        <p:spPr>
          <a:xfrm>
            <a:off x="5104020" y="2743200"/>
            <a:ext cx="3127446" cy="3919775"/>
          </a:xfrm>
          <a:prstGeom prst="rect">
            <a:avLst/>
          </a:prstGeom>
          <a:solidFill>
            <a:srgbClr val="FFCC00">
              <a:alpha val="12157"/>
            </a:srgbClr>
          </a:solidFill>
          <a:ln w="38100">
            <a:solidFill>
              <a:srgbClr val="FFCC00">
                <a:alpha val="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44205BB4-795D-457C-8FA4-B285147E6353}"/>
              </a:ext>
            </a:extLst>
          </p:cNvPr>
          <p:cNvSpPr/>
          <p:nvPr/>
        </p:nvSpPr>
        <p:spPr>
          <a:xfrm>
            <a:off x="8231466" y="4027723"/>
            <a:ext cx="1053737" cy="513029"/>
          </a:xfrm>
          <a:prstGeom prst="rightArrow">
            <a:avLst/>
          </a:prstGeom>
          <a:solidFill>
            <a:srgbClr val="FFCC00">
              <a:alpha val="50196"/>
            </a:srgbClr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A90904-7925-47A4-BB24-8E4F740CBAF8}"/>
              </a:ext>
            </a:extLst>
          </p:cNvPr>
          <p:cNvSpPr txBox="1"/>
          <p:nvPr/>
        </p:nvSpPr>
        <p:spPr>
          <a:xfrm>
            <a:off x="9340309" y="3846251"/>
            <a:ext cx="1774640" cy="830997"/>
          </a:xfrm>
          <a:prstGeom prst="rect">
            <a:avLst/>
          </a:prstGeom>
          <a:solidFill>
            <a:srgbClr val="FFCC00">
              <a:alpha val="1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tx2"/>
                </a:solidFill>
              </a:rPr>
              <a:t>The result of the permutation will be shown here!</a:t>
            </a:r>
            <a:endParaRPr lang="zh-TW" alt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837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6721-F307-47F8-883E-4D3939116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444" y="982980"/>
            <a:ext cx="8897112" cy="1188720"/>
          </a:xfrm>
        </p:spPr>
        <p:txBody>
          <a:bodyPr/>
          <a:lstStyle/>
          <a:p>
            <a:r>
              <a:rPr lang="en-US" altLang="zh-TW" dirty="0"/>
              <a:t>Permutation of alphabets with tracing</a:t>
            </a:r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CBC4CD-A074-4B77-A064-0FFAC931F1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76" t="12686" r="30531" b="9385"/>
          <a:stretch/>
        </p:blipFill>
        <p:spPr>
          <a:xfrm>
            <a:off x="4035346" y="2508087"/>
            <a:ext cx="4121308" cy="406033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07FDE93-A732-4F13-9D15-D59C182E2782}"/>
              </a:ext>
            </a:extLst>
          </p:cNvPr>
          <p:cNvSpPr/>
          <p:nvPr/>
        </p:nvSpPr>
        <p:spPr>
          <a:xfrm>
            <a:off x="5538652" y="2638697"/>
            <a:ext cx="931817" cy="182880"/>
          </a:xfrm>
          <a:prstGeom prst="ellipse">
            <a:avLst/>
          </a:prstGeom>
          <a:solidFill>
            <a:srgbClr val="FFCC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E906B7-DC26-4E1E-8CD4-B06B8093076B}"/>
              </a:ext>
            </a:extLst>
          </p:cNvPr>
          <p:cNvSpPr/>
          <p:nvPr/>
        </p:nvSpPr>
        <p:spPr>
          <a:xfrm>
            <a:off x="5130145" y="2821577"/>
            <a:ext cx="3026509" cy="1506583"/>
          </a:xfrm>
          <a:prstGeom prst="rect">
            <a:avLst/>
          </a:prstGeom>
          <a:solidFill>
            <a:srgbClr val="FFCC00">
              <a:alpha val="12157"/>
            </a:srgbClr>
          </a:solidFill>
          <a:ln w="38100">
            <a:solidFill>
              <a:srgbClr val="FFCC00">
                <a:alpha val="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107A8E-7EF6-4138-8AEF-A4B98B0F188A}"/>
              </a:ext>
            </a:extLst>
          </p:cNvPr>
          <p:cNvSpPr/>
          <p:nvPr/>
        </p:nvSpPr>
        <p:spPr>
          <a:xfrm>
            <a:off x="4082745" y="5875020"/>
            <a:ext cx="448765" cy="15124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410B28-AEEF-464C-8421-F424589AE568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3099661" y="5145437"/>
            <a:ext cx="983084" cy="80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AACD447-EFBD-4FF6-9239-4EE1448A706F}"/>
              </a:ext>
            </a:extLst>
          </p:cNvPr>
          <p:cNvSpPr txBox="1"/>
          <p:nvPr/>
        </p:nvSpPr>
        <p:spPr>
          <a:xfrm>
            <a:off x="398246" y="4147692"/>
            <a:ext cx="2701415" cy="1077218"/>
          </a:xfrm>
          <a:prstGeom prst="rect">
            <a:avLst/>
          </a:prstGeom>
          <a:solidFill>
            <a:srgbClr val="FFCC00">
              <a:alpha val="1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tx2"/>
                </a:solidFill>
              </a:rPr>
              <a:t>When the checkbox “Tracing” is checked,</a:t>
            </a:r>
            <a:r>
              <a:rPr lang="zh-TW" altLang="en-US" sz="1600" dirty="0">
                <a:solidFill>
                  <a:schemeClr val="tx2"/>
                </a:solidFill>
              </a:rPr>
              <a:t> </a:t>
            </a:r>
            <a:r>
              <a:rPr lang="en-US" altLang="zh-TW" sz="1600" dirty="0">
                <a:solidFill>
                  <a:schemeClr val="tx2"/>
                </a:solidFill>
              </a:rPr>
              <a:t>the process of the permutation in the program will be shown.</a:t>
            </a:r>
          </a:p>
        </p:txBody>
      </p:sp>
    </p:spTree>
    <p:extLst>
      <p:ext uri="{BB962C8B-B14F-4D97-AF65-F5344CB8AC3E}">
        <p14:creationId xmlns:p14="http://schemas.microsoft.com/office/powerpoint/2010/main" val="3418453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F4E3864-BAEB-4B51-94C1-62ACFEBE23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39" t="12616" r="30403" b="9390"/>
          <a:stretch/>
        </p:blipFill>
        <p:spPr>
          <a:xfrm>
            <a:off x="3906053" y="2422974"/>
            <a:ext cx="4321202" cy="42355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B9164A-E9C9-4ADC-8712-6B15B9C7E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Permutation of Numbers</a:t>
            </a:r>
            <a:endParaRPr lang="zh-TW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DF0A21-407C-414B-BA9E-1873194809F9}"/>
              </a:ext>
            </a:extLst>
          </p:cNvPr>
          <p:cNvSpPr/>
          <p:nvPr/>
        </p:nvSpPr>
        <p:spPr>
          <a:xfrm>
            <a:off x="3959352" y="2916936"/>
            <a:ext cx="822960" cy="60350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DEE6EE8-FE85-4B1C-9E06-D1F802104F57}"/>
              </a:ext>
            </a:extLst>
          </p:cNvPr>
          <p:cNvCxnSpPr>
            <a:cxnSpLocks/>
            <a:stCxn id="8" idx="1"/>
            <a:endCxn id="15" idx="3"/>
          </p:cNvCxnSpPr>
          <p:nvPr/>
        </p:nvCxnSpPr>
        <p:spPr>
          <a:xfrm rot="10800000">
            <a:off x="2599030" y="2899536"/>
            <a:ext cx="1360322" cy="31915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6CB1FBA-A404-416D-AFF9-EDF8D91BE697}"/>
              </a:ext>
            </a:extLst>
          </p:cNvPr>
          <p:cNvSpPr txBox="1"/>
          <p:nvPr/>
        </p:nvSpPr>
        <p:spPr>
          <a:xfrm>
            <a:off x="226162" y="2484036"/>
            <a:ext cx="2372868" cy="830997"/>
          </a:xfrm>
          <a:prstGeom prst="rect">
            <a:avLst/>
          </a:prstGeom>
          <a:solidFill>
            <a:srgbClr val="FFCC00">
              <a:alpha val="1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tx2"/>
                </a:solidFill>
              </a:rPr>
              <a:t>Input how many numbers (n) you want to permute and where to start (k).</a:t>
            </a:r>
            <a:endParaRPr lang="zh-TW" altLang="en-US" sz="1600" dirty="0">
              <a:solidFill>
                <a:schemeClr val="tx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A12A9A-724F-46CF-8C28-EE79F0C942CC}"/>
              </a:ext>
            </a:extLst>
          </p:cNvPr>
          <p:cNvSpPr/>
          <p:nvPr/>
        </p:nvSpPr>
        <p:spPr>
          <a:xfrm>
            <a:off x="4032184" y="4141799"/>
            <a:ext cx="588324" cy="239899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8AA3279-90E1-4D31-A311-74D6BD4435B5}"/>
              </a:ext>
            </a:extLst>
          </p:cNvPr>
          <p:cNvCxnSpPr>
            <a:cxnSpLocks/>
            <a:stCxn id="19" idx="1"/>
            <a:endCxn id="23" idx="3"/>
          </p:cNvCxnSpPr>
          <p:nvPr/>
        </p:nvCxnSpPr>
        <p:spPr>
          <a:xfrm rot="10800000">
            <a:off x="2676450" y="4127743"/>
            <a:ext cx="1355734" cy="13400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A8BE08D-00A4-4618-9F67-D67969A6B25E}"/>
              </a:ext>
            </a:extLst>
          </p:cNvPr>
          <p:cNvSpPr txBox="1"/>
          <p:nvPr/>
        </p:nvSpPr>
        <p:spPr>
          <a:xfrm>
            <a:off x="198047" y="3958465"/>
            <a:ext cx="2478403" cy="338554"/>
          </a:xfrm>
          <a:prstGeom prst="rect">
            <a:avLst/>
          </a:prstGeom>
          <a:solidFill>
            <a:srgbClr val="FFCC00">
              <a:alpha val="1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tx2"/>
                </a:solidFill>
              </a:rPr>
              <a:t>Here’s the range of n and k</a:t>
            </a:r>
            <a:endParaRPr lang="zh-TW" altLang="en-US" sz="1600" dirty="0">
              <a:solidFill>
                <a:schemeClr val="tx2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0B25106-C288-443E-9C49-D76AFA5B5CBA}"/>
              </a:ext>
            </a:extLst>
          </p:cNvPr>
          <p:cNvCxnSpPr>
            <a:cxnSpLocks/>
            <a:stCxn id="25" idx="1"/>
            <a:endCxn id="29" idx="3"/>
          </p:cNvCxnSpPr>
          <p:nvPr/>
        </p:nvCxnSpPr>
        <p:spPr>
          <a:xfrm rot="10800000" flipV="1">
            <a:off x="2859457" y="4506911"/>
            <a:ext cx="1143966" cy="69272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B7B7438-49B5-4CEA-85D9-3ABB34C6D64C}"/>
              </a:ext>
            </a:extLst>
          </p:cNvPr>
          <p:cNvSpPr/>
          <p:nvPr/>
        </p:nvSpPr>
        <p:spPr>
          <a:xfrm>
            <a:off x="4003423" y="4409641"/>
            <a:ext cx="778889" cy="194541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39D191-DE68-4148-8AF8-D96417195217}"/>
              </a:ext>
            </a:extLst>
          </p:cNvPr>
          <p:cNvSpPr txBox="1"/>
          <p:nvPr/>
        </p:nvSpPr>
        <p:spPr>
          <a:xfrm>
            <a:off x="114628" y="5030356"/>
            <a:ext cx="2744829" cy="338554"/>
          </a:xfrm>
          <a:prstGeom prst="rect">
            <a:avLst/>
          </a:prstGeom>
          <a:solidFill>
            <a:srgbClr val="FFCC00">
              <a:alpha val="1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tx2"/>
                </a:solidFill>
              </a:rPr>
              <a:t>Click here to start permuting!</a:t>
            </a:r>
            <a:endParaRPr lang="zh-TW" altLang="en-US" sz="1600" dirty="0">
              <a:solidFill>
                <a:schemeClr val="tx2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58663E4-71BB-479F-9443-45439287E59F}"/>
              </a:ext>
            </a:extLst>
          </p:cNvPr>
          <p:cNvSpPr/>
          <p:nvPr/>
        </p:nvSpPr>
        <p:spPr>
          <a:xfrm>
            <a:off x="5003811" y="2595067"/>
            <a:ext cx="531223" cy="217714"/>
          </a:xfrm>
          <a:prstGeom prst="ellipse">
            <a:avLst/>
          </a:prstGeom>
          <a:solidFill>
            <a:srgbClr val="FFCC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F96F50-890C-4588-8220-EB3B77CB3CA3}"/>
              </a:ext>
            </a:extLst>
          </p:cNvPr>
          <p:cNvSpPr/>
          <p:nvPr/>
        </p:nvSpPr>
        <p:spPr>
          <a:xfrm>
            <a:off x="5104020" y="2743200"/>
            <a:ext cx="3127446" cy="3919775"/>
          </a:xfrm>
          <a:prstGeom prst="rect">
            <a:avLst/>
          </a:prstGeom>
          <a:solidFill>
            <a:srgbClr val="FFCC00">
              <a:alpha val="12157"/>
            </a:srgbClr>
          </a:solidFill>
          <a:ln w="38100">
            <a:solidFill>
              <a:srgbClr val="FFCC00">
                <a:alpha val="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44205BB4-795D-457C-8FA4-B285147E6353}"/>
              </a:ext>
            </a:extLst>
          </p:cNvPr>
          <p:cNvSpPr/>
          <p:nvPr/>
        </p:nvSpPr>
        <p:spPr>
          <a:xfrm>
            <a:off x="8231466" y="4027723"/>
            <a:ext cx="1053737" cy="513029"/>
          </a:xfrm>
          <a:prstGeom prst="rightArrow">
            <a:avLst/>
          </a:prstGeom>
          <a:solidFill>
            <a:srgbClr val="FFCC00">
              <a:alpha val="50196"/>
            </a:srgbClr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A90904-7925-47A4-BB24-8E4F740CBAF8}"/>
              </a:ext>
            </a:extLst>
          </p:cNvPr>
          <p:cNvSpPr txBox="1"/>
          <p:nvPr/>
        </p:nvSpPr>
        <p:spPr>
          <a:xfrm>
            <a:off x="9340309" y="3846251"/>
            <a:ext cx="1774640" cy="830997"/>
          </a:xfrm>
          <a:prstGeom prst="rect">
            <a:avLst/>
          </a:prstGeom>
          <a:solidFill>
            <a:srgbClr val="FFCC00">
              <a:alpha val="1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tx2"/>
                </a:solidFill>
              </a:rPr>
              <a:t>The result of the permutation will be shown here!</a:t>
            </a:r>
            <a:endParaRPr lang="zh-TW" alt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35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F7B10C-28C2-4E59-A5CA-1BE1A66FA6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23" t="13231" r="30403" b="9391"/>
          <a:stretch/>
        </p:blipFill>
        <p:spPr>
          <a:xfrm>
            <a:off x="4082745" y="2519190"/>
            <a:ext cx="4121308" cy="40608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FD6721-F307-47F8-883E-4D3939116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444" y="982980"/>
            <a:ext cx="8897112" cy="1188720"/>
          </a:xfrm>
        </p:spPr>
        <p:txBody>
          <a:bodyPr/>
          <a:lstStyle/>
          <a:p>
            <a:r>
              <a:rPr lang="en-US" altLang="zh-TW" dirty="0"/>
              <a:t>Permutation of Numbers with tracing</a:t>
            </a:r>
            <a:endParaRPr lang="zh-TW" alt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7FDE93-A732-4F13-9D15-D59C182E2782}"/>
              </a:ext>
            </a:extLst>
          </p:cNvPr>
          <p:cNvSpPr/>
          <p:nvPr/>
        </p:nvSpPr>
        <p:spPr>
          <a:xfrm>
            <a:off x="5538652" y="2638697"/>
            <a:ext cx="931817" cy="182880"/>
          </a:xfrm>
          <a:prstGeom prst="ellipse">
            <a:avLst/>
          </a:prstGeom>
          <a:solidFill>
            <a:srgbClr val="FFCC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E906B7-DC26-4E1E-8CD4-B06B8093076B}"/>
              </a:ext>
            </a:extLst>
          </p:cNvPr>
          <p:cNvSpPr/>
          <p:nvPr/>
        </p:nvSpPr>
        <p:spPr>
          <a:xfrm>
            <a:off x="5130145" y="2821577"/>
            <a:ext cx="3026509" cy="3648049"/>
          </a:xfrm>
          <a:prstGeom prst="rect">
            <a:avLst/>
          </a:prstGeom>
          <a:solidFill>
            <a:srgbClr val="FFCC00">
              <a:alpha val="12157"/>
            </a:srgbClr>
          </a:solidFill>
          <a:ln w="38100">
            <a:solidFill>
              <a:srgbClr val="FFCC00">
                <a:alpha val="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107A8E-7EF6-4138-8AEF-A4B98B0F188A}"/>
              </a:ext>
            </a:extLst>
          </p:cNvPr>
          <p:cNvSpPr/>
          <p:nvPr/>
        </p:nvSpPr>
        <p:spPr>
          <a:xfrm>
            <a:off x="4082745" y="5875020"/>
            <a:ext cx="448765" cy="15124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410B28-AEEF-464C-8421-F424589AE568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3099661" y="5145437"/>
            <a:ext cx="983084" cy="80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AACD447-EFBD-4FF6-9239-4EE1448A706F}"/>
              </a:ext>
            </a:extLst>
          </p:cNvPr>
          <p:cNvSpPr txBox="1"/>
          <p:nvPr/>
        </p:nvSpPr>
        <p:spPr>
          <a:xfrm>
            <a:off x="398246" y="4147692"/>
            <a:ext cx="2701415" cy="1077218"/>
          </a:xfrm>
          <a:prstGeom prst="rect">
            <a:avLst/>
          </a:prstGeom>
          <a:solidFill>
            <a:srgbClr val="FFCC00">
              <a:alpha val="1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tx2"/>
                </a:solidFill>
              </a:rPr>
              <a:t>When the checkbox “Tracing” is checked,</a:t>
            </a:r>
            <a:r>
              <a:rPr lang="zh-TW" altLang="en-US" sz="1600" dirty="0">
                <a:solidFill>
                  <a:schemeClr val="tx2"/>
                </a:solidFill>
              </a:rPr>
              <a:t> </a:t>
            </a:r>
            <a:r>
              <a:rPr lang="en-US" altLang="zh-TW" sz="1600" dirty="0">
                <a:solidFill>
                  <a:schemeClr val="tx2"/>
                </a:solidFill>
              </a:rPr>
              <a:t>the process of the permutation in the program will be shown.</a:t>
            </a:r>
          </a:p>
        </p:txBody>
      </p:sp>
    </p:spTree>
    <p:extLst>
      <p:ext uri="{BB962C8B-B14F-4D97-AF65-F5344CB8AC3E}">
        <p14:creationId xmlns:p14="http://schemas.microsoft.com/office/powerpoint/2010/main" val="805048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0D9935-4463-46C0-9CD4-7DE845CE06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23" t="11470" r="32936" b="10825"/>
          <a:stretch/>
        </p:blipFill>
        <p:spPr>
          <a:xfrm>
            <a:off x="3901564" y="2486404"/>
            <a:ext cx="4287015" cy="42355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B9164A-E9C9-4ADC-8712-6B15B9C7E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Permutation of Texts (</a:t>
            </a:r>
            <a:r>
              <a:rPr lang="zh-TW" altLang="en-US" dirty="0"/>
              <a:t>中文</a:t>
            </a:r>
            <a:r>
              <a:rPr lang="en-US" altLang="zh-TW" dirty="0"/>
              <a:t>&amp;</a:t>
            </a:r>
            <a:r>
              <a:rPr lang="en-US" altLang="zh-TW" dirty="0" err="1"/>
              <a:t>Eng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DF0A21-407C-414B-BA9E-1873194809F9}"/>
              </a:ext>
            </a:extLst>
          </p:cNvPr>
          <p:cNvSpPr/>
          <p:nvPr/>
        </p:nvSpPr>
        <p:spPr>
          <a:xfrm>
            <a:off x="3901565" y="4837471"/>
            <a:ext cx="1004732" cy="710968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DEE6EE8-FE85-4B1C-9E06-D1F802104F57}"/>
              </a:ext>
            </a:extLst>
          </p:cNvPr>
          <p:cNvCxnSpPr>
            <a:cxnSpLocks/>
            <a:stCxn id="8" idx="1"/>
            <a:endCxn id="15" idx="3"/>
          </p:cNvCxnSpPr>
          <p:nvPr/>
        </p:nvCxnSpPr>
        <p:spPr>
          <a:xfrm rot="10800000">
            <a:off x="2970991" y="4027723"/>
            <a:ext cx="930574" cy="116523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6CB1FBA-A404-416D-AFF9-EDF8D91BE697}"/>
              </a:ext>
            </a:extLst>
          </p:cNvPr>
          <p:cNvSpPr txBox="1"/>
          <p:nvPr/>
        </p:nvSpPr>
        <p:spPr>
          <a:xfrm>
            <a:off x="371961" y="3735335"/>
            <a:ext cx="2599030" cy="584775"/>
          </a:xfrm>
          <a:prstGeom prst="rect">
            <a:avLst/>
          </a:prstGeom>
          <a:solidFill>
            <a:srgbClr val="FFCC00">
              <a:alpha val="1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tx2"/>
                </a:solidFill>
              </a:rPr>
              <a:t>Input the text you want to permute and where to start</a:t>
            </a:r>
            <a:endParaRPr lang="zh-TW" altLang="en-US" sz="1600" dirty="0">
              <a:solidFill>
                <a:schemeClr val="tx2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0B25106-C288-443E-9C49-D76AFA5B5CBA}"/>
              </a:ext>
            </a:extLst>
          </p:cNvPr>
          <p:cNvCxnSpPr>
            <a:cxnSpLocks/>
            <a:stCxn id="25" idx="1"/>
            <a:endCxn id="29" idx="3"/>
          </p:cNvCxnSpPr>
          <p:nvPr/>
        </p:nvCxnSpPr>
        <p:spPr>
          <a:xfrm rot="10800000" flipV="1">
            <a:off x="2970992" y="5676949"/>
            <a:ext cx="1001055" cy="38563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B7B7438-49B5-4CEA-85D9-3ABB34C6D64C}"/>
              </a:ext>
            </a:extLst>
          </p:cNvPr>
          <p:cNvSpPr/>
          <p:nvPr/>
        </p:nvSpPr>
        <p:spPr>
          <a:xfrm>
            <a:off x="3972046" y="5579679"/>
            <a:ext cx="778889" cy="194541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39D191-DE68-4148-8AF8-D96417195217}"/>
              </a:ext>
            </a:extLst>
          </p:cNvPr>
          <p:cNvSpPr txBox="1"/>
          <p:nvPr/>
        </p:nvSpPr>
        <p:spPr>
          <a:xfrm>
            <a:off x="226162" y="5893308"/>
            <a:ext cx="2744829" cy="338554"/>
          </a:xfrm>
          <a:prstGeom prst="rect">
            <a:avLst/>
          </a:prstGeom>
          <a:solidFill>
            <a:srgbClr val="FFCC00">
              <a:alpha val="1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tx2"/>
                </a:solidFill>
              </a:rPr>
              <a:t>Click here to start permuting!</a:t>
            </a:r>
            <a:endParaRPr lang="zh-TW" altLang="en-US" sz="1600" dirty="0">
              <a:solidFill>
                <a:schemeClr val="tx2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58663E4-71BB-479F-9443-45439287E59F}"/>
              </a:ext>
            </a:extLst>
          </p:cNvPr>
          <p:cNvSpPr/>
          <p:nvPr/>
        </p:nvSpPr>
        <p:spPr>
          <a:xfrm>
            <a:off x="5003811" y="2595067"/>
            <a:ext cx="531223" cy="217714"/>
          </a:xfrm>
          <a:prstGeom prst="ellipse">
            <a:avLst/>
          </a:prstGeom>
          <a:solidFill>
            <a:srgbClr val="FFCC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F96F50-890C-4588-8220-EB3B77CB3CA3}"/>
              </a:ext>
            </a:extLst>
          </p:cNvPr>
          <p:cNvSpPr/>
          <p:nvPr/>
        </p:nvSpPr>
        <p:spPr>
          <a:xfrm>
            <a:off x="5104020" y="2743200"/>
            <a:ext cx="3127446" cy="3919775"/>
          </a:xfrm>
          <a:prstGeom prst="rect">
            <a:avLst/>
          </a:prstGeom>
          <a:solidFill>
            <a:srgbClr val="FFCC00">
              <a:alpha val="12157"/>
            </a:srgbClr>
          </a:solidFill>
          <a:ln w="38100">
            <a:solidFill>
              <a:srgbClr val="FFCC00">
                <a:alpha val="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44205BB4-795D-457C-8FA4-B285147E6353}"/>
              </a:ext>
            </a:extLst>
          </p:cNvPr>
          <p:cNvSpPr/>
          <p:nvPr/>
        </p:nvSpPr>
        <p:spPr>
          <a:xfrm>
            <a:off x="8231466" y="4027723"/>
            <a:ext cx="1053737" cy="513029"/>
          </a:xfrm>
          <a:prstGeom prst="rightArrow">
            <a:avLst/>
          </a:prstGeom>
          <a:solidFill>
            <a:srgbClr val="FFCC00">
              <a:alpha val="50196"/>
            </a:srgbClr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A90904-7925-47A4-BB24-8E4F740CBAF8}"/>
              </a:ext>
            </a:extLst>
          </p:cNvPr>
          <p:cNvSpPr txBox="1"/>
          <p:nvPr/>
        </p:nvSpPr>
        <p:spPr>
          <a:xfrm>
            <a:off x="9340309" y="3846251"/>
            <a:ext cx="1774640" cy="830997"/>
          </a:xfrm>
          <a:prstGeom prst="rect">
            <a:avLst/>
          </a:prstGeom>
          <a:solidFill>
            <a:srgbClr val="FFCC00">
              <a:alpha val="1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tx2"/>
                </a:solidFill>
              </a:rPr>
              <a:t>The result of the permutation will be shown here!</a:t>
            </a:r>
            <a:endParaRPr lang="zh-TW" alt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9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43DD97-725D-404B-B116-E9681F707B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04" t="12128" r="32419" b="10251"/>
          <a:stretch/>
        </p:blipFill>
        <p:spPr>
          <a:xfrm>
            <a:off x="3988233" y="2585742"/>
            <a:ext cx="4215534" cy="41197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FD6721-F307-47F8-883E-4D3939116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444" y="982980"/>
            <a:ext cx="8897112" cy="1188720"/>
          </a:xfrm>
        </p:spPr>
        <p:txBody>
          <a:bodyPr/>
          <a:lstStyle/>
          <a:p>
            <a:r>
              <a:rPr lang="en-US" altLang="zh-TW" dirty="0"/>
              <a:t>Permutation of Texts (</a:t>
            </a:r>
            <a:r>
              <a:rPr lang="zh-TW" altLang="en-US" dirty="0"/>
              <a:t>中文</a:t>
            </a:r>
            <a:r>
              <a:rPr lang="en-US" altLang="zh-TW" dirty="0"/>
              <a:t>&amp;</a:t>
            </a:r>
            <a:r>
              <a:rPr lang="en-US" altLang="zh-TW" dirty="0" err="1"/>
              <a:t>Eng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7FDE93-A732-4F13-9D15-D59C182E2782}"/>
              </a:ext>
            </a:extLst>
          </p:cNvPr>
          <p:cNvSpPr/>
          <p:nvPr/>
        </p:nvSpPr>
        <p:spPr>
          <a:xfrm>
            <a:off x="5518988" y="2691652"/>
            <a:ext cx="931817" cy="182880"/>
          </a:xfrm>
          <a:prstGeom prst="ellipse">
            <a:avLst/>
          </a:prstGeom>
          <a:solidFill>
            <a:srgbClr val="FFCC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E906B7-DC26-4E1E-8CD4-B06B8093076B}"/>
              </a:ext>
            </a:extLst>
          </p:cNvPr>
          <p:cNvSpPr/>
          <p:nvPr/>
        </p:nvSpPr>
        <p:spPr>
          <a:xfrm>
            <a:off x="5102456" y="2874532"/>
            <a:ext cx="3026509" cy="3648049"/>
          </a:xfrm>
          <a:prstGeom prst="rect">
            <a:avLst/>
          </a:prstGeom>
          <a:solidFill>
            <a:srgbClr val="FFCC00">
              <a:alpha val="12157"/>
            </a:srgbClr>
          </a:solidFill>
          <a:ln w="38100">
            <a:solidFill>
              <a:srgbClr val="FFCC00">
                <a:alpha val="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107A8E-7EF6-4138-8AEF-A4B98B0F188A}"/>
              </a:ext>
            </a:extLst>
          </p:cNvPr>
          <p:cNvSpPr/>
          <p:nvPr/>
        </p:nvSpPr>
        <p:spPr>
          <a:xfrm>
            <a:off x="3988233" y="5973250"/>
            <a:ext cx="448765" cy="15124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410B28-AEEF-464C-8421-F424589AE568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3005149" y="5243667"/>
            <a:ext cx="983084" cy="80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AACD447-EFBD-4FF6-9239-4EE1448A706F}"/>
              </a:ext>
            </a:extLst>
          </p:cNvPr>
          <p:cNvSpPr txBox="1"/>
          <p:nvPr/>
        </p:nvSpPr>
        <p:spPr>
          <a:xfrm>
            <a:off x="398246" y="4147692"/>
            <a:ext cx="2701415" cy="1077218"/>
          </a:xfrm>
          <a:prstGeom prst="rect">
            <a:avLst/>
          </a:prstGeom>
          <a:solidFill>
            <a:srgbClr val="FFCC00">
              <a:alpha val="1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tx2"/>
                </a:solidFill>
              </a:rPr>
              <a:t>When the checkbox “Tracing” is checked,</a:t>
            </a:r>
            <a:r>
              <a:rPr lang="zh-TW" altLang="en-US" sz="1600" dirty="0">
                <a:solidFill>
                  <a:schemeClr val="tx2"/>
                </a:solidFill>
              </a:rPr>
              <a:t> </a:t>
            </a:r>
            <a:r>
              <a:rPr lang="en-US" altLang="zh-TW" sz="1600" dirty="0">
                <a:solidFill>
                  <a:schemeClr val="tx2"/>
                </a:solidFill>
              </a:rPr>
              <a:t>the process of the permutation in the program will be shown.</a:t>
            </a:r>
          </a:p>
        </p:txBody>
      </p:sp>
    </p:spTree>
    <p:extLst>
      <p:ext uri="{BB962C8B-B14F-4D97-AF65-F5344CB8AC3E}">
        <p14:creationId xmlns:p14="http://schemas.microsoft.com/office/powerpoint/2010/main" val="220456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E7994-FB45-4EB8-87C1-3A47A8A14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Clear all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FB55C3-CDF3-413E-BC6A-F4F00BE55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42" t="12768" r="30594" b="9184"/>
          <a:stretch/>
        </p:blipFill>
        <p:spPr>
          <a:xfrm>
            <a:off x="2742414" y="2452282"/>
            <a:ext cx="4266534" cy="42220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F0A9D54-B5CE-44E7-9324-4DE218AB1309}"/>
              </a:ext>
            </a:extLst>
          </p:cNvPr>
          <p:cNvSpPr/>
          <p:nvPr/>
        </p:nvSpPr>
        <p:spPr>
          <a:xfrm>
            <a:off x="2742414" y="6066503"/>
            <a:ext cx="816863" cy="285136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E57E5F-D475-4F59-AD0A-38E407E2514F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559277" y="4581479"/>
            <a:ext cx="4071171" cy="16275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4D8FF19-2AD3-40C2-999D-C0977B314E99}"/>
              </a:ext>
            </a:extLst>
          </p:cNvPr>
          <p:cNvSpPr txBox="1"/>
          <p:nvPr/>
        </p:nvSpPr>
        <p:spPr>
          <a:xfrm>
            <a:off x="7630448" y="4165980"/>
            <a:ext cx="2701415" cy="830997"/>
          </a:xfrm>
          <a:prstGeom prst="rect">
            <a:avLst/>
          </a:prstGeom>
          <a:solidFill>
            <a:srgbClr val="FFCC00">
              <a:alpha val="1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tx2"/>
                </a:solidFill>
              </a:rPr>
              <a:t>Click “Clear All” button, then the interface will be as new as when it just started!</a:t>
            </a:r>
          </a:p>
        </p:txBody>
      </p:sp>
    </p:spTree>
    <p:extLst>
      <p:ext uri="{BB962C8B-B14F-4D97-AF65-F5344CB8AC3E}">
        <p14:creationId xmlns:p14="http://schemas.microsoft.com/office/powerpoint/2010/main" val="166787529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103</TotalTime>
  <Words>414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微軟正黑體</vt:lpstr>
      <vt:lpstr>Arial</vt:lpstr>
      <vt:lpstr>Gill Sans MT</vt:lpstr>
      <vt:lpstr>Parcel</vt:lpstr>
      <vt:lpstr>Permutations and tower of hanoi</vt:lpstr>
      <vt:lpstr>Permutations</vt:lpstr>
      <vt:lpstr>Permutation of alphabets </vt:lpstr>
      <vt:lpstr>Permutation of alphabets with tracing</vt:lpstr>
      <vt:lpstr>Permutation of Numbers</vt:lpstr>
      <vt:lpstr>Permutation of Numbers with tracing</vt:lpstr>
      <vt:lpstr>Permutation of Texts (中文&amp;Eng)</vt:lpstr>
      <vt:lpstr>Permutation of Texts (中文&amp;Eng)</vt:lpstr>
      <vt:lpstr>Clear all</vt:lpstr>
      <vt:lpstr>Tower of hanoi</vt:lpstr>
      <vt:lpstr>Tower of hanoi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Permutations and tower of hanoi</dc:title>
  <dc:creator>陳盈均</dc:creator>
  <cp:lastModifiedBy>陳盈均</cp:lastModifiedBy>
  <cp:revision>11</cp:revision>
  <dcterms:created xsi:type="dcterms:W3CDTF">2021-10-19T11:08:18Z</dcterms:created>
  <dcterms:modified xsi:type="dcterms:W3CDTF">2021-10-19T12:51:35Z</dcterms:modified>
</cp:coreProperties>
</file>