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77" r:id="rId7"/>
    <p:sldId id="278" r:id="rId8"/>
    <p:sldId id="281" r:id="rId9"/>
    <p:sldId id="286" r:id="rId10"/>
    <p:sldId id="28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it Shah" initials="JS" lastIdx="1" clrIdx="0">
    <p:extLst>
      <p:ext uri="{19B8F6BF-5375-455C-9EA6-DF929625EA0E}">
        <p15:presenceInfo xmlns:p15="http://schemas.microsoft.com/office/powerpoint/2012/main" userId="0ebff348ccce39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0D8295"/>
    <a:srgbClr val="F59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Project</a:t>
            </a:r>
            <a:r>
              <a:rPr lang="en-US" sz="1600" b="1" baseline="0" dirty="0"/>
              <a:t> Risk Analysis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83000">
                  <a:srgbClr val="0D8295"/>
                </a:gs>
                <a:gs pos="32000">
                  <a:srgbClr val="CB7A09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CB7A09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B7A09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gradFill>
              <a:gsLst>
                <a:gs pos="0">
                  <a:srgbClr val="0D8295"/>
                </a:gs>
                <a:gs pos="12000">
                  <a:srgbClr val="CB7A09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2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VID-19_pandemic" TargetMode="External"/><Relationship Id="rId3" Type="http://schemas.openxmlformats.org/officeDocument/2006/relationships/hyperlink" Target="https://www.wordbank.com/us/blog/international-marketing/covid-19-global-market-impact/" TargetMode="External"/><Relationship Id="rId7" Type="http://schemas.openxmlformats.org/officeDocument/2006/relationships/hyperlink" Target="https://www.ncbi.nlm.nih.gov/pmc/articles/PMC729987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ndianexpress.com/article/explained/explained-how-has-covid-19-affected-the-global-economy-6410494/" TargetMode="External"/><Relationship Id="rId5" Type="http://schemas.openxmlformats.org/officeDocument/2006/relationships/hyperlink" Target="https://en.wikipedia.org/wiki/Financial_market_impact_of_the_COVID-19_pandemic" TargetMode="External"/><Relationship Id="rId4" Type="http://schemas.openxmlformats.org/officeDocument/2006/relationships/hyperlink" Target="https://www.business-standard.com/topic/technical-analysis" TargetMode="External"/><Relationship Id="rId9" Type="http://schemas.openxmlformats.org/officeDocument/2006/relationships/hyperlink" Target="https://en.wikipedia.org/wiki/Financial_mark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ometers.info/coronavirus/" TargetMode="External"/><Relationship Id="rId7" Type="http://schemas.openxmlformats.org/officeDocument/2006/relationships/hyperlink" Target="https://www.who.int/tb/country/data/download/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/datasets/covid-19" TargetMode="External"/><Relationship Id="rId5" Type="http://schemas.openxmlformats.org/officeDocument/2006/relationships/hyperlink" Target="https://github.com/CSSEGISandData/COVID-19/tree/master/csse_covid_19_data/csse_covid_19_time_series" TargetMode="External"/><Relationship Id="rId4" Type="http://schemas.openxmlformats.org/officeDocument/2006/relationships/hyperlink" Target="https://api.covid19india.org/v4/data.js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Covid-19 Project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of Project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45681" y="3046626"/>
            <a:ext cx="5356127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251138" y="3046628"/>
            <a:ext cx="5356127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417936" y="3046626"/>
            <a:ext cx="5356126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584734" y="3046626"/>
            <a:ext cx="5356126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753689" y="3046627"/>
            <a:ext cx="5356127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hlinkClick r:id="rId3" tooltip="Market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ANALYSIS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hlinkClick r:id="rId4" tooltip="Technical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 ANALYSIS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hlinkClick r:id="rId5" tooltip="Financial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FINANCIAL ANALYSIS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hlinkClick r:id="rId6" tooltip="Economic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ECONOMIC ANALYSIS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hlinkClick r:id="rId7" tooltip="Ecological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ECOLOGICAL</a:t>
            </a:r>
            <a:r>
              <a:rPr lang="en-US" sz="1600" b="1" dirty="0">
                <a:solidFill>
                  <a:srgbClr val="C00000"/>
                </a:solidFill>
                <a:hlinkClick r:id="rId7" tooltip="Ecological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hlinkClick r:id="rId7" tooltip="Ecological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26599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Economic turmoil associated with the </a:t>
            </a:r>
            <a:r>
              <a:rPr lang="en-US" sz="1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hlinkClick r:id="rId8" tooltip="COVID-19 pandem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COVID-19 pandemic</a:t>
            </a:r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 has wide-ranging and severe impacts upon </a:t>
            </a:r>
            <a:r>
              <a:rPr lang="en-US" sz="14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hlinkClick r:id="rId9" tooltip="Financial mark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financial markets</a:t>
            </a:r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, including stock, bond, and commodity (including crude oil and gold) markets.</a:t>
            </a:r>
            <a:endParaRPr lang="en-US" sz="1400" dirty="0">
              <a:solidFill>
                <a:schemeClr val="bg1">
                  <a:lumMod val="9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23080" y="3537145"/>
            <a:ext cx="1868875" cy="29036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According to the International Monetary Fund (IMF), the global economy is expected to shrink by over </a:t>
            </a:r>
            <a:r>
              <a:rPr lang="en-US" sz="1400" b="1" i="1" dirty="0">
                <a:solidFill>
                  <a:schemeClr val="bg1"/>
                </a:solidFill>
                <a:effectLst/>
              </a:rPr>
              <a:t>3 per cent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 in 2020. since March 21, more than 36 million have filed for unemployment benefits, which is almost a quarter of the working-age population.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24175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Reports from all over the world are indicating that after the outbreak of COVID-19, environmental conditions including air quality and water quality in rivers are improving and wildlife is blooming.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6554-2938-44EA-BA08-DAFF277B6249}"/>
              </a:ext>
            </a:extLst>
          </p:cNvPr>
          <p:cNvSpPr txBox="1"/>
          <p:nvPr/>
        </p:nvSpPr>
        <p:spPr>
          <a:xfrm>
            <a:off x="812143" y="3653603"/>
            <a:ext cx="18705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</a:rPr>
              <a:t>Across the world, uncertainty around COVID-19 is more than 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</a:rPr>
              <a:t>three times higher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 than with any pandemic in the last 25 years. Historically, this uncertainty has coincided with lower growth and tighter financial conditions.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7DBDA-66C8-41C1-98E6-9275E318B47B}"/>
              </a:ext>
            </a:extLst>
          </p:cNvPr>
          <p:cNvSpPr txBox="1"/>
          <p:nvPr/>
        </p:nvSpPr>
        <p:spPr>
          <a:xfrm>
            <a:off x="3069681" y="3653603"/>
            <a:ext cx="17508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Technical Analysis shows that due to Covid-19 there is less effect on this market as the production and manufacturing can be increased after the situation gets cooled down . </a:t>
            </a:r>
            <a:endParaRPr lang="en-IN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3617" y="2928814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41673" y="1568755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5827" y="1582315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3874" y="292881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6316" y="4851632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55886" y="4851632"/>
            <a:ext cx="1587500" cy="1587500"/>
          </a:xfrm>
          <a:prstGeom prst="ellipse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7"/>
            <a:endCxn id="42" idx="2"/>
          </p:cNvCxnSpPr>
          <p:nvPr/>
        </p:nvCxnSpPr>
        <p:spPr>
          <a:xfrm flipV="1">
            <a:off x="2138633" y="2362505"/>
            <a:ext cx="1003040" cy="79879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4729173" y="2362505"/>
            <a:ext cx="966654" cy="1356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1"/>
          </p:cNvCxnSpPr>
          <p:nvPr/>
        </p:nvCxnSpPr>
        <p:spPr>
          <a:xfrm>
            <a:off x="7283327" y="2376065"/>
            <a:ext cx="863031" cy="78523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891567" y="3353231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Requirements Specification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263836" y="222341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Collection	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789564" y="21298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Preprocessing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017062" y="359945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Cleaning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5844266" y="5508710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3263836" y="5385600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Visualization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A06177-FD93-4E7C-90A9-352D831C1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5" idx="3"/>
            <a:endCxn id="76" idx="7"/>
          </p:cNvCxnSpPr>
          <p:nvPr/>
        </p:nvCxnSpPr>
        <p:spPr>
          <a:xfrm flipH="1">
            <a:off x="7091332" y="4283829"/>
            <a:ext cx="1055026" cy="80028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C466AC-5EAF-4608-A933-E6E27515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6" idx="2"/>
            <a:endCxn id="77" idx="6"/>
          </p:cNvCxnSpPr>
          <p:nvPr/>
        </p:nvCxnSpPr>
        <p:spPr>
          <a:xfrm flipH="1">
            <a:off x="4743386" y="5645382"/>
            <a:ext cx="99293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6496CF1-95DF-4720-B8A2-954AE16DD5BA}"/>
              </a:ext>
            </a:extLst>
          </p:cNvPr>
          <p:cNvSpPr txBox="1"/>
          <p:nvPr/>
        </p:nvSpPr>
        <p:spPr>
          <a:xfrm>
            <a:off x="355106" y="879471"/>
            <a:ext cx="345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Arial Narrow" panose="020B0606020202030204" pitchFamily="34" charset="0"/>
                <a:ea typeface="MS PGothic" panose="020B0600070205080204" pitchFamily="34" charset="-128"/>
                <a:sym typeface="Wingdings" panose="05000000000000000000" pitchFamily="2" charset="2"/>
              </a:rPr>
              <a:t>  </a:t>
            </a:r>
            <a:r>
              <a:rPr lang="en-IN" sz="2800" b="1" dirty="0">
                <a:latin typeface="Arial Narrow" panose="020B0606020202030204" pitchFamily="34" charset="0"/>
                <a:ea typeface="MS PGothic" panose="020B0600070205080204" pitchFamily="34" charset="-128"/>
              </a:rPr>
              <a:t>Workflow of Project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4D9232-3D1F-4DB9-BBF3-9EDCFE2367E0}"/>
              </a:ext>
            </a:extLst>
          </p:cNvPr>
          <p:cNvSpPr txBox="1"/>
          <p:nvPr/>
        </p:nvSpPr>
        <p:spPr>
          <a:xfrm>
            <a:off x="488272" y="704487"/>
            <a:ext cx="620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Arial Narrow" panose="020B0606020202030204" pitchFamily="34" charset="0"/>
                <a:sym typeface="Wingdings" panose="05000000000000000000" pitchFamily="2" charset="2"/>
              </a:rPr>
              <a:t> Types of</a:t>
            </a:r>
            <a:r>
              <a:rPr lang="en-IN" sz="2800" b="1" dirty="0">
                <a:latin typeface="Arial Narrow" panose="020B0606020202030204" pitchFamily="34" charset="0"/>
              </a:rPr>
              <a:t> Analysis covered in my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3A177-9AE3-42C8-8967-107CBD06FF79}"/>
              </a:ext>
            </a:extLst>
          </p:cNvPr>
          <p:cNvSpPr txBox="1"/>
          <p:nvPr/>
        </p:nvSpPr>
        <p:spPr>
          <a:xfrm>
            <a:off x="2601157" y="1819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D86C8-5BD3-40A9-9F2F-36F54DFFFA03}"/>
              </a:ext>
            </a:extLst>
          </p:cNvPr>
          <p:cNvSpPr txBox="1"/>
          <p:nvPr/>
        </p:nvSpPr>
        <p:spPr>
          <a:xfrm>
            <a:off x="1003177" y="1722231"/>
            <a:ext cx="57172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Descriptive Analysis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Predictive Analysis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DAX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4D9232-3D1F-4DB9-BBF3-9EDCFE2367E0}"/>
              </a:ext>
            </a:extLst>
          </p:cNvPr>
          <p:cNvSpPr txBox="1"/>
          <p:nvPr/>
        </p:nvSpPr>
        <p:spPr>
          <a:xfrm>
            <a:off x="488272" y="704487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Arial Narrow" panose="020B0606020202030204" pitchFamily="34" charset="0"/>
                <a:sym typeface="Wingdings" panose="05000000000000000000" pitchFamily="2" charset="2"/>
              </a:rPr>
              <a:t> Sources of Data :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3A177-9AE3-42C8-8967-107CBD06FF79}"/>
              </a:ext>
            </a:extLst>
          </p:cNvPr>
          <p:cNvSpPr txBox="1"/>
          <p:nvPr/>
        </p:nvSpPr>
        <p:spPr>
          <a:xfrm>
            <a:off x="2601157" y="1819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D86C8-5BD3-40A9-9F2F-36F54DFFFA03}"/>
              </a:ext>
            </a:extLst>
          </p:cNvPr>
          <p:cNvSpPr txBox="1"/>
          <p:nvPr/>
        </p:nvSpPr>
        <p:spPr>
          <a:xfrm>
            <a:off x="861135" y="1227707"/>
            <a:ext cx="10049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78D4"/>
                </a:solidFill>
                <a:effectLst/>
                <a:latin typeface="Segoe UI" panose="020B0502040204020203" pitchFamily="34" charset="0"/>
                <a:hlinkClick r:id="rId3" tooltip="https://www.worldometers.info/coronavirus/"/>
              </a:rPr>
              <a:t>https://www.worldometers.info/coronavirus/</a:t>
            </a:r>
            <a:r>
              <a:rPr lang="en-IN" sz="2400" dirty="0">
                <a:solidFill>
                  <a:srgbClr val="004578"/>
                </a:solidFill>
                <a:latin typeface="Segoe UI" panose="020B0502040204020203" pitchFamily="34" charset="0"/>
              </a:rPr>
              <a:t>   (PRIMARY)</a:t>
            </a:r>
            <a:endParaRPr lang="en-IN" sz="2400" b="0" i="0" u="none" strike="noStrike" dirty="0">
              <a:solidFill>
                <a:srgbClr val="004578"/>
              </a:solidFill>
              <a:effectLst/>
              <a:latin typeface="Segoe UI" panose="020B0502040204020203" pitchFamily="34" charset="0"/>
              <a:hlinkClick r:id="rId4" tooltip="https://api.covid19india.org/v4/data.jso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4578"/>
                </a:solidFill>
                <a:effectLst/>
                <a:latin typeface="Segoe UI" panose="020B0502040204020203" pitchFamily="34" charset="0"/>
                <a:hlinkClick r:id="rId4" tooltip="https://api.covid19india.org/v4/data.json"/>
              </a:rPr>
              <a:t>https://api.covid19india.org/v4/data.json</a:t>
            </a:r>
            <a:endParaRPr lang="en-IN" sz="2400" b="0" i="0" u="none" strike="noStrike" dirty="0">
              <a:solidFill>
                <a:srgbClr val="004578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https://github.com/CSSEGISandData/COVID-19/tree/master/csse_covid_19_data/csse_covid_19_time_series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https://data.world/datasets/covid-19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https://www.who.int/tb/country/data/download/en/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3D5DC-CCD5-4D38-9977-8B5F91A7BACC}"/>
              </a:ext>
            </a:extLst>
          </p:cNvPr>
          <p:cNvSpPr txBox="1"/>
          <p:nvPr/>
        </p:nvSpPr>
        <p:spPr>
          <a:xfrm>
            <a:off x="702815" y="3899526"/>
            <a:ext cx="4436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Arial Narrow" panose="020B0606020202030204" pitchFamily="34" charset="0"/>
                <a:sym typeface="Wingdings" panose="05000000000000000000" pitchFamily="2" charset="2"/>
              </a:rPr>
              <a:t> Tools and Language Used :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FDCC4-2C4E-4C72-890F-480F958F962C}"/>
              </a:ext>
            </a:extLst>
          </p:cNvPr>
          <p:cNvSpPr txBox="1"/>
          <p:nvPr/>
        </p:nvSpPr>
        <p:spPr>
          <a:xfrm>
            <a:off x="861135" y="4484525"/>
            <a:ext cx="3790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Microsoft Power BI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SQL language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Entity Relationships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8123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6056109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9AB3DC-5FB0-42EC-9F16-FE0562A68882}"/>
              </a:ext>
            </a:extLst>
          </p:cNvPr>
          <p:cNvSpPr txBox="1"/>
          <p:nvPr/>
        </p:nvSpPr>
        <p:spPr>
          <a:xfrm>
            <a:off x="7534275" y="1511874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Risk 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involves examining how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outcomes and objectives might change due to the impact of 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risk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event. Once 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risks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are identified, they are analyzed to identify the qualitative and quantitative impact of 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risk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on 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so that appropriate steps can be taken to mitigate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Here analysis show that Risk has been increased continuously after February and now started decreasing after September.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F02526-5EA0-4C4D-85AC-64AB2431B0F2}"/>
              </a:ext>
            </a:extLst>
          </p:cNvPr>
          <p:cNvSpPr/>
          <p:nvPr/>
        </p:nvSpPr>
        <p:spPr>
          <a:xfrm>
            <a:off x="695325" y="6115050"/>
            <a:ext cx="323850" cy="295275"/>
          </a:xfrm>
          <a:prstGeom prst="ellipse">
            <a:avLst/>
          </a:prstGeom>
          <a:solidFill>
            <a:srgbClr val="CB7A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AEE34-673F-4F08-AAA7-7100C04BFC89}"/>
              </a:ext>
            </a:extLst>
          </p:cNvPr>
          <p:cNvSpPr txBox="1"/>
          <p:nvPr/>
        </p:nvSpPr>
        <p:spPr>
          <a:xfrm>
            <a:off x="1019175" y="60780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22505-2E80-4CEC-8E35-5FE41C73F520}"/>
              </a:ext>
            </a:extLst>
          </p:cNvPr>
          <p:cNvSpPr txBox="1"/>
          <p:nvPr/>
        </p:nvSpPr>
        <p:spPr>
          <a:xfrm rot="16200000">
            <a:off x="-42948" y="360152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1615</TotalTime>
  <Words>472</Words>
  <Application>Microsoft Office PowerPoint</Application>
  <PresentationFormat>Widescreen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</vt:lpstr>
      <vt:lpstr>Arial Narrow</vt:lpstr>
      <vt:lpstr>Calibri</vt:lpstr>
      <vt:lpstr>Century Gothic</vt:lpstr>
      <vt:lpstr>Segoe UI</vt:lpstr>
      <vt:lpstr>Segoe UI Light</vt:lpstr>
      <vt:lpstr>Wingdings</vt:lpstr>
      <vt:lpstr>Office Theme</vt:lpstr>
      <vt:lpstr>Covid-19 Project Analysis Presentation</vt:lpstr>
      <vt:lpstr>Project analysis slide 2</vt:lpstr>
      <vt:lpstr>Project analysis slide 3</vt:lpstr>
      <vt:lpstr>Project analysis slide 4</vt:lpstr>
      <vt:lpstr>Project analysis slide 7</vt:lpstr>
      <vt:lpstr>Project analysis slide 7</vt:lpstr>
      <vt:lpstr>Project analysis slide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Jimit Shah</dc:creator>
  <cp:lastModifiedBy>Jimit Shah</cp:lastModifiedBy>
  <cp:revision>30</cp:revision>
  <dcterms:created xsi:type="dcterms:W3CDTF">2020-09-23T03:01:44Z</dcterms:created>
  <dcterms:modified xsi:type="dcterms:W3CDTF">2020-10-06T13:24:01Z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