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Monday, July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Monday, July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1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Monday, July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Monday, July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Monday, July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1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Monday, July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4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Monday, July 20,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6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Monday, July 20,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3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Monday, July 20,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7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Monday, July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Monday, July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Monday, July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73F849F7-9C65-4383-955A-B5D9164DE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 b="23941"/>
          <a:stretch/>
        </p:blipFill>
        <p:spPr>
          <a:xfrm>
            <a:off x="-7662" y="10"/>
            <a:ext cx="12191980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DC580-F26D-4791-8ABA-06EA32AF8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1"/>
            <a:ext cx="9144000" cy="3850276"/>
          </a:xfrm>
        </p:spPr>
        <p:txBody>
          <a:bodyPr>
            <a:normAutofit/>
          </a:bodyPr>
          <a:lstStyle/>
          <a:p>
            <a:r>
              <a:rPr lang="en-IN" sz="6000" dirty="0"/>
              <a:t>Data Analysis Expressions</a:t>
            </a:r>
            <a:endParaRPr lang="en-IN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2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>
            <a:extLst>
              <a:ext uri="{FF2B5EF4-FFF2-40B4-BE49-F238E27FC236}">
                <a16:creationId xmlns:a16="http://schemas.microsoft.com/office/drawing/2014/main" id="{73F849F7-9C65-4383-955A-B5D9164DE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 b="239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DC580-F26D-4791-8ABA-06EA32AF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689" y="5552984"/>
            <a:ext cx="10309745" cy="1233488"/>
          </a:xfrm>
        </p:spPr>
        <p:txBody>
          <a:bodyPr>
            <a:noAutofit/>
          </a:bodyPr>
          <a:lstStyle/>
          <a:p>
            <a:pPr algn="l"/>
            <a:r>
              <a:rPr lang="en-IN" sz="6000" dirty="0">
                <a:latin typeface="Bahnschrift" panose="020B0502040204020203" pitchFamily="34" charset="0"/>
              </a:rPr>
              <a:t>Thank You</a:t>
            </a:r>
            <a:br>
              <a:rPr lang="en-US" sz="6000" dirty="0">
                <a:latin typeface="Bahnschrift" panose="020B0502040204020203" pitchFamily="34" charset="0"/>
                <a:cs typeface="Calibri" panose="020F0502020204030204" pitchFamily="34" charset="0"/>
              </a:rPr>
            </a:br>
            <a:b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6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0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73F849F7-9C65-4383-955A-B5D9164DE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 b="23941"/>
          <a:stretch/>
        </p:blipFill>
        <p:spPr>
          <a:xfrm>
            <a:off x="-5335" y="17756"/>
            <a:ext cx="12191980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DC580-F26D-4791-8ABA-06EA32AF8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527" y="301841"/>
            <a:ext cx="9132163" cy="345855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Bahnschrift" panose="020B0502040204020203" pitchFamily="34" charset="0"/>
                <a:cs typeface="Calibri" panose="020F0502020204030204" pitchFamily="34" charset="0"/>
              </a:rPr>
              <a:t>Agenda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▷What is DAX?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▷Basic Operations: Functions, Measures, Simple Operations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▷Advanced Operations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▷Exercises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10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73F849F7-9C65-4383-955A-B5D9164DE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 b="23941"/>
          <a:stretch/>
        </p:blipFill>
        <p:spPr>
          <a:xfrm>
            <a:off x="-7662" y="8888"/>
            <a:ext cx="12191980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DC580-F26D-4791-8ABA-06EA32AF8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542" y="1216241"/>
            <a:ext cx="7315202" cy="3458550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latin typeface="Bahnschrift" panose="020B0502040204020203" pitchFamily="34" charset="0"/>
              </a:rPr>
              <a:t>What is DAX?</a:t>
            </a:r>
            <a:r>
              <a:rPr lang="en-US" sz="3600" dirty="0">
                <a:latin typeface="Bahnschrift" panose="020B0502040204020203" pitchFamily="34" charset="0"/>
                <a:cs typeface="Calibri" panose="020F0502020204030204" pitchFamily="34" charset="0"/>
              </a:rPr>
              <a:t> 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▷Next generation data           analysis on excel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▷Functional Formula Language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▷Inbuilt functions to perform various operations on your data model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▷Reference from CELL to COLUMN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6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73F849F7-9C65-4383-955A-B5D9164DE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 b="23941"/>
          <a:stretch/>
        </p:blipFill>
        <p:spPr>
          <a:xfrm>
            <a:off x="-7662" y="10"/>
            <a:ext cx="12191980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DC580-F26D-4791-8ABA-06EA32AF8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869" y="1274963"/>
            <a:ext cx="9090734" cy="47834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Bahnschrift" panose="020B0502040204020203" pitchFamily="34" charset="0"/>
              </a:rPr>
              <a:t>How DAX is different from excel?</a:t>
            </a:r>
            <a:r>
              <a:rPr lang="en-US" sz="3600" dirty="0">
                <a:latin typeface="Bahnschrift" panose="020B0502040204020203" pitchFamily="34" charset="0"/>
                <a:cs typeface="Calibri" panose="020F0502020204030204" pitchFamily="34" charset="0"/>
              </a:rPr>
              <a:t> </a:t>
            </a:r>
            <a:br>
              <a:rPr lang="en-US" sz="3600" dirty="0">
                <a:latin typeface="Bahnschrift" panose="020B0502040204020203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▷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Similarities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• Certain functions have the same name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• Look up functions in DAX are similar to array and vector lookup functions in excel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▷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Differences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• Input / Output formats may be different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• Excel functions take cell reference. DAX never takes cell reference.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• Excel date/time functions return integer. DAX date/time returns in datetime format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• Excel cannot return tables (except arrays)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73F849F7-9C65-4383-955A-B5D9164DE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 b="23941"/>
          <a:stretch/>
        </p:blipFill>
        <p:spPr>
          <a:xfrm>
            <a:off x="-7662" y="10"/>
            <a:ext cx="12191980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DC580-F26D-4791-8ABA-06EA32AF8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135" y="744317"/>
            <a:ext cx="9090734" cy="478344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latin typeface="Bahnschrift" panose="020B0502040204020203" pitchFamily="34" charset="0"/>
              </a:rPr>
              <a:t>Common Terminologies</a:t>
            </a:r>
            <a:r>
              <a:rPr lang="en-US" sz="3600" dirty="0">
                <a:latin typeface="Bahnschrift" panose="020B0502040204020203" pitchFamily="34" charset="0"/>
                <a:cs typeface="Calibri" panose="020F0502020204030204" pitchFamily="34" charset="0"/>
              </a:rPr>
              <a:t> </a:t>
            </a:r>
            <a:br>
              <a:rPr lang="en-US" sz="3600" dirty="0">
                <a:latin typeface="Bahnschrift" panose="020B0502040204020203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▷ Expressions: Any DAX expression that returns a single scalar value, where the expression is to be evaluated multiple times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▷ Value : Any DAX expression that returns a single scalar value where the expression is to be evaluated exactly once before all other operations. 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▷ Type: An enumeration used to determine the data type for PathItem and PathItemReverse. 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▷ Table, tableName, columnName, name, order</a:t>
            </a:r>
            <a:endParaRPr lang="en-IN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75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73F849F7-9C65-4383-955A-B5D9164DE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 b="23941"/>
          <a:stretch/>
        </p:blipFill>
        <p:spPr>
          <a:xfrm>
            <a:off x="2327" y="10"/>
            <a:ext cx="12191980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DC580-F26D-4791-8ABA-06EA32AF8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890" y="406965"/>
            <a:ext cx="9090734" cy="3570231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latin typeface="Bahnschrift" panose="020B0502040204020203" pitchFamily="34" charset="0"/>
              </a:rPr>
              <a:t>DAX Functions</a:t>
            </a:r>
            <a:r>
              <a:rPr lang="en-US" sz="3600" dirty="0">
                <a:latin typeface="Bahnschrift" panose="020B0502040204020203" pitchFamily="34" charset="0"/>
                <a:cs typeface="Calibri" panose="020F0502020204030204" pitchFamily="34" charset="0"/>
              </a:rPr>
              <a:t> </a:t>
            </a:r>
            <a:br>
              <a:rPr lang="en-US" sz="3600" dirty="0">
                <a:latin typeface="Bahnschrift" panose="020B0502040204020203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▷ DAX Filter Functions </a:t>
            </a:r>
            <a:b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▷ DAX Aggregation Functions </a:t>
            </a:r>
            <a:b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▷ DAX Time Intelligence Functions </a:t>
            </a:r>
            <a:b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▷ DAX Date and Time Functions </a:t>
            </a:r>
            <a:b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▷ DAX Information Functions </a:t>
            </a:r>
            <a:b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▷ DAX Logical Functions </a:t>
            </a:r>
            <a:b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▷ DAX Statistical Functions</a:t>
            </a:r>
            <a:endParaRPr lang="en-IN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4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>
            <a:extLst>
              <a:ext uri="{FF2B5EF4-FFF2-40B4-BE49-F238E27FC236}">
                <a16:creationId xmlns:a16="http://schemas.microsoft.com/office/drawing/2014/main" id="{73F849F7-9C65-4383-955A-B5D9164DE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 b="23941"/>
          <a:stretch/>
        </p:blipFill>
        <p:spPr>
          <a:xfrm>
            <a:off x="2327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DC580-F26D-4791-8ABA-06EA32AF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1194047"/>
            <a:ext cx="10309745" cy="1233488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latin typeface="Bahnschrift" panose="020B0502040204020203" pitchFamily="34" charset="0"/>
              </a:rPr>
              <a:t>DAX Common Functions</a:t>
            </a:r>
            <a:r>
              <a:rPr lang="en-US" sz="3600" dirty="0">
                <a:latin typeface="Bahnschrift" panose="020B0502040204020203" pitchFamily="34" charset="0"/>
                <a:cs typeface="Calibri" panose="020F0502020204030204" pitchFamily="34" charset="0"/>
              </a:rPr>
              <a:t> </a:t>
            </a:r>
            <a:br>
              <a:rPr lang="en-US" sz="3600" dirty="0">
                <a:latin typeface="Bahnschrift" panose="020B0502040204020203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5FA72-821F-49F0-B3A3-2AFE8CFE7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3" y="1624614"/>
            <a:ext cx="4975746" cy="45421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u="sng" dirty="0"/>
              <a:t>DAX Aggregation Functions</a:t>
            </a:r>
          </a:p>
          <a:p>
            <a:r>
              <a:rPr lang="en-IN" dirty="0"/>
              <a:t> ▷ AVERAGE</a:t>
            </a:r>
          </a:p>
          <a:p>
            <a:r>
              <a:rPr lang="en-IN" dirty="0"/>
              <a:t> ▷ COUNT </a:t>
            </a:r>
          </a:p>
          <a:p>
            <a:r>
              <a:rPr lang="en-IN" dirty="0"/>
              <a:t>▷ COUNTBLANK </a:t>
            </a:r>
          </a:p>
          <a:p>
            <a:r>
              <a:rPr lang="en-IN" dirty="0"/>
              <a:t>▷ CROSSJOIN </a:t>
            </a:r>
          </a:p>
          <a:p>
            <a:r>
              <a:rPr lang="en-IN" dirty="0"/>
              <a:t>▷ MAX/MIN </a:t>
            </a:r>
          </a:p>
          <a:p>
            <a:r>
              <a:rPr lang="en-IN" dirty="0"/>
              <a:t>▷ PRODUCT </a:t>
            </a:r>
          </a:p>
          <a:p>
            <a:r>
              <a:rPr lang="en-IN" dirty="0"/>
              <a:t>▷ SUM </a:t>
            </a:r>
          </a:p>
          <a:p>
            <a:r>
              <a:rPr lang="en-IN" dirty="0"/>
              <a:t>▷ SUMMARIZE </a:t>
            </a:r>
          </a:p>
          <a:p>
            <a:r>
              <a:rPr lang="en-IN" dirty="0"/>
              <a:t>▷ TOPN </a:t>
            </a:r>
          </a:p>
          <a:p>
            <a:r>
              <a:rPr lang="en-IN" dirty="0"/>
              <a:t>▷ ROW </a:t>
            </a:r>
          </a:p>
          <a:p>
            <a:r>
              <a:rPr lang="en-IN" dirty="0"/>
              <a:t>▷ SELECTCOLUMN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1E2BB9-CA79-41FA-8D04-374089371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1394" y="1624614"/>
            <a:ext cx="6302406" cy="45523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u="sng" dirty="0"/>
              <a:t>DAX Filter Functions </a:t>
            </a:r>
          </a:p>
          <a:p>
            <a:r>
              <a:rPr lang="en-IN" dirty="0"/>
              <a:t>▷ ALL/EXCEPT </a:t>
            </a:r>
          </a:p>
          <a:p>
            <a:r>
              <a:rPr lang="en-IN" dirty="0"/>
              <a:t>▷ CALCULATE </a:t>
            </a:r>
          </a:p>
          <a:p>
            <a:r>
              <a:rPr lang="en-IN" dirty="0"/>
              <a:t>▷ DISTINCT </a:t>
            </a:r>
          </a:p>
          <a:p>
            <a:r>
              <a:rPr lang="en-IN" dirty="0"/>
              <a:t>▷ VALUES </a:t>
            </a:r>
          </a:p>
          <a:p>
            <a:r>
              <a:rPr lang="en-IN" dirty="0"/>
              <a:t>▷ RELATED/TABLE </a:t>
            </a:r>
          </a:p>
          <a:p>
            <a:r>
              <a:rPr lang="en-IN" dirty="0"/>
              <a:t>▷ HASONEVALUE </a:t>
            </a:r>
          </a:p>
          <a:p>
            <a:r>
              <a:rPr lang="en-IN" dirty="0"/>
              <a:t>▷ HASONEFILTER </a:t>
            </a:r>
          </a:p>
          <a:p>
            <a:r>
              <a:rPr lang="en-IN" dirty="0"/>
              <a:t>▷ EARLIER/EST </a:t>
            </a:r>
          </a:p>
          <a:p>
            <a:r>
              <a:rPr lang="en-IN" dirty="0"/>
              <a:t>▷ CROSSFILTER</a:t>
            </a:r>
          </a:p>
        </p:txBody>
      </p:sp>
    </p:spTree>
    <p:extLst>
      <p:ext uri="{BB962C8B-B14F-4D97-AF65-F5344CB8AC3E}">
        <p14:creationId xmlns:p14="http://schemas.microsoft.com/office/powerpoint/2010/main" val="291988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>
            <a:extLst>
              <a:ext uri="{FF2B5EF4-FFF2-40B4-BE49-F238E27FC236}">
                <a16:creationId xmlns:a16="http://schemas.microsoft.com/office/drawing/2014/main" id="{73F849F7-9C65-4383-955A-B5D9164DE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 b="23941"/>
          <a:stretch/>
        </p:blipFill>
        <p:spPr>
          <a:xfrm>
            <a:off x="2327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DC580-F26D-4791-8ABA-06EA32AF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1194047"/>
            <a:ext cx="10309745" cy="1233488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latin typeface="Bahnschrift" panose="020B0502040204020203" pitchFamily="34" charset="0"/>
              </a:rPr>
              <a:t>DAX Common Functions</a:t>
            </a:r>
            <a:r>
              <a:rPr lang="en-US" sz="3600" dirty="0">
                <a:latin typeface="Bahnschrift" panose="020B0502040204020203" pitchFamily="34" charset="0"/>
                <a:cs typeface="Calibri" panose="020F0502020204030204" pitchFamily="34" charset="0"/>
              </a:rPr>
              <a:t> </a:t>
            </a:r>
            <a:br>
              <a:rPr lang="en-US" sz="3600" dirty="0">
                <a:latin typeface="Bahnschrift" panose="020B0502040204020203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5FA72-821F-49F0-B3A3-2AFE8CFE7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3" y="1624614"/>
            <a:ext cx="4975746" cy="45421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u="sng" dirty="0">
                <a:latin typeface="Calibri" panose="020F0502020204030204" pitchFamily="34" charset="0"/>
                <a:cs typeface="Calibri" panose="020F0502020204030204" pitchFamily="34" charset="0"/>
              </a:rPr>
              <a:t>DAX Time - Intelligence Functions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▷ CLOSINGBALANCEMONTH/Q/Y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▷ DATESBETWEEN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▷ DATESINPERIOD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▷ ENDOFMONTH/QUARTER/YEAR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▷ FIRSTDATE / LASTDATE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▷ NEXTDAY/MONTH/QUARTER/YE AR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▷ OPENINGBALANCEMONTH/Q/Y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▷ TOTALMTD/QTD/YTD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▷ SAMEPERIODLASTYEAR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1E2BB9-CA79-41FA-8D04-374089371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1394" y="1624614"/>
            <a:ext cx="6302406" cy="45523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DAX Date and Time Functions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▷ HOUR / MINUTE / SECOND ▷ MONTH / YEAR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▷ TODAY / WEEKDAY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▷ CALENDAR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DAX Logical Functions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▷ AND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▷ FALSE / TRUE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▷ IF / IFERROR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▷ NOT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▷ OR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▷ SWITCH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9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>
            <a:extLst>
              <a:ext uri="{FF2B5EF4-FFF2-40B4-BE49-F238E27FC236}">
                <a16:creationId xmlns:a16="http://schemas.microsoft.com/office/drawing/2014/main" id="{73F849F7-9C65-4383-955A-B5D9164DE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 b="239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DC580-F26D-4791-8ABA-06EA32AF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1194047"/>
            <a:ext cx="10309745" cy="1233488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latin typeface="Bahnschrift" panose="020B0502040204020203" pitchFamily="34" charset="0"/>
              </a:rPr>
              <a:t>DAX other Functions</a:t>
            </a:r>
            <a:r>
              <a:rPr lang="en-US" sz="3600" dirty="0">
                <a:latin typeface="Bahnschrift" panose="020B0502040204020203" pitchFamily="34" charset="0"/>
                <a:cs typeface="Calibri" panose="020F0502020204030204" pitchFamily="34" charset="0"/>
              </a:rPr>
              <a:t> </a:t>
            </a:r>
            <a:br>
              <a:rPr lang="en-US" sz="3600" dirty="0">
                <a:latin typeface="Bahnschrift" panose="020B0502040204020203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5FA72-821F-49F0-B3A3-2AFE8CFE7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3" y="2050742"/>
            <a:ext cx="4975746" cy="4116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▷ DAX TEXT Functions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/>
              <a:t>▷ DAX Parent/Child Functions</a:t>
            </a:r>
          </a:p>
          <a:p>
            <a:pPr marL="0" indent="0">
              <a:buNone/>
            </a:pPr>
            <a:r>
              <a:rPr lang="en-IN" sz="1800" dirty="0"/>
              <a:t>▷ DAX Math &amp; Trig Functions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1828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3441"/>
      </a:dk2>
      <a:lt2>
        <a:srgbClr val="E4E8E2"/>
      </a:lt2>
      <a:accent1>
        <a:srgbClr val="A43BD5"/>
      </a:accent1>
      <a:accent2>
        <a:srgbClr val="6945CB"/>
      </a:accent2>
      <a:accent3>
        <a:srgbClr val="3B52D5"/>
      </a:accent3>
      <a:accent4>
        <a:srgbClr val="2980C3"/>
      </a:accent4>
      <a:accent5>
        <a:srgbClr val="32B4B6"/>
      </a:accent5>
      <a:accent6>
        <a:srgbClr val="27B97F"/>
      </a:accent6>
      <a:hlink>
        <a:srgbClr val="368EA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467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 Next LT Pro Light</vt:lpstr>
      <vt:lpstr>Bahnschrift</vt:lpstr>
      <vt:lpstr>Calibri</vt:lpstr>
      <vt:lpstr>GradientRiseVTI</vt:lpstr>
      <vt:lpstr>Data Analysis Expressions</vt:lpstr>
      <vt:lpstr>Agenda   ▷What is DAX?  ▷Basic Operations: Functions, Measures, Simple Operations  ▷Advanced Operations  ▷Exercises</vt:lpstr>
      <vt:lpstr>What is DAX?   ▷Next generation data           analysis on excel  ▷Functional Formula Language  ▷Inbuilt functions to perform various operations on your data model  ▷Reference from CELL to COLUMN</vt:lpstr>
      <vt:lpstr>How DAX is different from excel?   ▷ Similarities   • Certain functions have the same name  • Look up functions in DAX are similar to array and vector lookup functions in excel  ▷ Differences   • Input / Output formats may be different  • Excel functions take cell reference. DAX never takes cell reference.  • Excel date/time functions return integer. DAX date/time returns in datetime format  • Excel cannot return tables (except arrays)</vt:lpstr>
      <vt:lpstr>Common Terminologies   ▷ Expressions: Any DAX expression that returns a single scalar value, where the expression is to be evaluated multiple times  ▷ Value : Any DAX expression that returns a single scalar value where the expression is to be evaluated exactly once before all other operations.   ▷ Type: An enumeration used to determine the data type for PathItem and PathItemReverse.   ▷ Table, tableName, columnName, name, order</vt:lpstr>
      <vt:lpstr>DAX Functions   ▷ DAX Filter Functions  ▷ DAX Aggregation Functions  ▷ DAX Time Intelligence Functions  ▷ DAX Date and Time Functions  ▷ DAX Information Functions  ▷ DAX Logical Functions  ▷ DAX Statistical Functions</vt:lpstr>
      <vt:lpstr>DAX Common Functions    </vt:lpstr>
      <vt:lpstr>DAX Common Functions    </vt:lpstr>
      <vt:lpstr>DAX other Functions    </vt:lpstr>
      <vt:lpstr>Thank You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Expressions</dc:title>
  <dc:creator>Jimit Shah</dc:creator>
  <cp:lastModifiedBy>Jimit Shah</cp:lastModifiedBy>
  <cp:revision>6</cp:revision>
  <dcterms:created xsi:type="dcterms:W3CDTF">2020-07-13T15:10:13Z</dcterms:created>
  <dcterms:modified xsi:type="dcterms:W3CDTF">2020-07-20T11:57:32Z</dcterms:modified>
</cp:coreProperties>
</file>