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D53A0-C95E-4E76-B48E-E8D82454375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E834A8E-5535-4B10-AA24-3B8404C2C57C}">
      <dgm:prSet phldrT="[Text]"/>
      <dgm:spPr/>
      <dgm:t>
        <a:bodyPr/>
        <a:lstStyle/>
        <a:p>
          <a:r>
            <a:rPr lang="en-US" dirty="0" err="1" smtClean="0">
              <a:latin typeface="Arial" pitchFamily="34" charset="0"/>
              <a:cs typeface="Arial" pitchFamily="34" charset="0"/>
            </a:rPr>
            <a:t>Laravel</a:t>
          </a:r>
          <a:r>
            <a:rPr lang="en-US" dirty="0" smtClean="0">
              <a:latin typeface="Arial" pitchFamily="34" charset="0"/>
              <a:cs typeface="Arial" pitchFamily="34" charset="0"/>
            </a:rPr>
            <a:t> Contracts</a:t>
          </a:r>
          <a:endParaRPr lang="en-US" dirty="0">
            <a:latin typeface="Arial" pitchFamily="34" charset="0"/>
            <a:cs typeface="Arial" pitchFamily="34" charset="0"/>
          </a:endParaRPr>
        </a:p>
      </dgm:t>
    </dgm:pt>
    <dgm:pt modelId="{B471B742-7AA8-4C7D-AD2E-3BC25ED55ACE}" type="parTrans" cxnId="{63D5B833-712C-4C12-BD48-91C44FA46500}">
      <dgm:prSet/>
      <dgm:spPr/>
    </dgm:pt>
    <dgm:pt modelId="{7CE96102-4C8B-43F5-941D-870444F319DE}" type="sibTrans" cxnId="{63D5B833-712C-4C12-BD48-91C44FA46500}">
      <dgm:prSet/>
      <dgm:spPr/>
    </dgm:pt>
    <dgm:pt modelId="{432923C6-FA18-4C30-A1A8-A586BE7196E6}">
      <dgm:prSet phldrT="[Text]"/>
      <dgm:spPr/>
      <dgm:t>
        <a:bodyPr/>
        <a:lstStyle/>
        <a:p>
          <a:r>
            <a:rPr lang="en-US" dirty="0" smtClean="0">
              <a:latin typeface="Arial" pitchFamily="34" charset="0"/>
              <a:cs typeface="Arial" pitchFamily="34" charset="0"/>
            </a:rPr>
            <a:t>Dependency Injection </a:t>
          </a:r>
          <a:r>
            <a:rPr lang="en-US" dirty="0" err="1" smtClean="0">
              <a:latin typeface="Arial" pitchFamily="34" charset="0"/>
              <a:cs typeface="Arial" pitchFamily="34" charset="0"/>
            </a:rPr>
            <a:t>trong</a:t>
          </a:r>
          <a:r>
            <a:rPr lang="en-US" dirty="0" smtClean="0">
              <a:latin typeface="Arial" pitchFamily="34" charset="0"/>
              <a:cs typeface="Arial" pitchFamily="34" charset="0"/>
            </a:rPr>
            <a:t> PHP</a:t>
          </a:r>
          <a:endParaRPr lang="en-US" dirty="0">
            <a:latin typeface="Arial" pitchFamily="34" charset="0"/>
            <a:cs typeface="Arial" pitchFamily="34" charset="0"/>
          </a:endParaRPr>
        </a:p>
      </dgm:t>
    </dgm:pt>
    <dgm:pt modelId="{C956BFCB-38BB-43DF-BA08-D774DC27ADD8}" type="parTrans" cxnId="{92C11E6D-CFB3-46D4-BCBC-CA987DF9A48F}">
      <dgm:prSet/>
      <dgm:spPr/>
    </dgm:pt>
    <dgm:pt modelId="{927C40AE-8BA2-41F6-9EDD-FF22BBF5550F}" type="sibTrans" cxnId="{92C11E6D-CFB3-46D4-BCBC-CA987DF9A48F}">
      <dgm:prSet/>
      <dgm:spPr/>
    </dgm:pt>
    <dgm:pt modelId="{D3A19AFB-D6D4-4130-9211-B705680A9641}">
      <dgm:prSet phldrT="[Text]"/>
      <dgm:spPr/>
      <dgm:t>
        <a:bodyPr/>
        <a:lstStyle/>
        <a:p>
          <a:r>
            <a:rPr lang="en-US" dirty="0" smtClean="0">
              <a:latin typeface="Arial" pitchFamily="34" charset="0"/>
              <a:cs typeface="Arial" pitchFamily="34" charset="0"/>
            </a:rPr>
            <a:t>Inversion of Control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IoC</a:t>
          </a:r>
          <a:r>
            <a:rPr lang="en-US" dirty="0" smtClean="0">
              <a:latin typeface="Arial" pitchFamily="34" charset="0"/>
              <a:cs typeface="Arial" pitchFamily="34" charset="0"/>
            </a:rPr>
            <a:t> Container</a:t>
          </a:r>
          <a:endParaRPr lang="en-US" dirty="0">
            <a:latin typeface="Arial" pitchFamily="34" charset="0"/>
            <a:cs typeface="Arial" pitchFamily="34" charset="0"/>
          </a:endParaRPr>
        </a:p>
      </dgm:t>
    </dgm:pt>
    <dgm:pt modelId="{9731D7BA-912B-4AFC-963E-D0D52DF48B98}" type="parTrans" cxnId="{9396D5EF-EA76-4A38-A3D4-834CE7D5DCBA}">
      <dgm:prSet/>
      <dgm:spPr/>
    </dgm:pt>
    <dgm:pt modelId="{AD0A9449-115F-47EB-B34A-E4430D7EEB40}" type="sibTrans" cxnId="{9396D5EF-EA76-4A38-A3D4-834CE7D5DCBA}">
      <dgm:prSet/>
      <dgm:spPr/>
    </dgm:pt>
    <dgm:pt modelId="{F87BA3A1-602F-4522-9F86-E2DB07E37A25}">
      <dgm:prSet phldrT="[Text]"/>
      <dgm:spPr/>
      <dgm:t>
        <a:bodyPr/>
        <a:lstStyle/>
        <a:p>
          <a:r>
            <a:rPr lang="en-US" dirty="0" err="1" smtClean="0">
              <a:latin typeface="Arial" pitchFamily="34" charset="0"/>
              <a:cs typeface="Arial" pitchFamily="34" charset="0"/>
            </a:rPr>
            <a:t>Laravel</a:t>
          </a:r>
          <a:r>
            <a:rPr lang="en-US" dirty="0" smtClean="0">
              <a:latin typeface="Arial" pitchFamily="34" charset="0"/>
              <a:cs typeface="Arial" pitchFamily="34" charset="0"/>
            </a:rPr>
            <a:t> Service </a:t>
          </a:r>
          <a:r>
            <a:rPr lang="en-US" dirty="0" smtClean="0">
              <a:latin typeface="Arial" pitchFamily="34" charset="0"/>
              <a:cs typeface="Arial" pitchFamily="34" charset="0"/>
            </a:rPr>
            <a:t>Container</a:t>
          </a:r>
          <a:endParaRPr lang="en-US" dirty="0">
            <a:latin typeface="Arial" pitchFamily="34" charset="0"/>
            <a:cs typeface="Arial" pitchFamily="34" charset="0"/>
          </a:endParaRPr>
        </a:p>
      </dgm:t>
    </dgm:pt>
    <dgm:pt modelId="{C13987D7-D846-4139-A728-5417670B03CF}" type="parTrans" cxnId="{EBA3B423-E91F-4529-8822-71F6841F2914}">
      <dgm:prSet/>
      <dgm:spPr/>
    </dgm:pt>
    <dgm:pt modelId="{71C14CBC-4E2C-4FF6-8CC9-93CA8DF022FE}" type="sibTrans" cxnId="{EBA3B423-E91F-4529-8822-71F6841F2914}">
      <dgm:prSet/>
      <dgm:spPr/>
    </dgm:pt>
    <dgm:pt modelId="{DCD63B58-769F-4762-B413-8EA90C592425}">
      <dgm:prSet phldrT="[Text]"/>
      <dgm:spPr/>
      <dgm:t>
        <a:bodyPr/>
        <a:lstStyle/>
        <a:p>
          <a:r>
            <a:rPr lang="en-US" dirty="0" err="1" smtClean="0">
              <a:latin typeface="Arial" pitchFamily="34" charset="0"/>
              <a:cs typeface="Arial" pitchFamily="34" charset="0"/>
            </a:rPr>
            <a:t>Laravel</a:t>
          </a:r>
          <a:r>
            <a:rPr lang="en-US" dirty="0" smtClean="0">
              <a:latin typeface="Arial" pitchFamily="34" charset="0"/>
              <a:cs typeface="Arial" pitchFamily="34" charset="0"/>
            </a:rPr>
            <a:t> Service </a:t>
          </a:r>
          <a:r>
            <a:rPr lang="en-US" dirty="0" smtClean="0">
              <a:latin typeface="Arial" pitchFamily="34" charset="0"/>
              <a:cs typeface="Arial" pitchFamily="34" charset="0"/>
            </a:rPr>
            <a:t>Providers</a:t>
          </a:r>
          <a:endParaRPr lang="en-US" dirty="0">
            <a:latin typeface="Arial" pitchFamily="34" charset="0"/>
            <a:cs typeface="Arial" pitchFamily="34" charset="0"/>
          </a:endParaRPr>
        </a:p>
      </dgm:t>
    </dgm:pt>
    <dgm:pt modelId="{EBC97C38-5BAE-4AA1-89BB-AA8DE9872993}" type="parTrans" cxnId="{A1C25983-7BEC-4E87-BC81-1926AD3B43AE}">
      <dgm:prSet/>
      <dgm:spPr/>
    </dgm:pt>
    <dgm:pt modelId="{48CECC95-6DFD-44D8-9667-290171318810}" type="sibTrans" cxnId="{A1C25983-7BEC-4E87-BC81-1926AD3B43AE}">
      <dgm:prSet/>
      <dgm:spPr/>
    </dgm:pt>
    <dgm:pt modelId="{9F8A50E3-6045-4B95-874D-624C32B051AD}">
      <dgm:prSet phldrT="[Text]"/>
      <dgm:spPr/>
      <dgm:t>
        <a:bodyPr/>
        <a:lstStyle/>
        <a:p>
          <a:r>
            <a:rPr lang="en-US" dirty="0" err="1" smtClean="0">
              <a:latin typeface="Arial" pitchFamily="34" charset="0"/>
              <a:cs typeface="Arial" pitchFamily="34" charset="0"/>
            </a:rPr>
            <a:t>Laravel</a:t>
          </a:r>
          <a:r>
            <a:rPr lang="en-US" dirty="0" smtClean="0">
              <a:latin typeface="Arial" pitchFamily="34" charset="0"/>
              <a:cs typeface="Arial" pitchFamily="34" charset="0"/>
            </a:rPr>
            <a:t> Facades</a:t>
          </a:r>
          <a:endParaRPr lang="en-US" dirty="0">
            <a:latin typeface="Arial" pitchFamily="34" charset="0"/>
            <a:cs typeface="Arial" pitchFamily="34" charset="0"/>
          </a:endParaRPr>
        </a:p>
      </dgm:t>
    </dgm:pt>
    <dgm:pt modelId="{39EC3208-7964-4CCE-A6D9-05795E729B65}" type="parTrans" cxnId="{1ED41B6B-C371-49E7-AF9B-AE9C3F7D87D7}">
      <dgm:prSet/>
      <dgm:spPr/>
    </dgm:pt>
    <dgm:pt modelId="{494E19C7-AAB0-4A89-A255-D7A8A273D2F3}" type="sibTrans" cxnId="{1ED41B6B-C371-49E7-AF9B-AE9C3F7D87D7}">
      <dgm:prSet/>
      <dgm:spPr/>
    </dgm:pt>
    <dgm:pt modelId="{4BC17A63-9646-48E0-920B-1D89393DD06E}" type="pres">
      <dgm:prSet presAssocID="{201D53A0-C95E-4E76-B48E-E8D824543756}" presName="linear" presStyleCnt="0">
        <dgm:presLayoutVars>
          <dgm:dir/>
          <dgm:animLvl val="lvl"/>
          <dgm:resizeHandles val="exact"/>
        </dgm:presLayoutVars>
      </dgm:prSet>
      <dgm:spPr/>
      <dgm:t>
        <a:bodyPr/>
        <a:lstStyle/>
        <a:p>
          <a:endParaRPr lang="en-US"/>
        </a:p>
      </dgm:t>
    </dgm:pt>
    <dgm:pt modelId="{9B34A19F-836C-4B14-919C-45619F405132}" type="pres">
      <dgm:prSet presAssocID="{432923C6-FA18-4C30-A1A8-A586BE7196E6}" presName="parentLin" presStyleCnt="0"/>
      <dgm:spPr/>
    </dgm:pt>
    <dgm:pt modelId="{AFDFDC7C-2C9E-4DC2-B412-414382EF2F1D}" type="pres">
      <dgm:prSet presAssocID="{432923C6-FA18-4C30-A1A8-A586BE7196E6}" presName="parentLeftMargin" presStyleLbl="node1" presStyleIdx="0" presStyleCnt="6"/>
      <dgm:spPr/>
      <dgm:t>
        <a:bodyPr/>
        <a:lstStyle/>
        <a:p>
          <a:endParaRPr lang="en-US"/>
        </a:p>
      </dgm:t>
    </dgm:pt>
    <dgm:pt modelId="{A8A6D9B0-0AAA-41EB-95EF-98D8BB92DA51}" type="pres">
      <dgm:prSet presAssocID="{432923C6-FA18-4C30-A1A8-A586BE7196E6}" presName="parentText" presStyleLbl="node1" presStyleIdx="0" presStyleCnt="6">
        <dgm:presLayoutVars>
          <dgm:chMax val="0"/>
          <dgm:bulletEnabled val="1"/>
        </dgm:presLayoutVars>
      </dgm:prSet>
      <dgm:spPr/>
      <dgm:t>
        <a:bodyPr/>
        <a:lstStyle/>
        <a:p>
          <a:endParaRPr lang="en-US"/>
        </a:p>
      </dgm:t>
    </dgm:pt>
    <dgm:pt modelId="{FBAECE62-755C-4A39-B1D3-F906105599E9}" type="pres">
      <dgm:prSet presAssocID="{432923C6-FA18-4C30-A1A8-A586BE7196E6}" presName="negativeSpace" presStyleCnt="0"/>
      <dgm:spPr/>
    </dgm:pt>
    <dgm:pt modelId="{5FD5FB71-65BA-4339-8834-4C4C643928F5}" type="pres">
      <dgm:prSet presAssocID="{432923C6-FA18-4C30-A1A8-A586BE7196E6}" presName="childText" presStyleLbl="conFgAcc1" presStyleIdx="0" presStyleCnt="6">
        <dgm:presLayoutVars>
          <dgm:bulletEnabled val="1"/>
        </dgm:presLayoutVars>
      </dgm:prSet>
      <dgm:spPr/>
    </dgm:pt>
    <dgm:pt modelId="{A7F46388-3C5D-46E5-BE99-DDC6B437F806}" type="pres">
      <dgm:prSet presAssocID="{927C40AE-8BA2-41F6-9EDD-FF22BBF5550F}" presName="spaceBetweenRectangles" presStyleCnt="0"/>
      <dgm:spPr/>
    </dgm:pt>
    <dgm:pt modelId="{CBF2CBF4-416B-4109-B1F6-568C88A8BEA1}" type="pres">
      <dgm:prSet presAssocID="{D3A19AFB-D6D4-4130-9211-B705680A9641}" presName="parentLin" presStyleCnt="0"/>
      <dgm:spPr/>
    </dgm:pt>
    <dgm:pt modelId="{16BEBFB8-0675-4F0B-B71D-F2EB4E8D39F1}" type="pres">
      <dgm:prSet presAssocID="{D3A19AFB-D6D4-4130-9211-B705680A9641}" presName="parentLeftMargin" presStyleLbl="node1" presStyleIdx="0" presStyleCnt="6"/>
      <dgm:spPr/>
      <dgm:t>
        <a:bodyPr/>
        <a:lstStyle/>
        <a:p>
          <a:endParaRPr lang="en-US"/>
        </a:p>
      </dgm:t>
    </dgm:pt>
    <dgm:pt modelId="{29C5D6D6-D043-4EAD-83C9-ADCA93685E10}" type="pres">
      <dgm:prSet presAssocID="{D3A19AFB-D6D4-4130-9211-B705680A9641}" presName="parentText" presStyleLbl="node1" presStyleIdx="1" presStyleCnt="6">
        <dgm:presLayoutVars>
          <dgm:chMax val="0"/>
          <dgm:bulletEnabled val="1"/>
        </dgm:presLayoutVars>
      </dgm:prSet>
      <dgm:spPr/>
      <dgm:t>
        <a:bodyPr/>
        <a:lstStyle/>
        <a:p>
          <a:endParaRPr lang="en-US"/>
        </a:p>
      </dgm:t>
    </dgm:pt>
    <dgm:pt modelId="{E0C155A3-E976-41D3-B7BC-C1063C8F14C1}" type="pres">
      <dgm:prSet presAssocID="{D3A19AFB-D6D4-4130-9211-B705680A9641}" presName="negativeSpace" presStyleCnt="0"/>
      <dgm:spPr/>
    </dgm:pt>
    <dgm:pt modelId="{F04249DC-A5F7-45C1-8EBC-833ED35AE72C}" type="pres">
      <dgm:prSet presAssocID="{D3A19AFB-D6D4-4130-9211-B705680A9641}" presName="childText" presStyleLbl="conFgAcc1" presStyleIdx="1" presStyleCnt="6">
        <dgm:presLayoutVars>
          <dgm:bulletEnabled val="1"/>
        </dgm:presLayoutVars>
      </dgm:prSet>
      <dgm:spPr/>
    </dgm:pt>
    <dgm:pt modelId="{C01C7A64-F78B-420A-A77A-07F7D4C4A434}" type="pres">
      <dgm:prSet presAssocID="{AD0A9449-115F-47EB-B34A-E4430D7EEB40}" presName="spaceBetweenRectangles" presStyleCnt="0"/>
      <dgm:spPr/>
    </dgm:pt>
    <dgm:pt modelId="{729AFA7E-756D-494B-A766-D1CAFD077145}" type="pres">
      <dgm:prSet presAssocID="{F87BA3A1-602F-4522-9F86-E2DB07E37A25}" presName="parentLin" presStyleCnt="0"/>
      <dgm:spPr/>
    </dgm:pt>
    <dgm:pt modelId="{AAA8A8C2-87A3-4A82-9A7D-A11B1D8BD4C5}" type="pres">
      <dgm:prSet presAssocID="{F87BA3A1-602F-4522-9F86-E2DB07E37A25}" presName="parentLeftMargin" presStyleLbl="node1" presStyleIdx="1" presStyleCnt="6"/>
      <dgm:spPr/>
      <dgm:t>
        <a:bodyPr/>
        <a:lstStyle/>
        <a:p>
          <a:endParaRPr lang="en-US"/>
        </a:p>
      </dgm:t>
    </dgm:pt>
    <dgm:pt modelId="{B74F4E4C-D324-40AE-925B-23338322A626}" type="pres">
      <dgm:prSet presAssocID="{F87BA3A1-602F-4522-9F86-E2DB07E37A25}" presName="parentText" presStyleLbl="node1" presStyleIdx="2" presStyleCnt="6">
        <dgm:presLayoutVars>
          <dgm:chMax val="0"/>
          <dgm:bulletEnabled val="1"/>
        </dgm:presLayoutVars>
      </dgm:prSet>
      <dgm:spPr/>
      <dgm:t>
        <a:bodyPr/>
        <a:lstStyle/>
        <a:p>
          <a:endParaRPr lang="en-US"/>
        </a:p>
      </dgm:t>
    </dgm:pt>
    <dgm:pt modelId="{E332E338-8003-45CF-A0AD-E5144433DE09}" type="pres">
      <dgm:prSet presAssocID="{F87BA3A1-602F-4522-9F86-E2DB07E37A25}" presName="negativeSpace" presStyleCnt="0"/>
      <dgm:spPr/>
    </dgm:pt>
    <dgm:pt modelId="{97785B11-05C3-4BD4-A16F-6F5B7CC38017}" type="pres">
      <dgm:prSet presAssocID="{F87BA3A1-602F-4522-9F86-E2DB07E37A25}" presName="childText" presStyleLbl="conFgAcc1" presStyleIdx="2" presStyleCnt="6">
        <dgm:presLayoutVars>
          <dgm:bulletEnabled val="1"/>
        </dgm:presLayoutVars>
      </dgm:prSet>
      <dgm:spPr/>
    </dgm:pt>
    <dgm:pt modelId="{1E53C72B-BF94-4629-85A1-DC2651705D5D}" type="pres">
      <dgm:prSet presAssocID="{71C14CBC-4E2C-4FF6-8CC9-93CA8DF022FE}" presName="spaceBetweenRectangles" presStyleCnt="0"/>
      <dgm:spPr/>
    </dgm:pt>
    <dgm:pt modelId="{4E05BD18-B1D7-4407-B7C8-01C6A404EBBA}" type="pres">
      <dgm:prSet presAssocID="{DCD63B58-769F-4762-B413-8EA90C592425}" presName="parentLin" presStyleCnt="0"/>
      <dgm:spPr/>
    </dgm:pt>
    <dgm:pt modelId="{580FEF3C-41D0-4D8A-81E0-F61E82C4EB66}" type="pres">
      <dgm:prSet presAssocID="{DCD63B58-769F-4762-B413-8EA90C592425}" presName="parentLeftMargin" presStyleLbl="node1" presStyleIdx="2" presStyleCnt="6"/>
      <dgm:spPr/>
      <dgm:t>
        <a:bodyPr/>
        <a:lstStyle/>
        <a:p>
          <a:endParaRPr lang="en-US"/>
        </a:p>
      </dgm:t>
    </dgm:pt>
    <dgm:pt modelId="{581533E7-07CE-4A04-9A2E-BF243AD1E095}" type="pres">
      <dgm:prSet presAssocID="{DCD63B58-769F-4762-B413-8EA90C592425}" presName="parentText" presStyleLbl="node1" presStyleIdx="3" presStyleCnt="6">
        <dgm:presLayoutVars>
          <dgm:chMax val="0"/>
          <dgm:bulletEnabled val="1"/>
        </dgm:presLayoutVars>
      </dgm:prSet>
      <dgm:spPr/>
      <dgm:t>
        <a:bodyPr/>
        <a:lstStyle/>
        <a:p>
          <a:endParaRPr lang="en-US"/>
        </a:p>
      </dgm:t>
    </dgm:pt>
    <dgm:pt modelId="{0FDF03B1-6112-4FFB-8EA0-2AA5EBCC8EE6}" type="pres">
      <dgm:prSet presAssocID="{DCD63B58-769F-4762-B413-8EA90C592425}" presName="negativeSpace" presStyleCnt="0"/>
      <dgm:spPr/>
    </dgm:pt>
    <dgm:pt modelId="{A40099B6-D306-49B9-A0D6-1E6CE3D6FD4D}" type="pres">
      <dgm:prSet presAssocID="{DCD63B58-769F-4762-B413-8EA90C592425}" presName="childText" presStyleLbl="conFgAcc1" presStyleIdx="3" presStyleCnt="6">
        <dgm:presLayoutVars>
          <dgm:bulletEnabled val="1"/>
        </dgm:presLayoutVars>
      </dgm:prSet>
      <dgm:spPr/>
    </dgm:pt>
    <dgm:pt modelId="{294744B7-B8CF-4AE9-918A-BAC35A453181}" type="pres">
      <dgm:prSet presAssocID="{48CECC95-6DFD-44D8-9667-290171318810}" presName="spaceBetweenRectangles" presStyleCnt="0"/>
      <dgm:spPr/>
    </dgm:pt>
    <dgm:pt modelId="{98EB3BA4-5B0F-4FAE-9F00-659D5F757863}" type="pres">
      <dgm:prSet presAssocID="{9F8A50E3-6045-4B95-874D-624C32B051AD}" presName="parentLin" presStyleCnt="0"/>
      <dgm:spPr/>
    </dgm:pt>
    <dgm:pt modelId="{D658A0E7-DECD-443A-9ECF-76A7219BC9BA}" type="pres">
      <dgm:prSet presAssocID="{9F8A50E3-6045-4B95-874D-624C32B051AD}" presName="parentLeftMargin" presStyleLbl="node1" presStyleIdx="3" presStyleCnt="6"/>
      <dgm:spPr/>
      <dgm:t>
        <a:bodyPr/>
        <a:lstStyle/>
        <a:p>
          <a:endParaRPr lang="en-US"/>
        </a:p>
      </dgm:t>
    </dgm:pt>
    <dgm:pt modelId="{83B2A11D-66E3-4575-B846-27FF320CB300}" type="pres">
      <dgm:prSet presAssocID="{9F8A50E3-6045-4B95-874D-624C32B051AD}" presName="parentText" presStyleLbl="node1" presStyleIdx="4" presStyleCnt="6">
        <dgm:presLayoutVars>
          <dgm:chMax val="0"/>
          <dgm:bulletEnabled val="1"/>
        </dgm:presLayoutVars>
      </dgm:prSet>
      <dgm:spPr/>
      <dgm:t>
        <a:bodyPr/>
        <a:lstStyle/>
        <a:p>
          <a:endParaRPr lang="en-US"/>
        </a:p>
      </dgm:t>
    </dgm:pt>
    <dgm:pt modelId="{02FA693A-E4E4-45F4-B40D-D4F6B216F5DD}" type="pres">
      <dgm:prSet presAssocID="{9F8A50E3-6045-4B95-874D-624C32B051AD}" presName="negativeSpace" presStyleCnt="0"/>
      <dgm:spPr/>
    </dgm:pt>
    <dgm:pt modelId="{4EB5AC03-D685-40B4-82F9-BF4B1368EFB8}" type="pres">
      <dgm:prSet presAssocID="{9F8A50E3-6045-4B95-874D-624C32B051AD}" presName="childText" presStyleLbl="conFgAcc1" presStyleIdx="4" presStyleCnt="6">
        <dgm:presLayoutVars>
          <dgm:bulletEnabled val="1"/>
        </dgm:presLayoutVars>
      </dgm:prSet>
      <dgm:spPr/>
    </dgm:pt>
    <dgm:pt modelId="{92FF9098-6AA3-440C-8077-D2C3629BA919}" type="pres">
      <dgm:prSet presAssocID="{494E19C7-AAB0-4A89-A255-D7A8A273D2F3}" presName="spaceBetweenRectangles" presStyleCnt="0"/>
      <dgm:spPr/>
    </dgm:pt>
    <dgm:pt modelId="{7EE6551F-B9A0-40A9-B64D-A96A7CACFFDA}" type="pres">
      <dgm:prSet presAssocID="{3E834A8E-5535-4B10-AA24-3B8404C2C57C}" presName="parentLin" presStyleCnt="0"/>
      <dgm:spPr/>
    </dgm:pt>
    <dgm:pt modelId="{5B987548-9359-49FA-9358-21541EAAD9B5}" type="pres">
      <dgm:prSet presAssocID="{3E834A8E-5535-4B10-AA24-3B8404C2C57C}" presName="parentLeftMargin" presStyleLbl="node1" presStyleIdx="4" presStyleCnt="6"/>
      <dgm:spPr/>
      <dgm:t>
        <a:bodyPr/>
        <a:lstStyle/>
        <a:p>
          <a:endParaRPr lang="en-US"/>
        </a:p>
      </dgm:t>
    </dgm:pt>
    <dgm:pt modelId="{3FFA7CED-03E9-4163-91F7-633DE40B2F7B}" type="pres">
      <dgm:prSet presAssocID="{3E834A8E-5535-4B10-AA24-3B8404C2C57C}" presName="parentText" presStyleLbl="node1" presStyleIdx="5" presStyleCnt="6">
        <dgm:presLayoutVars>
          <dgm:chMax val="0"/>
          <dgm:bulletEnabled val="1"/>
        </dgm:presLayoutVars>
      </dgm:prSet>
      <dgm:spPr/>
      <dgm:t>
        <a:bodyPr/>
        <a:lstStyle/>
        <a:p>
          <a:endParaRPr lang="en-US"/>
        </a:p>
      </dgm:t>
    </dgm:pt>
    <dgm:pt modelId="{E11AE57A-1275-42FE-AC18-A1BA16E7487B}" type="pres">
      <dgm:prSet presAssocID="{3E834A8E-5535-4B10-AA24-3B8404C2C57C}" presName="negativeSpace" presStyleCnt="0"/>
      <dgm:spPr/>
    </dgm:pt>
    <dgm:pt modelId="{7E8A0FC8-56A2-4A6D-B5FB-867CF0DB2BAA}" type="pres">
      <dgm:prSet presAssocID="{3E834A8E-5535-4B10-AA24-3B8404C2C57C}" presName="childText" presStyleLbl="conFgAcc1" presStyleIdx="5" presStyleCnt="6">
        <dgm:presLayoutVars>
          <dgm:bulletEnabled val="1"/>
        </dgm:presLayoutVars>
      </dgm:prSet>
      <dgm:spPr/>
    </dgm:pt>
  </dgm:ptLst>
  <dgm:cxnLst>
    <dgm:cxn modelId="{84697844-9C71-4294-A721-B8AC4CF7A3FD}" type="presOf" srcId="{9F8A50E3-6045-4B95-874D-624C32B051AD}" destId="{D658A0E7-DECD-443A-9ECF-76A7219BC9BA}" srcOrd="0" destOrd="0" presId="urn:microsoft.com/office/officeart/2005/8/layout/list1"/>
    <dgm:cxn modelId="{63D5B833-712C-4C12-BD48-91C44FA46500}" srcId="{201D53A0-C95E-4E76-B48E-E8D824543756}" destId="{3E834A8E-5535-4B10-AA24-3B8404C2C57C}" srcOrd="5" destOrd="0" parTransId="{B471B742-7AA8-4C7D-AD2E-3BC25ED55ACE}" sibTransId="{7CE96102-4C8B-43F5-941D-870444F319DE}"/>
    <dgm:cxn modelId="{1ED41B6B-C371-49E7-AF9B-AE9C3F7D87D7}" srcId="{201D53A0-C95E-4E76-B48E-E8D824543756}" destId="{9F8A50E3-6045-4B95-874D-624C32B051AD}" srcOrd="4" destOrd="0" parTransId="{39EC3208-7964-4CCE-A6D9-05795E729B65}" sibTransId="{494E19C7-AAB0-4A89-A255-D7A8A273D2F3}"/>
    <dgm:cxn modelId="{EBA3B423-E91F-4529-8822-71F6841F2914}" srcId="{201D53A0-C95E-4E76-B48E-E8D824543756}" destId="{F87BA3A1-602F-4522-9F86-E2DB07E37A25}" srcOrd="2" destOrd="0" parTransId="{C13987D7-D846-4139-A728-5417670B03CF}" sibTransId="{71C14CBC-4E2C-4FF6-8CC9-93CA8DF022FE}"/>
    <dgm:cxn modelId="{92C11E6D-CFB3-46D4-BCBC-CA987DF9A48F}" srcId="{201D53A0-C95E-4E76-B48E-E8D824543756}" destId="{432923C6-FA18-4C30-A1A8-A586BE7196E6}" srcOrd="0" destOrd="0" parTransId="{C956BFCB-38BB-43DF-BA08-D774DC27ADD8}" sibTransId="{927C40AE-8BA2-41F6-9EDD-FF22BBF5550F}"/>
    <dgm:cxn modelId="{C16750BC-9134-4D21-B047-11B06CA696C7}" type="presOf" srcId="{DCD63B58-769F-4762-B413-8EA90C592425}" destId="{581533E7-07CE-4A04-9A2E-BF243AD1E095}" srcOrd="1" destOrd="0" presId="urn:microsoft.com/office/officeart/2005/8/layout/list1"/>
    <dgm:cxn modelId="{F9566FDB-3221-4D02-AD3A-6F5F050F14CC}" type="presOf" srcId="{3E834A8E-5535-4B10-AA24-3B8404C2C57C}" destId="{3FFA7CED-03E9-4163-91F7-633DE40B2F7B}" srcOrd="1" destOrd="0" presId="urn:microsoft.com/office/officeart/2005/8/layout/list1"/>
    <dgm:cxn modelId="{F8E16761-125D-4A3A-8685-514C0AA074F2}" type="presOf" srcId="{9F8A50E3-6045-4B95-874D-624C32B051AD}" destId="{83B2A11D-66E3-4575-B846-27FF320CB300}" srcOrd="1" destOrd="0" presId="urn:microsoft.com/office/officeart/2005/8/layout/list1"/>
    <dgm:cxn modelId="{B8B43D39-B10C-4049-8D28-678CA17F3E28}" type="presOf" srcId="{201D53A0-C95E-4E76-B48E-E8D824543756}" destId="{4BC17A63-9646-48E0-920B-1D89393DD06E}" srcOrd="0" destOrd="0" presId="urn:microsoft.com/office/officeart/2005/8/layout/list1"/>
    <dgm:cxn modelId="{A1C25983-7BEC-4E87-BC81-1926AD3B43AE}" srcId="{201D53A0-C95E-4E76-B48E-E8D824543756}" destId="{DCD63B58-769F-4762-B413-8EA90C592425}" srcOrd="3" destOrd="0" parTransId="{EBC97C38-5BAE-4AA1-89BB-AA8DE9872993}" sibTransId="{48CECC95-6DFD-44D8-9667-290171318810}"/>
    <dgm:cxn modelId="{9396D5EF-EA76-4A38-A3D4-834CE7D5DCBA}" srcId="{201D53A0-C95E-4E76-B48E-E8D824543756}" destId="{D3A19AFB-D6D4-4130-9211-B705680A9641}" srcOrd="1" destOrd="0" parTransId="{9731D7BA-912B-4AFC-963E-D0D52DF48B98}" sibTransId="{AD0A9449-115F-47EB-B34A-E4430D7EEB40}"/>
    <dgm:cxn modelId="{BDB5D754-094C-4BEC-AF6B-0F6ECDF2DB72}" type="presOf" srcId="{F87BA3A1-602F-4522-9F86-E2DB07E37A25}" destId="{AAA8A8C2-87A3-4A82-9A7D-A11B1D8BD4C5}" srcOrd="0" destOrd="0" presId="urn:microsoft.com/office/officeart/2005/8/layout/list1"/>
    <dgm:cxn modelId="{B77D167B-8F56-4C9F-9C47-D12320C38BBA}" type="presOf" srcId="{D3A19AFB-D6D4-4130-9211-B705680A9641}" destId="{29C5D6D6-D043-4EAD-83C9-ADCA93685E10}" srcOrd="1" destOrd="0" presId="urn:microsoft.com/office/officeart/2005/8/layout/list1"/>
    <dgm:cxn modelId="{96C67349-F641-45F5-8CE7-0909F88CF161}" type="presOf" srcId="{432923C6-FA18-4C30-A1A8-A586BE7196E6}" destId="{AFDFDC7C-2C9E-4DC2-B412-414382EF2F1D}" srcOrd="0" destOrd="0" presId="urn:microsoft.com/office/officeart/2005/8/layout/list1"/>
    <dgm:cxn modelId="{3D37C26F-6960-4DE2-93C5-C07BF788CEFF}" type="presOf" srcId="{432923C6-FA18-4C30-A1A8-A586BE7196E6}" destId="{A8A6D9B0-0AAA-41EB-95EF-98D8BB92DA51}" srcOrd="1" destOrd="0" presId="urn:microsoft.com/office/officeart/2005/8/layout/list1"/>
    <dgm:cxn modelId="{235BDA7D-3406-416A-B085-BD0EA218685F}" type="presOf" srcId="{DCD63B58-769F-4762-B413-8EA90C592425}" destId="{580FEF3C-41D0-4D8A-81E0-F61E82C4EB66}" srcOrd="0" destOrd="0" presId="urn:microsoft.com/office/officeart/2005/8/layout/list1"/>
    <dgm:cxn modelId="{BECF41D6-304A-45CF-9325-3509B60F121B}" type="presOf" srcId="{3E834A8E-5535-4B10-AA24-3B8404C2C57C}" destId="{5B987548-9359-49FA-9358-21541EAAD9B5}" srcOrd="0" destOrd="0" presId="urn:microsoft.com/office/officeart/2005/8/layout/list1"/>
    <dgm:cxn modelId="{29165731-B7CD-419F-BD0F-DB27E6D7FC46}" type="presOf" srcId="{D3A19AFB-D6D4-4130-9211-B705680A9641}" destId="{16BEBFB8-0675-4F0B-B71D-F2EB4E8D39F1}" srcOrd="0" destOrd="0" presId="urn:microsoft.com/office/officeart/2005/8/layout/list1"/>
    <dgm:cxn modelId="{ADE6CD54-6711-452F-BAC7-C3512517E4B8}" type="presOf" srcId="{F87BA3A1-602F-4522-9F86-E2DB07E37A25}" destId="{B74F4E4C-D324-40AE-925B-23338322A626}" srcOrd="1" destOrd="0" presId="urn:microsoft.com/office/officeart/2005/8/layout/list1"/>
    <dgm:cxn modelId="{AC51FF1B-4342-4A0B-8F3B-1E4DF3E6001D}" type="presParOf" srcId="{4BC17A63-9646-48E0-920B-1D89393DD06E}" destId="{9B34A19F-836C-4B14-919C-45619F405132}" srcOrd="0" destOrd="0" presId="urn:microsoft.com/office/officeart/2005/8/layout/list1"/>
    <dgm:cxn modelId="{E0DF6435-C994-4845-A8CB-5EE65D2B1273}" type="presParOf" srcId="{9B34A19F-836C-4B14-919C-45619F405132}" destId="{AFDFDC7C-2C9E-4DC2-B412-414382EF2F1D}" srcOrd="0" destOrd="0" presId="urn:microsoft.com/office/officeart/2005/8/layout/list1"/>
    <dgm:cxn modelId="{8707DEFD-A687-4DDF-BDAA-6293C9B9D4A7}" type="presParOf" srcId="{9B34A19F-836C-4B14-919C-45619F405132}" destId="{A8A6D9B0-0AAA-41EB-95EF-98D8BB92DA51}" srcOrd="1" destOrd="0" presId="urn:microsoft.com/office/officeart/2005/8/layout/list1"/>
    <dgm:cxn modelId="{5FDFD1E0-2150-474F-87F0-6A5D0ED2FE49}" type="presParOf" srcId="{4BC17A63-9646-48E0-920B-1D89393DD06E}" destId="{FBAECE62-755C-4A39-B1D3-F906105599E9}" srcOrd="1" destOrd="0" presId="urn:microsoft.com/office/officeart/2005/8/layout/list1"/>
    <dgm:cxn modelId="{0D452038-1B7B-44F0-BB14-22BFE75ED251}" type="presParOf" srcId="{4BC17A63-9646-48E0-920B-1D89393DD06E}" destId="{5FD5FB71-65BA-4339-8834-4C4C643928F5}" srcOrd="2" destOrd="0" presId="urn:microsoft.com/office/officeart/2005/8/layout/list1"/>
    <dgm:cxn modelId="{F34CD26A-2FE3-4AE2-85EE-D5BFD2B5B86D}" type="presParOf" srcId="{4BC17A63-9646-48E0-920B-1D89393DD06E}" destId="{A7F46388-3C5D-46E5-BE99-DDC6B437F806}" srcOrd="3" destOrd="0" presId="urn:microsoft.com/office/officeart/2005/8/layout/list1"/>
    <dgm:cxn modelId="{C3A46837-E193-43F6-992C-BFE755E1C188}" type="presParOf" srcId="{4BC17A63-9646-48E0-920B-1D89393DD06E}" destId="{CBF2CBF4-416B-4109-B1F6-568C88A8BEA1}" srcOrd="4" destOrd="0" presId="urn:microsoft.com/office/officeart/2005/8/layout/list1"/>
    <dgm:cxn modelId="{EE6180BF-F739-47F2-A43F-6DF5DFEE1927}" type="presParOf" srcId="{CBF2CBF4-416B-4109-B1F6-568C88A8BEA1}" destId="{16BEBFB8-0675-4F0B-B71D-F2EB4E8D39F1}" srcOrd="0" destOrd="0" presId="urn:microsoft.com/office/officeart/2005/8/layout/list1"/>
    <dgm:cxn modelId="{EF8F0141-6E96-460A-84DF-4039688ECB12}" type="presParOf" srcId="{CBF2CBF4-416B-4109-B1F6-568C88A8BEA1}" destId="{29C5D6D6-D043-4EAD-83C9-ADCA93685E10}" srcOrd="1" destOrd="0" presId="urn:microsoft.com/office/officeart/2005/8/layout/list1"/>
    <dgm:cxn modelId="{5C47E265-AD24-47D7-8104-D0685730C8F3}" type="presParOf" srcId="{4BC17A63-9646-48E0-920B-1D89393DD06E}" destId="{E0C155A3-E976-41D3-B7BC-C1063C8F14C1}" srcOrd="5" destOrd="0" presId="urn:microsoft.com/office/officeart/2005/8/layout/list1"/>
    <dgm:cxn modelId="{13C2BCC7-6A23-4F9C-B13A-D64ED980BB2A}" type="presParOf" srcId="{4BC17A63-9646-48E0-920B-1D89393DD06E}" destId="{F04249DC-A5F7-45C1-8EBC-833ED35AE72C}" srcOrd="6" destOrd="0" presId="urn:microsoft.com/office/officeart/2005/8/layout/list1"/>
    <dgm:cxn modelId="{5AF6F014-FA16-4AEA-8712-EF64A2D5BA00}" type="presParOf" srcId="{4BC17A63-9646-48E0-920B-1D89393DD06E}" destId="{C01C7A64-F78B-420A-A77A-07F7D4C4A434}" srcOrd="7" destOrd="0" presId="urn:microsoft.com/office/officeart/2005/8/layout/list1"/>
    <dgm:cxn modelId="{182736C5-ABE4-4698-984A-0E4CD7307E8F}" type="presParOf" srcId="{4BC17A63-9646-48E0-920B-1D89393DD06E}" destId="{729AFA7E-756D-494B-A766-D1CAFD077145}" srcOrd="8" destOrd="0" presId="urn:microsoft.com/office/officeart/2005/8/layout/list1"/>
    <dgm:cxn modelId="{069A5556-A224-42F6-AF1C-1A2BF67BCB11}" type="presParOf" srcId="{729AFA7E-756D-494B-A766-D1CAFD077145}" destId="{AAA8A8C2-87A3-4A82-9A7D-A11B1D8BD4C5}" srcOrd="0" destOrd="0" presId="urn:microsoft.com/office/officeart/2005/8/layout/list1"/>
    <dgm:cxn modelId="{3297BD77-0E50-4F29-811F-6C378AC986CF}" type="presParOf" srcId="{729AFA7E-756D-494B-A766-D1CAFD077145}" destId="{B74F4E4C-D324-40AE-925B-23338322A626}" srcOrd="1" destOrd="0" presId="urn:microsoft.com/office/officeart/2005/8/layout/list1"/>
    <dgm:cxn modelId="{95D96BEF-F305-4929-9BCE-8AD070F8467E}" type="presParOf" srcId="{4BC17A63-9646-48E0-920B-1D89393DD06E}" destId="{E332E338-8003-45CF-A0AD-E5144433DE09}" srcOrd="9" destOrd="0" presId="urn:microsoft.com/office/officeart/2005/8/layout/list1"/>
    <dgm:cxn modelId="{0429E40A-2819-4004-BF04-ED3BD2A2E99C}" type="presParOf" srcId="{4BC17A63-9646-48E0-920B-1D89393DD06E}" destId="{97785B11-05C3-4BD4-A16F-6F5B7CC38017}" srcOrd="10" destOrd="0" presId="urn:microsoft.com/office/officeart/2005/8/layout/list1"/>
    <dgm:cxn modelId="{446E6A53-7EA6-4A9F-AD24-465D52D4CE40}" type="presParOf" srcId="{4BC17A63-9646-48E0-920B-1D89393DD06E}" destId="{1E53C72B-BF94-4629-85A1-DC2651705D5D}" srcOrd="11" destOrd="0" presId="urn:microsoft.com/office/officeart/2005/8/layout/list1"/>
    <dgm:cxn modelId="{40B5AAA0-E37F-4B75-80C3-2B82C629DB6A}" type="presParOf" srcId="{4BC17A63-9646-48E0-920B-1D89393DD06E}" destId="{4E05BD18-B1D7-4407-B7C8-01C6A404EBBA}" srcOrd="12" destOrd="0" presId="urn:microsoft.com/office/officeart/2005/8/layout/list1"/>
    <dgm:cxn modelId="{6E94E628-DC62-440D-8C4B-CDD3A3B90BAB}" type="presParOf" srcId="{4E05BD18-B1D7-4407-B7C8-01C6A404EBBA}" destId="{580FEF3C-41D0-4D8A-81E0-F61E82C4EB66}" srcOrd="0" destOrd="0" presId="urn:microsoft.com/office/officeart/2005/8/layout/list1"/>
    <dgm:cxn modelId="{EF8B4E7E-C182-483A-9B1E-869883BFDD2E}" type="presParOf" srcId="{4E05BD18-B1D7-4407-B7C8-01C6A404EBBA}" destId="{581533E7-07CE-4A04-9A2E-BF243AD1E095}" srcOrd="1" destOrd="0" presId="urn:microsoft.com/office/officeart/2005/8/layout/list1"/>
    <dgm:cxn modelId="{615C4A43-24D7-40A9-BE66-82460ADA5832}" type="presParOf" srcId="{4BC17A63-9646-48E0-920B-1D89393DD06E}" destId="{0FDF03B1-6112-4FFB-8EA0-2AA5EBCC8EE6}" srcOrd="13" destOrd="0" presId="urn:microsoft.com/office/officeart/2005/8/layout/list1"/>
    <dgm:cxn modelId="{BE061316-41A5-46CB-9204-E62CED95D1E8}" type="presParOf" srcId="{4BC17A63-9646-48E0-920B-1D89393DD06E}" destId="{A40099B6-D306-49B9-A0D6-1E6CE3D6FD4D}" srcOrd="14" destOrd="0" presId="urn:microsoft.com/office/officeart/2005/8/layout/list1"/>
    <dgm:cxn modelId="{5821E2BD-C744-4808-BA93-875D5843D63F}" type="presParOf" srcId="{4BC17A63-9646-48E0-920B-1D89393DD06E}" destId="{294744B7-B8CF-4AE9-918A-BAC35A453181}" srcOrd="15" destOrd="0" presId="urn:microsoft.com/office/officeart/2005/8/layout/list1"/>
    <dgm:cxn modelId="{91F5C8F4-5293-40FA-A317-5CFF885B84C9}" type="presParOf" srcId="{4BC17A63-9646-48E0-920B-1D89393DD06E}" destId="{98EB3BA4-5B0F-4FAE-9F00-659D5F757863}" srcOrd="16" destOrd="0" presId="urn:microsoft.com/office/officeart/2005/8/layout/list1"/>
    <dgm:cxn modelId="{4C75BB84-951D-41A7-9EEC-CA916176E005}" type="presParOf" srcId="{98EB3BA4-5B0F-4FAE-9F00-659D5F757863}" destId="{D658A0E7-DECD-443A-9ECF-76A7219BC9BA}" srcOrd="0" destOrd="0" presId="urn:microsoft.com/office/officeart/2005/8/layout/list1"/>
    <dgm:cxn modelId="{FCD27ECE-B0F2-40A4-A0FD-A0AC9E3780C9}" type="presParOf" srcId="{98EB3BA4-5B0F-4FAE-9F00-659D5F757863}" destId="{83B2A11D-66E3-4575-B846-27FF320CB300}" srcOrd="1" destOrd="0" presId="urn:microsoft.com/office/officeart/2005/8/layout/list1"/>
    <dgm:cxn modelId="{BC1028FF-94A6-4A51-96AC-D082FE0A10D7}" type="presParOf" srcId="{4BC17A63-9646-48E0-920B-1D89393DD06E}" destId="{02FA693A-E4E4-45F4-B40D-D4F6B216F5DD}" srcOrd="17" destOrd="0" presId="urn:microsoft.com/office/officeart/2005/8/layout/list1"/>
    <dgm:cxn modelId="{19FA58BF-6929-4920-99C2-04F159CB0212}" type="presParOf" srcId="{4BC17A63-9646-48E0-920B-1D89393DD06E}" destId="{4EB5AC03-D685-40B4-82F9-BF4B1368EFB8}" srcOrd="18" destOrd="0" presId="urn:microsoft.com/office/officeart/2005/8/layout/list1"/>
    <dgm:cxn modelId="{F6F4C6DF-EA51-4FAC-9C3A-F18D9A17AA58}" type="presParOf" srcId="{4BC17A63-9646-48E0-920B-1D89393DD06E}" destId="{92FF9098-6AA3-440C-8077-D2C3629BA919}" srcOrd="19" destOrd="0" presId="urn:microsoft.com/office/officeart/2005/8/layout/list1"/>
    <dgm:cxn modelId="{7C93207C-B761-4129-A0AF-A9EF7D136064}" type="presParOf" srcId="{4BC17A63-9646-48E0-920B-1D89393DD06E}" destId="{7EE6551F-B9A0-40A9-B64D-A96A7CACFFDA}" srcOrd="20" destOrd="0" presId="urn:microsoft.com/office/officeart/2005/8/layout/list1"/>
    <dgm:cxn modelId="{31BCC240-6CBF-497B-A0E8-33DB00E121CC}" type="presParOf" srcId="{7EE6551F-B9A0-40A9-B64D-A96A7CACFFDA}" destId="{5B987548-9359-49FA-9358-21541EAAD9B5}" srcOrd="0" destOrd="0" presId="urn:microsoft.com/office/officeart/2005/8/layout/list1"/>
    <dgm:cxn modelId="{17F86C3D-759F-4FE9-A3E6-5C0A930CB303}" type="presParOf" srcId="{7EE6551F-B9A0-40A9-B64D-A96A7CACFFDA}" destId="{3FFA7CED-03E9-4163-91F7-633DE40B2F7B}" srcOrd="1" destOrd="0" presId="urn:microsoft.com/office/officeart/2005/8/layout/list1"/>
    <dgm:cxn modelId="{38C4A83F-01CD-4E8B-BC5A-91559FADCAC1}" type="presParOf" srcId="{4BC17A63-9646-48E0-920B-1D89393DD06E}" destId="{E11AE57A-1275-42FE-AC18-A1BA16E7487B}" srcOrd="21" destOrd="0" presId="urn:microsoft.com/office/officeart/2005/8/layout/list1"/>
    <dgm:cxn modelId="{E7C61D39-B2F4-4453-AEE8-C54A33C4912B}" type="presParOf" srcId="{4BC17A63-9646-48E0-920B-1D89393DD06E}" destId="{7E8A0FC8-56A2-4A6D-B5FB-867CF0DB2BAA}" srcOrd="2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8598FAA1-6ED0-4A96-B7E4-9B8198711B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8FAA1-6ED0-4A96-B7E4-9B8198711B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8FAA1-6ED0-4A96-B7E4-9B8198711B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8598FAA1-6ED0-4A96-B7E4-9B8198711B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598FAA1-6ED0-4A96-B7E4-9B8198711BE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598FAA1-6ED0-4A96-B7E4-9B8198711B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8598FAA1-6ED0-4A96-B7E4-9B8198711BE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8FAA1-6ED0-4A96-B7E4-9B8198711B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8FAA1-6ED0-4A96-B7E4-9B8198711B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8FAA1-6ED0-4A96-B7E4-9B8198711B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0D6682E-EAB3-47FF-ACED-DB7E09DF3A7F}" type="datetimeFigureOut">
              <a:rPr lang="en-US" smtClean="0"/>
              <a:pPr/>
              <a:t>14/07/2016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598FAA1-6ED0-4A96-B7E4-9B8198711BE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0D6682E-EAB3-47FF-ACED-DB7E09DF3A7F}" type="datetimeFigureOut">
              <a:rPr lang="en-US" smtClean="0"/>
              <a:pPr/>
              <a:t>14/07/2016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598FAA1-6ED0-4A96-B7E4-9B8198711BE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458200" cy="1905000"/>
          </a:xfrm>
        </p:spPr>
        <p:txBody>
          <a:bodyPr>
            <a:normAutofit fontScale="90000"/>
          </a:bodyPr>
          <a:lstStyle/>
          <a:p>
            <a:pPr algn="ctr"/>
            <a:r>
              <a:rPr lang="en-US" sz="4400" cap="none" dirty="0" smtClean="0">
                <a:solidFill>
                  <a:schemeClr val="bg2">
                    <a:lumMod val="50000"/>
                  </a:schemeClr>
                </a:solidFill>
                <a:latin typeface="Arial" pitchFamily="34" charset="0"/>
                <a:cs typeface="Arial" pitchFamily="34" charset="0"/>
              </a:rPr>
              <a:t>DEPENDENCY INJECTION</a:t>
            </a:r>
            <a:br>
              <a:rPr lang="en-US" sz="4400" cap="none" dirty="0" smtClean="0">
                <a:solidFill>
                  <a:schemeClr val="bg2">
                    <a:lumMod val="50000"/>
                  </a:schemeClr>
                </a:solidFill>
                <a:latin typeface="Arial" pitchFamily="34" charset="0"/>
                <a:cs typeface="Arial" pitchFamily="34" charset="0"/>
              </a:rPr>
            </a:br>
            <a:r>
              <a:rPr lang="en-US" sz="4400" cap="none" dirty="0" err="1" smtClean="0">
                <a:solidFill>
                  <a:schemeClr val="bg2">
                    <a:lumMod val="50000"/>
                  </a:schemeClr>
                </a:solidFill>
                <a:latin typeface="Arial" pitchFamily="34" charset="0"/>
                <a:cs typeface="Arial" pitchFamily="34" charset="0"/>
              </a:rPr>
              <a:t>và</a:t>
            </a:r>
            <a:r>
              <a:rPr lang="en-US" sz="4400" cap="none" dirty="0" smtClean="0">
                <a:solidFill>
                  <a:schemeClr val="bg2">
                    <a:lumMod val="50000"/>
                  </a:schemeClr>
                </a:solidFill>
                <a:latin typeface="Arial" pitchFamily="34" charset="0"/>
                <a:cs typeface="Arial" pitchFamily="34" charset="0"/>
              </a:rPr>
              <a:t> </a:t>
            </a:r>
            <a:r>
              <a:rPr lang="en-US" sz="4400" cap="none" dirty="0" err="1" smtClean="0">
                <a:solidFill>
                  <a:schemeClr val="bg2">
                    <a:lumMod val="50000"/>
                  </a:schemeClr>
                </a:solidFill>
                <a:latin typeface="Arial" pitchFamily="34" charset="0"/>
                <a:cs typeface="Arial" pitchFamily="34" charset="0"/>
              </a:rPr>
              <a:t>một</a:t>
            </a:r>
            <a:r>
              <a:rPr lang="en-US" sz="4400" cap="none" dirty="0" smtClean="0">
                <a:solidFill>
                  <a:schemeClr val="bg2">
                    <a:lumMod val="50000"/>
                  </a:schemeClr>
                </a:solidFill>
                <a:latin typeface="Arial" pitchFamily="34" charset="0"/>
                <a:cs typeface="Arial" pitchFamily="34" charset="0"/>
              </a:rPr>
              <a:t> </a:t>
            </a:r>
            <a:r>
              <a:rPr lang="en-US" sz="4400" cap="none" dirty="0" err="1" smtClean="0">
                <a:solidFill>
                  <a:schemeClr val="bg2">
                    <a:lumMod val="50000"/>
                  </a:schemeClr>
                </a:solidFill>
                <a:latin typeface="Arial" pitchFamily="34" charset="0"/>
                <a:cs typeface="Arial" pitchFamily="34" charset="0"/>
              </a:rPr>
              <a:t>số</a:t>
            </a:r>
            <a:r>
              <a:rPr lang="en-US" sz="4400" cap="none" dirty="0" smtClean="0">
                <a:solidFill>
                  <a:schemeClr val="bg2">
                    <a:lumMod val="50000"/>
                  </a:schemeClr>
                </a:solidFill>
                <a:latin typeface="Arial" pitchFamily="34" charset="0"/>
                <a:cs typeface="Arial" pitchFamily="34" charset="0"/>
              </a:rPr>
              <a:t> </a:t>
            </a:r>
            <a:r>
              <a:rPr lang="en-US" sz="4400" cap="none" dirty="0" err="1" smtClean="0">
                <a:solidFill>
                  <a:schemeClr val="bg2">
                    <a:lumMod val="50000"/>
                  </a:schemeClr>
                </a:solidFill>
                <a:latin typeface="Arial" pitchFamily="34" charset="0"/>
                <a:cs typeface="Arial" pitchFamily="34" charset="0"/>
              </a:rPr>
              <a:t>vấn</a:t>
            </a:r>
            <a:r>
              <a:rPr lang="en-US" sz="4400" cap="none" dirty="0" smtClean="0">
                <a:solidFill>
                  <a:schemeClr val="bg2">
                    <a:lumMod val="50000"/>
                  </a:schemeClr>
                </a:solidFill>
                <a:latin typeface="Arial" pitchFamily="34" charset="0"/>
                <a:cs typeface="Arial" pitchFamily="34" charset="0"/>
              </a:rPr>
              <a:t> </a:t>
            </a:r>
            <a:r>
              <a:rPr lang="en-US" sz="4400" cap="none" dirty="0" err="1" smtClean="0">
                <a:solidFill>
                  <a:schemeClr val="bg2">
                    <a:lumMod val="50000"/>
                  </a:schemeClr>
                </a:solidFill>
                <a:latin typeface="Arial" pitchFamily="34" charset="0"/>
                <a:cs typeface="Arial" pitchFamily="34" charset="0"/>
              </a:rPr>
              <a:t>đề</a:t>
            </a:r>
            <a:r>
              <a:rPr lang="en-US" sz="4400" cap="none" dirty="0" smtClean="0">
                <a:solidFill>
                  <a:schemeClr val="bg2">
                    <a:lumMod val="50000"/>
                  </a:schemeClr>
                </a:solidFill>
                <a:latin typeface="Arial" pitchFamily="34" charset="0"/>
                <a:cs typeface="Arial" pitchFamily="34" charset="0"/>
              </a:rPr>
              <a:t> </a:t>
            </a:r>
            <a:r>
              <a:rPr lang="en-US" sz="4400" cap="none" dirty="0" err="1" smtClean="0">
                <a:solidFill>
                  <a:schemeClr val="bg2">
                    <a:lumMod val="50000"/>
                  </a:schemeClr>
                </a:solidFill>
                <a:latin typeface="Arial" pitchFamily="34" charset="0"/>
                <a:cs typeface="Arial" pitchFamily="34" charset="0"/>
              </a:rPr>
              <a:t>liên</a:t>
            </a:r>
            <a:r>
              <a:rPr lang="en-US" sz="4400" cap="none" dirty="0" smtClean="0">
                <a:solidFill>
                  <a:schemeClr val="bg2">
                    <a:lumMod val="50000"/>
                  </a:schemeClr>
                </a:solidFill>
                <a:latin typeface="Arial" pitchFamily="34" charset="0"/>
                <a:cs typeface="Arial" pitchFamily="34" charset="0"/>
              </a:rPr>
              <a:t> </a:t>
            </a:r>
            <a:r>
              <a:rPr lang="en-US" sz="4400" cap="none" dirty="0" err="1" smtClean="0">
                <a:solidFill>
                  <a:schemeClr val="bg2">
                    <a:lumMod val="50000"/>
                  </a:schemeClr>
                </a:solidFill>
                <a:latin typeface="Arial" pitchFamily="34" charset="0"/>
                <a:cs typeface="Arial" pitchFamily="34" charset="0"/>
              </a:rPr>
              <a:t>quan</a:t>
            </a:r>
            <a:r>
              <a:rPr lang="en-US" sz="4400" cap="none" dirty="0" smtClean="0">
                <a:solidFill>
                  <a:schemeClr val="bg2">
                    <a:lumMod val="50000"/>
                  </a:schemeClr>
                </a:solidFill>
                <a:latin typeface="Arial" pitchFamily="34" charset="0"/>
                <a:cs typeface="Arial" pitchFamily="34" charset="0"/>
              </a:rPr>
              <a:t> </a:t>
            </a:r>
            <a:r>
              <a:rPr lang="en-US" sz="4400" cap="none" dirty="0" err="1" smtClean="0">
                <a:solidFill>
                  <a:schemeClr val="bg2">
                    <a:lumMod val="50000"/>
                  </a:schemeClr>
                </a:solidFill>
                <a:latin typeface="Arial" pitchFamily="34" charset="0"/>
                <a:cs typeface="Arial" pitchFamily="34" charset="0"/>
              </a:rPr>
              <a:t>trong</a:t>
            </a:r>
            <a:r>
              <a:rPr lang="en-US" sz="4400" cap="none" dirty="0" smtClean="0">
                <a:solidFill>
                  <a:schemeClr val="bg2">
                    <a:lumMod val="50000"/>
                  </a:schemeClr>
                </a:solidFill>
                <a:latin typeface="Arial" pitchFamily="34" charset="0"/>
                <a:cs typeface="Arial" pitchFamily="34" charset="0"/>
              </a:rPr>
              <a:t> </a:t>
            </a:r>
            <a:r>
              <a:rPr lang="en-US" sz="4400" cap="none" dirty="0" err="1" smtClean="0">
                <a:solidFill>
                  <a:schemeClr val="bg2">
                    <a:lumMod val="50000"/>
                  </a:schemeClr>
                </a:solidFill>
                <a:latin typeface="Arial" pitchFamily="34" charset="0"/>
                <a:cs typeface="Arial" pitchFamily="34" charset="0"/>
              </a:rPr>
              <a:t>Laravel</a:t>
            </a:r>
            <a:r>
              <a:rPr lang="en-US" cap="none" dirty="0" smtClean="0">
                <a:solidFill>
                  <a:schemeClr val="bg2">
                    <a:lumMod val="50000"/>
                  </a:schemeClr>
                </a:solidFill>
                <a:latin typeface="Arial" pitchFamily="34" charset="0"/>
                <a:cs typeface="Arial" pitchFamily="34" charset="0"/>
              </a:rPr>
              <a:t/>
            </a:r>
            <a:br>
              <a:rPr lang="en-US" cap="none" dirty="0" smtClean="0">
                <a:solidFill>
                  <a:schemeClr val="bg2">
                    <a:lumMod val="50000"/>
                  </a:schemeClr>
                </a:solidFill>
                <a:latin typeface="Arial" pitchFamily="34" charset="0"/>
                <a:cs typeface="Arial" pitchFamily="34" charset="0"/>
              </a:rPr>
            </a:br>
            <a:endParaRPr lang="en-US" sz="1600" cap="none" dirty="0">
              <a:solidFill>
                <a:schemeClr val="bg2">
                  <a:lumMod val="50000"/>
                </a:schemeClr>
              </a:solidFill>
              <a:latin typeface="Arial" pitchFamily="34" charset="0"/>
              <a:cs typeface="Arial" pitchFamily="34" charset="0"/>
            </a:endParaRPr>
          </a:p>
        </p:txBody>
      </p:sp>
      <p:sp>
        <p:nvSpPr>
          <p:cNvPr id="3" name="Subtitle 2"/>
          <p:cNvSpPr>
            <a:spLocks noGrp="1"/>
          </p:cNvSpPr>
          <p:nvPr>
            <p:ph type="subTitle" idx="1"/>
          </p:nvPr>
        </p:nvSpPr>
        <p:spPr>
          <a:xfrm>
            <a:off x="228600" y="2438400"/>
            <a:ext cx="8458200" cy="1676400"/>
          </a:xfrm>
        </p:spPr>
        <p:txBody>
          <a:bodyPr>
            <a:normAutofit lnSpcReduction="10000"/>
          </a:bodyPr>
          <a:lstStyle/>
          <a:p>
            <a:endParaRPr lang="en-US" dirty="0" smtClean="0">
              <a:latin typeface="Arial" pitchFamily="34" charset="0"/>
              <a:cs typeface="Arial" pitchFamily="34" charset="0"/>
            </a:endParaRPr>
          </a:p>
          <a:p>
            <a:r>
              <a:rPr lang="en-US" dirty="0" smtClean="0">
                <a:latin typeface="Arial" pitchFamily="34" charset="0"/>
                <a:cs typeface="Arial" pitchFamily="34" charset="0"/>
              </a:rPr>
              <a:t>					</a:t>
            </a:r>
            <a:endParaRPr lang="en-US" dirty="0" smtClean="0">
              <a:solidFill>
                <a:schemeClr val="tx1">
                  <a:lumMod val="65000"/>
                  <a:lumOff val="35000"/>
                </a:schemeClr>
              </a:solidFill>
              <a:latin typeface="Arial" pitchFamily="34" charset="0"/>
              <a:cs typeface="Arial" pitchFamily="34" charset="0"/>
            </a:endParaRPr>
          </a:p>
          <a:p>
            <a:r>
              <a:rPr lang="en-US" dirty="0" smtClean="0">
                <a:solidFill>
                  <a:schemeClr val="tx1">
                    <a:lumMod val="65000"/>
                    <a:lumOff val="35000"/>
                  </a:schemeClr>
                </a:solidFill>
                <a:latin typeface="Arial" pitchFamily="34" charset="0"/>
                <a:cs typeface="Arial" pitchFamily="34" charset="0"/>
              </a:rPr>
              <a:t>						</a:t>
            </a:r>
            <a:r>
              <a:rPr lang="en-US" dirty="0" err="1" smtClean="0">
                <a:solidFill>
                  <a:schemeClr val="tx1">
                    <a:lumMod val="65000"/>
                    <a:lumOff val="35000"/>
                  </a:schemeClr>
                </a:solidFill>
                <a:latin typeface="Arial" pitchFamily="34" charset="0"/>
                <a:cs typeface="Arial" pitchFamily="34" charset="0"/>
              </a:rPr>
              <a:t>Nguyễn</a:t>
            </a:r>
            <a:r>
              <a:rPr lang="en-US" dirty="0" smtClean="0">
                <a:solidFill>
                  <a:schemeClr val="tx1">
                    <a:lumMod val="65000"/>
                    <a:lumOff val="35000"/>
                  </a:schemeClr>
                </a:solidFill>
                <a:latin typeface="Arial" pitchFamily="34" charset="0"/>
                <a:cs typeface="Arial" pitchFamily="34" charset="0"/>
              </a:rPr>
              <a:t> </a:t>
            </a:r>
            <a:r>
              <a:rPr lang="en-US" dirty="0" err="1" smtClean="0">
                <a:solidFill>
                  <a:schemeClr val="tx1">
                    <a:lumMod val="65000"/>
                    <a:lumOff val="35000"/>
                  </a:schemeClr>
                </a:solidFill>
                <a:latin typeface="Arial" pitchFamily="34" charset="0"/>
                <a:cs typeface="Arial" pitchFamily="34" charset="0"/>
              </a:rPr>
              <a:t>Hữu</a:t>
            </a:r>
            <a:r>
              <a:rPr lang="en-US" dirty="0" smtClean="0">
                <a:solidFill>
                  <a:schemeClr val="tx1">
                    <a:lumMod val="65000"/>
                    <a:lumOff val="35000"/>
                  </a:schemeClr>
                </a:solidFill>
                <a:latin typeface="Arial" pitchFamily="34" charset="0"/>
                <a:cs typeface="Arial" pitchFamily="34" charset="0"/>
              </a:rPr>
              <a:t> </a:t>
            </a:r>
            <a:r>
              <a:rPr lang="en-US" dirty="0" err="1" smtClean="0">
                <a:solidFill>
                  <a:schemeClr val="tx1">
                    <a:lumMod val="65000"/>
                    <a:lumOff val="35000"/>
                  </a:schemeClr>
                </a:solidFill>
                <a:latin typeface="Arial" pitchFamily="34" charset="0"/>
                <a:cs typeface="Arial" pitchFamily="34" charset="0"/>
              </a:rPr>
              <a:t>Tiến</a:t>
            </a:r>
            <a:endParaRPr lang="en-US" dirty="0" smtClean="0">
              <a:solidFill>
                <a:schemeClr val="tx1">
                  <a:lumMod val="65000"/>
                  <a:lumOff val="35000"/>
                </a:schemeClr>
              </a:solidFill>
              <a:latin typeface="Arial" pitchFamily="34" charset="0"/>
              <a:cs typeface="Arial" pitchFamily="34" charset="0"/>
            </a:endParaRPr>
          </a:p>
          <a:p>
            <a:r>
              <a:rPr lang="en-US" dirty="0" smtClean="0">
                <a:solidFill>
                  <a:schemeClr val="tx1">
                    <a:lumMod val="65000"/>
                    <a:lumOff val="35000"/>
                  </a:schemeClr>
                </a:solidFill>
                <a:latin typeface="Arial" pitchFamily="34" charset="0"/>
                <a:cs typeface="Arial" pitchFamily="34" charset="0"/>
              </a:rPr>
              <a:t>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rmAutofit/>
          </a:bodyPr>
          <a:lstStyle/>
          <a:p>
            <a:pPr>
              <a:buNone/>
            </a:pPr>
            <a:r>
              <a:rPr lang="en-US" sz="1700" dirty="0" smtClean="0">
                <a:latin typeface="Arial" pitchFamily="34" charset="0"/>
                <a:cs typeface="Arial" pitchFamily="34" charset="0"/>
              </a:rPr>
              <a:t>	</a:t>
            </a:r>
            <a:r>
              <a:rPr lang="vi-VN" sz="1700" dirty="0" smtClean="0">
                <a:latin typeface="Arial" pitchFamily="34" charset="0"/>
                <a:cs typeface="Arial" pitchFamily="34" charset="0"/>
              </a:rPr>
              <a:t>Ngoài ra, DI còn một số cách injection khác như</a:t>
            </a:r>
            <a:r>
              <a:rPr lang="en-US" sz="1700" dirty="0" smtClean="0">
                <a:latin typeface="Arial" pitchFamily="34" charset="0"/>
                <a:cs typeface="Arial" pitchFamily="34" charset="0"/>
              </a:rPr>
              <a:t>:</a:t>
            </a:r>
            <a:r>
              <a:rPr lang="vi-VN" sz="1700" dirty="0" smtClean="0">
                <a:latin typeface="Arial" pitchFamily="34" charset="0"/>
                <a:cs typeface="Arial" pitchFamily="34" charset="0"/>
              </a:rPr>
              <a:t> setter injection, call time injection…</a:t>
            </a:r>
            <a:endParaRPr lang="en-US" sz="1700" dirty="0" smtClean="0">
              <a:latin typeface="Arial" pitchFamily="34" charset="0"/>
              <a:cs typeface="Arial" pitchFamily="34" charset="0"/>
            </a:endParaRPr>
          </a:p>
          <a:p>
            <a:pPr>
              <a:buNone/>
            </a:pPr>
            <a:endParaRPr lang="vi-VN" sz="1700" dirty="0" smtClean="0">
              <a:latin typeface="Arial" pitchFamily="34" charset="0"/>
              <a:cs typeface="Arial" pitchFamily="34" charset="0"/>
            </a:endParaRPr>
          </a:p>
          <a:p>
            <a:pPr>
              <a:buNone/>
            </a:pPr>
            <a:r>
              <a:rPr lang="en-US" sz="1700" dirty="0" smtClean="0">
                <a:latin typeface="Arial" pitchFamily="34" charset="0"/>
                <a:cs typeface="Arial" pitchFamily="34" charset="0"/>
              </a:rPr>
              <a:t>	</a:t>
            </a:r>
            <a:r>
              <a:rPr lang="vi-VN" sz="1700" dirty="0" smtClean="0">
                <a:latin typeface="Arial" pitchFamily="34" charset="0"/>
                <a:cs typeface="Arial" pitchFamily="34" charset="0"/>
              </a:rPr>
              <a:t>Ví dụ về Setter Injection:</a:t>
            </a:r>
          </a:p>
          <a:p>
            <a:pPr>
              <a:buNone/>
            </a:pPr>
            <a:r>
              <a:rPr lang="en-US" sz="1700" dirty="0" smtClean="0">
                <a:latin typeface="Arial" pitchFamily="34" charset="0"/>
                <a:cs typeface="Arial" pitchFamily="34" charset="0"/>
              </a:rPr>
              <a:t>	</a:t>
            </a:r>
            <a:r>
              <a:rPr lang="vi-VN" sz="1700" dirty="0" smtClean="0">
                <a:latin typeface="Arial" pitchFamily="34" charset="0"/>
                <a:cs typeface="Arial" pitchFamily="34" charset="0"/>
              </a:rPr>
              <a:t>class Photo {</a:t>
            </a:r>
            <a:br>
              <a:rPr lang="vi-VN" sz="1700" dirty="0" smtClean="0">
                <a:latin typeface="Arial" pitchFamily="34" charset="0"/>
                <a:cs typeface="Arial" pitchFamily="34" charset="0"/>
              </a:rPr>
            </a:br>
            <a:r>
              <a:rPr lang="en-US" sz="1700" dirty="0" smtClean="0">
                <a:latin typeface="Arial" pitchFamily="34" charset="0"/>
                <a:cs typeface="Arial" pitchFamily="34" charset="0"/>
              </a:rPr>
              <a:t>	</a:t>
            </a:r>
            <a:r>
              <a:rPr lang="vi-VN" sz="1700" dirty="0" smtClean="0">
                <a:latin typeface="Arial" pitchFamily="34" charset="0"/>
                <a:cs typeface="Arial" pitchFamily="34" charset="0"/>
              </a:rPr>
              <a:t>protected $db;</a:t>
            </a:r>
            <a:endParaRPr lang="en-US" sz="1700" dirty="0" smtClean="0">
              <a:latin typeface="Arial" pitchFamily="34" charset="0"/>
              <a:cs typeface="Arial" pitchFamily="34" charset="0"/>
            </a:endParaRPr>
          </a:p>
          <a:p>
            <a:pPr>
              <a:buNone/>
            </a:pPr>
            <a:r>
              <a:rPr lang="en-US" sz="1700" dirty="0" smtClean="0">
                <a:latin typeface="Arial" pitchFamily="34" charset="0"/>
                <a:cs typeface="Arial" pitchFamily="34" charset="0"/>
              </a:rPr>
              <a:t>		</a:t>
            </a:r>
            <a:r>
              <a:rPr lang="vi-VN" sz="1700" dirty="0" smtClean="0">
                <a:latin typeface="Arial" pitchFamily="34" charset="0"/>
                <a:cs typeface="Arial" pitchFamily="34" charset="0"/>
              </a:rPr>
              <a:t>public function __construct() {</a:t>
            </a:r>
            <a:endParaRPr lang="en-US" sz="1700" dirty="0" smtClean="0">
              <a:latin typeface="Arial" pitchFamily="34" charset="0"/>
              <a:cs typeface="Arial" pitchFamily="34" charset="0"/>
            </a:endParaRPr>
          </a:p>
          <a:p>
            <a:pPr>
              <a:buNone/>
            </a:pPr>
            <a:r>
              <a:rPr lang="en-US" sz="1700" dirty="0" smtClean="0">
                <a:latin typeface="Arial" pitchFamily="34" charset="0"/>
                <a:cs typeface="Arial" pitchFamily="34" charset="0"/>
              </a:rPr>
              <a:t>		}</a:t>
            </a:r>
            <a:r>
              <a:rPr lang="vi-VN" sz="1700" dirty="0" smtClean="0">
                <a:latin typeface="Arial" pitchFamily="34" charset="0"/>
                <a:cs typeface="Arial" pitchFamily="34" charset="0"/>
              </a:rPr>
              <a:t/>
            </a:r>
            <a:br>
              <a:rPr lang="vi-VN" sz="1700" dirty="0" smtClean="0">
                <a:latin typeface="Arial" pitchFamily="34" charset="0"/>
                <a:cs typeface="Arial" pitchFamily="34" charset="0"/>
              </a:rPr>
            </a:br>
            <a:r>
              <a:rPr lang="en-US" sz="1700" dirty="0" smtClean="0">
                <a:latin typeface="Arial" pitchFamily="34" charset="0"/>
                <a:cs typeface="Arial" pitchFamily="34" charset="0"/>
              </a:rPr>
              <a:t>	</a:t>
            </a:r>
            <a:r>
              <a:rPr lang="vi-VN" sz="1700" dirty="0" smtClean="0">
                <a:latin typeface="Arial" pitchFamily="34" charset="0"/>
                <a:cs typeface="Arial" pitchFamily="34" charset="0"/>
              </a:rPr>
              <a:t>public function setDB($dbConn)</a:t>
            </a:r>
            <a:r>
              <a:rPr lang="en-US" sz="1700" dirty="0" smtClean="0">
                <a:latin typeface="Arial" pitchFamily="34" charset="0"/>
                <a:cs typeface="Arial" pitchFamily="34" charset="0"/>
              </a:rPr>
              <a:t> </a:t>
            </a:r>
            <a:r>
              <a:rPr lang="vi-VN" sz="1700" dirty="0" smtClean="0">
                <a:latin typeface="Arial" pitchFamily="34" charset="0"/>
                <a:cs typeface="Arial" pitchFamily="34" charset="0"/>
              </a:rPr>
              <a:t>{</a:t>
            </a:r>
            <a:br>
              <a:rPr lang="vi-VN" sz="1700" dirty="0" smtClean="0">
                <a:latin typeface="Arial" pitchFamily="34" charset="0"/>
                <a:cs typeface="Arial" pitchFamily="34" charset="0"/>
              </a:rPr>
            </a:br>
            <a:r>
              <a:rPr lang="en-US" sz="1700" dirty="0" smtClean="0">
                <a:latin typeface="Arial" pitchFamily="34" charset="0"/>
                <a:cs typeface="Arial" pitchFamily="34" charset="0"/>
              </a:rPr>
              <a:t>		</a:t>
            </a:r>
            <a:r>
              <a:rPr lang="vi-VN" sz="1700" dirty="0" smtClean="0">
                <a:latin typeface="Arial" pitchFamily="34" charset="0"/>
                <a:cs typeface="Arial" pitchFamily="34" charset="0"/>
              </a:rPr>
              <a:t>$this-&gt;db = $dbConn;</a:t>
            </a:r>
            <a:br>
              <a:rPr lang="vi-VN" sz="1700" dirty="0" smtClean="0">
                <a:latin typeface="Arial" pitchFamily="34" charset="0"/>
                <a:cs typeface="Arial" pitchFamily="34" charset="0"/>
              </a:rPr>
            </a:br>
            <a:r>
              <a:rPr lang="en-US" sz="1700" dirty="0" smtClean="0">
                <a:latin typeface="Arial" pitchFamily="34" charset="0"/>
                <a:cs typeface="Arial" pitchFamily="34" charset="0"/>
              </a:rPr>
              <a:t>	</a:t>
            </a:r>
            <a:r>
              <a:rPr lang="vi-VN" sz="1700" dirty="0" smtClean="0">
                <a:latin typeface="Arial" pitchFamily="34" charset="0"/>
                <a:cs typeface="Arial" pitchFamily="34" charset="0"/>
              </a:rPr>
              <a:t>}</a:t>
            </a:r>
            <a:br>
              <a:rPr lang="vi-VN" sz="1700" dirty="0" smtClean="0">
                <a:latin typeface="Arial" pitchFamily="34" charset="0"/>
                <a:cs typeface="Arial" pitchFamily="34" charset="0"/>
              </a:rPr>
            </a:br>
            <a:r>
              <a:rPr lang="vi-VN" sz="1700" dirty="0" smtClean="0">
                <a:latin typeface="Arial" pitchFamily="34" charset="0"/>
                <a:cs typeface="Arial" pitchFamily="34" charset="0"/>
              </a:rPr>
              <a:t>}</a:t>
            </a:r>
          </a:p>
          <a:p>
            <a:pPr>
              <a:buNone/>
            </a:pPr>
            <a:r>
              <a:rPr lang="en-US" sz="1700" dirty="0" smtClean="0">
                <a:latin typeface="Arial" pitchFamily="34" charset="0"/>
                <a:cs typeface="Arial" pitchFamily="34" charset="0"/>
              </a:rPr>
              <a:t>	</a:t>
            </a:r>
            <a:r>
              <a:rPr lang="vi-VN" sz="1700" dirty="0" smtClean="0">
                <a:latin typeface="Arial" pitchFamily="34" charset="0"/>
                <a:cs typeface="Arial" pitchFamily="34" charset="0"/>
              </a:rPr>
              <a:t>$photo = new Photo;</a:t>
            </a:r>
            <a:br>
              <a:rPr lang="vi-VN" sz="1700" dirty="0" smtClean="0">
                <a:latin typeface="Arial" pitchFamily="34" charset="0"/>
                <a:cs typeface="Arial" pitchFamily="34" charset="0"/>
              </a:rPr>
            </a:br>
            <a:r>
              <a:rPr lang="vi-VN" sz="1700" dirty="0" smtClean="0">
                <a:latin typeface="Arial" pitchFamily="34" charset="0"/>
                <a:cs typeface="Arial" pitchFamily="34" charset="0"/>
              </a:rPr>
              <a:t>$photo-&gt;setDB($dbConn);</a:t>
            </a:r>
          </a:p>
          <a:p>
            <a:pPr algn="just">
              <a:buNone/>
            </a:pPr>
            <a:r>
              <a:rPr lang="en-US" sz="2400" dirty="0" smtClean="0">
                <a:latin typeface="Arial" pitchFamily="34" charset="0"/>
                <a:cs typeface="Arial" pitchFamily="34" charset="0"/>
              </a:rPr>
              <a:t>	</a:t>
            </a:r>
            <a:r>
              <a:rPr lang="vi-VN" sz="1600" dirty="0" smtClean="0">
                <a:latin typeface="Arial" pitchFamily="34" charset="0"/>
                <a:cs typeface="Arial" pitchFamily="34" charset="0"/>
              </a:rPr>
              <a:t>Với sự thay đổi đơn giản này, class không còn phụ thuộc vào bất kỳ connection </a:t>
            </a:r>
            <a:r>
              <a:rPr lang="vi-VN" sz="1600" dirty="0" smtClean="0">
                <a:latin typeface="Arial" pitchFamily="34" charset="0"/>
                <a:cs typeface="Arial" pitchFamily="34" charset="0"/>
              </a:rPr>
              <a:t>cụ thể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nào</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rmAutofit/>
          </a:bodyPr>
          <a:lstStyle/>
          <a:p>
            <a:pPr algn="just">
              <a:buNone/>
            </a:pPr>
            <a:r>
              <a:rPr lang="en-US" sz="2400" dirty="0" smtClean="0"/>
              <a:t>	</a:t>
            </a:r>
            <a:r>
              <a:rPr lang="vi-VN" sz="1600" dirty="0" smtClean="0">
                <a:latin typeface="Arial" pitchFamily="34" charset="0"/>
                <a:cs typeface="Arial" pitchFamily="34" charset="0"/>
              </a:rPr>
              <a:t>Như trong ví dụ đầu tiên, việc chúng ta tạo ra một lớp bị phụ thuộc quá sâu bởi một lớp khác sẽ làm cho chúng ta khó khăn trong việc mở rộng cũng như bảo trì khi việc chỉnh sửa code sẽ mất nhiều thời gian vì chúng ta phải chỉnh sửa nhiều lớp, nhiều nơi. Việc sử dụng DI sẽ giúp ta dễ mở rộng, và linh động hơn, như ví dụ về tính chi phí nhân viên.</a:t>
            </a:r>
            <a:endParaRPr lang="en-US" sz="1600" dirty="0" smtClean="0">
              <a:latin typeface="Arial" pitchFamily="34" charset="0"/>
              <a:cs typeface="Arial" pitchFamily="34" charset="0"/>
            </a:endParaRPr>
          </a:p>
          <a:p>
            <a:pPr algn="just">
              <a:buNone/>
            </a:pP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Tuy nhiên, với các cách thêm dependencies như vậy cũng chưa hẳn là tốt, bởi vì nó bắt buộc người lập trình phải nhớ các phụ thuộc hàm để “tiêm” vào thông qua các setter. Việc này sẽ phức tạp nếu bạn có nhiều lớp, nhiều phụ thuộc:</a:t>
            </a:r>
          </a:p>
          <a:p>
            <a:pPr>
              <a:buNone/>
            </a:pP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$photo = new Photo;</a:t>
            </a:r>
            <a:br>
              <a:rPr lang="vi-VN" sz="1600" dirty="0" smtClean="0">
                <a:latin typeface="Arial" pitchFamily="34" charset="0"/>
                <a:cs typeface="Arial" pitchFamily="34" charset="0"/>
              </a:rPr>
            </a:br>
            <a:r>
              <a:rPr lang="vi-VN" sz="1600" dirty="0" smtClean="0">
                <a:latin typeface="Arial" pitchFamily="34" charset="0"/>
                <a:cs typeface="Arial" pitchFamily="34" charset="0"/>
              </a:rPr>
              <a:t>$photo-&gt;setDB($dbConn);</a:t>
            </a:r>
            <a:br>
              <a:rPr lang="vi-VN" sz="1600" dirty="0" smtClean="0">
                <a:latin typeface="Arial" pitchFamily="34" charset="0"/>
                <a:cs typeface="Arial" pitchFamily="34" charset="0"/>
              </a:rPr>
            </a:br>
            <a:r>
              <a:rPr lang="vi-VN" sz="1600" dirty="0" smtClean="0">
                <a:latin typeface="Arial" pitchFamily="34" charset="0"/>
                <a:cs typeface="Arial" pitchFamily="34" charset="0"/>
              </a:rPr>
              <a:t>$photo-&gt;setConfig($config);</a:t>
            </a:r>
            <a:br>
              <a:rPr lang="vi-VN" sz="1600" dirty="0" smtClean="0">
                <a:latin typeface="Arial" pitchFamily="34" charset="0"/>
                <a:cs typeface="Arial" pitchFamily="34" charset="0"/>
              </a:rPr>
            </a:br>
            <a:r>
              <a:rPr lang="vi-VN" sz="1600" dirty="0" smtClean="0">
                <a:latin typeface="Arial" pitchFamily="34" charset="0"/>
                <a:cs typeface="Arial" pitchFamily="34" charset="0"/>
              </a:rPr>
              <a:t>$photo-&gt;setResponse($response);</a:t>
            </a:r>
          </a:p>
          <a:p>
            <a:pPr algn="just">
              <a:buNone/>
            </a:pPr>
            <a:r>
              <a:rPr lang="en-US" sz="1600" dirty="0" smtClean="0">
                <a:latin typeface="Arial" pitchFamily="34" charset="0"/>
                <a:cs typeface="Arial" pitchFamily="34" charset="0"/>
              </a:rPr>
              <a:t>	</a:t>
            </a:r>
          </a:p>
          <a:p>
            <a:pPr algn="just">
              <a:buNone/>
            </a:pPr>
            <a:r>
              <a:rPr lang="en-US" sz="1600" dirty="0" smtClean="0">
                <a:latin typeface="Arial" pitchFamily="34" charset="0"/>
                <a:cs typeface="Arial" pitchFamily="34" charset="0"/>
              </a:rPr>
              <a:t>	</a:t>
            </a:r>
            <a:r>
              <a:rPr lang="vi-VN" sz="1600" dirty="0" smtClean="0"/>
              <a:t>Vì vậy, việc chúng ta cần làm là xây dựng một lớp (container) để nó giúp ta thêm vào các dependencies một cách tự động.</a:t>
            </a:r>
            <a:r>
              <a:rPr lang="en-US" sz="1600" dirty="0" smtClean="0"/>
              <a:t> </a:t>
            </a:r>
            <a:r>
              <a:rPr lang="en-US" sz="1600" dirty="0" err="1" smtClean="0">
                <a:latin typeface="Arial" pitchFamily="34" charset="0"/>
                <a:cs typeface="Arial" pitchFamily="34" charset="0"/>
              </a:rPr>
              <a:t>Chúng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bắt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đầu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tìm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hiểu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niệm</a:t>
            </a:r>
            <a:r>
              <a:rPr lang="en-US" sz="1600" dirty="0" smtClean="0">
                <a:latin typeface="Arial" pitchFamily="34" charset="0"/>
                <a:cs typeface="Arial" pitchFamily="34" charset="0"/>
              </a:rPr>
              <a:t> Inversion of Control.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Inversion of Control</a:t>
            </a:r>
            <a:endParaRPr lang="en-US" cap="none" dirty="0"/>
          </a:p>
        </p:txBody>
      </p:sp>
      <p:sp>
        <p:nvSpPr>
          <p:cNvPr id="3" name="Content Placeholder 2"/>
          <p:cNvSpPr>
            <a:spLocks noGrp="1"/>
          </p:cNvSpPr>
          <p:nvPr>
            <p:ph idx="1"/>
          </p:nvPr>
        </p:nvSpPr>
        <p:spPr/>
        <p:txBody>
          <a:bodyPr>
            <a:noAutofit/>
          </a:bodyPr>
          <a:lstStyle/>
          <a:p>
            <a:pPr algn="just">
              <a:buNone/>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Xem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xét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ví</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dụ</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sau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về</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IoC</a:t>
            </a:r>
            <a:r>
              <a:rPr lang="en-US" sz="1600" dirty="0" smtClean="0">
                <a:latin typeface="Arial" pitchFamily="34" charset="0"/>
                <a:cs typeface="Arial" pitchFamily="34" charset="0"/>
              </a:rPr>
              <a:t> Container: </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vi-VN" sz="1600" dirty="0" smtClean="0">
                <a:latin typeface="Arial" pitchFamily="34" charset="0"/>
                <a:cs typeface="Arial" pitchFamily="34" charset="0"/>
              </a:rPr>
              <a:t>With IoC</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vi-VN" sz="1600" dirty="0" smtClean="0">
                <a:latin typeface="Arial" pitchFamily="34" charset="0"/>
                <a:cs typeface="Arial" pitchFamily="34" charset="0"/>
              </a:rPr>
              <a:t>Đầu tiên, ta đăng ký với IoC Container</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IoC</a:t>
            </a:r>
            <a:r>
              <a:rPr lang="vi-VN" sz="1600" dirty="0" smtClean="0">
                <a:latin typeface="Arial" pitchFamily="34" charset="0"/>
                <a:cs typeface="Arial" pitchFamily="34" charset="0"/>
              </a:rPr>
              <a:t>::register('computer', function() {</a:t>
            </a:r>
          </a:p>
          <a:p>
            <a:pPr algn="just">
              <a:buNone/>
            </a:pPr>
            <a:r>
              <a:rPr lang="vi-VN" sz="1600" dirty="0" smtClean="0">
                <a:latin typeface="Arial" pitchFamily="34" charset="0"/>
                <a:cs typeface="Arial" pitchFamily="34" charset="0"/>
              </a:rPr>
              <a:t>    </a:t>
            </a: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keyboard = new Keyboard();</a:t>
            </a:r>
          </a:p>
          <a:p>
            <a:pPr algn="just">
              <a:buNone/>
            </a:pPr>
            <a:r>
              <a:rPr lang="vi-VN" sz="1600" dirty="0" smtClean="0">
                <a:latin typeface="Arial" pitchFamily="34" charset="0"/>
                <a:cs typeface="Arial" pitchFamily="34" charset="0"/>
              </a:rPr>
              <a:t>    </a:t>
            </a: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monitor = new Monitor();</a:t>
            </a:r>
          </a:p>
          <a:p>
            <a:pPr algn="just">
              <a:buNone/>
            </a:pPr>
            <a:r>
              <a:rPr lang="vi-VN" sz="1600" dirty="0" smtClean="0">
                <a:latin typeface="Arial" pitchFamily="34" charset="0"/>
                <a:cs typeface="Arial" pitchFamily="34" charset="0"/>
              </a:rPr>
              <a:t>    </a:t>
            </a: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computer = new Computer($monitor, $keyboard);</a:t>
            </a:r>
          </a:p>
          <a:p>
            <a:pPr algn="just">
              <a:buNone/>
            </a:pPr>
            <a:r>
              <a:rPr lang="vi-VN" sz="1600" dirty="0" smtClean="0">
                <a:latin typeface="Arial" pitchFamily="34" charset="0"/>
                <a:cs typeface="Arial" pitchFamily="34" charset="0"/>
              </a:rPr>
              <a:t>    </a:t>
            </a:r>
            <a:r>
              <a:rPr lang="en-US" sz="1600" dirty="0" smtClean="0">
                <a:latin typeface="Arial" pitchFamily="34" charset="0"/>
                <a:cs typeface="Arial" pitchFamily="34" charset="0"/>
              </a:rPr>
              <a:t>		</a:t>
            </a:r>
            <a:r>
              <a:rPr lang="vi-VN" sz="1600" dirty="0" smtClean="0">
                <a:latin typeface="Arial" pitchFamily="34" charset="0"/>
                <a:cs typeface="Arial" pitchFamily="34" charset="0"/>
              </a:rPr>
              <a:t>return </a:t>
            </a:r>
            <a:r>
              <a:rPr lang="vi-VN" sz="1600" dirty="0" smtClean="0">
                <a:latin typeface="Arial" pitchFamily="34" charset="0"/>
                <a:cs typeface="Arial" pitchFamily="34" charset="0"/>
              </a:rPr>
              <a:t>$computer;</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endParaRPr lang="vi-VN" sz="1600" dirty="0" smtClean="0">
              <a:latin typeface="Arial" pitchFamily="34" charset="0"/>
              <a:cs typeface="Arial" pitchFamily="34" charset="0"/>
            </a:endParaRP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vi-VN" sz="1600" dirty="0" smtClean="0">
                <a:latin typeface="Arial" pitchFamily="34" charset="0"/>
                <a:cs typeface="Arial" pitchFamily="34" charset="0"/>
              </a:rPr>
              <a:t>Lấy ra một computer instance với dependency đã được inject</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en-US" sz="1600" dirty="0" smtClean="0">
                <a:latin typeface="Arial" pitchFamily="34" charset="0"/>
                <a:cs typeface="Arial" pitchFamily="34" charset="0"/>
              </a:rPr>
              <a:t>computer</a:t>
            </a:r>
            <a:r>
              <a:rPr lang="vi-VN" sz="1600" dirty="0" smtClean="0">
                <a:latin typeface="Arial" pitchFamily="34" charset="0"/>
                <a:cs typeface="Arial" pitchFamily="34" charset="0"/>
              </a:rPr>
              <a:t> </a:t>
            </a:r>
            <a:r>
              <a:rPr lang="vi-VN" sz="1600" dirty="0" smtClean="0">
                <a:latin typeface="Arial" pitchFamily="34" charset="0"/>
                <a:cs typeface="Arial" pitchFamily="34" charset="0"/>
              </a:rPr>
              <a:t>= IoC::resolve('computer');</a:t>
            </a: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vi-VN" sz="1600" dirty="0" smtClean="0">
                <a:latin typeface="Arial" pitchFamily="34" charset="0"/>
                <a:cs typeface="Arial" pitchFamily="34" charset="0"/>
              </a:rPr>
              <a:t>Without IoC</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keyboard = new Keyboard();</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monitor = new Monitor();</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computer = new Computer($monitor, $keyboard);</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Inversion of Control</a:t>
            </a:r>
            <a:endParaRPr lang="en-US" cap="none" dirty="0"/>
          </a:p>
        </p:txBody>
      </p:sp>
      <p:sp>
        <p:nvSpPr>
          <p:cNvPr id="3" name="Content Placeholder 2"/>
          <p:cNvSpPr>
            <a:spLocks noGrp="1"/>
          </p:cNvSpPr>
          <p:nvPr>
            <p:ph idx="1"/>
          </p:nvPr>
        </p:nvSpPr>
        <p:spPr/>
        <p:txBody>
          <a:bodyPr>
            <a:normAutofit/>
          </a:bodyPr>
          <a:lstStyle/>
          <a:p>
            <a:pPr algn="just">
              <a:buNone/>
            </a:pPr>
            <a:r>
              <a:rPr lang="en-US" sz="1600" dirty="0" smtClean="0">
                <a:latin typeface="+mj-lt"/>
              </a:rPr>
              <a:t>	</a:t>
            </a:r>
            <a:r>
              <a:rPr lang="vi-VN" sz="1600" dirty="0" smtClean="0">
                <a:latin typeface="+mj-lt"/>
              </a:rPr>
              <a:t>Như </a:t>
            </a:r>
            <a:r>
              <a:rPr lang="vi-VN" sz="1600" dirty="0" smtClean="0">
                <a:latin typeface="+mj-lt"/>
              </a:rPr>
              <a:t>ta thấy thì khi cần khởi tạo một instance của Computer, thay vì khởi tạo một cách thông thường bằng từ khóa new rồi truyền các dependency vào cho nó thông qua constructor, thì với IoC, ta sẽ lấy ra khỏi Container bằng hàm resolve, các xử lý tạo dependency cũng như đưa dependency vào trong class cần khởi tạo đều được thực hiện trong hàm callback mà ta đã register với IoC Container</a:t>
            </a:r>
            <a:r>
              <a:rPr lang="vi-VN" sz="1600" dirty="0" smtClean="0">
                <a:latin typeface="+mj-lt"/>
              </a:rPr>
              <a:t>.</a:t>
            </a:r>
            <a:endParaRPr lang="en-US" sz="1600" dirty="0" smtClean="0">
              <a:latin typeface="+mj-lt"/>
            </a:endParaRPr>
          </a:p>
          <a:p>
            <a:pPr algn="just">
              <a:buNone/>
            </a:pPr>
            <a:endParaRPr lang="vi-VN" sz="1600" dirty="0" smtClean="0">
              <a:latin typeface="+mj-lt"/>
            </a:endParaRPr>
          </a:p>
          <a:p>
            <a:pPr algn="just">
              <a:buNone/>
            </a:pPr>
            <a:r>
              <a:rPr lang="en-US" sz="1600" dirty="0" smtClean="0">
                <a:latin typeface="+mj-lt"/>
              </a:rPr>
              <a:t>	</a:t>
            </a:r>
            <a:r>
              <a:rPr lang="vi-VN" sz="1600" dirty="0" smtClean="0">
                <a:latin typeface="+mj-lt"/>
              </a:rPr>
              <a:t>Với </a:t>
            </a:r>
            <a:r>
              <a:rPr lang="vi-VN" sz="1600" dirty="0" smtClean="0">
                <a:latin typeface="+mj-lt"/>
              </a:rPr>
              <a:t>mô hình này thì ta có thể khởi tạo Computer bất cứ khi nào mà không cần phải nhớ xem nó cần những dependency gì. Khi bạn cần thêm module mới cho Computer thì chỉ cần sửa lại hàm callback mà ta đăng ký với IoC Container là xong.</a:t>
            </a:r>
          </a:p>
          <a:p>
            <a:pPr algn="just">
              <a:buNone/>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Inversion of Control</a:t>
            </a:r>
            <a:endParaRPr lang="en-US" cap="none" dirty="0"/>
          </a:p>
        </p:txBody>
      </p:sp>
      <p:sp>
        <p:nvSpPr>
          <p:cNvPr id="3" name="Content Placeholder 2"/>
          <p:cNvSpPr>
            <a:spLocks noGrp="1"/>
          </p:cNvSpPr>
          <p:nvPr>
            <p:ph idx="1"/>
          </p:nvPr>
        </p:nvSpPr>
        <p:spPr>
          <a:xfrm>
            <a:off x="304800" y="1554163"/>
            <a:ext cx="8686800" cy="1722438"/>
          </a:xfrm>
        </p:spPr>
        <p:txBody>
          <a:bodyPr>
            <a:normAutofit lnSpcReduction="10000"/>
          </a:bodyPr>
          <a:lstStyle/>
          <a:p>
            <a:pPr algn="just">
              <a:buNone/>
            </a:pPr>
            <a:r>
              <a:rPr lang="en-US" sz="1600" dirty="0" smtClean="0">
                <a:latin typeface="+mj-lt"/>
              </a:rPr>
              <a:t>	</a:t>
            </a:r>
            <a:r>
              <a:rPr lang="vi-VN" sz="1600" dirty="0" smtClean="0">
                <a:latin typeface="+mj-lt"/>
              </a:rPr>
              <a:t>Một </a:t>
            </a:r>
            <a:r>
              <a:rPr lang="vi-VN" sz="1600" dirty="0" smtClean="0">
                <a:latin typeface="+mj-lt"/>
              </a:rPr>
              <a:t>ứng dụng của IoC trong các framework PHP hiện nay chính là việc sử dụng IoC để khởi tạo các đối tượng cấp phát các dependencies (services, controllers) cho các lớp của đối tượng đó một cách tự động trong các framework xây dựng trên mô hình MVC. Điển hình như là </a:t>
            </a:r>
            <a:r>
              <a:rPr lang="en-US" sz="1600" dirty="0" smtClean="0">
                <a:latin typeface="Arial" pitchFamily="34" charset="0"/>
                <a:cs typeface="Arial" pitchFamily="34" charset="0"/>
              </a:rPr>
              <a:t>L</a:t>
            </a:r>
            <a:r>
              <a:rPr lang="vi-VN" sz="1600" dirty="0" smtClean="0">
                <a:latin typeface="Arial" pitchFamily="34" charset="0"/>
                <a:cs typeface="Arial" pitchFamily="34" charset="0"/>
              </a:rPr>
              <a:t>aravel</a:t>
            </a:r>
            <a:r>
              <a:rPr lang="vi-VN" sz="1600" dirty="0" smtClean="0">
                <a:latin typeface="+mj-lt"/>
              </a:rPr>
              <a:t>.</a:t>
            </a:r>
          </a:p>
          <a:p>
            <a:pPr algn="just">
              <a:buNone/>
            </a:pPr>
            <a:r>
              <a:rPr lang="en-US" sz="1600" dirty="0" smtClean="0">
                <a:latin typeface="+mj-lt"/>
              </a:rPr>
              <a:t>	</a:t>
            </a:r>
            <a:r>
              <a:rPr lang="vi-VN" sz="1600" dirty="0" smtClean="0">
                <a:latin typeface="+mj-lt"/>
              </a:rPr>
              <a:t>Đối </a:t>
            </a:r>
            <a:r>
              <a:rPr lang="vi-VN" sz="1600" dirty="0" smtClean="0">
                <a:latin typeface="+mj-lt"/>
              </a:rPr>
              <a:t>với mô hình truyền thống MVC:</a:t>
            </a:r>
          </a:p>
          <a:p>
            <a:pPr algn="just">
              <a:buNone/>
            </a:pP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pic>
        <p:nvPicPr>
          <p:cNvPr id="1027" name="Picture 3" descr="C:\Users\Tien Nguyen Huu\Desktop\0c14a2b642b8b547e4e01c910d75ed35.png"/>
          <p:cNvPicPr>
            <a:picLocks noChangeAspect="1" noChangeArrowheads="1"/>
          </p:cNvPicPr>
          <p:nvPr/>
        </p:nvPicPr>
        <p:blipFill>
          <a:blip r:embed="rId3"/>
          <a:srcRect/>
          <a:stretch>
            <a:fillRect/>
          </a:stretch>
        </p:blipFill>
        <p:spPr bwMode="auto">
          <a:xfrm>
            <a:off x="457200" y="2895600"/>
            <a:ext cx="8153400" cy="3657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Inversion of Control</a:t>
            </a:r>
            <a:endParaRPr lang="en-US" cap="none" dirty="0"/>
          </a:p>
        </p:txBody>
      </p:sp>
      <p:pic>
        <p:nvPicPr>
          <p:cNvPr id="2050" name="Picture 2" descr="C:\Users\Tien Nguyen Huu\Desktop\74cee5b544aef97abba20d1e296720e3.png"/>
          <p:cNvPicPr>
            <a:picLocks noChangeAspect="1" noChangeArrowheads="1"/>
          </p:cNvPicPr>
          <p:nvPr/>
        </p:nvPicPr>
        <p:blipFill>
          <a:blip r:embed="rId3"/>
          <a:srcRect/>
          <a:stretch>
            <a:fillRect/>
          </a:stretch>
        </p:blipFill>
        <p:spPr bwMode="auto">
          <a:xfrm>
            <a:off x="533400" y="2057400"/>
            <a:ext cx="8001000" cy="4267200"/>
          </a:xfrm>
          <a:prstGeom prst="rect">
            <a:avLst/>
          </a:prstGeom>
          <a:noFill/>
        </p:spPr>
      </p:pic>
      <p:sp>
        <p:nvSpPr>
          <p:cNvPr id="7" name="Content Placeholder 2"/>
          <p:cNvSpPr>
            <a:spLocks noGrp="1"/>
          </p:cNvSpPr>
          <p:nvPr>
            <p:ph idx="1"/>
          </p:nvPr>
        </p:nvSpPr>
        <p:spPr>
          <a:xfrm>
            <a:off x="304800" y="1554163"/>
            <a:ext cx="8686800" cy="579437"/>
          </a:xfrm>
        </p:spPr>
        <p:txBody>
          <a:bodyPr>
            <a:normAutofit fontScale="77500" lnSpcReduction="20000"/>
          </a:bodyPr>
          <a:lstStyle/>
          <a:p>
            <a:pPr algn="just">
              <a:buNone/>
            </a:pPr>
            <a:r>
              <a:rPr lang="en-US" sz="1600" dirty="0" smtClean="0">
                <a:latin typeface="+mj-lt"/>
              </a:rPr>
              <a:t>	</a:t>
            </a:r>
            <a:r>
              <a:rPr lang="vi-VN" sz="2100" dirty="0" smtClean="0">
                <a:latin typeface="Arial" pitchFamily="34" charset="0"/>
                <a:cs typeface="Arial" pitchFamily="34" charset="0"/>
              </a:rPr>
              <a:t>Còn trong mô hình MVC sử dụng IoC container:</a:t>
            </a:r>
          </a:p>
          <a:p>
            <a:pPr algn="just">
              <a:buNone/>
            </a:pP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Inversion of Control</a:t>
            </a:r>
            <a:endParaRPr lang="en-US" cap="none" dirty="0"/>
          </a:p>
        </p:txBody>
      </p:sp>
      <p:sp>
        <p:nvSpPr>
          <p:cNvPr id="3" name="Content Placeholder 2"/>
          <p:cNvSpPr>
            <a:spLocks noGrp="1"/>
          </p:cNvSpPr>
          <p:nvPr>
            <p:ph idx="1"/>
          </p:nvPr>
        </p:nvSpPr>
        <p:spPr>
          <a:xfrm>
            <a:off x="304800" y="1554163"/>
            <a:ext cx="8686800" cy="1722438"/>
          </a:xfrm>
        </p:spPr>
        <p:txBody>
          <a:bodyPr>
            <a:normAutofit fontScale="85000" lnSpcReduction="10000"/>
          </a:bodyPr>
          <a:lstStyle/>
          <a:p>
            <a:pPr algn="just">
              <a:buNone/>
            </a:pPr>
            <a:r>
              <a:rPr lang="en-US" sz="2400" dirty="0" smtClean="0"/>
              <a:t>	</a:t>
            </a:r>
            <a:r>
              <a:rPr lang="vi-VN" sz="1900" dirty="0" smtClean="0">
                <a:latin typeface="+mj-lt"/>
              </a:rPr>
              <a:t>Như </a:t>
            </a:r>
            <a:r>
              <a:rPr lang="vi-VN" sz="1900" dirty="0" smtClean="0">
                <a:latin typeface="+mj-lt"/>
              </a:rPr>
              <a:t>hình trên cho chúng ta thấy, trong mô hình MVC mới này, IoC Container nằm giữa Router và Controller dùng để khởi tạo các object. Vấn đề lớn nhất khi chúng ta đối mặt trong việc phát triển mô hình MVC trên môi trường web đó chính là làm cách nào để front controller biết được cần khởi tạo những controller nào, model nào hay sử dụng view nào. Bằng cách ủy thác công việc này cho IoC Container, chúng ta có thể dễ dàng tránh khỏi việc các logic ràng buộc “controller này cần model này, view này cần model này…”. </a:t>
            </a: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Container</a:t>
            </a:r>
            <a:endParaRPr lang="en-US" cap="none" dirty="0"/>
          </a:p>
        </p:txBody>
      </p:sp>
      <p:sp>
        <p:nvSpPr>
          <p:cNvPr id="3" name="Content Placeholder 2"/>
          <p:cNvSpPr>
            <a:spLocks noGrp="1"/>
          </p:cNvSpPr>
          <p:nvPr>
            <p:ph idx="1"/>
          </p:nvPr>
        </p:nvSpPr>
        <p:spPr>
          <a:xfrm>
            <a:off x="304800" y="1554162"/>
            <a:ext cx="8686800" cy="4922838"/>
          </a:xfrm>
        </p:spPr>
        <p:txBody>
          <a:bodyPr>
            <a:normAutofit fontScale="62500" lnSpcReduction="20000"/>
          </a:bodyPr>
          <a:lstStyle/>
          <a:p>
            <a:pPr algn="just">
              <a:buNone/>
            </a:pPr>
            <a:r>
              <a:rPr lang="en-US" sz="2400" dirty="0" smtClean="0"/>
              <a:t>	</a:t>
            </a:r>
            <a:r>
              <a:rPr lang="vi-VN" sz="2600" dirty="0" smtClean="0">
                <a:latin typeface="Arial" pitchFamily="34" charset="0"/>
                <a:cs typeface="Arial" pitchFamily="34" charset="0"/>
              </a:rPr>
              <a:t>IoC </a:t>
            </a:r>
            <a:r>
              <a:rPr lang="vi-VN" sz="2600" dirty="0" smtClean="0">
                <a:latin typeface="Arial" pitchFamily="34" charset="0"/>
                <a:cs typeface="Arial" pitchFamily="34" charset="0"/>
              </a:rPr>
              <a:t>Container ở phiên bản Laravel 4.2 đã được đổi tên lại thành Service Container ở phiên bản 5, với nhiều tính năng mới, tiện dụng hơn được thêm vào. Nhưng nhìn chung thì tư tưởng và cách hoạt động của nó không thay đổi. Service Container vẫn là một nơi quản lý class dependency và thực hiện dependency injection</a:t>
            </a:r>
            <a:r>
              <a:rPr lang="vi-VN" sz="2600" dirty="0" smtClean="0">
                <a:latin typeface="Arial" pitchFamily="34" charset="0"/>
                <a:cs typeface="Arial" pitchFamily="34" charset="0"/>
              </a:rPr>
              <a:t>.</a:t>
            </a:r>
            <a:endParaRPr lang="en-US" sz="2600" dirty="0" smtClean="0">
              <a:latin typeface="Arial" pitchFamily="34" charset="0"/>
              <a:cs typeface="Arial" pitchFamily="34" charset="0"/>
            </a:endParaRPr>
          </a:p>
          <a:p>
            <a:pPr algn="just">
              <a:buNone/>
            </a:pPr>
            <a:r>
              <a:rPr lang="en-US" sz="2600" dirty="0" smtClean="0">
                <a:latin typeface="Arial" pitchFamily="34" charset="0"/>
                <a:cs typeface="Arial" pitchFamily="34" charset="0"/>
              </a:rPr>
              <a:t>	</a:t>
            </a:r>
            <a:r>
              <a:rPr lang="vi-VN" sz="2600" dirty="0" smtClean="0">
                <a:latin typeface="Arial" pitchFamily="34" charset="0"/>
                <a:cs typeface="Arial" pitchFamily="34" charset="0"/>
              </a:rPr>
              <a:t>Laravel sử dụng hai khái niệm </a:t>
            </a:r>
            <a:r>
              <a:rPr lang="vi-VN" sz="2600" b="1" dirty="0" smtClean="0">
                <a:latin typeface="Arial" pitchFamily="34" charset="0"/>
                <a:cs typeface="Arial" pitchFamily="34" charset="0"/>
              </a:rPr>
              <a:t>bind</a:t>
            </a:r>
            <a:r>
              <a:rPr lang="vi-VN" sz="2600" dirty="0" smtClean="0">
                <a:latin typeface="Arial" pitchFamily="34" charset="0"/>
                <a:cs typeface="Arial" pitchFamily="34" charset="0"/>
              </a:rPr>
              <a:t> để chỉ việc đăng ký một class hay interface với Container, và</a:t>
            </a:r>
            <a:r>
              <a:rPr lang="vi-VN" sz="2600" b="1" dirty="0" smtClean="0">
                <a:latin typeface="Arial" pitchFamily="34" charset="0"/>
                <a:cs typeface="Arial" pitchFamily="34" charset="0"/>
              </a:rPr>
              <a:t> resolve</a:t>
            </a:r>
            <a:r>
              <a:rPr lang="vi-VN" sz="2600" dirty="0" smtClean="0">
                <a:latin typeface="Arial" pitchFamily="34" charset="0"/>
                <a:cs typeface="Arial" pitchFamily="34" charset="0"/>
              </a:rPr>
              <a:t> để lấy ra instance từ Container. Chẳng hạn như ta có một ví dụ về cách </a:t>
            </a:r>
            <a:r>
              <a:rPr lang="vi-VN" sz="2600" b="1" dirty="0" smtClean="0">
                <a:latin typeface="Arial" pitchFamily="34" charset="0"/>
                <a:cs typeface="Arial" pitchFamily="34" charset="0"/>
              </a:rPr>
              <a:t>bind</a:t>
            </a:r>
            <a:r>
              <a:rPr lang="vi-VN" sz="2600" dirty="0" smtClean="0">
                <a:latin typeface="Arial" pitchFamily="34" charset="0"/>
                <a:cs typeface="Arial" pitchFamily="34" charset="0"/>
              </a:rPr>
              <a:t> cũng như cách</a:t>
            </a:r>
            <a:r>
              <a:rPr lang="vi-VN" sz="2600" b="1" dirty="0" smtClean="0">
                <a:latin typeface="Arial" pitchFamily="34" charset="0"/>
                <a:cs typeface="Arial" pitchFamily="34" charset="0"/>
              </a:rPr>
              <a:t> </a:t>
            </a:r>
            <a:r>
              <a:rPr lang="vi-VN" sz="2600" b="1" dirty="0" smtClean="0">
                <a:latin typeface="Arial" pitchFamily="34" charset="0"/>
                <a:cs typeface="Arial" pitchFamily="34" charset="0"/>
              </a:rPr>
              <a:t>resolve</a:t>
            </a:r>
            <a:r>
              <a:rPr lang="vi-VN" sz="2600" dirty="0" smtClean="0">
                <a:latin typeface="Arial" pitchFamily="34" charset="0"/>
                <a:cs typeface="Arial" pitchFamily="34" charset="0"/>
              </a:rPr>
              <a:t> như sau</a:t>
            </a:r>
            <a:r>
              <a:rPr lang="vi-VN" sz="2600" dirty="0" smtClean="0">
                <a:latin typeface="Arial" pitchFamily="34" charset="0"/>
                <a:cs typeface="Arial" pitchFamily="34" charset="0"/>
              </a:rPr>
              <a:t>:</a:t>
            </a:r>
            <a:endParaRPr lang="en-US" sz="2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2600" dirty="0" smtClean="0">
                <a:latin typeface="Arial" pitchFamily="34" charset="0"/>
                <a:cs typeface="Arial" pitchFamily="34" charset="0"/>
              </a:rPr>
              <a:t>// Binding</a:t>
            </a:r>
          </a:p>
          <a:p>
            <a:pPr algn="just">
              <a:buNone/>
            </a:pPr>
            <a:r>
              <a:rPr lang="en-US" sz="2600" dirty="0" smtClean="0">
                <a:latin typeface="Arial" pitchFamily="34" charset="0"/>
                <a:cs typeface="Arial" pitchFamily="34" charset="0"/>
              </a:rPr>
              <a:t>	\</a:t>
            </a:r>
            <a:r>
              <a:rPr lang="en-US" sz="2600" dirty="0" smtClean="0">
                <a:latin typeface="Arial" pitchFamily="34" charset="0"/>
                <a:cs typeface="Arial" pitchFamily="34" charset="0"/>
              </a:rPr>
              <a:t>App::bind('computer', function() {</a:t>
            </a:r>
          </a:p>
          <a:p>
            <a:pPr algn="just">
              <a:buNone/>
            </a:pPr>
            <a:r>
              <a:rPr lang="en-US" sz="2600" dirty="0" smtClean="0">
                <a:latin typeface="Arial" pitchFamily="34" charset="0"/>
                <a:cs typeface="Arial" pitchFamily="34" charset="0"/>
              </a:rPr>
              <a:t>    </a:t>
            </a:r>
            <a:r>
              <a:rPr lang="en-US" sz="2600" dirty="0" smtClean="0">
                <a:latin typeface="Arial" pitchFamily="34" charset="0"/>
                <a:cs typeface="Arial" pitchFamily="34" charset="0"/>
              </a:rPr>
              <a:t>		$</a:t>
            </a:r>
            <a:r>
              <a:rPr lang="en-US" sz="2600" dirty="0" smtClean="0">
                <a:latin typeface="Arial" pitchFamily="34" charset="0"/>
                <a:cs typeface="Arial" pitchFamily="34" charset="0"/>
              </a:rPr>
              <a:t>keyboard = new Keyboard();</a:t>
            </a:r>
          </a:p>
          <a:p>
            <a:pPr algn="just">
              <a:buNone/>
            </a:pPr>
            <a:r>
              <a:rPr lang="en-US" sz="2600" dirty="0" smtClean="0">
                <a:latin typeface="Arial" pitchFamily="34" charset="0"/>
                <a:cs typeface="Arial" pitchFamily="34" charset="0"/>
              </a:rPr>
              <a:t>    </a:t>
            </a:r>
            <a:r>
              <a:rPr lang="en-US" sz="2600" dirty="0" smtClean="0">
                <a:latin typeface="Arial" pitchFamily="34" charset="0"/>
                <a:cs typeface="Arial" pitchFamily="34" charset="0"/>
              </a:rPr>
              <a:t>		$</a:t>
            </a:r>
            <a:r>
              <a:rPr lang="en-US" sz="2600" dirty="0" smtClean="0">
                <a:latin typeface="Arial" pitchFamily="34" charset="0"/>
                <a:cs typeface="Arial" pitchFamily="34" charset="0"/>
              </a:rPr>
              <a:t>monitor = new Monitor();</a:t>
            </a:r>
          </a:p>
          <a:p>
            <a:pPr algn="just">
              <a:buNone/>
            </a:pPr>
            <a:r>
              <a:rPr lang="en-US" sz="2600" dirty="0" smtClean="0">
                <a:latin typeface="Arial" pitchFamily="34" charset="0"/>
                <a:cs typeface="Arial" pitchFamily="34" charset="0"/>
              </a:rPr>
              <a:t>    </a:t>
            </a:r>
            <a:r>
              <a:rPr lang="en-US" sz="2600" dirty="0" smtClean="0">
                <a:latin typeface="Arial" pitchFamily="34" charset="0"/>
                <a:cs typeface="Arial" pitchFamily="34" charset="0"/>
              </a:rPr>
              <a:t>		$</a:t>
            </a:r>
            <a:r>
              <a:rPr lang="en-US" sz="2600" dirty="0" smtClean="0">
                <a:latin typeface="Arial" pitchFamily="34" charset="0"/>
                <a:cs typeface="Arial" pitchFamily="34" charset="0"/>
              </a:rPr>
              <a:t>computer = new Computer($monitor, $keyboard);</a:t>
            </a:r>
          </a:p>
          <a:p>
            <a:pPr algn="just">
              <a:buNone/>
            </a:pPr>
            <a:r>
              <a:rPr lang="en-US" sz="2600" dirty="0" smtClean="0">
                <a:latin typeface="Arial" pitchFamily="34" charset="0"/>
                <a:cs typeface="Arial" pitchFamily="34" charset="0"/>
              </a:rPr>
              <a:t>    </a:t>
            </a:r>
            <a:r>
              <a:rPr lang="en-US" sz="2600" dirty="0" smtClean="0">
                <a:latin typeface="Arial" pitchFamily="34" charset="0"/>
                <a:cs typeface="Arial" pitchFamily="34" charset="0"/>
              </a:rPr>
              <a:t>		return </a:t>
            </a:r>
            <a:r>
              <a:rPr lang="en-US" sz="2600" dirty="0" smtClean="0">
                <a:latin typeface="Arial" pitchFamily="34" charset="0"/>
                <a:cs typeface="Arial" pitchFamily="34" charset="0"/>
              </a:rPr>
              <a:t>$computer;</a:t>
            </a:r>
          </a:p>
          <a:p>
            <a:pPr algn="just">
              <a:buNone/>
            </a:pPr>
            <a:r>
              <a:rPr lang="en-US" sz="2600" dirty="0" smtClean="0">
                <a:latin typeface="Arial" pitchFamily="34" charset="0"/>
                <a:cs typeface="Arial" pitchFamily="34" charset="0"/>
              </a:rPr>
              <a:t>	}</a:t>
            </a:r>
            <a:endParaRPr lang="en-US" sz="2600" dirty="0" smtClean="0">
              <a:latin typeface="Arial" pitchFamily="34" charset="0"/>
              <a:cs typeface="Arial" pitchFamily="34" charset="0"/>
            </a:endParaRPr>
          </a:p>
          <a:p>
            <a:pPr algn="just">
              <a:buNone/>
            </a:pPr>
            <a:endParaRPr lang="en-US" sz="2600" dirty="0" smtClean="0">
              <a:latin typeface="Arial" pitchFamily="34" charset="0"/>
              <a:cs typeface="Arial" pitchFamily="34" charset="0"/>
            </a:endParaRPr>
          </a:p>
          <a:p>
            <a:pPr algn="just">
              <a:buNone/>
            </a:pPr>
            <a:r>
              <a:rPr lang="en-US" sz="2600" dirty="0" smtClean="0">
                <a:latin typeface="Arial" pitchFamily="34" charset="0"/>
                <a:cs typeface="Arial" pitchFamily="34" charset="0"/>
              </a:rPr>
              <a:t>	// </a:t>
            </a:r>
            <a:r>
              <a:rPr lang="en-US" sz="2600" dirty="0" smtClean="0">
                <a:latin typeface="Arial" pitchFamily="34" charset="0"/>
                <a:cs typeface="Arial" pitchFamily="34" charset="0"/>
              </a:rPr>
              <a:t>Resolving.</a:t>
            </a:r>
          </a:p>
          <a:p>
            <a:pPr algn="just">
              <a:buNone/>
            </a:pPr>
            <a:r>
              <a:rPr lang="en-US" sz="2600" dirty="0" smtClean="0">
                <a:latin typeface="Arial" pitchFamily="34" charset="0"/>
                <a:cs typeface="Arial" pitchFamily="34" charset="0"/>
              </a:rPr>
              <a:t>	\</a:t>
            </a:r>
            <a:r>
              <a:rPr lang="en-US" sz="2600" dirty="0" smtClean="0">
                <a:latin typeface="Arial" pitchFamily="34" charset="0"/>
                <a:cs typeface="Arial" pitchFamily="34" charset="0"/>
              </a:rPr>
              <a:t>App::make('computer</a:t>
            </a:r>
            <a:r>
              <a:rPr lang="en-US" sz="2600" dirty="0" smtClean="0">
                <a:latin typeface="Arial" pitchFamily="34" charset="0"/>
                <a:cs typeface="Arial" pitchFamily="34" charset="0"/>
              </a:rPr>
              <a:t>');	</a:t>
            </a:r>
            <a:endParaRPr lang="en-US" sz="2600" dirty="0" smtClean="0">
              <a:latin typeface="Arial" pitchFamily="34" charset="0"/>
              <a:cs typeface="Arial" pitchFamily="34" charset="0"/>
            </a:endParaRPr>
          </a:p>
          <a:p>
            <a:pPr algn="just">
              <a:buNone/>
            </a:pPr>
            <a:r>
              <a:rPr lang="en-US" sz="2600" dirty="0" smtClean="0">
                <a:latin typeface="Arial" pitchFamily="34" charset="0"/>
                <a:cs typeface="Arial" pitchFamily="34" charset="0"/>
              </a:rPr>
              <a:t>	app</a:t>
            </a:r>
            <a:r>
              <a:rPr lang="en-US" sz="2600" dirty="0" smtClean="0">
                <a:latin typeface="Arial" pitchFamily="34" charset="0"/>
                <a:cs typeface="Arial" pitchFamily="34" charset="0"/>
              </a:rPr>
              <a:t>('computer');</a:t>
            </a:r>
          </a:p>
          <a:p>
            <a:pPr algn="just">
              <a:buNone/>
            </a:pPr>
            <a:r>
              <a:rPr lang="en-US" sz="2600" dirty="0" smtClean="0">
                <a:latin typeface="Arial" pitchFamily="34" charset="0"/>
                <a:cs typeface="Arial" pitchFamily="34" charset="0"/>
              </a:rPr>
              <a:t>	app</a:t>
            </a:r>
            <a:r>
              <a:rPr lang="en-US" sz="2600" dirty="0" smtClean="0">
                <a:latin typeface="Arial" pitchFamily="34" charset="0"/>
                <a:cs typeface="Arial" pitchFamily="34" charset="0"/>
              </a:rPr>
              <a:t>()-&gt;make('computer');</a:t>
            </a:r>
          </a:p>
          <a:p>
            <a:pPr algn="just">
              <a:buNone/>
            </a:pPr>
            <a:r>
              <a:rPr lang="en-US" sz="2600" dirty="0" smtClean="0">
                <a:latin typeface="Arial" pitchFamily="34" charset="0"/>
                <a:cs typeface="Arial" pitchFamily="34" charset="0"/>
              </a:rPr>
              <a:t>	app</a:t>
            </a:r>
            <a:r>
              <a:rPr lang="en-US" sz="2600" dirty="0" smtClean="0">
                <a:latin typeface="Arial" pitchFamily="34" charset="0"/>
                <a:cs typeface="Arial" pitchFamily="34" charset="0"/>
              </a:rPr>
              <a:t>()['computer</a:t>
            </a:r>
            <a:r>
              <a:rPr lang="en-US" sz="2600" dirty="0" smtClean="0">
                <a:latin typeface="Arial" pitchFamily="34" charset="0"/>
                <a:cs typeface="Arial" pitchFamily="34" charset="0"/>
              </a:rPr>
              <a:t>'];</a:t>
            </a:r>
            <a:endParaRPr lang="en-US" sz="2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Container</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vi-VN" sz="1600" dirty="0" smtClean="0">
                <a:latin typeface="Arial" pitchFamily="34" charset="0"/>
                <a:cs typeface="Arial" pitchFamily="34" charset="0"/>
              </a:rPr>
              <a:t>Giống như một ví dụ ở phần trước, ta bind vào Container bằng một callback có xử lý khởi tạo, rồi dùng </a:t>
            </a:r>
            <a:r>
              <a:rPr lang="vi-VN" sz="1600" dirty="0" smtClean="0">
                <a:latin typeface="Arial" pitchFamily="34" charset="0"/>
                <a:cs typeface="Arial" pitchFamily="34" charset="0"/>
              </a:rPr>
              <a:t>make</a:t>
            </a:r>
            <a:r>
              <a:rPr lang="en-US" sz="1600" dirty="0" smtClean="0">
                <a:latin typeface="Arial" pitchFamily="34" charset="0"/>
                <a:cs typeface="Arial" pitchFamily="34" charset="0"/>
              </a:rPr>
              <a:t> </a:t>
            </a:r>
            <a:r>
              <a:rPr lang="vi-VN" sz="1600" dirty="0" smtClean="0">
                <a:latin typeface="Arial" pitchFamily="34" charset="0"/>
                <a:cs typeface="Arial" pitchFamily="34" charset="0"/>
              </a:rPr>
              <a:t>để </a:t>
            </a:r>
            <a:r>
              <a:rPr lang="vi-VN" sz="1600" dirty="0" smtClean="0">
                <a:latin typeface="Arial" pitchFamily="34" charset="0"/>
                <a:cs typeface="Arial" pitchFamily="34" charset="0"/>
              </a:rPr>
              <a:t>lấy ra, đó là một cách dùng thường thấy. Tuy nhiên ví dụ sau sẽ cho bạn thấy được Service Container của Laravel mạnh mẽ đến thế nào </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class </a:t>
            </a:r>
            <a:r>
              <a:rPr lang="en-US" sz="1600" dirty="0" smtClean="0">
                <a:latin typeface="Arial" pitchFamily="34" charset="0"/>
                <a:cs typeface="Arial" pitchFamily="34" charset="0"/>
              </a:rPr>
              <a:t>Computer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public </a:t>
            </a:r>
            <a:r>
              <a:rPr lang="en-US" sz="1600" dirty="0" smtClean="0">
                <a:latin typeface="Arial" pitchFamily="34" charset="0"/>
                <a:cs typeface="Arial" pitchFamily="34" charset="0"/>
              </a:rPr>
              <a:t>$monitor;</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public </a:t>
            </a:r>
            <a:r>
              <a:rPr lang="en-US" sz="1600" dirty="0" smtClean="0">
                <a:latin typeface="Arial" pitchFamily="34" charset="0"/>
                <a:cs typeface="Arial" pitchFamily="34" charset="0"/>
              </a:rPr>
              <a:t>$keyboard;</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public </a:t>
            </a:r>
            <a:r>
              <a:rPr lang="en-US" sz="1600" dirty="0" smtClean="0">
                <a:latin typeface="Arial" pitchFamily="34" charset="0"/>
                <a:cs typeface="Arial" pitchFamily="34" charset="0"/>
              </a:rPr>
              <a:t>function __construct(Monitor $monitor, Keyboard $keyboard</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smtClean="0">
                <a:latin typeface="Arial" pitchFamily="34" charset="0"/>
                <a:cs typeface="Arial" pitchFamily="34" charset="0"/>
              </a:rPr>
              <a:t>this-&gt;monitor = $monitor;</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smtClean="0">
                <a:latin typeface="Arial" pitchFamily="34" charset="0"/>
                <a:cs typeface="Arial" pitchFamily="34" charset="0"/>
              </a:rPr>
              <a:t>this-&gt;keyboard = $keyboard;</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computer = app('Computer');</a:t>
            </a:r>
          </a:p>
          <a:p>
            <a:pPr algn="just">
              <a:buNone/>
            </a:pP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Hoặc</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app</a:t>
            </a:r>
            <a:r>
              <a:rPr lang="en-US" sz="1600" dirty="0" smtClean="0">
                <a:latin typeface="Arial" pitchFamily="34" charset="0"/>
                <a:cs typeface="Arial" pitchFamily="34" charset="0"/>
              </a:rPr>
              <a:t>()-&gt;bind('computer', 'Computer');</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computer = app('computer');</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Container</a:t>
            </a:r>
            <a:endParaRPr lang="en-US" cap="none" dirty="0"/>
          </a:p>
        </p:txBody>
      </p:sp>
      <p:sp>
        <p:nvSpPr>
          <p:cNvPr id="3" name="Content Placeholder 2"/>
          <p:cNvSpPr>
            <a:spLocks noGrp="1"/>
          </p:cNvSpPr>
          <p:nvPr>
            <p:ph idx="1"/>
          </p:nvPr>
        </p:nvSpPr>
        <p:spPr>
          <a:xfrm>
            <a:off x="304800" y="1554162"/>
            <a:ext cx="8686800" cy="4846637"/>
          </a:xfrm>
        </p:spPr>
        <p:txBody>
          <a:bodyPr>
            <a:normAutofit/>
          </a:bodyPr>
          <a:lstStyle/>
          <a:p>
            <a:pPr algn="just">
              <a:buNone/>
            </a:pPr>
            <a:r>
              <a:rPr lang="en-US" sz="2400" dirty="0" smtClean="0"/>
              <a:t>	</a:t>
            </a:r>
            <a:r>
              <a:rPr lang="vi-VN" sz="1700" dirty="0" smtClean="0">
                <a:latin typeface="Arial" pitchFamily="34" charset="0"/>
                <a:cs typeface="Arial" pitchFamily="34" charset="0"/>
              </a:rPr>
              <a:t>Như bạn thấy, ta không cần phải truyền bất cứ callback nào vào hàm bind cả. Thậm chí ta còn có thể gọi thẳng app('Computer') để khởi tạo ra một instance của Computer mà không cần bind gì hết, không cần khởi tạo dependency, không cần inject cái gì cả</a:t>
            </a:r>
            <a:r>
              <a:rPr lang="vi-VN" sz="1700" dirty="0" smtClean="0">
                <a:latin typeface="Arial" pitchFamily="34" charset="0"/>
                <a:cs typeface="Arial" pitchFamily="34" charset="0"/>
              </a:rPr>
              <a:t>!</a:t>
            </a:r>
            <a:endParaRPr lang="en-US" sz="1700" dirty="0" smtClean="0">
              <a:latin typeface="Arial" pitchFamily="34" charset="0"/>
              <a:cs typeface="Arial" pitchFamily="34" charset="0"/>
            </a:endParaRPr>
          </a:p>
          <a:p>
            <a:pPr algn="just">
              <a:buNone/>
            </a:pPr>
            <a:endParaRPr lang="en-US" sz="1700" dirty="0" smtClean="0">
              <a:latin typeface="Arial" pitchFamily="34" charset="0"/>
              <a:cs typeface="Arial" pitchFamily="34" charset="0"/>
            </a:endParaRPr>
          </a:p>
          <a:p>
            <a:pPr algn="just">
              <a:buNone/>
            </a:pPr>
            <a:r>
              <a:rPr lang="en-US" sz="1700" dirty="0" smtClean="0">
                <a:latin typeface="Arial" pitchFamily="34" charset="0"/>
                <a:cs typeface="Arial" pitchFamily="34" charset="0"/>
              </a:rPr>
              <a:t>	</a:t>
            </a:r>
            <a:r>
              <a:rPr lang="vi-VN" sz="1700" dirty="0" smtClean="0">
                <a:latin typeface="Arial" pitchFamily="34" charset="0"/>
                <a:cs typeface="Arial" pitchFamily="34" charset="0"/>
              </a:rPr>
              <a:t>Quá </a:t>
            </a:r>
            <a:r>
              <a:rPr lang="vi-VN" sz="1700" dirty="0" smtClean="0">
                <a:latin typeface="Arial" pitchFamily="34" charset="0"/>
                <a:cs typeface="Arial" pitchFamily="34" charset="0"/>
              </a:rPr>
              <a:t>trình tạo ra instance được tiến hành như sau: Container trước tiên sẽ kiểm tra thấy Computer cần 2 dependency là $monitor và $keyboard, và do ta đã type-hint cho 2 dependency này nên Service Container sẽ hiểu là cần phải lấy ra 2 dependency đó từ đâu. Service Container tiến hành resolve ra 2 instance </a:t>
            </a:r>
            <a:r>
              <a:rPr lang="vi-VN" sz="1700" dirty="0" smtClean="0">
                <a:latin typeface="Arial" pitchFamily="34" charset="0"/>
                <a:cs typeface="Arial" pitchFamily="34" charset="0"/>
              </a:rPr>
              <a:t>của</a:t>
            </a:r>
            <a:r>
              <a:rPr lang="en-US" sz="1700" dirty="0" smtClean="0">
                <a:latin typeface="Arial" pitchFamily="34" charset="0"/>
                <a:cs typeface="Arial" pitchFamily="34" charset="0"/>
              </a:rPr>
              <a:t> </a:t>
            </a:r>
            <a:r>
              <a:rPr lang="vi-VN" sz="1700" dirty="0" smtClean="0">
                <a:latin typeface="Arial" pitchFamily="34" charset="0"/>
                <a:cs typeface="Arial" pitchFamily="34" charset="0"/>
              </a:rPr>
              <a:t>Monitor</a:t>
            </a:r>
            <a:r>
              <a:rPr lang="vi-VN" sz="1700" dirty="0" smtClean="0">
                <a:latin typeface="Arial" pitchFamily="34" charset="0"/>
                <a:cs typeface="Arial" pitchFamily="34" charset="0"/>
              </a:rPr>
              <a:t> và Keyboard (quá trình resolve được tiến hành tương tự như đang resolve ra Computer), rồi inject nó vào Computer thông qua constructor injection. Và thế là cuối cùng ta sẽ có được một instance </a:t>
            </a:r>
            <a:r>
              <a:rPr lang="vi-VN" sz="1700" dirty="0" smtClean="0">
                <a:latin typeface="Arial" pitchFamily="34" charset="0"/>
                <a:cs typeface="Arial" pitchFamily="34" charset="0"/>
              </a:rPr>
              <a:t>của</a:t>
            </a:r>
            <a:r>
              <a:rPr lang="en-US" sz="1700" dirty="0" smtClean="0">
                <a:latin typeface="Arial" pitchFamily="34" charset="0"/>
                <a:cs typeface="Arial" pitchFamily="34" charset="0"/>
              </a:rPr>
              <a:t> </a:t>
            </a:r>
            <a:r>
              <a:rPr lang="vi-VN" sz="1700" dirty="0" smtClean="0">
                <a:latin typeface="Arial" pitchFamily="34" charset="0"/>
                <a:cs typeface="Arial" pitchFamily="34" charset="0"/>
              </a:rPr>
              <a:t>Computer</a:t>
            </a:r>
            <a:r>
              <a:rPr lang="vi-VN" sz="1700" dirty="0" smtClean="0">
                <a:latin typeface="Arial" pitchFamily="34" charset="0"/>
                <a:cs typeface="Arial" pitchFamily="34" charset="0"/>
              </a:rPr>
              <a:t>.</a:t>
            </a:r>
          </a:p>
          <a:p>
            <a:pPr algn="just">
              <a:buNone/>
            </a:pPr>
            <a:r>
              <a:rPr lang="en-US" sz="1700" dirty="0" smtClean="0">
                <a:latin typeface="Arial" pitchFamily="34" charset="0"/>
                <a:cs typeface="Arial" pitchFamily="34" charset="0"/>
              </a:rPr>
              <a:t>	</a:t>
            </a:r>
            <a:endParaRPr lang="en-US" sz="17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lumMod val="75000"/>
                  </a:schemeClr>
                </a:solidFill>
                <a:latin typeface="Arial" pitchFamily="34" charset="0"/>
                <a:cs typeface="Arial" pitchFamily="34" charset="0"/>
              </a:rPr>
              <a:t>NỘI DUNG</a:t>
            </a:r>
            <a:endParaRPr lang="en-US" sz="4000" dirty="0">
              <a:solidFill>
                <a:schemeClr val="accent1">
                  <a:lumMod val="75000"/>
                </a:schemeClr>
              </a:solidFill>
              <a:latin typeface="Arial" pitchFamily="34" charset="0"/>
              <a:cs typeface="Arial" pitchFamily="34" charset="0"/>
            </a:endParaRPr>
          </a:p>
        </p:txBody>
      </p:sp>
      <p:graphicFrame>
        <p:nvGraphicFramePr>
          <p:cNvPr id="6" name="Content Placeholder 5"/>
          <p:cNvGraphicFramePr>
            <a:graphicFrameLocks noGrp="1"/>
          </p:cNvGraphicFramePr>
          <p:nvPr>
            <p:ph idx="1"/>
          </p:nvPr>
        </p:nvGraphicFramePr>
        <p:xfrm>
          <a:off x="304800" y="1554162"/>
          <a:ext cx="7848600" cy="4694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Container</a:t>
            </a:r>
            <a:endParaRPr lang="en-US" cap="none" dirty="0"/>
          </a:p>
        </p:txBody>
      </p:sp>
      <p:sp>
        <p:nvSpPr>
          <p:cNvPr id="3" name="Content Placeholder 2"/>
          <p:cNvSpPr>
            <a:spLocks noGrp="1"/>
          </p:cNvSpPr>
          <p:nvPr>
            <p:ph idx="1"/>
          </p:nvPr>
        </p:nvSpPr>
        <p:spPr>
          <a:xfrm>
            <a:off x="304800" y="1554162"/>
            <a:ext cx="8686800" cy="4694238"/>
          </a:xfrm>
        </p:spPr>
        <p:txBody>
          <a:bodyPr>
            <a:normAutofit/>
          </a:bodyPr>
          <a:lstStyle/>
          <a:p>
            <a:pPr algn="just">
              <a:buNone/>
            </a:pPr>
            <a:r>
              <a:rPr lang="en-US" sz="2400" dirty="0" smtClean="0">
                <a:latin typeface="Arial" pitchFamily="34" charset="0"/>
                <a:cs typeface="Arial" pitchFamily="34" charset="0"/>
              </a:rPr>
              <a:t>	</a:t>
            </a:r>
            <a:r>
              <a:rPr lang="vi-VN" sz="1600" dirty="0" smtClean="0">
                <a:latin typeface="Arial" pitchFamily="34" charset="0"/>
                <a:cs typeface="Arial" pitchFamily="34" charset="0"/>
              </a:rPr>
              <a:t>Một trong những điểm yếu của dependency injection đó là người lập trình sẽ gặp nhiều khó khăn khi các dependency của họ phụ thuộc tầng tầng lớp lớp vào nhau. Như ở ví dụ trên thì Computer có dependency </a:t>
            </a:r>
            <a:r>
              <a:rPr lang="vi-VN" sz="1600" dirty="0" smtClean="0">
                <a:latin typeface="Arial" pitchFamily="34" charset="0"/>
                <a:cs typeface="Arial" pitchFamily="34" charset="0"/>
              </a:rPr>
              <a:t>là</a:t>
            </a:r>
            <a:r>
              <a:rPr lang="en-US" sz="1600" dirty="0" smtClean="0">
                <a:latin typeface="Arial" pitchFamily="34" charset="0"/>
                <a:cs typeface="Arial" pitchFamily="34" charset="0"/>
              </a:rPr>
              <a:t> </a:t>
            </a:r>
            <a:r>
              <a:rPr lang="vi-VN" sz="1600" dirty="0" smtClean="0">
                <a:latin typeface="Arial" pitchFamily="34" charset="0"/>
                <a:cs typeface="Arial" pitchFamily="34" charset="0"/>
              </a:rPr>
              <a:t>Monitor</a:t>
            </a:r>
            <a:r>
              <a:rPr lang="vi-VN" sz="1600" dirty="0" smtClean="0">
                <a:latin typeface="Arial" pitchFamily="34" charset="0"/>
                <a:cs typeface="Arial" pitchFamily="34" charset="0"/>
              </a:rPr>
              <a:t> và Keyboard. Nhưng điều gì sẽ xảy ra nếu Monitor của bạn lại có vài ba cái dependency. Và những dependency đó lại có vài ba cái dependency khác nữa. Bạn sẽ phải chuẩn bị hết những dependency đó để tạo ra </a:t>
            </a:r>
            <a:r>
              <a:rPr lang="en-US" sz="1600" dirty="0" smtClean="0">
                <a:latin typeface="Arial" pitchFamily="34" charset="0"/>
                <a:cs typeface="Arial" pitchFamily="34" charset="0"/>
              </a:rPr>
              <a:t>C</a:t>
            </a:r>
            <a:r>
              <a:rPr lang="vi-VN" sz="1600" dirty="0" smtClean="0">
                <a:latin typeface="Arial" pitchFamily="34" charset="0"/>
                <a:cs typeface="Arial" pitchFamily="34" charset="0"/>
              </a:rPr>
              <a:t>omputer</a:t>
            </a:r>
            <a:r>
              <a:rPr lang="vi-VN" sz="1600" dirty="0" smtClean="0">
                <a:latin typeface="Arial" pitchFamily="34" charset="0"/>
                <a:cs typeface="Arial" pitchFamily="34" charset="0"/>
              </a:rPr>
              <a:t>. Tuy nhiên với Service Container thì mọi thứ dễ chịu hơn nhiều. Nếu dependency của class của bạn cần những dependency khác, nó sẽ có khả năng tự động inject hết cho bạn.</a:t>
            </a: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Container</a:t>
            </a:r>
            <a:endParaRPr lang="en-US" cap="none" dirty="0"/>
          </a:p>
        </p:txBody>
      </p:sp>
      <p:sp>
        <p:nvSpPr>
          <p:cNvPr id="3" name="Content Placeholder 2"/>
          <p:cNvSpPr>
            <a:spLocks noGrp="1"/>
          </p:cNvSpPr>
          <p:nvPr>
            <p:ph idx="1"/>
          </p:nvPr>
        </p:nvSpPr>
        <p:spPr>
          <a:xfrm>
            <a:off x="304800" y="1554162"/>
            <a:ext cx="8686800" cy="4999037"/>
          </a:xfrm>
        </p:spPr>
        <p:txBody>
          <a:bodyPr>
            <a:normAutofit/>
          </a:bodyPr>
          <a:lstStyle/>
          <a:p>
            <a:pPr algn="just">
              <a:buNone/>
            </a:pPr>
            <a:r>
              <a:rPr lang="en-US" sz="2400" dirty="0" smtClean="0"/>
              <a:t>	</a:t>
            </a:r>
            <a:r>
              <a:rPr lang="vi-VN" sz="1600" dirty="0" smtClean="0">
                <a:latin typeface="Arial" pitchFamily="34" charset="0"/>
                <a:cs typeface="Arial" pitchFamily="34" charset="0"/>
              </a:rPr>
              <a:t>Không chỉ hỗ trợ bind theo closure, hay tên class như đã trình bày ở trên, Service Container của Laravel còn hỗ trợ nhiều điều tuyệt vời hơn </a:t>
            </a:r>
            <a:r>
              <a:rPr lang="vi-VN" sz="1600" dirty="0" smtClean="0">
                <a:latin typeface="Arial" pitchFamily="34" charset="0"/>
                <a:cs typeface="Arial" pitchFamily="34" charset="0"/>
              </a:rPr>
              <a:t>nữa</a:t>
            </a:r>
            <a:r>
              <a:rPr lang="en-US" sz="1600" dirty="0" smtClean="0">
                <a:latin typeface="Arial" pitchFamily="34" charset="0"/>
                <a:cs typeface="Arial" pitchFamily="34" charset="0"/>
              </a:rPr>
              <a:t>:</a:t>
            </a:r>
          </a:p>
          <a:p>
            <a:pPr algn="just">
              <a:buNone/>
            </a:pP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b="1" dirty="0" smtClean="0">
                <a:latin typeface="Arial" pitchFamily="34" charset="0"/>
                <a:cs typeface="Arial" pitchFamily="34" charset="0"/>
              </a:rPr>
              <a:t>Singleton binding</a:t>
            </a:r>
            <a:r>
              <a:rPr lang="vi-VN" sz="1600" dirty="0" smtClean="0">
                <a:latin typeface="Arial" pitchFamily="34" charset="0"/>
                <a:cs typeface="Arial" pitchFamily="34" charset="0"/>
              </a:rPr>
              <a:t>: Như tên gọi của nó thì instance sẽ chỉ được resolve một lần, những lần gọi tiếp theo sẽ không tạo ra instance mới mà chỉ trả về instance đã được resolve từ </a:t>
            </a:r>
            <a:r>
              <a:rPr lang="vi-VN" sz="1600" dirty="0" smtClean="0">
                <a:latin typeface="Arial" pitchFamily="34" charset="0"/>
                <a:cs typeface="Arial" pitchFamily="34" charset="0"/>
              </a:rPr>
              <a:t>trước</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app()-&gt;singleton('now', function() {return time();});</a:t>
            </a:r>
          </a:p>
          <a:p>
            <a:pPr algn="just">
              <a:buNone/>
            </a:pPr>
            <a:r>
              <a:rPr lang="en-US" sz="1600" dirty="0" smtClean="0">
                <a:latin typeface="Arial" pitchFamily="34" charset="0"/>
                <a:cs typeface="Arial" pitchFamily="34" charset="0"/>
              </a:rPr>
              <a:t>	app</a:t>
            </a:r>
            <a:r>
              <a:rPr lang="en-US" sz="1600" dirty="0" smtClean="0">
                <a:latin typeface="Arial" pitchFamily="34" charset="0"/>
                <a:cs typeface="Arial" pitchFamily="34" charset="0"/>
              </a:rPr>
              <a:t>('now') === app('now'); // </a:t>
            </a:r>
            <a:r>
              <a:rPr lang="en-US" sz="1600" dirty="0" smtClean="0">
                <a:latin typeface="Arial" pitchFamily="34" charset="0"/>
                <a:cs typeface="Arial" pitchFamily="34" charset="0"/>
              </a:rPr>
              <a:t>true</a:t>
            </a:r>
          </a:p>
          <a:p>
            <a:pPr algn="just">
              <a:buNone/>
            </a:pP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b="1" dirty="0" smtClean="0">
                <a:latin typeface="Arial" pitchFamily="34" charset="0"/>
                <a:cs typeface="Arial" pitchFamily="34" charset="0"/>
              </a:rPr>
              <a:t>Instance binding</a:t>
            </a:r>
            <a:r>
              <a:rPr lang="vi-VN" sz="1600" dirty="0" smtClean="0">
                <a:latin typeface="Arial" pitchFamily="34" charset="0"/>
                <a:cs typeface="Arial" pitchFamily="34" charset="0"/>
              </a:rPr>
              <a:t>: Cũng gần giống với Singleton Binding. Bạn có một instance và bạn bind nó vào Service Container. Mỗi lần lấy ra bạn sẽ nhận lại được instance </a:t>
            </a:r>
            <a:r>
              <a:rPr lang="vi-VN" sz="1600" dirty="0" smtClean="0">
                <a:latin typeface="Arial" pitchFamily="34" charset="0"/>
                <a:cs typeface="Arial" pitchFamily="34" charset="0"/>
              </a:rPr>
              <a:t>đó</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$now = time();</a:t>
            </a:r>
          </a:p>
          <a:p>
            <a:pPr algn="just">
              <a:buNone/>
            </a:pPr>
            <a:r>
              <a:rPr lang="en-US" sz="1600" dirty="0" smtClean="0">
                <a:latin typeface="Arial" pitchFamily="34" charset="0"/>
                <a:cs typeface="Arial" pitchFamily="34" charset="0"/>
              </a:rPr>
              <a:t>	app</a:t>
            </a:r>
            <a:r>
              <a:rPr lang="en-US" sz="1600" dirty="0" smtClean="0">
                <a:latin typeface="Arial" pitchFamily="34" charset="0"/>
                <a:cs typeface="Arial" pitchFamily="34" charset="0"/>
              </a:rPr>
              <a:t>()-&gt;instance('now', $now);</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now === app('now'); // true</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Container</a:t>
            </a:r>
            <a:endParaRPr lang="en-US" cap="none" dirty="0"/>
          </a:p>
        </p:txBody>
      </p:sp>
      <p:sp>
        <p:nvSpPr>
          <p:cNvPr id="3" name="Content Placeholder 2"/>
          <p:cNvSpPr>
            <a:spLocks noGrp="1"/>
          </p:cNvSpPr>
          <p:nvPr>
            <p:ph idx="1"/>
          </p:nvPr>
        </p:nvSpPr>
        <p:spPr>
          <a:xfrm>
            <a:off x="304800" y="1554162"/>
            <a:ext cx="8686800" cy="4922838"/>
          </a:xfrm>
        </p:spPr>
        <p:txBody>
          <a:bodyPr>
            <a:normAutofit/>
          </a:bodyPr>
          <a:lstStyle/>
          <a:p>
            <a:pPr algn="just">
              <a:buNone/>
            </a:pPr>
            <a:r>
              <a:rPr lang="en-US" sz="2400" dirty="0" smtClean="0"/>
              <a:t>	</a:t>
            </a:r>
            <a:r>
              <a:rPr lang="vi-VN" sz="1600" b="1" dirty="0" smtClean="0">
                <a:latin typeface="Arial" pitchFamily="34" charset="0"/>
                <a:cs typeface="Arial" pitchFamily="34" charset="0"/>
              </a:rPr>
              <a:t>Interface binding</a:t>
            </a:r>
            <a:r>
              <a:rPr lang="vi-VN" sz="1600" dirty="0" smtClean="0">
                <a:latin typeface="Arial" pitchFamily="34" charset="0"/>
                <a:cs typeface="Arial" pitchFamily="34" charset="0"/>
              </a:rPr>
              <a:t>: Như đã trình bày ở trên thì bạn có thể bind một Class dưới một cái tên bất kỳ. Và điều gì sẽ xảy ra </a:t>
            </a:r>
            <a:r>
              <a:rPr lang="vi-VN" sz="1600" dirty="0" smtClean="0">
                <a:latin typeface="Arial" pitchFamily="34" charset="0"/>
                <a:cs typeface="Arial" pitchFamily="34" charset="0"/>
              </a:rPr>
              <a:t>nế</a:t>
            </a:r>
            <a:r>
              <a:rPr lang="en-US" sz="1600" dirty="0" smtClean="0">
                <a:latin typeface="Arial" pitchFamily="34" charset="0"/>
                <a:cs typeface="Arial" pitchFamily="34" charset="0"/>
              </a:rPr>
              <a:t>u</a:t>
            </a:r>
            <a:r>
              <a:rPr lang="vi-VN" sz="1600" dirty="0" smtClean="0">
                <a:latin typeface="Arial" pitchFamily="34" charset="0"/>
                <a:cs typeface="Arial" pitchFamily="34" charset="0"/>
              </a:rPr>
              <a:t> </a:t>
            </a:r>
            <a:r>
              <a:rPr lang="vi-VN" sz="1600" dirty="0" smtClean="0">
                <a:latin typeface="Arial" pitchFamily="34" charset="0"/>
                <a:cs typeface="Arial" pitchFamily="34" charset="0"/>
              </a:rPr>
              <a:t>cái tên đó là một Interface. Vâng nếu bạn bind một Interface với một Implementation của nó thì bạn sẽ có thể type-hint được Interface đó. Hãy cùng xem ví dụ dưới </a:t>
            </a:r>
            <a:r>
              <a:rPr lang="vi-VN" sz="1600" dirty="0" smtClean="0">
                <a:latin typeface="Arial" pitchFamily="34" charset="0"/>
                <a:cs typeface="Arial" pitchFamily="34" charset="0"/>
              </a:rPr>
              <a:t>đây</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class </a:t>
            </a:r>
            <a:r>
              <a:rPr lang="vi-VN" sz="1600" dirty="0" smtClean="0">
                <a:latin typeface="Arial" pitchFamily="34" charset="0"/>
                <a:cs typeface="Arial" pitchFamily="34" charset="0"/>
              </a:rPr>
              <a:t>MailerImplementation implements MailerInterface {}</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vi-VN" sz="1600" dirty="0" smtClean="0">
                <a:latin typeface="Arial" pitchFamily="34" charset="0"/>
                <a:cs typeface="Arial" pitchFamily="34" charset="0"/>
              </a:rPr>
              <a:t>Binding Interface với một Implementation của nó</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app</a:t>
            </a:r>
            <a:r>
              <a:rPr lang="vi-VN" sz="1600" dirty="0" smtClean="0">
                <a:latin typeface="Arial" pitchFamily="34" charset="0"/>
                <a:cs typeface="Arial" pitchFamily="34" charset="0"/>
              </a:rPr>
              <a:t>()-&gt;bind('MailerInterface', 'MailerImplementation');</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vi-VN" sz="1600" dirty="0" smtClean="0">
                <a:latin typeface="Arial" pitchFamily="34" charset="0"/>
                <a:cs typeface="Arial" pitchFamily="34" charset="0"/>
              </a:rPr>
              <a:t>Trong constructor của một class nào đó ta có thể type-hint theo interface</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public </a:t>
            </a:r>
            <a:r>
              <a:rPr lang="vi-VN" sz="1600" dirty="0" smtClean="0">
                <a:latin typeface="Arial" pitchFamily="34" charset="0"/>
                <a:cs typeface="Arial" pitchFamily="34" charset="0"/>
              </a:rPr>
              <a:t>function __construct(MailerInterface $mailer</a:t>
            </a:r>
            <a:r>
              <a:rPr lang="vi-VN" sz="1600" dirty="0" smtClean="0">
                <a:latin typeface="Arial" pitchFamily="34" charset="0"/>
                <a:cs typeface="Arial" pitchFamily="34" charset="0"/>
              </a:rPr>
              <a:t>){</a:t>
            </a: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this-&gt;mailer = $mailer;  </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Trong </a:t>
            </a:r>
            <a:r>
              <a:rPr lang="vi-VN" sz="1600" dirty="0" smtClean="0">
                <a:latin typeface="Arial" pitchFamily="34" charset="0"/>
                <a:cs typeface="Arial" pitchFamily="34" charset="0"/>
              </a:rPr>
              <a:t>ví dụ trên, khi mà một instance của class được resolve bằng Service Container thì $mailer cũng sẽ được resolve ra, và nó sẽ là một instance của MailerImplementation. Trong Laravel bạn sẽ gặp nhiều những trường hợp như trên khi sử dụng </a:t>
            </a:r>
            <a:r>
              <a:rPr lang="vi-VN" sz="1600" b="1" dirty="0" smtClean="0">
                <a:latin typeface="Arial" pitchFamily="34" charset="0"/>
                <a:cs typeface="Arial" pitchFamily="34" charset="0"/>
              </a:rPr>
              <a:t>Contracts</a:t>
            </a:r>
            <a:r>
              <a:rPr lang="vi-VN" sz="1600" dirty="0" smtClean="0">
                <a:latin typeface="Arial" pitchFamily="34" charset="0"/>
                <a:cs typeface="Arial" pitchFamily="34" charset="0"/>
              </a:rPr>
              <a:t>. Về bản chất thì </a:t>
            </a:r>
            <a:r>
              <a:rPr lang="vi-VN" sz="1600" b="1" dirty="0" smtClean="0">
                <a:latin typeface="Arial" pitchFamily="34" charset="0"/>
                <a:cs typeface="Arial" pitchFamily="34" charset="0"/>
              </a:rPr>
              <a:t>Contracts</a:t>
            </a:r>
            <a:r>
              <a:rPr lang="vi-VN" sz="1600" dirty="0" smtClean="0">
                <a:latin typeface="Arial" pitchFamily="34" charset="0"/>
                <a:cs typeface="Arial" pitchFamily="34" charset="0"/>
              </a:rPr>
              <a:t> chỉ đơn giản là những Interface, và khi bạn resolve hay type-hint chúng ở constructor hay methods thì sẽ nhận được Implementation tương ứng đã được đăng ký với Service Container.</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Container</a:t>
            </a:r>
            <a:endParaRPr lang="en-US" cap="none" dirty="0"/>
          </a:p>
        </p:txBody>
      </p:sp>
      <p:sp>
        <p:nvSpPr>
          <p:cNvPr id="3" name="Content Placeholder 2"/>
          <p:cNvSpPr>
            <a:spLocks noGrp="1"/>
          </p:cNvSpPr>
          <p:nvPr>
            <p:ph idx="1"/>
          </p:nvPr>
        </p:nvSpPr>
        <p:spPr>
          <a:xfrm>
            <a:off x="304800" y="1554162"/>
            <a:ext cx="8686800" cy="4694237"/>
          </a:xfrm>
        </p:spPr>
        <p:txBody>
          <a:bodyPr>
            <a:normAutofit/>
          </a:bodyPr>
          <a:lstStyle/>
          <a:p>
            <a:pPr algn="just">
              <a:buNone/>
            </a:pPr>
            <a:r>
              <a:rPr lang="en-US" sz="2400" dirty="0" smtClean="0"/>
              <a:t>	</a:t>
            </a:r>
            <a:r>
              <a:rPr lang="vi-VN" sz="1600" dirty="0" smtClean="0">
                <a:latin typeface="Arial" pitchFamily="34" charset="0"/>
                <a:cs typeface="Arial" pitchFamily="34" charset="0"/>
              </a:rPr>
              <a:t>Service Container là thành phần trung tâm của Laravel, và có thể bạn không để ý nhưng nó đang được sử dụng ở mọi ngóc ngách trong project của bạn đấy</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Xem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ví</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dụ</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dưới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đây</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class </a:t>
            </a:r>
            <a:r>
              <a:rPr lang="en-US" sz="1600" dirty="0" err="1" smtClean="0">
                <a:latin typeface="Arial" pitchFamily="34" charset="0"/>
                <a:cs typeface="Arial" pitchFamily="34" charset="0"/>
              </a:rPr>
              <a:t>UserController</a:t>
            </a:r>
            <a:r>
              <a:rPr lang="en-US" sz="1600" dirty="0" smtClean="0">
                <a:latin typeface="Arial" pitchFamily="34" charset="0"/>
                <a:cs typeface="Arial" pitchFamily="34" charset="0"/>
              </a:rPr>
              <a:t> extends </a:t>
            </a:r>
            <a:r>
              <a:rPr lang="en-US" sz="1600" dirty="0" smtClean="0">
                <a:latin typeface="Arial" pitchFamily="34" charset="0"/>
                <a:cs typeface="Arial" pitchFamily="34" charset="0"/>
              </a:rPr>
              <a:t>Controller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public </a:t>
            </a:r>
            <a:r>
              <a:rPr lang="en-US" sz="1600" dirty="0" smtClean="0">
                <a:latin typeface="Arial" pitchFamily="34" charset="0"/>
                <a:cs typeface="Arial" pitchFamily="34" charset="0"/>
              </a:rPr>
              <a:t>function update(\Illuminate\Http\Request $request, $id</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smtClean="0">
                <a:latin typeface="Arial" pitchFamily="34" charset="0"/>
                <a:cs typeface="Arial" pitchFamily="34" charset="0"/>
              </a:rPr>
              <a:t>all = $request-&gt;all();</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Đó </a:t>
            </a:r>
            <a:r>
              <a:rPr lang="vi-VN" sz="1600" dirty="0" smtClean="0">
                <a:latin typeface="Arial" pitchFamily="34" charset="0"/>
                <a:cs typeface="Arial" pitchFamily="34" charset="0"/>
              </a:rPr>
              <a:t>là một ví dụ về method injection, tức inject dependency vào bên trong method của controller. Sở dĩ Laravel có thể giúp chúng ta thực hiện được việc đó là bởi vì nó sử dụng Service Container để resolve mọi controller. Mà đã dùng Service Container rồi thì như đã giải thích ở trên, bạn chỉ cần type-hint, và bạn sẽ có instance tương </a:t>
            </a:r>
            <a:r>
              <a:rPr lang="vi-VN" sz="1600" dirty="0" smtClean="0">
                <a:latin typeface="Arial" pitchFamily="34" charset="0"/>
                <a:cs typeface="Arial" pitchFamily="34" charset="0"/>
              </a:rPr>
              <a:t>ứng</a:t>
            </a:r>
            <a:r>
              <a:rPr lang="en-US" sz="1600" dirty="0" smtClean="0">
                <a:latin typeface="Arial" pitchFamily="34" charset="0"/>
                <a:cs typeface="Arial" pitchFamily="34" charset="0"/>
              </a:rPr>
              <a:t>.</a:t>
            </a: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Không </a:t>
            </a:r>
            <a:r>
              <a:rPr lang="vi-VN" sz="1600" dirty="0" smtClean="0">
                <a:latin typeface="Arial" pitchFamily="34" charset="0"/>
                <a:cs typeface="Arial" pitchFamily="34" charset="0"/>
              </a:rPr>
              <a:t>chỉ có Controller, mà hầu hết các phần quan trọng khác của Laravel như Middleware, Listener, </a:t>
            </a:r>
            <a:r>
              <a:rPr lang="vi-VN" sz="1600" dirty="0" smtClean="0">
                <a:latin typeface="Arial" pitchFamily="34" charset="0"/>
                <a:cs typeface="Arial" pitchFamily="34" charset="0"/>
              </a:rPr>
              <a:t>Queue... </a:t>
            </a:r>
            <a:r>
              <a:rPr lang="vi-VN" sz="1600" dirty="0" smtClean="0">
                <a:latin typeface="Arial" pitchFamily="34" charset="0"/>
                <a:cs typeface="Arial" pitchFamily="34" charset="0"/>
              </a:rPr>
              <a:t>đều được resolve từ Service Container. Điều đó cũng có nghĩa là bạn có thể thực hiện dependency injection một cách dễ dàng trên chúng.</a:t>
            </a:r>
          </a:p>
          <a:p>
            <a:pPr algn="just">
              <a:buNone/>
            </a:pP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Providers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vi-VN" sz="1600" dirty="0" smtClean="0">
                <a:latin typeface="Arial" pitchFamily="34" charset="0"/>
                <a:cs typeface="Arial" pitchFamily="34" charset="0"/>
              </a:rPr>
              <a:t>Service providers là trung tâm của việc khởi tạo tất cả các ứng dụng Laravel. Ứng dụng của bạn, cũng như các thành phần core của Laravel được khởi tạo từ service providers</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r>
              <a:rPr lang="en-US" sz="1600" dirty="0" smtClean="0">
                <a:latin typeface="Arial" pitchFamily="34" charset="0"/>
                <a:cs typeface="Arial" pitchFamily="34" charset="0"/>
              </a:rPr>
              <a:t> </a:t>
            </a:r>
            <a:r>
              <a:rPr lang="vi-VN" sz="1600" dirty="0" smtClean="0">
                <a:latin typeface="Arial" pitchFamily="34" charset="0"/>
                <a:cs typeface="Arial" pitchFamily="34" charset="0"/>
              </a:rPr>
              <a:t>bao </a:t>
            </a:r>
            <a:r>
              <a:rPr lang="vi-VN" sz="1600" dirty="0" smtClean="0">
                <a:latin typeface="Arial" pitchFamily="34" charset="0"/>
                <a:cs typeface="Arial" pitchFamily="34" charset="0"/>
              </a:rPr>
              <a:t>gồm </a:t>
            </a:r>
            <a:r>
              <a:rPr lang="en-US" sz="1600" dirty="0" err="1" smtClean="0">
                <a:latin typeface="Arial" pitchFamily="34" charset="0"/>
                <a:cs typeface="Arial" pitchFamily="34" charset="0"/>
              </a:rPr>
              <a:t>việc</a:t>
            </a:r>
            <a:r>
              <a:rPr lang="en-US" sz="1600" dirty="0" smtClean="0">
                <a:latin typeface="Arial" pitchFamily="34" charset="0"/>
                <a:cs typeface="Arial" pitchFamily="34" charset="0"/>
              </a:rPr>
              <a:t> </a:t>
            </a:r>
            <a:r>
              <a:rPr lang="vi-VN" sz="1600" dirty="0" smtClean="0">
                <a:latin typeface="Arial" pitchFamily="34" charset="0"/>
                <a:cs typeface="Arial" pitchFamily="34" charset="0"/>
              </a:rPr>
              <a:t>đăng </a:t>
            </a:r>
            <a:r>
              <a:rPr lang="vi-VN" sz="1600" dirty="0" smtClean="0">
                <a:latin typeface="Arial" pitchFamily="34" charset="0"/>
                <a:cs typeface="Arial" pitchFamily="34" charset="0"/>
              </a:rPr>
              <a:t>kí các liên kết tới service container, event listeners, middleware, và thậm chí các route. Service providers là trung tâm để cấu hình ứng dụng của bạn</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Nếu </a:t>
            </a:r>
            <a:r>
              <a:rPr lang="vi-VN" sz="1600" dirty="0" smtClean="0">
                <a:latin typeface="Arial" pitchFamily="34" charset="0"/>
                <a:cs typeface="Arial" pitchFamily="34" charset="0"/>
              </a:rPr>
              <a:t>bạn mở file config/app.php nằm trong Laravel, bạn sẽ thấy một mảng providers. Tất cả những service provider class này sẽ được load vào trong ứng dụng. Một điều hiển nhiên là nhiều trong số đó được gọi là "deferred" providers, nghĩa là chúng không phải được load trong mọi request, chỉ khi có service nào yêu cầu thì mới thực hiện cung cấp</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Chúng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ta</a:t>
            </a:r>
            <a:r>
              <a:rPr lang="en-US" sz="1600" dirty="0" smtClean="0">
                <a:latin typeface="Arial" pitchFamily="34" charset="0"/>
                <a:cs typeface="Arial" pitchFamily="34" charset="0"/>
              </a:rPr>
              <a:t> </a:t>
            </a:r>
            <a:r>
              <a:rPr lang="vi-VN" sz="1600" dirty="0" smtClean="0">
                <a:latin typeface="Arial" pitchFamily="34" charset="0"/>
                <a:cs typeface="Arial" pitchFamily="34" charset="0"/>
              </a:rPr>
              <a:t>sẽ </a:t>
            </a:r>
            <a:r>
              <a:rPr lang="vi-VN" sz="1600" dirty="0" smtClean="0">
                <a:latin typeface="Arial" pitchFamily="34" charset="0"/>
                <a:cs typeface="Arial" pitchFamily="34" charset="0"/>
              </a:rPr>
              <a:t>học cách viết service providers riêng của </a:t>
            </a:r>
            <a:r>
              <a:rPr lang="en-US" sz="1600" dirty="0" err="1" smtClean="0">
                <a:latin typeface="Arial" pitchFamily="34" charset="0"/>
                <a:cs typeface="Arial" pitchFamily="34" charset="0"/>
              </a:rPr>
              <a:t>mình</a:t>
            </a:r>
            <a:r>
              <a:rPr lang="vi-VN" sz="1600" dirty="0" smtClean="0">
                <a:latin typeface="Arial" pitchFamily="34" charset="0"/>
                <a:cs typeface="Arial" pitchFamily="34" charset="0"/>
              </a:rPr>
              <a:t> </a:t>
            </a:r>
            <a:r>
              <a:rPr lang="vi-VN" sz="1600" dirty="0" smtClean="0">
                <a:latin typeface="Arial" pitchFamily="34" charset="0"/>
                <a:cs typeface="Arial" pitchFamily="34" charset="0"/>
              </a:rPr>
              <a:t>và đăng kí chúng với Laravel.</a:t>
            </a:r>
          </a:p>
          <a:p>
            <a:pPr algn="just">
              <a:buNone/>
            </a:pP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Providers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en-US" sz="1600" dirty="0" smtClean="0">
                <a:latin typeface="Arial" pitchFamily="34" charset="0"/>
                <a:cs typeface="Arial" pitchFamily="34" charset="0"/>
              </a:rPr>
              <a:t>N</a:t>
            </a:r>
            <a:r>
              <a:rPr lang="vi-VN" sz="1600" dirty="0" smtClean="0">
                <a:latin typeface="Arial" pitchFamily="34" charset="0"/>
                <a:cs typeface="Arial" pitchFamily="34" charset="0"/>
              </a:rPr>
              <a:t>goài </a:t>
            </a:r>
            <a:r>
              <a:rPr lang="vi-VN" sz="1600" dirty="0" smtClean="0">
                <a:latin typeface="Arial" pitchFamily="34" charset="0"/>
                <a:cs typeface="Arial" pitchFamily="34" charset="0"/>
              </a:rPr>
              <a:t>file bootstrap/app.php có khai báo binding </a:t>
            </a:r>
            <a:r>
              <a:rPr lang="vi-VN" sz="1600" i="1" dirty="0" smtClean="0">
                <a:latin typeface="Arial" pitchFamily="34" charset="0"/>
                <a:cs typeface="Arial" pitchFamily="34" charset="0"/>
              </a:rPr>
              <a:t>Kernel</a:t>
            </a:r>
            <a:r>
              <a:rPr lang="vi-VN" sz="1600" dirty="0" smtClean="0">
                <a:latin typeface="Arial" pitchFamily="34" charset="0"/>
                <a:cs typeface="Arial" pitchFamily="34" charset="0"/>
              </a:rPr>
              <a:t> </a:t>
            </a:r>
            <a:r>
              <a:rPr lang="vi-VN" sz="1600" dirty="0" smtClean="0">
                <a:latin typeface="Arial" pitchFamily="34" charset="0"/>
                <a:cs typeface="Arial" pitchFamily="34" charset="0"/>
              </a:rPr>
              <a:t>và</a:t>
            </a:r>
            <a:r>
              <a:rPr lang="en-US" sz="1600" dirty="0" smtClean="0">
                <a:latin typeface="Arial" pitchFamily="34" charset="0"/>
                <a:cs typeface="Arial" pitchFamily="34" charset="0"/>
              </a:rPr>
              <a:t> </a:t>
            </a:r>
            <a:r>
              <a:rPr lang="vi-VN" sz="1600" i="1" dirty="0" smtClean="0">
                <a:latin typeface="Arial" pitchFamily="34" charset="0"/>
                <a:cs typeface="Arial" pitchFamily="34" charset="0"/>
              </a:rPr>
              <a:t>Exception</a:t>
            </a:r>
            <a:r>
              <a:rPr lang="vi-VN" sz="1600" dirty="0" smtClean="0">
                <a:latin typeface="Arial" pitchFamily="34" charset="0"/>
                <a:cs typeface="Arial" pitchFamily="34" charset="0"/>
              </a:rPr>
              <a:t> ra thì bạn sẽ không thấy nơi nào khai báo binding một cách trực tiếp nữa. Thay vào đó chỉ có nơi khai báo class sẽ thực hiện việc binding, những class đó chính là Service Provider</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Tất </a:t>
            </a:r>
            <a:r>
              <a:rPr lang="vi-VN" sz="1600" dirty="0" smtClean="0">
                <a:latin typeface="Arial" pitchFamily="34" charset="0"/>
                <a:cs typeface="Arial" pitchFamily="34" charset="0"/>
              </a:rPr>
              <a:t>cả các service providers đều kế thừa từ class Illuminate\Support\ServiceProvider. Class cơ bản này yêu cầu bạn khai báo ít nhất một phương thức trong provider: register. Bên trong hàm register, bạn chỉ nên đăng kí vào trong service </a:t>
            </a:r>
            <a:r>
              <a:rPr lang="vi-VN" sz="1600" dirty="0" smtClean="0">
                <a:latin typeface="Arial" pitchFamily="34" charset="0"/>
                <a:cs typeface="Arial" pitchFamily="34" charset="0"/>
              </a:rPr>
              <a:t>container. </a:t>
            </a:r>
            <a:r>
              <a:rPr lang="vi-VN" sz="1600" dirty="0" smtClean="0">
                <a:latin typeface="Arial" pitchFamily="34" charset="0"/>
                <a:cs typeface="Arial" pitchFamily="34" charset="0"/>
              </a:rPr>
              <a:t>Bạn đừng bao giờ cố gắng đăng kí bất kì các event listeners, routes hay bất kì chắc năng nào khác vào trong </a:t>
            </a:r>
            <a:r>
              <a:rPr lang="vi-VN" sz="1600" dirty="0" smtClean="0">
                <a:latin typeface="Arial" pitchFamily="34" charset="0"/>
                <a:cs typeface="Arial" pitchFamily="34" charset="0"/>
              </a:rPr>
              <a:t>hàm</a:t>
            </a:r>
            <a:r>
              <a:rPr lang="en-US" sz="1600" dirty="0" smtClean="0">
                <a:latin typeface="Arial" pitchFamily="34" charset="0"/>
                <a:cs typeface="Arial" pitchFamily="34" charset="0"/>
              </a:rPr>
              <a:t> </a:t>
            </a:r>
            <a:r>
              <a:rPr lang="vi-VN" sz="1600" dirty="0" smtClean="0">
                <a:latin typeface="Arial" pitchFamily="34" charset="0"/>
                <a:cs typeface="Arial" pitchFamily="34" charset="0"/>
              </a:rPr>
              <a:t>register</a:t>
            </a:r>
            <a:r>
              <a:rPr lang="vi-VN" sz="1600" dirty="0" smtClean="0">
                <a:latin typeface="Arial" pitchFamily="34" charset="0"/>
                <a:cs typeface="Arial" pitchFamily="34" charset="0"/>
              </a:rPr>
              <a:t>.</a:t>
            </a:r>
            <a:r>
              <a:rPr lang="vi-VN" sz="1600" dirty="0" smtClean="0">
                <a:latin typeface="Arial" pitchFamily="34" charset="0"/>
                <a:cs typeface="Arial" pitchFamily="34" charset="0"/>
              </a:rPr>
              <a:t> </a:t>
            </a:r>
            <a:r>
              <a:rPr lang="vi-VN" sz="1600" dirty="0" smtClean="0">
                <a:latin typeface="Arial" pitchFamily="34" charset="0"/>
                <a:cs typeface="Arial" pitchFamily="34" charset="0"/>
              </a:rPr>
              <a:t>Bởi nên biết rằng Laravel sẽ duyệt qua một loạt các provider để thực hiện việc binding, thế nên có khả năng bạn sẽ gặp phải tình huống là gọi ra một service khi mà provider của nó còn chưa được xử lý. </a:t>
            </a:r>
            <a:r>
              <a:rPr lang="en-US" sz="2400" dirty="0" smtClean="0">
                <a:latin typeface="Arial" pitchFamily="34" charset="0"/>
                <a:cs typeface="Arial" pitchFamily="34" charset="0"/>
              </a:rPr>
              <a:t>	</a:t>
            </a:r>
          </a:p>
          <a:p>
            <a:pPr algn="just">
              <a:buNone/>
            </a:pP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Providers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vi-VN" sz="1600" dirty="0" smtClean="0">
                <a:latin typeface="Arial" pitchFamily="34" charset="0"/>
                <a:cs typeface="Arial" pitchFamily="34" charset="0"/>
              </a:rPr>
              <a:t> </a:t>
            </a:r>
            <a:r>
              <a:rPr lang="en-US" sz="1600" dirty="0" smtClean="0">
                <a:latin typeface="Arial" pitchFamily="34" charset="0"/>
                <a:cs typeface="Arial" pitchFamily="34" charset="0"/>
              </a:rPr>
              <a:t>X</a:t>
            </a:r>
            <a:r>
              <a:rPr lang="vi-VN" sz="1600" dirty="0" smtClean="0">
                <a:latin typeface="Arial" pitchFamily="34" charset="0"/>
                <a:cs typeface="Arial" pitchFamily="34" charset="0"/>
              </a:rPr>
              <a:t>em </a:t>
            </a:r>
            <a:r>
              <a:rPr lang="vi-VN" sz="1600" dirty="0" smtClean="0">
                <a:latin typeface="Arial" pitchFamily="34" charset="0"/>
                <a:cs typeface="Arial" pitchFamily="34" charset="0"/>
              </a:rPr>
              <a:t>thử một service provider cơ bản:</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&lt;?</a:t>
            </a:r>
            <a:r>
              <a:rPr lang="en-US" sz="1600" dirty="0" err="1" smtClean="0">
                <a:latin typeface="Arial" pitchFamily="34" charset="0"/>
                <a:cs typeface="Arial" pitchFamily="34" charset="0"/>
              </a:rPr>
              <a:t>php</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namespace </a:t>
            </a:r>
            <a:r>
              <a:rPr lang="en-US" sz="1600" dirty="0" smtClean="0">
                <a:latin typeface="Arial" pitchFamily="34" charset="0"/>
                <a:cs typeface="Arial" pitchFamily="34" charset="0"/>
              </a:rPr>
              <a:t>App\Providers;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use </a:t>
            </a:r>
            <a:r>
              <a:rPr lang="en-US" sz="1600" dirty="0" err="1" smtClean="0">
                <a:latin typeface="Arial" pitchFamily="34" charset="0"/>
                <a:cs typeface="Arial" pitchFamily="34" charset="0"/>
              </a:rPr>
              <a:t>Riak</a:t>
            </a:r>
            <a:r>
              <a:rPr lang="en-US" sz="1600" dirty="0" smtClean="0">
                <a:latin typeface="Arial" pitchFamily="34" charset="0"/>
                <a:cs typeface="Arial" pitchFamily="34" charset="0"/>
              </a:rPr>
              <a:t>\Connection;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use </a:t>
            </a:r>
            <a:r>
              <a:rPr lang="en-US" sz="1600" dirty="0" smtClean="0">
                <a:latin typeface="Arial" pitchFamily="34" charset="0"/>
                <a:cs typeface="Arial" pitchFamily="34" charset="0"/>
              </a:rPr>
              <a:t>Illuminate\Support\</a:t>
            </a:r>
            <a:r>
              <a:rPr lang="en-US" sz="1600" dirty="0" err="1" smtClean="0">
                <a:latin typeface="Arial" pitchFamily="34" charset="0"/>
                <a:cs typeface="Arial" pitchFamily="34" charset="0"/>
              </a:rPr>
              <a:t>ServiceProvider</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class </a:t>
            </a:r>
            <a:r>
              <a:rPr lang="en-US" sz="1600" dirty="0" err="1" smtClean="0">
                <a:latin typeface="Arial" pitchFamily="34" charset="0"/>
                <a:cs typeface="Arial" pitchFamily="34" charset="0"/>
              </a:rPr>
              <a:t>RiakServiceProvider</a:t>
            </a:r>
            <a:r>
              <a:rPr lang="en-US" sz="1600" dirty="0" smtClean="0">
                <a:latin typeface="Arial" pitchFamily="34" charset="0"/>
                <a:cs typeface="Arial" pitchFamily="34" charset="0"/>
              </a:rPr>
              <a:t> extends </a:t>
            </a:r>
            <a:r>
              <a:rPr lang="en-US" sz="1600" dirty="0" err="1" smtClean="0">
                <a:latin typeface="Arial" pitchFamily="34" charset="0"/>
                <a:cs typeface="Arial" pitchFamily="34" charset="0"/>
              </a:rPr>
              <a:t>ServiceProvider</a:t>
            </a:r>
            <a:r>
              <a:rPr lang="en-US" sz="1600" dirty="0" smtClean="0">
                <a:latin typeface="Arial" pitchFamily="34" charset="0"/>
                <a:cs typeface="Arial" pitchFamily="34" charset="0"/>
              </a:rPr>
              <a:t> {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public </a:t>
            </a:r>
            <a:r>
              <a:rPr lang="en-US" sz="1600" dirty="0" smtClean="0">
                <a:latin typeface="Arial" pitchFamily="34" charset="0"/>
                <a:cs typeface="Arial" pitchFamily="34" charset="0"/>
              </a:rPr>
              <a:t>function register() {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smtClean="0">
                <a:latin typeface="Arial" pitchFamily="34" charset="0"/>
                <a:cs typeface="Arial" pitchFamily="34" charset="0"/>
              </a:rPr>
              <a:t>this-&gt;app-&gt;singleton(Connection::class, function ($app) {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return </a:t>
            </a:r>
            <a:r>
              <a:rPr lang="en-US" sz="1600" dirty="0" smtClean="0">
                <a:latin typeface="Arial" pitchFamily="34" charset="0"/>
                <a:cs typeface="Arial" pitchFamily="34" charset="0"/>
              </a:rPr>
              <a:t>new Connection(</a:t>
            </a:r>
            <a:r>
              <a:rPr lang="en-US" sz="1600" dirty="0" err="1" smtClean="0">
                <a:latin typeface="Arial" pitchFamily="34" charset="0"/>
                <a:cs typeface="Arial" pitchFamily="34" charset="0"/>
              </a:rPr>
              <a:t>config</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riak</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 </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Service </a:t>
            </a:r>
            <a:r>
              <a:rPr lang="vi-VN" sz="1600" dirty="0" smtClean="0">
                <a:latin typeface="Arial" pitchFamily="34" charset="0"/>
                <a:cs typeface="Arial" pitchFamily="34" charset="0"/>
              </a:rPr>
              <a:t>provider này chỉ khai báo đúng một hàm register, và sử dụng nó để triển khai Riak\Connection trong service container.</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Providers</a:t>
            </a:r>
            <a:endParaRPr lang="en-US" cap="none" dirty="0"/>
          </a:p>
        </p:txBody>
      </p:sp>
      <p:sp>
        <p:nvSpPr>
          <p:cNvPr id="3" name="Content Placeholder 2"/>
          <p:cNvSpPr>
            <a:spLocks noGrp="1"/>
          </p:cNvSpPr>
          <p:nvPr>
            <p:ph idx="1"/>
          </p:nvPr>
        </p:nvSpPr>
        <p:spPr>
          <a:xfrm>
            <a:off x="304800" y="1554162"/>
            <a:ext cx="8686800" cy="4770437"/>
          </a:xfrm>
        </p:spPr>
        <p:txBody>
          <a:bodyPr>
            <a:normAutofit lnSpcReduction="10000"/>
          </a:bodyPr>
          <a:lstStyle/>
          <a:p>
            <a:pPr algn="just">
              <a:buNone/>
            </a:pPr>
            <a:r>
              <a:rPr lang="en-US" sz="2400" dirty="0" smtClean="0"/>
              <a:t>	</a:t>
            </a:r>
            <a:r>
              <a:rPr lang="en-US" sz="1600" dirty="0" smtClean="0">
                <a:latin typeface="Arial" pitchFamily="34" charset="0"/>
                <a:cs typeface="Arial" pitchFamily="34" charset="0"/>
              </a:rPr>
              <a:t>N</a:t>
            </a:r>
            <a:r>
              <a:rPr lang="vi-VN" sz="1600" dirty="0" smtClean="0">
                <a:latin typeface="Arial" pitchFamily="34" charset="0"/>
                <a:cs typeface="Arial" pitchFamily="34" charset="0"/>
              </a:rPr>
              <a:t>ếu </a:t>
            </a:r>
            <a:r>
              <a:rPr lang="vi-VN" sz="1600" dirty="0" smtClean="0">
                <a:latin typeface="Arial" pitchFamily="34" charset="0"/>
                <a:cs typeface="Arial" pitchFamily="34" charset="0"/>
              </a:rPr>
              <a:t>như chúng ta muốn đăng kí một view composer vào trong service provider thì sao? Điều này có thể thực hiện bên trong hàm boot. Hàm này được gọi sau khi tất cả các service providers đã được đăng kí, nghĩa là bạn có thể truy cập vào trong tất cả các services đã được đăng kí vào trong framework</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&lt;?</a:t>
            </a:r>
            <a:r>
              <a:rPr lang="en-US" sz="1600" dirty="0" err="1" smtClean="0">
                <a:latin typeface="Arial" pitchFamily="34" charset="0"/>
                <a:cs typeface="Arial" pitchFamily="34" charset="0"/>
              </a:rPr>
              <a:t>php</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namespace </a:t>
            </a:r>
            <a:r>
              <a:rPr lang="en-US" sz="1600" dirty="0" smtClean="0">
                <a:latin typeface="Arial" pitchFamily="34" charset="0"/>
                <a:cs typeface="Arial" pitchFamily="34" charset="0"/>
              </a:rPr>
              <a:t>App\Providers;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use </a:t>
            </a:r>
            <a:r>
              <a:rPr lang="en-US" sz="1600" dirty="0" smtClean="0">
                <a:latin typeface="Arial" pitchFamily="34" charset="0"/>
                <a:cs typeface="Arial" pitchFamily="34" charset="0"/>
              </a:rPr>
              <a:t>Illuminate\Contracts\Events\Dispatcher as </a:t>
            </a:r>
            <a:r>
              <a:rPr lang="en-US" sz="1600" dirty="0" err="1" smtClean="0">
                <a:latin typeface="Arial" pitchFamily="34" charset="0"/>
                <a:cs typeface="Arial" pitchFamily="34" charset="0"/>
              </a:rPr>
              <a:t>DispatcherContract</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use Illuminate\Foundation\Support\Providers\</a:t>
            </a:r>
            <a:r>
              <a:rPr lang="en-US" sz="1600" dirty="0" err="1" smtClean="0">
                <a:latin typeface="Arial" pitchFamily="34" charset="0"/>
                <a:cs typeface="Arial" pitchFamily="34" charset="0"/>
              </a:rPr>
              <a:t>EventServiceProvider</a:t>
            </a:r>
            <a:r>
              <a:rPr lang="en-US" sz="1600" dirty="0" smtClean="0">
                <a:latin typeface="Arial" pitchFamily="34" charset="0"/>
                <a:cs typeface="Arial" pitchFamily="34" charset="0"/>
              </a:rPr>
              <a:t> as </a:t>
            </a:r>
            <a:r>
              <a:rPr lang="en-US" sz="1600" dirty="0" err="1" smtClean="0">
                <a:latin typeface="Arial" pitchFamily="34" charset="0"/>
                <a:cs typeface="Arial" pitchFamily="34" charset="0"/>
              </a:rPr>
              <a:t>ServiceProvider</a:t>
            </a: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class </a:t>
            </a:r>
            <a:r>
              <a:rPr lang="en-US" sz="1600" dirty="0" err="1" smtClean="0">
                <a:latin typeface="Arial" pitchFamily="34" charset="0"/>
                <a:cs typeface="Arial" pitchFamily="34" charset="0"/>
              </a:rPr>
              <a:t>EventServiceProvider</a:t>
            </a:r>
            <a:r>
              <a:rPr lang="en-US" sz="1600" dirty="0" smtClean="0">
                <a:latin typeface="Arial" pitchFamily="34" charset="0"/>
                <a:cs typeface="Arial" pitchFamily="34" charset="0"/>
              </a:rPr>
              <a:t> extends </a:t>
            </a:r>
            <a:r>
              <a:rPr lang="en-US" sz="1600" dirty="0" err="1" smtClean="0">
                <a:latin typeface="Arial" pitchFamily="34" charset="0"/>
                <a:cs typeface="Arial" pitchFamily="34" charset="0"/>
              </a:rPr>
              <a:t>ServiceProvider</a:t>
            </a:r>
            <a:r>
              <a:rPr lang="en-US" sz="1600" dirty="0" smtClean="0">
                <a:latin typeface="Arial" pitchFamily="34" charset="0"/>
                <a:cs typeface="Arial" pitchFamily="34" charset="0"/>
              </a:rPr>
              <a:t> </a:t>
            </a:r>
            <a:r>
              <a:rPr lang="en-US" sz="1600" dirty="0" smtClean="0">
                <a:latin typeface="Arial" pitchFamily="34" charset="0"/>
                <a:cs typeface="Arial" pitchFamily="34" charset="0"/>
              </a:rPr>
              <a:t>{</a:t>
            </a: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public </a:t>
            </a:r>
            <a:r>
              <a:rPr lang="en-US" sz="1600" dirty="0" smtClean="0">
                <a:latin typeface="Arial" pitchFamily="34" charset="0"/>
                <a:cs typeface="Arial" pitchFamily="34" charset="0"/>
              </a:rPr>
              <a:t>function boot(</a:t>
            </a:r>
            <a:r>
              <a:rPr lang="en-US" sz="1600" dirty="0" err="1" smtClean="0">
                <a:latin typeface="Arial" pitchFamily="34" charset="0"/>
                <a:cs typeface="Arial" pitchFamily="34" charset="0"/>
              </a:rPr>
              <a:t>DispatcherContract</a:t>
            </a:r>
            <a:r>
              <a:rPr lang="en-US" sz="1600" dirty="0" smtClean="0">
                <a:latin typeface="Arial" pitchFamily="34" charset="0"/>
                <a:cs typeface="Arial" pitchFamily="34" charset="0"/>
              </a:rPr>
              <a:t> $events) {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parent</a:t>
            </a:r>
            <a:r>
              <a:rPr lang="en-US" sz="1600" dirty="0" smtClean="0">
                <a:latin typeface="Arial" pitchFamily="34" charset="0"/>
                <a:cs typeface="Arial" pitchFamily="34" charset="0"/>
              </a:rPr>
              <a:t>::boot($events);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view</a:t>
            </a:r>
            <a:r>
              <a:rPr lang="en-US" sz="1600" dirty="0" smtClean="0">
                <a:latin typeface="Arial" pitchFamily="34" charset="0"/>
                <a:cs typeface="Arial" pitchFamily="34" charset="0"/>
              </a:rPr>
              <a:t>()-&gt;composer('view', function () {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 </a:t>
            </a: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 </a:t>
            </a: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Providers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vi-VN" sz="1600" dirty="0" smtClean="0">
                <a:latin typeface="Arial" pitchFamily="34" charset="0"/>
                <a:cs typeface="Arial" pitchFamily="34" charset="0"/>
              </a:rPr>
              <a:t>Tất </a:t>
            </a:r>
            <a:r>
              <a:rPr lang="vi-VN" sz="1600" dirty="0" smtClean="0">
                <a:latin typeface="Arial" pitchFamily="34" charset="0"/>
                <a:cs typeface="Arial" pitchFamily="34" charset="0"/>
              </a:rPr>
              <a:t>cả các service provider được đăng kí bên trong file cấu hình config/app.php. File này chứa một mảng các </a:t>
            </a:r>
            <a:r>
              <a:rPr lang="vi-VN" sz="1600" dirty="0" smtClean="0">
                <a:latin typeface="Arial" pitchFamily="34" charset="0"/>
                <a:cs typeface="Arial" pitchFamily="34" charset="0"/>
              </a:rPr>
              <a:t>providers</a:t>
            </a:r>
            <a:r>
              <a:rPr lang="en-US" sz="1600" dirty="0" smtClean="0">
                <a:latin typeface="Arial" pitchFamily="34" charset="0"/>
                <a:cs typeface="Arial" pitchFamily="34" charset="0"/>
              </a:rPr>
              <a:t> </a:t>
            </a:r>
            <a:r>
              <a:rPr lang="vi-VN" sz="1600" dirty="0" smtClean="0">
                <a:latin typeface="Arial" pitchFamily="34" charset="0"/>
                <a:cs typeface="Arial" pitchFamily="34" charset="0"/>
              </a:rPr>
              <a:t>danh </a:t>
            </a:r>
            <a:r>
              <a:rPr lang="vi-VN" sz="1600" dirty="0" smtClean="0">
                <a:latin typeface="Arial" pitchFamily="34" charset="0"/>
                <a:cs typeface="Arial" pitchFamily="34" charset="0"/>
              </a:rPr>
              <a:t>sách tên của các service providers. Mặc định, một tập hợp các core service provider của Laravel nằm trong mảng này. Những provider này làm nhiệm vụ khởi tạo các thành phần core của Laravel, ví dụ như mailer, queue, cache, và các thành phần khác</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buNone/>
            </a:pPr>
            <a:endParaRPr lang="vi-VN"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Để </a:t>
            </a:r>
            <a:r>
              <a:rPr lang="vi-VN" sz="1600" dirty="0" smtClean="0">
                <a:latin typeface="Arial" pitchFamily="34" charset="0"/>
                <a:cs typeface="Arial" pitchFamily="34" charset="0"/>
              </a:rPr>
              <a:t>đăng kí provider, đơn giản chỉ cần thêm vào trong mảng đó:</a:t>
            </a:r>
          </a:p>
          <a:p>
            <a:pPr>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'providers</a:t>
            </a:r>
            <a:r>
              <a:rPr lang="vi-VN" sz="1600" dirty="0" smtClean="0">
                <a:latin typeface="Arial" pitchFamily="34" charset="0"/>
                <a:cs typeface="Arial" pitchFamily="34" charset="0"/>
              </a:rPr>
              <a:t>' =&gt; </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vi-VN" sz="1600" dirty="0" smtClean="0">
                <a:latin typeface="Arial" pitchFamily="34" charset="0"/>
                <a:cs typeface="Arial" pitchFamily="34" charset="0"/>
              </a:rPr>
              <a:t>App\Providers\AppServiceProvider</a:t>
            </a:r>
            <a:r>
              <a:rPr lang="vi-VN" sz="1600" dirty="0" smtClean="0">
                <a:latin typeface="Arial" pitchFamily="34" charset="0"/>
                <a:cs typeface="Arial" pitchFamily="34" charset="0"/>
              </a:rPr>
              <a:t>::class, </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Service Providers</a:t>
            </a:r>
            <a:endParaRPr lang="en-US" cap="none" dirty="0"/>
          </a:p>
        </p:txBody>
      </p:sp>
      <p:sp>
        <p:nvSpPr>
          <p:cNvPr id="3" name="Content Placeholder 2"/>
          <p:cNvSpPr>
            <a:spLocks noGrp="1"/>
          </p:cNvSpPr>
          <p:nvPr>
            <p:ph idx="1"/>
          </p:nvPr>
        </p:nvSpPr>
        <p:spPr>
          <a:xfrm>
            <a:off x="304800" y="1554162"/>
            <a:ext cx="8686800" cy="4770437"/>
          </a:xfrm>
        </p:spPr>
        <p:txBody>
          <a:bodyPr>
            <a:normAutofit lnSpcReduction="10000"/>
          </a:bodyPr>
          <a:lstStyle/>
          <a:p>
            <a:pPr algn="just">
              <a:buNone/>
            </a:pPr>
            <a:r>
              <a:rPr lang="en-US" sz="2400" dirty="0" smtClean="0"/>
              <a:t>	</a:t>
            </a:r>
            <a:r>
              <a:rPr lang="vi-VN" sz="1600" dirty="0" smtClean="0">
                <a:latin typeface="Arial" pitchFamily="34" charset="0"/>
                <a:cs typeface="Arial" pitchFamily="34" charset="0"/>
              </a:rPr>
              <a:t>Nếu </a:t>
            </a:r>
            <a:r>
              <a:rPr lang="vi-VN" sz="1600" dirty="0" smtClean="0">
                <a:latin typeface="Arial" pitchFamily="34" charset="0"/>
                <a:cs typeface="Arial" pitchFamily="34" charset="0"/>
              </a:rPr>
              <a:t>bạn muốn provider chỉ đăng kí liên kết vào trong service container, bạn có thể chọn trì hoãn việc đăng kí cho tới khi nào cần thiết. Việc trì hoãn quá trình load một provider sẽ cải thiện performance của ứng dụng, vì nó không load từ </a:t>
            </a:r>
            <a:r>
              <a:rPr lang="vi-VN" sz="1600" dirty="0" smtClean="0">
                <a:latin typeface="Arial" pitchFamily="34" charset="0"/>
                <a:cs typeface="Arial" pitchFamily="34" charset="0"/>
              </a:rPr>
              <a:t>file</a:t>
            </a:r>
            <a:r>
              <a:rPr lang="en-US" sz="1600" dirty="0" smtClean="0">
                <a:latin typeface="Arial" pitchFamily="34" charset="0"/>
                <a:cs typeface="Arial" pitchFamily="34" charset="0"/>
              </a:rPr>
              <a:t> </a:t>
            </a:r>
            <a:r>
              <a:rPr lang="vi-VN" sz="1600" dirty="0" smtClean="0">
                <a:latin typeface="Arial" pitchFamily="34" charset="0"/>
                <a:cs typeface="Arial" pitchFamily="34" charset="0"/>
              </a:rPr>
              <a:t>system </a:t>
            </a:r>
            <a:r>
              <a:rPr lang="vi-VN" sz="1600" dirty="0" smtClean="0">
                <a:latin typeface="Arial" pitchFamily="34" charset="0"/>
                <a:cs typeface="Arial" pitchFamily="34" charset="0"/>
              </a:rPr>
              <a:t>trong mọi yêu cầu.</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Để </a:t>
            </a:r>
            <a:r>
              <a:rPr lang="vi-VN" sz="1600" dirty="0" smtClean="0">
                <a:latin typeface="Arial" pitchFamily="34" charset="0"/>
                <a:cs typeface="Arial" pitchFamily="34" charset="0"/>
              </a:rPr>
              <a:t>trì hoàn việc load một provider, set thuộc tính defer thành true và khai báo một hàm provides. Hàm này sẽ trả về liên kết tới service container mà provider này đăng kí</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class </a:t>
            </a:r>
            <a:r>
              <a:rPr lang="en-US" sz="1600" dirty="0" err="1" smtClean="0">
                <a:latin typeface="Arial" pitchFamily="34" charset="0"/>
                <a:cs typeface="Arial" pitchFamily="34" charset="0"/>
              </a:rPr>
              <a:t>RiakServiceProvider</a:t>
            </a:r>
            <a:r>
              <a:rPr lang="en-US" sz="1600" dirty="0" smtClean="0">
                <a:latin typeface="Arial" pitchFamily="34" charset="0"/>
                <a:cs typeface="Arial" pitchFamily="34" charset="0"/>
              </a:rPr>
              <a:t> extends </a:t>
            </a:r>
            <a:r>
              <a:rPr lang="en-US" sz="1600" dirty="0" err="1" smtClean="0">
                <a:latin typeface="Arial" pitchFamily="34" charset="0"/>
                <a:cs typeface="Arial" pitchFamily="34" charset="0"/>
              </a:rPr>
              <a:t>ServiceProvider</a:t>
            </a:r>
            <a:r>
              <a:rPr lang="en-US" sz="1600" dirty="0" smtClean="0">
                <a:latin typeface="Arial" pitchFamily="34" charset="0"/>
                <a:cs typeface="Arial" pitchFamily="34" charset="0"/>
              </a:rPr>
              <a:t> </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protected </a:t>
            </a:r>
            <a:r>
              <a:rPr lang="en-US" sz="1600" dirty="0" smtClean="0">
                <a:latin typeface="Arial" pitchFamily="34" charset="0"/>
                <a:cs typeface="Arial" pitchFamily="34" charset="0"/>
              </a:rPr>
              <a:t>$defer = true;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public </a:t>
            </a:r>
            <a:r>
              <a:rPr lang="en-US" sz="1600" dirty="0" smtClean="0">
                <a:latin typeface="Arial" pitchFamily="34" charset="0"/>
                <a:cs typeface="Arial" pitchFamily="34" charset="0"/>
              </a:rPr>
              <a:t>function register() {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smtClean="0">
                <a:latin typeface="Arial" pitchFamily="34" charset="0"/>
                <a:cs typeface="Arial" pitchFamily="34" charset="0"/>
              </a:rPr>
              <a:t>this-&gt;app-&gt;singleton(Connection::class, function ($app) {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return </a:t>
            </a:r>
            <a:r>
              <a:rPr lang="en-US" sz="1600" dirty="0" smtClean="0">
                <a:latin typeface="Arial" pitchFamily="34" charset="0"/>
                <a:cs typeface="Arial" pitchFamily="34" charset="0"/>
              </a:rPr>
              <a:t>new Connection($app['</a:t>
            </a:r>
            <a:r>
              <a:rPr lang="en-US" sz="1600" dirty="0" err="1" smtClean="0">
                <a:latin typeface="Arial" pitchFamily="34" charset="0"/>
                <a:cs typeface="Arial" pitchFamily="34" charset="0"/>
              </a:rPr>
              <a:t>config</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riak</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 </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 </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public </a:t>
            </a:r>
            <a:r>
              <a:rPr lang="en-US" sz="1600" dirty="0" smtClean="0">
                <a:latin typeface="Arial" pitchFamily="34" charset="0"/>
                <a:cs typeface="Arial" pitchFamily="34" charset="0"/>
              </a:rPr>
              <a:t>function provides() {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return </a:t>
            </a:r>
            <a:r>
              <a:rPr lang="en-US" sz="1600" dirty="0" smtClean="0">
                <a:latin typeface="Arial" pitchFamily="34" charset="0"/>
                <a:cs typeface="Arial" pitchFamily="34" charset="0"/>
              </a:rPr>
              <a:t>[Connection::class];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 </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a:t>
            </a:r>
            <a:endParaRPr lang="vi-VN" sz="1600" dirty="0" smtClean="0">
              <a:latin typeface="Arial" pitchFamily="34" charset="0"/>
              <a:cs typeface="Arial" pitchFamily="34" charset="0"/>
            </a:endParaRPr>
          </a:p>
          <a:p>
            <a:pPr algn="just">
              <a:buNone/>
            </a:pP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rmAutofit lnSpcReduction="10000"/>
          </a:bodyPr>
          <a:lstStyle/>
          <a:p>
            <a:pPr algn="just">
              <a:buNone/>
            </a:pPr>
            <a:r>
              <a:rPr lang="en-US" sz="2400" dirty="0" smtClean="0"/>
              <a:t> 	</a:t>
            </a:r>
            <a:r>
              <a:rPr lang="vi-VN" sz="1600" dirty="0" smtClean="0">
                <a:latin typeface="+mj-lt"/>
              </a:rPr>
              <a:t>Về khái niệm, nếu dịch ra nguyên văn thì Dependency</a:t>
            </a:r>
            <a:r>
              <a:rPr lang="en-US" sz="1600" dirty="0" smtClean="0">
                <a:latin typeface="+mj-lt"/>
              </a:rPr>
              <a:t> </a:t>
            </a:r>
            <a:r>
              <a:rPr lang="vi-VN" sz="1600" dirty="0" smtClean="0">
                <a:latin typeface="+mj-lt"/>
              </a:rPr>
              <a:t>Injection nghĩa là tiêm sự phụ thuộc, hay là sự khai báo phụ thuộc.</a:t>
            </a:r>
            <a:r>
              <a:rPr lang="en-US" sz="1600" dirty="0" smtClean="0">
                <a:latin typeface="+mj-lt"/>
              </a:rPr>
              <a:t> </a:t>
            </a:r>
            <a:r>
              <a:rPr lang="en-US" sz="1600" dirty="0" err="1" smtClean="0">
                <a:latin typeface="Arial" pitchFamily="34" charset="0"/>
                <a:cs typeface="Arial" pitchFamily="34" charset="0"/>
              </a:rPr>
              <a:t>Xem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xét</a:t>
            </a:r>
            <a:r>
              <a:rPr lang="en-US" sz="1600" dirty="0" smtClean="0">
                <a:latin typeface="Arial" pitchFamily="34" charset="0"/>
                <a:cs typeface="Arial" pitchFamily="34" charset="0"/>
              </a:rPr>
              <a:t> </a:t>
            </a:r>
            <a:r>
              <a:rPr lang="vi-VN" sz="1600" dirty="0" smtClean="0">
                <a:latin typeface="+mj-lt"/>
              </a:rPr>
              <a:t>ví dụ sau đây</a:t>
            </a:r>
            <a:r>
              <a:rPr lang="en-US" sz="1600" dirty="0" smtClean="0">
                <a:latin typeface="+mj-lt"/>
              </a:rPr>
              <a:t> </a:t>
            </a:r>
            <a:r>
              <a:rPr lang="en-US" sz="1600" dirty="0" err="1" smtClean="0">
                <a:latin typeface="Arial" pitchFamily="34" charset="0"/>
                <a:cs typeface="Arial" pitchFamily="34" charset="0"/>
              </a:rPr>
              <a:t>về</a:t>
            </a:r>
            <a:r>
              <a:rPr lang="en-US" sz="1600" dirty="0" smtClean="0">
                <a:latin typeface="Arial" pitchFamily="34" charset="0"/>
                <a:cs typeface="Arial" pitchFamily="34" charset="0"/>
              </a:rPr>
              <a:t> 2 class Author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Question</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endParaRPr lang="en-US" sz="1600" dirty="0" smtClean="0">
              <a:latin typeface="Arial" pitchFamily="34" charset="0"/>
              <a:cs typeface="Arial" pitchFamily="34" charset="0"/>
            </a:endParaRPr>
          </a:p>
          <a:p>
            <a:pPr>
              <a:buNone/>
            </a:pPr>
            <a:r>
              <a:rPr lang="en-US" sz="1600" dirty="0" smtClean="0">
                <a:latin typeface="+mj-lt"/>
              </a:rPr>
              <a:t>	</a:t>
            </a:r>
            <a:r>
              <a:rPr lang="en-US" sz="1600" dirty="0" smtClean="0">
                <a:latin typeface="Arial" pitchFamily="34" charset="0"/>
                <a:cs typeface="Arial" pitchFamily="34" charset="0"/>
              </a:rPr>
              <a:t>class Author {</a:t>
            </a:r>
            <a:br>
              <a:rPr lang="en-US" sz="1600" dirty="0" smtClean="0">
                <a:latin typeface="Arial" pitchFamily="34" charset="0"/>
                <a:cs typeface="Arial" pitchFamily="34" charset="0"/>
              </a:rPr>
            </a:br>
            <a:r>
              <a:rPr lang="en-US" sz="1600" dirty="0" smtClean="0">
                <a:latin typeface="Arial" pitchFamily="34" charset="0"/>
                <a:cs typeface="Arial" pitchFamily="34" charset="0"/>
              </a:rPr>
              <a:t>	private $</a:t>
            </a:r>
            <a:r>
              <a:rPr lang="en-US" sz="1600" dirty="0" err="1" smtClean="0">
                <a:latin typeface="Arial" pitchFamily="34" charset="0"/>
                <a:cs typeface="Arial" pitchFamily="34" charset="0"/>
              </a:rPr>
              <a:t>firstName</a:t>
            </a:r>
            <a:r>
              <a:rPr lang="en-US" sz="1600" dirty="0" smtClean="0">
                <a:latin typeface="Arial" pitchFamily="34" charset="0"/>
                <a:cs typeface="Arial" pitchFamily="34" charset="0"/>
              </a:rPr>
              <a:t>;</a:t>
            </a:r>
            <a:br>
              <a:rPr lang="en-US" sz="1600" dirty="0" smtClean="0">
                <a:latin typeface="Arial" pitchFamily="34" charset="0"/>
                <a:cs typeface="Arial" pitchFamily="34" charset="0"/>
              </a:rPr>
            </a:br>
            <a:r>
              <a:rPr lang="en-US" sz="1600" dirty="0" smtClean="0">
                <a:latin typeface="Arial" pitchFamily="34" charset="0"/>
                <a:cs typeface="Arial" pitchFamily="34" charset="0"/>
              </a:rPr>
              <a:t>	private $</a:t>
            </a:r>
            <a:r>
              <a:rPr lang="en-US" sz="1600" dirty="0" err="1" smtClean="0">
                <a:latin typeface="Arial" pitchFamily="34" charset="0"/>
                <a:cs typeface="Arial" pitchFamily="34" charset="0"/>
              </a:rPr>
              <a:t>lastName</a:t>
            </a:r>
            <a:r>
              <a:rPr lang="en-US" sz="1600" dirty="0" smtClean="0">
                <a:latin typeface="Arial" pitchFamily="34" charset="0"/>
                <a:cs typeface="Arial" pitchFamily="34" charset="0"/>
              </a:rPr>
              <a:t>;</a:t>
            </a:r>
          </a:p>
          <a:p>
            <a:pPr>
              <a:buNone/>
            </a:pPr>
            <a:r>
              <a:rPr lang="en-US" sz="1600" dirty="0" smtClean="0">
                <a:latin typeface="Arial" pitchFamily="34" charset="0"/>
                <a:cs typeface="Arial" pitchFamily="34" charset="0"/>
              </a:rPr>
              <a:t>		public function __construct($</a:t>
            </a:r>
            <a:r>
              <a:rPr lang="en-US" sz="1600" dirty="0" err="1" smtClean="0">
                <a:latin typeface="Arial" pitchFamily="34" charset="0"/>
                <a:cs typeface="Arial" pitchFamily="34" charset="0"/>
              </a:rPr>
              <a:t>firstName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lastName</a:t>
            </a:r>
            <a:r>
              <a:rPr lang="en-US" sz="1600" dirty="0" smtClean="0">
                <a:latin typeface="Arial" pitchFamily="34" charset="0"/>
                <a:cs typeface="Arial" pitchFamily="34" charset="0"/>
              </a:rPr>
              <a:t>) {</a:t>
            </a:r>
            <a:br>
              <a:rPr lang="en-US" sz="1600" dirty="0" smtClean="0">
                <a:latin typeface="Arial" pitchFamily="34" charset="0"/>
                <a:cs typeface="Arial" pitchFamily="34" charset="0"/>
              </a:rPr>
            </a:br>
            <a:r>
              <a:rPr lang="en-US" sz="1600" dirty="0" smtClean="0">
                <a:latin typeface="Arial" pitchFamily="34" charset="0"/>
                <a:cs typeface="Arial" pitchFamily="34" charset="0"/>
              </a:rPr>
              <a:t>		$this-&gt;</a:t>
            </a:r>
            <a:r>
              <a:rPr lang="en-US" sz="1600" dirty="0" err="1" smtClean="0">
                <a:latin typeface="Arial" pitchFamily="34" charset="0"/>
                <a:cs typeface="Arial" pitchFamily="34" charset="0"/>
              </a:rPr>
              <a:t>firstName</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firstName</a:t>
            </a:r>
            <a:r>
              <a:rPr lang="en-US" sz="1600" dirty="0" smtClean="0">
                <a:latin typeface="Arial" pitchFamily="34" charset="0"/>
                <a:cs typeface="Arial" pitchFamily="34" charset="0"/>
              </a:rPr>
              <a:t>;</a:t>
            </a:r>
            <a:br>
              <a:rPr lang="en-US" sz="1600" dirty="0" smtClean="0">
                <a:latin typeface="Arial" pitchFamily="34" charset="0"/>
                <a:cs typeface="Arial" pitchFamily="34" charset="0"/>
              </a:rPr>
            </a:br>
            <a:r>
              <a:rPr lang="en-US" sz="1600" dirty="0" smtClean="0">
                <a:latin typeface="Arial" pitchFamily="34" charset="0"/>
                <a:cs typeface="Arial" pitchFamily="34" charset="0"/>
              </a:rPr>
              <a:t>		$this-&gt;</a:t>
            </a:r>
            <a:r>
              <a:rPr lang="en-US" sz="1600" dirty="0" err="1" smtClean="0">
                <a:latin typeface="Arial" pitchFamily="34" charset="0"/>
                <a:cs typeface="Arial" pitchFamily="34" charset="0"/>
              </a:rPr>
              <a:t>lastName</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lastName</a:t>
            </a:r>
            <a:r>
              <a:rPr lang="en-US" sz="1600" dirty="0" smtClean="0">
                <a:latin typeface="Arial" pitchFamily="34" charset="0"/>
                <a:cs typeface="Arial" pitchFamily="34" charset="0"/>
              </a:rPr>
              <a:t>;</a:t>
            </a:r>
            <a:br>
              <a:rPr lang="en-US" sz="1600" dirty="0" smtClean="0">
                <a:latin typeface="Arial" pitchFamily="34" charset="0"/>
                <a:cs typeface="Arial" pitchFamily="34" charset="0"/>
              </a:rPr>
            </a:b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		public function </a:t>
            </a:r>
            <a:r>
              <a:rPr lang="en-US" sz="1600" dirty="0" err="1" smtClean="0">
                <a:latin typeface="Arial" pitchFamily="34" charset="0"/>
                <a:cs typeface="Arial" pitchFamily="34" charset="0"/>
              </a:rPr>
              <a:t>getFirstName</a:t>
            </a:r>
            <a:r>
              <a:rPr lang="en-US" sz="1600" dirty="0" smtClean="0">
                <a:latin typeface="Arial" pitchFamily="34" charset="0"/>
                <a:cs typeface="Arial" pitchFamily="34" charset="0"/>
              </a:rPr>
              <a:t>() {</a:t>
            </a:r>
            <a:br>
              <a:rPr lang="en-US" sz="1600" dirty="0" smtClean="0">
                <a:latin typeface="Arial" pitchFamily="34" charset="0"/>
                <a:cs typeface="Arial" pitchFamily="34" charset="0"/>
              </a:rPr>
            </a:br>
            <a:r>
              <a:rPr lang="en-US" sz="1600" dirty="0" smtClean="0">
                <a:latin typeface="Arial" pitchFamily="34" charset="0"/>
                <a:cs typeface="Arial" pitchFamily="34" charset="0"/>
              </a:rPr>
              <a:t>		return $this-&gt;</a:t>
            </a:r>
            <a:r>
              <a:rPr lang="en-US" sz="1600" dirty="0" err="1" smtClean="0">
                <a:latin typeface="Arial" pitchFamily="34" charset="0"/>
                <a:cs typeface="Arial" pitchFamily="34" charset="0"/>
              </a:rPr>
              <a:t>firstName</a:t>
            </a:r>
            <a:r>
              <a:rPr lang="en-US" sz="1600" dirty="0" smtClean="0">
                <a:latin typeface="Arial" pitchFamily="34" charset="0"/>
                <a:cs typeface="Arial" pitchFamily="34" charset="0"/>
              </a:rPr>
              <a:t>;</a:t>
            </a:r>
            <a:br>
              <a:rPr lang="en-US" sz="1600" dirty="0" smtClean="0">
                <a:latin typeface="Arial" pitchFamily="34" charset="0"/>
                <a:cs typeface="Arial" pitchFamily="34" charset="0"/>
              </a:rPr>
            </a:b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		public function </a:t>
            </a:r>
            <a:r>
              <a:rPr lang="en-US" sz="1600" dirty="0" err="1" smtClean="0">
                <a:latin typeface="Arial" pitchFamily="34" charset="0"/>
                <a:cs typeface="Arial" pitchFamily="34" charset="0"/>
              </a:rPr>
              <a:t>getLastName</a:t>
            </a:r>
            <a:r>
              <a:rPr lang="en-US" sz="1600" dirty="0" smtClean="0">
                <a:latin typeface="Arial" pitchFamily="34" charset="0"/>
                <a:cs typeface="Arial" pitchFamily="34" charset="0"/>
              </a:rPr>
              <a:t>() {</a:t>
            </a:r>
            <a:br>
              <a:rPr lang="en-US" sz="1600" dirty="0" smtClean="0">
                <a:latin typeface="Arial" pitchFamily="34" charset="0"/>
                <a:cs typeface="Arial" pitchFamily="34" charset="0"/>
              </a:rPr>
            </a:br>
            <a:r>
              <a:rPr lang="en-US" sz="1600" dirty="0" smtClean="0">
                <a:latin typeface="Arial" pitchFamily="34" charset="0"/>
                <a:cs typeface="Arial" pitchFamily="34" charset="0"/>
              </a:rPr>
              <a:t>		return $this-&gt;</a:t>
            </a:r>
            <a:r>
              <a:rPr lang="en-US" sz="1600" dirty="0" err="1" smtClean="0">
                <a:latin typeface="Arial" pitchFamily="34" charset="0"/>
                <a:cs typeface="Arial" pitchFamily="34" charset="0"/>
              </a:rPr>
              <a:t>lastName</a:t>
            </a:r>
            <a:r>
              <a:rPr lang="en-US" sz="1600" dirty="0" smtClean="0">
                <a:latin typeface="Arial" pitchFamily="34" charset="0"/>
                <a:cs typeface="Arial" pitchFamily="34" charset="0"/>
              </a:rPr>
              <a:t>;</a:t>
            </a:r>
            <a:br>
              <a:rPr lang="en-US" sz="1600" dirty="0" smtClean="0">
                <a:latin typeface="Arial" pitchFamily="34" charset="0"/>
                <a:cs typeface="Arial" pitchFamily="34" charset="0"/>
              </a:rPr>
            </a:br>
            <a:r>
              <a:rPr lang="en-US" sz="1600" dirty="0" smtClean="0">
                <a:latin typeface="Arial" pitchFamily="34" charset="0"/>
                <a:cs typeface="Arial" pitchFamily="34" charset="0"/>
              </a:rPr>
              <a:t>	}</a:t>
            </a:r>
            <a:br>
              <a:rPr lang="en-US" sz="1600" dirty="0" smtClean="0">
                <a:latin typeface="Arial" pitchFamily="34" charset="0"/>
                <a:cs typeface="Arial" pitchFamily="34" charset="0"/>
              </a:rPr>
            </a:br>
            <a:r>
              <a:rPr lang="en-US" sz="1600" dirty="0" smtClean="0">
                <a:latin typeface="Arial" pitchFamily="34" charset="0"/>
                <a:cs typeface="Arial" pitchFamily="34" charset="0"/>
              </a:rPr>
              <a:t>}</a:t>
            </a:r>
          </a:p>
          <a:p>
            <a:pPr algn="just">
              <a:buNone/>
            </a:pPr>
            <a:endParaRPr lang="en-US" sz="1600" dirty="0" smtClean="0">
              <a:latin typeface="+mj-lt"/>
            </a:endParaRPr>
          </a:p>
          <a:p>
            <a:pPr algn="just">
              <a:buNone/>
            </a:pPr>
            <a:endParaRPr lang="en-US" sz="1600" dirty="0" smtClean="0">
              <a:latin typeface="+mj-lt"/>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a:t>
            </a:r>
            <a:r>
              <a:rPr lang="en-US" cap="none" dirty="0" smtClean="0">
                <a:solidFill>
                  <a:schemeClr val="accent1">
                    <a:lumMod val="75000"/>
                  </a:schemeClr>
                </a:solidFill>
                <a:latin typeface="Arial" pitchFamily="34" charset="0"/>
                <a:cs typeface="Arial" pitchFamily="34" charset="0"/>
              </a:rPr>
              <a:t>Facades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vi-VN" sz="1600" dirty="0" smtClean="0">
                <a:latin typeface="Arial" pitchFamily="34" charset="0"/>
                <a:cs typeface="Arial" pitchFamily="34" charset="0"/>
              </a:rPr>
              <a:t>Facade có thể dịch đơn giản sang tiếng Việt là bề ngoài, mặt ngoài. Nó cho phép bạn truy cập đến các hàm bên trong các service được khai báo trong Service Container bằng cách gọi các hàm static</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Hãy cùng xem qua file config/app.php một chút nhé.</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Nếu </a:t>
            </a:r>
            <a:r>
              <a:rPr lang="vi-VN" sz="1600" dirty="0" smtClean="0">
                <a:latin typeface="Arial" pitchFamily="34" charset="0"/>
                <a:cs typeface="Arial" pitchFamily="34" charset="0"/>
              </a:rPr>
              <a:t>để ý ở phần cuối của file config đó, bạn sẽ thấy Laravel đã khai báo sẵn một loạt các class alias, để sau này ta có thể sử dụng trong project của mình dưới cái tên ngắn gọn, thay vì phải viết đầy đủ namespace của chúng. Tức là khi có khai báo 'Auth' =&gt; Illuminate\Support\Facades\Auth::class, thì khi chúng ta sử dụng class Auth bên trong project của mình, chúng ta thực tế đã gọi đến class Illuminate\Support\Facades\Auth</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Hãy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ý </a:t>
            </a:r>
            <a:r>
              <a:rPr lang="vi-VN" sz="1600" dirty="0" smtClean="0">
                <a:latin typeface="Arial" pitchFamily="34" charset="0"/>
                <a:cs typeface="Arial" pitchFamily="34" charset="0"/>
              </a:rPr>
              <a:t>các class được register alias ở đây đều là các </a:t>
            </a:r>
            <a:r>
              <a:rPr lang="vi-VN" sz="1600" dirty="0" smtClean="0">
                <a:latin typeface="Arial" pitchFamily="34" charset="0"/>
                <a:cs typeface="Arial" pitchFamily="34" charset="0"/>
              </a:rPr>
              <a:t>Façade</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Xem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một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ví</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dụ</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quen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thuộc</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if </a:t>
            </a:r>
            <a:r>
              <a:rPr lang="en-US" sz="1600" dirty="0" smtClean="0">
                <a:latin typeface="Arial" pitchFamily="34" charset="0"/>
                <a:cs typeface="Arial" pitchFamily="34" charset="0"/>
              </a:rPr>
              <a:t>(Auth::check()) {</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smtClean="0">
                <a:latin typeface="Arial" pitchFamily="34" charset="0"/>
                <a:cs typeface="Arial" pitchFamily="34" charset="0"/>
              </a:rPr>
              <a:t>user = Auth::user();</a:t>
            </a:r>
          </a:p>
          <a:p>
            <a:pPr algn="just">
              <a:buNone/>
            </a:pPr>
            <a:r>
              <a:rPr lang="en-US" sz="1600" dirty="0" smtClean="0">
                <a:latin typeface="Arial" pitchFamily="34" charset="0"/>
                <a:cs typeface="Arial" pitchFamily="34" charset="0"/>
              </a:rPr>
              <a:t>	}</a:t>
            </a:r>
            <a:endParaRPr lang="vi-VN" sz="1600" dirty="0" smtClean="0">
              <a:latin typeface="Arial" pitchFamily="34" charset="0"/>
              <a:cs typeface="Arial" pitchFamily="34" charset="0"/>
            </a:endParaRPr>
          </a:p>
          <a:p>
            <a:pPr algn="just">
              <a:buNone/>
            </a:pPr>
            <a:r>
              <a:rPr lang="en-US" sz="1600" dirty="0" smtClean="0"/>
              <a:t>	</a:t>
            </a:r>
            <a:r>
              <a:rPr lang="en-US" sz="1600" dirty="0" smtClean="0">
                <a:latin typeface="Arial" pitchFamily="34" charset="0"/>
                <a:cs typeface="Arial" pitchFamily="34" charset="0"/>
              </a:rPr>
              <a:t>Ở </a:t>
            </a:r>
            <a:r>
              <a:rPr lang="en-US" sz="1600" dirty="0" err="1" smtClean="0">
                <a:latin typeface="Arial" pitchFamily="34" charset="0"/>
                <a:cs typeface="Arial" pitchFamily="34" charset="0"/>
              </a:rPr>
              <a:t>trên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chúng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đang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sử</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dụng</a:t>
            </a:r>
            <a:r>
              <a:rPr lang="en-US" sz="1600" dirty="0" smtClean="0">
                <a:latin typeface="Arial" pitchFamily="34" charset="0"/>
                <a:cs typeface="Arial" pitchFamily="34" charset="0"/>
              </a:rPr>
              <a:t> Façade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Auth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gọi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đến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phương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thức</a:t>
            </a:r>
            <a:r>
              <a:rPr lang="en-US" sz="1600" dirty="0" smtClean="0">
                <a:latin typeface="Arial" pitchFamily="34" charset="0"/>
                <a:cs typeface="Arial" pitchFamily="34" charset="0"/>
              </a:rPr>
              <a:t> static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user().</a:t>
            </a:r>
          </a:p>
          <a:p>
            <a:pPr algn="just">
              <a:buNone/>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a:t>
            </a:r>
            <a:r>
              <a:rPr lang="en-US" cap="none" dirty="0" smtClean="0">
                <a:solidFill>
                  <a:schemeClr val="accent1">
                    <a:lumMod val="75000"/>
                  </a:schemeClr>
                </a:solidFill>
                <a:latin typeface="Arial" pitchFamily="34" charset="0"/>
                <a:cs typeface="Arial" pitchFamily="34" charset="0"/>
              </a:rPr>
              <a:t>Facades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Hãy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xem</a:t>
            </a:r>
            <a:r>
              <a:rPr lang="en-US" sz="1600" dirty="0" smtClean="0">
                <a:latin typeface="Arial" pitchFamily="34" charset="0"/>
                <a:cs typeface="Arial" pitchFamily="34" charset="0"/>
              </a:rPr>
              <a:t> qua </a:t>
            </a:r>
            <a:r>
              <a:rPr lang="en-US" sz="1600" dirty="0" smtClean="0">
                <a:latin typeface="Arial" pitchFamily="34" charset="0"/>
                <a:cs typeface="Arial" pitchFamily="34" charset="0"/>
              </a:rPr>
              <a:t>class </a:t>
            </a:r>
            <a:r>
              <a:rPr lang="en-US" sz="1600" dirty="0" smtClean="0">
                <a:latin typeface="Arial" pitchFamily="34" charset="0"/>
                <a:cs typeface="Arial" pitchFamily="34" charset="0"/>
              </a:rPr>
              <a:t>Illuminate\Support\Facades\Auth: </a:t>
            </a:r>
          </a:p>
          <a:p>
            <a:pPr algn="just">
              <a:buNone/>
            </a:pPr>
            <a:r>
              <a:rPr lang="en-US" sz="1600" dirty="0" smtClean="0">
                <a:latin typeface="Arial" pitchFamily="34" charset="0"/>
                <a:cs typeface="Arial" pitchFamily="34" charset="0"/>
              </a:rPr>
              <a:t>	namespace Illuminate\Support\Facades;</a:t>
            </a:r>
          </a:p>
          <a:p>
            <a:pPr algn="just">
              <a:buNone/>
            </a:pPr>
            <a:r>
              <a:rPr lang="en-US" sz="1600" dirty="0" smtClean="0">
                <a:latin typeface="Arial" pitchFamily="34" charset="0"/>
                <a:cs typeface="Arial" pitchFamily="34" charset="0"/>
              </a:rPr>
              <a:t>	class </a:t>
            </a:r>
            <a:r>
              <a:rPr lang="en-US" sz="1600" dirty="0" smtClean="0">
                <a:latin typeface="Arial" pitchFamily="34" charset="0"/>
                <a:cs typeface="Arial" pitchFamily="34" charset="0"/>
              </a:rPr>
              <a:t>Auth extends </a:t>
            </a:r>
            <a:r>
              <a:rPr lang="en-US" sz="1600" dirty="0" smtClean="0">
                <a:latin typeface="Arial" pitchFamily="34" charset="0"/>
                <a:cs typeface="Arial" pitchFamily="34" charset="0"/>
              </a:rPr>
              <a:t>Façade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protected </a:t>
            </a:r>
            <a:r>
              <a:rPr lang="en-US" sz="1600" dirty="0" smtClean="0">
                <a:latin typeface="Arial" pitchFamily="34" charset="0"/>
                <a:cs typeface="Arial" pitchFamily="34" charset="0"/>
              </a:rPr>
              <a:t>static function </a:t>
            </a:r>
            <a:r>
              <a:rPr lang="en-US" sz="1600" dirty="0" err="1" smtClean="0">
                <a:latin typeface="Arial" pitchFamily="34" charset="0"/>
                <a:cs typeface="Arial" pitchFamily="34" charset="0"/>
              </a:rPr>
              <a:t>getFacadeAccessor</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return </a:t>
            </a:r>
            <a:r>
              <a:rPr lang="en-US" sz="1600" dirty="0" smtClean="0">
                <a:latin typeface="Arial" pitchFamily="34" charset="0"/>
                <a:cs typeface="Arial" pitchFamily="34" charset="0"/>
              </a:rPr>
              <a:t>'auth';</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Chỉ có duy nhất 1 method trong class đó, tên là getFacadeAccessor, ngoài ra hoàn toàn không có một static method nào khác cả. Vậy thì những hàm Auth::check(), Auth::user(), hay Auth::id() chui từ đâu ra</a:t>
            </a:r>
            <a:r>
              <a:rPr lang="vi-VN" sz="1600"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Chúng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sẽ</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tìm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hiểu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xem</a:t>
            </a:r>
            <a:r>
              <a:rPr lang="en-US" sz="1600" dirty="0" smtClean="0">
                <a:latin typeface="Arial" pitchFamily="34" charset="0"/>
                <a:cs typeface="Arial" pitchFamily="34" charset="0"/>
              </a:rPr>
              <a:t> Façade </a:t>
            </a:r>
            <a:r>
              <a:rPr lang="en-US" sz="1600" dirty="0" err="1" smtClean="0">
                <a:latin typeface="Arial" pitchFamily="34" charset="0"/>
                <a:cs typeface="Arial" pitchFamily="34" charset="0"/>
              </a:rPr>
              <a:t>hoạt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động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như</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thế</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nào</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Hãy để ý một chút, ta thấy class Auth, hay các class Facade khác, đều kế thừa từ một abstract class là Illuminate\Support\Facades\Facade. Và trong class này ta sẽ thấy có hàm getFacadeAccessor</a:t>
            </a:r>
            <a:r>
              <a:rPr lang="vi-VN" sz="1600" dirty="0" smtClean="0">
                <a:latin typeface="Arial" pitchFamily="34" charset="0"/>
                <a:cs typeface="Arial" pitchFamily="34" charset="0"/>
              </a:rPr>
              <a:t>()</a:t>
            </a:r>
            <a:r>
              <a:rPr lang="en-US" sz="1600" dirty="0" smtClean="0">
                <a:latin typeface="Arial" pitchFamily="34" charset="0"/>
                <a:cs typeface="Arial" pitchFamily="34" charset="0"/>
              </a:rPr>
              <a:t>.</a:t>
            </a:r>
          </a:p>
          <a:p>
            <a:pPr algn="just">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N</a:t>
            </a:r>
            <a:r>
              <a:rPr lang="vi-VN" sz="1600" dirty="0" smtClean="0">
                <a:latin typeface="Arial" pitchFamily="34" charset="0"/>
                <a:cs typeface="Arial" pitchFamily="34" charset="0"/>
              </a:rPr>
              <a:t>ội </a:t>
            </a:r>
            <a:r>
              <a:rPr lang="vi-VN" sz="1600" dirty="0" smtClean="0">
                <a:latin typeface="Arial" pitchFamily="34" charset="0"/>
                <a:cs typeface="Arial" pitchFamily="34" charset="0"/>
              </a:rPr>
              <a:t>dung mà method getFacadeAccessor() trả về sẽ được sử dụng để tạo ra Facade Instance, mà instance này được resolve ra từ Application </a:t>
            </a:r>
            <a:r>
              <a:rPr lang="vi-VN" sz="1600" dirty="0" smtClean="0">
                <a:latin typeface="Arial" pitchFamily="34" charset="0"/>
                <a:cs typeface="Arial" pitchFamily="34" charset="0"/>
              </a:rPr>
              <a:t>Instance</a:t>
            </a: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app, hay nói cách khác chính là Service Container.</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a:t>
            </a:r>
            <a:r>
              <a:rPr lang="en-US" cap="none" dirty="0" smtClean="0">
                <a:solidFill>
                  <a:schemeClr val="accent1">
                    <a:lumMod val="75000"/>
                  </a:schemeClr>
                </a:solidFill>
                <a:latin typeface="Arial" pitchFamily="34" charset="0"/>
                <a:cs typeface="Arial" pitchFamily="34" charset="0"/>
              </a:rPr>
              <a:t>Facades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vi-VN" sz="1600" dirty="0" smtClean="0">
                <a:latin typeface="Arial" pitchFamily="34" charset="0"/>
                <a:cs typeface="Arial" pitchFamily="34" charset="0"/>
              </a:rPr>
              <a:t>Như vậy làm việc với Auth Facade thực tế là làm việc với service auth trong Service Container</a:t>
            </a:r>
            <a:r>
              <a:rPr lang="vi-VN" sz="1600"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vi-VN" sz="1600" dirty="0" smtClean="0">
                <a:latin typeface="Arial" pitchFamily="34" charset="0"/>
                <a:cs typeface="Arial" pitchFamily="34" charset="0"/>
              </a:rPr>
              <a:t>thể </a:t>
            </a:r>
            <a:r>
              <a:rPr lang="vi-VN" sz="1600" dirty="0" smtClean="0">
                <a:latin typeface="Arial" pitchFamily="34" charset="0"/>
                <a:cs typeface="Arial" pitchFamily="34" charset="0"/>
              </a:rPr>
              <a:t>thấy các cách gọi sau sẽ là tương đương:</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Auth::check();</a:t>
            </a: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 </a:t>
            </a:r>
            <a:r>
              <a:rPr lang="vi-VN" sz="1600" dirty="0" smtClean="0">
                <a:latin typeface="Arial" pitchFamily="34" charset="0"/>
                <a:cs typeface="Arial" pitchFamily="34" charset="0"/>
              </a:rPr>
              <a:t>Bản chất của lời gọi hàm static qua Facade có thể được tóm tắt lại </a:t>
            </a:r>
            <a:r>
              <a:rPr lang="vi-VN" sz="1600" dirty="0" smtClean="0">
                <a:latin typeface="Arial" pitchFamily="34" charset="0"/>
                <a:cs typeface="Arial" pitchFamily="34" charset="0"/>
              </a:rPr>
              <a:t>thành</a:t>
            </a:r>
            <a:r>
              <a:rPr lang="en-US" sz="1600" dirty="0" smtClean="0">
                <a:latin typeface="Arial" pitchFamily="34" charset="0"/>
                <a:cs typeface="Arial" pitchFamily="34" charset="0"/>
              </a:rPr>
              <a:t>:</a:t>
            </a: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auth = app('auth');</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r>
              <a:rPr lang="vi-VN" sz="1600" dirty="0" smtClean="0">
                <a:latin typeface="Arial" pitchFamily="34" charset="0"/>
                <a:cs typeface="Arial" pitchFamily="34" charset="0"/>
              </a:rPr>
              <a:t>auth-&gt;check();</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Bạn có thể sử dụng Facade gần như mọi lúc mọi nơi mà không phải mất công khởi tạo, resolve các instance từ trong Service Container. Facade về bản chất cũng không phải là một class chứa đầy những static method, nên nó không nặng nề chiếm bộ nhớ như những class như vậy</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Tuy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nhiên</a:t>
            </a:r>
            <a:r>
              <a:rPr lang="en-US" sz="1600" dirty="0" smtClean="0">
                <a:latin typeface="Arial" pitchFamily="34" charset="0"/>
                <a:cs typeface="Arial" pitchFamily="34" charset="0"/>
              </a:rPr>
              <a:t>, v</a:t>
            </a:r>
            <a:r>
              <a:rPr lang="vi-VN" sz="1600" dirty="0" smtClean="0">
                <a:latin typeface="Arial" pitchFamily="34" charset="0"/>
                <a:cs typeface="Arial" pitchFamily="34" charset="0"/>
              </a:rPr>
              <a:t>ới </a:t>
            </a:r>
            <a:r>
              <a:rPr lang="vi-VN" sz="1600" dirty="0" smtClean="0">
                <a:latin typeface="Arial" pitchFamily="34" charset="0"/>
                <a:cs typeface="Arial" pitchFamily="34" charset="0"/>
              </a:rPr>
              <a:t>một người mới bắt đầu tìm hiểu và sử dụng Laravel, có thể họ sẽ dễ dàng biết đến và sử dụng cách gọi Auth::user(), nhưng họ sẽ không thể hiểu được bản chất của hàm đó từ đâu ra. </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a:t>
            </a:r>
            <a:r>
              <a:rPr lang="en-US" cap="none" dirty="0" smtClean="0">
                <a:solidFill>
                  <a:schemeClr val="accent1">
                    <a:lumMod val="75000"/>
                  </a:schemeClr>
                </a:solidFill>
                <a:latin typeface="Arial" pitchFamily="34" charset="0"/>
                <a:cs typeface="Arial" pitchFamily="34" charset="0"/>
              </a:rPr>
              <a:t>Contracts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en-US" sz="1700" dirty="0" smtClean="0">
                <a:latin typeface="Arial" pitchFamily="34" charset="0"/>
                <a:cs typeface="Arial" pitchFamily="34" charset="0"/>
              </a:rPr>
              <a:t>B</a:t>
            </a:r>
            <a:r>
              <a:rPr lang="fr-FR" sz="1700" dirty="0" err="1" smtClean="0">
                <a:latin typeface="Arial" pitchFamily="34" charset="0"/>
                <a:cs typeface="Arial" pitchFamily="34" charset="0"/>
              </a:rPr>
              <a:t>ản</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chất</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của</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Contract</a:t>
            </a:r>
            <a:r>
              <a:rPr lang="fr-FR" sz="1700" dirty="0" smtClean="0">
                <a:latin typeface="Arial" pitchFamily="34" charset="0"/>
                <a:cs typeface="Arial" pitchFamily="34" charset="0"/>
              </a:rPr>
              <a:t> là </a:t>
            </a:r>
            <a:r>
              <a:rPr lang="fr-FR" sz="1700" dirty="0" err="1" smtClean="0">
                <a:latin typeface="Arial" pitchFamily="34" charset="0"/>
                <a:cs typeface="Arial" pitchFamily="34" charset="0"/>
              </a:rPr>
              <a:t>các</a:t>
            </a:r>
            <a:r>
              <a:rPr lang="fr-FR" sz="1700" dirty="0" smtClean="0">
                <a:latin typeface="Arial" pitchFamily="34" charset="0"/>
                <a:cs typeface="Arial" pitchFamily="34" charset="0"/>
              </a:rPr>
              <a:t> ... Interface</a:t>
            </a:r>
            <a:r>
              <a:rPr lang="fr-FR" sz="1700" dirty="0" smtClean="0">
                <a:latin typeface="Arial" pitchFamily="34" charset="0"/>
                <a:cs typeface="Arial" pitchFamily="34" charset="0"/>
              </a:rPr>
              <a:t>.</a:t>
            </a:r>
          </a:p>
          <a:p>
            <a:pPr algn="just">
              <a:buNone/>
            </a:pP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Xem</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xét</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ví</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dụ</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sau</a:t>
            </a:r>
            <a:r>
              <a:rPr lang="fr-FR" sz="1700" dirty="0" smtClean="0">
                <a:latin typeface="Arial" pitchFamily="34" charset="0"/>
                <a:cs typeface="Arial" pitchFamily="34" charset="0"/>
              </a:rPr>
              <a:t>:</a:t>
            </a:r>
            <a:endParaRPr lang="fr-FR" sz="1700" dirty="0" smtClean="0">
              <a:latin typeface="Arial" pitchFamily="34" charset="0"/>
              <a:cs typeface="Arial" pitchFamily="34" charset="0"/>
            </a:endParaRPr>
          </a:p>
          <a:p>
            <a:pPr algn="just">
              <a:buNone/>
            </a:pPr>
            <a:r>
              <a:rPr lang="fr-FR" sz="1700" dirty="0" smtClean="0">
                <a:latin typeface="Arial" pitchFamily="34" charset="0"/>
                <a:cs typeface="Arial" pitchFamily="34" charset="0"/>
              </a:rPr>
              <a:t>	class </a:t>
            </a:r>
            <a:r>
              <a:rPr lang="fr-FR" sz="1700" dirty="0" err="1" smtClean="0">
                <a:latin typeface="Arial" pitchFamily="34" charset="0"/>
                <a:cs typeface="Arial" pitchFamily="34" charset="0"/>
              </a:rPr>
              <a:t>Something</a:t>
            </a:r>
            <a:r>
              <a:rPr lang="fr-FR" sz="1700" dirty="0" smtClean="0">
                <a:latin typeface="Arial" pitchFamily="34" charset="0"/>
                <a:cs typeface="Arial" pitchFamily="34" charset="0"/>
              </a:rPr>
              <a:t> {</a:t>
            </a:r>
            <a:endParaRPr lang="fr-FR" sz="1700" dirty="0" smtClean="0">
              <a:latin typeface="Arial" pitchFamily="34" charset="0"/>
              <a:cs typeface="Arial" pitchFamily="34" charset="0"/>
            </a:endParaRPr>
          </a:p>
          <a:p>
            <a:pPr algn="just">
              <a:buNone/>
            </a:pPr>
            <a:r>
              <a:rPr lang="fr-FR" sz="1700" dirty="0" smtClean="0">
                <a:latin typeface="Arial" pitchFamily="34" charset="0"/>
                <a:cs typeface="Arial" pitchFamily="34" charset="0"/>
              </a:rPr>
              <a:t>    </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protected</a:t>
            </a:r>
            <a:r>
              <a:rPr lang="fr-FR" sz="1700" dirty="0" smtClean="0">
                <a:latin typeface="Arial" pitchFamily="34" charset="0"/>
                <a:cs typeface="Arial" pitchFamily="34" charset="0"/>
              </a:rPr>
              <a:t> </a:t>
            </a:r>
            <a:r>
              <a:rPr lang="fr-FR" sz="1700" dirty="0" smtClean="0">
                <a:latin typeface="Arial" pitchFamily="34" charset="0"/>
                <a:cs typeface="Arial" pitchFamily="34" charset="0"/>
              </a:rPr>
              <a:t>$mailer</a:t>
            </a:r>
            <a:r>
              <a:rPr lang="fr-FR" sz="1700" dirty="0" smtClean="0">
                <a:latin typeface="Arial" pitchFamily="34" charset="0"/>
                <a:cs typeface="Arial" pitchFamily="34" charset="0"/>
              </a:rPr>
              <a:t>;</a:t>
            </a:r>
            <a:endParaRPr lang="fr-FR" sz="1700" dirty="0" smtClean="0">
              <a:latin typeface="Arial" pitchFamily="34" charset="0"/>
              <a:cs typeface="Arial" pitchFamily="34" charset="0"/>
            </a:endParaRPr>
          </a:p>
          <a:p>
            <a:pPr algn="just">
              <a:buNone/>
            </a:pPr>
            <a:r>
              <a:rPr lang="fr-FR" sz="1700" dirty="0" smtClean="0">
                <a:latin typeface="Arial" pitchFamily="34" charset="0"/>
                <a:cs typeface="Arial" pitchFamily="34" charset="0"/>
              </a:rPr>
              <a:t>    </a:t>
            </a:r>
            <a:r>
              <a:rPr lang="fr-FR" sz="1700" dirty="0" smtClean="0">
                <a:latin typeface="Arial" pitchFamily="34" charset="0"/>
                <a:cs typeface="Arial" pitchFamily="34" charset="0"/>
              </a:rPr>
              <a:t>		public </a:t>
            </a:r>
            <a:r>
              <a:rPr lang="fr-FR" sz="1700" dirty="0" err="1" smtClean="0">
                <a:latin typeface="Arial" pitchFamily="34" charset="0"/>
                <a:cs typeface="Arial" pitchFamily="34" charset="0"/>
              </a:rPr>
              <a:t>function</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__constructor</a:t>
            </a:r>
            <a:r>
              <a:rPr lang="fr-FR" sz="1700" dirty="0" smtClean="0">
                <a:latin typeface="Arial" pitchFamily="34" charset="0"/>
                <a:cs typeface="Arial" pitchFamily="34" charset="0"/>
              </a:rPr>
              <a:t>(</a:t>
            </a:r>
            <a:r>
              <a:rPr lang="fr-FR" sz="1700" dirty="0" err="1" smtClean="0">
                <a:latin typeface="Arial" pitchFamily="34" charset="0"/>
                <a:cs typeface="Arial" pitchFamily="34" charset="0"/>
              </a:rPr>
              <a:t>Illuminate</a:t>
            </a:r>
            <a:r>
              <a:rPr lang="fr-FR" sz="1700" dirty="0" smtClean="0">
                <a:latin typeface="Arial" pitchFamily="34" charset="0"/>
                <a:cs typeface="Arial" pitchFamily="34" charset="0"/>
              </a:rPr>
              <a:t>\</a:t>
            </a:r>
            <a:r>
              <a:rPr lang="fr-FR" sz="1700" dirty="0" err="1" smtClean="0">
                <a:latin typeface="Arial" pitchFamily="34" charset="0"/>
                <a:cs typeface="Arial" pitchFamily="34" charset="0"/>
              </a:rPr>
              <a:t>Contracts</a:t>
            </a:r>
            <a:r>
              <a:rPr lang="fr-FR" sz="1700" dirty="0" smtClean="0">
                <a:latin typeface="Arial" pitchFamily="34" charset="0"/>
                <a:cs typeface="Arial" pitchFamily="34" charset="0"/>
              </a:rPr>
              <a:t>\</a:t>
            </a:r>
            <a:r>
              <a:rPr lang="fr-FR" sz="1700" dirty="0" err="1" smtClean="0">
                <a:latin typeface="Arial" pitchFamily="34" charset="0"/>
                <a:cs typeface="Arial" pitchFamily="34" charset="0"/>
              </a:rPr>
              <a:t>Mail\Mailer</a:t>
            </a:r>
            <a:r>
              <a:rPr lang="fr-FR" sz="1700" dirty="0" smtClean="0">
                <a:latin typeface="Arial" pitchFamily="34" charset="0"/>
                <a:cs typeface="Arial" pitchFamily="34" charset="0"/>
              </a:rPr>
              <a:t> $mailer</a:t>
            </a:r>
            <a:r>
              <a:rPr lang="fr-FR" sz="1700" dirty="0" smtClean="0">
                <a:latin typeface="Arial" pitchFamily="34" charset="0"/>
                <a:cs typeface="Arial" pitchFamily="34" charset="0"/>
              </a:rPr>
              <a:t>) {</a:t>
            </a:r>
            <a:endParaRPr lang="fr-FR" sz="1700" dirty="0" smtClean="0">
              <a:latin typeface="Arial" pitchFamily="34" charset="0"/>
              <a:cs typeface="Arial" pitchFamily="34" charset="0"/>
            </a:endParaRPr>
          </a:p>
          <a:p>
            <a:pPr algn="just">
              <a:buNone/>
            </a:pPr>
            <a:r>
              <a:rPr lang="fr-FR" sz="1700" dirty="0" smtClean="0">
                <a:latin typeface="Arial" pitchFamily="34" charset="0"/>
                <a:cs typeface="Arial" pitchFamily="34" charset="0"/>
              </a:rPr>
              <a:t>        </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this</a:t>
            </a:r>
            <a:r>
              <a:rPr lang="fr-FR" sz="1700" dirty="0" smtClean="0">
                <a:latin typeface="Arial" pitchFamily="34" charset="0"/>
                <a:cs typeface="Arial" pitchFamily="34" charset="0"/>
              </a:rPr>
              <a:t>-&gt;mailer = $mailer;</a:t>
            </a:r>
          </a:p>
          <a:p>
            <a:pPr algn="just">
              <a:buNone/>
            </a:pPr>
            <a:r>
              <a:rPr lang="fr-FR" sz="1700" dirty="0" smtClean="0">
                <a:latin typeface="Arial" pitchFamily="34" charset="0"/>
                <a:cs typeface="Arial" pitchFamily="34" charset="0"/>
              </a:rPr>
              <a:t>    </a:t>
            </a:r>
            <a:r>
              <a:rPr lang="fr-FR" sz="1700" dirty="0" smtClean="0">
                <a:latin typeface="Arial" pitchFamily="34" charset="0"/>
                <a:cs typeface="Arial" pitchFamily="34" charset="0"/>
              </a:rPr>
              <a:t>		}</a:t>
            </a:r>
            <a:endParaRPr lang="fr-FR" sz="1700" dirty="0" smtClean="0">
              <a:latin typeface="Arial" pitchFamily="34" charset="0"/>
              <a:cs typeface="Arial" pitchFamily="34" charset="0"/>
            </a:endParaRPr>
          </a:p>
          <a:p>
            <a:pPr algn="just">
              <a:buNone/>
            </a:pPr>
            <a:r>
              <a:rPr lang="fr-FR" sz="1700" dirty="0" smtClean="0">
                <a:latin typeface="Arial" pitchFamily="34" charset="0"/>
                <a:cs typeface="Arial" pitchFamily="34" charset="0"/>
              </a:rPr>
              <a:t>    </a:t>
            </a:r>
            <a:r>
              <a:rPr lang="fr-FR" sz="1700" dirty="0" smtClean="0">
                <a:latin typeface="Arial" pitchFamily="34" charset="0"/>
                <a:cs typeface="Arial" pitchFamily="34" charset="0"/>
              </a:rPr>
              <a:t>		public </a:t>
            </a:r>
            <a:r>
              <a:rPr lang="fr-FR" sz="1700" dirty="0" err="1" smtClean="0">
                <a:latin typeface="Arial" pitchFamily="34" charset="0"/>
                <a:cs typeface="Arial" pitchFamily="34" charset="0"/>
              </a:rPr>
              <a:t>function</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sendMail</a:t>
            </a:r>
            <a:r>
              <a:rPr lang="fr-FR" sz="1700" dirty="0" smtClean="0">
                <a:latin typeface="Arial" pitchFamily="34" charset="0"/>
                <a:cs typeface="Arial" pitchFamily="34" charset="0"/>
              </a:rPr>
              <a:t>() {</a:t>
            </a:r>
            <a:endParaRPr lang="fr-FR" sz="1700" dirty="0" smtClean="0">
              <a:latin typeface="Arial" pitchFamily="34" charset="0"/>
              <a:cs typeface="Arial" pitchFamily="34" charset="0"/>
            </a:endParaRPr>
          </a:p>
          <a:p>
            <a:pPr algn="just">
              <a:buNone/>
            </a:pPr>
            <a:r>
              <a:rPr lang="fr-FR" sz="1700" dirty="0" smtClean="0">
                <a:latin typeface="Arial" pitchFamily="34" charset="0"/>
                <a:cs typeface="Arial" pitchFamily="34" charset="0"/>
              </a:rPr>
              <a:t>        </a:t>
            </a:r>
            <a:r>
              <a:rPr lang="fr-FR" sz="1700" dirty="0" smtClean="0">
                <a:latin typeface="Arial" pitchFamily="34" charset="0"/>
                <a:cs typeface="Arial" pitchFamily="34" charset="0"/>
              </a:rPr>
              <a:t>		// </a:t>
            </a:r>
            <a:r>
              <a:rPr lang="fr-FR" sz="1700" dirty="0" err="1" smtClean="0">
                <a:latin typeface="Arial" pitchFamily="34" charset="0"/>
                <a:cs typeface="Arial" pitchFamily="34" charset="0"/>
              </a:rPr>
              <a:t>Sending</a:t>
            </a:r>
            <a:r>
              <a:rPr lang="fr-FR" sz="1700" dirty="0" smtClean="0">
                <a:latin typeface="Arial" pitchFamily="34" charset="0"/>
                <a:cs typeface="Arial" pitchFamily="34" charset="0"/>
              </a:rPr>
              <a:t> mail</a:t>
            </a:r>
          </a:p>
          <a:p>
            <a:pPr algn="just">
              <a:buNone/>
            </a:pPr>
            <a:r>
              <a:rPr lang="fr-FR" sz="1700" dirty="0" smtClean="0">
                <a:latin typeface="Arial" pitchFamily="34" charset="0"/>
                <a:cs typeface="Arial" pitchFamily="34" charset="0"/>
              </a:rPr>
              <a:t>        </a:t>
            </a:r>
            <a:r>
              <a:rPr lang="fr-FR" sz="1700" dirty="0" smtClean="0">
                <a:latin typeface="Arial" pitchFamily="34" charset="0"/>
                <a:cs typeface="Arial" pitchFamily="34" charset="0"/>
              </a:rPr>
              <a:t>		$</a:t>
            </a:r>
            <a:r>
              <a:rPr lang="fr-FR" sz="1700" dirty="0" err="1" smtClean="0">
                <a:latin typeface="Arial" pitchFamily="34" charset="0"/>
                <a:cs typeface="Arial" pitchFamily="34" charset="0"/>
              </a:rPr>
              <a:t>this</a:t>
            </a:r>
            <a:r>
              <a:rPr lang="fr-FR" sz="1700" dirty="0" smtClean="0">
                <a:latin typeface="Arial" pitchFamily="34" charset="0"/>
                <a:cs typeface="Arial" pitchFamily="34" charset="0"/>
              </a:rPr>
              <a:t>-&gt;</a:t>
            </a:r>
            <a:r>
              <a:rPr lang="fr-FR" sz="1700" dirty="0" smtClean="0">
                <a:latin typeface="Arial" pitchFamily="34" charset="0"/>
                <a:cs typeface="Arial" pitchFamily="34" charset="0"/>
              </a:rPr>
              <a:t>mailer-</a:t>
            </a:r>
            <a:r>
              <a:rPr lang="fr-FR" sz="1700" dirty="0" smtClean="0">
                <a:latin typeface="Arial" pitchFamily="34" charset="0"/>
                <a:cs typeface="Arial" pitchFamily="34" charset="0"/>
              </a:rPr>
              <a:t>&gt;</a:t>
            </a:r>
            <a:r>
              <a:rPr lang="fr-FR" sz="1700" dirty="0" err="1" smtClean="0">
                <a:latin typeface="Arial" pitchFamily="34" charset="0"/>
                <a:cs typeface="Arial" pitchFamily="34" charset="0"/>
              </a:rPr>
              <a:t>send</a:t>
            </a:r>
            <a:r>
              <a:rPr lang="fr-FR" sz="1700" dirty="0" smtClean="0">
                <a:latin typeface="Arial" pitchFamily="34" charset="0"/>
                <a:cs typeface="Arial" pitchFamily="34" charset="0"/>
              </a:rPr>
              <a:t>($</a:t>
            </a:r>
            <a:r>
              <a:rPr lang="fr-FR" sz="1700" dirty="0" err="1" smtClean="0">
                <a:latin typeface="Arial" pitchFamily="34" charset="0"/>
                <a:cs typeface="Arial" pitchFamily="34" charset="0"/>
              </a:rPr>
              <a:t>view</a:t>
            </a:r>
            <a:r>
              <a:rPr lang="fr-FR" sz="1700" dirty="0" smtClean="0">
                <a:latin typeface="Arial" pitchFamily="34" charset="0"/>
                <a:cs typeface="Arial" pitchFamily="34" charset="0"/>
              </a:rPr>
              <a:t>, $data);</a:t>
            </a:r>
          </a:p>
          <a:p>
            <a:pPr algn="just">
              <a:buNone/>
            </a:pPr>
            <a:r>
              <a:rPr lang="fr-FR" sz="1700" dirty="0" smtClean="0">
                <a:latin typeface="Arial" pitchFamily="34" charset="0"/>
                <a:cs typeface="Arial" pitchFamily="34" charset="0"/>
              </a:rPr>
              <a:t>    </a:t>
            </a:r>
            <a:r>
              <a:rPr lang="fr-FR" sz="1700" dirty="0" smtClean="0">
                <a:latin typeface="Arial" pitchFamily="34" charset="0"/>
                <a:cs typeface="Arial" pitchFamily="34" charset="0"/>
              </a:rPr>
              <a:t>		}</a:t>
            </a:r>
            <a:endParaRPr lang="fr-FR" sz="1700" dirty="0" smtClean="0">
              <a:latin typeface="Arial" pitchFamily="34" charset="0"/>
              <a:cs typeface="Arial" pitchFamily="34" charset="0"/>
            </a:endParaRPr>
          </a:p>
          <a:p>
            <a:pPr algn="just">
              <a:buNone/>
            </a:pPr>
            <a:r>
              <a:rPr lang="fr-FR" sz="1700" dirty="0" smtClean="0">
                <a:latin typeface="Arial" pitchFamily="34" charset="0"/>
                <a:cs typeface="Arial" pitchFamily="34" charset="0"/>
              </a:rPr>
              <a:t>	}</a:t>
            </a:r>
            <a:endParaRPr lang="en-US" sz="17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solidFill>
                  <a:schemeClr val="accent1">
                    <a:lumMod val="75000"/>
                  </a:schemeClr>
                </a:solidFill>
                <a:latin typeface="Arial" pitchFamily="34" charset="0"/>
                <a:cs typeface="Arial" pitchFamily="34" charset="0"/>
              </a:rPr>
              <a:t>Laravel</a:t>
            </a:r>
            <a:r>
              <a:rPr lang="en-US" cap="none" dirty="0" smtClean="0">
                <a:solidFill>
                  <a:schemeClr val="accent1">
                    <a:lumMod val="75000"/>
                  </a:schemeClr>
                </a:solidFill>
                <a:latin typeface="Arial" pitchFamily="34" charset="0"/>
                <a:cs typeface="Arial" pitchFamily="34" charset="0"/>
              </a:rPr>
              <a:t> </a:t>
            </a:r>
            <a:r>
              <a:rPr lang="en-US" cap="none" dirty="0" smtClean="0">
                <a:solidFill>
                  <a:schemeClr val="accent1">
                    <a:lumMod val="75000"/>
                  </a:schemeClr>
                </a:solidFill>
                <a:latin typeface="Arial" pitchFamily="34" charset="0"/>
                <a:cs typeface="Arial" pitchFamily="34" charset="0"/>
              </a:rPr>
              <a:t>Contracts</a:t>
            </a:r>
            <a:endParaRPr lang="en-US" cap="none" dirty="0"/>
          </a:p>
        </p:txBody>
      </p:sp>
      <p:sp>
        <p:nvSpPr>
          <p:cNvPr id="3" name="Content Placeholder 2"/>
          <p:cNvSpPr>
            <a:spLocks noGrp="1"/>
          </p:cNvSpPr>
          <p:nvPr>
            <p:ph idx="1"/>
          </p:nvPr>
        </p:nvSpPr>
        <p:spPr>
          <a:xfrm>
            <a:off x="304800" y="1554162"/>
            <a:ext cx="8686800" cy="4770437"/>
          </a:xfrm>
        </p:spPr>
        <p:txBody>
          <a:bodyPr>
            <a:normAutofit/>
          </a:bodyPr>
          <a:lstStyle/>
          <a:p>
            <a:pPr algn="just">
              <a:buNone/>
            </a:pPr>
            <a:r>
              <a:rPr lang="en-US" sz="2400" dirty="0" smtClean="0"/>
              <a:t>	</a:t>
            </a:r>
            <a:r>
              <a:rPr lang="vi-VN" sz="1600" dirty="0" smtClean="0">
                <a:latin typeface="Arial" pitchFamily="34" charset="0"/>
                <a:cs typeface="Arial" pitchFamily="34" charset="0"/>
              </a:rPr>
              <a:t>Như các bạn đã biết thì Laravel, với sức mạnh của Service Container sẽ có thể tự động resolve ra một instance $mailer cho chúng ta. Nhưng vấn đề là chúng ta đang type-hint một Interface (Contract), chứ không phải là một class cụ thể. Thực tế logic của chúng ta cũng không cần biết và quan tâm đến cái class gửi mail nó là class gì, hay nó đã làm thế nào để có thể gửi mail. Cái duy nhất logic của ta quan tâm là nó cần một instance có thể gửi mail để hoạt động. Đó là instance của class nào không quan trọng, miễn là class đó có implement interface Illuminate\Contracts\Mail\Mailer</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Bản thân Facade cũng có quan hệ mật thiết với Contract. Bởi Facade cũng chỉ là một công cụ che đi việc resolve ra service từ Service Container. Tức bạn thay đổi đối tượng binding của Contract với Service Container thì đối tượng phía bên dưới Facade (service mà Facade resolve ra) cũng sẽ thay đổi. Các bạn có thể kiểm tra xem danh sách Contract, với Facade tương ứng với nó ở trang document của Laravel, từ đó bạn sẽ có thể biết được rằng "nếu mình không muốn dùng Facade này, thì mình phải dùng Dependency Injection với Contract nào để thay thế, và ngược lại".</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4525963"/>
          </a:xfrm>
        </p:spPr>
        <p:txBody>
          <a:bodyPr>
            <a:normAutofit/>
          </a:bodyPr>
          <a:lstStyle/>
          <a:p>
            <a:pPr algn="ctr">
              <a:buNone/>
            </a:pPr>
            <a:endParaRPr lang="en-US" sz="3600" dirty="0" smtClean="0"/>
          </a:p>
          <a:p>
            <a:pPr algn="ctr">
              <a:buNone/>
            </a:pPr>
            <a:endParaRPr lang="en-US" sz="3600" dirty="0" smtClean="0"/>
          </a:p>
          <a:p>
            <a:pPr algn="ctr">
              <a:buNone/>
            </a:pPr>
            <a:r>
              <a:rPr lang="en-US" sz="8800" dirty="0" smtClean="0">
                <a:solidFill>
                  <a:schemeClr val="bg2">
                    <a:lumMod val="50000"/>
                  </a:schemeClr>
                </a:solidFill>
                <a:effectLst>
                  <a:outerShdw blurRad="38100" dist="38100" dir="2700000" algn="tl">
                    <a:srgbClr val="000000">
                      <a:alpha val="43137"/>
                    </a:srgbClr>
                  </a:outerShdw>
                </a:effectLst>
              </a:rPr>
              <a:t>Thanks You!</a:t>
            </a:r>
            <a:endParaRPr lang="en-US" sz="8800" dirty="0">
              <a:solidFill>
                <a:schemeClr val="bg2">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rmAutofit/>
          </a:bodyPr>
          <a:lstStyle/>
          <a:p>
            <a:pPr lvl="1">
              <a:buNone/>
            </a:pPr>
            <a:r>
              <a:rPr lang="en-US" sz="1600" dirty="0" smtClean="0">
                <a:latin typeface="Arial" pitchFamily="34" charset="0"/>
                <a:cs typeface="Arial" pitchFamily="34" charset="0"/>
              </a:rPr>
              <a:t>class Question {</a:t>
            </a:r>
            <a:br>
              <a:rPr lang="en-US" sz="1600" dirty="0" smtClean="0">
                <a:latin typeface="Arial" pitchFamily="34" charset="0"/>
                <a:cs typeface="Arial" pitchFamily="34" charset="0"/>
              </a:rPr>
            </a:br>
            <a:r>
              <a:rPr lang="en-US" sz="1600" dirty="0" smtClean="0">
                <a:latin typeface="Arial" pitchFamily="34" charset="0"/>
                <a:cs typeface="Arial" pitchFamily="34" charset="0"/>
              </a:rPr>
              <a:t>	private $author;</a:t>
            </a:r>
            <a:br>
              <a:rPr lang="en-US" sz="1600" dirty="0" smtClean="0">
                <a:latin typeface="Arial" pitchFamily="34" charset="0"/>
                <a:cs typeface="Arial" pitchFamily="34" charset="0"/>
              </a:rPr>
            </a:br>
            <a:r>
              <a:rPr lang="en-US" sz="1600" dirty="0" smtClean="0">
                <a:latin typeface="Arial" pitchFamily="34" charset="0"/>
                <a:cs typeface="Arial" pitchFamily="34" charset="0"/>
              </a:rPr>
              <a:t>	private $question;</a:t>
            </a:r>
            <a:br>
              <a:rPr lang="en-US" sz="1600" dirty="0" smtClean="0">
                <a:latin typeface="Arial" pitchFamily="34" charset="0"/>
                <a:cs typeface="Arial" pitchFamily="34" charset="0"/>
              </a:rPr>
            </a:br>
            <a:r>
              <a:rPr lang="en-US" sz="1600" dirty="0" smtClean="0">
                <a:latin typeface="Arial" pitchFamily="34" charset="0"/>
                <a:cs typeface="Arial" pitchFamily="34" charset="0"/>
              </a:rPr>
              <a:t>	public function __construct($question, $</a:t>
            </a:r>
            <a:r>
              <a:rPr lang="en-US" sz="1600" dirty="0" err="1" smtClean="0">
                <a:latin typeface="Arial" pitchFamily="34" charset="0"/>
                <a:cs typeface="Arial" pitchFamily="34" charset="0"/>
              </a:rPr>
              <a:t>authorFirstName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authorLastName</a:t>
            </a:r>
            <a:r>
              <a:rPr lang="en-US" sz="1600" dirty="0" smtClean="0">
                <a:latin typeface="Arial" pitchFamily="34" charset="0"/>
                <a:cs typeface="Arial" pitchFamily="34" charset="0"/>
              </a:rPr>
              <a:t>) {</a:t>
            </a:r>
            <a:br>
              <a:rPr lang="en-US" sz="1600" dirty="0" smtClean="0">
                <a:latin typeface="Arial" pitchFamily="34" charset="0"/>
                <a:cs typeface="Arial" pitchFamily="34" charset="0"/>
              </a:rPr>
            </a:br>
            <a:r>
              <a:rPr lang="en-US" sz="1600" dirty="0" smtClean="0">
                <a:latin typeface="Arial" pitchFamily="34" charset="0"/>
                <a:cs typeface="Arial" pitchFamily="34" charset="0"/>
              </a:rPr>
              <a:t>		$this-&gt;author = new Author($</a:t>
            </a:r>
            <a:r>
              <a:rPr lang="en-US" sz="1600" dirty="0" err="1" smtClean="0">
                <a:latin typeface="Arial" pitchFamily="34" charset="0"/>
                <a:cs typeface="Arial" pitchFamily="34" charset="0"/>
              </a:rPr>
              <a:t>authorFirstName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authorLastName</a:t>
            </a:r>
            <a:r>
              <a:rPr lang="en-US" sz="1600" dirty="0" smtClean="0">
                <a:latin typeface="Arial" pitchFamily="34" charset="0"/>
                <a:cs typeface="Arial" pitchFamily="34" charset="0"/>
              </a:rPr>
              <a:t>);</a:t>
            </a:r>
            <a:br>
              <a:rPr lang="en-US" sz="1600" dirty="0" smtClean="0">
                <a:latin typeface="Arial" pitchFamily="34" charset="0"/>
                <a:cs typeface="Arial" pitchFamily="34" charset="0"/>
              </a:rPr>
            </a:br>
            <a:r>
              <a:rPr lang="en-US" sz="1600" dirty="0" smtClean="0">
                <a:latin typeface="Arial" pitchFamily="34" charset="0"/>
                <a:cs typeface="Arial" pitchFamily="34" charset="0"/>
              </a:rPr>
              <a:t>		$this-&gt;question = $question;</a:t>
            </a:r>
          </a:p>
          <a:p>
            <a:pPr lvl="1">
              <a:buNone/>
            </a:pPr>
            <a:r>
              <a:rPr lang="en-US" sz="1600" dirty="0" smtClean="0">
                <a:latin typeface="Arial" pitchFamily="34" charset="0"/>
                <a:cs typeface="Arial" pitchFamily="34" charset="0"/>
              </a:rPr>
              <a:t>		}</a:t>
            </a:r>
          </a:p>
          <a:p>
            <a:pPr lvl="1">
              <a:buNone/>
            </a:pPr>
            <a:r>
              <a:rPr lang="en-US" sz="1600" dirty="0" smtClean="0">
                <a:latin typeface="Arial" pitchFamily="34" charset="0"/>
                <a:cs typeface="Arial" pitchFamily="34" charset="0"/>
              </a:rPr>
              <a:t>		public function </a:t>
            </a:r>
            <a:r>
              <a:rPr lang="en-US" sz="1600" dirty="0" err="1" smtClean="0">
                <a:latin typeface="Arial" pitchFamily="34" charset="0"/>
                <a:cs typeface="Arial" pitchFamily="34" charset="0"/>
              </a:rPr>
              <a:t>getAuthor</a:t>
            </a:r>
            <a:r>
              <a:rPr lang="en-US" sz="1600" dirty="0" smtClean="0">
                <a:latin typeface="Arial" pitchFamily="34" charset="0"/>
                <a:cs typeface="Arial" pitchFamily="34" charset="0"/>
              </a:rPr>
              <a:t>() {</a:t>
            </a:r>
            <a:br>
              <a:rPr lang="en-US" sz="1600" dirty="0" smtClean="0">
                <a:latin typeface="Arial" pitchFamily="34" charset="0"/>
                <a:cs typeface="Arial" pitchFamily="34" charset="0"/>
              </a:rPr>
            </a:br>
            <a:r>
              <a:rPr lang="en-US" sz="1600" dirty="0" smtClean="0">
                <a:latin typeface="Arial" pitchFamily="34" charset="0"/>
                <a:cs typeface="Arial" pitchFamily="34" charset="0"/>
              </a:rPr>
              <a:t>		return $this-&gt;author;</a:t>
            </a:r>
            <a:br>
              <a:rPr lang="en-US" sz="1600" dirty="0" smtClean="0">
                <a:latin typeface="Arial" pitchFamily="34" charset="0"/>
                <a:cs typeface="Arial" pitchFamily="34" charset="0"/>
              </a:rPr>
            </a:br>
            <a:r>
              <a:rPr lang="en-US" sz="1600" dirty="0" smtClean="0">
                <a:latin typeface="Arial" pitchFamily="34" charset="0"/>
                <a:cs typeface="Arial" pitchFamily="34" charset="0"/>
              </a:rPr>
              <a:t>	}</a:t>
            </a:r>
          </a:p>
          <a:p>
            <a:pPr lvl="1">
              <a:buNone/>
            </a:pPr>
            <a:r>
              <a:rPr lang="en-US" sz="1600" dirty="0" smtClean="0">
                <a:latin typeface="Arial" pitchFamily="34" charset="0"/>
                <a:cs typeface="Arial" pitchFamily="34" charset="0"/>
              </a:rPr>
              <a:t>		public function </a:t>
            </a:r>
            <a:r>
              <a:rPr lang="en-US" sz="1600" dirty="0" err="1" smtClean="0">
                <a:latin typeface="Arial" pitchFamily="34" charset="0"/>
                <a:cs typeface="Arial" pitchFamily="34" charset="0"/>
              </a:rPr>
              <a:t>getQuestion</a:t>
            </a:r>
            <a:r>
              <a:rPr lang="en-US" sz="1600" dirty="0" smtClean="0">
                <a:latin typeface="Arial" pitchFamily="34" charset="0"/>
                <a:cs typeface="Arial" pitchFamily="34" charset="0"/>
              </a:rPr>
              <a:t>() {</a:t>
            </a:r>
            <a:br>
              <a:rPr lang="en-US" sz="1600" dirty="0" smtClean="0">
                <a:latin typeface="Arial" pitchFamily="34" charset="0"/>
                <a:cs typeface="Arial" pitchFamily="34" charset="0"/>
              </a:rPr>
            </a:br>
            <a:r>
              <a:rPr lang="en-US" sz="1600" dirty="0" smtClean="0">
                <a:latin typeface="Arial" pitchFamily="34" charset="0"/>
                <a:cs typeface="Arial" pitchFamily="34" charset="0"/>
              </a:rPr>
              <a:t>		return $this-&gt;question;</a:t>
            </a:r>
            <a:br>
              <a:rPr lang="en-US" sz="1600" dirty="0" smtClean="0">
                <a:latin typeface="Arial" pitchFamily="34" charset="0"/>
                <a:cs typeface="Arial" pitchFamily="34" charset="0"/>
              </a:rPr>
            </a:br>
            <a:r>
              <a:rPr lang="en-US" sz="1600" dirty="0" smtClean="0">
                <a:latin typeface="Arial" pitchFamily="34" charset="0"/>
                <a:cs typeface="Arial" pitchFamily="34" charset="0"/>
              </a:rPr>
              <a:t>	}</a:t>
            </a:r>
          </a:p>
          <a:p>
            <a:pPr lvl="1">
              <a:buNone/>
            </a:pPr>
            <a:r>
              <a:rPr lang="en-US" sz="1600" dirty="0" smtClean="0">
                <a:latin typeface="Arial" pitchFamily="34" charset="0"/>
                <a:cs typeface="Arial" pitchFamily="34" charset="0"/>
              </a:rPr>
              <a:t>}</a:t>
            </a:r>
          </a:p>
          <a:p>
            <a:pPr algn="just">
              <a:buNone/>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rmAutofit/>
          </a:bodyPr>
          <a:lstStyle/>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Trong ví dụ trên, khi chúng ta khởi tạo class Question, chúng ta truyền những thông tin của Author (firstname và lastname) vào bên trong lớp Question. Một điều không cần thiết đối với lớp Question. Tệ hơn, nếu chúng ta cần thêm các thông tin về Author, chúng ta sẽ sửa ở cả trong hai lớp Author và Question. Công việc sẽ rất khủng khiếp nếu sử dụng trong một ứng dụng lớn. </a:t>
            </a:r>
            <a:endParaRPr lang="en-US" sz="1600" dirty="0" smtClean="0">
              <a:latin typeface="Arial" pitchFamily="34" charset="0"/>
              <a:cs typeface="Arial" pitchFamily="34" charset="0"/>
            </a:endParaRP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Một cách mà chúng ta có thể sử dụng để thay đổi nhằm tránh những khiếm khuyết trên đó chính là sử dụng Dependency Injection</a:t>
            </a:r>
            <a:r>
              <a:rPr lang="en-US" sz="1600" dirty="0" smtClean="0">
                <a:latin typeface="Arial" pitchFamily="34" charset="0"/>
                <a:cs typeface="Arial" pitchFamily="34" charset="0"/>
              </a:rPr>
              <a:t>.</a:t>
            </a:r>
            <a:endParaRPr lang="vi-VN" sz="1600" dirty="0" smtClean="0">
              <a:latin typeface="Arial" pitchFamily="34" charset="0"/>
              <a:cs typeface="Arial" pitchFamily="34" charset="0"/>
            </a:endParaRPr>
          </a:p>
          <a:p>
            <a:pPr algn="just"/>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rmAutofit fontScale="25000" lnSpcReduction="20000"/>
          </a:bodyPr>
          <a:lstStyle/>
          <a:p>
            <a:pPr lvl="1">
              <a:buNone/>
            </a:pPr>
            <a:r>
              <a:rPr lang="en-US" sz="5600" dirty="0" smtClean="0">
                <a:latin typeface="Arial" pitchFamily="34" charset="0"/>
                <a:cs typeface="Arial" pitchFamily="34" charset="0"/>
              </a:rPr>
              <a:t>class Author {</a:t>
            </a:r>
            <a:br>
              <a:rPr lang="en-US" sz="5600" dirty="0" smtClean="0">
                <a:latin typeface="Arial" pitchFamily="34" charset="0"/>
                <a:cs typeface="Arial" pitchFamily="34" charset="0"/>
              </a:rPr>
            </a:br>
            <a:r>
              <a:rPr lang="en-US" sz="5600" dirty="0" smtClean="0">
                <a:latin typeface="Arial" pitchFamily="34" charset="0"/>
                <a:cs typeface="Arial" pitchFamily="34" charset="0"/>
              </a:rPr>
              <a:t>	private $</a:t>
            </a:r>
            <a:r>
              <a:rPr lang="en-US" sz="5600" dirty="0" err="1" smtClean="0">
                <a:latin typeface="Arial" pitchFamily="34" charset="0"/>
                <a:cs typeface="Arial" pitchFamily="34" charset="0"/>
              </a:rPr>
              <a:t>firstName</a:t>
            </a:r>
            <a:r>
              <a:rPr lang="en-US" sz="5600" dirty="0" smtClean="0">
                <a:latin typeface="Arial" pitchFamily="34" charset="0"/>
                <a:cs typeface="Arial" pitchFamily="34" charset="0"/>
              </a:rPr>
              <a:t>;</a:t>
            </a:r>
            <a:br>
              <a:rPr lang="en-US" sz="5600" dirty="0" smtClean="0">
                <a:latin typeface="Arial" pitchFamily="34" charset="0"/>
                <a:cs typeface="Arial" pitchFamily="34" charset="0"/>
              </a:rPr>
            </a:br>
            <a:r>
              <a:rPr lang="en-US" sz="5600" dirty="0" smtClean="0">
                <a:latin typeface="Arial" pitchFamily="34" charset="0"/>
                <a:cs typeface="Arial" pitchFamily="34" charset="0"/>
              </a:rPr>
              <a:t>	private $</a:t>
            </a:r>
            <a:r>
              <a:rPr lang="en-US" sz="5600" dirty="0" err="1" smtClean="0">
                <a:latin typeface="Arial" pitchFamily="34" charset="0"/>
                <a:cs typeface="Arial" pitchFamily="34" charset="0"/>
              </a:rPr>
              <a:t>lastName</a:t>
            </a:r>
            <a:r>
              <a:rPr lang="en-US" sz="5600" dirty="0" smtClean="0">
                <a:latin typeface="Arial" pitchFamily="34" charset="0"/>
                <a:cs typeface="Arial" pitchFamily="34" charset="0"/>
              </a:rPr>
              <a:t>;</a:t>
            </a:r>
          </a:p>
          <a:p>
            <a:pPr lvl="1">
              <a:buNone/>
            </a:pPr>
            <a:r>
              <a:rPr lang="en-US" sz="5600" dirty="0" smtClean="0">
                <a:latin typeface="Arial" pitchFamily="34" charset="0"/>
                <a:cs typeface="Arial" pitchFamily="34" charset="0"/>
              </a:rPr>
              <a:t>		public function __construct($</a:t>
            </a:r>
            <a:r>
              <a:rPr lang="en-US" sz="5600" dirty="0" err="1" smtClean="0">
                <a:latin typeface="Arial" pitchFamily="34" charset="0"/>
                <a:cs typeface="Arial" pitchFamily="34" charset="0"/>
              </a:rPr>
              <a:t>firstName</a:t>
            </a:r>
            <a:r>
              <a:rPr lang="en-US" sz="5600" dirty="0" smtClean="0">
                <a:latin typeface="Arial" pitchFamily="34" charset="0"/>
                <a:cs typeface="Arial" pitchFamily="34" charset="0"/>
              </a:rPr>
              <a:t>, $</a:t>
            </a:r>
            <a:r>
              <a:rPr lang="en-US" sz="5600" dirty="0" err="1" smtClean="0">
                <a:latin typeface="Arial" pitchFamily="34" charset="0"/>
                <a:cs typeface="Arial" pitchFamily="34" charset="0"/>
              </a:rPr>
              <a:t>lastName</a:t>
            </a: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$this-&gt;</a:t>
            </a:r>
            <a:r>
              <a:rPr lang="en-US" sz="5600" dirty="0" err="1" smtClean="0">
                <a:latin typeface="Arial" pitchFamily="34" charset="0"/>
                <a:cs typeface="Arial" pitchFamily="34" charset="0"/>
              </a:rPr>
              <a:t>firstName</a:t>
            </a:r>
            <a:r>
              <a:rPr lang="en-US" sz="5600" dirty="0" smtClean="0">
                <a:latin typeface="Arial" pitchFamily="34" charset="0"/>
                <a:cs typeface="Arial" pitchFamily="34" charset="0"/>
              </a:rPr>
              <a:t> = $</a:t>
            </a:r>
            <a:r>
              <a:rPr lang="en-US" sz="5600" dirty="0" err="1" smtClean="0">
                <a:latin typeface="Arial" pitchFamily="34" charset="0"/>
                <a:cs typeface="Arial" pitchFamily="34" charset="0"/>
              </a:rPr>
              <a:t>firstName</a:t>
            </a:r>
            <a:r>
              <a:rPr lang="en-US" sz="5600" dirty="0" smtClean="0">
                <a:latin typeface="Arial" pitchFamily="34" charset="0"/>
                <a:cs typeface="Arial" pitchFamily="34" charset="0"/>
              </a:rPr>
              <a:t>;</a:t>
            </a:r>
            <a:br>
              <a:rPr lang="en-US" sz="5600" dirty="0" smtClean="0">
                <a:latin typeface="Arial" pitchFamily="34" charset="0"/>
                <a:cs typeface="Arial" pitchFamily="34" charset="0"/>
              </a:rPr>
            </a:br>
            <a:r>
              <a:rPr lang="en-US" sz="5600" dirty="0" smtClean="0">
                <a:latin typeface="Arial" pitchFamily="34" charset="0"/>
                <a:cs typeface="Arial" pitchFamily="34" charset="0"/>
              </a:rPr>
              <a:t>		$this-&gt;</a:t>
            </a:r>
            <a:r>
              <a:rPr lang="en-US" sz="5600" dirty="0" err="1" smtClean="0">
                <a:latin typeface="Arial" pitchFamily="34" charset="0"/>
                <a:cs typeface="Arial" pitchFamily="34" charset="0"/>
              </a:rPr>
              <a:t>lastName</a:t>
            </a:r>
            <a:r>
              <a:rPr lang="en-US" sz="5600" dirty="0" smtClean="0">
                <a:latin typeface="Arial" pitchFamily="34" charset="0"/>
                <a:cs typeface="Arial" pitchFamily="34" charset="0"/>
              </a:rPr>
              <a:t> = $</a:t>
            </a:r>
            <a:r>
              <a:rPr lang="en-US" sz="5600" dirty="0" err="1" smtClean="0">
                <a:latin typeface="Arial" pitchFamily="34" charset="0"/>
                <a:cs typeface="Arial" pitchFamily="34" charset="0"/>
              </a:rPr>
              <a:t>lastName</a:t>
            </a:r>
            <a:r>
              <a:rPr lang="en-US" sz="5600" dirty="0" smtClean="0">
                <a:latin typeface="Arial" pitchFamily="34" charset="0"/>
                <a:cs typeface="Arial" pitchFamily="34" charset="0"/>
              </a:rPr>
              <a:t>;</a:t>
            </a:r>
            <a:br>
              <a:rPr lang="en-US" sz="5600" dirty="0" smtClean="0">
                <a:latin typeface="Arial" pitchFamily="34" charset="0"/>
                <a:cs typeface="Arial" pitchFamily="34" charset="0"/>
              </a:rPr>
            </a:b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public function </a:t>
            </a:r>
            <a:r>
              <a:rPr lang="en-US" sz="5600" dirty="0" err="1" smtClean="0">
                <a:latin typeface="Arial" pitchFamily="34" charset="0"/>
                <a:cs typeface="Arial" pitchFamily="34" charset="0"/>
              </a:rPr>
              <a:t>getFirstName</a:t>
            </a: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return $this-&gt;</a:t>
            </a:r>
            <a:r>
              <a:rPr lang="en-US" sz="5600" dirty="0" err="1" smtClean="0">
                <a:latin typeface="Arial" pitchFamily="34" charset="0"/>
                <a:cs typeface="Arial" pitchFamily="34" charset="0"/>
              </a:rPr>
              <a:t>firstName</a:t>
            </a:r>
            <a:r>
              <a:rPr lang="en-US" sz="5600" dirty="0" smtClean="0">
                <a:latin typeface="Arial" pitchFamily="34" charset="0"/>
                <a:cs typeface="Arial" pitchFamily="34" charset="0"/>
              </a:rPr>
              <a:t>;</a:t>
            </a:r>
            <a:br>
              <a:rPr lang="en-US" sz="5600" dirty="0" smtClean="0">
                <a:latin typeface="Arial" pitchFamily="34" charset="0"/>
                <a:cs typeface="Arial" pitchFamily="34" charset="0"/>
              </a:rPr>
            </a:b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public function </a:t>
            </a:r>
            <a:r>
              <a:rPr lang="en-US" sz="5600" dirty="0" err="1" smtClean="0">
                <a:latin typeface="Arial" pitchFamily="34" charset="0"/>
                <a:cs typeface="Arial" pitchFamily="34" charset="0"/>
              </a:rPr>
              <a:t>getLastName</a:t>
            </a: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return $this-&gt;</a:t>
            </a:r>
            <a:r>
              <a:rPr lang="en-US" sz="5600" dirty="0" err="1" smtClean="0">
                <a:latin typeface="Arial" pitchFamily="34" charset="0"/>
                <a:cs typeface="Arial" pitchFamily="34" charset="0"/>
              </a:rPr>
              <a:t>lastName</a:t>
            </a:r>
            <a:r>
              <a:rPr lang="en-US" sz="5600" dirty="0" smtClean="0">
                <a:latin typeface="Arial" pitchFamily="34" charset="0"/>
                <a:cs typeface="Arial" pitchFamily="34" charset="0"/>
              </a:rPr>
              <a:t>;</a:t>
            </a:r>
            <a:br>
              <a:rPr lang="en-US" sz="5600" dirty="0" smtClean="0">
                <a:latin typeface="Arial" pitchFamily="34" charset="0"/>
                <a:cs typeface="Arial" pitchFamily="34" charset="0"/>
              </a:rPr>
            </a:br>
            <a:r>
              <a:rPr lang="en-US" sz="5600" dirty="0" smtClean="0">
                <a:latin typeface="Arial" pitchFamily="34" charset="0"/>
                <a:cs typeface="Arial" pitchFamily="34" charset="0"/>
              </a:rPr>
              <a:t>	}</a:t>
            </a:r>
          </a:p>
          <a:p>
            <a:pPr lvl="1">
              <a:buNone/>
            </a:pPr>
            <a:r>
              <a:rPr lang="en-US" sz="5600" dirty="0" smtClean="0">
                <a:latin typeface="Arial" pitchFamily="34" charset="0"/>
                <a:cs typeface="Arial" pitchFamily="34" charset="0"/>
              </a:rPr>
              <a:t>}</a:t>
            </a:r>
          </a:p>
          <a:p>
            <a:pPr lvl="1">
              <a:buNone/>
            </a:pPr>
            <a:r>
              <a:rPr lang="en-US" sz="5600" dirty="0" smtClean="0">
                <a:latin typeface="Arial" pitchFamily="34" charset="0"/>
                <a:cs typeface="Arial" pitchFamily="34" charset="0"/>
              </a:rPr>
              <a:t>class Question {</a:t>
            </a:r>
            <a:br>
              <a:rPr lang="en-US" sz="5600" dirty="0" smtClean="0">
                <a:latin typeface="Arial" pitchFamily="34" charset="0"/>
                <a:cs typeface="Arial" pitchFamily="34" charset="0"/>
              </a:rPr>
            </a:br>
            <a:r>
              <a:rPr lang="en-US" sz="5600" dirty="0" smtClean="0">
                <a:latin typeface="Arial" pitchFamily="34" charset="0"/>
                <a:cs typeface="Arial" pitchFamily="34" charset="0"/>
              </a:rPr>
              <a:t>	private $author;</a:t>
            </a:r>
            <a:br>
              <a:rPr lang="en-US" sz="5600" dirty="0" smtClean="0">
                <a:latin typeface="Arial" pitchFamily="34" charset="0"/>
                <a:cs typeface="Arial" pitchFamily="34" charset="0"/>
              </a:rPr>
            </a:br>
            <a:r>
              <a:rPr lang="en-US" sz="5600" dirty="0" smtClean="0">
                <a:latin typeface="Arial" pitchFamily="34" charset="0"/>
                <a:cs typeface="Arial" pitchFamily="34" charset="0"/>
              </a:rPr>
              <a:t>	private $question;</a:t>
            </a:r>
            <a:br>
              <a:rPr lang="en-US" sz="5600" dirty="0" smtClean="0">
                <a:latin typeface="Arial" pitchFamily="34" charset="0"/>
                <a:cs typeface="Arial" pitchFamily="34" charset="0"/>
              </a:rPr>
            </a:br>
            <a:r>
              <a:rPr lang="en-US" sz="5600" dirty="0" smtClean="0">
                <a:latin typeface="Arial" pitchFamily="34" charset="0"/>
                <a:cs typeface="Arial" pitchFamily="34" charset="0"/>
              </a:rPr>
              <a:t>	public function __construct($question, Author $author) {</a:t>
            </a:r>
            <a:br>
              <a:rPr lang="en-US" sz="5600" dirty="0" smtClean="0">
                <a:latin typeface="Arial" pitchFamily="34" charset="0"/>
                <a:cs typeface="Arial" pitchFamily="34" charset="0"/>
              </a:rPr>
            </a:br>
            <a:r>
              <a:rPr lang="en-US" sz="5600" dirty="0" smtClean="0">
                <a:latin typeface="Arial" pitchFamily="34" charset="0"/>
                <a:cs typeface="Arial" pitchFamily="34" charset="0"/>
              </a:rPr>
              <a:t>		$this-&gt;author = $author;</a:t>
            </a:r>
            <a:br>
              <a:rPr lang="en-US" sz="5600" dirty="0" smtClean="0">
                <a:latin typeface="Arial" pitchFamily="34" charset="0"/>
                <a:cs typeface="Arial" pitchFamily="34" charset="0"/>
              </a:rPr>
            </a:br>
            <a:r>
              <a:rPr lang="en-US" sz="5600" dirty="0" smtClean="0">
                <a:latin typeface="Arial" pitchFamily="34" charset="0"/>
                <a:cs typeface="Arial" pitchFamily="34" charset="0"/>
              </a:rPr>
              <a:t>		$this-&gt;question = $question;</a:t>
            </a:r>
            <a:br>
              <a:rPr lang="en-US" sz="5600" dirty="0" smtClean="0">
                <a:latin typeface="Arial" pitchFamily="34" charset="0"/>
                <a:cs typeface="Arial" pitchFamily="34" charset="0"/>
              </a:rPr>
            </a:b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public function </a:t>
            </a:r>
            <a:r>
              <a:rPr lang="en-US" sz="5600" dirty="0" err="1" smtClean="0">
                <a:latin typeface="Arial" pitchFamily="34" charset="0"/>
                <a:cs typeface="Arial" pitchFamily="34" charset="0"/>
              </a:rPr>
              <a:t>getAuthor</a:t>
            </a: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return $this-&gt;author;</a:t>
            </a:r>
            <a:br>
              <a:rPr lang="en-US" sz="5600" dirty="0" smtClean="0">
                <a:latin typeface="Arial" pitchFamily="34" charset="0"/>
                <a:cs typeface="Arial" pitchFamily="34" charset="0"/>
              </a:rPr>
            </a:b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public function </a:t>
            </a:r>
            <a:r>
              <a:rPr lang="en-US" sz="5600" dirty="0" err="1" smtClean="0">
                <a:latin typeface="Arial" pitchFamily="34" charset="0"/>
                <a:cs typeface="Arial" pitchFamily="34" charset="0"/>
              </a:rPr>
              <a:t>getQuestion</a:t>
            </a:r>
            <a:r>
              <a:rPr lang="en-US" sz="5600" dirty="0" smtClean="0">
                <a:latin typeface="Arial" pitchFamily="34" charset="0"/>
                <a:cs typeface="Arial" pitchFamily="34" charset="0"/>
              </a:rPr>
              <a:t>() {</a:t>
            </a:r>
            <a:br>
              <a:rPr lang="en-US" sz="5600" dirty="0" smtClean="0">
                <a:latin typeface="Arial" pitchFamily="34" charset="0"/>
                <a:cs typeface="Arial" pitchFamily="34" charset="0"/>
              </a:rPr>
            </a:br>
            <a:r>
              <a:rPr lang="en-US" sz="5600" dirty="0" smtClean="0">
                <a:latin typeface="Arial" pitchFamily="34" charset="0"/>
                <a:cs typeface="Arial" pitchFamily="34" charset="0"/>
              </a:rPr>
              <a:t>		return $this-&gt;question;</a:t>
            </a:r>
            <a:br>
              <a:rPr lang="en-US" sz="5600" dirty="0" smtClean="0">
                <a:latin typeface="Arial" pitchFamily="34" charset="0"/>
                <a:cs typeface="Arial" pitchFamily="34" charset="0"/>
              </a:rPr>
            </a:br>
            <a:r>
              <a:rPr lang="en-US" sz="5600" dirty="0" smtClean="0">
                <a:latin typeface="Arial" pitchFamily="34" charset="0"/>
                <a:cs typeface="Arial" pitchFamily="34" charset="0"/>
              </a:rPr>
              <a:t>	}</a:t>
            </a:r>
          </a:p>
          <a:p>
            <a:pPr lvl="1">
              <a:buNone/>
            </a:pPr>
            <a:r>
              <a:rPr lang="en-US" sz="5600" dirty="0" smtClean="0">
                <a:latin typeface="Arial" pitchFamily="34" charset="0"/>
                <a:cs typeface="Arial" pitchFamily="34" charset="0"/>
              </a:rPr>
              <a:t>}</a:t>
            </a:r>
          </a:p>
          <a:p>
            <a:pPr algn="just">
              <a:buNone/>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rmAutofit/>
          </a:bodyPr>
          <a:lstStyle/>
          <a:p>
            <a:pPr algn="just">
              <a:buNone/>
            </a:pPr>
            <a:r>
              <a:rPr lang="en-US" sz="1600" dirty="0" smtClean="0">
                <a:latin typeface="+mj-lt"/>
              </a:rPr>
              <a:t>	</a:t>
            </a:r>
            <a:r>
              <a:rPr lang="vi-VN" sz="1600" dirty="0" smtClean="0">
                <a:latin typeface="Arial" pitchFamily="34" charset="0"/>
                <a:cs typeface="Arial" pitchFamily="34" charset="0"/>
              </a:rPr>
              <a:t>Như vậy, chúng ta đã thay đổi bằng cách sử dụng Author như một thuộc tính của Question. Và khi khởi tạo Question, ta chỉ việc truy</a:t>
            </a:r>
            <a:r>
              <a:rPr lang="en-US" sz="1600" dirty="0" smtClean="0">
                <a:latin typeface="Arial" pitchFamily="34" charset="0"/>
                <a:cs typeface="Arial" pitchFamily="34" charset="0"/>
              </a:rPr>
              <a:t>ề</a:t>
            </a:r>
            <a:r>
              <a:rPr lang="vi-VN" sz="1600" dirty="0" smtClean="0">
                <a:latin typeface="Arial" pitchFamily="34" charset="0"/>
                <a:cs typeface="Arial" pitchFamily="34" charset="0"/>
              </a:rPr>
              <a:t>n author này vào. Đây là quá trình tiêm sự phụ thuộc vào một Constructor của một lớp, nên có thể gọi nó là Constructor Injection.</a:t>
            </a:r>
            <a:endParaRPr lang="en-US" sz="1600" dirty="0" smtClean="0">
              <a:latin typeface="Arial" pitchFamily="34" charset="0"/>
              <a:cs typeface="Arial" pitchFamily="34" charset="0"/>
            </a:endParaRPr>
          </a:p>
          <a:p>
            <a:pPr algn="just">
              <a:buNone/>
            </a:pPr>
            <a:endParaRPr lang="vi-VN"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Ngoài ra, Dependency Injection còn có các dạng như Interface Injection, xét qua ví dụ sau:</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Một ví dụ về tính chi phí đi lại của nhân viên trong công việc như sau:</a:t>
            </a: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Nhân viên có thể đi lại bằng máy bay hoặc tàu lửa. Nên để tính toán, chúng ta có thể tạo một interface TripCost để tính toán chi phí:</a:t>
            </a:r>
          </a:p>
          <a:p>
            <a:pPr>
              <a:buNone/>
            </a:pP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	interface </a:t>
            </a:r>
            <a:r>
              <a:rPr lang="en-US" sz="1600" dirty="0" err="1" smtClean="0">
                <a:latin typeface="Arial" pitchFamily="34" charset="0"/>
                <a:cs typeface="Arial" pitchFamily="34" charset="0"/>
              </a:rPr>
              <a:t>TripCost</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		public function </a:t>
            </a:r>
            <a:r>
              <a:rPr lang="en-US" sz="1600" dirty="0" err="1" smtClean="0">
                <a:latin typeface="Arial" pitchFamily="34" charset="0"/>
                <a:cs typeface="Arial" pitchFamily="34" charset="0"/>
              </a:rPr>
              <a:t>calculateCost</a:t>
            </a:r>
            <a:r>
              <a:rPr lang="en-US" sz="1600" dirty="0" smtClean="0">
                <a:latin typeface="Arial" pitchFamily="34" charset="0"/>
                <a:cs typeface="Arial" pitchFamily="34" charset="0"/>
              </a:rPr>
              <a:t>();</a:t>
            </a:r>
            <a:br>
              <a:rPr lang="en-US" sz="1600" dirty="0" smtClean="0">
                <a:latin typeface="Arial" pitchFamily="34" charset="0"/>
                <a:cs typeface="Arial" pitchFamily="34" charset="0"/>
              </a:rPr>
            </a:br>
            <a:r>
              <a:rPr lang="en-US" sz="1600" dirty="0" smtClean="0">
                <a:latin typeface="Arial" pitchFamily="34" charset="0"/>
                <a:cs typeface="Arial" pitchFamily="34" charset="0"/>
              </a:rPr>
              <a:t>}</a:t>
            </a:r>
          </a:p>
          <a:p>
            <a:pPr algn="just">
              <a:buNone/>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Autofit/>
          </a:bodyPr>
          <a:lstStyle/>
          <a:p>
            <a:pPr>
              <a:buNone/>
            </a:pPr>
            <a:r>
              <a:rPr lang="en-US" sz="1400" dirty="0" smtClean="0">
                <a:latin typeface="Arial" pitchFamily="34" charset="0"/>
                <a:cs typeface="Arial" pitchFamily="34" charset="0"/>
              </a:rPr>
              <a:t>	</a:t>
            </a:r>
            <a:r>
              <a:rPr lang="vi-VN" sz="1400" dirty="0" smtClean="0">
                <a:latin typeface="Arial" pitchFamily="34" charset="0"/>
                <a:cs typeface="Arial" pitchFamily="34" charset="0"/>
              </a:rPr>
              <a:t>Máy bay hay tàu lửa sẽ implements từ inteface TripCost này</a:t>
            </a:r>
            <a:br>
              <a:rPr lang="vi-VN" sz="1400" dirty="0" smtClean="0">
                <a:latin typeface="Arial" pitchFamily="34" charset="0"/>
                <a:cs typeface="Arial" pitchFamily="34" charset="0"/>
              </a:rPr>
            </a:br>
            <a:r>
              <a:rPr lang="vi-VN" sz="1400" dirty="0" smtClean="0">
                <a:latin typeface="Arial" pitchFamily="34" charset="0"/>
                <a:cs typeface="Arial" pitchFamily="34" charset="0"/>
              </a:rPr>
              <a:t>class PlaneCost implements TripCost</a:t>
            </a:r>
            <a:r>
              <a:rPr lang="en-US" sz="1400" dirty="0" smtClean="0">
                <a:latin typeface="Arial" pitchFamily="34" charset="0"/>
                <a:cs typeface="Arial" pitchFamily="34" charset="0"/>
              </a:rPr>
              <a:t> </a:t>
            </a:r>
            <a:r>
              <a:rPr lang="vi-VN" sz="1400" dirty="0" smtClean="0">
                <a:latin typeface="Arial" pitchFamily="34" charset="0"/>
                <a:cs typeface="Arial" pitchFamily="34" charset="0"/>
              </a:rPr>
              <a:t>{</a:t>
            </a:r>
          </a:p>
          <a:p>
            <a:pPr>
              <a:buNone/>
            </a:pPr>
            <a:r>
              <a:rPr lang="en-US" sz="1400" dirty="0" smtClean="0">
                <a:latin typeface="Arial" pitchFamily="34" charset="0"/>
                <a:cs typeface="Arial" pitchFamily="34" charset="0"/>
              </a:rPr>
              <a:t>		</a:t>
            </a:r>
            <a:r>
              <a:rPr lang="vi-VN" sz="1400" dirty="0" smtClean="0">
                <a:latin typeface="Arial" pitchFamily="34" charset="0"/>
                <a:cs typeface="Arial" pitchFamily="34" charset="0"/>
              </a:rPr>
              <a:t>private $_brand;</a:t>
            </a:r>
          </a:p>
          <a:p>
            <a:pPr>
              <a:buNone/>
            </a:pPr>
            <a:r>
              <a:rPr lang="en-US" sz="1400" dirty="0" smtClean="0">
                <a:latin typeface="Arial" pitchFamily="34" charset="0"/>
                <a:cs typeface="Arial" pitchFamily="34" charset="0"/>
              </a:rPr>
              <a:t>		</a:t>
            </a:r>
            <a:r>
              <a:rPr lang="vi-VN" sz="1400" dirty="0" smtClean="0">
                <a:latin typeface="Arial" pitchFamily="34" charset="0"/>
                <a:cs typeface="Arial" pitchFamily="34" charset="0"/>
              </a:rPr>
              <a:t>private $_cost;</a:t>
            </a:r>
          </a:p>
          <a:p>
            <a:pPr>
              <a:buNone/>
            </a:pPr>
            <a:r>
              <a:rPr lang="en-US" sz="1400" dirty="0" smtClean="0">
                <a:latin typeface="Arial" pitchFamily="34" charset="0"/>
                <a:cs typeface="Arial" pitchFamily="34" charset="0"/>
              </a:rPr>
              <a:t>		</a:t>
            </a:r>
            <a:r>
              <a:rPr lang="vi-VN" sz="1400" dirty="0" smtClean="0">
                <a:latin typeface="Arial" pitchFamily="34" charset="0"/>
                <a:cs typeface="Arial" pitchFamily="34" charset="0"/>
              </a:rPr>
              <a:t>public function __construct($brand, $cost) {</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$this-&gt;_brand = $brand;</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$this-&gt;_cost = $cost;</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a:t>
            </a:r>
            <a:endParaRPr lang="en-US" sz="1400" dirty="0" smtClean="0">
              <a:latin typeface="Arial" pitchFamily="34" charset="0"/>
              <a:cs typeface="Arial" pitchFamily="34" charset="0"/>
            </a:endParaRPr>
          </a:p>
          <a:p>
            <a:pPr>
              <a:buNone/>
            </a:pPr>
            <a:r>
              <a:rPr lang="en-US" sz="1400" dirty="0" smtClean="0">
                <a:latin typeface="Arial" pitchFamily="34" charset="0"/>
                <a:cs typeface="Arial" pitchFamily="34" charset="0"/>
              </a:rPr>
              <a:t>		</a:t>
            </a:r>
            <a:r>
              <a:rPr lang="vi-VN" sz="1400" dirty="0" smtClean="0">
                <a:latin typeface="Arial" pitchFamily="34" charset="0"/>
                <a:cs typeface="Arial" pitchFamily="34" charset="0"/>
              </a:rPr>
              <a:t>public function calculateCost() {</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return $this-&gt;_brand * $this-&gt;_cost;</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a:t>
            </a:r>
            <a:br>
              <a:rPr lang="vi-VN" sz="1400" dirty="0" smtClean="0">
                <a:latin typeface="Arial" pitchFamily="34" charset="0"/>
                <a:cs typeface="Arial" pitchFamily="34" charset="0"/>
              </a:rPr>
            </a:br>
            <a:r>
              <a:rPr lang="vi-VN" sz="1400" dirty="0" smtClean="0">
                <a:latin typeface="Arial" pitchFamily="34" charset="0"/>
                <a:cs typeface="Arial" pitchFamily="34" charset="0"/>
              </a:rPr>
              <a:t>}</a:t>
            </a:r>
            <a:br>
              <a:rPr lang="vi-VN" sz="1400" dirty="0" smtClean="0">
                <a:latin typeface="Arial" pitchFamily="34" charset="0"/>
                <a:cs typeface="Arial" pitchFamily="34" charset="0"/>
              </a:rPr>
            </a:br>
            <a:r>
              <a:rPr lang="vi-VN" sz="1400" dirty="0" smtClean="0">
                <a:latin typeface="Arial" pitchFamily="34" charset="0"/>
                <a:cs typeface="Arial" pitchFamily="34" charset="0"/>
              </a:rPr>
              <a:t>class StationCost implements TripCost</a:t>
            </a:r>
            <a:r>
              <a:rPr lang="en-US" sz="1400" dirty="0" smtClean="0">
                <a:latin typeface="Arial" pitchFamily="34" charset="0"/>
                <a:cs typeface="Arial" pitchFamily="34" charset="0"/>
              </a:rPr>
              <a:t> </a:t>
            </a:r>
            <a:r>
              <a:rPr lang="vi-VN" sz="1400" dirty="0" smtClean="0">
                <a:latin typeface="Arial" pitchFamily="34" charset="0"/>
                <a:cs typeface="Arial" pitchFamily="34" charset="0"/>
              </a:rPr>
              <a:t>{</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private $_qduong;</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private $_cost;</a:t>
            </a:r>
            <a:endParaRPr lang="en-US" sz="1400" dirty="0" smtClean="0">
              <a:latin typeface="Arial" pitchFamily="34" charset="0"/>
              <a:cs typeface="Arial" pitchFamily="34" charset="0"/>
            </a:endParaRPr>
          </a:p>
          <a:p>
            <a:pPr>
              <a:buNone/>
            </a:pPr>
            <a:r>
              <a:rPr lang="en-US" sz="1400" dirty="0" smtClean="0">
                <a:latin typeface="Arial" pitchFamily="34" charset="0"/>
                <a:cs typeface="Arial" pitchFamily="34" charset="0"/>
              </a:rPr>
              <a:t>		</a:t>
            </a:r>
            <a:r>
              <a:rPr lang="vi-VN" sz="1400" dirty="0" smtClean="0">
                <a:latin typeface="Arial" pitchFamily="34" charset="0"/>
                <a:cs typeface="Arial" pitchFamily="34" charset="0"/>
              </a:rPr>
              <a:t>function __construct($quangduong, $cost)</a:t>
            </a:r>
            <a:r>
              <a:rPr lang="en-US" sz="1400" dirty="0" smtClean="0">
                <a:latin typeface="Arial" pitchFamily="34" charset="0"/>
                <a:cs typeface="Arial" pitchFamily="34" charset="0"/>
              </a:rPr>
              <a:t> </a:t>
            </a:r>
            <a:r>
              <a:rPr lang="vi-VN" sz="1400" dirty="0" smtClean="0">
                <a:latin typeface="Arial" pitchFamily="34" charset="0"/>
                <a:cs typeface="Arial" pitchFamily="34" charset="0"/>
              </a:rPr>
              <a:t>{</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$this-&gt;_qduong = $quangduong;</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$this-&gt;_cost = $cost;</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a:t>
            </a:r>
            <a:endParaRPr lang="en-US" sz="1400" dirty="0" smtClean="0">
              <a:latin typeface="Arial" pitchFamily="34" charset="0"/>
              <a:cs typeface="Arial" pitchFamily="34" charset="0"/>
            </a:endParaRPr>
          </a:p>
          <a:p>
            <a:pPr>
              <a:buNone/>
            </a:pPr>
            <a:r>
              <a:rPr lang="en-US" sz="1400" dirty="0" smtClean="0">
                <a:latin typeface="Arial" pitchFamily="34" charset="0"/>
                <a:cs typeface="Arial" pitchFamily="34" charset="0"/>
              </a:rPr>
              <a:t>		</a:t>
            </a:r>
            <a:r>
              <a:rPr lang="vi-VN" sz="1400" dirty="0" smtClean="0">
                <a:latin typeface="Arial" pitchFamily="34" charset="0"/>
                <a:cs typeface="Arial" pitchFamily="34" charset="0"/>
              </a:rPr>
              <a:t>public function calculateCost() {</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return $this-&gt;_qduong * $this-&gt;_cost;</a:t>
            </a:r>
            <a:br>
              <a:rPr lang="vi-VN" sz="1400" dirty="0" smtClean="0">
                <a:latin typeface="Arial" pitchFamily="34" charset="0"/>
                <a:cs typeface="Arial" pitchFamily="34" charset="0"/>
              </a:rPr>
            </a:br>
            <a:r>
              <a:rPr lang="en-US" sz="1400" dirty="0" smtClean="0">
                <a:latin typeface="Arial" pitchFamily="34" charset="0"/>
                <a:cs typeface="Arial" pitchFamily="34" charset="0"/>
              </a:rPr>
              <a:t>	</a:t>
            </a:r>
            <a:r>
              <a:rPr lang="vi-VN" sz="1400" dirty="0" smtClean="0">
                <a:latin typeface="Arial" pitchFamily="34" charset="0"/>
                <a:cs typeface="Arial" pitchFamily="34" charset="0"/>
              </a:rPr>
              <a:t>}</a:t>
            </a:r>
            <a:br>
              <a:rPr lang="vi-VN" sz="1400" dirty="0" smtClean="0">
                <a:latin typeface="Arial" pitchFamily="34" charset="0"/>
                <a:cs typeface="Arial" pitchFamily="34" charset="0"/>
              </a:rPr>
            </a:br>
            <a:r>
              <a:rPr lang="vi-VN" sz="1400" dirty="0" smtClean="0">
                <a:latin typeface="Arial" pitchFamily="34" charset="0"/>
                <a:cs typeface="Arial" pitchFamily="34" charset="0"/>
              </a:rPr>
              <a:t>}</a:t>
            </a:r>
          </a:p>
          <a:p>
            <a:pPr algn="just">
              <a:buNone/>
            </a:pPr>
            <a:endParaRPr lang="en-US" sz="1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1">
                    <a:lumMod val="75000"/>
                  </a:schemeClr>
                </a:solidFill>
                <a:latin typeface="Arial" pitchFamily="34" charset="0"/>
                <a:cs typeface="Arial" pitchFamily="34" charset="0"/>
              </a:rPr>
              <a:t>Dependency Injection </a:t>
            </a:r>
            <a:r>
              <a:rPr lang="en-US" cap="none" dirty="0" err="1" smtClean="0">
                <a:solidFill>
                  <a:schemeClr val="accent1">
                    <a:lumMod val="75000"/>
                  </a:schemeClr>
                </a:solidFill>
                <a:latin typeface="Arial" pitchFamily="34" charset="0"/>
                <a:cs typeface="Arial" pitchFamily="34" charset="0"/>
              </a:rPr>
              <a:t>trong</a:t>
            </a:r>
            <a:r>
              <a:rPr lang="en-US" cap="none" dirty="0" smtClean="0">
                <a:solidFill>
                  <a:schemeClr val="accent1">
                    <a:lumMod val="75000"/>
                  </a:schemeClr>
                </a:solidFill>
                <a:latin typeface="Arial" pitchFamily="34" charset="0"/>
                <a:cs typeface="Arial" pitchFamily="34" charset="0"/>
              </a:rPr>
              <a:t> PHP</a:t>
            </a:r>
            <a:endParaRPr lang="en-US" cap="none" dirty="0"/>
          </a:p>
        </p:txBody>
      </p:sp>
      <p:sp>
        <p:nvSpPr>
          <p:cNvPr id="3" name="Content Placeholder 2"/>
          <p:cNvSpPr>
            <a:spLocks noGrp="1"/>
          </p:cNvSpPr>
          <p:nvPr>
            <p:ph idx="1"/>
          </p:nvPr>
        </p:nvSpPr>
        <p:spPr/>
        <p:txBody>
          <a:bodyPr>
            <a:normAutofit/>
          </a:bodyPr>
          <a:lstStyle/>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Và việc tính toán chi phí của nhân viên cho mỗi chuyến đi công việc (bao gồm chi phí đi lại, chi phí khác như khách sạn, ăn uống…) được tính trong BusinessPlan:</a:t>
            </a:r>
            <a:endParaRPr lang="en-US" sz="1600" dirty="0" smtClean="0">
              <a:latin typeface="Arial" pitchFamily="34" charset="0"/>
              <a:cs typeface="Arial" pitchFamily="34" charset="0"/>
            </a:endParaRPr>
          </a:p>
          <a:p>
            <a:pPr>
              <a:buNone/>
            </a:pPr>
            <a:r>
              <a:rPr lang="vi-VN" sz="1600" dirty="0" smtClean="0">
                <a:latin typeface="Arial" pitchFamily="34" charset="0"/>
                <a:cs typeface="Arial" pitchFamily="34" charset="0"/>
              </a:rPr>
              <a:t/>
            </a:r>
            <a:br>
              <a:rPr lang="vi-VN" sz="1600" dirty="0" smtClean="0">
                <a:latin typeface="Arial" pitchFamily="34" charset="0"/>
                <a:cs typeface="Arial" pitchFamily="34" charset="0"/>
              </a:rPr>
            </a:br>
            <a:r>
              <a:rPr lang="vi-VN" sz="1600" dirty="0" smtClean="0">
                <a:latin typeface="Arial" pitchFamily="34" charset="0"/>
                <a:cs typeface="Arial" pitchFamily="34" charset="0"/>
              </a:rPr>
              <a:t>class BusinessPlan</a:t>
            </a: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br>
              <a:rPr lang="vi-VN" sz="1600" dirty="0" smtClean="0">
                <a:latin typeface="Arial" pitchFamily="34" charset="0"/>
                <a:cs typeface="Arial" pitchFamily="34" charset="0"/>
              </a:rPr>
            </a:br>
            <a:r>
              <a:rPr lang="en-US" sz="1600" dirty="0" smtClean="0">
                <a:latin typeface="Arial" pitchFamily="34" charset="0"/>
                <a:cs typeface="Arial" pitchFamily="34" charset="0"/>
              </a:rPr>
              <a:t>	</a:t>
            </a:r>
            <a:r>
              <a:rPr lang="vi-VN" sz="1600" dirty="0" smtClean="0">
                <a:latin typeface="Arial" pitchFamily="34" charset="0"/>
                <a:cs typeface="Arial" pitchFamily="34" charset="0"/>
              </a:rPr>
              <a:t>private $_trip_cost;</a:t>
            </a:r>
          </a:p>
          <a:p>
            <a:pPr>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private $_otherCost = 70;</a:t>
            </a:r>
          </a:p>
          <a:p>
            <a:pPr>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public function __construct(TripCost $trip) {</a:t>
            </a:r>
            <a:br>
              <a:rPr lang="vi-VN" sz="1600" dirty="0" smtClean="0">
                <a:latin typeface="Arial" pitchFamily="34" charset="0"/>
                <a:cs typeface="Arial" pitchFamily="34" charset="0"/>
              </a:rPr>
            </a:br>
            <a:r>
              <a:rPr lang="en-US" sz="1600" dirty="0" smtClean="0">
                <a:latin typeface="Arial" pitchFamily="34" charset="0"/>
                <a:cs typeface="Arial" pitchFamily="34" charset="0"/>
              </a:rPr>
              <a:t>		</a:t>
            </a:r>
            <a:r>
              <a:rPr lang="vi-VN" sz="1600" dirty="0" smtClean="0">
                <a:latin typeface="Arial" pitchFamily="34" charset="0"/>
                <a:cs typeface="Arial" pitchFamily="34" charset="0"/>
              </a:rPr>
              <a:t>$this-&gt;_trip_cost = $trip-&gt;calculateCost();</a:t>
            </a:r>
            <a:br>
              <a:rPr lang="vi-VN" sz="1600" dirty="0" smtClean="0">
                <a:latin typeface="Arial" pitchFamily="34" charset="0"/>
                <a:cs typeface="Arial" pitchFamily="34" charset="0"/>
              </a:rPr>
            </a:b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public function calculateCost() {</a:t>
            </a:r>
            <a:br>
              <a:rPr lang="vi-VN" sz="1600" dirty="0" smtClean="0">
                <a:latin typeface="Arial" pitchFamily="34" charset="0"/>
                <a:cs typeface="Arial" pitchFamily="34" charset="0"/>
              </a:rPr>
            </a:br>
            <a:r>
              <a:rPr lang="en-US" sz="1600" dirty="0" smtClean="0">
                <a:latin typeface="Arial" pitchFamily="34" charset="0"/>
                <a:cs typeface="Arial" pitchFamily="34" charset="0"/>
              </a:rPr>
              <a:t>		</a:t>
            </a:r>
            <a:r>
              <a:rPr lang="vi-VN" sz="1600" dirty="0" smtClean="0">
                <a:latin typeface="Arial" pitchFamily="34" charset="0"/>
                <a:cs typeface="Arial" pitchFamily="34" charset="0"/>
              </a:rPr>
              <a:t>return $this-&gt;_trip_cost + $this-&gt;_otherCost;</a:t>
            </a:r>
            <a:br>
              <a:rPr lang="vi-VN" sz="1600" dirty="0" smtClean="0">
                <a:latin typeface="Arial" pitchFamily="34" charset="0"/>
                <a:cs typeface="Arial" pitchFamily="34" charset="0"/>
              </a:rPr>
            </a:br>
            <a:r>
              <a:rPr lang="en-US" sz="1600" dirty="0" smtClean="0">
                <a:latin typeface="Arial" pitchFamily="34" charset="0"/>
                <a:cs typeface="Arial" pitchFamily="34" charset="0"/>
              </a:rPr>
              <a:t>	</a:t>
            </a:r>
            <a:r>
              <a:rPr lang="vi-VN" sz="1600" dirty="0" smtClean="0">
                <a:latin typeface="Arial" pitchFamily="34" charset="0"/>
                <a:cs typeface="Arial" pitchFamily="34" charset="0"/>
              </a:rPr>
              <a:t>}</a:t>
            </a:r>
            <a:br>
              <a:rPr lang="vi-VN" sz="1600" dirty="0" smtClean="0">
                <a:latin typeface="Arial" pitchFamily="34" charset="0"/>
                <a:cs typeface="Arial" pitchFamily="34" charset="0"/>
              </a:rPr>
            </a:b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pPr algn="just">
              <a:buNone/>
            </a:pPr>
            <a:r>
              <a:rPr lang="en-US" sz="1600" dirty="0" smtClean="0">
                <a:latin typeface="Arial" pitchFamily="34" charset="0"/>
                <a:cs typeface="Arial" pitchFamily="34" charset="0"/>
              </a:rPr>
              <a:t>	</a:t>
            </a:r>
            <a:r>
              <a:rPr lang="vi-VN" sz="1600" dirty="0" smtClean="0">
                <a:latin typeface="Arial" pitchFamily="34" charset="0"/>
                <a:cs typeface="Arial" pitchFamily="34" charset="0"/>
              </a:rPr>
              <a:t>Như vậy, với cách tính trên, ta có thể thêm bất kì phương tiện đi lại nào của nhân viên bằng cách tạo một lớp mới, chỉ cần lớp đó implements từ TripCost. Việc khởi tạo lớp BusinessPlan phụ thuộc vào interface TripCost thì đây chính là Interface Injection. Để mang lại tính linh động trong việc tính toán chi phí đi lại của nhân viên.</a:t>
            </a:r>
          </a:p>
          <a:p>
            <a:pPr algn="just">
              <a:buNone/>
            </a:pPr>
            <a:endParaRPr lang="en-US" sz="2400"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424</TotalTime>
  <Words>134</Words>
  <Application>Microsoft Office PowerPoint</Application>
  <PresentationFormat>On-screen Show (4:3)</PresentationFormat>
  <Paragraphs>290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Trek</vt:lpstr>
      <vt:lpstr>DEPENDENCY INJECTION và một số vấn đề liên quan trong Laravel </vt:lpstr>
      <vt:lpstr>NỘI DUNG</vt:lpstr>
      <vt:lpstr>Dependency Injection trong PHP</vt:lpstr>
      <vt:lpstr>Dependency Injection trong PHP</vt:lpstr>
      <vt:lpstr>Dependency Injection trong PHP</vt:lpstr>
      <vt:lpstr>Dependency Injection trong PHP</vt:lpstr>
      <vt:lpstr>Dependency Injection trong PHP</vt:lpstr>
      <vt:lpstr>Dependency Injection trong PHP</vt:lpstr>
      <vt:lpstr>Dependency Injection trong PHP</vt:lpstr>
      <vt:lpstr>Dependency Injection trong PHP</vt:lpstr>
      <vt:lpstr>Dependency Injection trong PHP</vt:lpstr>
      <vt:lpstr>Inversion of Control</vt:lpstr>
      <vt:lpstr>Inversion of Control</vt:lpstr>
      <vt:lpstr>Inversion of Control</vt:lpstr>
      <vt:lpstr>Inversion of Control</vt:lpstr>
      <vt:lpstr>Inversion of Control</vt:lpstr>
      <vt:lpstr>Laravel Service Container</vt:lpstr>
      <vt:lpstr>Laravel Service Container</vt:lpstr>
      <vt:lpstr>Laravel Service Container</vt:lpstr>
      <vt:lpstr>Laravel Service Container</vt:lpstr>
      <vt:lpstr>Laravel Service Container</vt:lpstr>
      <vt:lpstr>Laravel Service Container</vt:lpstr>
      <vt:lpstr>Laravel Service Container</vt:lpstr>
      <vt:lpstr>Laravel Service Providers</vt:lpstr>
      <vt:lpstr>Laravel Service Providers</vt:lpstr>
      <vt:lpstr>Laravel Service Providers</vt:lpstr>
      <vt:lpstr>Laravel Service Providers</vt:lpstr>
      <vt:lpstr>Laravel Service Providers</vt:lpstr>
      <vt:lpstr>Laravel Service Providers</vt:lpstr>
      <vt:lpstr>Laravel Facades</vt:lpstr>
      <vt:lpstr>Laravel Facades</vt:lpstr>
      <vt:lpstr>Laravel Facades</vt:lpstr>
      <vt:lpstr>Laravel Contracts</vt:lpstr>
      <vt:lpstr>Laravel Contracts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Tien Nguyen Huu</dc:creator>
  <cp:lastModifiedBy>Tien Nguyen Huu</cp:lastModifiedBy>
  <cp:revision>207</cp:revision>
  <dcterms:created xsi:type="dcterms:W3CDTF">2016-07-14T07:49:32Z</dcterms:created>
  <dcterms:modified xsi:type="dcterms:W3CDTF">2016-07-14T17:42:36Z</dcterms:modified>
</cp:coreProperties>
</file>