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14" name="Shape 14"/>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0" name="Shape 20"/>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26" name="Shape 26"/>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3" name="Shape 33"/>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58" name="Shape 58"/>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8" name="Shape 8"/>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lvl="0" marL="0" marR="0" rtl="0" algn="ctr">
              <a:spcBef>
                <a:spcPts val="0"/>
              </a:spcBef>
              <a:buNone/>
              <a:defRPr b="0" i="0" sz="14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vi-VN" sz="14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png"/><Relationship Id="rId4"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png"/><Relationship Id="rId4"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8.png"/><Relationship Id="rId4"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76200"/>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vi-VN" sz="4400" u="none" cap="none" strike="noStrike">
                <a:solidFill>
                  <a:schemeClr val="lt1"/>
                </a:solidFill>
                <a:latin typeface="Arial"/>
                <a:ea typeface="Arial"/>
                <a:cs typeface="Arial"/>
                <a:sym typeface="Arial"/>
              </a:rPr>
              <a:t>Hướng đối tượng trong JavaScript</a:t>
            </a:r>
          </a:p>
        </p:txBody>
      </p:sp>
      <p:sp>
        <p:nvSpPr>
          <p:cNvPr id="85" name="Shape 85"/>
          <p:cNvSpPr txBox="1"/>
          <p:nvPr>
            <p:ph idx="1" type="subTitle"/>
          </p:nvPr>
        </p:nvSpPr>
        <p:spPr>
          <a:xfrm>
            <a:off x="5791200" y="5943600"/>
            <a:ext cx="3200399" cy="457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Arial"/>
              <a:buNone/>
            </a:pPr>
            <a:r>
              <a:rPr b="0" i="0" lang="vi-VN" sz="3200" u="none" cap="none" strike="noStrike">
                <a:solidFill>
                  <a:schemeClr val="lt1"/>
                </a:solidFill>
                <a:latin typeface="Arial"/>
                <a:ea typeface="Arial"/>
                <a:cs typeface="Arial"/>
                <a:sym typeface="Arial"/>
              </a:rPr>
              <a:t>Nguyễn Đức Đại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vi-VN">
                <a:solidFill>
                  <a:srgbClr val="FFFFFF"/>
                </a:solidFill>
              </a:rPr>
              <a:t>Khởi tạo 1 Constructor</a:t>
            </a:r>
          </a:p>
        </p:txBody>
      </p:sp>
      <p:sp>
        <p:nvSpPr>
          <p:cNvPr id="141" name="Shape 141"/>
          <p:cNvSpPr txBox="1"/>
          <p:nvPr>
            <p:ph idx="1" type="body"/>
          </p:nvPr>
        </p:nvSpPr>
        <p:spPr>
          <a:xfrm>
            <a:off x="457200" y="1560500"/>
            <a:ext cx="8229600" cy="4526100"/>
          </a:xfrm>
          <a:prstGeom prst="rect">
            <a:avLst/>
          </a:prstGeom>
        </p:spPr>
        <p:txBody>
          <a:bodyPr anchorCtr="0" anchor="t" bIns="91425" lIns="91425" rIns="91425" tIns="91425">
            <a:noAutofit/>
          </a:bodyPr>
          <a:lstStyle/>
          <a:p>
            <a:pPr lvl="0">
              <a:spcBef>
                <a:spcPts val="0"/>
              </a:spcBef>
              <a:buNone/>
            </a:pPr>
            <a:r>
              <a:rPr lang="vi-VN" sz="2000">
                <a:solidFill>
                  <a:srgbClr val="FFFFFF"/>
                </a:solidFill>
              </a:rPr>
              <a:t>Ta tạo 1 </a:t>
            </a:r>
            <a:r>
              <a:rPr lang="vi-VN" sz="2000">
                <a:solidFill>
                  <a:srgbClr val="00FFFF"/>
                </a:solidFill>
              </a:rPr>
              <a:t>Constractor </a:t>
            </a:r>
            <a:r>
              <a:rPr lang="vi-VN" sz="2000">
                <a:solidFill>
                  <a:srgbClr val="FFFFFF"/>
                </a:solidFill>
              </a:rPr>
              <a:t>với thuộc tính </a:t>
            </a:r>
            <a:r>
              <a:rPr lang="vi-VN" sz="2000">
                <a:solidFill>
                  <a:srgbClr val="FF0000"/>
                </a:solidFill>
              </a:rPr>
              <a:t>name </a:t>
            </a:r>
            <a:r>
              <a:rPr lang="vi-VN" sz="2000">
                <a:solidFill>
                  <a:srgbClr val="FFFFFF"/>
                </a:solidFill>
              </a:rPr>
              <a:t>và phương thức </a:t>
            </a:r>
            <a:r>
              <a:rPr lang="vi-VN" sz="2000">
                <a:solidFill>
                  <a:srgbClr val="FF0000"/>
                </a:solidFill>
              </a:rPr>
              <a:t>sayName</a:t>
            </a:r>
          </a:p>
          <a:p>
            <a:pPr lvl="0">
              <a:spcBef>
                <a:spcPts val="0"/>
              </a:spcBef>
              <a:buNone/>
            </a:pPr>
            <a:r>
              <a:rPr lang="vi-VN" sz="2000">
                <a:solidFill>
                  <a:srgbClr val="FFFFFF"/>
                </a:solidFill>
              </a:rPr>
              <a:t>như sau:</a:t>
            </a: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rPr lang="vi-VN" sz="2000">
                <a:solidFill>
                  <a:srgbClr val="FFFFFF"/>
                </a:solidFill>
              </a:rPr>
              <a:t>Bây giờ ta có thể sử dụng </a:t>
            </a:r>
            <a:r>
              <a:rPr lang="vi-VN" sz="2000">
                <a:solidFill>
                  <a:srgbClr val="00FFFF"/>
                </a:solidFill>
              </a:rPr>
              <a:t>Constractor </a:t>
            </a:r>
            <a:r>
              <a:rPr lang="vi-VN" sz="2000">
                <a:solidFill>
                  <a:srgbClr val="FF0000"/>
                </a:solidFill>
              </a:rPr>
              <a:t>Person </a:t>
            </a:r>
            <a:r>
              <a:rPr lang="vi-VN" sz="2000">
                <a:solidFill>
                  <a:srgbClr val="FFFFFF"/>
                </a:solidFill>
              </a:rPr>
              <a:t>để tạo ra các </a:t>
            </a:r>
            <a:r>
              <a:rPr lang="vi-VN" sz="2000">
                <a:solidFill>
                  <a:srgbClr val="00FFFF"/>
                </a:solidFill>
              </a:rPr>
              <a:t>Object </a:t>
            </a:r>
            <a:r>
              <a:rPr lang="vi-VN" sz="2000">
                <a:solidFill>
                  <a:srgbClr val="FFFFFF"/>
                </a:solidFill>
              </a:rPr>
              <a:t>với 1 thuộc tính khởi tạo là “</a:t>
            </a:r>
            <a:r>
              <a:rPr lang="vi-VN" sz="2000">
                <a:solidFill>
                  <a:srgbClr val="FF0000"/>
                </a:solidFill>
              </a:rPr>
              <a:t>name</a:t>
            </a:r>
            <a:r>
              <a:rPr lang="vi-VN" sz="2000">
                <a:solidFill>
                  <a:srgbClr val="FFFFFF"/>
                </a:solidFill>
              </a:rPr>
              <a:t>”:</a:t>
            </a: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p:txBody>
      </p:sp>
      <p:pic>
        <p:nvPicPr>
          <p:cNvPr id="142" name="Shape 142"/>
          <p:cNvPicPr preferRelativeResize="0"/>
          <p:nvPr/>
        </p:nvPicPr>
        <p:blipFill>
          <a:blip r:embed="rId3">
            <a:alphaModFix/>
          </a:blip>
          <a:stretch>
            <a:fillRect/>
          </a:stretch>
        </p:blipFill>
        <p:spPr>
          <a:xfrm>
            <a:off x="2302225" y="2280175"/>
            <a:ext cx="4029075" cy="1650249"/>
          </a:xfrm>
          <a:prstGeom prst="rect">
            <a:avLst/>
          </a:prstGeom>
          <a:noFill/>
          <a:ln>
            <a:noFill/>
          </a:ln>
        </p:spPr>
      </p:pic>
      <p:pic>
        <p:nvPicPr>
          <p:cNvPr id="143" name="Shape 143"/>
          <p:cNvPicPr preferRelativeResize="0"/>
          <p:nvPr/>
        </p:nvPicPr>
        <p:blipFill>
          <a:blip r:embed="rId4">
            <a:alphaModFix/>
          </a:blip>
          <a:stretch>
            <a:fillRect/>
          </a:stretch>
        </p:blipFill>
        <p:spPr>
          <a:xfrm>
            <a:off x="1762412" y="4792949"/>
            <a:ext cx="5619179" cy="2065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vi-VN">
                <a:solidFill>
                  <a:srgbClr val="FFFFFF"/>
                </a:solidFill>
              </a:rPr>
              <a:t>Constructor</a:t>
            </a:r>
          </a:p>
        </p:txBody>
      </p:sp>
      <p:sp>
        <p:nvSpPr>
          <p:cNvPr id="149" name="Shape 149"/>
          <p:cNvSpPr txBox="1"/>
          <p:nvPr>
            <p:ph idx="1" type="body"/>
          </p:nvPr>
        </p:nvSpPr>
        <p:spPr>
          <a:xfrm>
            <a:off x="457200" y="1298550"/>
            <a:ext cx="8229600" cy="4526100"/>
          </a:xfrm>
          <a:prstGeom prst="rect">
            <a:avLst/>
          </a:prstGeom>
        </p:spPr>
        <p:txBody>
          <a:bodyPr anchorCtr="0" anchor="t" bIns="91425" lIns="91425" rIns="91425" tIns="91425">
            <a:noAutofit/>
          </a:bodyPr>
          <a:lstStyle/>
          <a:p>
            <a:pPr lvl="0" rtl="0">
              <a:spcBef>
                <a:spcPts val="0"/>
              </a:spcBef>
              <a:buNone/>
            </a:pPr>
            <a:r>
              <a:rPr lang="vi-VN"/>
              <a:t>                     </a:t>
            </a:r>
            <a:r>
              <a:rPr lang="vi-VN">
                <a:solidFill>
                  <a:srgbClr val="FFFFFF"/>
                </a:solidFill>
              </a:rPr>
              <a:t>         </a:t>
            </a:r>
          </a:p>
        </p:txBody>
      </p:sp>
      <p:pic>
        <p:nvPicPr>
          <p:cNvPr id="150" name="Shape 150"/>
          <p:cNvPicPr preferRelativeResize="0"/>
          <p:nvPr/>
        </p:nvPicPr>
        <p:blipFill>
          <a:blip r:embed="rId3">
            <a:alphaModFix/>
          </a:blip>
          <a:stretch>
            <a:fillRect/>
          </a:stretch>
        </p:blipFill>
        <p:spPr>
          <a:xfrm>
            <a:off x="457199" y="1417649"/>
            <a:ext cx="3622449" cy="3678525"/>
          </a:xfrm>
          <a:prstGeom prst="rect">
            <a:avLst/>
          </a:prstGeom>
          <a:noFill/>
          <a:ln>
            <a:noFill/>
          </a:ln>
        </p:spPr>
      </p:pic>
      <p:pic>
        <p:nvPicPr>
          <p:cNvPr id="151" name="Shape 151"/>
          <p:cNvPicPr preferRelativeResize="0"/>
          <p:nvPr/>
        </p:nvPicPr>
        <p:blipFill>
          <a:blip r:embed="rId4">
            <a:alphaModFix/>
          </a:blip>
          <a:stretch>
            <a:fillRect/>
          </a:stretch>
        </p:blipFill>
        <p:spPr>
          <a:xfrm>
            <a:off x="519975" y="5210075"/>
            <a:ext cx="8561300" cy="1498875"/>
          </a:xfrm>
          <a:prstGeom prst="rect">
            <a:avLst/>
          </a:prstGeom>
          <a:noFill/>
          <a:ln>
            <a:noFill/>
          </a:ln>
        </p:spPr>
      </p:pic>
      <p:sp>
        <p:nvSpPr>
          <p:cNvPr id="152" name="Shape 152"/>
          <p:cNvSpPr txBox="1"/>
          <p:nvPr/>
        </p:nvSpPr>
        <p:spPr>
          <a:xfrm>
            <a:off x="4278150" y="1582287"/>
            <a:ext cx="4340400" cy="1786500"/>
          </a:xfrm>
          <a:prstGeom prst="rect">
            <a:avLst/>
          </a:prstGeom>
          <a:noFill/>
          <a:ln>
            <a:noFill/>
          </a:ln>
        </p:spPr>
        <p:txBody>
          <a:bodyPr anchorCtr="0" anchor="t" bIns="91425" lIns="91425" rIns="91425" tIns="91425">
            <a:noAutofit/>
          </a:bodyPr>
          <a:lstStyle/>
          <a:p>
            <a:pPr lvl="0">
              <a:spcBef>
                <a:spcPts val="0"/>
              </a:spcBef>
              <a:buNone/>
            </a:pPr>
            <a:r>
              <a:rPr lang="vi-VN" sz="2000">
                <a:solidFill>
                  <a:srgbClr val="00FFFF"/>
                </a:solidFill>
              </a:rPr>
              <a:t>Constructor </a:t>
            </a:r>
            <a:r>
              <a:rPr lang="vi-VN" sz="2000">
                <a:solidFill>
                  <a:srgbClr val="FFFFFF"/>
                </a:solidFill>
              </a:rPr>
              <a:t>cho phép khởi tạo 1 </a:t>
            </a:r>
            <a:r>
              <a:rPr lang="vi-VN" sz="2000">
                <a:solidFill>
                  <a:srgbClr val="FF0000"/>
                </a:solidFill>
              </a:rPr>
              <a:t>object </a:t>
            </a:r>
            <a:r>
              <a:rPr lang="vi-VN" sz="2000">
                <a:solidFill>
                  <a:srgbClr val="FFFFFF"/>
                </a:solidFill>
              </a:rPr>
              <a:t>bên trong nó chứa các phương thức điều chỉnh hay tác động vào thuộc tính của </a:t>
            </a:r>
            <a:r>
              <a:rPr lang="vi-VN" sz="2000">
                <a:solidFill>
                  <a:srgbClr val="00FFFF"/>
                </a:solidFill>
              </a:rPr>
              <a:t>Constructor</a:t>
            </a:r>
            <a:r>
              <a:rPr lang="vi-VN" sz="2000">
                <a:solidFill>
                  <a:srgbClr val="FFFFFF"/>
                </a:solidFill>
              </a:rPr>
              <a:t>. như ví dụ ở bên:</a:t>
            </a:r>
          </a:p>
        </p:txBody>
      </p:sp>
      <p:sp>
        <p:nvSpPr>
          <p:cNvPr id="153" name="Shape 153"/>
          <p:cNvSpPr txBox="1"/>
          <p:nvPr/>
        </p:nvSpPr>
        <p:spPr>
          <a:xfrm>
            <a:off x="4278150" y="3533425"/>
            <a:ext cx="4340400" cy="1676700"/>
          </a:xfrm>
          <a:prstGeom prst="rect">
            <a:avLst/>
          </a:prstGeom>
          <a:noFill/>
          <a:ln>
            <a:noFill/>
          </a:ln>
        </p:spPr>
        <p:txBody>
          <a:bodyPr anchorCtr="0" anchor="t" bIns="91425" lIns="91425" rIns="91425" tIns="91425">
            <a:noAutofit/>
          </a:bodyPr>
          <a:lstStyle/>
          <a:p>
            <a:pPr lvl="0">
              <a:spcBef>
                <a:spcPts val="0"/>
              </a:spcBef>
              <a:buNone/>
            </a:pPr>
            <a:r>
              <a:rPr lang="vi-VN" sz="2000">
                <a:solidFill>
                  <a:srgbClr val="FFFFFF"/>
                </a:solidFill>
              </a:rPr>
              <a:t>chú ý rằng khi sử dụng </a:t>
            </a:r>
            <a:r>
              <a:rPr lang="vi-VN" sz="2000">
                <a:solidFill>
                  <a:srgbClr val="00FFFF"/>
                </a:solidFill>
              </a:rPr>
              <a:t>Constractor </a:t>
            </a:r>
            <a:r>
              <a:rPr lang="vi-VN" sz="2000">
                <a:solidFill>
                  <a:srgbClr val="FFFFFF"/>
                </a:solidFill>
              </a:rPr>
              <a:t>bạn luôn gọi “</a:t>
            </a:r>
            <a:r>
              <a:rPr lang="vi-VN" sz="2000">
                <a:solidFill>
                  <a:srgbClr val="FF0000"/>
                </a:solidFill>
              </a:rPr>
              <a:t>New</a:t>
            </a:r>
            <a:r>
              <a:rPr lang="vi-VN" sz="2000">
                <a:solidFill>
                  <a:srgbClr val="FFFFFF"/>
                </a:solidFill>
              </a:rPr>
              <a:t>”nếu khồng sẽ nhầm lẫn thành object global thay vì object mới được tạo ra,xem ví dụ dưới đây: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vi-VN">
                <a:solidFill>
                  <a:srgbClr val="FFFFFF"/>
                </a:solidFill>
              </a:rPr>
              <a:t>Prototype</a:t>
            </a:r>
          </a:p>
        </p:txBody>
      </p:sp>
      <p:sp>
        <p:nvSpPr>
          <p:cNvPr id="159" name="Shape 159"/>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rPr lang="vi-VN" sz="2200">
                <a:solidFill>
                  <a:srgbClr val="FFFFFF"/>
                </a:solidFill>
              </a:rPr>
              <a:t>Tính chất của các prototype</a:t>
            </a:r>
          </a:p>
          <a:p>
            <a:pPr lvl="0">
              <a:spcBef>
                <a:spcPts val="0"/>
              </a:spcBef>
              <a:buNone/>
            </a:pPr>
            <a:r>
              <a:rPr lang="vi-VN" sz="2200">
                <a:solidFill>
                  <a:srgbClr val="FFFFFF"/>
                </a:solidFill>
              </a:rPr>
              <a:t>			ví dụ: ta có hasOwnProperty() là method được xác định trong prototype của Object defaue, nó có thể truy cập từ bất cứ Object nào như 1 prototype riêng của chúng</a:t>
            </a:r>
          </a:p>
        </p:txBody>
      </p:sp>
      <p:pic>
        <p:nvPicPr>
          <p:cNvPr id="160" name="Shape 160"/>
          <p:cNvPicPr preferRelativeResize="0"/>
          <p:nvPr/>
        </p:nvPicPr>
        <p:blipFill>
          <a:blip r:embed="rId3">
            <a:alphaModFix/>
          </a:blip>
          <a:stretch>
            <a:fillRect/>
          </a:stretch>
        </p:blipFill>
        <p:spPr>
          <a:xfrm>
            <a:off x="1110173" y="3546648"/>
            <a:ext cx="7213375" cy="244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vi-VN" sz="3000">
                <a:solidFill>
                  <a:srgbClr val="FFFFFF"/>
                </a:solidFill>
              </a:rPr>
              <a:t>The [[Prototype]] Property</a:t>
            </a:r>
          </a:p>
        </p:txBody>
      </p:sp>
      <p:sp>
        <p:nvSpPr>
          <p:cNvPr id="166" name="Shape 166"/>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t/>
            </a:r>
            <a:endParaRPr/>
          </a:p>
        </p:txBody>
      </p:sp>
      <p:pic>
        <p:nvPicPr>
          <p:cNvPr id="167" name="Shape 167"/>
          <p:cNvPicPr preferRelativeResize="0"/>
          <p:nvPr/>
        </p:nvPicPr>
        <p:blipFill>
          <a:blip r:embed="rId3">
            <a:alphaModFix/>
          </a:blip>
          <a:stretch>
            <a:fillRect/>
          </a:stretch>
        </p:blipFill>
        <p:spPr>
          <a:xfrm>
            <a:off x="528625" y="1495462"/>
            <a:ext cx="8086725" cy="528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vi-VN">
                <a:solidFill>
                  <a:srgbClr val="FFFFFF"/>
                </a:solidFill>
              </a:rPr>
              <a:t>Prototype</a:t>
            </a:r>
          </a:p>
        </p:txBody>
      </p:sp>
      <p:sp>
        <p:nvSpPr>
          <p:cNvPr id="173" name="Shape 173"/>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t/>
            </a:r>
            <a:endParaRPr/>
          </a:p>
        </p:txBody>
      </p:sp>
      <p:pic>
        <p:nvPicPr>
          <p:cNvPr id="174" name="Shape 174"/>
          <p:cNvPicPr preferRelativeResize="0"/>
          <p:nvPr/>
        </p:nvPicPr>
        <p:blipFill>
          <a:blip r:embed="rId3">
            <a:alphaModFix/>
          </a:blip>
          <a:stretch>
            <a:fillRect/>
          </a:stretch>
        </p:blipFill>
        <p:spPr>
          <a:xfrm>
            <a:off x="3793799" y="3113250"/>
            <a:ext cx="5350199" cy="3861474"/>
          </a:xfrm>
          <a:prstGeom prst="rect">
            <a:avLst/>
          </a:prstGeom>
          <a:noFill/>
          <a:ln>
            <a:noFill/>
          </a:ln>
        </p:spPr>
      </p:pic>
      <p:pic>
        <p:nvPicPr>
          <p:cNvPr id="175" name="Shape 175"/>
          <p:cNvPicPr preferRelativeResize="0"/>
          <p:nvPr/>
        </p:nvPicPr>
        <p:blipFill>
          <a:blip r:embed="rId4">
            <a:alphaModFix/>
          </a:blip>
          <a:stretch>
            <a:fillRect/>
          </a:stretch>
        </p:blipFill>
        <p:spPr>
          <a:xfrm>
            <a:off x="0" y="1885249"/>
            <a:ext cx="4166550" cy="241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vi-VN">
                <a:solidFill>
                  <a:srgbClr val="FFFFFF"/>
                </a:solidFill>
              </a:rPr>
              <a:t>Prototype</a:t>
            </a:r>
          </a:p>
        </p:txBody>
      </p:sp>
      <p:sp>
        <p:nvSpPr>
          <p:cNvPr id="181" name="Shape 181"/>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t/>
            </a:r>
            <a:endParaRPr/>
          </a:p>
        </p:txBody>
      </p:sp>
      <p:pic>
        <p:nvPicPr>
          <p:cNvPr id="182" name="Shape 182"/>
          <p:cNvPicPr preferRelativeResize="0"/>
          <p:nvPr/>
        </p:nvPicPr>
        <p:blipFill rotWithShape="1">
          <a:blip r:embed="rId3">
            <a:alphaModFix/>
          </a:blip>
          <a:srcRect b="-2439" l="1960" r="-1959" t="2440"/>
          <a:stretch/>
        </p:blipFill>
        <p:spPr>
          <a:xfrm>
            <a:off x="-61675" y="1370299"/>
            <a:ext cx="4475899" cy="3591200"/>
          </a:xfrm>
          <a:prstGeom prst="rect">
            <a:avLst/>
          </a:prstGeom>
          <a:noFill/>
          <a:ln>
            <a:noFill/>
          </a:ln>
        </p:spPr>
      </p:pic>
      <p:pic>
        <p:nvPicPr>
          <p:cNvPr id="183" name="Shape 183"/>
          <p:cNvPicPr preferRelativeResize="0"/>
          <p:nvPr/>
        </p:nvPicPr>
        <p:blipFill>
          <a:blip r:embed="rId4">
            <a:alphaModFix/>
          </a:blip>
          <a:stretch>
            <a:fillRect/>
          </a:stretch>
        </p:blipFill>
        <p:spPr>
          <a:xfrm>
            <a:off x="3223600" y="3238695"/>
            <a:ext cx="5920399" cy="3127674"/>
          </a:xfrm>
          <a:prstGeom prst="rect">
            <a:avLst/>
          </a:prstGeom>
          <a:noFill/>
          <a:ln>
            <a:noFill/>
          </a:ln>
        </p:spPr>
      </p:pic>
      <p:sp>
        <p:nvSpPr>
          <p:cNvPr id="184" name="Shape 184"/>
          <p:cNvSpPr txBox="1"/>
          <p:nvPr/>
        </p:nvSpPr>
        <p:spPr>
          <a:xfrm>
            <a:off x="4419100" y="1420650"/>
            <a:ext cx="4630500" cy="1731600"/>
          </a:xfrm>
          <a:prstGeom prst="rect">
            <a:avLst/>
          </a:prstGeom>
          <a:noFill/>
          <a:ln>
            <a:noFill/>
          </a:ln>
        </p:spPr>
        <p:txBody>
          <a:bodyPr anchorCtr="0" anchor="t" bIns="91425" lIns="91425" rIns="91425" tIns="91425">
            <a:noAutofit/>
          </a:bodyPr>
          <a:lstStyle/>
          <a:p>
            <a:pPr lvl="0">
              <a:spcBef>
                <a:spcPts val="0"/>
              </a:spcBef>
              <a:buNone/>
            </a:pPr>
            <a:r>
              <a:rPr lang="vi-VN" sz="2000">
                <a:solidFill>
                  <a:srgbClr val="FFFFFF"/>
                </a:solidFill>
              </a:rPr>
              <a:t>trong ví dụ bên thì các </a:t>
            </a:r>
            <a:r>
              <a:rPr lang="vi-VN" sz="2000">
                <a:solidFill>
                  <a:srgbClr val="FF0000"/>
                </a:solidFill>
              </a:rPr>
              <a:t>thuộc tính</a:t>
            </a:r>
            <a:r>
              <a:rPr lang="vi-VN" sz="2000">
                <a:solidFill>
                  <a:srgbClr val="FFFFFF"/>
                </a:solidFill>
              </a:rPr>
              <a:t> của </a:t>
            </a:r>
            <a:r>
              <a:rPr lang="vi-VN" sz="2000">
                <a:solidFill>
                  <a:srgbClr val="00FFFF"/>
                </a:solidFill>
              </a:rPr>
              <a:t>Constructor </a:t>
            </a:r>
            <a:r>
              <a:rPr lang="vi-VN" sz="2000">
                <a:solidFill>
                  <a:srgbClr val="FFFFFF"/>
                </a:solidFill>
              </a:rPr>
              <a:t>được xây dựng trong </a:t>
            </a:r>
            <a:r>
              <a:rPr lang="vi-VN" sz="2000">
                <a:solidFill>
                  <a:srgbClr val="00FFFF"/>
                </a:solidFill>
              </a:rPr>
              <a:t>prototype</a:t>
            </a:r>
            <a:r>
              <a:rPr lang="vi-VN" sz="2000">
                <a:solidFill>
                  <a:srgbClr val="FFFFFF"/>
                </a:solidFill>
              </a:rPr>
              <a:t>. Đó là cách tốt nhất để không bỏ quên bất kì thuộc tính nào khi thực hiện </a:t>
            </a:r>
            <a:r>
              <a:rPr lang="vi-VN" sz="2000">
                <a:solidFill>
                  <a:srgbClr val="FF0000"/>
                </a:solidFill>
              </a:rPr>
              <a:t>include</a:t>
            </a:r>
          </a:p>
        </p:txBody>
      </p:sp>
      <p:sp>
        <p:nvSpPr>
          <p:cNvPr id="185" name="Shape 185"/>
          <p:cNvSpPr txBox="1"/>
          <p:nvPr/>
        </p:nvSpPr>
        <p:spPr>
          <a:xfrm>
            <a:off x="226475" y="5039325"/>
            <a:ext cx="2655600" cy="15174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p:txBody>
      </p:sp>
      <p:sp>
        <p:nvSpPr>
          <p:cNvPr id="186" name="Shape 186"/>
          <p:cNvSpPr txBox="1"/>
          <p:nvPr/>
        </p:nvSpPr>
        <p:spPr>
          <a:xfrm>
            <a:off x="41650" y="4922600"/>
            <a:ext cx="3122699" cy="1595400"/>
          </a:xfrm>
          <a:prstGeom prst="rect">
            <a:avLst/>
          </a:prstGeom>
          <a:noFill/>
          <a:ln>
            <a:noFill/>
          </a:ln>
        </p:spPr>
        <p:txBody>
          <a:bodyPr anchorCtr="0" anchor="t" bIns="91425" lIns="91425" rIns="91425" tIns="91425">
            <a:noAutofit/>
          </a:bodyPr>
          <a:lstStyle/>
          <a:p>
            <a:pPr lvl="0">
              <a:spcBef>
                <a:spcPts val="0"/>
              </a:spcBef>
              <a:buNone/>
            </a:pPr>
            <a:r>
              <a:rPr lang="vi-VN" sz="1800">
                <a:solidFill>
                  <a:srgbClr val="FFFFFF"/>
                </a:solidFill>
              </a:rPr>
              <a:t>Bản chất giữa các mối quan hệ này là bất cứ sự gián đoạn nào diễn ra giữa </a:t>
            </a:r>
            <a:r>
              <a:rPr lang="vi-VN" sz="1800">
                <a:solidFill>
                  <a:srgbClr val="FF0000"/>
                </a:solidFill>
              </a:rPr>
              <a:t>instance </a:t>
            </a:r>
            <a:r>
              <a:rPr lang="vi-VN" sz="1800">
                <a:solidFill>
                  <a:srgbClr val="FFFFFF"/>
                </a:solidFill>
              </a:rPr>
              <a:t>và </a:t>
            </a:r>
            <a:r>
              <a:rPr lang="vi-VN" sz="1800">
                <a:solidFill>
                  <a:srgbClr val="00FFFF"/>
                </a:solidFill>
              </a:rPr>
              <a:t>Prototype </a:t>
            </a:r>
            <a:r>
              <a:rPr lang="vi-VN" sz="1800">
                <a:solidFill>
                  <a:srgbClr val="FFFFFF"/>
                </a:solidFill>
              </a:rPr>
              <a:t>cũng tạo ra sự gián đoạn giữa </a:t>
            </a:r>
            <a:r>
              <a:rPr lang="vi-VN" sz="1800">
                <a:solidFill>
                  <a:srgbClr val="FF0000"/>
                </a:solidFill>
              </a:rPr>
              <a:t>instance </a:t>
            </a:r>
            <a:r>
              <a:rPr lang="vi-VN" sz="1800">
                <a:solidFill>
                  <a:srgbClr val="FFFFFF"/>
                </a:solidFill>
              </a:rPr>
              <a:t>và </a:t>
            </a:r>
            <a:r>
              <a:rPr lang="vi-VN" sz="1800">
                <a:solidFill>
                  <a:srgbClr val="00FFFF"/>
                </a:solidFill>
              </a:rPr>
              <a:t>Constructor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vi-VN">
                <a:solidFill>
                  <a:srgbClr val="FFFFFF"/>
                </a:solidFill>
              </a:rPr>
              <a:t>Changing Prototype</a:t>
            </a:r>
          </a:p>
        </p:txBody>
      </p:sp>
      <p:sp>
        <p:nvSpPr>
          <p:cNvPr id="192" name="Shape 192"/>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t/>
            </a:r>
            <a:endParaRPr/>
          </a:p>
        </p:txBody>
      </p:sp>
      <p:pic>
        <p:nvPicPr>
          <p:cNvPr id="193" name="Shape 193"/>
          <p:cNvPicPr preferRelativeResize="0"/>
          <p:nvPr/>
        </p:nvPicPr>
        <p:blipFill>
          <a:blip r:embed="rId3">
            <a:alphaModFix/>
          </a:blip>
          <a:stretch>
            <a:fillRect/>
          </a:stretch>
        </p:blipFill>
        <p:spPr>
          <a:xfrm>
            <a:off x="0" y="1552224"/>
            <a:ext cx="5382824" cy="2730099"/>
          </a:xfrm>
          <a:prstGeom prst="rect">
            <a:avLst/>
          </a:prstGeom>
          <a:noFill/>
          <a:ln>
            <a:noFill/>
          </a:ln>
        </p:spPr>
      </p:pic>
      <p:pic>
        <p:nvPicPr>
          <p:cNvPr id="194" name="Shape 194"/>
          <p:cNvPicPr preferRelativeResize="0"/>
          <p:nvPr/>
        </p:nvPicPr>
        <p:blipFill>
          <a:blip r:embed="rId4">
            <a:alphaModFix/>
          </a:blip>
          <a:stretch>
            <a:fillRect/>
          </a:stretch>
        </p:blipFill>
        <p:spPr>
          <a:xfrm>
            <a:off x="3558895" y="4282320"/>
            <a:ext cx="5462074" cy="226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vi-VN">
                <a:solidFill>
                  <a:srgbClr val="FFFFFF"/>
                </a:solidFill>
              </a:rPr>
              <a:t>Changing Ptototype</a:t>
            </a:r>
          </a:p>
        </p:txBody>
      </p:sp>
      <p:sp>
        <p:nvSpPr>
          <p:cNvPr id="200" name="Shape 200"/>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0" lvl="0" marL="203200" rtl="0">
              <a:spcBef>
                <a:spcPts val="0"/>
              </a:spcBef>
              <a:buNone/>
            </a:pPr>
            <a:r>
              <a:rPr lang="vi-VN" sz="2000">
                <a:solidFill>
                  <a:srgbClr val="FFFFFF"/>
                </a:solidFill>
              </a:rPr>
              <a:t>Để đảm bảo sự cố định cho các object có sử dụng chung prototype với các object khác ta có 2 hàm là Object.freeze() và Object.seal().</a:t>
            </a:r>
          </a:p>
          <a:p>
            <a:pPr indent="0" lvl="0" marL="203200">
              <a:spcBef>
                <a:spcPts val="0"/>
              </a:spcBef>
              <a:buNone/>
            </a:pPr>
            <a:r>
              <a:rPr lang="vi-VN" sz="2000">
                <a:solidFill>
                  <a:srgbClr val="FFFFFF"/>
                </a:solidFill>
              </a:rPr>
              <a:t>Khi ta sử dụng 2 hàm này ta đã kích hoạt đặc tính “solely” trong object instance và prototype của nó</a:t>
            </a:r>
          </a:p>
        </p:txBody>
      </p:sp>
      <p:pic>
        <p:nvPicPr>
          <p:cNvPr id="201" name="Shape 201"/>
          <p:cNvPicPr preferRelativeResize="0"/>
          <p:nvPr/>
        </p:nvPicPr>
        <p:blipFill>
          <a:blip r:embed="rId3">
            <a:alphaModFix/>
          </a:blip>
          <a:stretch>
            <a:fillRect/>
          </a:stretch>
        </p:blipFill>
        <p:spPr>
          <a:xfrm>
            <a:off x="2285287" y="3245087"/>
            <a:ext cx="6791325" cy="328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457187"/>
            <a:ext cx="8229600" cy="1143000"/>
          </a:xfrm>
          <a:prstGeom prst="rect">
            <a:avLst/>
          </a:prstGeom>
        </p:spPr>
        <p:txBody>
          <a:bodyPr anchorCtr="0" anchor="ctr" bIns="91425" lIns="91425" rIns="91425" tIns="91425">
            <a:noAutofit/>
          </a:bodyPr>
          <a:lstStyle/>
          <a:p>
            <a:pPr lvl="0">
              <a:spcBef>
                <a:spcPts val="0"/>
              </a:spcBef>
              <a:buNone/>
            </a:pPr>
            <a:r>
              <a:rPr lang="vi-VN">
                <a:solidFill>
                  <a:srgbClr val="FFFFFF"/>
                </a:solidFill>
              </a:rPr>
              <a:t>Built-in Object prototype</a:t>
            </a:r>
          </a:p>
        </p:txBody>
      </p:sp>
      <p:sp>
        <p:nvSpPr>
          <p:cNvPr id="207" name="Shape 207"/>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69850" lvl="0" marL="0">
              <a:lnSpc>
                <a:spcPct val="115000"/>
              </a:lnSpc>
              <a:spcBef>
                <a:spcPts val="0"/>
              </a:spcBef>
              <a:buClr>
                <a:schemeClr val="dk1"/>
              </a:buClr>
              <a:buSzPct val="55000"/>
              <a:buFont typeface="Arial"/>
              <a:buNone/>
            </a:pPr>
            <a:r>
              <a:t/>
            </a:r>
            <a:endParaRPr sz="2000">
              <a:solidFill>
                <a:srgbClr val="FFFFFF"/>
              </a:solidFill>
              <a:highlight>
                <a:srgbClr val="FFFFFF"/>
              </a:highlight>
            </a:endParaRPr>
          </a:p>
          <a:p>
            <a:pPr lvl="0">
              <a:spcBef>
                <a:spcPts val="0"/>
              </a:spcBef>
              <a:buNone/>
            </a:pPr>
            <a:r>
              <a:t/>
            </a:r>
            <a:endParaRPr>
              <a:solidFill>
                <a:srgbClr val="FFFFFF"/>
              </a:solidFill>
            </a:endParaRPr>
          </a:p>
        </p:txBody>
      </p:sp>
      <p:pic>
        <p:nvPicPr>
          <p:cNvPr id="208" name="Shape 208"/>
          <p:cNvPicPr preferRelativeResize="0"/>
          <p:nvPr/>
        </p:nvPicPr>
        <p:blipFill>
          <a:blip r:embed="rId3">
            <a:alphaModFix/>
          </a:blip>
          <a:stretch>
            <a:fillRect/>
          </a:stretch>
        </p:blipFill>
        <p:spPr>
          <a:xfrm>
            <a:off x="457200" y="1523400"/>
            <a:ext cx="5528050" cy="2855725"/>
          </a:xfrm>
          <a:prstGeom prst="rect">
            <a:avLst/>
          </a:prstGeom>
          <a:noFill/>
          <a:ln>
            <a:noFill/>
          </a:ln>
        </p:spPr>
      </p:pic>
      <p:pic>
        <p:nvPicPr>
          <p:cNvPr id="209" name="Shape 209"/>
          <p:cNvPicPr preferRelativeResize="0"/>
          <p:nvPr/>
        </p:nvPicPr>
        <p:blipFill>
          <a:blip r:embed="rId4">
            <a:alphaModFix/>
          </a:blip>
          <a:stretch>
            <a:fillRect/>
          </a:stretch>
        </p:blipFill>
        <p:spPr>
          <a:xfrm>
            <a:off x="457187" y="4497312"/>
            <a:ext cx="8505825" cy="2124075"/>
          </a:xfrm>
          <a:prstGeom prst="rect">
            <a:avLst/>
          </a:prstGeom>
          <a:noFill/>
          <a:ln>
            <a:noFill/>
          </a:ln>
        </p:spPr>
      </p:pic>
      <p:sp>
        <p:nvSpPr>
          <p:cNvPr id="210" name="Shape 210"/>
          <p:cNvSpPr txBox="1"/>
          <p:nvPr/>
        </p:nvSpPr>
        <p:spPr>
          <a:xfrm>
            <a:off x="6131175" y="1576275"/>
            <a:ext cx="2791800" cy="2723700"/>
          </a:xfrm>
          <a:prstGeom prst="rect">
            <a:avLst/>
          </a:prstGeom>
          <a:noFill/>
          <a:ln>
            <a:noFill/>
          </a:ln>
        </p:spPr>
        <p:txBody>
          <a:bodyPr anchorCtr="0" anchor="t" bIns="91425" lIns="91425" rIns="91425" tIns="91425">
            <a:noAutofit/>
          </a:bodyPr>
          <a:lstStyle/>
          <a:p>
            <a:pPr lvl="0">
              <a:spcBef>
                <a:spcPts val="0"/>
              </a:spcBef>
              <a:buNone/>
            </a:pPr>
            <a:r>
              <a:rPr lang="vi-VN" sz="2500">
                <a:solidFill>
                  <a:srgbClr val="FFFFFF"/>
                </a:solidFill>
              </a:rPr>
              <a:t>Các </a:t>
            </a:r>
            <a:r>
              <a:rPr lang="vi-VN" sz="2500">
                <a:solidFill>
                  <a:srgbClr val="00FFFF"/>
                </a:solidFill>
              </a:rPr>
              <a:t>prototype </a:t>
            </a:r>
            <a:r>
              <a:rPr lang="vi-VN" sz="2500">
                <a:solidFill>
                  <a:srgbClr val="FFFFFF"/>
                </a:solidFill>
              </a:rPr>
              <a:t>còn có thể được xây dựng trong các </a:t>
            </a:r>
            <a:r>
              <a:rPr lang="vi-VN" sz="2500">
                <a:solidFill>
                  <a:srgbClr val="FF0000"/>
                </a:solidFill>
              </a:rPr>
              <a:t>Object </a:t>
            </a:r>
            <a:r>
              <a:rPr lang="vi-VN" sz="2500">
                <a:solidFill>
                  <a:srgbClr val="FFFFFF"/>
                </a:solidFill>
              </a:rPr>
              <a:t>cơ bản nhất như </a:t>
            </a:r>
            <a:r>
              <a:rPr lang="vi-VN" sz="2500">
                <a:solidFill>
                  <a:srgbClr val="FF0000"/>
                </a:solidFill>
              </a:rPr>
              <a:t>array </a:t>
            </a:r>
            <a:r>
              <a:rPr lang="vi-VN" sz="2500">
                <a:solidFill>
                  <a:srgbClr val="FFFFFF"/>
                </a:solidFill>
              </a:rPr>
              <a:t>hay </a:t>
            </a:r>
            <a:r>
              <a:rPr lang="vi-VN" sz="2500">
                <a:solidFill>
                  <a:srgbClr val="FF0000"/>
                </a:solidFill>
              </a:rPr>
              <a:t>string</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1" i="0" lang="vi-VN" sz="4400" u="none" cap="none" strike="noStrike">
                <a:solidFill>
                  <a:schemeClr val="lt1"/>
                </a:solidFill>
                <a:latin typeface="Arial"/>
                <a:ea typeface="Arial"/>
                <a:cs typeface="Arial"/>
                <a:sym typeface="Arial"/>
              </a:rPr>
              <a:t>Tạo mới Object và thao tác với Prototype</a:t>
            </a:r>
            <a:br>
              <a:rPr b="1" i="0" lang="vi-VN" sz="4400" u="none" cap="none" strike="noStrike">
                <a:solidFill>
                  <a:schemeClr val="dk2"/>
                </a:solidFill>
                <a:latin typeface="Arial"/>
                <a:ea typeface="Arial"/>
                <a:cs typeface="Arial"/>
                <a:sym typeface="Arial"/>
              </a:rPr>
            </a:br>
          </a:p>
        </p:txBody>
      </p:sp>
      <p:sp>
        <p:nvSpPr>
          <p:cNvPr id="216" name="Shape 216"/>
          <p:cNvSpPr txBox="1"/>
          <p:nvPr>
            <p:ph idx="1" type="body"/>
          </p:nvPr>
        </p:nvSpPr>
        <p:spPr>
          <a:xfrm>
            <a:off x="1219200" y="16764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Ta có thể tạo mới Object cùng prototype bằng cú pháp:</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00"/>
              </a:spcBef>
              <a:spcAft>
                <a:spcPts val="0"/>
              </a:spcAft>
              <a:buClr>
                <a:schemeClr val="dk1"/>
              </a:buClr>
              <a:buSzPct val="25000"/>
              <a:buFont typeface="Arial"/>
              <a:buNone/>
            </a:pPr>
            <a:r>
              <a:t/>
            </a:r>
            <a:endParaRPr b="0" i="0" sz="2000" u="none" cap="none" strike="noStrike">
              <a:solidFill>
                <a:schemeClr val="lt1"/>
              </a:solidFill>
              <a:latin typeface="Arial"/>
              <a:ea typeface="Arial"/>
              <a:cs typeface="Arial"/>
              <a:sym typeface="Arial"/>
            </a:endParaRP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Lúc này muốn tạo mới đối tượng và sử dụng các thuộc tính, phương thức thì ta làm như sau.</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p:txBody>
      </p:sp>
      <p:pic>
        <p:nvPicPr>
          <p:cNvPr id="217" name="Shape 217"/>
          <p:cNvPicPr preferRelativeResize="0"/>
          <p:nvPr/>
        </p:nvPicPr>
        <p:blipFill rotWithShape="1">
          <a:blip r:embed="rId3">
            <a:alphaModFix/>
          </a:blip>
          <a:srcRect b="0" l="0" r="0" t="0"/>
          <a:stretch/>
        </p:blipFill>
        <p:spPr>
          <a:xfrm>
            <a:off x="1219200" y="2209800"/>
            <a:ext cx="7842249" cy="1904999"/>
          </a:xfrm>
          <a:prstGeom prst="rect">
            <a:avLst/>
          </a:prstGeom>
          <a:noFill/>
          <a:ln>
            <a:noFill/>
          </a:ln>
        </p:spPr>
      </p:pic>
      <p:pic>
        <p:nvPicPr>
          <p:cNvPr id="218" name="Shape 218"/>
          <p:cNvPicPr preferRelativeResize="0"/>
          <p:nvPr/>
        </p:nvPicPr>
        <p:blipFill rotWithShape="1">
          <a:blip r:embed="rId4">
            <a:alphaModFix/>
          </a:blip>
          <a:srcRect b="0" l="0" r="0" t="0"/>
          <a:stretch/>
        </p:blipFill>
        <p:spPr>
          <a:xfrm>
            <a:off x="1219200" y="4800600"/>
            <a:ext cx="7842249" cy="165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28600"/>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vi-VN" sz="4400" u="none" cap="none" strike="noStrike">
                <a:solidFill>
                  <a:schemeClr val="lt1"/>
                </a:solidFill>
                <a:latin typeface="Arial"/>
                <a:ea typeface="Arial"/>
                <a:cs typeface="Arial"/>
                <a:sym typeface="Arial"/>
              </a:rPr>
              <a:t>Object(Class của Js)</a:t>
            </a:r>
          </a:p>
        </p:txBody>
      </p:sp>
      <p:sp>
        <p:nvSpPr>
          <p:cNvPr id="91" name="Shape 91"/>
          <p:cNvSpPr txBox="1"/>
          <p:nvPr>
            <p:ph idx="1" type="body"/>
          </p:nvPr>
        </p:nvSpPr>
        <p:spPr>
          <a:xfrm>
            <a:off x="925749" y="1600200"/>
            <a:ext cx="8229600" cy="51355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lt1"/>
              </a:buClr>
              <a:buSzPct val="25000"/>
              <a:buFont typeface="Arial"/>
              <a:buNone/>
            </a:pPr>
            <a:r>
              <a:rPr b="0" i="0" lang="vi-VN" sz="2800" u="none" cap="none" strike="noStrike">
                <a:solidFill>
                  <a:schemeClr val="lt1"/>
                </a:solidFill>
                <a:latin typeface="Arial"/>
                <a:ea typeface="Arial"/>
                <a:cs typeface="Arial"/>
                <a:sym typeface="Arial"/>
              </a:rPr>
              <a:t>Không giống như hầu hết các ngôn ngữ hướng đối tượng khác, trên thực tế javaScript không thực sự có khái niệm lớp, trong hầu hết các ngôn ngữ lập trình bạn phải xây dựng lớp sau đó mới khai báo đối tượng để sử dụng. </a:t>
            </a:r>
          </a:p>
          <a:p>
            <a:pPr indent="0" lvl="0" marL="0" marR="0" rtl="0" algn="l">
              <a:spcBef>
                <a:spcPts val="560"/>
              </a:spcBef>
              <a:spcAft>
                <a:spcPts val="0"/>
              </a:spcAft>
              <a:buClr>
                <a:schemeClr val="dk1"/>
              </a:buClr>
              <a:buSzPct val="25000"/>
              <a:buFont typeface="Arial"/>
              <a:buNone/>
            </a:pPr>
            <a:r>
              <a:t/>
            </a:r>
            <a:endParaRPr b="0" i="0" sz="2800" u="none" cap="none" strike="noStrike">
              <a:solidFill>
                <a:schemeClr val="lt1"/>
              </a:solidFill>
              <a:latin typeface="Arial"/>
              <a:ea typeface="Arial"/>
              <a:cs typeface="Arial"/>
              <a:sym typeface="Arial"/>
            </a:endParaRPr>
          </a:p>
          <a:p>
            <a:pPr indent="0" lvl="0" marL="0" marR="0" rtl="0" algn="l">
              <a:spcBef>
                <a:spcPts val="560"/>
              </a:spcBef>
              <a:spcAft>
                <a:spcPts val="0"/>
              </a:spcAft>
              <a:buClr>
                <a:schemeClr val="lt1"/>
              </a:buClr>
              <a:buSzPct val="25000"/>
              <a:buFont typeface="Arial"/>
              <a:buNone/>
            </a:pPr>
            <a:r>
              <a:rPr b="0" i="0" lang="vi-VN" sz="2800" u="none" cap="none" strike="noStrike">
                <a:solidFill>
                  <a:schemeClr val="lt1"/>
                </a:solidFill>
                <a:latin typeface="Arial"/>
                <a:ea typeface="Arial"/>
                <a:cs typeface="Arial"/>
                <a:sym typeface="Arial"/>
              </a:rPr>
              <a:t>Trong javaScript đối tượng được tạo trực tiếp và có thể tạo bằng nhiều cách , đối tượng cũng có thể kế thừa từ đối tượng khác.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1" i="0" lang="vi-VN" sz="4400" u="none" cap="none" strike="noStrike">
                <a:solidFill>
                  <a:schemeClr val="lt1"/>
                </a:solidFill>
                <a:latin typeface="Arial"/>
                <a:ea typeface="Arial"/>
                <a:cs typeface="Arial"/>
                <a:sym typeface="Arial"/>
              </a:rPr>
              <a:t>Bổ sung dữ liệu vào đối tượng</a:t>
            </a:r>
          </a:p>
        </p:txBody>
      </p:sp>
      <p:sp>
        <p:nvSpPr>
          <p:cNvPr id="224" name="Shape 224"/>
          <p:cNvSpPr txBox="1"/>
          <p:nvPr>
            <p:ph idx="1" type="body"/>
          </p:nvPr>
        </p:nvSpPr>
        <p:spPr>
          <a:xfrm>
            <a:off x="11430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lt1"/>
              </a:buClr>
              <a:buSzPct val="25000"/>
              <a:buFont typeface="Arial"/>
              <a:buNone/>
            </a:pPr>
            <a:r>
              <a:rPr b="0" i="0" lang="vi-VN" sz="2400" u="none" cap="none" strike="noStrike">
                <a:solidFill>
                  <a:schemeClr val="lt1"/>
                </a:solidFill>
                <a:latin typeface="Arial"/>
                <a:ea typeface="Arial"/>
                <a:cs typeface="Arial"/>
                <a:sym typeface="Arial"/>
              </a:rPr>
              <a:t>có thể thêm các thuộc tính và phương thức vào Prototype của một đối tượng nào đó bằng cú pháp sau:</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lt1"/>
              </a:buClr>
              <a:buSzPct val="25000"/>
              <a:buFont typeface="Arial"/>
              <a:buNone/>
            </a:pPr>
            <a:r>
              <a:rPr b="0" i="0" lang="vi-VN" sz="2400" u="none" cap="none" strike="noStrike">
                <a:solidFill>
                  <a:schemeClr val="lt1"/>
                </a:solidFill>
                <a:latin typeface="Arial"/>
                <a:ea typeface="Arial"/>
                <a:cs typeface="Arial"/>
                <a:sym typeface="Arial"/>
              </a:rPr>
              <a:t>Nó giống như ta điền nội dung vào 1 đường dẫn (link) vậy</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p:txBody>
      </p:sp>
      <p:pic>
        <p:nvPicPr>
          <p:cNvPr id="225" name="Shape 225"/>
          <p:cNvPicPr preferRelativeResize="0"/>
          <p:nvPr/>
        </p:nvPicPr>
        <p:blipFill rotWithShape="1">
          <a:blip r:embed="rId3">
            <a:alphaModFix/>
          </a:blip>
          <a:srcRect b="0" l="0" r="0" t="0"/>
          <a:stretch/>
        </p:blipFill>
        <p:spPr>
          <a:xfrm>
            <a:off x="990600" y="2667000"/>
            <a:ext cx="7667625" cy="1171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vi-VN" sz="3200">
                <a:solidFill>
                  <a:srgbClr val="FFFFFF"/>
                </a:solidFill>
              </a:rPr>
              <a:t>Tổng kết</a:t>
            </a:r>
          </a:p>
        </p:txBody>
      </p:sp>
      <p:sp>
        <p:nvSpPr>
          <p:cNvPr id="231" name="Shape 231"/>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rPr lang="vi-VN">
                <a:solidFill>
                  <a:srgbClr val="FFFFFF"/>
                </a:solidFill>
              </a:rPr>
              <a:t>Constructor được sử dụng khi ta muốn tạo nhiều object với các tính chất tương tự</a:t>
            </a:r>
          </a:p>
          <a:p>
            <a:pPr lvl="0">
              <a:spcBef>
                <a:spcPts val="0"/>
              </a:spcBef>
              <a:buNone/>
            </a:pPr>
            <a:r>
              <a:rPr lang="vi-VN">
                <a:solidFill>
                  <a:srgbClr val="FFFFFF"/>
                </a:solidFill>
              </a:rPr>
              <a:t>Prototype xuất hiện trong bất kì function nào như 1 phần cố hữu </a:t>
            </a:r>
          </a:p>
          <a:p>
            <a:pPr lvl="0">
              <a:spcBef>
                <a:spcPts val="0"/>
              </a:spcBef>
              <a:buNone/>
            </a:pPr>
            <a:r>
              <a:rPr lang="vi-VN">
                <a:solidFill>
                  <a:srgbClr val="FFFFFF"/>
                </a:solidFill>
              </a:rPr>
              <a:t>mọi prototype của bất cứ đối tượng nguyên mẫu nào cũng được lưu trũ trong[[prototype]] proterty . Và được tham khảo thông qua các đường đẫn con trỏ đến các đối tượng khác.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t/>
            </a:r>
            <a:endParaRPr/>
          </a:p>
        </p:txBody>
      </p:sp>
      <p:sp>
        <p:nvSpPr>
          <p:cNvPr id="237" name="Shape 237"/>
          <p:cNvSpPr txBox="1"/>
          <p:nvPr>
            <p:ph idx="1" type="body"/>
          </p:nvPr>
        </p:nvSpPr>
        <p:spPr>
          <a:xfrm>
            <a:off x="2519475" y="2592400"/>
            <a:ext cx="8229600" cy="4526100"/>
          </a:xfrm>
          <a:prstGeom prst="rect">
            <a:avLst/>
          </a:prstGeom>
        </p:spPr>
        <p:txBody>
          <a:bodyPr anchorCtr="0" anchor="t" bIns="91425" lIns="91425" rIns="91425" tIns="91425">
            <a:noAutofit/>
          </a:bodyPr>
          <a:lstStyle/>
          <a:p>
            <a:pPr lvl="0">
              <a:spcBef>
                <a:spcPts val="0"/>
              </a:spcBef>
              <a:buNone/>
            </a:pPr>
            <a:r>
              <a:rPr lang="vi-VN" sz="6400">
                <a:solidFill>
                  <a:srgbClr val="FFFFFF"/>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0"/>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vi-VN" sz="4000" u="none" cap="none" strike="noStrike">
                <a:solidFill>
                  <a:schemeClr val="lt1"/>
                </a:solidFill>
                <a:latin typeface="Arial"/>
                <a:ea typeface="Arial"/>
                <a:cs typeface="Arial"/>
                <a:sym typeface="Arial"/>
              </a:rPr>
              <a:t>Khởi tạo đối tượng</a:t>
            </a:r>
          </a:p>
        </p:txBody>
      </p:sp>
      <p:sp>
        <p:nvSpPr>
          <p:cNvPr id="97" name="Shape 97"/>
          <p:cNvSpPr txBox="1"/>
          <p:nvPr>
            <p:ph idx="1" type="body"/>
          </p:nvPr>
        </p:nvSpPr>
        <p:spPr>
          <a:xfrm>
            <a:off x="10668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lt1"/>
              </a:buClr>
              <a:buSzPct val="25000"/>
              <a:buFont typeface="Arial"/>
              <a:buNone/>
            </a:pPr>
            <a:r>
              <a:rPr b="0" i="0" lang="vi-VN" sz="3200" u="none" cap="none" strike="noStrike">
                <a:solidFill>
                  <a:schemeClr val="lt1"/>
                </a:solidFill>
                <a:latin typeface="Arial"/>
                <a:ea typeface="Arial"/>
                <a:cs typeface="Arial"/>
                <a:sym typeface="Arial"/>
              </a:rPr>
              <a:t> Cú pháp khởi tạo đối tượng :</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Cách 1:</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	</a:t>
            </a:r>
            <a:r>
              <a:rPr b="0" i="0" lang="vi-VN" sz="2000" u="none" cap="none" strike="noStrike">
                <a:solidFill>
                  <a:srgbClr val="FF0000"/>
                </a:solidFill>
                <a:latin typeface="Arial"/>
                <a:ea typeface="Arial"/>
                <a:cs typeface="Arial"/>
                <a:sym typeface="Arial"/>
              </a:rPr>
              <a:t>var</a:t>
            </a:r>
            <a:r>
              <a:rPr b="0" i="0" lang="vi-VN" sz="2000" u="none" cap="none" strike="noStrike">
                <a:solidFill>
                  <a:schemeClr val="lt1"/>
                </a:solidFill>
                <a:latin typeface="Arial"/>
                <a:ea typeface="Arial"/>
                <a:cs typeface="Arial"/>
                <a:sym typeface="Arial"/>
              </a:rPr>
              <a:t> </a:t>
            </a:r>
            <a:r>
              <a:rPr b="0" i="0" lang="vi-VN" sz="2000" u="none" cap="none" strike="noStrike">
                <a:solidFill>
                  <a:srgbClr val="71BEC4"/>
                </a:solidFill>
                <a:latin typeface="Arial"/>
                <a:ea typeface="Arial"/>
                <a:cs typeface="Arial"/>
                <a:sym typeface="Arial"/>
              </a:rPr>
              <a:t>Comment</a:t>
            </a:r>
            <a:r>
              <a:rPr b="0" i="0" lang="vi-VN" sz="2000" u="none" cap="none" strike="noStrike">
                <a:solidFill>
                  <a:schemeClr val="lt1"/>
                </a:solidFill>
                <a:latin typeface="Arial"/>
                <a:ea typeface="Arial"/>
                <a:cs typeface="Arial"/>
                <a:sym typeface="Arial"/>
              </a:rPr>
              <a:t> = </a:t>
            </a:r>
            <a:r>
              <a:rPr b="0" i="0" lang="vi-VN" sz="2000" u="none" cap="none" strike="noStrike">
                <a:solidFill>
                  <a:srgbClr val="FF0000"/>
                </a:solidFill>
                <a:latin typeface="Arial"/>
                <a:ea typeface="Arial"/>
                <a:cs typeface="Arial"/>
                <a:sym typeface="Arial"/>
              </a:rPr>
              <a:t>new</a:t>
            </a:r>
            <a:r>
              <a:rPr b="0" i="0" lang="vi-VN" sz="2000" u="none" cap="none" strike="noStrike">
                <a:solidFill>
                  <a:schemeClr val="lt1"/>
                </a:solidFill>
                <a:latin typeface="Arial"/>
                <a:ea typeface="Arial"/>
                <a:cs typeface="Arial"/>
                <a:sym typeface="Arial"/>
              </a:rPr>
              <a:t> Object();</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Cách 2:</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	</a:t>
            </a:r>
            <a:r>
              <a:rPr b="0" i="0" lang="vi-VN" sz="2000" u="none" cap="none" strike="noStrike">
                <a:solidFill>
                  <a:srgbClr val="FF0000"/>
                </a:solidFill>
                <a:latin typeface="Arial"/>
                <a:ea typeface="Arial"/>
                <a:cs typeface="Arial"/>
                <a:sym typeface="Arial"/>
              </a:rPr>
              <a:t>var</a:t>
            </a:r>
            <a:r>
              <a:rPr b="0" i="0" lang="vi-VN" sz="2000" u="none" cap="none" strike="noStrike">
                <a:solidFill>
                  <a:schemeClr val="lt1"/>
                </a:solidFill>
                <a:latin typeface="Arial"/>
                <a:ea typeface="Arial"/>
                <a:cs typeface="Arial"/>
                <a:sym typeface="Arial"/>
              </a:rPr>
              <a:t> </a:t>
            </a:r>
            <a:r>
              <a:rPr b="0" i="0" lang="vi-VN" sz="2000" u="none" cap="none" strike="noStrike">
                <a:solidFill>
                  <a:srgbClr val="71BEC4"/>
                </a:solidFill>
                <a:latin typeface="Arial"/>
                <a:ea typeface="Arial"/>
                <a:cs typeface="Arial"/>
                <a:sym typeface="Arial"/>
              </a:rPr>
              <a:t>Comment</a:t>
            </a:r>
            <a:r>
              <a:rPr b="0" i="0" lang="vi-VN" sz="2000" u="none" cap="none" strike="noStrike">
                <a:solidFill>
                  <a:schemeClr val="lt1"/>
                </a:solidFill>
                <a:latin typeface="Arial"/>
                <a:ea typeface="Arial"/>
                <a:cs typeface="Arial"/>
                <a:sym typeface="Arial"/>
              </a:rPr>
              <a:t> = { };</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Đối tượng(object) là một khái niệm trừ tượng bao gồm các đối tượn cụ thể có sẵn, hay lập trình viên có thể tự tạo ra đối tượn theo ý mình dựa trên yêu cầu của ứng dụng</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Ta có 2 cách để khởi tạo 1 đối  tượng rỗng như trên</a:t>
            </a:r>
          </a:p>
          <a:p>
            <a:pPr indent="0" lvl="0" marL="0" marR="0" rtl="0" algn="l">
              <a:spcBef>
                <a:spcPts val="400"/>
              </a:spcBef>
              <a:spcAft>
                <a:spcPts val="0"/>
              </a:spcAft>
              <a:buClr>
                <a:schemeClr val="dk1"/>
              </a:buClr>
              <a:buSzPct val="25000"/>
              <a:buFont typeface="Arial"/>
              <a:buNone/>
            </a:pPr>
            <a:r>
              <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3404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vi-VN" sz="3600" u="none" cap="none" strike="noStrike">
                <a:solidFill>
                  <a:schemeClr val="lt1"/>
                </a:solidFill>
                <a:latin typeface="Arial"/>
                <a:ea typeface="Arial"/>
                <a:cs typeface="Arial"/>
                <a:sym typeface="Arial"/>
              </a:rPr>
              <a:t>Các thành phần trong 1 Object</a:t>
            </a:r>
          </a:p>
        </p:txBody>
      </p:sp>
      <p:sp>
        <p:nvSpPr>
          <p:cNvPr id="103" name="Shape 103"/>
          <p:cNvSpPr txBox="1"/>
          <p:nvPr>
            <p:ph idx="1" type="body"/>
          </p:nvPr>
        </p:nvSpPr>
        <p:spPr>
          <a:xfrm>
            <a:off x="457200" y="11430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1 Object có 2 loại thành phần :</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	+Thuộc tính (giá trị) hay có thể hiểu là biến cần lưu trữ trong 	đối tượng</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	+Phương thức(hành động) có thể hiểu là hàm của đối tượng.</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 Để xem danh sách phương thức và thuộc tính:</a:t>
            </a:r>
          </a:p>
          <a:p>
            <a:pPr indent="0" lvl="0" marL="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vi-VN" sz="4400" u="none" cap="none" strike="noStrike">
                <a:solidFill>
                  <a:schemeClr val="lt1"/>
                </a:solidFill>
                <a:latin typeface="Arial"/>
                <a:ea typeface="Arial"/>
                <a:cs typeface="Arial"/>
                <a:sym typeface="Arial"/>
              </a:rPr>
              <a:t>Thao tác với thuộc tính và phương thức</a:t>
            </a:r>
          </a:p>
        </p:txBody>
      </p:sp>
      <p:sp>
        <p:nvSpPr>
          <p:cNvPr id="109" name="Shape 10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lt1"/>
              </a:buClr>
              <a:buSzPct val="25000"/>
              <a:buFont typeface="Arial"/>
              <a:buNone/>
            </a:pPr>
            <a:r>
              <a:rPr b="0" i="0" lang="vi-VN" sz="2400" u="none" cap="none" strike="noStrike">
                <a:solidFill>
                  <a:schemeClr val="lt1"/>
                </a:solidFill>
                <a:latin typeface="Arial"/>
                <a:ea typeface="Arial"/>
                <a:cs typeface="Arial"/>
                <a:sym typeface="Arial"/>
              </a:rPr>
              <a:t>Sau khi tạo xong đối tượng thì ta có hai cách sử dụng căn bản đó là gọi và gán dữ liệu cho thuộc tính và phương thức. Nhưng nếu xem xét mọi khía cạnh thì chúng ta có các thao tác thông thường như sau:</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2" marL="914400" marR="0" rtl="0" algn="l">
              <a:spcBef>
                <a:spcPts val="400"/>
              </a:spcBef>
              <a:spcAft>
                <a:spcPts val="0"/>
              </a:spcAft>
              <a:buClr>
                <a:schemeClr val="lt1"/>
              </a:buClr>
              <a:buSzPct val="25000"/>
              <a:buFont typeface="Arial"/>
              <a:buNone/>
            </a:pPr>
            <a:r>
              <a:rPr b="0" i="0" lang="vi-VN" sz="1600" u="none" cap="none" strike="noStrike">
                <a:solidFill>
                  <a:schemeClr val="lt1"/>
                </a:solidFill>
                <a:latin typeface="Arial"/>
                <a:ea typeface="Arial"/>
                <a:cs typeface="Arial"/>
                <a:sym typeface="Arial"/>
              </a:rPr>
              <a:t>	</a:t>
            </a:r>
            <a:r>
              <a:rPr b="0" i="0" lang="vi-VN" sz="2000" u="none" cap="none" strike="noStrike">
                <a:solidFill>
                  <a:schemeClr val="lt1"/>
                </a:solidFill>
                <a:latin typeface="Arial"/>
                <a:ea typeface="Arial"/>
                <a:cs typeface="Arial"/>
                <a:sym typeface="Arial"/>
              </a:rPr>
              <a:t>Gán giá trị cho thuộc tính</a:t>
            </a:r>
          </a:p>
          <a:p>
            <a:pPr indent="0" lvl="2" marL="914400" marR="0" rtl="0" algn="l">
              <a:spcBef>
                <a:spcPts val="400"/>
              </a:spcBef>
              <a:spcAft>
                <a:spcPts val="0"/>
              </a:spcAft>
              <a:buClr>
                <a:schemeClr val="dk1"/>
              </a:buClr>
              <a:buSzPct val="25000"/>
              <a:buFont typeface="Arial"/>
              <a:buNone/>
            </a:pPr>
            <a:r>
              <a:t/>
            </a:r>
            <a:endParaRPr b="0" i="0" sz="2000" u="none" cap="none" strike="noStrike">
              <a:solidFill>
                <a:schemeClr val="lt1"/>
              </a:solidFill>
              <a:latin typeface="Arial"/>
              <a:ea typeface="Arial"/>
              <a:cs typeface="Arial"/>
              <a:sym typeface="Arial"/>
            </a:endParaRPr>
          </a:p>
          <a:p>
            <a:pPr indent="0" lvl="1" marL="45720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		Lấy giá trị của thuộc tính</a:t>
            </a:r>
          </a:p>
          <a:p>
            <a:pPr indent="0" lvl="1" marL="457200" marR="0" rtl="0" algn="l">
              <a:spcBef>
                <a:spcPts val="400"/>
              </a:spcBef>
              <a:spcAft>
                <a:spcPts val="0"/>
              </a:spcAft>
              <a:buClr>
                <a:schemeClr val="dk1"/>
              </a:buClr>
              <a:buSzPct val="25000"/>
              <a:buFont typeface="Arial"/>
              <a:buNone/>
            </a:pPr>
            <a:r>
              <a:t/>
            </a:r>
            <a:endParaRPr b="0" i="0" sz="2000" u="none" cap="none" strike="noStrike">
              <a:solidFill>
                <a:schemeClr val="lt1"/>
              </a:solidFill>
              <a:latin typeface="Arial"/>
              <a:ea typeface="Arial"/>
              <a:cs typeface="Arial"/>
              <a:sym typeface="Arial"/>
            </a:endParaRPr>
          </a:p>
          <a:p>
            <a:pPr indent="0" lvl="1" marL="457200" marR="0" rtl="0" algn="l">
              <a:spcBef>
                <a:spcPts val="400"/>
              </a:spcBef>
              <a:spcAft>
                <a:spcPts val="0"/>
              </a:spcAft>
              <a:buClr>
                <a:schemeClr val="lt1"/>
              </a:buClr>
              <a:buSzPct val="25000"/>
              <a:buFont typeface="Arial"/>
              <a:buNone/>
            </a:pPr>
            <a:r>
              <a:rPr b="0" i="0" lang="vi-VN" sz="2000" u="none" cap="none" strike="noStrike">
                <a:solidFill>
                  <a:schemeClr val="lt1"/>
                </a:solidFill>
                <a:latin typeface="Arial"/>
                <a:ea typeface="Arial"/>
                <a:cs typeface="Arial"/>
                <a:sym typeface="Arial"/>
              </a:rPr>
              <a:t>		Gọi phương thức</a:t>
            </a:r>
          </a:p>
          <a:p>
            <a:pPr indent="0" lvl="1" marL="457200" marR="0" rtl="0" algn="l">
              <a:spcBef>
                <a:spcPts val="400"/>
              </a:spcBef>
              <a:spcAft>
                <a:spcPts val="0"/>
              </a:spcAft>
              <a:buClr>
                <a:schemeClr val="dk1"/>
              </a:buClr>
              <a:buSzPct val="25000"/>
              <a:buFont typeface="Arial"/>
              <a:buNone/>
            </a:pPr>
            <a:r>
              <a:t/>
            </a:r>
            <a:endParaRPr b="0" i="0" sz="2000" u="none" cap="none" strike="noStrike">
              <a:solidFill>
                <a:schemeClr val="lt1"/>
              </a:solidFill>
              <a:latin typeface="Arial"/>
              <a:ea typeface="Arial"/>
              <a:cs typeface="Arial"/>
              <a:sym typeface="Arial"/>
            </a:endParaRPr>
          </a:p>
          <a:p>
            <a:pPr indent="0" lvl="1" marL="457200" marR="0" rtl="0" algn="l">
              <a:spcBef>
                <a:spcPts val="400"/>
              </a:spcBef>
              <a:spcAft>
                <a:spcPts val="0"/>
              </a:spcAft>
              <a:buClr>
                <a:schemeClr val="dk1"/>
              </a:buClr>
              <a:buSzPct val="25000"/>
              <a:buFont typeface="Arial"/>
              <a:buNone/>
            </a:pPr>
            <a:r>
              <a:t/>
            </a:r>
            <a:endParaRPr b="0" i="0" sz="2000" u="none" cap="none" strike="noStrike">
              <a:solidFill>
                <a:schemeClr val="lt1"/>
              </a:solidFill>
              <a:latin typeface="Arial"/>
              <a:ea typeface="Arial"/>
              <a:cs typeface="Arial"/>
              <a:sym typeface="Arial"/>
            </a:endParaRPr>
          </a:p>
          <a:p>
            <a:pPr indent="0" lvl="1" marL="457200" marR="0" rtl="0" algn="l">
              <a:spcBef>
                <a:spcPts val="400"/>
              </a:spcBef>
              <a:spcAft>
                <a:spcPts val="0"/>
              </a:spcAft>
              <a:buClr>
                <a:schemeClr val="dk1"/>
              </a:buClr>
              <a:buSzPct val="25000"/>
              <a:buFont typeface="Arial"/>
              <a:buNone/>
            </a:pPr>
            <a:r>
              <a:t/>
            </a:r>
            <a:endParaRPr b="0" i="0" sz="20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vi-VN" sz="4400" u="none" cap="none" strike="noStrike">
                <a:solidFill>
                  <a:schemeClr val="lt1"/>
                </a:solidFill>
                <a:latin typeface="Arial"/>
                <a:ea typeface="Arial"/>
                <a:cs typeface="Arial"/>
                <a:sym typeface="Arial"/>
              </a:rPr>
              <a:t>Mảng chứa đối tượng ,đối tượng chứa đối tượng</a:t>
            </a:r>
          </a:p>
        </p:txBody>
      </p:sp>
      <p:sp>
        <p:nvSpPr>
          <p:cNvPr id="115" name="Shape 11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lt1"/>
              </a:buClr>
              <a:buSzPct val="25000"/>
              <a:buFont typeface="Arial"/>
              <a:buNone/>
            </a:pPr>
            <a:r>
              <a:rPr b="0" i="0" lang="vi-VN" sz="2400" u="none" cap="none" strike="noStrike">
                <a:solidFill>
                  <a:schemeClr val="lt1"/>
                </a:solidFill>
                <a:latin typeface="Arial"/>
                <a:ea typeface="Arial"/>
                <a:cs typeface="Arial"/>
                <a:sym typeface="Arial"/>
              </a:rPr>
              <a:t>Mỗi đối tượng (object) trong Javascript có thể chứa các đối tượng khác </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a:p>
            <a:pPr indent="0" lvl="0" marL="0" marR="0" rtl="0" algn="l">
              <a:spcBef>
                <a:spcPts val="480"/>
              </a:spcBef>
              <a:spcAft>
                <a:spcPts val="0"/>
              </a:spcAft>
              <a:buClr>
                <a:schemeClr val="lt1"/>
              </a:buClr>
              <a:buSzPct val="25000"/>
              <a:buFont typeface="Arial"/>
              <a:buNone/>
            </a:pPr>
            <a:r>
              <a:rPr b="0" i="0" lang="vi-VN" sz="2400" u="none" cap="none" strike="noStrike">
                <a:solidFill>
                  <a:schemeClr val="lt1"/>
                </a:solidFill>
                <a:latin typeface="Arial"/>
                <a:ea typeface="Arial"/>
                <a:cs typeface="Arial"/>
                <a:sym typeface="Arial"/>
              </a:rPr>
              <a:t>mảng có thể chứa các đối tượng.</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lt1"/>
              </a:solidFill>
              <a:latin typeface="Arial"/>
              <a:ea typeface="Arial"/>
              <a:cs typeface="Arial"/>
              <a:sym typeface="Arial"/>
            </a:endParaRPr>
          </a:p>
        </p:txBody>
      </p:sp>
      <p:pic>
        <p:nvPicPr>
          <p:cNvPr id="116" name="Shape 116"/>
          <p:cNvPicPr preferRelativeResize="0"/>
          <p:nvPr/>
        </p:nvPicPr>
        <p:blipFill rotWithShape="1">
          <a:blip r:embed="rId3">
            <a:alphaModFix/>
          </a:blip>
          <a:srcRect b="0" l="0" r="0" t="0"/>
          <a:stretch/>
        </p:blipFill>
        <p:spPr>
          <a:xfrm>
            <a:off x="2121883" y="2590800"/>
            <a:ext cx="6828472" cy="1847804"/>
          </a:xfrm>
          <a:prstGeom prst="rect">
            <a:avLst/>
          </a:prstGeom>
          <a:noFill/>
          <a:ln>
            <a:noFill/>
          </a:ln>
        </p:spPr>
      </p:pic>
      <p:pic>
        <p:nvPicPr>
          <p:cNvPr id="117" name="Shape 117"/>
          <p:cNvPicPr preferRelativeResize="0"/>
          <p:nvPr/>
        </p:nvPicPr>
        <p:blipFill rotWithShape="1">
          <a:blip r:embed="rId4">
            <a:alphaModFix/>
          </a:blip>
          <a:srcRect b="0" l="0" r="0" t="0"/>
          <a:stretch/>
        </p:blipFill>
        <p:spPr>
          <a:xfrm>
            <a:off x="2121883" y="5051439"/>
            <a:ext cx="7003827" cy="1806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76200"/>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vi-VN">
                <a:solidFill>
                  <a:schemeClr val="lt1"/>
                </a:solidFill>
              </a:rPr>
              <a:t>Constructors &amp; Prototypes</a:t>
            </a:r>
          </a:p>
        </p:txBody>
      </p:sp>
      <p:sp>
        <p:nvSpPr>
          <p:cNvPr id="123" name="Shape 123"/>
          <p:cNvSpPr txBox="1"/>
          <p:nvPr>
            <p:ph idx="1" type="body"/>
          </p:nvPr>
        </p:nvSpPr>
        <p:spPr>
          <a:xfrm>
            <a:off x="987350" y="972775"/>
            <a:ext cx="8229600" cy="4526100"/>
          </a:xfrm>
          <a:prstGeom prst="rect">
            <a:avLst/>
          </a:prstGeom>
          <a:noFill/>
          <a:ln>
            <a:noFill/>
          </a:ln>
        </p:spPr>
        <p:txBody>
          <a:bodyPr anchorCtr="0" anchor="t" bIns="45700" lIns="91425" rIns="91425" tIns="45700">
            <a:noAutofit/>
          </a:bodyPr>
          <a:lstStyle/>
          <a:p>
            <a:pPr indent="0" lvl="0" marL="0" marR="0" rtl="0" algn="l">
              <a:spcBef>
                <a:spcPts val="400"/>
              </a:spcBef>
              <a:spcAft>
                <a:spcPts val="0"/>
              </a:spcAft>
              <a:buClr>
                <a:schemeClr val="lt1"/>
              </a:buClr>
              <a:buSzPct val="25000"/>
              <a:buFont typeface="Arial"/>
              <a:buNone/>
            </a:pPr>
            <a:r>
              <a:rPr lang="vi-VN" sz="3000">
                <a:solidFill>
                  <a:schemeClr val="lt1"/>
                </a:solidFill>
              </a:rPr>
              <a:t>+</a:t>
            </a:r>
            <a:r>
              <a:rPr lang="vi-VN" sz="3000">
                <a:solidFill>
                  <a:srgbClr val="4A86E8"/>
                </a:solidFill>
              </a:rPr>
              <a:t>Constructors</a:t>
            </a:r>
            <a:r>
              <a:rPr lang="vi-VN" sz="3000">
                <a:solidFill>
                  <a:schemeClr val="lt1"/>
                </a:solidFill>
              </a:rPr>
              <a:t> : là 1 </a:t>
            </a:r>
            <a:r>
              <a:rPr lang="vi-VN" sz="3000">
                <a:solidFill>
                  <a:srgbClr val="FF0000"/>
                </a:solidFill>
              </a:rPr>
              <a:t>function </a:t>
            </a:r>
            <a:r>
              <a:rPr lang="vi-VN" sz="3000">
                <a:solidFill>
                  <a:schemeClr val="lt1"/>
                </a:solidFill>
              </a:rPr>
              <a:t>đơn giản sử dụng cùng “</a:t>
            </a:r>
            <a:r>
              <a:rPr lang="vi-VN" sz="3000">
                <a:solidFill>
                  <a:srgbClr val="FF0000"/>
                </a:solidFill>
              </a:rPr>
              <a:t>new</a:t>
            </a:r>
            <a:r>
              <a:rPr lang="vi-VN" sz="3000">
                <a:solidFill>
                  <a:schemeClr val="lt1"/>
                </a:solidFill>
              </a:rPr>
              <a:t>” để tạo mới 1 </a:t>
            </a:r>
            <a:r>
              <a:rPr lang="vi-VN" sz="3000">
                <a:solidFill>
                  <a:srgbClr val="FF0000"/>
                </a:solidFill>
              </a:rPr>
              <a:t>Object</a:t>
            </a:r>
          </a:p>
          <a:p>
            <a:pPr indent="0" lvl="0" marL="0" marR="0" rtl="0" algn="l">
              <a:spcBef>
                <a:spcPts val="400"/>
              </a:spcBef>
              <a:spcAft>
                <a:spcPts val="0"/>
              </a:spcAft>
              <a:buClr>
                <a:schemeClr val="lt1"/>
              </a:buClr>
              <a:buSzPct val="25000"/>
              <a:buFont typeface="Arial"/>
              <a:buNone/>
            </a:pPr>
            <a:r>
              <a:t/>
            </a:r>
            <a:endParaRPr sz="2000">
              <a:solidFill>
                <a:schemeClr val="lt1"/>
              </a:solidFill>
            </a:endParaRPr>
          </a:p>
          <a:p>
            <a:pPr indent="0" lvl="0" marL="0" marR="0" rtl="0" algn="l">
              <a:spcBef>
                <a:spcPts val="400"/>
              </a:spcBef>
              <a:spcAft>
                <a:spcPts val="0"/>
              </a:spcAft>
              <a:buClr>
                <a:schemeClr val="lt1"/>
              </a:buClr>
              <a:buSzPct val="25000"/>
              <a:buFont typeface="Arial"/>
              <a:buNone/>
            </a:pPr>
            <a:r>
              <a:t/>
            </a:r>
            <a:endParaRPr sz="2000">
              <a:solidFill>
                <a:schemeClr val="lt1"/>
              </a:solidFill>
            </a:endParaRPr>
          </a:p>
          <a:p>
            <a:pPr indent="0" lvl="0" marL="0" marR="0" rtl="0" algn="l">
              <a:spcBef>
                <a:spcPts val="400"/>
              </a:spcBef>
              <a:spcAft>
                <a:spcPts val="0"/>
              </a:spcAft>
              <a:buClr>
                <a:schemeClr val="lt1"/>
              </a:buClr>
              <a:buSzPct val="25000"/>
              <a:buFont typeface="Arial"/>
              <a:buNone/>
            </a:pPr>
            <a:r>
              <a:rPr lang="vi-VN" sz="2000">
                <a:solidFill>
                  <a:schemeClr val="lt1"/>
                </a:solidFill>
              </a:rPr>
              <a:t>+</a:t>
            </a:r>
            <a:r>
              <a:rPr lang="vi-VN" sz="3000">
                <a:solidFill>
                  <a:srgbClr val="4A86E8"/>
                </a:solidFill>
              </a:rPr>
              <a:t>Prototype</a:t>
            </a:r>
            <a:r>
              <a:rPr lang="vi-VN" sz="3000">
                <a:solidFill>
                  <a:schemeClr val="lt1"/>
                </a:solidFill>
              </a:rPr>
              <a:t> : là 1 công thức chung trong việc tạo </a:t>
            </a:r>
            <a:r>
              <a:rPr lang="vi-VN" sz="3000">
                <a:solidFill>
                  <a:srgbClr val="FF0000"/>
                </a:solidFill>
              </a:rPr>
              <a:t>Object</a:t>
            </a:r>
            <a:r>
              <a:rPr lang="vi-VN" sz="3000">
                <a:solidFill>
                  <a:schemeClr val="lt1"/>
                </a:solidFill>
              </a:rPr>
              <a:t>, nó chứa các phần chung của các </a:t>
            </a:r>
            <a:r>
              <a:rPr lang="vi-VN" sz="3000">
                <a:solidFill>
                  <a:srgbClr val="4A86E8"/>
                </a:solidFill>
              </a:rPr>
              <a:t>Object</a:t>
            </a:r>
            <a:r>
              <a:rPr lang="vi-VN" sz="3000">
                <a:solidFill>
                  <a:schemeClr val="lt1"/>
                </a:solidFill>
              </a:rPr>
              <a:t> được tạo ra bao gồm : </a:t>
            </a:r>
            <a:r>
              <a:rPr lang="vi-VN" sz="3000">
                <a:solidFill>
                  <a:srgbClr val="FF0000"/>
                </a:solidFill>
              </a:rPr>
              <a:t>các thuộc tính</a:t>
            </a:r>
            <a:r>
              <a:rPr lang="vi-VN" sz="3000">
                <a:solidFill>
                  <a:schemeClr val="lt1"/>
                </a:solidFill>
              </a:rPr>
              <a:t> và </a:t>
            </a:r>
            <a:r>
              <a:rPr lang="vi-VN" sz="3000">
                <a:solidFill>
                  <a:srgbClr val="FF0000"/>
                </a:solidFill>
              </a:rPr>
              <a:t>phương thức</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vi-VN">
                <a:solidFill>
                  <a:srgbClr val="FFFFFF"/>
                </a:solidFill>
              </a:rPr>
              <a:t>Constructor</a:t>
            </a:r>
          </a:p>
        </p:txBody>
      </p:sp>
      <p:sp>
        <p:nvSpPr>
          <p:cNvPr id="129" name="Shape 129"/>
          <p:cNvSpPr txBox="1"/>
          <p:nvPr>
            <p:ph idx="1" type="body"/>
          </p:nvPr>
        </p:nvSpPr>
        <p:spPr>
          <a:xfrm>
            <a:off x="914400" y="1619650"/>
            <a:ext cx="8229600" cy="4526100"/>
          </a:xfrm>
          <a:prstGeom prst="rect">
            <a:avLst/>
          </a:prstGeom>
        </p:spPr>
        <p:txBody>
          <a:bodyPr anchorCtr="0" anchor="t" bIns="91425" lIns="91425" rIns="91425" tIns="91425">
            <a:noAutofit/>
          </a:bodyPr>
          <a:lstStyle/>
          <a:p>
            <a:pPr lvl="0">
              <a:spcBef>
                <a:spcPts val="0"/>
              </a:spcBef>
              <a:buNone/>
            </a:pPr>
            <a:r>
              <a:rPr lang="vi-VN" sz="2500">
                <a:solidFill>
                  <a:srgbClr val="FFFFFF"/>
                </a:solidFill>
              </a:rPr>
              <a:t>+Các </a:t>
            </a:r>
            <a:r>
              <a:rPr lang="vi-VN" sz="2500">
                <a:solidFill>
                  <a:srgbClr val="00FFFF"/>
                </a:solidFill>
              </a:rPr>
              <a:t>Object </a:t>
            </a:r>
            <a:r>
              <a:rPr lang="vi-VN" sz="2500">
                <a:solidFill>
                  <a:srgbClr val="FFFFFF"/>
                </a:solidFill>
              </a:rPr>
              <a:t>được tạo ra với cùng </a:t>
            </a:r>
            <a:r>
              <a:rPr lang="vi-VN" sz="2500">
                <a:solidFill>
                  <a:srgbClr val="00FFFF"/>
                </a:solidFill>
              </a:rPr>
              <a:t>Constructor </a:t>
            </a:r>
            <a:r>
              <a:rPr lang="vi-VN" sz="2500">
                <a:solidFill>
                  <a:srgbClr val="FFFFFF"/>
                </a:solidFill>
              </a:rPr>
              <a:t>contain thì cùng chứa các </a:t>
            </a:r>
            <a:r>
              <a:rPr lang="vi-VN" sz="2500">
                <a:solidFill>
                  <a:srgbClr val="00FFFF"/>
                </a:solidFill>
              </a:rPr>
              <a:t>thuộc tính</a:t>
            </a:r>
            <a:r>
              <a:rPr lang="vi-VN" sz="2500">
                <a:solidFill>
                  <a:srgbClr val="FFFFFF"/>
                </a:solidFill>
              </a:rPr>
              <a:t> và </a:t>
            </a:r>
            <a:r>
              <a:rPr lang="vi-VN" sz="2500">
                <a:solidFill>
                  <a:srgbClr val="00FFFF"/>
                </a:solidFill>
              </a:rPr>
              <a:t>phương thức</a:t>
            </a:r>
            <a:r>
              <a:rPr lang="vi-VN" sz="2500">
                <a:solidFill>
                  <a:srgbClr val="FFFFFF"/>
                </a:solidFill>
              </a:rPr>
              <a:t> tương tự</a:t>
            </a:r>
          </a:p>
          <a:p>
            <a:pPr lvl="0">
              <a:spcBef>
                <a:spcPts val="0"/>
              </a:spcBef>
              <a:buNone/>
            </a:pPr>
            <a:r>
              <a:rPr lang="vi-VN" sz="2500">
                <a:solidFill>
                  <a:srgbClr val="FFFFFF"/>
                </a:solidFill>
              </a:rPr>
              <a:t>+Các </a:t>
            </a:r>
            <a:r>
              <a:rPr lang="vi-VN" sz="2500">
                <a:solidFill>
                  <a:srgbClr val="00FFFF"/>
                </a:solidFill>
              </a:rPr>
              <a:t>Object </a:t>
            </a:r>
            <a:r>
              <a:rPr lang="vi-VN" sz="2500">
                <a:solidFill>
                  <a:srgbClr val="FFFFFF"/>
                </a:solidFill>
              </a:rPr>
              <a:t>không được tạo ra bởi 1 </a:t>
            </a:r>
            <a:r>
              <a:rPr lang="vi-VN" sz="2500">
                <a:solidFill>
                  <a:srgbClr val="00FFFF"/>
                </a:solidFill>
              </a:rPr>
              <a:t>Constructor </a:t>
            </a:r>
            <a:r>
              <a:rPr lang="vi-VN" sz="2500">
                <a:solidFill>
                  <a:srgbClr val="FFFFFF"/>
                </a:solidFill>
              </a:rPr>
              <a:t>được định nghĩa rõ ràng thì nó vẫn có 1 defaue </a:t>
            </a:r>
            <a:r>
              <a:rPr lang="vi-VN" sz="2500">
                <a:solidFill>
                  <a:srgbClr val="00FFFF"/>
                </a:solidFill>
              </a:rPr>
              <a:t>Constructor </a:t>
            </a:r>
            <a:r>
              <a:rPr lang="vi-VN" sz="2500">
                <a:solidFill>
                  <a:srgbClr val="FFFFFF"/>
                </a:solidFill>
              </a:rPr>
              <a:t>là “</a:t>
            </a:r>
            <a:r>
              <a:rPr lang="vi-VN" sz="2500">
                <a:solidFill>
                  <a:srgbClr val="00FFFF"/>
                </a:solidFill>
              </a:rPr>
              <a:t>Object “</a:t>
            </a:r>
          </a:p>
          <a:p>
            <a:pPr lvl="0" rtl="0">
              <a:spcBef>
                <a:spcPts val="0"/>
              </a:spcBef>
              <a:buNone/>
            </a:pPr>
            <a:r>
              <a:rPr lang="vi-VN" sz="2500">
                <a:solidFill>
                  <a:srgbClr val="FFFFFF"/>
                </a:solidFill>
              </a:rPr>
              <a:t>+Nếu muốn tạo nhiều </a:t>
            </a:r>
            <a:r>
              <a:rPr lang="vi-VN" sz="2500">
                <a:solidFill>
                  <a:srgbClr val="00FFFF"/>
                </a:solidFill>
              </a:rPr>
              <a:t>Object </a:t>
            </a:r>
            <a:r>
              <a:rPr lang="vi-VN" sz="2500">
                <a:solidFill>
                  <a:srgbClr val="FFFFFF"/>
                </a:solidFill>
              </a:rPr>
              <a:t>tương tự bạn có thể tạo ra </a:t>
            </a:r>
            <a:r>
              <a:rPr lang="vi-VN" sz="2500">
                <a:solidFill>
                  <a:srgbClr val="00FFFF"/>
                </a:solidFill>
              </a:rPr>
              <a:t>Constructor </a:t>
            </a:r>
            <a:r>
              <a:rPr lang="vi-VN" sz="2500">
                <a:solidFill>
                  <a:srgbClr val="FFFFFF"/>
                </a:solidFill>
              </a:rPr>
              <a:t>riêng cho những </a:t>
            </a:r>
            <a:r>
              <a:rPr lang="vi-VN" sz="2500">
                <a:solidFill>
                  <a:srgbClr val="00FFFF"/>
                </a:solidFill>
              </a:rPr>
              <a:t>Object </a:t>
            </a:r>
            <a:r>
              <a:rPr lang="vi-VN" sz="2500">
                <a:solidFill>
                  <a:srgbClr val="FFFFFF"/>
                </a:solidFill>
              </a:rPr>
              <a:t>đó</a:t>
            </a:r>
          </a:p>
          <a:p>
            <a:pPr lvl="0" rtl="0">
              <a:spcBef>
                <a:spcPts val="0"/>
              </a:spcBef>
              <a:buNone/>
            </a:pPr>
            <a:r>
              <a:rPr lang="vi-VN" sz="2500">
                <a:solidFill>
                  <a:srgbClr val="FFFFFF"/>
                </a:solidFill>
              </a:rPr>
              <a:t>+</a:t>
            </a:r>
            <a:r>
              <a:rPr lang="vi-VN" sz="2500">
                <a:solidFill>
                  <a:srgbClr val="00FFFF"/>
                </a:solidFill>
              </a:rPr>
              <a:t>Constructor</a:t>
            </a:r>
            <a:r>
              <a:rPr lang="vi-VN" sz="2500">
                <a:solidFill>
                  <a:srgbClr val="FFFFFF"/>
                </a:solidFill>
              </a:rPr>
              <a:t> là 1 </a:t>
            </a:r>
            <a:r>
              <a:rPr lang="vi-VN" sz="2500">
                <a:solidFill>
                  <a:srgbClr val="00FFFF"/>
                </a:solidFill>
              </a:rPr>
              <a:t>function </a:t>
            </a:r>
            <a:r>
              <a:rPr lang="vi-VN" sz="2500">
                <a:solidFill>
                  <a:srgbClr val="FFFFFF"/>
                </a:solidFill>
              </a:rPr>
              <a:t>việc khởi tạo nó giống như việc khởi tạo nó không có nhiều khác biệt với việc khởi tạo </a:t>
            </a:r>
            <a:r>
              <a:rPr lang="vi-VN" sz="2500">
                <a:solidFill>
                  <a:srgbClr val="00FFFF"/>
                </a:solidFill>
              </a:rPr>
              <a:t>function </a:t>
            </a:r>
            <a:r>
              <a:rPr lang="vi-VN" sz="2500">
                <a:solidFill>
                  <a:srgbClr val="FFFFFF"/>
                </a:solidFill>
              </a:rPr>
              <a:t>bình thường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vi-VN">
                <a:solidFill>
                  <a:srgbClr val="FFFFFF"/>
                </a:solidFill>
              </a:rPr>
              <a:t>Khởi tạo 1 Constructor</a:t>
            </a:r>
          </a:p>
        </p:txBody>
      </p:sp>
      <p:sp>
        <p:nvSpPr>
          <p:cNvPr id="135" name="Shape 135"/>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0" lvl="0" marL="1574800" rtl="0">
              <a:spcBef>
                <a:spcPts val="0"/>
              </a:spcBef>
              <a:buNone/>
            </a:pPr>
            <a:r>
              <a:rPr lang="vi-VN" sz="2000">
                <a:solidFill>
                  <a:srgbClr val="FF0000"/>
                </a:solidFill>
              </a:rPr>
              <a:t>function</a:t>
            </a:r>
            <a:r>
              <a:rPr lang="vi-VN" sz="2000">
                <a:solidFill>
                  <a:srgbClr val="0F8140"/>
                </a:solidFill>
              </a:rPr>
              <a:t> </a:t>
            </a:r>
            <a:r>
              <a:rPr lang="vi-VN" sz="2000">
                <a:solidFill>
                  <a:srgbClr val="00FFFF"/>
                </a:solidFill>
              </a:rPr>
              <a:t>Person</a:t>
            </a:r>
            <a:r>
              <a:rPr lang="vi-VN" sz="2000">
                <a:solidFill>
                  <a:srgbClr val="FFFFFF"/>
                </a:solidFill>
              </a:rPr>
              <a:t>() {</a:t>
            </a:r>
          </a:p>
          <a:p>
            <a:pPr indent="-139700" lvl="0" marL="1714500" rtl="0">
              <a:spcBef>
                <a:spcPts val="0"/>
              </a:spcBef>
              <a:buNone/>
            </a:pPr>
            <a:r>
              <a:rPr lang="vi-VN" sz="2000">
                <a:solidFill>
                  <a:srgbClr val="428282"/>
                </a:solidFill>
              </a:rPr>
              <a:t>// intentionally empty </a:t>
            </a:r>
          </a:p>
          <a:p>
            <a:pPr indent="0" lvl="0" marL="1574800" rtl="0">
              <a:spcBef>
                <a:spcPts val="0"/>
              </a:spcBef>
              <a:buNone/>
            </a:pPr>
            <a:r>
              <a:rPr lang="vi-VN" sz="2000">
                <a:solidFill>
                  <a:srgbClr val="FFFFFF"/>
                </a:solidFill>
              </a:rPr>
              <a:t>}</a:t>
            </a:r>
          </a:p>
          <a:p>
            <a:pPr indent="0" lvl="0" marL="0" rtl="0">
              <a:spcBef>
                <a:spcPts val="0"/>
              </a:spcBef>
              <a:buNone/>
            </a:pPr>
            <a:r>
              <a:rPr lang="vi-VN" sz="2000">
                <a:solidFill>
                  <a:srgbClr val="00FFFF"/>
                </a:solidFill>
              </a:rPr>
              <a:t>Function </a:t>
            </a:r>
            <a:r>
              <a:rPr lang="vi-VN" sz="2000">
                <a:solidFill>
                  <a:srgbClr val="FFFFFF"/>
                </a:solidFill>
              </a:rPr>
              <a:t>này là 1 </a:t>
            </a:r>
            <a:r>
              <a:rPr lang="vi-VN" sz="2000">
                <a:solidFill>
                  <a:srgbClr val="00FFFF"/>
                </a:solidFill>
              </a:rPr>
              <a:t>Constructor </a:t>
            </a:r>
            <a:r>
              <a:rPr lang="vi-VN" sz="2000">
                <a:solidFill>
                  <a:srgbClr val="FFFFFF"/>
                </a:solidFill>
              </a:rPr>
              <a:t>nhưng hoàn toàn ko có sự khác biệt giữ </a:t>
            </a:r>
            <a:r>
              <a:rPr lang="vi-VN" sz="2000">
                <a:solidFill>
                  <a:srgbClr val="FF0000"/>
                </a:solidFill>
              </a:rPr>
              <a:t>cú pháp</a:t>
            </a:r>
            <a:r>
              <a:rPr lang="vi-VN" sz="2000">
                <a:solidFill>
                  <a:srgbClr val="FFFFFF"/>
                </a:solidFill>
              </a:rPr>
              <a:t> hay bất kì chức năng nào khi khởi tạo nó. Các dấu hiệu để ta biết được rằng </a:t>
            </a:r>
            <a:r>
              <a:rPr lang="vi-VN" sz="2000">
                <a:solidFill>
                  <a:srgbClr val="FF0000"/>
                </a:solidFill>
              </a:rPr>
              <a:t>Person </a:t>
            </a:r>
            <a:r>
              <a:rPr lang="vi-VN" sz="2000">
                <a:solidFill>
                  <a:srgbClr val="FFFFFF"/>
                </a:solidFill>
              </a:rPr>
              <a:t>là 1 </a:t>
            </a:r>
            <a:r>
              <a:rPr lang="vi-VN" sz="2000">
                <a:solidFill>
                  <a:srgbClr val="00FFFF"/>
                </a:solidFill>
              </a:rPr>
              <a:t>Constructor </a:t>
            </a:r>
            <a:r>
              <a:rPr lang="vi-VN" sz="2000">
                <a:solidFill>
                  <a:srgbClr val="FFFFFF"/>
                </a:solidFill>
              </a:rPr>
              <a:t>là chữ ”</a:t>
            </a:r>
            <a:r>
              <a:rPr lang="vi-VN" sz="2000">
                <a:solidFill>
                  <a:srgbClr val="FF0000"/>
                </a:solidFill>
              </a:rPr>
              <a:t>P</a:t>
            </a:r>
            <a:r>
              <a:rPr lang="vi-VN" sz="2000">
                <a:solidFill>
                  <a:srgbClr val="FFFFFF"/>
                </a:solidFill>
              </a:rPr>
              <a:t>” được viết hoa !</a:t>
            </a:r>
          </a:p>
          <a:p>
            <a:pPr indent="0" lvl="0" marL="0" rtl="0">
              <a:spcBef>
                <a:spcPts val="0"/>
              </a:spcBef>
              <a:buNone/>
            </a:pPr>
            <a:r>
              <a:rPr lang="vi-VN" sz="2000">
                <a:solidFill>
                  <a:srgbClr val="FFFFFF"/>
                </a:solidFill>
              </a:rPr>
              <a:t>Sau đó ta có thể tạo các instances :</a:t>
            </a:r>
          </a:p>
          <a:p>
            <a:pPr indent="0" lvl="0" marL="0" rtl="0">
              <a:spcBef>
                <a:spcPts val="0"/>
              </a:spcBef>
              <a:buNone/>
            </a:pPr>
            <a:r>
              <a:rPr lang="vi-VN" sz="2000">
                <a:solidFill>
                  <a:srgbClr val="FFFFFF"/>
                </a:solidFill>
              </a:rPr>
              <a:t>			</a:t>
            </a:r>
            <a:r>
              <a:rPr lang="vi-VN" sz="2000">
                <a:solidFill>
                  <a:srgbClr val="FF0000"/>
                </a:solidFill>
              </a:rPr>
              <a:t>var</a:t>
            </a:r>
            <a:r>
              <a:rPr lang="vi-VN" sz="2000">
                <a:solidFill>
                  <a:srgbClr val="0F8140"/>
                </a:solidFill>
              </a:rPr>
              <a:t> </a:t>
            </a:r>
            <a:r>
              <a:rPr lang="vi-VN" sz="2000">
                <a:solidFill>
                  <a:srgbClr val="00FFFF"/>
                </a:solidFill>
              </a:rPr>
              <a:t>person1</a:t>
            </a:r>
            <a:r>
              <a:rPr lang="vi-VN" sz="2000">
                <a:solidFill>
                  <a:srgbClr val="231F20"/>
                </a:solidFill>
              </a:rPr>
              <a:t> </a:t>
            </a:r>
            <a:r>
              <a:rPr lang="vi-VN" sz="2000">
                <a:solidFill>
                  <a:srgbClr val="666666"/>
                </a:solidFill>
              </a:rPr>
              <a:t>= </a:t>
            </a:r>
            <a:r>
              <a:rPr lang="vi-VN" sz="2000">
                <a:solidFill>
                  <a:srgbClr val="FF0000"/>
                </a:solidFill>
              </a:rPr>
              <a:t>new</a:t>
            </a:r>
            <a:r>
              <a:rPr lang="vi-VN" sz="2000">
                <a:solidFill>
                  <a:srgbClr val="00FFFF"/>
                </a:solidFill>
              </a:rPr>
              <a:t> Person</a:t>
            </a:r>
            <a:r>
              <a:rPr lang="vi-VN" sz="2000">
                <a:solidFill>
                  <a:srgbClr val="FFFFFF"/>
                </a:solidFill>
              </a:rPr>
              <a:t>();</a:t>
            </a:r>
          </a:p>
          <a:p>
            <a:pPr indent="457200" lvl="0" marL="914400" rtl="0">
              <a:spcBef>
                <a:spcPts val="0"/>
              </a:spcBef>
              <a:buNone/>
            </a:pPr>
            <a:r>
              <a:rPr lang="vi-VN" sz="2000">
                <a:solidFill>
                  <a:srgbClr val="FF0000"/>
                </a:solidFill>
              </a:rPr>
              <a:t>var</a:t>
            </a:r>
            <a:r>
              <a:rPr lang="vi-VN" sz="2000">
                <a:solidFill>
                  <a:srgbClr val="0F8140"/>
                </a:solidFill>
              </a:rPr>
              <a:t> </a:t>
            </a:r>
            <a:r>
              <a:rPr lang="vi-VN" sz="2000">
                <a:solidFill>
                  <a:srgbClr val="00FFFF"/>
                </a:solidFill>
              </a:rPr>
              <a:t>person2</a:t>
            </a:r>
            <a:r>
              <a:rPr lang="vi-VN" sz="2000">
                <a:solidFill>
                  <a:srgbClr val="231F20"/>
                </a:solidFill>
              </a:rPr>
              <a:t> </a:t>
            </a:r>
            <a:r>
              <a:rPr lang="vi-VN" sz="2000">
                <a:solidFill>
                  <a:srgbClr val="666666"/>
                </a:solidFill>
              </a:rPr>
              <a:t>= </a:t>
            </a:r>
            <a:r>
              <a:rPr lang="vi-VN" sz="2000">
                <a:solidFill>
                  <a:srgbClr val="FF0000"/>
                </a:solidFill>
              </a:rPr>
              <a:t>new</a:t>
            </a:r>
            <a:r>
              <a:rPr lang="vi-VN" sz="2000">
                <a:solidFill>
                  <a:srgbClr val="0F8140"/>
                </a:solidFill>
              </a:rPr>
              <a:t> </a:t>
            </a:r>
            <a:r>
              <a:rPr lang="vi-VN" sz="2000">
                <a:solidFill>
                  <a:srgbClr val="00FFFF"/>
                </a:solidFill>
              </a:rPr>
              <a:t>Person</a:t>
            </a:r>
            <a:r>
              <a:rPr lang="vi-VN" sz="2000">
                <a:solidFill>
                  <a:srgbClr val="FFFFFF"/>
                </a:solidFill>
              </a:rPr>
              <a:t>();</a:t>
            </a:r>
          </a:p>
          <a:p>
            <a:pPr indent="0" lvl="0" marL="0" rtl="0">
              <a:spcBef>
                <a:spcPts val="0"/>
              </a:spcBef>
              <a:buNone/>
            </a:pPr>
            <a:r>
              <a:rPr lang="vi-VN" sz="2000">
                <a:solidFill>
                  <a:srgbClr val="FFFFFF"/>
                </a:solidFill>
              </a:rPr>
              <a:t>hay:</a:t>
            </a:r>
          </a:p>
          <a:p>
            <a:pPr indent="0" lvl="0" marL="0" rtl="0">
              <a:spcBef>
                <a:spcPts val="0"/>
              </a:spcBef>
              <a:buNone/>
            </a:pPr>
            <a:r>
              <a:rPr lang="vi-VN" sz="2000">
                <a:solidFill>
                  <a:srgbClr val="FFFFFF"/>
                </a:solidFill>
              </a:rPr>
              <a:t>			</a:t>
            </a:r>
            <a:r>
              <a:rPr lang="vi-VN" sz="2000">
                <a:solidFill>
                  <a:srgbClr val="FF0000"/>
                </a:solidFill>
              </a:rPr>
              <a:t>var</a:t>
            </a:r>
            <a:r>
              <a:rPr lang="vi-VN" sz="2000">
                <a:solidFill>
                  <a:srgbClr val="0F8140"/>
                </a:solidFill>
              </a:rPr>
              <a:t> </a:t>
            </a:r>
            <a:r>
              <a:rPr lang="vi-VN" sz="2000">
                <a:solidFill>
                  <a:srgbClr val="00FFFF"/>
                </a:solidFill>
              </a:rPr>
              <a:t>person1</a:t>
            </a:r>
            <a:r>
              <a:rPr lang="vi-VN" sz="2000">
                <a:solidFill>
                  <a:srgbClr val="231F20"/>
                </a:solidFill>
              </a:rPr>
              <a:t> </a:t>
            </a:r>
            <a:r>
              <a:rPr lang="vi-VN" sz="2000">
                <a:solidFill>
                  <a:srgbClr val="666666"/>
                </a:solidFill>
              </a:rPr>
              <a:t>= </a:t>
            </a:r>
            <a:r>
              <a:rPr lang="vi-VN" sz="2000">
                <a:solidFill>
                  <a:srgbClr val="FF0000"/>
                </a:solidFill>
              </a:rPr>
              <a:t>new</a:t>
            </a:r>
            <a:r>
              <a:rPr lang="vi-VN" sz="2000">
                <a:solidFill>
                  <a:srgbClr val="00FFFF"/>
                </a:solidFill>
              </a:rPr>
              <a:t> Person</a:t>
            </a:r>
            <a:r>
              <a:rPr lang="vi-VN" sz="2000">
                <a:solidFill>
                  <a:srgbClr val="FFFFFF"/>
                </a:solidFill>
              </a:rPr>
              <a:t>;</a:t>
            </a:r>
          </a:p>
          <a:p>
            <a:pPr indent="457200" lvl="0" marL="914400" rtl="0">
              <a:spcBef>
                <a:spcPts val="0"/>
              </a:spcBef>
              <a:buNone/>
            </a:pPr>
            <a:r>
              <a:rPr lang="vi-VN" sz="2000">
                <a:solidFill>
                  <a:srgbClr val="FF0000"/>
                </a:solidFill>
              </a:rPr>
              <a:t>var</a:t>
            </a:r>
            <a:r>
              <a:rPr lang="vi-VN" sz="2000">
                <a:solidFill>
                  <a:srgbClr val="0F8140"/>
                </a:solidFill>
              </a:rPr>
              <a:t> </a:t>
            </a:r>
            <a:r>
              <a:rPr lang="vi-VN" sz="2000">
                <a:solidFill>
                  <a:srgbClr val="00FFFF"/>
                </a:solidFill>
              </a:rPr>
              <a:t>person2</a:t>
            </a:r>
            <a:r>
              <a:rPr lang="vi-VN" sz="2000">
                <a:solidFill>
                  <a:srgbClr val="231F20"/>
                </a:solidFill>
              </a:rPr>
              <a:t> </a:t>
            </a:r>
            <a:r>
              <a:rPr lang="vi-VN" sz="2000">
                <a:solidFill>
                  <a:srgbClr val="666666"/>
                </a:solidFill>
              </a:rPr>
              <a:t>= </a:t>
            </a:r>
            <a:r>
              <a:rPr lang="vi-VN" sz="2000">
                <a:solidFill>
                  <a:srgbClr val="FF0000"/>
                </a:solidFill>
              </a:rPr>
              <a:t>new</a:t>
            </a:r>
            <a:r>
              <a:rPr lang="vi-VN" sz="2000">
                <a:solidFill>
                  <a:srgbClr val="0F8140"/>
                </a:solidFill>
              </a:rPr>
              <a:t> </a:t>
            </a:r>
            <a:r>
              <a:rPr lang="vi-VN" sz="2000">
                <a:solidFill>
                  <a:srgbClr val="00FFFF"/>
                </a:solidFill>
              </a:rPr>
              <a:t>Person</a:t>
            </a:r>
            <a:r>
              <a:rPr lang="vi-VN" sz="2000">
                <a:solidFill>
                  <a:srgbClr val="FFFFFF"/>
                </a:solidFill>
              </a:rPr>
              <a:t>;</a:t>
            </a:r>
          </a:p>
          <a:p>
            <a:pPr indent="0" lvl="0" marL="0" rtl="0">
              <a:spcBef>
                <a:spcPts val="0"/>
              </a:spcBef>
              <a:buNone/>
            </a:pPr>
            <a:r>
              <a:t/>
            </a:r>
            <a:endParaRPr sz="2000">
              <a:solidFill>
                <a:srgbClr val="FFFFFF"/>
              </a:solidFill>
            </a:endParaRPr>
          </a:p>
          <a:p>
            <a:pPr indent="0" lvl="0" marL="0" rtl="0">
              <a:spcBef>
                <a:spcPts val="0"/>
              </a:spcBef>
              <a:buNone/>
            </a:pPr>
            <a:r>
              <a:rPr lang="vi-VN" sz="2000">
                <a:solidFill>
                  <a:srgbClr val="FFFFFF"/>
                </a:solidFill>
              </a:rPr>
              <a:t>			</a:t>
            </a:r>
          </a:p>
          <a:p>
            <a:pPr indent="0" lvl="0" marL="0" rtl="0">
              <a:spcBef>
                <a:spcPts val="0"/>
              </a:spcBef>
              <a:buNone/>
            </a:pPr>
            <a:r>
              <a:t/>
            </a:r>
            <a:endParaRPr sz="2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