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5" r:id="rId1"/>
  </p:sldMasterIdLst>
  <p:notesMasterIdLst>
    <p:notesMasterId r:id="rId13"/>
  </p:notesMasterIdLst>
  <p:sldIdLst>
    <p:sldId id="256" r:id="rId2"/>
    <p:sldId id="258" r:id="rId3"/>
    <p:sldId id="257" r:id="rId4"/>
    <p:sldId id="263" r:id="rId5"/>
    <p:sldId id="259" r:id="rId6"/>
    <p:sldId id="260" r:id="rId7"/>
    <p:sldId id="261" r:id="rId8"/>
    <p:sldId id="262"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3B1D267-08A6-4346-AD33-26862A20C6CA}">
          <p14:sldIdLst>
            <p14:sldId id="256"/>
            <p14:sldId id="258"/>
            <p14:sldId id="257"/>
            <p14:sldId id="263"/>
            <p14:sldId id="259"/>
            <p14:sldId id="260"/>
            <p14:sldId id="261"/>
            <p14:sldId id="262"/>
            <p14:sldId id="264"/>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6335"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04A4A-B520-4500-9C91-484B842F67F5}" type="datetimeFigureOut">
              <a:rPr lang="en-AU" smtClean="0"/>
              <a:t>4/09/2024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36D57-D377-4918-8DA3-E7ADAB0F543D}" type="slidenum">
              <a:rPr lang="en-AU" smtClean="0"/>
              <a:t>‹#›</a:t>
            </a:fld>
            <a:endParaRPr lang="en-AU"/>
          </a:p>
        </p:txBody>
      </p:sp>
    </p:spTree>
    <p:extLst>
      <p:ext uri="{BB962C8B-B14F-4D97-AF65-F5344CB8AC3E}">
        <p14:creationId xmlns:p14="http://schemas.microsoft.com/office/powerpoint/2010/main" val="302004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James, and today, I'll be presenting the final concept for TQLD Lawyers' transition from their existing paper-based system to a hybrid cloud and on-premises network solution. This solution is designed not only to provide a highly secure infrastructure for managing sensitive legal documents but also to offer the scalability and flexibility that the firm requires as it continues to grow. The transition to a digital system will help TQLD Lawyers enhance efficiency and security while maintaining their trusted reputation.</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1</a:t>
            </a:fld>
            <a:endParaRPr lang="en-AU"/>
          </a:p>
        </p:txBody>
      </p:sp>
    </p:spTree>
    <p:extLst>
      <p:ext uri="{BB962C8B-B14F-4D97-AF65-F5344CB8AC3E}">
        <p14:creationId xmlns:p14="http://schemas.microsoft.com/office/powerpoint/2010/main" val="1570752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From a feasibility perspective, the solution is highly implementable, provided that skilled IT staff are available to manage both the cloud and on-premises components. The integration between cloud services and on-premises infrastructure is manageable with proper planning and a phased approach to migration. This solution is designed to be sustainable in the long term, offering flexibility as TQLD Lawyers’ needs change. The infrastructure will allow the firm to adapt and grow while continuing to provide secure and reliable services to its clients.</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10</a:t>
            </a:fld>
            <a:endParaRPr lang="en-AU"/>
          </a:p>
        </p:txBody>
      </p:sp>
    </p:spTree>
    <p:extLst>
      <p:ext uri="{BB962C8B-B14F-4D97-AF65-F5344CB8AC3E}">
        <p14:creationId xmlns:p14="http://schemas.microsoft.com/office/powerpoint/2010/main" val="2670962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In conclusion, the hybrid cloud and on-premises network solution provides TQLD Lawyers with a secure, scalable, and practical system for managing their data. It is tailored specifically to the firm’s needs, ensuring that sensitive legal information is protected while allowing the flexibility to expand in the future. By implementing this solution, TQLD Lawyers will be well-positioned to continue delivering high-quality services to their clients while adapting to the evolving demands of the legal </a:t>
            </a:r>
            <a:r>
              <a:rPr lang="en-US" sz="2800"/>
              <a:t>industry.</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11</a:t>
            </a:fld>
            <a:endParaRPr lang="en-AU"/>
          </a:p>
        </p:txBody>
      </p:sp>
    </p:spTree>
    <p:extLst>
      <p:ext uri="{BB962C8B-B14F-4D97-AF65-F5344CB8AC3E}">
        <p14:creationId xmlns:p14="http://schemas.microsoft.com/office/powerpoint/2010/main" val="151422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issue TQLD Lawyers faced was their reliance on a paper-based system. This system created inefficiencies in document management and posed challenges in meeting modern data protection standards. As the firm grew, so did the volume of sensitive legal documents, which made secure data management increasingly complex. The challenge was to find a solution that allowed TQLD Lawyers to go digital while maintaining the highest levels of security for their sensitive data and ensuring that their system could scale to accommodate future growth.</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2</a:t>
            </a:fld>
            <a:endParaRPr lang="en-AU"/>
          </a:p>
        </p:txBody>
      </p:sp>
    </p:spTree>
    <p:extLst>
      <p:ext uri="{BB962C8B-B14F-4D97-AF65-F5344CB8AC3E}">
        <p14:creationId xmlns:p14="http://schemas.microsoft.com/office/powerpoint/2010/main" val="129270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developing the solution, we had to navigate several key business restrictions. Firstly, budget limitations were a concern, as the firm needed a cost-effective solution that didn't involve excessive upfront costs. Secondly, given the nature of the legal industry, data security was non-negotiable. Any solution had to ensure that sensitive legal documents remained fully protected. Finally, we had to consider the transition process itself—minimal disruption to daily operations was critical, so the solution had to be implemented with as little downtime as possible.</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3</a:t>
            </a:fld>
            <a:endParaRPr lang="en-AU"/>
          </a:p>
        </p:txBody>
      </p:sp>
    </p:spTree>
    <p:extLst>
      <p:ext uri="{BB962C8B-B14F-4D97-AF65-F5344CB8AC3E}">
        <p14:creationId xmlns:p14="http://schemas.microsoft.com/office/powerpoint/2010/main" val="2600487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To determine the viability of the solution, we assessed several key factors. Cost efficiency was a priority, ensuring that the proposed solution would stay within budget while providing long-term value. Security remained at the forefront, particularly given the sensitivity of the legal data being handled. We also looked at scalability—TQLD Lawyers needed a solution that could grow alongside the firm, accommodating future expansion. Finally, we acknowledged the potential complexities of integrating both cloud infrastructure and on-premises systems. These factors shaped our approach, ensuring that the solution was not only secure and scalable but also practical for the firm’s specific needs.</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4</a:t>
            </a:fld>
            <a:endParaRPr lang="en-AU"/>
          </a:p>
        </p:txBody>
      </p:sp>
    </p:spTree>
    <p:extLst>
      <p:ext uri="{BB962C8B-B14F-4D97-AF65-F5344CB8AC3E}">
        <p14:creationId xmlns:p14="http://schemas.microsoft.com/office/powerpoint/2010/main" val="325368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Given the sensitive nature of TQLD Lawyers' data, a careful approach to implementation was necessary. To ensure a smooth transition, we proposed a staggered migration plan, gradually moving data and applications to the hybrid system in phases. This reduces the risk of downtime and minimizes operational disruption. We also integrated a data classification system to ensure that only non-sensitive data is stored in the cloud, while highly sensitive information remains securely on-site. In addition, an automated backup and recovery system will be implemented to protect against data loss or breaches, ensuring that data is always recoverable and secure.</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5</a:t>
            </a:fld>
            <a:endParaRPr lang="en-AU"/>
          </a:p>
        </p:txBody>
      </p:sp>
    </p:spTree>
    <p:extLst>
      <p:ext uri="{BB962C8B-B14F-4D97-AF65-F5344CB8AC3E}">
        <p14:creationId xmlns:p14="http://schemas.microsoft.com/office/powerpoint/2010/main" val="265296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Our final solution is a hybrid cloud and on-premises network system. This solution provides TQLD Lawyers with a flexible and secure way to manage their data. Sensitive legal documents will remain securely stored on-site, while less critical data will be stored in the cloud, offering both security and scalability. The system is designed to grow with the firm, allowing TQLD Lawyers to expand their operations without the need for expensive hardware upgrades in the future. This hybrid approach ensures that the firm can maintain its commitment to high security while enjoying the flexibility and efficiency of modern cloud solutions.</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6</a:t>
            </a:fld>
            <a:endParaRPr lang="en-AU"/>
          </a:p>
        </p:txBody>
      </p:sp>
    </p:spTree>
    <p:extLst>
      <p:ext uri="{BB962C8B-B14F-4D97-AF65-F5344CB8AC3E}">
        <p14:creationId xmlns:p14="http://schemas.microsoft.com/office/powerpoint/2010/main" val="101605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Implementing this solution is highly viable for TQLD Lawyers. The staggered migration plan ensures that downtime is kept to a minimum, allowing the firm to continue operating with little to no disruption. A clear migration process will be developed, outlining each phase of the transition and ensuring that every step is managed effectively. Additionally, IT staff will receive comprehensive training to manage both the on-premises systems and cloud infrastructure, ensuring they are fully equipped to handle any challenges that arise during and after the transition. With these strategies in place, the firm can expect a smooth and successful transition.</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7</a:t>
            </a:fld>
            <a:endParaRPr lang="en-AU"/>
          </a:p>
        </p:txBody>
      </p:sp>
    </p:spTree>
    <p:extLst>
      <p:ext uri="{BB962C8B-B14F-4D97-AF65-F5344CB8AC3E}">
        <p14:creationId xmlns:p14="http://schemas.microsoft.com/office/powerpoint/2010/main" val="116215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The commercial potential for this solution is strong. It is cost-efficient, allowing the firm to save on hardware costs while leveraging cloud services for future scalability. Unlike many off-the-shelf solutions, this system is tailored specifically for legal firms, ensuring that the unique security and operational needs of TQLD Lawyers are met. Additionally, the system is highly customizable, allowing it to evolve with the firm as its needs change over time. This flexibility ensures that the solution will continue to deliver value as TQLD Lawyers grows.</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8</a:t>
            </a:fld>
            <a:endParaRPr lang="en-AU"/>
          </a:p>
        </p:txBody>
      </p:sp>
    </p:spTree>
    <p:extLst>
      <p:ext uri="{BB962C8B-B14F-4D97-AF65-F5344CB8AC3E}">
        <p14:creationId xmlns:p14="http://schemas.microsoft.com/office/powerpoint/2010/main" val="2772538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This solution is perfectly suited for legal professionals and other organizations that handle sensitive data, such as financial or healthcare institutions. It is specifically designed to meet the security and operational needs of TQLD Lawyers while also providing the flexibility to scale as their business expands. Additionally, it can be adapted to suit small to medium-sized enterprises that require a balance between data security, cost efficiency, and future growth potential.</a:t>
            </a:r>
            <a:endParaRPr lang="en-AU" dirty="0"/>
          </a:p>
        </p:txBody>
      </p:sp>
      <p:sp>
        <p:nvSpPr>
          <p:cNvPr id="4" name="Slide Number Placeholder 3"/>
          <p:cNvSpPr>
            <a:spLocks noGrp="1"/>
          </p:cNvSpPr>
          <p:nvPr>
            <p:ph type="sldNum" sz="quarter" idx="5"/>
          </p:nvPr>
        </p:nvSpPr>
        <p:spPr/>
        <p:txBody>
          <a:bodyPr/>
          <a:lstStyle/>
          <a:p>
            <a:fld id="{1E436D57-D377-4918-8DA3-E7ADAB0F543D}" type="slidenum">
              <a:rPr lang="en-AU" smtClean="0"/>
              <a:t>9</a:t>
            </a:fld>
            <a:endParaRPr lang="en-AU"/>
          </a:p>
        </p:txBody>
      </p:sp>
    </p:spTree>
    <p:extLst>
      <p:ext uri="{BB962C8B-B14F-4D97-AF65-F5344CB8AC3E}">
        <p14:creationId xmlns:p14="http://schemas.microsoft.com/office/powerpoint/2010/main" val="412197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9/4/2024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30161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56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1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09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40927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26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60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28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50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94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9/4/2024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66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9/4/2024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66867930"/>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38" r:id="rId6"/>
    <p:sldLayoutId id="2147484034" r:id="rId7"/>
    <p:sldLayoutId id="2147484035" r:id="rId8"/>
    <p:sldLayoutId id="2147484036" r:id="rId9"/>
    <p:sldLayoutId id="2147484037" r:id="rId10"/>
    <p:sldLayoutId id="214748403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3CB1C-9EB9-F77D-B2D5-899A3B743A5E}"/>
              </a:ext>
            </a:extLst>
          </p:cNvPr>
          <p:cNvSpPr>
            <a:spLocks noGrp="1"/>
          </p:cNvSpPr>
          <p:nvPr>
            <p:ph type="ctrTitle"/>
          </p:nvPr>
        </p:nvSpPr>
        <p:spPr>
          <a:xfrm>
            <a:off x="565151" y="1247140"/>
            <a:ext cx="5657899" cy="3450844"/>
          </a:xfrm>
        </p:spPr>
        <p:txBody>
          <a:bodyPr>
            <a:normAutofit/>
          </a:bodyPr>
          <a:lstStyle/>
          <a:p>
            <a:pPr>
              <a:lnSpc>
                <a:spcPct val="90000"/>
              </a:lnSpc>
            </a:pPr>
            <a:r>
              <a:rPr lang="en-US" sz="4700"/>
              <a:t>Hybrid Cloud and On-Premises Network Solution for TQLD Lawyers</a:t>
            </a:r>
            <a:endParaRPr lang="en-AU" sz="4700"/>
          </a:p>
        </p:txBody>
      </p:sp>
      <p:sp>
        <p:nvSpPr>
          <p:cNvPr id="3" name="Subtitle 2">
            <a:extLst>
              <a:ext uri="{FF2B5EF4-FFF2-40B4-BE49-F238E27FC236}">
                <a16:creationId xmlns:a16="http://schemas.microsoft.com/office/drawing/2014/main" id="{8E611D74-4420-9890-50D6-15FC5BA1C836}"/>
              </a:ext>
            </a:extLst>
          </p:cNvPr>
          <p:cNvSpPr>
            <a:spLocks noGrp="1"/>
          </p:cNvSpPr>
          <p:nvPr>
            <p:ph type="subTitle" idx="1"/>
          </p:nvPr>
        </p:nvSpPr>
        <p:spPr>
          <a:xfrm>
            <a:off x="565151" y="4818126"/>
            <a:ext cx="5657899" cy="1268984"/>
          </a:xfrm>
        </p:spPr>
        <p:txBody>
          <a:bodyPr>
            <a:normAutofit/>
          </a:bodyPr>
          <a:lstStyle/>
          <a:p>
            <a:r>
              <a:rPr lang="en-AU"/>
              <a:t>Balancing Security and Flexibility</a:t>
            </a:r>
          </a:p>
        </p:txBody>
      </p:sp>
      <p:pic>
        <p:nvPicPr>
          <p:cNvPr id="4" name="Picture 3">
            <a:extLst>
              <a:ext uri="{FF2B5EF4-FFF2-40B4-BE49-F238E27FC236}">
                <a16:creationId xmlns:a16="http://schemas.microsoft.com/office/drawing/2014/main" id="{59FBB384-FF26-2E02-3355-5FBFCDF23B1F}"/>
              </a:ext>
            </a:extLst>
          </p:cNvPr>
          <p:cNvPicPr>
            <a:picLocks noChangeAspect="1"/>
          </p:cNvPicPr>
          <p:nvPr/>
        </p:nvPicPr>
        <p:blipFill>
          <a:blip r:embed="rId3"/>
          <a:srcRect l="7270" r="44905" b="1"/>
          <a:stretch/>
        </p:blipFill>
        <p:spPr>
          <a:xfrm>
            <a:off x="7087167" y="10"/>
            <a:ext cx="5104833" cy="6857990"/>
          </a:xfrm>
          <a:prstGeom prst="rect">
            <a:avLst/>
          </a:prstGeom>
        </p:spPr>
      </p:pic>
      <p:sp>
        <p:nvSpPr>
          <p:cNvPr id="33" name="Rectangle 3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33">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01694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7810151" cy="769441"/>
          </a:xfrm>
          <a:prstGeom prst="rect">
            <a:avLst/>
          </a:prstGeom>
          <a:noFill/>
        </p:spPr>
        <p:txBody>
          <a:bodyPr wrap="none" rtlCol="0">
            <a:spAutoFit/>
          </a:bodyPr>
          <a:lstStyle/>
          <a:p>
            <a:r>
              <a:rPr lang="en-AU" sz="4400" dirty="0"/>
              <a:t>Feasibility of Implementation</a:t>
            </a:r>
          </a:p>
        </p:txBody>
      </p:sp>
      <p:sp>
        <p:nvSpPr>
          <p:cNvPr id="3" name="Title 2">
            <a:extLst>
              <a:ext uri="{FF2B5EF4-FFF2-40B4-BE49-F238E27FC236}">
                <a16:creationId xmlns:a16="http://schemas.microsoft.com/office/drawing/2014/main" id="{80E4C3F3-3395-0ADD-DD7F-9FFC3F3BEE8A}"/>
              </a:ext>
            </a:extLst>
          </p:cNvPr>
          <p:cNvSpPr>
            <a:spLocks noGrp="1" noChangeArrowheads="1"/>
          </p:cNvSpPr>
          <p:nvPr>
            <p:ph type="title"/>
          </p:nvPr>
        </p:nvSpPr>
        <p:spPr bwMode="auto">
          <a:xfrm>
            <a:off x="3221038" y="2604860"/>
            <a:ext cx="614944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Skilled IT staff</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Cloud and on-premises integration</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Long-term sustainability </a:t>
            </a:r>
          </a:p>
        </p:txBody>
      </p:sp>
    </p:spTree>
    <p:extLst>
      <p:ext uri="{BB962C8B-B14F-4D97-AF65-F5344CB8AC3E}">
        <p14:creationId xmlns:p14="http://schemas.microsoft.com/office/powerpoint/2010/main" val="278107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158319-F835-CC89-1285-6751AFB1F2D2}"/>
              </a:ext>
            </a:extLst>
          </p:cNvPr>
          <p:cNvSpPr>
            <a:spLocks noGrp="1" noChangeArrowheads="1"/>
          </p:cNvSpPr>
          <p:nvPr>
            <p:ph type="title"/>
          </p:nvPr>
        </p:nvSpPr>
        <p:spPr bwMode="auto">
          <a:xfrm>
            <a:off x="3221038" y="2604860"/>
            <a:ext cx="72762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Secure, scalable, and practical</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Tailored for TQLD Lawyers</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Future-proof solution</a:t>
            </a:r>
          </a:p>
        </p:txBody>
      </p:sp>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3108543" cy="769441"/>
          </a:xfrm>
          <a:prstGeom prst="rect">
            <a:avLst/>
          </a:prstGeom>
          <a:noFill/>
        </p:spPr>
        <p:txBody>
          <a:bodyPr wrap="none" rtlCol="0">
            <a:spAutoFit/>
          </a:bodyPr>
          <a:lstStyle/>
          <a:p>
            <a:r>
              <a:rPr lang="en-AU" sz="4400"/>
              <a:t>Conclusion</a:t>
            </a:r>
            <a:endParaRPr lang="en-AU" sz="4400" dirty="0"/>
          </a:p>
        </p:txBody>
      </p:sp>
    </p:spTree>
    <p:extLst>
      <p:ext uri="{BB962C8B-B14F-4D97-AF65-F5344CB8AC3E}">
        <p14:creationId xmlns:p14="http://schemas.microsoft.com/office/powerpoint/2010/main" val="228579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158319-F835-CC89-1285-6751AFB1F2D2}"/>
              </a:ext>
            </a:extLst>
          </p:cNvPr>
          <p:cNvSpPr>
            <a:spLocks noGrp="1" noChangeArrowheads="1"/>
          </p:cNvSpPr>
          <p:nvPr>
            <p:ph type="title"/>
          </p:nvPr>
        </p:nvSpPr>
        <p:spPr bwMode="auto">
          <a:xfrm>
            <a:off x="3221038" y="2604860"/>
            <a:ext cx="72762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Paper-based system</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Security concerns for sensitive data</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Need for scalable digital infrastructure</a:t>
            </a:r>
          </a:p>
        </p:txBody>
      </p:sp>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3009157" cy="769441"/>
          </a:xfrm>
          <a:prstGeom prst="rect">
            <a:avLst/>
          </a:prstGeom>
          <a:noFill/>
        </p:spPr>
        <p:txBody>
          <a:bodyPr wrap="none" rtlCol="0">
            <a:spAutoFit/>
          </a:bodyPr>
          <a:lstStyle/>
          <a:p>
            <a:r>
              <a:rPr lang="en-AU" sz="4400" dirty="0">
                <a:latin typeface="Arial" panose="020B0604020202020204" pitchFamily="34" charset="0"/>
                <a:cs typeface="Arial" panose="020B0604020202020204" pitchFamily="34" charset="0"/>
              </a:rPr>
              <a:t>Initial Issue</a:t>
            </a:r>
            <a:endParaRPr lang="en-AU" sz="4400" dirty="0"/>
          </a:p>
        </p:txBody>
      </p:sp>
    </p:spTree>
    <p:extLst>
      <p:ext uri="{BB962C8B-B14F-4D97-AF65-F5344CB8AC3E}">
        <p14:creationId xmlns:p14="http://schemas.microsoft.com/office/powerpoint/2010/main" val="411054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2" name="Rectangle 11">
            <a:extLst>
              <a:ext uri="{FF2B5EF4-FFF2-40B4-BE49-F238E27FC236}">
                <a16:creationId xmlns:a16="http://schemas.microsoft.com/office/drawing/2014/main" id="{FB8ECA89-3FD7-4BB2-A39F-923046763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F2D2D6-8669-4EA9-A05C-2A810ECFC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Rectangle 15">
            <a:extLst>
              <a:ext uri="{FF2B5EF4-FFF2-40B4-BE49-F238E27FC236}">
                <a16:creationId xmlns:a16="http://schemas.microsoft.com/office/drawing/2014/main" id="{F151AF58-5E9F-478C-896B-D261D731B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7F5A20F6-389C-F619-CD85-BFD70719DF54}"/>
              </a:ext>
            </a:extLst>
          </p:cNvPr>
          <p:cNvSpPr txBox="1"/>
          <p:nvPr/>
        </p:nvSpPr>
        <p:spPr>
          <a:xfrm>
            <a:off x="3208846" y="886968"/>
            <a:ext cx="4691570" cy="1446550"/>
          </a:xfrm>
          <a:prstGeom prst="rect">
            <a:avLst/>
          </a:prstGeom>
          <a:noFill/>
        </p:spPr>
        <p:txBody>
          <a:bodyPr wrap="square" rtlCol="0">
            <a:spAutoFit/>
          </a:bodyPr>
          <a:lstStyle/>
          <a:p>
            <a:r>
              <a:rPr lang="en-AU" sz="4400" dirty="0">
                <a:latin typeface="Arial" panose="020B0604020202020204" pitchFamily="34" charset="0"/>
                <a:cs typeface="Arial" panose="020B0604020202020204" pitchFamily="34" charset="0"/>
              </a:rPr>
              <a:t>Business Restrictions</a:t>
            </a:r>
          </a:p>
        </p:txBody>
      </p:sp>
      <p:sp>
        <p:nvSpPr>
          <p:cNvPr id="7" name="Rectangle 2">
            <a:extLst>
              <a:ext uri="{FF2B5EF4-FFF2-40B4-BE49-F238E27FC236}">
                <a16:creationId xmlns:a16="http://schemas.microsoft.com/office/drawing/2014/main" id="{DA4CDF4C-B4FB-8385-D777-BAC8654C1887}"/>
              </a:ext>
            </a:extLst>
          </p:cNvPr>
          <p:cNvSpPr>
            <a:spLocks noGrp="1" noChangeArrowheads="1"/>
          </p:cNvSpPr>
          <p:nvPr>
            <p:ph type="title"/>
          </p:nvPr>
        </p:nvSpPr>
        <p:spPr bwMode="auto">
          <a:xfrm>
            <a:off x="3208846" y="2831268"/>
            <a:ext cx="664957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Budget limitations</a:t>
            </a: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High security for legal data</a:t>
            </a: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Minimal downtime during transition</a:t>
            </a:r>
          </a:p>
        </p:txBody>
      </p:sp>
    </p:spTree>
    <p:extLst>
      <p:ext uri="{BB962C8B-B14F-4D97-AF65-F5344CB8AC3E}">
        <p14:creationId xmlns:p14="http://schemas.microsoft.com/office/powerpoint/2010/main" val="348644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158319-F835-CC89-1285-6751AFB1F2D2}"/>
              </a:ext>
            </a:extLst>
          </p:cNvPr>
          <p:cNvSpPr>
            <a:spLocks noGrp="1" noChangeArrowheads="1"/>
          </p:cNvSpPr>
          <p:nvPr>
            <p:ph type="title"/>
          </p:nvPr>
        </p:nvSpPr>
        <p:spPr bwMode="auto">
          <a:xfrm>
            <a:off x="3221038" y="2604860"/>
            <a:ext cx="72762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Cost efficiency</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Security and scalability</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Integration complexity</a:t>
            </a:r>
          </a:p>
        </p:txBody>
      </p:sp>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4384534" cy="769441"/>
          </a:xfrm>
          <a:prstGeom prst="rect">
            <a:avLst/>
          </a:prstGeom>
          <a:noFill/>
        </p:spPr>
        <p:txBody>
          <a:bodyPr wrap="none" rtlCol="0">
            <a:spAutoFit/>
          </a:bodyPr>
          <a:lstStyle/>
          <a:p>
            <a:r>
              <a:rPr lang="en-AU" sz="4400" dirty="0"/>
              <a:t>Viability Factors</a:t>
            </a:r>
          </a:p>
        </p:txBody>
      </p:sp>
    </p:spTree>
    <p:extLst>
      <p:ext uri="{BB962C8B-B14F-4D97-AF65-F5344CB8AC3E}">
        <p14:creationId xmlns:p14="http://schemas.microsoft.com/office/powerpoint/2010/main" val="307666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5080237" cy="769441"/>
          </a:xfrm>
          <a:prstGeom prst="rect">
            <a:avLst/>
          </a:prstGeom>
          <a:noFill/>
        </p:spPr>
        <p:txBody>
          <a:bodyPr wrap="none" rtlCol="0">
            <a:spAutoFit/>
          </a:bodyPr>
          <a:lstStyle/>
          <a:p>
            <a:r>
              <a:rPr lang="en-AU" sz="4400" dirty="0">
                <a:latin typeface="Arial" panose="020B0604020202020204" pitchFamily="34" charset="0"/>
                <a:cs typeface="Arial" panose="020B0604020202020204" pitchFamily="34" charset="0"/>
              </a:rPr>
              <a:t>Key Considerations</a:t>
            </a:r>
            <a:endParaRPr lang="en-AU" sz="4400" dirty="0"/>
          </a:p>
        </p:txBody>
      </p:sp>
      <p:sp>
        <p:nvSpPr>
          <p:cNvPr id="2" name="Title 1">
            <a:extLst>
              <a:ext uri="{FF2B5EF4-FFF2-40B4-BE49-F238E27FC236}">
                <a16:creationId xmlns:a16="http://schemas.microsoft.com/office/drawing/2014/main" id="{3B9D8D3F-D751-7F0B-8A21-B82CD8349E9C}"/>
              </a:ext>
            </a:extLst>
          </p:cNvPr>
          <p:cNvSpPr>
            <a:spLocks noGrp="1" noChangeArrowheads="1"/>
          </p:cNvSpPr>
          <p:nvPr>
            <p:ph type="title"/>
          </p:nvPr>
        </p:nvSpPr>
        <p:spPr bwMode="auto">
          <a:xfrm>
            <a:off x="3221038" y="2305615"/>
            <a:ext cx="777434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Staggered migration plan</a:t>
            </a: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Data classification system</a:t>
            </a: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Automated backup and recovery</a:t>
            </a:r>
          </a:p>
        </p:txBody>
      </p:sp>
    </p:spTree>
    <p:extLst>
      <p:ext uri="{BB962C8B-B14F-4D97-AF65-F5344CB8AC3E}">
        <p14:creationId xmlns:p14="http://schemas.microsoft.com/office/powerpoint/2010/main" val="319920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158319-F835-CC89-1285-6751AFB1F2D2}"/>
              </a:ext>
            </a:extLst>
          </p:cNvPr>
          <p:cNvSpPr>
            <a:spLocks noGrp="1" noChangeArrowheads="1"/>
          </p:cNvSpPr>
          <p:nvPr>
            <p:ph type="title"/>
          </p:nvPr>
        </p:nvSpPr>
        <p:spPr bwMode="auto">
          <a:xfrm>
            <a:off x="3221038" y="2604860"/>
            <a:ext cx="72762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Hybrid cloud and on-premises network</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Secure data management</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Scalable infrastructure</a:t>
            </a:r>
          </a:p>
        </p:txBody>
      </p:sp>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3605474" cy="769441"/>
          </a:xfrm>
          <a:prstGeom prst="rect">
            <a:avLst/>
          </a:prstGeom>
          <a:noFill/>
        </p:spPr>
        <p:txBody>
          <a:bodyPr wrap="none" rtlCol="0">
            <a:spAutoFit/>
          </a:bodyPr>
          <a:lstStyle/>
          <a:p>
            <a:r>
              <a:rPr lang="en-AU" sz="4400" dirty="0">
                <a:latin typeface="Arial" panose="020B0604020202020204" pitchFamily="34" charset="0"/>
                <a:cs typeface="Arial" panose="020B0604020202020204" pitchFamily="34" charset="0"/>
              </a:rPr>
              <a:t>Final Solution</a:t>
            </a:r>
            <a:endParaRPr lang="en-AU" sz="4400" dirty="0"/>
          </a:p>
        </p:txBody>
      </p:sp>
    </p:spTree>
    <p:extLst>
      <p:ext uri="{BB962C8B-B14F-4D97-AF65-F5344CB8AC3E}">
        <p14:creationId xmlns:p14="http://schemas.microsoft.com/office/powerpoint/2010/main" val="414235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158319-F835-CC89-1285-6751AFB1F2D2}"/>
              </a:ext>
            </a:extLst>
          </p:cNvPr>
          <p:cNvSpPr>
            <a:spLocks noGrp="1" noChangeArrowheads="1"/>
          </p:cNvSpPr>
          <p:nvPr>
            <p:ph type="title"/>
          </p:nvPr>
        </p:nvSpPr>
        <p:spPr bwMode="auto">
          <a:xfrm>
            <a:off x="3221038" y="2604860"/>
            <a:ext cx="72762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Feasible with proper planning</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Minimizes downtime</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Requires skilled IT staff for integration</a:t>
            </a:r>
          </a:p>
        </p:txBody>
      </p:sp>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6921510" cy="769441"/>
          </a:xfrm>
          <a:prstGeom prst="rect">
            <a:avLst/>
          </a:prstGeom>
          <a:noFill/>
        </p:spPr>
        <p:txBody>
          <a:bodyPr wrap="none" rtlCol="0">
            <a:spAutoFit/>
          </a:bodyPr>
          <a:lstStyle/>
          <a:p>
            <a:r>
              <a:rPr lang="en-AU" sz="4400" dirty="0">
                <a:latin typeface="Arial" panose="020B0604020202020204" pitchFamily="34" charset="0"/>
                <a:cs typeface="Arial" panose="020B0604020202020204" pitchFamily="34" charset="0"/>
              </a:rPr>
              <a:t>Viability of Implementation</a:t>
            </a:r>
            <a:endParaRPr lang="en-AU" sz="4400" dirty="0"/>
          </a:p>
        </p:txBody>
      </p:sp>
    </p:spTree>
    <p:extLst>
      <p:ext uri="{BB962C8B-B14F-4D97-AF65-F5344CB8AC3E}">
        <p14:creationId xmlns:p14="http://schemas.microsoft.com/office/powerpoint/2010/main" val="306727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158319-F835-CC89-1285-6751AFB1F2D2}"/>
              </a:ext>
            </a:extLst>
          </p:cNvPr>
          <p:cNvSpPr>
            <a:spLocks noGrp="1" noChangeArrowheads="1"/>
          </p:cNvSpPr>
          <p:nvPr>
            <p:ph type="title"/>
          </p:nvPr>
        </p:nvSpPr>
        <p:spPr bwMode="auto">
          <a:xfrm>
            <a:off x="3221038" y="2604860"/>
            <a:ext cx="72762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Cost-efficient</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Tailored for legal firms</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Customizable for growth</a:t>
            </a:r>
          </a:p>
        </p:txBody>
      </p:sp>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5799986" cy="769441"/>
          </a:xfrm>
          <a:prstGeom prst="rect">
            <a:avLst/>
          </a:prstGeom>
          <a:noFill/>
        </p:spPr>
        <p:txBody>
          <a:bodyPr wrap="none" rtlCol="0">
            <a:spAutoFit/>
          </a:bodyPr>
          <a:lstStyle/>
          <a:p>
            <a:r>
              <a:rPr lang="en-AU" sz="4400" dirty="0"/>
              <a:t>Commercial Potential</a:t>
            </a:r>
          </a:p>
        </p:txBody>
      </p:sp>
    </p:spTree>
    <p:extLst>
      <p:ext uri="{BB962C8B-B14F-4D97-AF65-F5344CB8AC3E}">
        <p14:creationId xmlns:p14="http://schemas.microsoft.com/office/powerpoint/2010/main" val="156714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158319-F835-CC89-1285-6751AFB1F2D2}"/>
              </a:ext>
            </a:extLst>
          </p:cNvPr>
          <p:cNvSpPr>
            <a:spLocks noGrp="1" noChangeArrowheads="1"/>
          </p:cNvSpPr>
          <p:nvPr>
            <p:ph type="title"/>
          </p:nvPr>
        </p:nvSpPr>
        <p:spPr bwMode="auto">
          <a:xfrm>
            <a:off x="3221038" y="2604860"/>
            <a:ext cx="72762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Legal professionals</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Data-sensitive organizations</a:t>
            </a: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Small to medium enterprises</a:t>
            </a:r>
          </a:p>
        </p:txBody>
      </p:sp>
      <p:sp>
        <p:nvSpPr>
          <p:cNvPr id="6" name="TextBox 5">
            <a:extLst>
              <a:ext uri="{FF2B5EF4-FFF2-40B4-BE49-F238E27FC236}">
                <a16:creationId xmlns:a16="http://schemas.microsoft.com/office/drawing/2014/main" id="{7F5A20F6-389C-F619-CD85-BFD70719DF54}"/>
              </a:ext>
            </a:extLst>
          </p:cNvPr>
          <p:cNvSpPr txBox="1"/>
          <p:nvPr/>
        </p:nvSpPr>
        <p:spPr>
          <a:xfrm>
            <a:off x="3221038" y="923544"/>
            <a:ext cx="7253909" cy="769441"/>
          </a:xfrm>
          <a:prstGeom prst="rect">
            <a:avLst/>
          </a:prstGeom>
          <a:noFill/>
        </p:spPr>
        <p:txBody>
          <a:bodyPr wrap="none" rtlCol="0">
            <a:spAutoFit/>
          </a:bodyPr>
          <a:lstStyle/>
          <a:p>
            <a:r>
              <a:rPr lang="en-AU" sz="4400"/>
              <a:t>Target Audience Suitability</a:t>
            </a:r>
            <a:endParaRPr lang="en-AU" sz="4400" dirty="0"/>
          </a:p>
        </p:txBody>
      </p:sp>
    </p:spTree>
    <p:extLst>
      <p:ext uri="{BB962C8B-B14F-4D97-AF65-F5344CB8AC3E}">
        <p14:creationId xmlns:p14="http://schemas.microsoft.com/office/powerpoint/2010/main" val="1133343182"/>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3297</TotalTime>
  <Words>1300</Words>
  <Application>Microsoft Office PowerPoint</Application>
  <PresentationFormat>Widescreen</PresentationFormat>
  <Paragraphs>46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Neue Haas Grotesk Text Pro</vt:lpstr>
      <vt:lpstr>InterweaveVTI</vt:lpstr>
      <vt:lpstr>Hybrid Cloud and On-Premises Network Solution for TQLD Lawyers</vt:lpstr>
      <vt:lpstr>• Paper-based system  • Security concerns for sensitive data  • Need for scalable digital infrastructure</vt:lpstr>
      <vt:lpstr>• Budget limitations  • High security for legal data  • Minimal downtime during transition</vt:lpstr>
      <vt:lpstr>• Cost efficiency  • Security and scalability  • Integration complexity</vt:lpstr>
      <vt:lpstr> Staggered migration plan  • Data classification system  • Automated backup and recovery</vt:lpstr>
      <vt:lpstr>• Hybrid cloud and on-premises network  • Secure data management  • Scalable infrastructure</vt:lpstr>
      <vt:lpstr>• Feasible with proper planning  • Minimizes downtime  • Requires skilled IT staff for integration</vt:lpstr>
      <vt:lpstr>• Cost-efficient  • Tailored for legal firms  • Customizable for growth</vt:lpstr>
      <vt:lpstr>• Legal professionals  • Data-sensitive organizations  • Small to medium enterprises</vt:lpstr>
      <vt:lpstr>Skilled IT staff  Cloud and on-premises integration  Long-term sustainability </vt:lpstr>
      <vt:lpstr>• Secure, scalable, and practical  • Tailored for TQLD Lawyers  • Future-proof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Eastman</dc:creator>
  <cp:lastModifiedBy>James Eastman</cp:lastModifiedBy>
  <cp:revision>5</cp:revision>
  <dcterms:created xsi:type="dcterms:W3CDTF">2024-08-30T01:13:15Z</dcterms:created>
  <dcterms:modified xsi:type="dcterms:W3CDTF">2024-09-04T08:30:06Z</dcterms:modified>
</cp:coreProperties>
</file>