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22" r:id="rId3"/>
    <p:sldId id="324" r:id="rId4"/>
    <p:sldId id="309" r:id="rId5"/>
    <p:sldId id="308" r:id="rId6"/>
    <p:sldId id="332" r:id="rId7"/>
    <p:sldId id="323" r:id="rId8"/>
    <p:sldId id="303" r:id="rId9"/>
    <p:sldId id="311" r:id="rId10"/>
    <p:sldId id="301" r:id="rId11"/>
    <p:sldId id="302" r:id="rId12"/>
    <p:sldId id="327" r:id="rId13"/>
    <p:sldId id="307" r:id="rId14"/>
    <p:sldId id="328" r:id="rId15"/>
    <p:sldId id="333" r:id="rId16"/>
    <p:sldId id="337" r:id="rId17"/>
    <p:sldId id="338" r:id="rId18"/>
    <p:sldId id="258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" id="{59A9FBF6-4495-4992-9274-D7E061B0D6DB}">
          <p14:sldIdLst>
            <p14:sldId id="256"/>
          </p14:sldIdLst>
        </p14:section>
        <p14:section name="TableDataProcessingTool" id="{BCD9B834-6502-40B8-A9A9-466A0C7CD9C6}">
          <p14:sldIdLst>
            <p14:sldId id="322"/>
            <p14:sldId id="324"/>
            <p14:sldId id="309"/>
            <p14:sldId id="308"/>
            <p14:sldId id="332"/>
            <p14:sldId id="323"/>
            <p14:sldId id="303"/>
            <p14:sldId id="311"/>
            <p14:sldId id="301"/>
            <p14:sldId id="302"/>
            <p14:sldId id="327"/>
            <p14:sldId id="307"/>
          </p14:sldIdLst>
        </p14:section>
        <p14:section name="Criteria" id="{1F16D4B8-8C2F-4C0C-9DB0-8894F761C5D5}">
          <p14:sldIdLst>
            <p14:sldId id="328"/>
            <p14:sldId id="333"/>
            <p14:sldId id="337"/>
          </p14:sldIdLst>
        </p14:section>
        <p14:section name="IssueLevel" id="{4287828B-6D79-4EEB-BBAC-0CD25C91E946}">
          <p14:sldIdLst>
            <p14:sldId id="338"/>
          </p14:sldIdLst>
        </p14:section>
        <p14:section name="Reference" id="{D3D8CE03-06F7-459F-A582-D71272CC737A}">
          <p14:sldIdLst>
            <p14:sldId id="258"/>
          </p14:sldIdLst>
        </p14:section>
        <p14:section name="Supplement" id="{8F771147-242F-478C-B666-EC6530A501AC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FF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mon_Intermediate_Language" TargetMode="External"/><Relationship Id="rId3" Type="http://schemas.openxmlformats.org/officeDocument/2006/relationships/hyperlink" Target="https://en.wikipedia.org/wiki/Object-oriented_programming" TargetMode="External"/><Relationship Id="rId7" Type="http://schemas.openxmlformats.org/officeDocument/2006/relationships/hyperlink" Target="https://en.wikipedia.org/wiki/Procedural_programming" TargetMode="External"/><Relationship Id="rId2" Type="http://schemas.openxmlformats.org/officeDocument/2006/relationships/hyperlink" Target="https://www.c-sharpcorner.com/uploadfile/puranindia/extension-methods-in-C-Sharp-3-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elegate_(CLI)" TargetMode="External"/><Relationship Id="rId5" Type="http://schemas.openxmlformats.org/officeDocument/2006/relationships/hyperlink" Target="https://en.wikipedia.org/wiki/Language_Integrated_Query" TargetMode="External"/><Relationship Id="rId4" Type="http://schemas.openxmlformats.org/officeDocument/2006/relationships/hyperlink" Target="https://en.wikipedia.org/wiki/Inheritance_(object-oriented_programming)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heritance_(object-oriented_programming)" TargetMode="External"/><Relationship Id="rId7" Type="http://schemas.openxmlformats.org/officeDocument/2006/relationships/hyperlink" Target="https://en.wikipedia.org/wiki/LLVM" TargetMode="External"/><Relationship Id="rId2" Type="http://schemas.openxmlformats.org/officeDocument/2006/relationships/hyperlink" Target="https://en.wikipedia.org/wiki/Object-oriented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Template_metaprogramming" TargetMode="External"/><Relationship Id="rId5" Type="http://schemas.openxmlformats.org/officeDocument/2006/relationships/hyperlink" Target="https://en.wikipedia.org/wiki/Smart_pointer" TargetMode="External"/><Relationship Id="rId4" Type="http://schemas.openxmlformats.org/officeDocument/2006/relationships/hyperlink" Target="https://en.wikipedia.org/wiki/Procedural_programmin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08373" y="2404534"/>
            <a:ext cx="8865630" cy="1646302"/>
          </a:xfrm>
        </p:spPr>
        <p:txBody>
          <a:bodyPr/>
          <a:lstStyle/>
          <a:p>
            <a:r>
              <a:rPr lang="en-US" altLang="zh-TW" sz="4800" dirty="0" err="1"/>
              <a:t>TableDataProcessingTool</a:t>
            </a:r>
            <a:endParaRPr lang="zh-TW" altLang="en-US" sz="4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Jimmy Hu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4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TableDataProcessingTool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000" dirty="0"/>
              <a:t>Data File </a:t>
            </a:r>
            <a:r>
              <a:rPr lang="en-US" altLang="zh-TW" sz="2000" dirty="0" smtClean="0"/>
              <a:t>I/O - Excel </a:t>
            </a:r>
            <a:r>
              <a:rPr lang="en-US" altLang="zh-TW" sz="2000" dirty="0"/>
              <a:t>File Read / Write Architecture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Excel Read Libraries</a:t>
            </a:r>
            <a:endParaRPr lang="en-US" altLang="zh-TW" dirty="0" smtClean="0"/>
          </a:p>
          <a:p>
            <a:r>
              <a:rPr lang="en-US" altLang="zh-TW" dirty="0" err="1" smtClean="0"/>
              <a:t>ExcelDataReader</a:t>
            </a:r>
            <a:endParaRPr lang="en-US" altLang="zh-TW" dirty="0" smtClean="0"/>
          </a:p>
          <a:p>
            <a:r>
              <a:rPr lang="en-US" altLang="zh-TW" dirty="0" err="1" smtClean="0"/>
              <a:t>ExcelDataReader.DataSet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00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TableDataProcessingTool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000" dirty="0"/>
              <a:t>Data File I/O </a:t>
            </a:r>
            <a:r>
              <a:rPr lang="en-US" altLang="zh-TW" sz="2000" dirty="0" smtClean="0"/>
              <a:t>- Excel </a:t>
            </a:r>
            <a:r>
              <a:rPr lang="en-US" altLang="zh-TW" sz="2000" dirty="0"/>
              <a:t>File Read / Write Architecture</a:t>
            </a:r>
            <a:endParaRPr lang="zh-TW" altLang="en-US" sz="2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Excel Write Libraries</a:t>
            </a:r>
            <a:endParaRPr lang="en-US" altLang="zh-TW" dirty="0" smtClean="0"/>
          </a:p>
          <a:p>
            <a:r>
              <a:rPr lang="en-US" altLang="zh-TW" dirty="0" err="1" smtClean="0"/>
              <a:t>ClosedXML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00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TableDataProcessingTool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000" dirty="0"/>
              <a:t>Data File I/O - Excel </a:t>
            </a:r>
            <a:r>
              <a:rPr lang="en-US" altLang="zh-TW" sz="2000" dirty="0" smtClean="0"/>
              <a:t>File Read / Write Architecture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504200" y="5308117"/>
            <a:ext cx="4942935" cy="7332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Excel File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3950898" y="4615132"/>
            <a:ext cx="8627" cy="67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950898" y="4659174"/>
            <a:ext cx="1992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Read Pure </a:t>
            </a:r>
            <a:r>
              <a:rPr lang="en-US" altLang="zh-TW" dirty="0" smtClean="0"/>
              <a:t>Text</a:t>
            </a:r>
          </a:p>
          <a:p>
            <a:r>
              <a:rPr lang="en-US" altLang="zh-TW" sz="1400" dirty="0" err="1" smtClean="0"/>
              <a:t>ExcelDataReader</a:t>
            </a:r>
            <a:endParaRPr lang="en-US" altLang="zh-TW" sz="1400" dirty="0"/>
          </a:p>
        </p:txBody>
      </p:sp>
      <p:sp>
        <p:nvSpPr>
          <p:cNvPr id="8" name="圓角矩形 7"/>
          <p:cNvSpPr/>
          <p:nvPr/>
        </p:nvSpPr>
        <p:spPr>
          <a:xfrm>
            <a:off x="2504200" y="3881887"/>
            <a:ext cx="4942935" cy="7332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</a:t>
            </a:r>
            <a:r>
              <a:rPr lang="en-US" altLang="zh-TW" dirty="0"/>
              <a:t>Container (</a:t>
            </a:r>
            <a:r>
              <a:rPr lang="en-US" altLang="zh-TW" dirty="0" err="1"/>
              <a:t>SheetFileStructure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504200" y="2160589"/>
            <a:ext cx="4942935" cy="7332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GUI Window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8" idx="0"/>
            <a:endCxn id="9" idx="2"/>
          </p:cNvCxnSpPr>
          <p:nvPr/>
        </p:nvCxnSpPr>
        <p:spPr>
          <a:xfrm flipV="1">
            <a:off x="4975668" y="2893834"/>
            <a:ext cx="0" cy="988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975667" y="2928831"/>
            <a:ext cx="103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Display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27777" y="4659173"/>
            <a:ext cx="2889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Write Pure Text/Cell Format</a:t>
            </a:r>
          </a:p>
          <a:p>
            <a:r>
              <a:rPr lang="en-US" altLang="zh-TW" sz="1400" dirty="0" err="1" smtClean="0"/>
              <a:t>ClosedXML</a:t>
            </a:r>
            <a:endParaRPr lang="en-US" altLang="zh-TW" sz="1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6254151" y="4615132"/>
            <a:ext cx="0" cy="69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24194" y="3881886"/>
            <a:ext cx="1045572" cy="2159476"/>
          </a:xfrm>
          <a:prstGeom prst="roundRect">
            <a:avLst>
              <a:gd name="adj" fmla="val 735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Excel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4" idx="1"/>
          </p:cNvCxnSpPr>
          <p:nvPr/>
        </p:nvCxnSpPr>
        <p:spPr>
          <a:xfrm flipH="1" flipV="1">
            <a:off x="1769766" y="5674739"/>
            <a:ext cx="734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8" idx="1"/>
          </p:cNvCxnSpPr>
          <p:nvPr/>
        </p:nvCxnSpPr>
        <p:spPr>
          <a:xfrm>
            <a:off x="1769766" y="4248509"/>
            <a:ext cx="734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12706" y="3292892"/>
            <a:ext cx="2212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Read </a:t>
            </a:r>
            <a:r>
              <a:rPr lang="en-US" altLang="zh-TW" dirty="0"/>
              <a:t>Cell </a:t>
            </a:r>
            <a:r>
              <a:rPr lang="en-US" altLang="zh-TW" dirty="0" smtClean="0"/>
              <a:t>Format</a:t>
            </a:r>
          </a:p>
          <a:p>
            <a:r>
              <a:rPr lang="en-US" altLang="zh-TW" sz="1200" dirty="0" err="1"/>
              <a:t>Microsoft.Office.Interop.Excel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586596" y="3826122"/>
            <a:ext cx="1664898" cy="2333138"/>
          </a:xfrm>
          <a:prstGeom prst="roundRect">
            <a:avLst>
              <a:gd name="adj" fmla="val 4232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74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F7597"/>
                </a:solidFill>
              </a:rPr>
              <a:t>TableDataProcessingTool</a:t>
            </a:r>
            <a:r>
              <a:rPr lang="en-US" altLang="zh-TW" dirty="0">
                <a:solidFill>
                  <a:srgbClr val="0F7597"/>
                </a:solidFill>
              </a:rPr>
              <a:t/>
            </a:r>
            <a:br>
              <a:rPr lang="en-US" altLang="zh-TW" dirty="0">
                <a:solidFill>
                  <a:srgbClr val="0F7597"/>
                </a:solidFill>
              </a:rPr>
            </a:br>
            <a:r>
              <a:rPr lang="en-US" altLang="zh-TW" sz="2000" dirty="0">
                <a:solidFill>
                  <a:srgbClr val="0F7597"/>
                </a:solidFill>
              </a:rPr>
              <a:t>Data File I/O - Excel File Read / Write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504200" y="5308117"/>
            <a:ext cx="4942935" cy="7332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Excel File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3950898" y="4615132"/>
            <a:ext cx="8627" cy="672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950898" y="4659174"/>
            <a:ext cx="1992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Read Pure </a:t>
            </a:r>
            <a:r>
              <a:rPr lang="en-US" altLang="zh-TW" dirty="0" smtClean="0"/>
              <a:t>Text</a:t>
            </a:r>
          </a:p>
          <a:p>
            <a:r>
              <a:rPr lang="en-US" altLang="zh-TW" sz="1400" dirty="0" err="1" smtClean="0"/>
              <a:t>ExcelDataReader</a:t>
            </a:r>
            <a:endParaRPr lang="en-US" altLang="zh-TW" sz="1400" dirty="0"/>
          </a:p>
        </p:txBody>
      </p:sp>
      <p:sp>
        <p:nvSpPr>
          <p:cNvPr id="8" name="圓角矩形 7"/>
          <p:cNvSpPr/>
          <p:nvPr/>
        </p:nvSpPr>
        <p:spPr>
          <a:xfrm>
            <a:off x="2504200" y="3881887"/>
            <a:ext cx="4942935" cy="7332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Data </a:t>
            </a:r>
            <a:r>
              <a:rPr lang="en-US" altLang="zh-TW" dirty="0"/>
              <a:t>Container (</a:t>
            </a:r>
            <a:r>
              <a:rPr lang="en-US" altLang="zh-TW" dirty="0" err="1"/>
              <a:t>SheetFileStructure</a:t>
            </a:r>
            <a:r>
              <a:rPr lang="en-US" altLang="zh-TW"/>
              <a:t>)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504200" y="2162235"/>
            <a:ext cx="4942935" cy="7332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mtClean="0"/>
              <a:t>GUI Window</a:t>
            </a:r>
            <a:endParaRPr lang="zh-TW" altLang="en-US" dirty="0"/>
          </a:p>
        </p:txBody>
      </p:sp>
      <p:cxnSp>
        <p:nvCxnSpPr>
          <p:cNvPr id="11" name="直線單箭頭接點 10"/>
          <p:cNvCxnSpPr>
            <a:stCxn id="8" idx="0"/>
            <a:endCxn id="9" idx="2"/>
          </p:cNvCxnSpPr>
          <p:nvPr/>
        </p:nvCxnSpPr>
        <p:spPr>
          <a:xfrm flipV="1">
            <a:off x="4975668" y="2895480"/>
            <a:ext cx="0" cy="986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975667" y="2922174"/>
            <a:ext cx="1035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Display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327777" y="4659173"/>
            <a:ext cx="2889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Write Pure Text/Cell Format</a:t>
            </a:r>
          </a:p>
          <a:p>
            <a:r>
              <a:rPr lang="en-US" altLang="zh-TW" sz="1400" dirty="0" err="1" smtClean="0"/>
              <a:t>ClosedXML</a:t>
            </a:r>
            <a:endParaRPr lang="en-US" altLang="zh-TW" sz="1400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6254151" y="4615132"/>
            <a:ext cx="0" cy="692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724194" y="3881886"/>
            <a:ext cx="1045572" cy="2159476"/>
          </a:xfrm>
          <a:prstGeom prst="roundRect">
            <a:avLst>
              <a:gd name="adj" fmla="val 735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Excel</a:t>
            </a:r>
            <a:endParaRPr lang="zh-TW" altLang="en-US" dirty="0"/>
          </a:p>
        </p:txBody>
      </p:sp>
      <p:cxnSp>
        <p:nvCxnSpPr>
          <p:cNvPr id="17" name="直線單箭頭接點 16"/>
          <p:cNvCxnSpPr>
            <a:stCxn id="4" idx="1"/>
          </p:cNvCxnSpPr>
          <p:nvPr/>
        </p:nvCxnSpPr>
        <p:spPr>
          <a:xfrm flipH="1" flipV="1">
            <a:off x="1769766" y="5674739"/>
            <a:ext cx="734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endCxn id="8" idx="1"/>
          </p:cNvCxnSpPr>
          <p:nvPr/>
        </p:nvCxnSpPr>
        <p:spPr>
          <a:xfrm>
            <a:off x="1769766" y="4248509"/>
            <a:ext cx="734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312706" y="3292892"/>
            <a:ext cx="2212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Read </a:t>
            </a:r>
            <a:r>
              <a:rPr lang="en-US" altLang="zh-TW" dirty="0"/>
              <a:t>Cell </a:t>
            </a:r>
            <a:r>
              <a:rPr lang="en-US" altLang="zh-TW" dirty="0" smtClean="0"/>
              <a:t>Format</a:t>
            </a:r>
          </a:p>
          <a:p>
            <a:r>
              <a:rPr lang="en-US" altLang="zh-TW" sz="1200" dirty="0" err="1"/>
              <a:t>Microsoft.Office.Interop.Excel</a:t>
            </a:r>
            <a:endParaRPr lang="zh-TW" altLang="en-US" dirty="0"/>
          </a:p>
        </p:txBody>
      </p:sp>
      <p:sp>
        <p:nvSpPr>
          <p:cNvPr id="22" name="圓角矩形 21"/>
          <p:cNvSpPr/>
          <p:nvPr/>
        </p:nvSpPr>
        <p:spPr>
          <a:xfrm>
            <a:off x="586596" y="3826122"/>
            <a:ext cx="1664898" cy="2333138"/>
          </a:xfrm>
          <a:prstGeom prst="roundRect">
            <a:avLst>
              <a:gd name="adj" fmla="val 4232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/>
          <p:cNvCxnSpPr/>
          <p:nvPr/>
        </p:nvCxnSpPr>
        <p:spPr>
          <a:xfrm flipH="1" flipV="1">
            <a:off x="2165230" y="6159260"/>
            <a:ext cx="534838" cy="3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700067" y="6394665"/>
            <a:ext cx="3122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smtClean="0"/>
              <a:t>Excel </a:t>
            </a:r>
            <a:r>
              <a:rPr lang="en-US" altLang="zh-TW" sz="1400"/>
              <a:t>a</a:t>
            </a:r>
            <a:r>
              <a:rPr lang="en-US" altLang="zh-TW" sz="1400" smtClean="0"/>
              <a:t>pplication remote-controlling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213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Criteria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4183812" y="3554083"/>
            <a:ext cx="2053087" cy="9489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Software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flipH="1" flipV="1">
            <a:off x="1863306" y="2540294"/>
            <a:ext cx="2320508" cy="101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 flipH="1" flipV="1">
            <a:off x="3533892" y="2604816"/>
            <a:ext cx="951702" cy="836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1025073" y="1738816"/>
            <a:ext cx="1604514" cy="748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Correctness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5240452" y="2604816"/>
            <a:ext cx="0" cy="81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H="1">
            <a:off x="2432649" y="4502989"/>
            <a:ext cx="1751165" cy="60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923026" y="1520644"/>
            <a:ext cx="8652295" cy="1476441"/>
          </a:xfrm>
          <a:prstGeom prst="roundRect">
            <a:avLst>
              <a:gd name="adj" fmla="val 748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圓角矩形 18"/>
          <p:cNvSpPr/>
          <p:nvPr/>
        </p:nvSpPr>
        <p:spPr>
          <a:xfrm>
            <a:off x="2731634" y="1738816"/>
            <a:ext cx="1604514" cy="748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22" name="圓角矩形 21"/>
          <p:cNvSpPr/>
          <p:nvPr/>
        </p:nvSpPr>
        <p:spPr>
          <a:xfrm>
            <a:off x="4438195" y="1738816"/>
            <a:ext cx="1604514" cy="748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Stability / </a:t>
            </a:r>
            <a:r>
              <a:rPr lang="en-US" dirty="0" smtClean="0">
                <a:solidFill>
                  <a:schemeClr val="tx1"/>
                </a:solidFill>
              </a:rPr>
              <a:t>Reliability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36761" y="1222057"/>
            <a:ext cx="179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Run-time</a:t>
            </a:r>
            <a:endParaRPr lang="en-US" dirty="0"/>
          </a:p>
        </p:txBody>
      </p:sp>
      <p:sp>
        <p:nvSpPr>
          <p:cNvPr id="14" name="圓角矩形 13"/>
          <p:cNvSpPr/>
          <p:nvPr/>
        </p:nvSpPr>
        <p:spPr>
          <a:xfrm>
            <a:off x="923026" y="4834086"/>
            <a:ext cx="8652295" cy="1476441"/>
          </a:xfrm>
          <a:prstGeom prst="roundRect">
            <a:avLst>
              <a:gd name="adj" fmla="val 748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圓角矩形 15"/>
          <p:cNvSpPr/>
          <p:nvPr/>
        </p:nvSpPr>
        <p:spPr>
          <a:xfrm>
            <a:off x="6150444" y="1742708"/>
            <a:ext cx="1604514" cy="748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Safety</a:t>
            </a:r>
          </a:p>
        </p:txBody>
      </p:sp>
      <p:cxnSp>
        <p:nvCxnSpPr>
          <p:cNvPr id="17" name="直線單箭頭接點 16"/>
          <p:cNvCxnSpPr/>
          <p:nvPr/>
        </p:nvCxnSpPr>
        <p:spPr>
          <a:xfrm flipV="1">
            <a:off x="5835769" y="2635544"/>
            <a:ext cx="1022231" cy="828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圓角矩形 17"/>
          <p:cNvSpPr/>
          <p:nvPr/>
        </p:nvSpPr>
        <p:spPr>
          <a:xfrm>
            <a:off x="7857005" y="1736739"/>
            <a:ext cx="1604514" cy="748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Compatibility 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6346884" y="2579234"/>
            <a:ext cx="2312378" cy="940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836761" y="4408444"/>
            <a:ext cx="179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23" name="圓角矩形 22"/>
          <p:cNvSpPr/>
          <p:nvPr/>
        </p:nvSpPr>
        <p:spPr>
          <a:xfrm>
            <a:off x="1568537" y="5196756"/>
            <a:ext cx="1604514" cy="748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圓角矩形 23"/>
          <p:cNvSpPr/>
          <p:nvPr/>
        </p:nvSpPr>
        <p:spPr>
          <a:xfrm>
            <a:off x="4387171" y="5196756"/>
            <a:ext cx="1706561" cy="748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Maintainability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>
          <a:xfrm flipH="1">
            <a:off x="5240451" y="4583448"/>
            <a:ext cx="1" cy="532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圓角矩形 25"/>
          <p:cNvSpPr/>
          <p:nvPr/>
        </p:nvSpPr>
        <p:spPr>
          <a:xfrm>
            <a:off x="7307852" y="5196756"/>
            <a:ext cx="1604514" cy="7485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Extensibility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835769" y="4593110"/>
            <a:ext cx="2178171" cy="523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6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</a:t>
            </a:r>
            <a:r>
              <a:rPr lang="en-US" dirty="0" smtClean="0"/>
              <a:t>Technology </a:t>
            </a:r>
            <a:r>
              <a:rPr lang="en-US" dirty="0"/>
              <a:t>S</a:t>
            </a:r>
            <a:r>
              <a:rPr lang="en-US" dirty="0" smtClean="0"/>
              <a:t>tack</a:t>
            </a:r>
            <a:endParaRPr 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382422" y="5796850"/>
            <a:ext cx="2467155" cy="1018020"/>
          </a:xfrm>
          <a:prstGeom prst="roundRect">
            <a:avLst>
              <a:gd name="adj" fmla="val 5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Reflection</a:t>
            </a:r>
            <a:br>
              <a:rPr lang="en-US" dirty="0"/>
            </a:br>
            <a:r>
              <a:rPr lang="en-US" sz="1200" dirty="0"/>
              <a:t>the ability of a process to examine, introspect, and modify its own structure and behavior</a:t>
            </a:r>
            <a:r>
              <a:rPr lang="en-US" sz="1200" dirty="0" smtClean="0"/>
              <a:t>.</a:t>
            </a:r>
            <a:br>
              <a:rPr lang="en-US" sz="1200" dirty="0" smtClean="0"/>
            </a:br>
            <a:r>
              <a:rPr lang="en-US" sz="1200" dirty="0" smtClean="0">
                <a:solidFill>
                  <a:srgbClr val="C00000"/>
                </a:solidFill>
              </a:rPr>
              <a:t>Run-time type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8513933" y="4776374"/>
            <a:ext cx="2467155" cy="690113"/>
          </a:xfrm>
          <a:prstGeom prst="roundRect">
            <a:avLst>
              <a:gd name="adj" fmla="val 5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LINQ</a:t>
            </a:r>
            <a:br>
              <a:rPr lang="en-US" dirty="0"/>
            </a:br>
            <a:r>
              <a:rPr lang="en-US" sz="1400" dirty="0"/>
              <a:t>Language Integrated Query</a:t>
            </a:r>
            <a:endParaRPr 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24502" y="4556179"/>
            <a:ext cx="2782379" cy="1212483"/>
          </a:xfrm>
          <a:prstGeom prst="roundRect">
            <a:avLst>
              <a:gd name="adj" fmla="val 5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Extension </a:t>
            </a:r>
            <a:r>
              <a:rPr lang="en-US" dirty="0" smtClean="0"/>
              <a:t>Methods</a:t>
            </a:r>
          </a:p>
          <a:p>
            <a:pPr algn="just"/>
            <a:r>
              <a:rPr lang="en-US" sz="1200" dirty="0" smtClean="0"/>
              <a:t>allows </a:t>
            </a:r>
            <a:r>
              <a:rPr lang="en-US" sz="1200" dirty="0"/>
              <a:t>developers to extend functionality of an existing </a:t>
            </a:r>
            <a:r>
              <a:rPr lang="en-US" sz="1200" dirty="0" smtClean="0"/>
              <a:t>type without </a:t>
            </a:r>
            <a:r>
              <a:rPr lang="en-US" sz="1200" dirty="0"/>
              <a:t>creating a new derived type, recompiling, or otherwise modifying the original type.</a:t>
            </a:r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19394" y="5445769"/>
            <a:ext cx="5218981" cy="1492716"/>
          </a:xfrm>
          <a:prstGeom prst="rect">
            <a:avLst/>
          </a:prstGeom>
          <a:solidFill>
            <a:srgbClr val="FFFFFF">
              <a:alpha val="69804"/>
            </a:srgb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Reference:</a:t>
            </a:r>
            <a:br>
              <a:rPr lang="en-US" sz="1400" dirty="0"/>
            </a:br>
            <a:r>
              <a:rPr lang="en-US" sz="1050" dirty="0">
                <a:hlinkClick r:id="rId2"/>
              </a:rPr>
              <a:t>https://www.c-sharpcorner.com/uploadfile/puranindia/extension-methods-in-C-Sharp-3-0</a:t>
            </a:r>
            <a:r>
              <a:rPr lang="en-US" sz="1050" dirty="0" smtClean="0">
                <a:hlinkClick r:id="rId2"/>
              </a:rPr>
              <a:t>/</a:t>
            </a:r>
            <a:endParaRPr lang="en-US" sz="1050" dirty="0" smtClean="0"/>
          </a:p>
          <a:p>
            <a:r>
              <a:rPr lang="en-US" sz="1050" dirty="0">
                <a:hlinkClick r:id="rId3"/>
              </a:rPr>
              <a:t>https://</a:t>
            </a:r>
            <a:r>
              <a:rPr lang="en-US" sz="1050" dirty="0" smtClean="0">
                <a:hlinkClick r:id="rId3"/>
              </a:rPr>
              <a:t>en.wikipedia.org/wiki/Object-oriented_programming</a:t>
            </a:r>
            <a:endParaRPr lang="en-US" sz="1050" dirty="0" smtClean="0"/>
          </a:p>
          <a:p>
            <a:r>
              <a:rPr lang="en-US" sz="1050" dirty="0">
                <a:hlinkClick r:id="rId4"/>
              </a:rPr>
              <a:t>https://en.wikipedia.org/wiki/Inheritance_(object-oriented_programming</a:t>
            </a:r>
            <a:r>
              <a:rPr lang="en-US" sz="1050" dirty="0" smtClean="0">
                <a:hlinkClick r:id="rId4"/>
              </a:rPr>
              <a:t>)</a:t>
            </a:r>
            <a:endParaRPr lang="en-US" sz="1050" dirty="0" smtClean="0"/>
          </a:p>
          <a:p>
            <a:r>
              <a:rPr lang="en-US" sz="1050" dirty="0">
                <a:hlinkClick r:id="rId5"/>
              </a:rPr>
              <a:t>https://</a:t>
            </a:r>
            <a:r>
              <a:rPr lang="en-US" sz="1050" dirty="0" smtClean="0">
                <a:hlinkClick r:id="rId5"/>
              </a:rPr>
              <a:t>en.wikipedia.org/wiki/Language_Integrated_Query</a:t>
            </a:r>
            <a:endParaRPr lang="en-US" sz="1050" dirty="0" smtClean="0"/>
          </a:p>
          <a:p>
            <a:r>
              <a:rPr lang="en-US" sz="1050" dirty="0">
                <a:hlinkClick r:id="rId6"/>
              </a:rPr>
              <a:t>https://en.wikipedia.org/wiki/Delegate_(CLI</a:t>
            </a:r>
            <a:r>
              <a:rPr lang="en-US" sz="1050" dirty="0" smtClean="0">
                <a:hlinkClick r:id="rId6"/>
              </a:rPr>
              <a:t>)</a:t>
            </a:r>
            <a:endParaRPr lang="en-US" sz="1050" dirty="0" smtClean="0"/>
          </a:p>
          <a:p>
            <a:r>
              <a:rPr lang="en-US" sz="1050" dirty="0">
                <a:hlinkClick r:id="rId7"/>
              </a:rPr>
              <a:t>https://</a:t>
            </a:r>
            <a:r>
              <a:rPr lang="en-US" sz="1050" dirty="0" smtClean="0">
                <a:hlinkClick r:id="rId7"/>
              </a:rPr>
              <a:t>en.wikipedia.org/wiki/Procedural_programming</a:t>
            </a:r>
            <a:endParaRPr lang="en-US" sz="1050" dirty="0" smtClean="0"/>
          </a:p>
          <a:p>
            <a:r>
              <a:rPr lang="en-US" sz="1050" dirty="0">
                <a:hlinkClick r:id="rId8"/>
              </a:rPr>
              <a:t>https://</a:t>
            </a:r>
            <a:r>
              <a:rPr lang="en-US" sz="1050" dirty="0" smtClean="0">
                <a:hlinkClick r:id="rId8"/>
              </a:rPr>
              <a:t>en.wikipedia.org/wiki/Common_Intermediate_Language</a:t>
            </a:r>
            <a:endParaRPr lang="en-US" sz="1050" dirty="0" smtClean="0"/>
          </a:p>
        </p:txBody>
      </p:sp>
      <p:sp>
        <p:nvSpPr>
          <p:cNvPr id="14" name="圓角矩形 13"/>
          <p:cNvSpPr/>
          <p:nvPr/>
        </p:nvSpPr>
        <p:spPr>
          <a:xfrm>
            <a:off x="3390909" y="4562029"/>
            <a:ext cx="2467155" cy="904458"/>
          </a:xfrm>
          <a:prstGeom prst="roundRect">
            <a:avLst>
              <a:gd name="adj" fmla="val 5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Delegate, Event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specify a method to call and optionally an object to call the method on</a:t>
            </a:r>
            <a:endParaRPr 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524502" y="2080758"/>
            <a:ext cx="8237907" cy="2386992"/>
            <a:chOff x="569662" y="1714870"/>
            <a:chExt cx="8237907" cy="2386992"/>
          </a:xfrm>
        </p:grpSpPr>
        <p:sp>
          <p:nvSpPr>
            <p:cNvPr id="7" name="圓角矩形 6"/>
            <p:cNvSpPr/>
            <p:nvPr/>
          </p:nvSpPr>
          <p:spPr>
            <a:xfrm>
              <a:off x="2357842" y="3271570"/>
              <a:ext cx="2467155" cy="690113"/>
            </a:xfrm>
            <a:prstGeom prst="roundRect">
              <a:avLst>
                <a:gd name="adj" fmla="val 54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Inheritance</a:t>
              </a:r>
              <a:br>
                <a:rPr lang="en-US" dirty="0"/>
              </a:br>
              <a:r>
                <a:rPr lang="en-US" sz="1200" dirty="0"/>
                <a:t>the mechanism of basing an object or class upon another object</a:t>
              </a:r>
              <a:endParaRPr lang="en-US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839726" y="2407009"/>
              <a:ext cx="2467155" cy="690113"/>
            </a:xfrm>
            <a:prstGeom prst="roundRect">
              <a:avLst>
                <a:gd name="adj" fmla="val 54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Class, Method</a:t>
              </a:r>
              <a:endParaRPr 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69662" y="1714870"/>
              <a:ext cx="8237907" cy="2386992"/>
              <a:chOff x="569663" y="1714870"/>
              <a:chExt cx="5667234" cy="2386992"/>
            </a:xfrm>
          </p:grpSpPr>
          <p:sp>
            <p:nvSpPr>
              <p:cNvPr id="3" name="圓角矩形 2"/>
              <p:cNvSpPr/>
              <p:nvPr/>
            </p:nvSpPr>
            <p:spPr>
              <a:xfrm>
                <a:off x="625574" y="2096458"/>
                <a:ext cx="5611323" cy="2005404"/>
              </a:xfrm>
              <a:prstGeom prst="roundRect">
                <a:avLst>
                  <a:gd name="adj" fmla="val 4232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569663" y="1714870"/>
                <a:ext cx="4157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Object-oriented programming techniques</a:t>
                </a:r>
              </a:p>
            </p:txBody>
          </p:sp>
        </p:grpSp>
        <p:sp>
          <p:nvSpPr>
            <p:cNvPr id="11" name="圓角矩形 10"/>
            <p:cNvSpPr/>
            <p:nvPr/>
          </p:nvSpPr>
          <p:spPr>
            <a:xfrm>
              <a:off x="3495673" y="2341577"/>
              <a:ext cx="3117505" cy="820979"/>
            </a:xfrm>
            <a:prstGeom prst="roundRect">
              <a:avLst>
                <a:gd name="adj" fmla="val 54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Encapsulation</a:t>
              </a:r>
              <a:br>
                <a:rPr lang="en-US" dirty="0"/>
              </a:br>
              <a:r>
                <a:rPr lang="en-US" sz="1200" dirty="0"/>
                <a:t>binds together the data and functions that manipulate the data, and that keeps both safe from outside interference and misuse</a:t>
              </a:r>
              <a:endParaRPr 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423029" y="2977890"/>
              <a:ext cx="733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17" name="圓角矩形 16"/>
          <p:cNvSpPr/>
          <p:nvPr/>
        </p:nvSpPr>
        <p:spPr>
          <a:xfrm>
            <a:off x="605774" y="1404707"/>
            <a:ext cx="2844739" cy="690113"/>
          </a:xfrm>
          <a:prstGeom prst="roundRect">
            <a:avLst>
              <a:gd name="adj" fmla="val 5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Procedural </a:t>
            </a:r>
            <a:r>
              <a:rPr lang="en-US" dirty="0" smtClean="0"/>
              <a:t>programming</a:t>
            </a:r>
          </a:p>
          <a:p>
            <a:pPr algn="ctr"/>
            <a:r>
              <a:rPr lang="en-US" sz="1400" dirty="0"/>
              <a:t>simply contain a series of computational steps</a:t>
            </a:r>
          </a:p>
        </p:txBody>
      </p:sp>
      <p:sp>
        <p:nvSpPr>
          <p:cNvPr id="18" name="圓角矩形 17"/>
          <p:cNvSpPr/>
          <p:nvPr/>
        </p:nvSpPr>
        <p:spPr>
          <a:xfrm>
            <a:off x="9166135" y="3500552"/>
            <a:ext cx="2919472" cy="1093144"/>
          </a:xfrm>
          <a:prstGeom prst="roundRect">
            <a:avLst>
              <a:gd name="adj" fmla="val 5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Microsoft Intermediate Language (MSIL</a:t>
            </a:r>
            <a:r>
              <a:rPr lang="en-US" dirty="0" smtClean="0"/>
              <a:t>)</a:t>
            </a:r>
          </a:p>
          <a:p>
            <a:pPr algn="just"/>
            <a:r>
              <a:rPr lang="en-US" sz="1200" dirty="0" smtClean="0"/>
              <a:t>the </a:t>
            </a:r>
            <a:r>
              <a:rPr lang="en-US" sz="1200" dirty="0"/>
              <a:t>intermediate language binary instruction set defined within the Common Language Infrastructure (CLI) specification</a:t>
            </a:r>
            <a:endParaRPr 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9166135" y="2707465"/>
            <a:ext cx="2919472" cy="621580"/>
          </a:xfrm>
          <a:prstGeom prst="roundRect">
            <a:avLst>
              <a:gd name="adj" fmla="val 5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</a:t>
            </a:r>
            <a:r>
              <a:rPr lang="en-US" dirty="0"/>
              <a:t>C</a:t>
            </a:r>
            <a:r>
              <a:rPr lang="en-US" dirty="0" smtClean="0"/>
              <a:t>++ DLL</a:t>
            </a:r>
            <a:endParaRPr 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3555614" y="1571101"/>
            <a:ext cx="5262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Loops</a:t>
            </a:r>
            <a:r>
              <a:rPr lang="en-US" dirty="0"/>
              <a:t>, Conditional Structure, </a:t>
            </a:r>
            <a:r>
              <a:rPr lang="en-US" dirty="0" smtClean="0"/>
              <a:t>Recursion…</a:t>
            </a:r>
            <a:endParaRPr lang="en-US" dirty="0"/>
          </a:p>
        </p:txBody>
      </p:sp>
      <p:sp>
        <p:nvSpPr>
          <p:cNvPr id="21" name="圓角矩形 20"/>
          <p:cNvSpPr/>
          <p:nvPr/>
        </p:nvSpPr>
        <p:spPr>
          <a:xfrm>
            <a:off x="5951655" y="4562029"/>
            <a:ext cx="2467155" cy="904458"/>
          </a:xfrm>
          <a:prstGeom prst="roundRect">
            <a:avLst>
              <a:gd name="adj" fmla="val 5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Anonymous </a:t>
            </a:r>
            <a:r>
              <a:rPr lang="en-US" sz="1400" dirty="0" smtClean="0"/>
              <a:t>function, Converter&lt;</a:t>
            </a:r>
            <a:r>
              <a:rPr lang="en-US" sz="1400" dirty="0" err="1" smtClean="0"/>
              <a:t>TInput</a:t>
            </a:r>
            <a:r>
              <a:rPr lang="en-US" sz="1400" dirty="0"/>
              <a:t>, </a:t>
            </a:r>
            <a:r>
              <a:rPr lang="en-US" sz="1400" dirty="0" err="1"/>
              <a:t>TOutput</a:t>
            </a:r>
            <a:r>
              <a:rPr lang="en-US" sz="1400" dirty="0"/>
              <a:t>&gt;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a function definition that is not bound to an identifier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19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Technology </a:t>
            </a:r>
            <a:r>
              <a:rPr lang="en-US" dirty="0"/>
              <a:t>S</a:t>
            </a:r>
            <a:r>
              <a:rPr lang="en-US" dirty="0" smtClean="0"/>
              <a:t>tack</a:t>
            </a:r>
            <a:endParaRPr 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524502" y="4556179"/>
            <a:ext cx="2782379" cy="1212483"/>
          </a:xfrm>
          <a:prstGeom prst="roundRect">
            <a:avLst>
              <a:gd name="adj" fmla="val 5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Meta Template Programming</a:t>
            </a:r>
          </a:p>
          <a:p>
            <a:pPr algn="just"/>
            <a:r>
              <a:rPr lang="en-US" sz="1100" dirty="0"/>
              <a:t>a metaprogramming technique in which templates are used by a compiler to generate temporary source code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4155250" y="5642862"/>
            <a:ext cx="5218981" cy="1277273"/>
          </a:xfrm>
          <a:prstGeom prst="rect">
            <a:avLst/>
          </a:prstGeom>
          <a:solidFill>
            <a:srgbClr val="FFFFFF">
              <a:alpha val="69804"/>
            </a:srgbClr>
          </a:solidFill>
          <a:effectLst>
            <a:softEdge rad="127000"/>
          </a:effectLst>
        </p:spPr>
        <p:txBody>
          <a:bodyPr wrap="square" rtlCol="0">
            <a:spAutoFit/>
          </a:bodyPr>
          <a:lstStyle/>
          <a:p>
            <a:r>
              <a:rPr lang="en-US" sz="1400" dirty="0"/>
              <a:t>Reference:</a:t>
            </a:r>
            <a:br>
              <a:rPr lang="en-US" sz="1400" dirty="0"/>
            </a:br>
            <a:r>
              <a:rPr lang="en-US" sz="1050" dirty="0" smtClean="0">
                <a:hlinkClick r:id="rId2"/>
              </a:rPr>
              <a:t>https</a:t>
            </a:r>
            <a:r>
              <a:rPr lang="en-US" sz="1050" dirty="0">
                <a:hlinkClick r:id="rId2"/>
              </a:rPr>
              <a:t>://</a:t>
            </a:r>
            <a:r>
              <a:rPr lang="en-US" sz="1050" dirty="0" smtClean="0">
                <a:hlinkClick r:id="rId2"/>
              </a:rPr>
              <a:t>en.wikipedia.org/wiki/Object-oriented_programming</a:t>
            </a:r>
            <a:endParaRPr lang="en-US" sz="1050" dirty="0" smtClean="0"/>
          </a:p>
          <a:p>
            <a:r>
              <a:rPr lang="en-US" sz="1050" dirty="0">
                <a:hlinkClick r:id="rId3"/>
              </a:rPr>
              <a:t>https://en.wikipedia.org/wiki/Inheritance_(object-oriented_programming</a:t>
            </a:r>
            <a:r>
              <a:rPr lang="en-US" sz="1050" dirty="0" smtClean="0">
                <a:hlinkClick r:id="rId3"/>
              </a:rPr>
              <a:t>)</a:t>
            </a:r>
            <a:endParaRPr lang="en-US" sz="1050" dirty="0" smtClean="0"/>
          </a:p>
          <a:p>
            <a:r>
              <a:rPr lang="en-US" sz="1050" dirty="0" smtClean="0">
                <a:hlinkClick r:id="rId4"/>
              </a:rPr>
              <a:t>https</a:t>
            </a:r>
            <a:r>
              <a:rPr lang="en-US" sz="1050" dirty="0">
                <a:hlinkClick r:id="rId4"/>
              </a:rPr>
              <a:t>://</a:t>
            </a:r>
            <a:r>
              <a:rPr lang="en-US" sz="1050" dirty="0" smtClean="0">
                <a:hlinkClick r:id="rId4"/>
              </a:rPr>
              <a:t>en.wikipedia.org/wiki/Procedural_programming</a:t>
            </a:r>
            <a:endParaRPr lang="en-US" sz="1050" dirty="0">
              <a:hlinkClick r:id="rId4"/>
            </a:endParaRPr>
          </a:p>
          <a:p>
            <a:r>
              <a:rPr lang="en-US" sz="1050" dirty="0">
                <a:hlinkClick r:id="rId5"/>
              </a:rPr>
              <a:t>https://</a:t>
            </a:r>
            <a:r>
              <a:rPr lang="en-US" sz="1050" dirty="0" smtClean="0">
                <a:hlinkClick r:id="rId5"/>
              </a:rPr>
              <a:t>en.wikipedia.org/wiki/Smart_pointer</a:t>
            </a:r>
            <a:endParaRPr lang="en-US" sz="1050" dirty="0" smtClean="0"/>
          </a:p>
          <a:p>
            <a:r>
              <a:rPr lang="en-US" sz="1050" dirty="0">
                <a:hlinkClick r:id="rId6"/>
              </a:rPr>
              <a:t>https://</a:t>
            </a:r>
            <a:r>
              <a:rPr lang="en-US" sz="1050" dirty="0" smtClean="0">
                <a:hlinkClick r:id="rId6"/>
              </a:rPr>
              <a:t>en.wikipedia.org/wiki/Template_metaprogramming</a:t>
            </a:r>
            <a:endParaRPr lang="en-US" sz="1050" dirty="0" smtClean="0"/>
          </a:p>
          <a:p>
            <a:r>
              <a:rPr lang="en-US" sz="1050" dirty="0">
                <a:hlinkClick r:id="rId7"/>
              </a:rPr>
              <a:t>https://</a:t>
            </a:r>
            <a:r>
              <a:rPr lang="en-US" sz="1050" dirty="0" smtClean="0">
                <a:hlinkClick r:id="rId7"/>
              </a:rPr>
              <a:t>en.wikipedia.org/wiki/LLVM</a:t>
            </a:r>
            <a:endParaRPr lang="en-US" sz="1050" dirty="0" smtClean="0"/>
          </a:p>
        </p:txBody>
      </p:sp>
      <p:sp>
        <p:nvSpPr>
          <p:cNvPr id="14" name="圓角矩形 13"/>
          <p:cNvSpPr/>
          <p:nvPr/>
        </p:nvSpPr>
        <p:spPr>
          <a:xfrm>
            <a:off x="3390909" y="4562028"/>
            <a:ext cx="2467155" cy="1025735"/>
          </a:xfrm>
          <a:prstGeom prst="roundRect">
            <a:avLst>
              <a:gd name="adj" fmla="val 5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Smart Pointer</a:t>
            </a:r>
          </a:p>
          <a:p>
            <a:pPr algn="just"/>
            <a:r>
              <a:rPr lang="en-US" sz="1100" dirty="0" smtClean="0"/>
              <a:t>an </a:t>
            </a:r>
            <a:r>
              <a:rPr lang="en-US" sz="1100" dirty="0"/>
              <a:t>abstract data type that simulates a pointer while providing added features, such as automatic memory management or bounds checking</a:t>
            </a:r>
            <a:endParaRPr lang="en-US" dirty="0"/>
          </a:p>
        </p:txBody>
      </p:sp>
      <p:grpSp>
        <p:nvGrpSpPr>
          <p:cNvPr id="16" name="群組 15"/>
          <p:cNvGrpSpPr/>
          <p:nvPr/>
        </p:nvGrpSpPr>
        <p:grpSpPr>
          <a:xfrm>
            <a:off x="524502" y="2080758"/>
            <a:ext cx="8237907" cy="2386992"/>
            <a:chOff x="569662" y="1714870"/>
            <a:chExt cx="8237907" cy="2386992"/>
          </a:xfrm>
        </p:grpSpPr>
        <p:sp>
          <p:nvSpPr>
            <p:cNvPr id="7" name="圓角矩形 6"/>
            <p:cNvSpPr/>
            <p:nvPr/>
          </p:nvSpPr>
          <p:spPr>
            <a:xfrm>
              <a:off x="2357842" y="3271570"/>
              <a:ext cx="2467155" cy="690113"/>
            </a:xfrm>
            <a:prstGeom prst="roundRect">
              <a:avLst>
                <a:gd name="adj" fmla="val 54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Inheritance</a:t>
              </a:r>
              <a:br>
                <a:rPr lang="en-US" dirty="0"/>
              </a:br>
              <a:r>
                <a:rPr lang="en-US" sz="1200" dirty="0"/>
                <a:t>the mechanism of basing an object or class upon another object</a:t>
              </a:r>
              <a:endParaRPr lang="en-US" dirty="0"/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839726" y="2407009"/>
              <a:ext cx="2467155" cy="690113"/>
            </a:xfrm>
            <a:prstGeom prst="roundRect">
              <a:avLst>
                <a:gd name="adj" fmla="val 54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Class, Function</a:t>
              </a:r>
              <a:endParaRPr lang="en-US" dirty="0"/>
            </a:p>
          </p:txBody>
        </p:sp>
        <p:grpSp>
          <p:nvGrpSpPr>
            <p:cNvPr id="10" name="群組 9"/>
            <p:cNvGrpSpPr/>
            <p:nvPr/>
          </p:nvGrpSpPr>
          <p:grpSpPr>
            <a:xfrm>
              <a:off x="569662" y="1714870"/>
              <a:ext cx="8237907" cy="2386992"/>
              <a:chOff x="569663" y="1714870"/>
              <a:chExt cx="5667234" cy="2386992"/>
            </a:xfrm>
          </p:grpSpPr>
          <p:sp>
            <p:nvSpPr>
              <p:cNvPr id="3" name="圓角矩形 2"/>
              <p:cNvSpPr/>
              <p:nvPr/>
            </p:nvSpPr>
            <p:spPr>
              <a:xfrm>
                <a:off x="625574" y="2096458"/>
                <a:ext cx="5611323" cy="2005404"/>
              </a:xfrm>
              <a:prstGeom prst="roundRect">
                <a:avLst>
                  <a:gd name="adj" fmla="val 4232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569663" y="1714870"/>
                <a:ext cx="4157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Object-oriented programming techniques</a:t>
                </a:r>
              </a:p>
            </p:txBody>
          </p:sp>
        </p:grpSp>
        <p:sp>
          <p:nvSpPr>
            <p:cNvPr id="11" name="圓角矩形 10"/>
            <p:cNvSpPr/>
            <p:nvPr/>
          </p:nvSpPr>
          <p:spPr>
            <a:xfrm>
              <a:off x="3495673" y="2341577"/>
              <a:ext cx="3117505" cy="820979"/>
            </a:xfrm>
            <a:prstGeom prst="roundRect">
              <a:avLst>
                <a:gd name="adj" fmla="val 541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Encapsulation</a:t>
              </a:r>
              <a:br>
                <a:rPr lang="en-US" dirty="0"/>
              </a:br>
              <a:r>
                <a:rPr lang="en-US" sz="1200" dirty="0"/>
                <a:t>binds together the data and functions that manipulate the data, and that keeps both safe from outside interference and misuse</a:t>
              </a:r>
              <a:endParaRPr lang="en-US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7423029" y="2977890"/>
              <a:ext cx="733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…</a:t>
              </a:r>
              <a:endParaRPr lang="en-US" dirty="0"/>
            </a:p>
          </p:txBody>
        </p:sp>
      </p:grpSp>
      <p:sp>
        <p:nvSpPr>
          <p:cNvPr id="17" name="圓角矩形 16"/>
          <p:cNvSpPr/>
          <p:nvPr/>
        </p:nvSpPr>
        <p:spPr>
          <a:xfrm>
            <a:off x="605774" y="1404707"/>
            <a:ext cx="2844739" cy="690113"/>
          </a:xfrm>
          <a:prstGeom prst="roundRect">
            <a:avLst>
              <a:gd name="adj" fmla="val 5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Procedural </a:t>
            </a:r>
            <a:r>
              <a:rPr lang="en-US" dirty="0" smtClean="0"/>
              <a:t>programming</a:t>
            </a:r>
          </a:p>
          <a:p>
            <a:pPr algn="ctr"/>
            <a:r>
              <a:rPr lang="en-US" sz="1400" dirty="0"/>
              <a:t>simply contain a series of computational steps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546259" y="1583493"/>
            <a:ext cx="625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Loops</a:t>
            </a:r>
            <a:r>
              <a:rPr lang="en-US" dirty="0"/>
              <a:t>, Conditional Structure, </a:t>
            </a:r>
            <a:r>
              <a:rPr lang="en-US" strike="sngStrike" dirty="0" smtClean="0"/>
              <a:t>Pointer,</a:t>
            </a:r>
            <a:r>
              <a:rPr lang="en-US" dirty="0" smtClean="0"/>
              <a:t> Recursion, Preprocessor…</a:t>
            </a:r>
            <a:endParaRPr lang="en-US" dirty="0"/>
          </a:p>
        </p:txBody>
      </p:sp>
      <p:sp>
        <p:nvSpPr>
          <p:cNvPr id="18" name="圓角矩形 17"/>
          <p:cNvSpPr/>
          <p:nvPr/>
        </p:nvSpPr>
        <p:spPr>
          <a:xfrm>
            <a:off x="5942092" y="4558680"/>
            <a:ext cx="2753334" cy="1177643"/>
          </a:xfrm>
          <a:prstGeom prst="roundRect">
            <a:avLst>
              <a:gd name="adj" fmla="val 5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Standard Template Library (STL</a:t>
            </a:r>
            <a:r>
              <a:rPr lang="en-US" dirty="0" smtClean="0"/>
              <a:t>)</a:t>
            </a:r>
          </a:p>
          <a:p>
            <a:pPr algn="ctr"/>
            <a:r>
              <a:rPr lang="en-US" sz="1100" dirty="0"/>
              <a:t>a software library for the C++ programming language that influenced many parts of the C++ Standard Library</a:t>
            </a:r>
            <a:endParaRPr lang="en-US" dirty="0"/>
          </a:p>
        </p:txBody>
      </p:sp>
      <p:sp>
        <p:nvSpPr>
          <p:cNvPr id="19" name="圓角矩形 18"/>
          <p:cNvSpPr/>
          <p:nvPr/>
        </p:nvSpPr>
        <p:spPr>
          <a:xfrm>
            <a:off x="8779454" y="4561468"/>
            <a:ext cx="2753334" cy="1319490"/>
          </a:xfrm>
          <a:prstGeom prst="roundRect">
            <a:avLst>
              <a:gd name="adj" fmla="val 5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Boost (C++ libraries</a:t>
            </a:r>
            <a:r>
              <a:rPr lang="en-US" dirty="0" smtClean="0"/>
              <a:t>)</a:t>
            </a:r>
          </a:p>
          <a:p>
            <a:pPr algn="just"/>
            <a:r>
              <a:rPr lang="en-US" sz="1100" dirty="0"/>
              <a:t>a set of libraries for the C++ programming language that provides support for tasks and structures such as linear algebra, pseudorandom number generation, multithreading, image processing, regular expressions, and unit testing.</a:t>
            </a:r>
            <a:endParaRPr lang="en-US" dirty="0"/>
          </a:p>
        </p:txBody>
      </p:sp>
      <p:sp>
        <p:nvSpPr>
          <p:cNvPr id="20" name="圓角矩形 19"/>
          <p:cNvSpPr/>
          <p:nvPr/>
        </p:nvSpPr>
        <p:spPr>
          <a:xfrm>
            <a:off x="9092650" y="2803265"/>
            <a:ext cx="2753334" cy="1319490"/>
          </a:xfrm>
          <a:prstGeom prst="roundRect">
            <a:avLst>
              <a:gd name="adj" fmla="val 541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LLVM</a:t>
            </a:r>
          </a:p>
          <a:p>
            <a:pPr algn="ctr"/>
            <a:r>
              <a:rPr lang="en-US" sz="1100" dirty="0"/>
              <a:t>a set of compiler and toolchain technologies</a:t>
            </a:r>
            <a:r>
              <a:rPr lang="en-US" sz="1100" dirty="0" smtClean="0"/>
              <a:t>, </a:t>
            </a:r>
            <a:r>
              <a:rPr lang="en-US" sz="1100" dirty="0"/>
              <a:t>which can be used to develop a front end for any programming language and a back end for any instruction set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6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 Level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圓角矩形 3"/>
          <p:cNvSpPr/>
          <p:nvPr/>
        </p:nvSpPr>
        <p:spPr>
          <a:xfrm>
            <a:off x="1024770" y="2777705"/>
            <a:ext cx="7901796" cy="3036498"/>
          </a:xfrm>
          <a:prstGeom prst="roundRect">
            <a:avLst>
              <a:gd name="adj" fmla="val 35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rtlCol="0" anchor="b" anchorCtr="0"/>
          <a:lstStyle/>
          <a:p>
            <a:pPr algn="ctr"/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5" name="圓角矩形 4"/>
          <p:cNvSpPr/>
          <p:nvPr/>
        </p:nvSpPr>
        <p:spPr>
          <a:xfrm>
            <a:off x="2964582" y="3268390"/>
            <a:ext cx="4937760" cy="1665170"/>
          </a:xfrm>
          <a:prstGeom prst="roundRect">
            <a:avLst>
              <a:gd name="adj" fmla="val 79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Reproducible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45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45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Supplement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86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TableDataProcessingTool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 smtClean="0"/>
              <a:t>Software </a:t>
            </a:r>
            <a:r>
              <a:rPr lang="en-US" altLang="zh-TW" sz="2800" dirty="0"/>
              <a:t>System </a:t>
            </a:r>
            <a:r>
              <a:rPr lang="en-US" altLang="zh-TW" sz="2800" dirty="0" smtClean="0"/>
              <a:t>Requirement &amp;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File Converter </a:t>
            </a:r>
            <a:r>
              <a:rPr lang="en-US" altLang="zh-TW" dirty="0" smtClean="0"/>
              <a:t>Part</a:t>
            </a:r>
          </a:p>
          <a:p>
            <a:pPr marL="0" indent="0">
              <a:buNone/>
            </a:pPr>
            <a:r>
              <a:rPr lang="en-US" altLang="zh-TW" dirty="0" smtClean="0"/>
              <a:t>Purpose:</a:t>
            </a:r>
            <a:br>
              <a:rPr lang="en-US" altLang="zh-TW" dirty="0" smtClean="0"/>
            </a:b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In order to make the manipulation of table data file </a:t>
            </a:r>
            <a:r>
              <a:rPr lang="en-US" dirty="0" smtClean="0"/>
              <a:t>easier, all of the input table data file should be converted into .sheets file format. The “.sheets” file format is designed based on the concept of </a:t>
            </a:r>
            <a:r>
              <a:rPr lang="en-US" dirty="0"/>
              <a:t>multiple table (two dimensional </a:t>
            </a:r>
            <a:r>
              <a:rPr lang="en-US" dirty="0" smtClean="0"/>
              <a:t>structure with string base element) </a:t>
            </a:r>
            <a:r>
              <a:rPr lang="en-US" dirty="0"/>
              <a:t>data </a:t>
            </a:r>
            <a:r>
              <a:rPr lang="en-US" dirty="0" smtClean="0"/>
              <a:t>structure. The details </a:t>
            </a:r>
            <a:r>
              <a:rPr lang="en-US" dirty="0"/>
              <a:t>about </a:t>
            </a:r>
            <a:r>
              <a:rPr lang="en-US" dirty="0" smtClean="0"/>
              <a:t>the </a:t>
            </a:r>
            <a:r>
              <a:rPr lang="en-US" dirty="0"/>
              <a:t>“.sheets” file format </a:t>
            </a:r>
            <a:r>
              <a:rPr lang="en-US" dirty="0" smtClean="0"/>
              <a:t>would be introduced later.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710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TableDataProcessingTool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 smtClean="0"/>
              <a:t>Software </a:t>
            </a:r>
            <a:r>
              <a:rPr lang="en-US" altLang="zh-TW" sz="2800" dirty="0"/>
              <a:t>System </a:t>
            </a:r>
            <a:r>
              <a:rPr lang="en-US" altLang="zh-TW" sz="2800" dirty="0" smtClean="0"/>
              <a:t>Requirement &amp;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File Converter Part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With a window for displaying the following components:</a:t>
            </a:r>
          </a:p>
          <a:p>
            <a:pPr lvl="1"/>
            <a:r>
              <a:rPr lang="en-US" altLang="zh-TW" dirty="0" smtClean="0"/>
              <a:t>With a file input button, can be used for selecting (single or multiple) .</a:t>
            </a:r>
            <a:r>
              <a:rPr lang="en-US" altLang="zh-TW" dirty="0" err="1" smtClean="0"/>
              <a:t>xls</a:t>
            </a:r>
            <a:r>
              <a:rPr lang="en-US" altLang="zh-TW" dirty="0" smtClean="0"/>
              <a:t>/.</a:t>
            </a:r>
            <a:r>
              <a:rPr lang="en-US" altLang="zh-TW" dirty="0" err="1" smtClean="0"/>
              <a:t>xlsx</a:t>
            </a:r>
            <a:r>
              <a:rPr lang="en-US" altLang="zh-TW" dirty="0" smtClean="0"/>
              <a:t>/.</a:t>
            </a:r>
            <a:r>
              <a:rPr lang="en-US" altLang="zh-TW" dirty="0" err="1" smtClean="0"/>
              <a:t>xlsm</a:t>
            </a:r>
            <a:r>
              <a:rPr lang="en-US" altLang="zh-TW" dirty="0" smtClean="0"/>
              <a:t> files (Microsoft Excel format).</a:t>
            </a:r>
          </a:p>
          <a:p>
            <a:pPr lvl="1"/>
            <a:r>
              <a:rPr lang="en-US" altLang="zh-TW" dirty="0" smtClean="0"/>
              <a:t>With a </a:t>
            </a:r>
            <a:r>
              <a:rPr lang="en-US" altLang="zh-TW" dirty="0" err="1" smtClean="0"/>
              <a:t>TextBox</a:t>
            </a:r>
            <a:r>
              <a:rPr lang="en-US" altLang="zh-TW" dirty="0" smtClean="0"/>
              <a:t>, for displaying the selected file name(s).</a:t>
            </a:r>
          </a:p>
          <a:p>
            <a:pPr lvl="1"/>
            <a:r>
              <a:rPr lang="en-US" altLang="zh-TW" dirty="0" smtClean="0"/>
              <a:t>With a file conversion button, can be used for</a:t>
            </a:r>
          </a:p>
          <a:p>
            <a:pPr lvl="2"/>
            <a:r>
              <a:rPr lang="en-US" altLang="zh-TW" dirty="0" smtClean="0"/>
              <a:t>selecting the output folder path for placing the output files and</a:t>
            </a:r>
          </a:p>
          <a:p>
            <a:pPr lvl="2"/>
            <a:r>
              <a:rPr lang="en-US" altLang="zh-TW" dirty="0" smtClean="0"/>
              <a:t>triggering the converting process of the selected file(s).</a:t>
            </a:r>
          </a:p>
          <a:p>
            <a:pPr lvl="1"/>
            <a:r>
              <a:rPr lang="en-US" altLang="zh-TW" dirty="0" smtClean="0"/>
              <a:t>With a process bar, for displaying the percentage </a:t>
            </a:r>
            <a:r>
              <a:rPr lang="en-US" altLang="zh-TW" dirty="0"/>
              <a:t>of </a:t>
            </a:r>
            <a:r>
              <a:rPr lang="en-US" altLang="zh-TW" dirty="0" smtClean="0"/>
              <a:t>the processing status.</a:t>
            </a:r>
          </a:p>
          <a:p>
            <a:pPr lvl="1"/>
            <a:r>
              <a:rPr lang="en-US" altLang="zh-TW" dirty="0" smtClean="0"/>
              <a:t>With a read-only </a:t>
            </a:r>
            <a:r>
              <a:rPr lang="en-US" altLang="zh-TW" dirty="0" err="1" smtClean="0"/>
              <a:t>TextBox</a:t>
            </a:r>
            <a:r>
              <a:rPr lang="en-US" altLang="zh-TW" dirty="0" smtClean="0"/>
              <a:t>, for displaying </a:t>
            </a:r>
            <a:r>
              <a:rPr lang="en-US" altLang="zh-TW" dirty="0"/>
              <a:t>the description </a:t>
            </a:r>
            <a:r>
              <a:rPr lang="en-US" altLang="zh-TW" dirty="0" smtClean="0"/>
              <a:t>of the processing status.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06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TableDataProcessingTool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/>
              <a:t>Data File I/O - </a:t>
            </a:r>
            <a:r>
              <a:rPr lang="en-US" altLang="zh-TW" sz="2000" dirty="0"/>
              <a:t>.sheets File </a:t>
            </a:r>
            <a:r>
              <a:rPr lang="en-US" altLang="zh-TW" sz="2000" dirty="0" smtClean="0"/>
              <a:t>Structure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77333" y="1820174"/>
            <a:ext cx="6172041" cy="4951561"/>
            <a:chOff x="677333" y="1407708"/>
            <a:chExt cx="8596669" cy="5364027"/>
          </a:xfrm>
        </p:grpSpPr>
        <p:grpSp>
          <p:nvGrpSpPr>
            <p:cNvPr id="3" name="群組 2"/>
            <p:cNvGrpSpPr/>
            <p:nvPr/>
          </p:nvGrpSpPr>
          <p:grpSpPr>
            <a:xfrm>
              <a:off x="677333" y="1407708"/>
              <a:ext cx="8596669" cy="5364027"/>
              <a:chOff x="677333" y="1407709"/>
              <a:chExt cx="8449413" cy="513111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677333" y="1777041"/>
                <a:ext cx="8449413" cy="47617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400" dirty="0" smtClean="0">
                    <a:solidFill>
                      <a:schemeClr val="tx1"/>
                    </a:solidFill>
                  </a:rPr>
                  <a:t>private string</a:t>
                </a:r>
                <a:r>
                  <a:rPr lang="zh-TW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400" dirty="0" smtClean="0">
                    <a:solidFill>
                      <a:schemeClr val="tx1"/>
                    </a:solidFill>
                  </a:rPr>
                  <a:t>Filename</a:t>
                </a: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List&lt;</a:t>
                </a:r>
                <a:r>
                  <a:rPr lang="en-US" altLang="zh-TW" sz="1400" dirty="0" err="1" smtClean="0">
                    <a:solidFill>
                      <a:srgbClr val="C00000"/>
                    </a:solidFill>
                  </a:rPr>
                  <a:t>SheetStructure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&gt;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SheetStructures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chemeClr val="tx1"/>
                    </a:solidFill>
                  </a:rPr>
                  <a:t> 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677334" y="1407709"/>
                <a:ext cx="8177499" cy="382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 smtClean="0"/>
                  <a:t>SheetFileStructure</a:t>
                </a:r>
                <a:r>
                  <a:rPr lang="en-US" altLang="zh-TW" dirty="0" smtClean="0"/>
                  <a:t> (.sheets file)</a:t>
                </a:r>
                <a:endParaRPr lang="zh-TW" altLang="en-US" dirty="0"/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734880" y="2316497"/>
              <a:ext cx="8452252" cy="4377601"/>
              <a:chOff x="802255" y="2503264"/>
              <a:chExt cx="9282024" cy="419083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02257" y="2872596"/>
                <a:ext cx="9282022" cy="382150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uint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SheetIndex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string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SheetName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 err="1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BlockStructure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BlockStructureObject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802255" y="2503264"/>
                <a:ext cx="2972816" cy="353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>
                    <a:solidFill>
                      <a:srgbClr val="C00000"/>
                    </a:solidFill>
                  </a:rPr>
                  <a:t>SheetStructure</a:t>
                </a:r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783640" y="3474176"/>
              <a:ext cx="8299975" cy="3128755"/>
              <a:chOff x="879892" y="3766721"/>
              <a:chExt cx="9135376" cy="286699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79894" y="4132053"/>
                <a:ext cx="9135374" cy="250166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Array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TableArray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typeof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TW" sz="1400" dirty="0" err="1">
                    <a:solidFill>
                      <a:schemeClr val="accent4">
                        <a:lumMod val="75000"/>
                      </a:schemeClr>
                    </a:solidFill>
                  </a:rPr>
                  <a:t>CellStructure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))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879892" y="3766721"/>
                <a:ext cx="2925860" cy="33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BlockStructure</a:t>
                </a:r>
                <a:endParaRPr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862641" y="4149305"/>
              <a:ext cx="8134710" cy="2389517"/>
              <a:chOff x="862641" y="4012887"/>
              <a:chExt cx="9721970" cy="2525936"/>
            </a:xfrm>
          </p:grpSpPr>
          <p:sp>
            <p:nvSpPr>
              <p:cNvPr id="12" name="文字方塊 11"/>
              <p:cNvSpPr txBox="1"/>
              <p:nvPr/>
            </p:nvSpPr>
            <p:spPr>
              <a:xfrm>
                <a:off x="862641" y="4012887"/>
                <a:ext cx="3082576" cy="390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>
                    <a:solidFill>
                      <a:schemeClr val="accent4">
                        <a:lumMod val="75000"/>
                      </a:schemeClr>
                    </a:solidFill>
                  </a:rPr>
                  <a:t>CellStructure</a:t>
                </a:r>
                <a:endParaRPr lang="zh-TW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62642" y="4382219"/>
                <a:ext cx="9721969" cy="215660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string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StringData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DateTime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?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dateTime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int?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IntNumber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float?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FloatNumber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double?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DoubleNumber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List&lt;</a:t>
                </a:r>
                <a:r>
                  <a:rPr lang="en-US" altLang="zh-TW" sz="1400" dirty="0" err="1">
                    <a:solidFill>
                      <a:schemeClr val="accent5">
                        <a:lumMod val="75000"/>
                      </a:schemeClr>
                    </a:solidFill>
                  </a:rPr>
                  <a:t>CellStructure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&gt;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SplitResult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chemeClr val="tx1"/>
                    </a:solidFill>
                  </a:rPr>
                  <a:t>private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bool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UseBackGroundColor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ClosedXML.Excel.XLColor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BackGroundColor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6" name="左-右雙向箭號 15"/>
          <p:cNvSpPr/>
          <p:nvPr/>
        </p:nvSpPr>
        <p:spPr>
          <a:xfrm>
            <a:off x="7172864" y="4310256"/>
            <a:ext cx="862641" cy="327804"/>
          </a:xfrm>
          <a:prstGeom prst="leftRightArrow">
            <a:avLst>
              <a:gd name="adj1" fmla="val 38488"/>
              <a:gd name="adj2" fmla="val 5318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8358995" y="3015208"/>
            <a:ext cx="3237356" cy="3369717"/>
            <a:chOff x="8358996" y="2926695"/>
            <a:chExt cx="3237356" cy="3369717"/>
          </a:xfrm>
        </p:grpSpPr>
        <p:pic>
          <p:nvPicPr>
            <p:cNvPr id="18" name="圖片 17"/>
            <p:cNvPicPr>
              <a:picLocks noChangeAspect="1"/>
            </p:cNvPicPr>
            <p:nvPr/>
          </p:nvPicPr>
          <p:blipFill rotWithShape="1">
            <a:blip r:embed="rId2"/>
            <a:srcRect l="1" r="38231"/>
            <a:stretch/>
          </p:blipFill>
          <p:spPr>
            <a:xfrm>
              <a:off x="8358996" y="2926695"/>
              <a:ext cx="3237356" cy="2723386"/>
            </a:xfrm>
            <a:prstGeom prst="rect">
              <a:avLst/>
            </a:prstGeom>
          </p:spPr>
        </p:pic>
        <p:sp>
          <p:nvSpPr>
            <p:cNvPr id="19" name="文字方塊 18"/>
            <p:cNvSpPr txBox="1"/>
            <p:nvPr/>
          </p:nvSpPr>
          <p:spPr>
            <a:xfrm>
              <a:off x="8358996" y="5650081"/>
              <a:ext cx="3237356" cy="646331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r>
                <a:rPr lang="en-US" altLang="zh-TW" dirty="0" smtClean="0"/>
                <a:t>Each </a:t>
              </a:r>
              <a:r>
                <a:rPr lang="en-US" altLang="zh-TW" dirty="0" err="1" smtClean="0"/>
                <a:t>SheetFileStructure</a:t>
              </a:r>
              <a:r>
                <a:rPr lang="en-US" altLang="zh-TW" dirty="0" smtClean="0"/>
                <a:t> class mapping a single Excel File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7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F7597"/>
                </a:solidFill>
              </a:rPr>
              <a:t>TableDataProcessingTool</a:t>
            </a:r>
            <a:r>
              <a:rPr lang="en-US" altLang="zh-TW" dirty="0">
                <a:solidFill>
                  <a:srgbClr val="0F7597"/>
                </a:solidFill>
              </a:rPr>
              <a:t/>
            </a:r>
            <a:br>
              <a:rPr lang="en-US" altLang="zh-TW" dirty="0">
                <a:solidFill>
                  <a:srgbClr val="0F7597"/>
                </a:solidFill>
              </a:rPr>
            </a:br>
            <a:r>
              <a:rPr lang="en-US" altLang="zh-TW" sz="2000" dirty="0">
                <a:solidFill>
                  <a:srgbClr val="0F7597"/>
                </a:solidFill>
              </a:rPr>
              <a:t>Data File I/O - </a:t>
            </a:r>
            <a:r>
              <a:rPr lang="en-US" altLang="zh-TW" sz="2000" dirty="0" smtClean="0">
                <a:solidFill>
                  <a:srgbClr val="0F7597"/>
                </a:solidFill>
              </a:rPr>
              <a:t>.sheets </a:t>
            </a:r>
            <a:r>
              <a:rPr lang="en-US" altLang="zh-TW" sz="2000" dirty="0">
                <a:solidFill>
                  <a:srgbClr val="0F7597"/>
                </a:solidFill>
              </a:rPr>
              <a:t>File Read / </a:t>
            </a:r>
            <a:r>
              <a:rPr lang="en-US" altLang="zh-TW" sz="2000" dirty="0" smtClean="0">
                <a:solidFill>
                  <a:srgbClr val="0F7597"/>
                </a:solidFill>
              </a:rPr>
              <a:t>Display </a:t>
            </a:r>
            <a:r>
              <a:rPr lang="en-US" altLang="zh-TW" sz="2000" dirty="0">
                <a:solidFill>
                  <a:srgbClr val="0F7597"/>
                </a:solidFill>
              </a:rPr>
              <a:t>Architecture</a:t>
            </a:r>
            <a:endParaRPr lang="zh-TW" altLang="en-US" dirty="0"/>
          </a:p>
        </p:txBody>
      </p:sp>
      <p:grpSp>
        <p:nvGrpSpPr>
          <p:cNvPr id="42" name="群組 41"/>
          <p:cNvGrpSpPr/>
          <p:nvPr/>
        </p:nvGrpSpPr>
        <p:grpSpPr>
          <a:xfrm>
            <a:off x="7578544" y="1530381"/>
            <a:ext cx="4390907" cy="4951561"/>
            <a:chOff x="677333" y="1407708"/>
            <a:chExt cx="8596669" cy="5364027"/>
          </a:xfrm>
        </p:grpSpPr>
        <p:grpSp>
          <p:nvGrpSpPr>
            <p:cNvPr id="43" name="群組 42"/>
            <p:cNvGrpSpPr/>
            <p:nvPr/>
          </p:nvGrpSpPr>
          <p:grpSpPr>
            <a:xfrm>
              <a:off x="677333" y="1407708"/>
              <a:ext cx="8596669" cy="5364027"/>
              <a:chOff x="677333" y="1407709"/>
              <a:chExt cx="8449413" cy="5131114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677333" y="1777041"/>
                <a:ext cx="8449413" cy="47617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400" dirty="0" smtClean="0">
                    <a:solidFill>
                      <a:schemeClr val="tx1"/>
                    </a:solidFill>
                  </a:rPr>
                  <a:t>private string</a:t>
                </a:r>
                <a:r>
                  <a:rPr lang="zh-TW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400" dirty="0" smtClean="0">
                    <a:solidFill>
                      <a:schemeClr val="tx1"/>
                    </a:solidFill>
                  </a:rPr>
                  <a:t>Filename</a:t>
                </a: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List&lt;</a:t>
                </a:r>
                <a:r>
                  <a:rPr lang="en-US" altLang="zh-TW" sz="1400" dirty="0" err="1" smtClean="0">
                    <a:solidFill>
                      <a:srgbClr val="C00000"/>
                    </a:solidFill>
                  </a:rPr>
                  <a:t>SheetStructure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&gt;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SheetStructures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chemeClr val="tx1"/>
                    </a:solidFill>
                  </a:rPr>
                  <a:t> 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文字方塊 53"/>
              <p:cNvSpPr txBox="1"/>
              <p:nvPr/>
            </p:nvSpPr>
            <p:spPr>
              <a:xfrm>
                <a:off x="677334" y="1407709"/>
                <a:ext cx="8177499" cy="382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 smtClean="0"/>
                  <a:t>SheetFileStructure</a:t>
                </a:r>
                <a:r>
                  <a:rPr lang="en-US" altLang="zh-TW" dirty="0" smtClean="0"/>
                  <a:t> (.sheets file)</a:t>
                </a:r>
                <a:endParaRPr lang="zh-TW" altLang="en-US" dirty="0"/>
              </a:p>
            </p:txBody>
          </p:sp>
        </p:grpSp>
        <p:grpSp>
          <p:nvGrpSpPr>
            <p:cNvPr id="44" name="群組 43"/>
            <p:cNvGrpSpPr/>
            <p:nvPr/>
          </p:nvGrpSpPr>
          <p:grpSpPr>
            <a:xfrm>
              <a:off x="734878" y="2316497"/>
              <a:ext cx="8452254" cy="4377601"/>
              <a:chOff x="802253" y="2503264"/>
              <a:chExt cx="9282026" cy="4190834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802257" y="2872596"/>
                <a:ext cx="9282022" cy="382150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uint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SheetIndex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string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SheetName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 err="1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BlockStructure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BlockStructureObject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文字方塊 51"/>
              <p:cNvSpPr txBox="1"/>
              <p:nvPr/>
            </p:nvSpPr>
            <p:spPr>
              <a:xfrm>
                <a:off x="802253" y="2503264"/>
                <a:ext cx="9282024" cy="38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>
                    <a:solidFill>
                      <a:srgbClr val="C00000"/>
                    </a:solidFill>
                  </a:rPr>
                  <a:t>SheetStructure</a:t>
                </a:r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5" name="群組 44"/>
            <p:cNvGrpSpPr/>
            <p:nvPr/>
          </p:nvGrpSpPr>
          <p:grpSpPr>
            <a:xfrm>
              <a:off x="783638" y="3474176"/>
              <a:ext cx="8299977" cy="3128755"/>
              <a:chOff x="879890" y="3766721"/>
              <a:chExt cx="9135378" cy="2866992"/>
            </a:xfrm>
          </p:grpSpPr>
          <p:sp>
            <p:nvSpPr>
              <p:cNvPr id="49" name="矩形 48"/>
              <p:cNvSpPr/>
              <p:nvPr/>
            </p:nvSpPr>
            <p:spPr>
              <a:xfrm>
                <a:off x="879894" y="4132053"/>
                <a:ext cx="9135374" cy="250166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Array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TableArray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typeof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TW" sz="1400" dirty="0" err="1">
                    <a:solidFill>
                      <a:schemeClr val="accent4">
                        <a:lumMod val="75000"/>
                      </a:schemeClr>
                    </a:solidFill>
                  </a:rPr>
                  <a:t>CellStructure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))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文字方塊 49"/>
              <p:cNvSpPr txBox="1"/>
              <p:nvPr/>
            </p:nvSpPr>
            <p:spPr>
              <a:xfrm>
                <a:off x="879890" y="3766721"/>
                <a:ext cx="9135376" cy="366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BlockStructure</a:t>
                </a:r>
                <a:endParaRPr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46" name="群組 45"/>
            <p:cNvGrpSpPr/>
            <p:nvPr/>
          </p:nvGrpSpPr>
          <p:grpSpPr>
            <a:xfrm>
              <a:off x="862639" y="4149305"/>
              <a:ext cx="8134712" cy="2389517"/>
              <a:chOff x="862639" y="4012887"/>
              <a:chExt cx="9721972" cy="2525936"/>
            </a:xfrm>
          </p:grpSpPr>
          <p:sp>
            <p:nvSpPr>
              <p:cNvPr id="47" name="文字方塊 46"/>
              <p:cNvSpPr txBox="1"/>
              <p:nvPr/>
            </p:nvSpPr>
            <p:spPr>
              <a:xfrm>
                <a:off x="862639" y="4012887"/>
                <a:ext cx="9721970" cy="42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>
                    <a:solidFill>
                      <a:schemeClr val="accent4">
                        <a:lumMod val="75000"/>
                      </a:schemeClr>
                    </a:solidFill>
                  </a:rPr>
                  <a:t>CellStructure</a:t>
                </a:r>
                <a:endParaRPr lang="zh-TW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862642" y="4382219"/>
                <a:ext cx="9721969" cy="215660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string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StringData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DateTime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?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dateTime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int?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IntNumber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float?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FloatNumber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double?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DoubleNumber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List&lt;</a:t>
                </a:r>
                <a:r>
                  <a:rPr lang="en-US" altLang="zh-TW" sz="1400" dirty="0" err="1">
                    <a:solidFill>
                      <a:schemeClr val="accent5">
                        <a:lumMod val="75000"/>
                      </a:schemeClr>
                    </a:solidFill>
                  </a:rPr>
                  <a:t>CellStructure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&gt; </a:t>
                </a:r>
                <a:r>
                  <a:rPr lang="en-US" altLang="zh-TW" sz="1400" smtClean="0">
                    <a:solidFill>
                      <a:schemeClr val="tx1"/>
                    </a:solidFill>
                  </a:rPr>
                  <a:t>SplittedResult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chemeClr val="tx1"/>
                    </a:solidFill>
                  </a:rPr>
                  <a:t>private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bool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UseBackGroundColor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ClosedXML.Excel.XLColor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BackGroundColor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" name="群組 26"/>
          <p:cNvGrpSpPr/>
          <p:nvPr/>
        </p:nvGrpSpPr>
        <p:grpSpPr>
          <a:xfrm>
            <a:off x="267419" y="1530381"/>
            <a:ext cx="6883877" cy="5254503"/>
            <a:chOff x="267419" y="1530381"/>
            <a:chExt cx="6883877" cy="5254503"/>
          </a:xfrm>
        </p:grpSpPr>
        <p:grpSp>
          <p:nvGrpSpPr>
            <p:cNvPr id="8" name="群組 7"/>
            <p:cNvGrpSpPr/>
            <p:nvPr/>
          </p:nvGrpSpPr>
          <p:grpSpPr>
            <a:xfrm>
              <a:off x="267419" y="2914400"/>
              <a:ext cx="6558203" cy="3870484"/>
              <a:chOff x="267419" y="2914400"/>
              <a:chExt cx="6558203" cy="3870484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267419" y="3077846"/>
                <a:ext cx="2493034" cy="3668010"/>
                <a:chOff x="267419" y="3077846"/>
                <a:chExt cx="2493034" cy="3668010"/>
              </a:xfrm>
            </p:grpSpPr>
            <p:sp>
              <p:nvSpPr>
                <p:cNvPr id="17" name="圓角矩形 16"/>
                <p:cNvSpPr/>
                <p:nvPr/>
              </p:nvSpPr>
              <p:spPr>
                <a:xfrm>
                  <a:off x="267419" y="3399937"/>
                  <a:ext cx="2493034" cy="3345919"/>
                </a:xfrm>
                <a:prstGeom prst="roundRect">
                  <a:avLst>
                    <a:gd name="adj" fmla="val 4210"/>
                  </a:avLst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文字方塊 54"/>
                <p:cNvSpPr txBox="1"/>
                <p:nvPr/>
              </p:nvSpPr>
              <p:spPr>
                <a:xfrm>
                  <a:off x="267419" y="3077846"/>
                  <a:ext cx="24153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 err="1" smtClean="0"/>
                    <a:t>SheetFileStructures</a:t>
                  </a:r>
                  <a:r>
                    <a:rPr lang="en-US" altLang="zh-TW" sz="1400" dirty="0" smtClean="0"/>
                    <a:t> structure</a:t>
                  </a:r>
                  <a:endParaRPr lang="zh-TW" altLang="en-US" sz="1400" dirty="0"/>
                </a:p>
              </p:txBody>
            </p:sp>
          </p:grpSp>
          <p:sp>
            <p:nvSpPr>
              <p:cNvPr id="3" name="文字方塊 2"/>
              <p:cNvSpPr txBox="1"/>
              <p:nvPr/>
            </p:nvSpPr>
            <p:spPr>
              <a:xfrm>
                <a:off x="1283103" y="6394654"/>
                <a:ext cx="461665" cy="39023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grpSp>
            <p:nvGrpSpPr>
              <p:cNvPr id="25" name="群組 24"/>
              <p:cNvGrpSpPr/>
              <p:nvPr/>
            </p:nvGrpSpPr>
            <p:grpSpPr>
              <a:xfrm>
                <a:off x="510487" y="2914400"/>
                <a:ext cx="6315135" cy="3480254"/>
                <a:chOff x="510487" y="2914400"/>
                <a:chExt cx="6315135" cy="3480254"/>
              </a:xfrm>
            </p:grpSpPr>
            <p:grpSp>
              <p:nvGrpSpPr>
                <p:cNvPr id="21" name="群組 20"/>
                <p:cNvGrpSpPr/>
                <p:nvPr/>
              </p:nvGrpSpPr>
              <p:grpSpPr>
                <a:xfrm>
                  <a:off x="510489" y="2914400"/>
                  <a:ext cx="6315133" cy="1229523"/>
                  <a:chOff x="510489" y="2914400"/>
                  <a:chExt cx="6315133" cy="1229523"/>
                </a:xfrm>
              </p:grpSpPr>
              <p:grpSp>
                <p:nvGrpSpPr>
                  <p:cNvPr id="16" name="群組 15"/>
                  <p:cNvGrpSpPr/>
                  <p:nvPr/>
                </p:nvGrpSpPr>
                <p:grpSpPr>
                  <a:xfrm>
                    <a:off x="510489" y="3540367"/>
                    <a:ext cx="5887885" cy="603556"/>
                    <a:chOff x="510489" y="3540367"/>
                    <a:chExt cx="5887885" cy="603556"/>
                  </a:xfrm>
                </p:grpSpPr>
                <p:sp>
                  <p:nvSpPr>
                    <p:cNvPr id="67" name="圓角矩形 66"/>
                    <p:cNvSpPr/>
                    <p:nvPr/>
                  </p:nvSpPr>
                  <p:spPr>
                    <a:xfrm>
                      <a:off x="510489" y="3553342"/>
                      <a:ext cx="1930117" cy="59058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smtClean="0"/>
                        <a:t>SheetFileStructure1</a:t>
                      </a:r>
                      <a:endParaRPr lang="zh-TW" altLang="en-US" sz="1400" dirty="0"/>
                    </a:p>
                  </p:txBody>
                </p:sp>
                <p:sp>
                  <p:nvSpPr>
                    <p:cNvPr id="65" name="圓角矩形 64"/>
                    <p:cNvSpPr/>
                    <p:nvPr/>
                  </p:nvSpPr>
                  <p:spPr>
                    <a:xfrm>
                      <a:off x="4856449" y="3561456"/>
                      <a:ext cx="1541925" cy="575832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BlockStructure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6" name="直線單箭頭接點 65"/>
                    <p:cNvCxnSpPr>
                      <a:stCxn id="67" idx="3"/>
                      <a:endCxn id="65" idx="1"/>
                    </p:cNvCxnSpPr>
                    <p:nvPr/>
                  </p:nvCxnSpPr>
                  <p:spPr>
                    <a:xfrm>
                      <a:off x="2440606" y="3848633"/>
                      <a:ext cx="2415843" cy="73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9" name="文字方塊 68"/>
                    <p:cNvSpPr txBox="1"/>
                    <p:nvPr/>
                  </p:nvSpPr>
                  <p:spPr>
                    <a:xfrm>
                      <a:off x="2785356" y="3540367"/>
                      <a:ext cx="21167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err="1" smtClean="0"/>
                        <a:t>GetBlockStructure</a:t>
                      </a:r>
                      <a:r>
                        <a:rPr lang="en-US" sz="1400" dirty="0" smtClean="0"/>
                        <a:t> method</a:t>
                      </a:r>
                      <a:endParaRPr lang="en-US" sz="1400" dirty="0"/>
                    </a:p>
                  </p:txBody>
                </p:sp>
              </p:grpSp>
              <p:cxnSp>
                <p:nvCxnSpPr>
                  <p:cNvPr id="5" name="肘形接點 4"/>
                  <p:cNvCxnSpPr>
                    <a:stCxn id="65" idx="3"/>
                  </p:cNvCxnSpPr>
                  <p:nvPr/>
                </p:nvCxnSpPr>
                <p:spPr>
                  <a:xfrm flipV="1">
                    <a:off x="6398374" y="2914400"/>
                    <a:ext cx="427248" cy="934972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510489" y="2914400"/>
                  <a:ext cx="6315133" cy="1979890"/>
                  <a:chOff x="510489" y="2914400"/>
                  <a:chExt cx="6315133" cy="1979890"/>
                </a:xfrm>
              </p:grpSpPr>
              <p:grpSp>
                <p:nvGrpSpPr>
                  <p:cNvPr id="18" name="群組 17"/>
                  <p:cNvGrpSpPr/>
                  <p:nvPr/>
                </p:nvGrpSpPr>
                <p:grpSpPr>
                  <a:xfrm>
                    <a:off x="510489" y="4298967"/>
                    <a:ext cx="5887886" cy="595323"/>
                    <a:chOff x="510489" y="4298967"/>
                    <a:chExt cx="5887886" cy="595323"/>
                  </a:xfrm>
                </p:grpSpPr>
                <p:sp>
                  <p:nvSpPr>
                    <p:cNvPr id="30" name="圓角矩形 29"/>
                    <p:cNvSpPr/>
                    <p:nvPr/>
                  </p:nvSpPr>
                  <p:spPr>
                    <a:xfrm>
                      <a:off x="510489" y="4303709"/>
                      <a:ext cx="1930117" cy="59058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smtClean="0"/>
                        <a:t>SheetFileStructure2</a:t>
                      </a:r>
                      <a:endParaRPr lang="zh-TW" altLang="en-US" sz="1400" dirty="0"/>
                    </a:p>
                  </p:txBody>
                </p:sp>
                <p:cxnSp>
                  <p:nvCxnSpPr>
                    <p:cNvPr id="60" name="直線單箭頭接點 59"/>
                    <p:cNvCxnSpPr>
                      <a:stCxn id="30" idx="3"/>
                      <a:endCxn id="61" idx="1"/>
                    </p:cNvCxnSpPr>
                    <p:nvPr/>
                  </p:nvCxnSpPr>
                  <p:spPr>
                    <a:xfrm>
                      <a:off x="2440606" y="4599000"/>
                      <a:ext cx="2415844" cy="36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圓角矩形 60"/>
                    <p:cNvSpPr/>
                    <p:nvPr/>
                  </p:nvSpPr>
                  <p:spPr>
                    <a:xfrm>
                      <a:off x="4856450" y="4311453"/>
                      <a:ext cx="1541925" cy="575832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BlockStructure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3" name="文字方塊 62"/>
                    <p:cNvSpPr txBox="1"/>
                    <p:nvPr/>
                  </p:nvSpPr>
                  <p:spPr>
                    <a:xfrm>
                      <a:off x="2748069" y="4298967"/>
                      <a:ext cx="21167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err="1" smtClean="0"/>
                        <a:t>GetBlockStructure</a:t>
                      </a:r>
                      <a:r>
                        <a:rPr lang="en-US" sz="1400" dirty="0" smtClean="0"/>
                        <a:t> method</a:t>
                      </a:r>
                      <a:endParaRPr lang="en-US" sz="1400" dirty="0"/>
                    </a:p>
                  </p:txBody>
                </p:sp>
              </p:grpSp>
              <p:cxnSp>
                <p:nvCxnSpPr>
                  <p:cNvPr id="10" name="肘形接點 9"/>
                  <p:cNvCxnSpPr>
                    <a:stCxn id="61" idx="3"/>
                  </p:cNvCxnSpPr>
                  <p:nvPr/>
                </p:nvCxnSpPr>
                <p:spPr>
                  <a:xfrm flipV="1">
                    <a:off x="6398375" y="2914400"/>
                    <a:ext cx="427247" cy="1684969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群組 22"/>
                <p:cNvGrpSpPr/>
                <p:nvPr/>
              </p:nvGrpSpPr>
              <p:grpSpPr>
                <a:xfrm>
                  <a:off x="510488" y="2914889"/>
                  <a:ext cx="6315134" cy="2729768"/>
                  <a:chOff x="510488" y="2914889"/>
                  <a:chExt cx="6315134" cy="2729768"/>
                </a:xfrm>
              </p:grpSpPr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510488" y="5054076"/>
                    <a:ext cx="5896269" cy="590581"/>
                    <a:chOff x="510488" y="5054076"/>
                    <a:chExt cx="5896269" cy="590581"/>
                  </a:xfrm>
                </p:grpSpPr>
                <p:sp>
                  <p:nvSpPr>
                    <p:cNvPr id="31" name="圓角矩形 30"/>
                    <p:cNvSpPr/>
                    <p:nvPr/>
                  </p:nvSpPr>
                  <p:spPr>
                    <a:xfrm>
                      <a:off x="510488" y="5054076"/>
                      <a:ext cx="1930117" cy="59058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smtClean="0"/>
                        <a:t>SheetFileStructure3</a:t>
                      </a:r>
                      <a:endParaRPr lang="zh-TW" altLang="en-US" sz="1400" dirty="0"/>
                    </a:p>
                  </p:txBody>
                </p:sp>
                <p:sp>
                  <p:nvSpPr>
                    <p:cNvPr id="57" name="文字方塊 56"/>
                    <p:cNvSpPr txBox="1"/>
                    <p:nvPr/>
                  </p:nvSpPr>
                  <p:spPr>
                    <a:xfrm>
                      <a:off x="2739687" y="5066048"/>
                      <a:ext cx="21167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err="1" smtClean="0"/>
                        <a:t>GetBlockStructure</a:t>
                      </a:r>
                      <a:r>
                        <a:rPr lang="en-US" sz="1400" dirty="0" smtClean="0"/>
                        <a:t> method</a:t>
                      </a:r>
                      <a:endParaRPr lang="en-US" sz="1400" dirty="0"/>
                    </a:p>
                  </p:txBody>
                </p:sp>
                <p:cxnSp>
                  <p:nvCxnSpPr>
                    <p:cNvPr id="58" name="直線單箭頭接點 57"/>
                    <p:cNvCxnSpPr>
                      <a:stCxn id="31" idx="3"/>
                      <a:endCxn id="59" idx="1"/>
                    </p:cNvCxnSpPr>
                    <p:nvPr/>
                  </p:nvCxnSpPr>
                  <p:spPr>
                    <a:xfrm flipV="1">
                      <a:off x="2440605" y="5349366"/>
                      <a:ext cx="2424227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圓角矩形 58"/>
                    <p:cNvSpPr/>
                    <p:nvPr/>
                  </p:nvSpPr>
                  <p:spPr>
                    <a:xfrm>
                      <a:off x="4864832" y="5061450"/>
                      <a:ext cx="1541925" cy="575832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BlockStructure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3" name="肘形接點 12"/>
                  <p:cNvCxnSpPr>
                    <a:stCxn id="59" idx="3"/>
                  </p:cNvCxnSpPr>
                  <p:nvPr/>
                </p:nvCxnSpPr>
                <p:spPr>
                  <a:xfrm flipV="1">
                    <a:off x="6406757" y="2914889"/>
                    <a:ext cx="418865" cy="2434477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群組 23"/>
                <p:cNvGrpSpPr/>
                <p:nvPr/>
              </p:nvGrpSpPr>
              <p:grpSpPr>
                <a:xfrm>
                  <a:off x="510487" y="2914400"/>
                  <a:ext cx="6315135" cy="3480254"/>
                  <a:chOff x="510487" y="2914400"/>
                  <a:chExt cx="6315135" cy="3480254"/>
                </a:xfrm>
              </p:grpSpPr>
              <p:grpSp>
                <p:nvGrpSpPr>
                  <p:cNvPr id="20" name="群組 19"/>
                  <p:cNvGrpSpPr/>
                  <p:nvPr/>
                </p:nvGrpSpPr>
                <p:grpSpPr>
                  <a:xfrm>
                    <a:off x="510487" y="5792465"/>
                    <a:ext cx="5896270" cy="602189"/>
                    <a:chOff x="510487" y="5792465"/>
                    <a:chExt cx="5896270" cy="602189"/>
                  </a:xfrm>
                </p:grpSpPr>
                <p:sp>
                  <p:nvSpPr>
                    <p:cNvPr id="32" name="圓角矩形 31"/>
                    <p:cNvSpPr/>
                    <p:nvPr/>
                  </p:nvSpPr>
                  <p:spPr>
                    <a:xfrm>
                      <a:off x="510487" y="5804073"/>
                      <a:ext cx="1930117" cy="59058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smtClean="0"/>
                        <a:t>SheetFileStructure4</a:t>
                      </a:r>
                      <a:endParaRPr lang="zh-TW" altLang="en-US" sz="1400" dirty="0"/>
                    </a:p>
                  </p:txBody>
                </p:sp>
                <p:sp>
                  <p:nvSpPr>
                    <p:cNvPr id="26" name="文字方塊 25"/>
                    <p:cNvSpPr txBox="1"/>
                    <p:nvPr/>
                  </p:nvSpPr>
                  <p:spPr>
                    <a:xfrm>
                      <a:off x="2739687" y="5792465"/>
                      <a:ext cx="21167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err="1" smtClean="0"/>
                        <a:t>GetBlockStructure</a:t>
                      </a:r>
                      <a:r>
                        <a:rPr lang="en-US" sz="1400" dirty="0" smtClean="0"/>
                        <a:t> method</a:t>
                      </a:r>
                      <a:endParaRPr lang="en-US" sz="1400" dirty="0"/>
                    </a:p>
                  </p:txBody>
                </p:sp>
                <p:cxnSp>
                  <p:nvCxnSpPr>
                    <p:cNvPr id="28" name="直線單箭頭接點 27"/>
                    <p:cNvCxnSpPr>
                      <a:stCxn id="32" idx="3"/>
                      <a:endCxn id="29" idx="1"/>
                    </p:cNvCxnSpPr>
                    <p:nvPr/>
                  </p:nvCxnSpPr>
                  <p:spPr>
                    <a:xfrm>
                      <a:off x="2440604" y="6099364"/>
                      <a:ext cx="2424228" cy="122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圓角矩形 28"/>
                    <p:cNvSpPr/>
                    <p:nvPr/>
                  </p:nvSpPr>
                  <p:spPr>
                    <a:xfrm>
                      <a:off x="4864832" y="5812676"/>
                      <a:ext cx="1541925" cy="575832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BlockStructure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5" name="肘形接點 14"/>
                  <p:cNvCxnSpPr>
                    <a:stCxn id="29" idx="3"/>
                  </p:cNvCxnSpPr>
                  <p:nvPr/>
                </p:nvCxnSpPr>
                <p:spPr>
                  <a:xfrm flipV="1">
                    <a:off x="6406757" y="2914400"/>
                    <a:ext cx="418865" cy="3186192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" name="群組 13"/>
            <p:cNvGrpSpPr/>
            <p:nvPr/>
          </p:nvGrpSpPr>
          <p:grpSpPr>
            <a:xfrm>
              <a:off x="510486" y="1530381"/>
              <a:ext cx="6640810" cy="1384019"/>
              <a:chOff x="510486" y="1530381"/>
              <a:chExt cx="6640810" cy="1384019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510487" y="2487010"/>
                <a:ext cx="6640809" cy="42739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 smtClean="0"/>
                  <a:t>MainBlockStructure</a:t>
                </a:r>
                <a:endParaRPr lang="zh-TW" altLang="en-US" sz="1600" dirty="0"/>
              </a:p>
            </p:txBody>
          </p:sp>
          <p:sp>
            <p:nvSpPr>
              <p:cNvPr id="41" name="圓角矩形 40"/>
              <p:cNvSpPr/>
              <p:nvPr/>
            </p:nvSpPr>
            <p:spPr>
              <a:xfrm>
                <a:off x="510486" y="1530381"/>
                <a:ext cx="6640809" cy="63322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GUI Window</a:t>
                </a:r>
              </a:p>
              <a:p>
                <a:pPr algn="ctr"/>
                <a:r>
                  <a:rPr lang="en-US" altLang="zh-TW" sz="1600" dirty="0"/>
                  <a:t>(</a:t>
                </a:r>
                <a:r>
                  <a:rPr lang="en-US" altLang="zh-TW" sz="1600" dirty="0" err="1"/>
                  <a:t>MainDataGridView</a:t>
                </a:r>
                <a:r>
                  <a:rPr lang="en-US" altLang="zh-TW" sz="1600" dirty="0" smtClean="0"/>
                  <a:t>)</a:t>
                </a:r>
                <a:endParaRPr lang="zh-TW" altLang="en-US" sz="1600" dirty="0"/>
              </a:p>
            </p:txBody>
          </p:sp>
          <p:grpSp>
            <p:nvGrpSpPr>
              <p:cNvPr id="11" name="群組 10"/>
              <p:cNvGrpSpPr/>
              <p:nvPr/>
            </p:nvGrpSpPr>
            <p:grpSpPr>
              <a:xfrm>
                <a:off x="3254434" y="2154287"/>
                <a:ext cx="3830129" cy="338554"/>
                <a:chOff x="3254434" y="2154287"/>
                <a:chExt cx="3830129" cy="338554"/>
              </a:xfrm>
            </p:grpSpPr>
            <p:sp>
              <p:nvSpPr>
                <p:cNvPr id="12" name="文字方塊 11"/>
                <p:cNvSpPr txBox="1"/>
                <p:nvPr/>
              </p:nvSpPr>
              <p:spPr>
                <a:xfrm>
                  <a:off x="3254434" y="2154287"/>
                  <a:ext cx="383012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600" dirty="0"/>
                    <a:t>Display </a:t>
                  </a:r>
                  <a:r>
                    <a:rPr lang="en-US" altLang="zh-TW" sz="1200" dirty="0"/>
                    <a:t>(</a:t>
                  </a:r>
                  <a:r>
                    <a:rPr lang="en-US" altLang="zh-TW" sz="1200" dirty="0" err="1" smtClean="0"/>
                    <a:t>BlockStructureToDataGridView</a:t>
                  </a:r>
                  <a:r>
                    <a:rPr lang="en-US" altLang="zh-TW" sz="1200" dirty="0" smtClean="0"/>
                    <a:t> method)</a:t>
                  </a:r>
                  <a:endParaRPr lang="zh-TW" altLang="en-US" dirty="0"/>
                </a:p>
              </p:txBody>
            </p:sp>
            <p:cxnSp>
              <p:nvCxnSpPr>
                <p:cNvPr id="7" name="直線單箭頭接點 6"/>
                <p:cNvCxnSpPr/>
                <p:nvPr/>
              </p:nvCxnSpPr>
              <p:spPr>
                <a:xfrm flipH="1" flipV="1">
                  <a:off x="6826385" y="2163174"/>
                  <a:ext cx="1" cy="3234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65566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F7597"/>
                </a:solidFill>
              </a:rPr>
              <a:t>TableDataProcessingTool</a:t>
            </a:r>
            <a:r>
              <a:rPr lang="en-US" altLang="zh-TW" dirty="0">
                <a:solidFill>
                  <a:srgbClr val="0F7597"/>
                </a:solidFill>
              </a:rPr>
              <a:t/>
            </a:r>
            <a:br>
              <a:rPr lang="en-US" altLang="zh-TW" dirty="0">
                <a:solidFill>
                  <a:srgbClr val="0F7597"/>
                </a:solidFill>
              </a:rPr>
            </a:br>
            <a:r>
              <a:rPr lang="en-US" altLang="zh-TW" sz="2000" dirty="0">
                <a:solidFill>
                  <a:srgbClr val="0F7597"/>
                </a:solidFill>
              </a:rPr>
              <a:t>Data File I/O - </a:t>
            </a:r>
            <a:r>
              <a:rPr lang="en-US" altLang="zh-TW" sz="2000" dirty="0" smtClean="0">
                <a:solidFill>
                  <a:srgbClr val="0F7597"/>
                </a:solidFill>
              </a:rPr>
              <a:t>.sheets </a:t>
            </a:r>
            <a:r>
              <a:rPr lang="en-US" altLang="zh-TW" sz="2000" dirty="0">
                <a:solidFill>
                  <a:srgbClr val="0F7597"/>
                </a:solidFill>
              </a:rPr>
              <a:t>File Read / </a:t>
            </a:r>
            <a:r>
              <a:rPr lang="en-US" altLang="zh-TW" sz="2000" dirty="0" smtClean="0">
                <a:solidFill>
                  <a:srgbClr val="0F7597"/>
                </a:solidFill>
              </a:rPr>
              <a:t>Display </a:t>
            </a:r>
            <a:r>
              <a:rPr lang="en-US" altLang="zh-TW" sz="2000" dirty="0">
                <a:solidFill>
                  <a:srgbClr val="0F7597"/>
                </a:solidFill>
              </a:rPr>
              <a:t>Architecture</a:t>
            </a:r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267419" y="1530381"/>
            <a:ext cx="6883877" cy="5254503"/>
            <a:chOff x="267419" y="1530381"/>
            <a:chExt cx="6883877" cy="5254503"/>
          </a:xfrm>
        </p:grpSpPr>
        <p:grpSp>
          <p:nvGrpSpPr>
            <p:cNvPr id="8" name="群組 7"/>
            <p:cNvGrpSpPr/>
            <p:nvPr/>
          </p:nvGrpSpPr>
          <p:grpSpPr>
            <a:xfrm>
              <a:off x="267419" y="2914400"/>
              <a:ext cx="6558203" cy="3870484"/>
              <a:chOff x="267419" y="2914400"/>
              <a:chExt cx="6558203" cy="3870484"/>
            </a:xfrm>
          </p:grpSpPr>
          <p:grpSp>
            <p:nvGrpSpPr>
              <p:cNvPr id="6" name="群組 5"/>
              <p:cNvGrpSpPr/>
              <p:nvPr/>
            </p:nvGrpSpPr>
            <p:grpSpPr>
              <a:xfrm>
                <a:off x="267419" y="3077846"/>
                <a:ext cx="2493034" cy="3668010"/>
                <a:chOff x="267419" y="3077846"/>
                <a:chExt cx="2493034" cy="3668010"/>
              </a:xfrm>
            </p:grpSpPr>
            <p:sp>
              <p:nvSpPr>
                <p:cNvPr id="17" name="圓角矩形 16"/>
                <p:cNvSpPr/>
                <p:nvPr/>
              </p:nvSpPr>
              <p:spPr>
                <a:xfrm>
                  <a:off x="267419" y="3399937"/>
                  <a:ext cx="2493034" cy="3345919"/>
                </a:xfrm>
                <a:prstGeom prst="roundRect">
                  <a:avLst>
                    <a:gd name="adj" fmla="val 4210"/>
                  </a:avLst>
                </a:prstGeom>
                <a:noFill/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文字方塊 54"/>
                <p:cNvSpPr txBox="1"/>
                <p:nvPr/>
              </p:nvSpPr>
              <p:spPr>
                <a:xfrm>
                  <a:off x="267419" y="3077846"/>
                  <a:ext cx="241539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 err="1" smtClean="0"/>
                    <a:t>SheetFileStructures</a:t>
                  </a:r>
                  <a:r>
                    <a:rPr lang="en-US" altLang="zh-TW" sz="1400" dirty="0" smtClean="0"/>
                    <a:t> structure</a:t>
                  </a:r>
                  <a:endParaRPr lang="zh-TW" altLang="en-US" sz="1400" dirty="0"/>
                </a:p>
              </p:txBody>
            </p:sp>
          </p:grpSp>
          <p:sp>
            <p:nvSpPr>
              <p:cNvPr id="3" name="文字方塊 2"/>
              <p:cNvSpPr txBox="1"/>
              <p:nvPr/>
            </p:nvSpPr>
            <p:spPr>
              <a:xfrm>
                <a:off x="1283103" y="6394654"/>
                <a:ext cx="461665" cy="39023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dirty="0" smtClean="0"/>
                  <a:t>…</a:t>
                </a:r>
                <a:endParaRPr lang="en-US" dirty="0"/>
              </a:p>
            </p:txBody>
          </p:sp>
          <p:grpSp>
            <p:nvGrpSpPr>
              <p:cNvPr id="25" name="群組 24"/>
              <p:cNvGrpSpPr/>
              <p:nvPr/>
            </p:nvGrpSpPr>
            <p:grpSpPr>
              <a:xfrm>
                <a:off x="510487" y="2914400"/>
                <a:ext cx="6315135" cy="3480254"/>
                <a:chOff x="510487" y="2914400"/>
                <a:chExt cx="6315135" cy="3480254"/>
              </a:xfrm>
            </p:grpSpPr>
            <p:grpSp>
              <p:nvGrpSpPr>
                <p:cNvPr id="21" name="群組 20"/>
                <p:cNvGrpSpPr/>
                <p:nvPr/>
              </p:nvGrpSpPr>
              <p:grpSpPr>
                <a:xfrm>
                  <a:off x="510489" y="2914400"/>
                  <a:ext cx="6315133" cy="1229523"/>
                  <a:chOff x="510489" y="2914400"/>
                  <a:chExt cx="6315133" cy="1229523"/>
                </a:xfrm>
              </p:grpSpPr>
              <p:grpSp>
                <p:nvGrpSpPr>
                  <p:cNvPr id="16" name="群組 15"/>
                  <p:cNvGrpSpPr/>
                  <p:nvPr/>
                </p:nvGrpSpPr>
                <p:grpSpPr>
                  <a:xfrm>
                    <a:off x="510489" y="3540367"/>
                    <a:ext cx="5887885" cy="603556"/>
                    <a:chOff x="510489" y="3540367"/>
                    <a:chExt cx="5887885" cy="603556"/>
                  </a:xfrm>
                </p:grpSpPr>
                <p:sp>
                  <p:nvSpPr>
                    <p:cNvPr id="67" name="圓角矩形 66"/>
                    <p:cNvSpPr/>
                    <p:nvPr/>
                  </p:nvSpPr>
                  <p:spPr>
                    <a:xfrm>
                      <a:off x="510489" y="3553342"/>
                      <a:ext cx="1930117" cy="59058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smtClean="0"/>
                        <a:t>SheetFileStructure1</a:t>
                      </a:r>
                      <a:endParaRPr lang="zh-TW" altLang="en-US" sz="1400" dirty="0"/>
                    </a:p>
                  </p:txBody>
                </p:sp>
                <p:sp>
                  <p:nvSpPr>
                    <p:cNvPr id="65" name="圓角矩形 64"/>
                    <p:cNvSpPr/>
                    <p:nvPr/>
                  </p:nvSpPr>
                  <p:spPr>
                    <a:xfrm>
                      <a:off x="4856449" y="3561456"/>
                      <a:ext cx="1541925" cy="575832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BlockStructure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66" name="直線單箭頭接點 65"/>
                    <p:cNvCxnSpPr>
                      <a:stCxn id="67" idx="3"/>
                      <a:endCxn id="65" idx="1"/>
                    </p:cNvCxnSpPr>
                    <p:nvPr/>
                  </p:nvCxnSpPr>
                  <p:spPr>
                    <a:xfrm>
                      <a:off x="2440606" y="3848633"/>
                      <a:ext cx="2415843" cy="73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9" name="文字方塊 68"/>
                    <p:cNvSpPr txBox="1"/>
                    <p:nvPr/>
                  </p:nvSpPr>
                  <p:spPr>
                    <a:xfrm>
                      <a:off x="2785356" y="3540367"/>
                      <a:ext cx="21167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err="1" smtClean="0"/>
                        <a:t>GetBlockStructure</a:t>
                      </a:r>
                      <a:r>
                        <a:rPr lang="en-US" sz="1400" dirty="0" smtClean="0"/>
                        <a:t> method</a:t>
                      </a:r>
                      <a:endParaRPr lang="en-US" sz="1400" dirty="0"/>
                    </a:p>
                  </p:txBody>
                </p:sp>
              </p:grpSp>
              <p:cxnSp>
                <p:nvCxnSpPr>
                  <p:cNvPr id="5" name="肘形接點 4"/>
                  <p:cNvCxnSpPr>
                    <a:stCxn id="65" idx="3"/>
                  </p:cNvCxnSpPr>
                  <p:nvPr/>
                </p:nvCxnSpPr>
                <p:spPr>
                  <a:xfrm flipV="1">
                    <a:off x="6398374" y="2914400"/>
                    <a:ext cx="427248" cy="934972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群組 21"/>
                <p:cNvGrpSpPr/>
                <p:nvPr/>
              </p:nvGrpSpPr>
              <p:grpSpPr>
                <a:xfrm>
                  <a:off x="510489" y="2914400"/>
                  <a:ext cx="6315133" cy="1979890"/>
                  <a:chOff x="510489" y="2914400"/>
                  <a:chExt cx="6315133" cy="1979890"/>
                </a:xfrm>
              </p:grpSpPr>
              <p:grpSp>
                <p:nvGrpSpPr>
                  <p:cNvPr id="18" name="群組 17"/>
                  <p:cNvGrpSpPr/>
                  <p:nvPr/>
                </p:nvGrpSpPr>
                <p:grpSpPr>
                  <a:xfrm>
                    <a:off x="510489" y="4298967"/>
                    <a:ext cx="5887886" cy="595323"/>
                    <a:chOff x="510489" y="4298967"/>
                    <a:chExt cx="5887886" cy="595323"/>
                  </a:xfrm>
                </p:grpSpPr>
                <p:sp>
                  <p:nvSpPr>
                    <p:cNvPr id="30" name="圓角矩形 29"/>
                    <p:cNvSpPr/>
                    <p:nvPr/>
                  </p:nvSpPr>
                  <p:spPr>
                    <a:xfrm>
                      <a:off x="510489" y="4303709"/>
                      <a:ext cx="1930117" cy="59058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smtClean="0"/>
                        <a:t>SheetFileStructure2</a:t>
                      </a:r>
                      <a:endParaRPr lang="zh-TW" altLang="en-US" sz="1400" dirty="0"/>
                    </a:p>
                  </p:txBody>
                </p:sp>
                <p:cxnSp>
                  <p:nvCxnSpPr>
                    <p:cNvPr id="60" name="直線單箭頭接點 59"/>
                    <p:cNvCxnSpPr>
                      <a:stCxn id="30" idx="3"/>
                      <a:endCxn id="61" idx="1"/>
                    </p:cNvCxnSpPr>
                    <p:nvPr/>
                  </p:nvCxnSpPr>
                  <p:spPr>
                    <a:xfrm>
                      <a:off x="2440606" y="4599000"/>
                      <a:ext cx="2415844" cy="36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圓角矩形 60"/>
                    <p:cNvSpPr/>
                    <p:nvPr/>
                  </p:nvSpPr>
                  <p:spPr>
                    <a:xfrm>
                      <a:off x="4856450" y="4311453"/>
                      <a:ext cx="1541925" cy="575832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BlockStructure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3" name="文字方塊 62"/>
                    <p:cNvSpPr txBox="1"/>
                    <p:nvPr/>
                  </p:nvSpPr>
                  <p:spPr>
                    <a:xfrm>
                      <a:off x="2748069" y="4298967"/>
                      <a:ext cx="21167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err="1" smtClean="0"/>
                        <a:t>GetBlockStructure</a:t>
                      </a:r>
                      <a:r>
                        <a:rPr lang="en-US" sz="1400" dirty="0" smtClean="0"/>
                        <a:t> method</a:t>
                      </a:r>
                      <a:endParaRPr lang="en-US" sz="1400" dirty="0"/>
                    </a:p>
                  </p:txBody>
                </p:sp>
              </p:grpSp>
              <p:cxnSp>
                <p:nvCxnSpPr>
                  <p:cNvPr id="10" name="肘形接點 9"/>
                  <p:cNvCxnSpPr>
                    <a:stCxn id="61" idx="3"/>
                  </p:cNvCxnSpPr>
                  <p:nvPr/>
                </p:nvCxnSpPr>
                <p:spPr>
                  <a:xfrm flipV="1">
                    <a:off x="6398375" y="2914400"/>
                    <a:ext cx="427247" cy="1684969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群組 22"/>
                <p:cNvGrpSpPr/>
                <p:nvPr/>
              </p:nvGrpSpPr>
              <p:grpSpPr>
                <a:xfrm>
                  <a:off x="510488" y="2914889"/>
                  <a:ext cx="6315134" cy="2729768"/>
                  <a:chOff x="510488" y="2914889"/>
                  <a:chExt cx="6315134" cy="2729768"/>
                </a:xfrm>
              </p:grpSpPr>
              <p:grpSp>
                <p:nvGrpSpPr>
                  <p:cNvPr id="19" name="群組 18"/>
                  <p:cNvGrpSpPr/>
                  <p:nvPr/>
                </p:nvGrpSpPr>
                <p:grpSpPr>
                  <a:xfrm>
                    <a:off x="510488" y="5054076"/>
                    <a:ext cx="5896269" cy="590581"/>
                    <a:chOff x="510488" y="5054076"/>
                    <a:chExt cx="5896269" cy="590581"/>
                  </a:xfrm>
                </p:grpSpPr>
                <p:sp>
                  <p:nvSpPr>
                    <p:cNvPr id="31" name="圓角矩形 30"/>
                    <p:cNvSpPr/>
                    <p:nvPr/>
                  </p:nvSpPr>
                  <p:spPr>
                    <a:xfrm>
                      <a:off x="510488" y="5054076"/>
                      <a:ext cx="1930117" cy="59058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smtClean="0"/>
                        <a:t>SheetFileStructure3</a:t>
                      </a:r>
                      <a:endParaRPr lang="zh-TW" altLang="en-US" sz="1400" dirty="0"/>
                    </a:p>
                  </p:txBody>
                </p:sp>
                <p:sp>
                  <p:nvSpPr>
                    <p:cNvPr id="57" name="文字方塊 56"/>
                    <p:cNvSpPr txBox="1"/>
                    <p:nvPr/>
                  </p:nvSpPr>
                  <p:spPr>
                    <a:xfrm>
                      <a:off x="2739687" y="5066048"/>
                      <a:ext cx="21167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err="1" smtClean="0"/>
                        <a:t>GetBlockStructure</a:t>
                      </a:r>
                      <a:r>
                        <a:rPr lang="en-US" sz="1400" dirty="0" smtClean="0"/>
                        <a:t> method</a:t>
                      </a:r>
                      <a:endParaRPr lang="en-US" sz="1400" dirty="0"/>
                    </a:p>
                  </p:txBody>
                </p:sp>
                <p:cxnSp>
                  <p:nvCxnSpPr>
                    <p:cNvPr id="58" name="直線單箭頭接點 57"/>
                    <p:cNvCxnSpPr>
                      <a:stCxn id="31" idx="3"/>
                      <a:endCxn id="59" idx="1"/>
                    </p:cNvCxnSpPr>
                    <p:nvPr/>
                  </p:nvCxnSpPr>
                  <p:spPr>
                    <a:xfrm flipV="1">
                      <a:off x="2440605" y="5349366"/>
                      <a:ext cx="2424227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" name="圓角矩形 58"/>
                    <p:cNvSpPr/>
                    <p:nvPr/>
                  </p:nvSpPr>
                  <p:spPr>
                    <a:xfrm>
                      <a:off x="4864832" y="5061450"/>
                      <a:ext cx="1541925" cy="575832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BlockStructure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3" name="肘形接點 12"/>
                  <p:cNvCxnSpPr>
                    <a:stCxn id="59" idx="3"/>
                  </p:cNvCxnSpPr>
                  <p:nvPr/>
                </p:nvCxnSpPr>
                <p:spPr>
                  <a:xfrm flipV="1">
                    <a:off x="6406757" y="2914889"/>
                    <a:ext cx="418865" cy="2434477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群組 23"/>
                <p:cNvGrpSpPr/>
                <p:nvPr/>
              </p:nvGrpSpPr>
              <p:grpSpPr>
                <a:xfrm>
                  <a:off x="510487" y="2914400"/>
                  <a:ext cx="6315135" cy="3480254"/>
                  <a:chOff x="510487" y="2914400"/>
                  <a:chExt cx="6315135" cy="3480254"/>
                </a:xfrm>
              </p:grpSpPr>
              <p:grpSp>
                <p:nvGrpSpPr>
                  <p:cNvPr id="20" name="群組 19"/>
                  <p:cNvGrpSpPr/>
                  <p:nvPr/>
                </p:nvGrpSpPr>
                <p:grpSpPr>
                  <a:xfrm>
                    <a:off x="510487" y="5792465"/>
                    <a:ext cx="5896270" cy="602189"/>
                    <a:chOff x="510487" y="5792465"/>
                    <a:chExt cx="5896270" cy="602189"/>
                  </a:xfrm>
                </p:grpSpPr>
                <p:sp>
                  <p:nvSpPr>
                    <p:cNvPr id="32" name="圓角矩形 31"/>
                    <p:cNvSpPr/>
                    <p:nvPr/>
                  </p:nvSpPr>
                  <p:spPr>
                    <a:xfrm>
                      <a:off x="510487" y="5804073"/>
                      <a:ext cx="1930117" cy="590581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TW" sz="1400" dirty="0" smtClean="0"/>
                        <a:t>SheetFileStructure4</a:t>
                      </a:r>
                      <a:endParaRPr lang="zh-TW" altLang="en-US" sz="1400" dirty="0"/>
                    </a:p>
                  </p:txBody>
                </p:sp>
                <p:sp>
                  <p:nvSpPr>
                    <p:cNvPr id="26" name="文字方塊 25"/>
                    <p:cNvSpPr txBox="1"/>
                    <p:nvPr/>
                  </p:nvSpPr>
                  <p:spPr>
                    <a:xfrm>
                      <a:off x="2739687" y="5792465"/>
                      <a:ext cx="21167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 err="1" smtClean="0"/>
                        <a:t>GetBlockStructure</a:t>
                      </a:r>
                      <a:r>
                        <a:rPr lang="en-US" sz="1400" dirty="0" smtClean="0"/>
                        <a:t> method</a:t>
                      </a:r>
                      <a:endParaRPr lang="en-US" sz="1400" dirty="0"/>
                    </a:p>
                  </p:txBody>
                </p:sp>
                <p:cxnSp>
                  <p:nvCxnSpPr>
                    <p:cNvPr id="28" name="直線單箭頭接點 27"/>
                    <p:cNvCxnSpPr>
                      <a:stCxn id="32" idx="3"/>
                      <a:endCxn id="29" idx="1"/>
                    </p:cNvCxnSpPr>
                    <p:nvPr/>
                  </p:nvCxnSpPr>
                  <p:spPr>
                    <a:xfrm>
                      <a:off x="2440604" y="6099364"/>
                      <a:ext cx="2424228" cy="122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圓角矩形 28"/>
                    <p:cNvSpPr/>
                    <p:nvPr/>
                  </p:nvSpPr>
                  <p:spPr>
                    <a:xfrm>
                      <a:off x="4864832" y="5812676"/>
                      <a:ext cx="1541925" cy="575832"/>
                    </a:xfrm>
                    <a:prstGeom prst="roundRect">
                      <a:avLst/>
                    </a:prstGeom>
                    <a:no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BlockStructure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15" name="肘形接點 14"/>
                  <p:cNvCxnSpPr>
                    <a:stCxn id="29" idx="3"/>
                  </p:cNvCxnSpPr>
                  <p:nvPr/>
                </p:nvCxnSpPr>
                <p:spPr>
                  <a:xfrm flipV="1">
                    <a:off x="6406757" y="2914400"/>
                    <a:ext cx="418865" cy="3186192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4" name="群組 13"/>
            <p:cNvGrpSpPr/>
            <p:nvPr/>
          </p:nvGrpSpPr>
          <p:grpSpPr>
            <a:xfrm>
              <a:off x="510486" y="1530381"/>
              <a:ext cx="6640810" cy="1384019"/>
              <a:chOff x="510486" y="1530381"/>
              <a:chExt cx="6640810" cy="1384019"/>
            </a:xfrm>
          </p:grpSpPr>
          <p:sp>
            <p:nvSpPr>
              <p:cNvPr id="9" name="圓角矩形 8"/>
              <p:cNvSpPr/>
              <p:nvPr/>
            </p:nvSpPr>
            <p:spPr>
              <a:xfrm>
                <a:off x="510487" y="2487010"/>
                <a:ext cx="6640809" cy="42739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err="1" smtClean="0"/>
                  <a:t>MainBlockStructure</a:t>
                </a:r>
                <a:endParaRPr lang="zh-TW" altLang="en-US" sz="1600" dirty="0"/>
              </a:p>
            </p:txBody>
          </p:sp>
          <p:sp>
            <p:nvSpPr>
              <p:cNvPr id="41" name="圓角矩形 40"/>
              <p:cNvSpPr/>
              <p:nvPr/>
            </p:nvSpPr>
            <p:spPr>
              <a:xfrm>
                <a:off x="510486" y="1530381"/>
                <a:ext cx="6640809" cy="633228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GUI Window</a:t>
                </a:r>
              </a:p>
              <a:p>
                <a:pPr algn="ctr"/>
                <a:r>
                  <a:rPr lang="en-US" altLang="zh-TW" sz="1600" dirty="0"/>
                  <a:t>(</a:t>
                </a:r>
                <a:r>
                  <a:rPr lang="en-US" altLang="zh-TW" sz="1600" dirty="0" err="1"/>
                  <a:t>MainDataGridView</a:t>
                </a:r>
                <a:r>
                  <a:rPr lang="en-US" altLang="zh-TW" sz="1600" dirty="0" smtClean="0"/>
                  <a:t>)</a:t>
                </a:r>
                <a:endParaRPr lang="zh-TW" altLang="en-US" sz="1600" dirty="0"/>
              </a:p>
            </p:txBody>
          </p:sp>
          <p:grpSp>
            <p:nvGrpSpPr>
              <p:cNvPr id="11" name="群組 10"/>
              <p:cNvGrpSpPr/>
              <p:nvPr/>
            </p:nvGrpSpPr>
            <p:grpSpPr>
              <a:xfrm>
                <a:off x="3254435" y="2154287"/>
                <a:ext cx="3571951" cy="338554"/>
                <a:chOff x="3254435" y="2154287"/>
                <a:chExt cx="3571951" cy="338554"/>
              </a:xfrm>
            </p:grpSpPr>
            <p:sp>
              <p:nvSpPr>
                <p:cNvPr id="12" name="文字方塊 11"/>
                <p:cNvSpPr txBox="1"/>
                <p:nvPr/>
              </p:nvSpPr>
              <p:spPr>
                <a:xfrm>
                  <a:off x="3254435" y="2154287"/>
                  <a:ext cx="339653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600" dirty="0"/>
                    <a:t>Display </a:t>
                  </a:r>
                  <a:r>
                    <a:rPr lang="en-US" altLang="zh-TW" sz="1200" dirty="0"/>
                    <a:t>(</a:t>
                  </a:r>
                  <a:r>
                    <a:rPr lang="en-US" altLang="zh-TW" sz="1200" dirty="0" err="1" smtClean="0">
                      <a:solidFill>
                        <a:srgbClr val="C00000"/>
                      </a:solidFill>
                    </a:rPr>
                    <a:t>BlockStructureToDataGridView</a:t>
                  </a:r>
                  <a:r>
                    <a:rPr lang="en-US" altLang="zh-TW" sz="1200" dirty="0" smtClean="0">
                      <a:solidFill>
                        <a:srgbClr val="C00000"/>
                      </a:solidFill>
                    </a:rPr>
                    <a:t> method</a:t>
                  </a:r>
                  <a:r>
                    <a:rPr lang="en-US" altLang="zh-TW" sz="1200" dirty="0" smtClean="0"/>
                    <a:t>)</a:t>
                  </a:r>
                  <a:endParaRPr lang="zh-TW" altLang="en-US" dirty="0"/>
                </a:p>
              </p:txBody>
            </p:sp>
            <p:cxnSp>
              <p:nvCxnSpPr>
                <p:cNvPr id="7" name="直線單箭頭接點 6"/>
                <p:cNvCxnSpPr/>
                <p:nvPr/>
              </p:nvCxnSpPr>
              <p:spPr>
                <a:xfrm flipH="1" flipV="1">
                  <a:off x="6826385" y="2163174"/>
                  <a:ext cx="1" cy="32340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5" name="肘形接點 34"/>
          <p:cNvCxnSpPr>
            <a:stCxn id="12" idx="3"/>
            <a:endCxn id="36" idx="0"/>
          </p:cNvCxnSpPr>
          <p:nvPr/>
        </p:nvCxnSpPr>
        <p:spPr>
          <a:xfrm>
            <a:off x="6650967" y="2323564"/>
            <a:ext cx="2898009" cy="17447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6969211" y="4068291"/>
            <a:ext cx="5159529" cy="1077218"/>
          </a:xfrm>
          <a:prstGeom prst="rect">
            <a:avLst/>
          </a:prstGeom>
          <a:solidFill>
            <a:srgbClr val="FFCCCC">
              <a:alpha val="69804"/>
            </a:srgbClr>
          </a:solidFill>
          <a:effectLst>
            <a:softEdge rad="63500"/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private void 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err="1" smtClean="0"/>
              <a:t>BlockStructureToDataGridView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(</a:t>
            </a:r>
            <a:r>
              <a:rPr lang="en-US" sz="1600" dirty="0" err="1" smtClean="0"/>
              <a:t>TableDataProcessingTool.CSharpFiles.BlockStructure</a:t>
            </a:r>
            <a:r>
              <a:rPr lang="en-US" sz="1600" dirty="0" smtClean="0"/>
              <a:t>,</a:t>
            </a:r>
            <a:br>
              <a:rPr lang="en-US" sz="1600" dirty="0" smtClean="0"/>
            </a:br>
            <a:r>
              <a:rPr lang="en-US" sz="1600" dirty="0" smtClean="0"/>
              <a:t> ref </a:t>
            </a:r>
            <a:r>
              <a:rPr lang="en-US" sz="1600" dirty="0" err="1" smtClean="0"/>
              <a:t>DataGridView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499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TableDataProcessingTool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800" dirty="0" smtClean="0"/>
              <a:t>Software </a:t>
            </a:r>
            <a:r>
              <a:rPr lang="en-US" altLang="zh-TW" sz="2800" dirty="0"/>
              <a:t>System </a:t>
            </a:r>
            <a:r>
              <a:rPr lang="en-US" altLang="zh-TW" sz="2800" dirty="0" smtClean="0"/>
              <a:t>Requirement &amp;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err="1"/>
              <a:t>MainUI</a:t>
            </a:r>
            <a:r>
              <a:rPr lang="en-US" altLang="zh-TW" dirty="0"/>
              <a:t> Part</a:t>
            </a:r>
          </a:p>
          <a:p>
            <a:pPr lvl="1" algn="just"/>
            <a:r>
              <a:rPr lang="en-US" altLang="zh-TW" dirty="0" smtClean="0"/>
              <a:t>With a “</a:t>
            </a:r>
            <a:r>
              <a:rPr lang="en-US" altLang="zh-TW" dirty="0" err="1" smtClean="0"/>
              <a:t>FileGroupBox</a:t>
            </a:r>
            <a:r>
              <a:rPr lang="en-US" altLang="zh-TW" dirty="0" smtClean="0"/>
              <a:t>” group box, for managing the .sheets file(s</a:t>
            </a:r>
            <a:r>
              <a:rPr lang="en-US" altLang="zh-TW" dirty="0"/>
              <a:t>) for </a:t>
            </a:r>
            <a:r>
              <a:rPr lang="en-US" altLang="zh-TW" dirty="0" smtClean="0"/>
              <a:t>manipulating.</a:t>
            </a:r>
          </a:p>
          <a:p>
            <a:pPr lvl="1" algn="just"/>
            <a:r>
              <a:rPr lang="en-US" altLang="zh-TW" dirty="0" smtClean="0"/>
              <a:t>With a “Load Sheets” button in </a:t>
            </a:r>
            <a:r>
              <a:rPr lang="en-US" altLang="zh-TW" dirty="0"/>
              <a:t>“</a:t>
            </a:r>
            <a:r>
              <a:rPr lang="en-US" altLang="zh-TW" dirty="0" err="1"/>
              <a:t>FileGroupBox</a:t>
            </a:r>
            <a:r>
              <a:rPr lang="en-US" altLang="zh-TW" dirty="0"/>
              <a:t>” group box</a:t>
            </a:r>
            <a:r>
              <a:rPr lang="en-US" altLang="zh-TW" dirty="0" smtClean="0"/>
              <a:t>, for selecting single / multiple .sheets file(s) which are going to be loaded.</a:t>
            </a:r>
          </a:p>
          <a:p>
            <a:pPr lvl="1" algn="just"/>
            <a:r>
              <a:rPr lang="en-US" altLang="zh-TW" dirty="0" smtClean="0"/>
              <a:t>With a “File Converter” button </a:t>
            </a:r>
            <a:r>
              <a:rPr lang="en-US" altLang="zh-TW" dirty="0"/>
              <a:t>in “</a:t>
            </a:r>
            <a:r>
              <a:rPr lang="en-US" altLang="zh-TW" dirty="0" err="1"/>
              <a:t>FileGroupBox</a:t>
            </a:r>
            <a:r>
              <a:rPr lang="en-US" altLang="zh-TW" dirty="0"/>
              <a:t>” group box, for </a:t>
            </a:r>
            <a:r>
              <a:rPr lang="en-US" altLang="zh-TW" dirty="0" smtClean="0"/>
              <a:t>opening </a:t>
            </a:r>
            <a:r>
              <a:rPr lang="en-US" altLang="zh-TW" dirty="0"/>
              <a:t>File </a:t>
            </a:r>
            <a:r>
              <a:rPr lang="en-US" altLang="zh-TW" dirty="0" smtClean="0"/>
              <a:t>Converter window.</a:t>
            </a:r>
          </a:p>
          <a:p>
            <a:pPr lvl="1" algn="just"/>
            <a:r>
              <a:rPr lang="en-US" altLang="zh-TW" dirty="0" smtClean="0"/>
              <a:t>With a “Remove” button in </a:t>
            </a:r>
            <a:r>
              <a:rPr lang="en-US" altLang="zh-TW" dirty="0"/>
              <a:t> “</a:t>
            </a:r>
            <a:r>
              <a:rPr lang="en-US" altLang="zh-TW" dirty="0" err="1"/>
              <a:t>FileGroupBox</a:t>
            </a:r>
            <a:r>
              <a:rPr lang="en-US" altLang="zh-TW" dirty="0"/>
              <a:t>” group box, for </a:t>
            </a:r>
            <a:r>
              <a:rPr lang="en-US" altLang="zh-TW" dirty="0" smtClean="0"/>
              <a:t>removing the loaded .sheets file(s).</a:t>
            </a:r>
          </a:p>
          <a:p>
            <a:pPr lvl="1" algn="just"/>
            <a:r>
              <a:rPr lang="en-US" altLang="zh-TW" dirty="0" smtClean="0"/>
              <a:t>With a </a:t>
            </a:r>
            <a:r>
              <a:rPr lang="en-US" altLang="zh-TW" dirty="0" err="1" smtClean="0"/>
              <a:t>listBox</a:t>
            </a:r>
            <a:r>
              <a:rPr lang="en-US" altLang="zh-TW" dirty="0" smtClean="0"/>
              <a:t>, for displaying / selecting the loaded .sheets file(s). The selected </a:t>
            </a:r>
            <a:r>
              <a:rPr lang="en-US" altLang="zh-TW" smtClean="0"/>
              <a:t>(single) </a:t>
            </a:r>
            <a:r>
              <a:rPr lang="en-US" altLang="zh-TW" dirty="0" smtClean="0"/>
              <a:t>.sheets file would </a:t>
            </a:r>
            <a:r>
              <a:rPr lang="en-US" altLang="zh-TW" smtClean="0"/>
              <a:t>be loaded</a:t>
            </a:r>
            <a:endParaRPr lang="en-US" altLang="zh-TW" dirty="0" smtClean="0"/>
          </a:p>
          <a:p>
            <a:pPr lvl="1" algn="just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05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TableDataProcessingTool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/>
              <a:t>Data File I/O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 smtClean="0"/>
              <a:t>SheetFileStructure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Private members</a:t>
            </a:r>
            <a:r>
              <a:rPr lang="en-US" altLang="zh-TW" dirty="0"/>
              <a:t>: string Filename, List&lt;</a:t>
            </a:r>
            <a:r>
              <a:rPr lang="en-US" altLang="zh-TW" dirty="0" err="1">
                <a:solidFill>
                  <a:srgbClr val="C00000"/>
                </a:solidFill>
              </a:rPr>
              <a:t>SheetStructure</a:t>
            </a:r>
            <a:r>
              <a:rPr lang="en-US" altLang="zh-TW" dirty="0" smtClean="0"/>
              <a:t>&gt; </a:t>
            </a:r>
            <a:r>
              <a:rPr lang="en-US" altLang="zh-TW" dirty="0" err="1" smtClean="0"/>
              <a:t>SheetStructures</a:t>
            </a:r>
            <a:endParaRPr lang="en-US" altLang="zh-TW" dirty="0" smtClean="0"/>
          </a:p>
          <a:p>
            <a:pPr lvl="1"/>
            <a:r>
              <a:rPr lang="en-US" altLang="zh-TW" dirty="0" err="1" smtClean="0">
                <a:solidFill>
                  <a:srgbClr val="C00000"/>
                </a:solidFill>
              </a:rPr>
              <a:t>SheetStructure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Private members</a:t>
            </a:r>
            <a:r>
              <a:rPr lang="en-US" altLang="zh-TW" dirty="0"/>
              <a:t>: </a:t>
            </a:r>
            <a:r>
              <a:rPr lang="en-US" altLang="zh-TW" dirty="0" err="1"/>
              <a:t>uint</a:t>
            </a:r>
            <a:r>
              <a:rPr lang="en-US" altLang="zh-TW" dirty="0"/>
              <a:t> </a:t>
            </a:r>
            <a:r>
              <a:rPr lang="en-US" altLang="zh-TW" dirty="0" err="1" smtClean="0"/>
              <a:t>SheetIndex</a:t>
            </a:r>
            <a:r>
              <a:rPr lang="en-US" altLang="zh-TW" dirty="0"/>
              <a:t>, string </a:t>
            </a:r>
            <a:r>
              <a:rPr lang="en-US" altLang="zh-TW" dirty="0" err="1" smtClean="0"/>
              <a:t>SheetName</a:t>
            </a:r>
            <a:r>
              <a:rPr lang="en-US" altLang="zh-TW" dirty="0"/>
              <a:t>, </a:t>
            </a:r>
            <a:r>
              <a:rPr lang="en-US" altLang="zh-TW" dirty="0" err="1" smtClean="0"/>
              <a:t>BlockStructure</a:t>
            </a:r>
            <a:r>
              <a:rPr lang="en-US" altLang="zh-TW" dirty="0" smtClean="0"/>
              <a:t> Array </a:t>
            </a:r>
            <a:r>
              <a:rPr lang="en-US" altLang="zh-TW" dirty="0" err="1"/>
              <a:t>TableArray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93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TableDataProcessingTool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dirty="0" smtClean="0"/>
              <a:t>Data File I/O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677332" y="1820174"/>
            <a:ext cx="8595360" cy="4951561"/>
            <a:chOff x="677333" y="1407708"/>
            <a:chExt cx="8596669" cy="5364027"/>
          </a:xfrm>
        </p:grpSpPr>
        <p:grpSp>
          <p:nvGrpSpPr>
            <p:cNvPr id="3" name="群組 2"/>
            <p:cNvGrpSpPr/>
            <p:nvPr/>
          </p:nvGrpSpPr>
          <p:grpSpPr>
            <a:xfrm>
              <a:off x="677333" y="1407708"/>
              <a:ext cx="8596669" cy="5364027"/>
              <a:chOff x="677333" y="1407709"/>
              <a:chExt cx="8449413" cy="5131114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677333" y="1777041"/>
                <a:ext cx="8449413" cy="47617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400" dirty="0" smtClean="0">
                    <a:solidFill>
                      <a:schemeClr val="tx1"/>
                    </a:solidFill>
                  </a:rPr>
                  <a:t>private string</a:t>
                </a:r>
                <a:r>
                  <a:rPr lang="zh-TW" altLang="en-US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400" dirty="0" smtClean="0">
                    <a:solidFill>
                      <a:schemeClr val="tx1"/>
                    </a:solidFill>
                  </a:rPr>
                  <a:t>Filename</a:t>
                </a: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List&lt;</a:t>
                </a:r>
                <a:r>
                  <a:rPr lang="en-US" altLang="zh-TW" sz="1400" dirty="0" err="1" smtClean="0">
                    <a:solidFill>
                      <a:srgbClr val="C00000"/>
                    </a:solidFill>
                  </a:rPr>
                  <a:t>SheetStructure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&gt;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SheetStructures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chemeClr val="tx1"/>
                    </a:solidFill>
                  </a:rPr>
                  <a:t> 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文字方塊 4"/>
              <p:cNvSpPr txBox="1"/>
              <p:nvPr/>
            </p:nvSpPr>
            <p:spPr>
              <a:xfrm>
                <a:off x="677334" y="1407709"/>
                <a:ext cx="2717250" cy="353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/>
                  <a:t>SheetFileStructure</a:t>
                </a:r>
                <a:endParaRPr lang="zh-TW" altLang="en-US" dirty="0"/>
              </a:p>
            </p:txBody>
          </p:sp>
        </p:grpSp>
        <p:grpSp>
          <p:nvGrpSpPr>
            <p:cNvPr id="10" name="群組 9"/>
            <p:cNvGrpSpPr/>
            <p:nvPr/>
          </p:nvGrpSpPr>
          <p:grpSpPr>
            <a:xfrm>
              <a:off x="734880" y="2316497"/>
              <a:ext cx="8452252" cy="4377601"/>
              <a:chOff x="802255" y="2503264"/>
              <a:chExt cx="9282024" cy="4190834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802257" y="2872596"/>
                <a:ext cx="9282022" cy="382150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uint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SheetIndex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string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SheetName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 err="1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BlockStructure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BlockStructureObject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文字方塊 7"/>
              <p:cNvSpPr txBox="1"/>
              <p:nvPr/>
            </p:nvSpPr>
            <p:spPr>
              <a:xfrm>
                <a:off x="802255" y="2503264"/>
                <a:ext cx="2972816" cy="353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>
                    <a:solidFill>
                      <a:srgbClr val="C00000"/>
                    </a:solidFill>
                  </a:rPr>
                  <a:t>SheetStructure</a:t>
                </a:r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11" name="群組 10"/>
            <p:cNvGrpSpPr/>
            <p:nvPr/>
          </p:nvGrpSpPr>
          <p:grpSpPr>
            <a:xfrm>
              <a:off x="783640" y="3474176"/>
              <a:ext cx="8299975" cy="3128755"/>
              <a:chOff x="879892" y="3766721"/>
              <a:chExt cx="9135376" cy="2866992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879894" y="4132053"/>
                <a:ext cx="9135374" cy="2501660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Array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TableArray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typeof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TW" sz="1400" dirty="0" err="1">
                    <a:solidFill>
                      <a:schemeClr val="accent4">
                        <a:lumMod val="75000"/>
                      </a:schemeClr>
                    </a:solidFill>
                  </a:rPr>
                  <a:t>CellStructure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))</a:t>
                </a:r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文字方塊 8"/>
              <p:cNvSpPr txBox="1"/>
              <p:nvPr/>
            </p:nvSpPr>
            <p:spPr>
              <a:xfrm>
                <a:off x="879892" y="3766721"/>
                <a:ext cx="2925860" cy="338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BlockStructure</a:t>
                </a:r>
                <a:endParaRPr lang="zh-TW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862641" y="4149305"/>
              <a:ext cx="8134710" cy="2389517"/>
              <a:chOff x="862641" y="4012887"/>
              <a:chExt cx="9721970" cy="2525936"/>
            </a:xfrm>
          </p:grpSpPr>
          <p:sp>
            <p:nvSpPr>
              <p:cNvPr id="12" name="文字方塊 11"/>
              <p:cNvSpPr txBox="1"/>
              <p:nvPr/>
            </p:nvSpPr>
            <p:spPr>
              <a:xfrm>
                <a:off x="862641" y="4012887"/>
                <a:ext cx="3082576" cy="390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>
                    <a:solidFill>
                      <a:schemeClr val="accent4">
                        <a:lumMod val="75000"/>
                      </a:schemeClr>
                    </a:solidFill>
                  </a:rPr>
                  <a:t>CellStructure</a:t>
                </a:r>
                <a:endParaRPr lang="zh-TW" altLang="en-US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862642" y="4382219"/>
                <a:ext cx="9721969" cy="2156604"/>
              </a:xfrm>
              <a:prstGeom prst="rect">
                <a:avLst/>
              </a:prstGeom>
              <a:noFill/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string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StringData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DateTime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?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dateTime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int?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IntNumber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float?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FloatNumber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double?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DoubleNumber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List&lt;</a:t>
                </a:r>
                <a:r>
                  <a:rPr lang="en-US" altLang="zh-TW" sz="1400" dirty="0" err="1">
                    <a:solidFill>
                      <a:schemeClr val="accent5">
                        <a:lumMod val="75000"/>
                      </a:schemeClr>
                    </a:solidFill>
                  </a:rPr>
                  <a:t>CellStructure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&gt;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SplitResult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 smtClean="0">
                    <a:solidFill>
                      <a:schemeClr val="tx1"/>
                    </a:solidFill>
                  </a:rPr>
                  <a:t>private 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bool </a:t>
                </a:r>
                <a:r>
                  <a:rPr lang="en-US" altLang="zh-TW" sz="1400" dirty="0" err="1" smtClean="0">
                    <a:solidFill>
                      <a:schemeClr val="tx1"/>
                    </a:solidFill>
                  </a:rPr>
                  <a:t>UseBackGroundColor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TW" sz="1400" dirty="0">
                    <a:solidFill>
                      <a:schemeClr val="tx1"/>
                    </a:solidFill>
                  </a:rPr>
                  <a:t>private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ClosedXML.Excel.XLColor</a:t>
                </a:r>
                <a:r>
                  <a:rPr lang="en-US" altLang="zh-TW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TW" sz="1400" dirty="0" err="1">
                    <a:solidFill>
                      <a:schemeClr val="tx1"/>
                    </a:solidFill>
                  </a:rPr>
                  <a:t>BackGroundColor</a:t>
                </a:r>
                <a:endParaRPr lang="en-US" altLang="zh-TW" sz="1400" dirty="0" smtClean="0">
                  <a:solidFill>
                    <a:schemeClr val="tx1"/>
                  </a:solidFill>
                </a:endParaRPr>
              </a:p>
              <a:p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16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自訂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F7597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6693</TotalTime>
  <Words>1213</Words>
  <Application>Microsoft Office PowerPoint</Application>
  <PresentationFormat>寬螢幕</PresentationFormat>
  <Paragraphs>225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標楷體</vt:lpstr>
      <vt:lpstr>Arial</vt:lpstr>
      <vt:lpstr>Times New Roman</vt:lpstr>
      <vt:lpstr>Wingdings 3</vt:lpstr>
      <vt:lpstr>多面向</vt:lpstr>
      <vt:lpstr>TableDataProcessingTool</vt:lpstr>
      <vt:lpstr>TableDataProcessingTool Software System Requirement &amp; Specification</vt:lpstr>
      <vt:lpstr>TableDataProcessingTool Software System Requirement &amp; Specification</vt:lpstr>
      <vt:lpstr>TableDataProcessingTool Data File I/O - .sheets File Structure</vt:lpstr>
      <vt:lpstr>TableDataProcessingTool Data File I/O - .sheets File Read / Display Architecture</vt:lpstr>
      <vt:lpstr>TableDataProcessingTool Data File I/O - .sheets File Read / Display Architecture</vt:lpstr>
      <vt:lpstr>TableDataProcessingTool Software System Requirement &amp; Specification</vt:lpstr>
      <vt:lpstr>TableDataProcessingTool Data File I/O</vt:lpstr>
      <vt:lpstr>TableDataProcessingTool Data File I/O</vt:lpstr>
      <vt:lpstr>TableDataProcessingTool Data File I/O - Excel File Read / Write Architecture</vt:lpstr>
      <vt:lpstr>TableDataProcessingTool Data File I/O - Excel File Read / Write Architecture</vt:lpstr>
      <vt:lpstr>TableDataProcessingTool Data File I/O - Excel File Read / Write Architecture</vt:lpstr>
      <vt:lpstr>TableDataProcessingTool Data File I/O - Excel File Read / Write Architecture</vt:lpstr>
      <vt:lpstr>Criteria</vt:lpstr>
      <vt:lpstr>C# Technology Stack</vt:lpstr>
      <vt:lpstr>C++ Technology Stack</vt:lpstr>
      <vt:lpstr>Issue Level</vt:lpstr>
      <vt:lpstr>Reference</vt:lpstr>
      <vt:lpstr>Supplement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TayinERPTools</dc:title>
  <dc:creator>JimmyHu</dc:creator>
  <cp:lastModifiedBy>Hu, Chen-Hung (hucg)</cp:lastModifiedBy>
  <cp:revision>439</cp:revision>
  <dcterms:created xsi:type="dcterms:W3CDTF">2019-10-11T22:51:16Z</dcterms:created>
  <dcterms:modified xsi:type="dcterms:W3CDTF">2025-04-28T05:13:02Z</dcterms:modified>
</cp:coreProperties>
</file>