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68" r:id="rId6"/>
    <p:sldId id="269" r:id="rId7"/>
    <p:sldId id="259" r:id="rId8"/>
    <p:sldId id="260" r:id="rId9"/>
    <p:sldId id="261" r:id="rId10"/>
    <p:sldId id="262" r:id="rId11"/>
    <p:sldId id="263" r:id="rId12"/>
    <p:sldId id="274" r:id="rId13"/>
    <p:sldId id="264" r:id="rId14"/>
    <p:sldId id="273" r:id="rId15"/>
    <p:sldId id="275" r:id="rId16"/>
    <p:sldId id="265" r:id="rId17"/>
    <p:sldId id="266" r:id="rId18"/>
    <p:sldId id="267" r:id="rId19"/>
    <p:sldId id="270" r:id="rId20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3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2CF37-8028-4F9C-A535-52A9B5430CE0}" type="datetimeFigureOut">
              <a:rPr lang="en-US" smtClean="0"/>
              <a:t>5/1/2017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9A81B-2FF3-4A12-A401-1D3128D97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40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20796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ctr" anchorCtr="0">
            <a:noAutofit/>
          </a:bodyPr>
          <a:lstStyle/>
          <a:p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ctr" anchorCtr="0">
            <a:noAutofit/>
          </a:bodyPr>
          <a:lstStyle/>
          <a:p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ctr" anchorCtr="0">
            <a:noAutofit/>
          </a:bodyPr>
          <a:lstStyle/>
          <a:p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ctr" anchorCtr="0">
            <a:noAutofit/>
          </a:bodyPr>
          <a:lstStyle/>
          <a:p>
            <a:endParaRPr/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ctr" anchorCtr="0">
            <a:noAutofit/>
          </a:bodyPr>
          <a:lstStyle/>
          <a:p>
            <a:endParaRPr/>
          </a:p>
        </p:txBody>
      </p:sp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ctr" anchorCtr="0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ctr" anchorCtr="0">
            <a:no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ctr" anchorCtr="0">
            <a:noAutofit/>
          </a:bodyPr>
          <a:lstStyle/>
          <a:p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ctr" anchorCtr="0">
            <a:noAutofit/>
          </a:bodyPr>
          <a:lstStyle/>
          <a:p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ctr" anchorCtr="0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ctr" anchorCtr="0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ctr" anchorCtr="0">
            <a:noAutofit/>
          </a:bodyPr>
          <a:lstStyle/>
          <a:p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ctr" anchorCtr="0">
            <a:noAutofit/>
          </a:bodyPr>
          <a:lstStyle/>
          <a:p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2F5-0C69-4F42-AF1D-0BE38A30719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06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2F5-0C69-4F42-AF1D-0BE38A30719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42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2F5-0C69-4F42-AF1D-0BE38A30719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218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2F5-0C69-4F42-AF1D-0BE38A30719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85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2F5-0C69-4F42-AF1D-0BE38A30719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70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2F5-0C69-4F42-AF1D-0BE38A30719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89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2F5-0C69-4F42-AF1D-0BE38A30719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664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2F5-0C69-4F42-AF1D-0BE38A30719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5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2F5-0C69-4F42-AF1D-0BE38A30719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488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2F5-0C69-4F42-AF1D-0BE38A30719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49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2F5-0C69-4F42-AF1D-0BE38A30719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22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kern="1200" smtClean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kern="1200" smtClean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D92F5-0C69-4F42-AF1D-0BE38A30719D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‹#›</a:t>
            </a:fld>
            <a:endParaRPr lang="en-US" kern="1200" smtClean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72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2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7.png"/><Relationship Id="rId5" Type="http://schemas.openxmlformats.org/officeDocument/2006/relationships/image" Target="../media/image40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79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95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Recurrent Autoencoder Networks for Koopman Spectral Analysis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Samuel Otto</a:t>
            </a:r>
          </a:p>
          <a:p>
            <a:pPr marL="0" marR="0" lvl="0" indent="0" algn="ctr" rtl="0">
              <a:spcBef>
                <a:spcPts val="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/>
              <a:t>Bill Eggert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Recurrent Autoencoder Network (II)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0" y="5181600"/>
            <a:ext cx="9144000" cy="16763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32" t="-5090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73" name="Shape 173"/>
          <p:cNvSpPr/>
          <p:nvPr/>
        </p:nvSpPr>
        <p:spPr>
          <a:xfrm>
            <a:off x="685800" y="4029075"/>
            <a:ext cx="1162049" cy="533399"/>
          </a:xfrm>
          <a:prstGeom prst="trapezoid">
            <a:avLst>
              <a:gd name="adj" fmla="val 70577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grpSp>
        <p:nvGrpSpPr>
          <p:cNvPr id="174" name="Shape 174"/>
          <p:cNvGrpSpPr/>
          <p:nvPr/>
        </p:nvGrpSpPr>
        <p:grpSpPr>
          <a:xfrm>
            <a:off x="1515080" y="1894945"/>
            <a:ext cx="1162049" cy="533929"/>
            <a:chOff x="838200" y="1752600"/>
            <a:chExt cx="1162049" cy="533929"/>
          </a:xfrm>
        </p:grpSpPr>
        <p:sp>
          <p:nvSpPr>
            <p:cNvPr id="175" name="Shape 175"/>
            <p:cNvSpPr/>
            <p:nvPr/>
          </p:nvSpPr>
          <p:spPr>
            <a:xfrm rot="10800000">
              <a:off x="838200" y="1752600"/>
              <a:ext cx="1162049" cy="533399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Shape 176"/>
            <p:cNvSpPr txBox="1"/>
            <p:nvPr/>
          </p:nvSpPr>
          <p:spPr>
            <a:xfrm>
              <a:off x="1143000" y="1752600"/>
              <a:ext cx="548547" cy="53392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</a:p>
          </p:txBody>
        </p:sp>
      </p:grpSp>
      <p:grpSp>
        <p:nvGrpSpPr>
          <p:cNvPr id="177" name="Shape 177"/>
          <p:cNvGrpSpPr/>
          <p:nvPr/>
        </p:nvGrpSpPr>
        <p:grpSpPr>
          <a:xfrm>
            <a:off x="3361408" y="1894417"/>
            <a:ext cx="1162049" cy="533929"/>
            <a:chOff x="838200" y="1752600"/>
            <a:chExt cx="1162049" cy="533929"/>
          </a:xfrm>
        </p:grpSpPr>
        <p:sp>
          <p:nvSpPr>
            <p:cNvPr id="178" name="Shape 178"/>
            <p:cNvSpPr/>
            <p:nvPr/>
          </p:nvSpPr>
          <p:spPr>
            <a:xfrm rot="10800000">
              <a:off x="838200" y="1752600"/>
              <a:ext cx="1162049" cy="533399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1143000" y="1752600"/>
              <a:ext cx="548547" cy="53392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</a:p>
          </p:txBody>
        </p:sp>
      </p:grpSp>
      <p:grpSp>
        <p:nvGrpSpPr>
          <p:cNvPr id="180" name="Shape 180"/>
          <p:cNvGrpSpPr/>
          <p:nvPr/>
        </p:nvGrpSpPr>
        <p:grpSpPr>
          <a:xfrm>
            <a:off x="5237832" y="1894945"/>
            <a:ext cx="1162049" cy="533929"/>
            <a:chOff x="838200" y="1752600"/>
            <a:chExt cx="1162049" cy="533929"/>
          </a:xfrm>
        </p:grpSpPr>
        <p:sp>
          <p:nvSpPr>
            <p:cNvPr id="181" name="Shape 181"/>
            <p:cNvSpPr/>
            <p:nvPr/>
          </p:nvSpPr>
          <p:spPr>
            <a:xfrm rot="10800000">
              <a:off x="838200" y="1752600"/>
              <a:ext cx="1162049" cy="533399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1143000" y="1752600"/>
              <a:ext cx="548547" cy="53392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</a:p>
          </p:txBody>
        </p:sp>
      </p:grpSp>
      <p:sp>
        <p:nvSpPr>
          <p:cNvPr id="183" name="Shape 183"/>
          <p:cNvSpPr/>
          <p:nvPr/>
        </p:nvSpPr>
        <p:spPr>
          <a:xfrm>
            <a:off x="2799433" y="2809875"/>
            <a:ext cx="533399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84" name="Shape 184"/>
          <p:cNvSpPr/>
          <p:nvPr/>
        </p:nvSpPr>
        <p:spPr>
          <a:xfrm>
            <a:off x="4704432" y="2809875"/>
            <a:ext cx="533399" cy="457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185" name="Shape 185"/>
          <p:cNvCxnSpPr>
            <a:endCxn id="183" idx="1"/>
          </p:cNvCxnSpPr>
          <p:nvPr/>
        </p:nvCxnSpPr>
        <p:spPr>
          <a:xfrm>
            <a:off x="2096233" y="3037875"/>
            <a:ext cx="703200" cy="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cxnSp>
        <p:nvCxnSpPr>
          <p:cNvPr id="186" name="Shape 186"/>
          <p:cNvCxnSpPr>
            <a:stCxn id="183" idx="3"/>
            <a:endCxn id="184" idx="1"/>
          </p:cNvCxnSpPr>
          <p:nvPr/>
        </p:nvCxnSpPr>
        <p:spPr>
          <a:xfrm>
            <a:off x="3332833" y="3038475"/>
            <a:ext cx="1371600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7" name="Shape 187"/>
          <p:cNvCxnSpPr>
            <a:stCxn id="184" idx="3"/>
          </p:cNvCxnSpPr>
          <p:nvPr/>
        </p:nvCxnSpPr>
        <p:spPr>
          <a:xfrm>
            <a:off x="5237832" y="3038475"/>
            <a:ext cx="1371600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8" name="Shape 188"/>
          <p:cNvSpPr/>
          <p:nvPr/>
        </p:nvSpPr>
        <p:spPr>
          <a:xfrm>
            <a:off x="6609432" y="2809875"/>
            <a:ext cx="533399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189" name="Shape 189"/>
          <p:cNvCxnSpPr/>
          <p:nvPr/>
        </p:nvCxnSpPr>
        <p:spPr>
          <a:xfrm rot="10800000">
            <a:off x="3942432" y="2427817"/>
            <a:ext cx="0" cy="61065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cxnSp>
        <p:nvCxnSpPr>
          <p:cNvPr id="190" name="Shape 190"/>
          <p:cNvCxnSpPr/>
          <p:nvPr/>
        </p:nvCxnSpPr>
        <p:spPr>
          <a:xfrm rot="10800000">
            <a:off x="5847432" y="2428345"/>
            <a:ext cx="0" cy="609071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cxnSp>
        <p:nvCxnSpPr>
          <p:cNvPr id="191" name="Shape 191"/>
          <p:cNvCxnSpPr>
            <a:stCxn id="188" idx="3"/>
          </p:cNvCxnSpPr>
          <p:nvPr/>
        </p:nvCxnSpPr>
        <p:spPr>
          <a:xfrm>
            <a:off x="7142832" y="3038475"/>
            <a:ext cx="609600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2" name="Shape 192"/>
          <p:cNvSpPr txBox="1"/>
          <p:nvPr/>
        </p:nvSpPr>
        <p:spPr>
          <a:xfrm>
            <a:off x="7829629" y="2714624"/>
            <a:ext cx="684803" cy="646331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943405" y="4485619"/>
            <a:ext cx="642933" cy="52321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1774638" y="1371196"/>
            <a:ext cx="642933" cy="52321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449444" y="1371196"/>
            <a:ext cx="985976" cy="52321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5335364" y="1371725"/>
            <a:ext cx="985976" cy="52321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427833" y="2776180"/>
            <a:ext cx="620042" cy="52321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3458939" y="3037819"/>
            <a:ext cx="963083" cy="52321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99" name="Shape 199"/>
          <p:cNvSpPr txBox="1"/>
          <p:nvPr/>
        </p:nvSpPr>
        <p:spPr>
          <a:xfrm>
            <a:off x="5365892" y="3038475"/>
            <a:ext cx="963083" cy="52321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00" name="Shape 200"/>
          <p:cNvSpPr/>
          <p:nvPr/>
        </p:nvSpPr>
        <p:spPr>
          <a:xfrm>
            <a:off x="609600" y="979362"/>
            <a:ext cx="1438275" cy="382058"/>
          </a:xfrm>
          <a:prstGeom prst="roundRect">
            <a:avLst>
              <a:gd name="adj" fmla="val 16667"/>
            </a:avLst>
          </a:prstGeom>
          <a:blipFill rotWithShape="1">
            <a:blip r:embed="rId18">
              <a:alphaModFix/>
            </a:blip>
            <a:stretch>
              <a:fillRect l="-1666" t="-7574" b="-25755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01" name="Shape 201"/>
          <p:cNvSpPr/>
          <p:nvPr/>
        </p:nvSpPr>
        <p:spPr>
          <a:xfrm>
            <a:off x="2266033" y="980420"/>
            <a:ext cx="1676401" cy="382058"/>
          </a:xfrm>
          <a:prstGeom prst="roundRect">
            <a:avLst>
              <a:gd name="adj" fmla="val 16667"/>
            </a:avLst>
          </a:prstGeom>
          <a:blipFill rotWithShape="1">
            <a:blip r:embed="rId19">
              <a:alphaModFix/>
            </a:blip>
            <a:stretch>
              <a:fillRect l="-1790" t="-5969" b="-25372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02" name="Shape 202"/>
          <p:cNvSpPr/>
          <p:nvPr/>
        </p:nvSpPr>
        <p:spPr>
          <a:xfrm>
            <a:off x="4094832" y="980420"/>
            <a:ext cx="1752600" cy="382058"/>
          </a:xfrm>
          <a:prstGeom prst="roundRect">
            <a:avLst>
              <a:gd name="adj" fmla="val 16667"/>
            </a:avLst>
          </a:prstGeom>
          <a:blipFill rotWithShape="1">
            <a:blip r:embed="rId20">
              <a:alphaModFix/>
            </a:blip>
            <a:stretch>
              <a:fillRect t="-5969" b="-25372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203" name="Shape 203"/>
          <p:cNvCxnSpPr>
            <a:stCxn id="200" idx="2"/>
            <a:endCxn id="194" idx="1"/>
          </p:cNvCxnSpPr>
          <p:nvPr/>
        </p:nvCxnSpPr>
        <p:spPr>
          <a:xfrm rot="-5400000" flipH="1">
            <a:off x="1415887" y="1274270"/>
            <a:ext cx="271500" cy="4458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4" name="Shape 204"/>
          <p:cNvCxnSpPr>
            <a:stCxn id="201" idx="2"/>
            <a:endCxn id="195" idx="1"/>
          </p:cNvCxnSpPr>
          <p:nvPr/>
        </p:nvCxnSpPr>
        <p:spPr>
          <a:xfrm rot="-5400000" flipH="1">
            <a:off x="3141733" y="1324978"/>
            <a:ext cx="270300" cy="3453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05" name="Shape 205"/>
          <p:cNvCxnSpPr>
            <a:stCxn id="202" idx="2"/>
            <a:endCxn id="196" idx="1"/>
          </p:cNvCxnSpPr>
          <p:nvPr/>
        </p:nvCxnSpPr>
        <p:spPr>
          <a:xfrm rot="-5400000" flipH="1">
            <a:off x="5017783" y="1315828"/>
            <a:ext cx="270900" cy="3642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6" name="Shape 206"/>
          <p:cNvSpPr/>
          <p:nvPr/>
        </p:nvSpPr>
        <p:spPr>
          <a:xfrm>
            <a:off x="2543175" y="4028419"/>
            <a:ext cx="1162049" cy="533399"/>
          </a:xfrm>
          <a:prstGeom prst="trapezoid">
            <a:avLst>
              <a:gd name="adj" fmla="val 70577"/>
            </a:avLst>
          </a:prstGeom>
          <a:blipFill rotWithShape="1">
            <a:blip r:embed="rId21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2642657" y="3505855"/>
            <a:ext cx="963083" cy="523219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08" name="Shape 208"/>
          <p:cNvSpPr/>
          <p:nvPr/>
        </p:nvSpPr>
        <p:spPr>
          <a:xfrm>
            <a:off x="2286000" y="4636962"/>
            <a:ext cx="1676401" cy="382058"/>
          </a:xfrm>
          <a:prstGeom prst="roundRect">
            <a:avLst>
              <a:gd name="adj" fmla="val 16667"/>
            </a:avLst>
          </a:prstGeom>
          <a:blipFill rotWithShape="1">
            <a:blip r:embed="rId23">
              <a:alphaModFix/>
            </a:blip>
            <a:stretch>
              <a:fillRect l="-1433" t="-7574" b="-25755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209" name="Shape 209"/>
          <p:cNvCxnSpPr>
            <a:stCxn id="207" idx="3"/>
            <a:endCxn id="198" idx="2"/>
          </p:cNvCxnSpPr>
          <p:nvPr/>
        </p:nvCxnSpPr>
        <p:spPr>
          <a:xfrm rot="10800000" flipH="1">
            <a:off x="3605741" y="3561065"/>
            <a:ext cx="334800" cy="2064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10" name="Shape 210"/>
          <p:cNvSpPr/>
          <p:nvPr/>
        </p:nvSpPr>
        <p:spPr>
          <a:xfrm>
            <a:off x="4448175" y="4038600"/>
            <a:ext cx="1162049" cy="533399"/>
          </a:xfrm>
          <a:prstGeom prst="trapezoid">
            <a:avLst>
              <a:gd name="adj" fmla="val 70577"/>
            </a:avLst>
          </a:prstGeom>
          <a:blipFill rotWithShape="1">
            <a:blip r:embed="rId24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547657" y="3516035"/>
            <a:ext cx="963083" cy="523219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12" name="Shape 212"/>
          <p:cNvSpPr/>
          <p:nvPr/>
        </p:nvSpPr>
        <p:spPr>
          <a:xfrm>
            <a:off x="4191000" y="4647142"/>
            <a:ext cx="1676401" cy="382058"/>
          </a:xfrm>
          <a:prstGeom prst="roundRect">
            <a:avLst>
              <a:gd name="adj" fmla="val 16667"/>
            </a:avLst>
          </a:prstGeom>
          <a:blipFill rotWithShape="1">
            <a:blip r:embed="rId26">
              <a:alphaModFix/>
            </a:blip>
            <a:stretch>
              <a:fillRect l="-1790" t="-5969" b="-25372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213" name="Shape 213"/>
          <p:cNvCxnSpPr>
            <a:stCxn id="211" idx="3"/>
            <a:endCxn id="199" idx="2"/>
          </p:cNvCxnSpPr>
          <p:nvPr/>
        </p:nvCxnSpPr>
        <p:spPr>
          <a:xfrm rot="10800000" flipH="1">
            <a:off x="5510741" y="3561645"/>
            <a:ext cx="336600" cy="2160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14" name="Shape 214"/>
          <p:cNvCxnSpPr>
            <a:stCxn id="173" idx="0"/>
            <a:endCxn id="175" idx="0"/>
          </p:cNvCxnSpPr>
          <p:nvPr/>
        </p:nvCxnSpPr>
        <p:spPr>
          <a:xfrm rot="-5400000">
            <a:off x="881024" y="2814075"/>
            <a:ext cx="1600800" cy="829200"/>
          </a:xfrm>
          <a:prstGeom prst="bentConnector3">
            <a:avLst>
              <a:gd name="adj1" fmla="val 18898"/>
            </a:avLst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Recurrent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Autoencoder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Network (</a:t>
            </a: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III)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Shape 133"/>
          <p:cNvSpPr/>
          <p:nvPr/>
        </p:nvSpPr>
        <p:spPr>
          <a:xfrm>
            <a:off x="1515079" y="3658255"/>
            <a:ext cx="1162049" cy="533399"/>
          </a:xfrm>
          <a:prstGeom prst="trapezoid">
            <a:avLst>
              <a:gd name="adj" fmla="val 7057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1515080" y="1905126"/>
            <a:ext cx="1162049" cy="533929"/>
            <a:chOff x="838200" y="1752600"/>
            <a:chExt cx="1162049" cy="533929"/>
          </a:xfrm>
        </p:grpSpPr>
        <p:sp>
          <p:nvSpPr>
            <p:cNvPr id="135" name="Shape 135"/>
            <p:cNvSpPr/>
            <p:nvPr/>
          </p:nvSpPr>
          <p:spPr>
            <a:xfrm rot="10800000">
              <a:off x="838200" y="1752600"/>
              <a:ext cx="1162049" cy="533399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1143000" y="1752600"/>
              <a:ext cx="548547" cy="53392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</a:p>
          </p:txBody>
        </p:sp>
      </p:grpSp>
      <p:grpSp>
        <p:nvGrpSpPr>
          <p:cNvPr id="137" name="Shape 137"/>
          <p:cNvGrpSpPr/>
          <p:nvPr/>
        </p:nvGrpSpPr>
        <p:grpSpPr>
          <a:xfrm>
            <a:off x="3361408" y="1904596"/>
            <a:ext cx="1162049" cy="533929"/>
            <a:chOff x="838200" y="1752600"/>
            <a:chExt cx="1162049" cy="533929"/>
          </a:xfrm>
        </p:grpSpPr>
        <p:sp>
          <p:nvSpPr>
            <p:cNvPr id="138" name="Shape 138"/>
            <p:cNvSpPr/>
            <p:nvPr/>
          </p:nvSpPr>
          <p:spPr>
            <a:xfrm rot="10800000">
              <a:off x="838200" y="1752600"/>
              <a:ext cx="1162049" cy="533399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1143000" y="1752600"/>
              <a:ext cx="548547" cy="53392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</a:p>
          </p:txBody>
        </p:sp>
      </p:grpSp>
      <p:grpSp>
        <p:nvGrpSpPr>
          <p:cNvPr id="140" name="Shape 140"/>
          <p:cNvGrpSpPr/>
          <p:nvPr/>
        </p:nvGrpSpPr>
        <p:grpSpPr>
          <a:xfrm>
            <a:off x="5315029" y="1905126"/>
            <a:ext cx="1162049" cy="533929"/>
            <a:chOff x="838200" y="1752600"/>
            <a:chExt cx="1162049" cy="533929"/>
          </a:xfrm>
        </p:grpSpPr>
        <p:sp>
          <p:nvSpPr>
            <p:cNvPr id="141" name="Shape 141"/>
            <p:cNvSpPr/>
            <p:nvPr/>
          </p:nvSpPr>
          <p:spPr>
            <a:xfrm rot="10800000">
              <a:off x="838200" y="1752600"/>
              <a:ext cx="1162049" cy="533399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algn="ctr"/>
              <a:endParaRPr sz="2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1143000" y="1752600"/>
              <a:ext cx="548547" cy="53392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</a:p>
          </p:txBody>
        </p:sp>
      </p:grpSp>
      <p:sp>
        <p:nvSpPr>
          <p:cNvPr id="143" name="Shape 143"/>
          <p:cNvSpPr/>
          <p:nvPr/>
        </p:nvSpPr>
        <p:spPr>
          <a:xfrm>
            <a:off x="3675734" y="2819400"/>
            <a:ext cx="533399" cy="457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145" name="Shape 145"/>
          <p:cNvCxnSpPr>
            <a:stCxn id="133" idx="0"/>
            <a:endCxn id="135" idx="0"/>
          </p:cNvCxnSpPr>
          <p:nvPr/>
        </p:nvCxnSpPr>
        <p:spPr>
          <a:xfrm rot="10800000">
            <a:off x="2096104" y="2438455"/>
            <a:ext cx="0" cy="12198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0" name="Shape 150"/>
          <p:cNvCxnSpPr/>
          <p:nvPr/>
        </p:nvCxnSpPr>
        <p:spPr>
          <a:xfrm flipH="1" flipV="1">
            <a:off x="3943035" y="2439117"/>
            <a:ext cx="2" cy="381405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3" name="Shape 153"/>
          <p:cNvSpPr txBox="1"/>
          <p:nvPr/>
        </p:nvSpPr>
        <p:spPr>
          <a:xfrm>
            <a:off x="6935197" y="2724801"/>
            <a:ext cx="684803" cy="64633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772685" y="4048780"/>
            <a:ext cx="642933" cy="52321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774638" y="1381376"/>
            <a:ext cx="642933" cy="52321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449444" y="1381376"/>
            <a:ext cx="985976" cy="52321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412561" y="1381905"/>
            <a:ext cx="985976" cy="52321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551637" y="2786358"/>
            <a:ext cx="620042" cy="52321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2967991" y="2277691"/>
            <a:ext cx="963083" cy="52321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4905314" y="2277691"/>
            <a:ext cx="963083" cy="52321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61" name="Shape 161"/>
          <p:cNvSpPr/>
          <p:nvPr/>
        </p:nvSpPr>
        <p:spPr>
          <a:xfrm>
            <a:off x="609600" y="989541"/>
            <a:ext cx="1438275" cy="382058"/>
          </a:xfrm>
          <a:prstGeom prst="roundRect">
            <a:avLst>
              <a:gd name="adj" fmla="val 16667"/>
            </a:avLst>
          </a:prstGeom>
          <a:blipFill rotWithShape="1">
            <a:blip r:embed="rId16">
              <a:alphaModFix/>
            </a:blip>
            <a:stretch>
              <a:fillRect l="-1666" t="-5969" b="-25372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62" name="Shape 162"/>
          <p:cNvSpPr/>
          <p:nvPr/>
        </p:nvSpPr>
        <p:spPr>
          <a:xfrm>
            <a:off x="2266033" y="990600"/>
            <a:ext cx="1676401" cy="382058"/>
          </a:xfrm>
          <a:prstGeom prst="roundRect">
            <a:avLst>
              <a:gd name="adj" fmla="val 16667"/>
            </a:avLst>
          </a:prstGeom>
          <a:blipFill rotWithShape="1">
            <a:blip r:embed="rId17">
              <a:alphaModFix/>
            </a:blip>
            <a:stretch>
              <a:fillRect l="-1790" t="-7574" b="-25755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63" name="Shape 163"/>
          <p:cNvSpPr/>
          <p:nvPr/>
        </p:nvSpPr>
        <p:spPr>
          <a:xfrm>
            <a:off x="4172029" y="990600"/>
            <a:ext cx="1752600" cy="382058"/>
          </a:xfrm>
          <a:prstGeom prst="roundRect">
            <a:avLst>
              <a:gd name="adj" fmla="val 16667"/>
            </a:avLst>
          </a:prstGeom>
          <a:blipFill rotWithShape="1">
            <a:blip r:embed="rId18">
              <a:alphaModFix/>
            </a:blip>
            <a:stretch>
              <a:fillRect t="-7574" b="-25755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164" name="Shape 164"/>
          <p:cNvCxnSpPr>
            <a:stCxn id="161" idx="2"/>
            <a:endCxn id="155" idx="1"/>
          </p:cNvCxnSpPr>
          <p:nvPr/>
        </p:nvCxnSpPr>
        <p:spPr>
          <a:xfrm rot="-5400000" flipH="1">
            <a:off x="1415887" y="1284450"/>
            <a:ext cx="271500" cy="4458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5" name="Shape 165"/>
          <p:cNvCxnSpPr>
            <a:stCxn id="162" idx="2"/>
            <a:endCxn id="156" idx="1"/>
          </p:cNvCxnSpPr>
          <p:nvPr/>
        </p:nvCxnSpPr>
        <p:spPr>
          <a:xfrm rot="-5400000" flipH="1">
            <a:off x="3141733" y="1335158"/>
            <a:ext cx="270300" cy="3453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6" name="Shape 166"/>
          <p:cNvCxnSpPr>
            <a:stCxn id="163" idx="2"/>
            <a:endCxn id="157" idx="1"/>
          </p:cNvCxnSpPr>
          <p:nvPr/>
        </p:nvCxnSpPr>
        <p:spPr>
          <a:xfrm rot="-5400000" flipH="1">
            <a:off x="5094980" y="1326008"/>
            <a:ext cx="270900" cy="3642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40" name="Shape 133"/>
          <p:cNvSpPr/>
          <p:nvPr/>
        </p:nvSpPr>
        <p:spPr>
          <a:xfrm>
            <a:off x="3362011" y="3658255"/>
            <a:ext cx="1162049" cy="533399"/>
          </a:xfrm>
          <a:prstGeom prst="trapezoid">
            <a:avLst>
              <a:gd name="adj" fmla="val 7057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41" name="Shape 154"/>
          <p:cNvSpPr txBox="1"/>
          <p:nvPr/>
        </p:nvSpPr>
        <p:spPr>
          <a:xfrm>
            <a:off x="3619617" y="4048780"/>
            <a:ext cx="642933" cy="52321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42" name="Shape 150"/>
          <p:cNvCxnSpPr/>
          <p:nvPr/>
        </p:nvCxnSpPr>
        <p:spPr>
          <a:xfrm flipH="1" flipV="1">
            <a:off x="3943118" y="3281659"/>
            <a:ext cx="602" cy="381655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/>
              <p:cNvSpPr/>
              <p:nvPr/>
            </p:nvSpPr>
            <p:spPr>
              <a:xfrm>
                <a:off x="5638849" y="2819400"/>
                <a:ext cx="533400" cy="45720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49" y="2819400"/>
                <a:ext cx="533400" cy="4572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hape 150"/>
          <p:cNvCxnSpPr>
            <a:stCxn id="46" idx="0"/>
            <a:endCxn id="141" idx="0"/>
          </p:cNvCxnSpPr>
          <p:nvPr/>
        </p:nvCxnSpPr>
        <p:spPr>
          <a:xfrm flipH="1" flipV="1">
            <a:off x="5896053" y="2438525"/>
            <a:ext cx="9496" cy="380875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5" name="Shape 133"/>
          <p:cNvSpPr/>
          <p:nvPr/>
        </p:nvSpPr>
        <p:spPr>
          <a:xfrm>
            <a:off x="5315029" y="3658256"/>
            <a:ext cx="1162049" cy="533399"/>
          </a:xfrm>
          <a:prstGeom prst="trapezoid">
            <a:avLst>
              <a:gd name="adj" fmla="val 7057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56" name="Shape 154"/>
          <p:cNvSpPr txBox="1"/>
          <p:nvPr/>
        </p:nvSpPr>
        <p:spPr>
          <a:xfrm>
            <a:off x="5572635" y="4048781"/>
            <a:ext cx="642933" cy="52321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57" name="Shape 150"/>
          <p:cNvCxnSpPr>
            <a:stCxn id="55" idx="0"/>
            <a:endCxn id="46" idx="2"/>
          </p:cNvCxnSpPr>
          <p:nvPr/>
        </p:nvCxnSpPr>
        <p:spPr>
          <a:xfrm flipV="1">
            <a:off x="5896054" y="3276600"/>
            <a:ext cx="9495" cy="381656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" name="Shape 158"/>
          <p:cNvSpPr txBox="1"/>
          <p:nvPr/>
        </p:nvSpPr>
        <p:spPr>
          <a:xfrm>
            <a:off x="3248913" y="3140095"/>
            <a:ext cx="620042" cy="52321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61" name="Shape 158"/>
          <p:cNvSpPr txBox="1"/>
          <p:nvPr/>
        </p:nvSpPr>
        <p:spPr>
          <a:xfrm>
            <a:off x="5248355" y="3149619"/>
            <a:ext cx="620042" cy="52321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ontent Placeholder 2"/>
              <p:cNvSpPr txBox="1">
                <a:spLocks/>
              </p:cNvSpPr>
              <p:nvPr/>
            </p:nvSpPr>
            <p:spPr>
              <a:xfrm>
                <a:off x="0" y="4648200"/>
                <a:ext cx="9144000" cy="220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rmAutofit fontScale="77500" lnSpcReduction="2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342900" marR="0" lvl="0" indent="-139700" algn="l" rtl="0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  <a:defRPr sz="3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742950" marR="0" lvl="1" indent="-10795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–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143000" marR="0" lvl="2" indent="-762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600200" marR="0" lvl="3" indent="-101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–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057400" marR="0" lvl="4" indent="-101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514600" marR="0" lvl="5" indent="-101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2971800" marR="0" lvl="6" indent="-101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429000" marR="0" lvl="7" indent="-101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3886200" marR="0" lvl="8" indent="-1016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r>
                  <a:rPr lang="en-US" dirty="0" smtClean="0"/>
                  <a:t>Train on varying number of time steps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,…,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Cost function: Decaying error norm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𝛼</m:t>
                    </m:r>
                    <m:r>
                      <a:rPr lang="en-US" i="1" smtClean="0">
                        <a:latin typeface="Cambria Math"/>
                      </a:rPr>
                      <m:t>≥1</m:t>
                    </m:r>
                  </m:oMath>
                </a14:m>
                <a:endParaRPr lang="en-US" dirty="0" smtClean="0"/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𝐽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/>
                            </a:rPr>
                            <m:t>𝐴</m:t>
                          </m:r>
                          <m:r>
                            <a:rPr lang="en-US" i="1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Φ</m:t>
                          </m:r>
                          <m:r>
                            <a:rPr lang="en-US" i="1" smtClean="0">
                              <a:latin typeface="Cambria Math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/>
                                </a:rPr>
                                <m:t>Φ</m:t>
                              </m:r>
                            </m:e>
                          </m:acc>
                        </m:e>
                      </m:d>
                      <m:r>
                        <a:rPr lang="en-US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 smtClean="0">
                              <a:latin typeface="Cambria Math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/>
                                </a:rPr>
                                <m:t>𝑑𝑎𝑡𝑎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i="1" smtClean="0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 smtClean="0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smtClean="0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 dirty="0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 dirty="0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 dirty="0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 dirty="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 smtClean="0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 dirty="0" smtClean="0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 dirty="0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 dirty="0" smtClean="0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Font typeface="Arial"/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6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48200"/>
                <a:ext cx="9144000" cy="2209800"/>
              </a:xfrm>
              <a:prstGeom prst="rect">
                <a:avLst/>
              </a:prstGeom>
              <a:blipFill rotWithShape="1">
                <a:blip r:embed="rId20"/>
                <a:stretch>
                  <a:fillRect t="-30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09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Methodology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925" t="-2019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Proposed Test Cases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838200"/>
                <a:ext cx="9144000" cy="3124200"/>
              </a:xfrm>
            </p:spPr>
            <p:txBody>
              <a:bodyPr/>
              <a:lstStyle/>
              <a:p>
                <a:r>
                  <a:rPr lang="en-US" dirty="0" smtClean="0"/>
                  <a:t> </a:t>
                </a:r>
                <a:r>
                  <a:rPr lang="en-US" sz="2800" dirty="0" smtClean="0"/>
                  <a:t>Test on contrived linear and nonlinear dynamical systems</a:t>
                </a:r>
              </a:p>
              <a:p>
                <a:pPr lvl="1"/>
                <a:r>
                  <a:rPr lang="en-US" sz="2000" dirty="0" smtClean="0"/>
                  <a:t>Linear spring</a:t>
                </a:r>
              </a:p>
              <a:p>
                <a:pPr lvl="1"/>
                <a:r>
                  <a:rPr lang="en-US" sz="2000" dirty="0" smtClean="0"/>
                  <a:t>Nonlinear pendulum</a:t>
                </a:r>
              </a:p>
              <a:p>
                <a:pPr lvl="1"/>
                <a:r>
                  <a:rPr lang="en-US" sz="2000" dirty="0" smtClean="0"/>
                  <a:t>Forced Duffing equation (Chaotic)</a:t>
                </a:r>
              </a:p>
              <a:p>
                <a:r>
                  <a:rPr lang="en-US" dirty="0"/>
                  <a:t> </a:t>
                </a:r>
                <a:r>
                  <a:rPr lang="en-US" sz="2800" dirty="0" smtClean="0"/>
                  <a:t>Consider different state </a:t>
                </a:r>
                <a:r>
                  <a:rPr lang="en-US" sz="2800" dirty="0" err="1" smtClean="0"/>
                  <a:t>embeddings</a:t>
                </a:r>
                <a:endParaRPr lang="en-US" sz="2800" dirty="0"/>
              </a:p>
              <a:p>
                <a:pPr lvl="1"/>
                <a:r>
                  <a:rPr lang="en-US" sz="2000" dirty="0" smtClean="0"/>
                  <a:t>Time-delay embedding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Modal image embedding: Use states as coefficients on spatial modes</a:t>
                </a:r>
                <a:endParaRPr lang="en-US" sz="20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838200"/>
                <a:ext cx="9144000" cy="3124200"/>
              </a:xfrm>
              <a:blipFill rotWithShape="1">
                <a:blip r:embed="rId2"/>
                <a:stretch>
                  <a:fillRect t="-586" b="-2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4191000"/>
            <a:ext cx="297179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4162425"/>
            <a:ext cx="342899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" y="4152900"/>
            <a:ext cx="3114674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865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Proposed Test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r>
              <a:rPr lang="en-US" dirty="0" smtClean="0"/>
              <a:t> Results using recurrent </a:t>
            </a:r>
            <a:r>
              <a:rPr lang="en-US" dirty="0" err="1" smtClean="0"/>
              <a:t>autoencoder</a:t>
            </a:r>
            <a:r>
              <a:rPr lang="en-US" dirty="0" smtClean="0"/>
              <a:t> network will be compared to </a:t>
            </a:r>
          </a:p>
          <a:p>
            <a:pPr lvl="1"/>
            <a:r>
              <a:rPr lang="en-US" dirty="0" smtClean="0"/>
              <a:t>Dynamic Mode Decomposition (DMD)</a:t>
            </a:r>
          </a:p>
          <a:p>
            <a:pPr lvl="1"/>
            <a:r>
              <a:rPr lang="en-US" dirty="0" smtClean="0"/>
              <a:t>Extended Dynamic Mode Decomposition (EDMD)</a:t>
            </a:r>
          </a:p>
          <a:p>
            <a:pPr lvl="1"/>
            <a:r>
              <a:rPr lang="en-US" dirty="0" smtClean="0"/>
              <a:t>Kernel Dynamic Mode Decomposition (KDMD)</a:t>
            </a:r>
          </a:p>
          <a:p>
            <a:r>
              <a:rPr lang="en-US" dirty="0" smtClean="0"/>
              <a:t> Use modal decomposition in intrinsic space to extract dynamically important structures and their time evolution</a:t>
            </a:r>
          </a:p>
          <a:p>
            <a:pPr lvl="1"/>
            <a:r>
              <a:rPr lang="en-US" dirty="0" err="1" smtClean="0"/>
              <a:t>Koopman</a:t>
            </a:r>
            <a:r>
              <a:rPr lang="en-US" dirty="0" smtClean="0"/>
              <a:t> spectral analysis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Koopman</a:t>
            </a:r>
            <a:r>
              <a:rPr lang="en-US" dirty="0" smtClean="0">
                <a:sym typeface="Wingdings" panose="05000000000000000000" pitchFamily="2" charset="2"/>
              </a:rPr>
              <a:t> modes, eigenvalues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Eigenvalues give frequency and damping of modes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901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9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Koopman Spectral Analysis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76200" y="1295400"/>
            <a:ext cx="6887960" cy="5562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859" t="-2849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27" name="Shape 227"/>
          <p:cNvSpPr/>
          <p:nvPr/>
        </p:nvSpPr>
        <p:spPr>
          <a:xfrm>
            <a:off x="7328696" y="5819169"/>
            <a:ext cx="1162049" cy="533399"/>
          </a:xfrm>
          <a:prstGeom prst="trapezoid">
            <a:avLst>
              <a:gd name="adj" fmla="val 70577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28" name="Shape 228"/>
          <p:cNvSpPr/>
          <p:nvPr/>
        </p:nvSpPr>
        <p:spPr>
          <a:xfrm>
            <a:off x="7534622" y="4790460"/>
            <a:ext cx="746288" cy="457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7235209" y="6334780"/>
            <a:ext cx="1349023" cy="52321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230" name="Shape 230"/>
          <p:cNvCxnSpPr>
            <a:stCxn id="227" idx="0"/>
            <a:endCxn id="228" idx="2"/>
          </p:cNvCxnSpPr>
          <p:nvPr/>
        </p:nvCxnSpPr>
        <p:spPr>
          <a:xfrm rot="10800000">
            <a:off x="7907621" y="5247669"/>
            <a:ext cx="2100" cy="5715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231" name="Shape 231"/>
          <p:cNvGrpSpPr/>
          <p:nvPr/>
        </p:nvGrpSpPr>
        <p:grpSpPr>
          <a:xfrm>
            <a:off x="7378446" y="1142470"/>
            <a:ext cx="1162049" cy="536215"/>
            <a:chOff x="838200" y="1749784"/>
            <a:chExt cx="1162049" cy="536215"/>
          </a:xfrm>
        </p:grpSpPr>
        <p:sp>
          <p:nvSpPr>
            <p:cNvPr id="232" name="Shape 232"/>
            <p:cNvSpPr/>
            <p:nvPr/>
          </p:nvSpPr>
          <p:spPr>
            <a:xfrm rot="10800000">
              <a:off x="838200" y="1752600"/>
              <a:ext cx="1162049" cy="533399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976033" y="1749784"/>
              <a:ext cx="936088" cy="53392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</a:p>
          </p:txBody>
        </p:sp>
      </p:grpSp>
      <p:sp>
        <p:nvSpPr>
          <p:cNvPr id="234" name="Shape 234"/>
          <p:cNvSpPr/>
          <p:nvPr/>
        </p:nvSpPr>
        <p:spPr>
          <a:xfrm>
            <a:off x="7690818" y="2337690"/>
            <a:ext cx="533399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235" name="Shape 235"/>
          <p:cNvCxnSpPr>
            <a:stCxn id="234" idx="0"/>
            <a:endCxn id="232" idx="0"/>
          </p:cNvCxnSpPr>
          <p:nvPr/>
        </p:nvCxnSpPr>
        <p:spPr>
          <a:xfrm rot="10800000" flipH="1">
            <a:off x="7957518" y="1678590"/>
            <a:ext cx="2100" cy="6591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6" name="Shape 236"/>
          <p:cNvSpPr txBox="1"/>
          <p:nvPr/>
        </p:nvSpPr>
        <p:spPr>
          <a:xfrm>
            <a:off x="6738085" y="284537"/>
            <a:ext cx="2405915" cy="86074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3795" t="-5673" r="-3037" b="-1276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7247164" y="2794890"/>
            <a:ext cx="1420708" cy="55790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6855360" y="3562600"/>
            <a:ext cx="2111925" cy="121770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4623" t="-3998" r="-3176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9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Koopman Spectral Analysis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6200" y="1295400"/>
            <a:ext cx="6887960" cy="5562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93" t="-2411" r="-2301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45" name="Shape 245"/>
          <p:cNvSpPr/>
          <p:nvPr/>
        </p:nvSpPr>
        <p:spPr>
          <a:xfrm>
            <a:off x="7328696" y="5819169"/>
            <a:ext cx="1162049" cy="533399"/>
          </a:xfrm>
          <a:prstGeom prst="trapezoid">
            <a:avLst>
              <a:gd name="adj" fmla="val 70577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46" name="Shape 246"/>
          <p:cNvSpPr/>
          <p:nvPr/>
        </p:nvSpPr>
        <p:spPr>
          <a:xfrm>
            <a:off x="7534622" y="4790460"/>
            <a:ext cx="746288" cy="457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7235209" y="6334780"/>
            <a:ext cx="1349023" cy="52321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248" name="Shape 248"/>
          <p:cNvCxnSpPr>
            <a:stCxn id="245" idx="0"/>
            <a:endCxn id="246" idx="2"/>
          </p:cNvCxnSpPr>
          <p:nvPr/>
        </p:nvCxnSpPr>
        <p:spPr>
          <a:xfrm rot="10800000">
            <a:off x="7907621" y="5247669"/>
            <a:ext cx="2100" cy="5715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249" name="Shape 249"/>
          <p:cNvGrpSpPr/>
          <p:nvPr/>
        </p:nvGrpSpPr>
        <p:grpSpPr>
          <a:xfrm>
            <a:off x="7378446" y="1142470"/>
            <a:ext cx="1162049" cy="536215"/>
            <a:chOff x="838200" y="1749784"/>
            <a:chExt cx="1162049" cy="536215"/>
          </a:xfrm>
        </p:grpSpPr>
        <p:sp>
          <p:nvSpPr>
            <p:cNvPr id="250" name="Shape 250"/>
            <p:cNvSpPr/>
            <p:nvPr/>
          </p:nvSpPr>
          <p:spPr>
            <a:xfrm rot="10800000">
              <a:off x="838200" y="1752600"/>
              <a:ext cx="1162049" cy="533399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976033" y="1749784"/>
              <a:ext cx="936088" cy="53392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</a:p>
          </p:txBody>
        </p:sp>
      </p:grpSp>
      <p:sp>
        <p:nvSpPr>
          <p:cNvPr id="252" name="Shape 252"/>
          <p:cNvSpPr/>
          <p:nvPr/>
        </p:nvSpPr>
        <p:spPr>
          <a:xfrm>
            <a:off x="7690818" y="2337690"/>
            <a:ext cx="533399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253" name="Shape 253"/>
          <p:cNvCxnSpPr>
            <a:stCxn id="252" idx="0"/>
            <a:endCxn id="250" idx="0"/>
          </p:cNvCxnSpPr>
          <p:nvPr/>
        </p:nvCxnSpPr>
        <p:spPr>
          <a:xfrm rot="10800000" flipH="1">
            <a:off x="7957518" y="1678590"/>
            <a:ext cx="2100" cy="6591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54" name="Shape 254"/>
          <p:cNvSpPr txBox="1"/>
          <p:nvPr/>
        </p:nvSpPr>
        <p:spPr>
          <a:xfrm>
            <a:off x="6738085" y="284537"/>
            <a:ext cx="2405915" cy="86074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3795" t="-5673" r="-3037" b="-12763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55" name="Shape 255"/>
          <p:cNvSpPr txBox="1"/>
          <p:nvPr/>
        </p:nvSpPr>
        <p:spPr>
          <a:xfrm>
            <a:off x="7247164" y="2794890"/>
            <a:ext cx="1420708" cy="55790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6855360" y="3562600"/>
            <a:ext cx="2111925" cy="121770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4623" t="-3998" r="-3176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654322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Koopman Spectral Analysis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76200" y="990600"/>
            <a:ext cx="7010400" cy="586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912" t="-2702" r="-2086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63" name="Shape 263"/>
          <p:cNvSpPr/>
          <p:nvPr/>
        </p:nvSpPr>
        <p:spPr>
          <a:xfrm>
            <a:off x="7538035" y="5793750"/>
            <a:ext cx="1162049" cy="533399"/>
          </a:xfrm>
          <a:prstGeom prst="trapezoid">
            <a:avLst>
              <a:gd name="adj" fmla="val 70577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64" name="Shape 264"/>
          <p:cNvSpPr/>
          <p:nvPr/>
        </p:nvSpPr>
        <p:spPr>
          <a:xfrm>
            <a:off x="7743963" y="4765039"/>
            <a:ext cx="746288" cy="457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7337949" y="6334780"/>
            <a:ext cx="1562222" cy="52321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266" name="Shape 266"/>
          <p:cNvCxnSpPr>
            <a:stCxn id="263" idx="0"/>
            <a:endCxn id="264" idx="2"/>
          </p:cNvCxnSpPr>
          <p:nvPr/>
        </p:nvCxnSpPr>
        <p:spPr>
          <a:xfrm rot="10800000">
            <a:off x="8116960" y="5222250"/>
            <a:ext cx="2100" cy="5715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grpSp>
        <p:nvGrpSpPr>
          <p:cNvPr id="267" name="Shape 267"/>
          <p:cNvGrpSpPr/>
          <p:nvPr/>
        </p:nvGrpSpPr>
        <p:grpSpPr>
          <a:xfrm>
            <a:off x="7539989" y="1789576"/>
            <a:ext cx="1162049" cy="533929"/>
            <a:chOff x="838200" y="1752600"/>
            <a:chExt cx="1162049" cy="533929"/>
          </a:xfrm>
        </p:grpSpPr>
        <p:sp>
          <p:nvSpPr>
            <p:cNvPr id="268" name="Shape 268"/>
            <p:cNvSpPr/>
            <p:nvPr/>
          </p:nvSpPr>
          <p:spPr>
            <a:xfrm rot="10800000">
              <a:off x="838200" y="1752600"/>
              <a:ext cx="1162049" cy="533399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1143000" y="1752600"/>
              <a:ext cx="548547" cy="53392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</a:p>
          </p:txBody>
        </p:sp>
      </p:grpSp>
      <p:sp>
        <p:nvSpPr>
          <p:cNvPr id="270" name="Shape 270"/>
          <p:cNvSpPr/>
          <p:nvPr/>
        </p:nvSpPr>
        <p:spPr>
          <a:xfrm>
            <a:off x="7852360" y="2981980"/>
            <a:ext cx="533399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271" name="Shape 271"/>
          <p:cNvCxnSpPr>
            <a:stCxn id="270" idx="0"/>
            <a:endCxn id="268" idx="0"/>
          </p:cNvCxnSpPr>
          <p:nvPr/>
        </p:nvCxnSpPr>
        <p:spPr>
          <a:xfrm rot="10800000" flipH="1">
            <a:off x="8119060" y="2322880"/>
            <a:ext cx="2100" cy="6591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72" name="Shape 272"/>
          <p:cNvSpPr txBox="1"/>
          <p:nvPr/>
        </p:nvSpPr>
        <p:spPr>
          <a:xfrm>
            <a:off x="7314417" y="1327911"/>
            <a:ext cx="1609286" cy="46166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73" name="Shape 273"/>
          <p:cNvSpPr txBox="1"/>
          <p:nvPr/>
        </p:nvSpPr>
        <p:spPr>
          <a:xfrm>
            <a:off x="7408706" y="3439180"/>
            <a:ext cx="1556132" cy="52321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7086600" y="4241819"/>
            <a:ext cx="2061012" cy="52321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467600" cy="1143000"/>
          </a:xfrm>
        </p:spPr>
        <p:txBody>
          <a:bodyPr/>
          <a:lstStyle/>
          <a:p>
            <a:r>
              <a:rPr lang="en-US" dirty="0" smtClean="0"/>
              <a:t>Identification of Dynamically Important Structures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1601"/>
            <a:ext cx="9144000" cy="2362200"/>
          </a:xfrm>
        </p:spPr>
        <p:txBody>
          <a:bodyPr/>
          <a:lstStyle/>
          <a:p>
            <a:pPr marL="203200" indent="0">
              <a:buNone/>
            </a:pPr>
            <a:r>
              <a:rPr lang="en-US" sz="2000" dirty="0" smtClean="0"/>
              <a:t>C. W. Rowley, I. </a:t>
            </a:r>
            <a:r>
              <a:rPr lang="en-US" sz="2000" dirty="0" err="1" smtClean="0"/>
              <a:t>Mezic</a:t>
            </a:r>
            <a:r>
              <a:rPr lang="en-US" sz="2000" dirty="0" smtClean="0"/>
              <a:t>, S. </a:t>
            </a:r>
            <a:r>
              <a:rPr lang="en-US" sz="2000" dirty="0" err="1" smtClean="0"/>
              <a:t>Bagheri</a:t>
            </a:r>
            <a:r>
              <a:rPr lang="en-US" sz="2000" dirty="0" smtClean="0"/>
              <a:t>, P. </a:t>
            </a:r>
            <a:r>
              <a:rPr lang="en-US" sz="2000" dirty="0" err="1" smtClean="0"/>
              <a:t>Schlatter</a:t>
            </a:r>
            <a:r>
              <a:rPr lang="en-US" sz="2000" dirty="0" smtClean="0"/>
              <a:t>, D. S. </a:t>
            </a:r>
            <a:r>
              <a:rPr lang="en-US" sz="2000" dirty="0" err="1" smtClean="0"/>
              <a:t>Henningson</a:t>
            </a:r>
            <a:r>
              <a:rPr lang="en-US" sz="2000" dirty="0" smtClean="0"/>
              <a:t> “Spectral Analysis of Nonlinear Flows”, 2009, J. Fluid </a:t>
            </a:r>
            <a:r>
              <a:rPr lang="en-US" sz="2000" dirty="0" err="1" smtClean="0"/>
              <a:t>Mech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Identification of </a:t>
            </a:r>
            <a:r>
              <a:rPr lang="en-US" sz="2000" dirty="0" err="1"/>
              <a:t>K</a:t>
            </a:r>
            <a:r>
              <a:rPr lang="en-US" sz="2000" dirty="0" err="1" smtClean="0"/>
              <a:t>oopman</a:t>
            </a:r>
            <a:r>
              <a:rPr lang="en-US" sz="2000" dirty="0" smtClean="0"/>
              <a:t> modes for fluid jet in crossflow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Linear observables were used</a:t>
            </a:r>
          </a:p>
          <a:p>
            <a:r>
              <a:rPr lang="en-US" sz="2000" dirty="0" smtClean="0"/>
              <a:t> </a:t>
            </a:r>
            <a:r>
              <a:rPr lang="en-US" sz="2000" dirty="0" err="1" smtClean="0"/>
              <a:t>Koopman</a:t>
            </a:r>
            <a:r>
              <a:rPr lang="en-US" sz="2000" dirty="0" smtClean="0"/>
              <a:t> modes extract dynamically important flow structures and their corresponding time evolution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0"/>
            <a:ext cx="815975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41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/>
              <a:t>Introduction and Motivation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318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en-US"/>
              <a:t>We want to explore data driven modeling of dynamical systems using machine learning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Dynamical systems (e.g., turbulent flow) are traditionally handled with Direct Numerical Simulation, or State Space Reduction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/>
          </a:p>
          <a:p>
            <a:pPr marL="457200" marR="0" lvl="0" indent="-228600" algn="l" rtl="0">
              <a:spcBef>
                <a:spcPts val="0"/>
              </a:spcBef>
            </a:pPr>
            <a:r>
              <a:rPr lang="en-US"/>
              <a:t>We propose another method: RNN’s with autoencoders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46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/>
              <a:t>Basics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Shape 9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86800" y="1263275"/>
                <a:ext cx="8798100" cy="54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457200" marR="0" lvl="0" indent="-431800" algn="l" rtl="0">
                  <a:spcBef>
                    <a:spcPts val="0"/>
                  </a:spcBef>
                  <a:buClr>
                    <a:schemeClr val="dk1"/>
                  </a:buClr>
                  <a:buSzPct val="100000"/>
                  <a:buFont typeface="Calibri"/>
                </a:pPr>
                <a:r>
                  <a:rPr lang="en-US" dirty="0" smtClean="0"/>
                  <a:t>Suppose we have measured data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/>
                  <a:t>, but a model for the </a:t>
                </a:r>
                <a:r>
                  <a:rPr lang="en-US" dirty="0" smtClean="0"/>
                  <a:t>dynamics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unavailable</a:t>
                </a:r>
              </a:p>
              <a:p>
                <a:pPr marL="457200" marR="0" lvl="0" indent="-228600" algn="l" rtl="0">
                  <a:spcBef>
                    <a:spcPts val="0"/>
                  </a:spcBef>
                </a:pPr>
                <a:r>
                  <a:rPr lang="en-US" dirty="0"/>
                  <a:t>We want to model how observables (</a:t>
                </a:r>
                <a:r>
                  <a:rPr lang="en-US" dirty="0" smtClean="0"/>
                  <a:t>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change in time</a:t>
                </a:r>
              </a:p>
              <a:p>
                <a:pPr marL="457200" marR="0" lvl="0" indent="-228600" algn="l" rtl="0">
                  <a:spcBef>
                    <a:spcPts val="0"/>
                  </a:spcBef>
                </a:pPr>
                <a:r>
                  <a:rPr lang="en-US" dirty="0"/>
                  <a:t>We would love to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𝒰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𝒰</m:t>
                    </m:r>
                  </m:oMath>
                </a14:m>
                <a:r>
                  <a:rPr lang="en-US" dirty="0" smtClean="0"/>
                  <a:t> is the “</a:t>
                </a:r>
                <a:r>
                  <a:rPr lang="en-US" dirty="0" err="1" smtClean="0"/>
                  <a:t>Koopman</a:t>
                </a:r>
                <a:r>
                  <a:rPr lang="en-US" dirty="0" smtClean="0"/>
                  <a:t> operator”</a:t>
                </a:r>
                <a:endParaRPr lang="en-US" dirty="0"/>
              </a:p>
              <a:p>
                <a:pPr marL="457200" marR="0" lvl="0" indent="-228600" algn="l" rtl="0">
                  <a:spcBef>
                    <a:spcPts val="0"/>
                  </a:spcBef>
                </a:pPr>
                <a:r>
                  <a:rPr lang="en-US" dirty="0"/>
                  <a:t>Approximate the evolution of observables on a finite-dimensional invariant subspace spanned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dirty="0" smtClean="0"/>
                  <a:t>’s </a:t>
                </a:r>
                <a:endParaRPr lang="en-US" dirty="0"/>
              </a:p>
            </p:txBody>
          </p:sp>
        </mc:Choice>
        <mc:Fallback>
          <p:sp>
            <p:nvSpPr>
              <p:cNvPr id="97" name="Shape 9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6800" y="1263275"/>
                <a:ext cx="8798100" cy="5498700"/>
              </a:xfrm>
              <a:prstGeom prst="rect">
                <a:avLst/>
              </a:prstGeom>
              <a:blipFill rotWithShape="1">
                <a:blip r:embed="rId3"/>
                <a:stretch>
                  <a:fillRect l="-15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Linear Dynamics in Feature Space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681655" y="4442483"/>
                <a:ext cx="645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24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655" y="4442483"/>
                <a:ext cx="645305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3"/>
            <a:endCxn id="32" idx="1"/>
          </p:cNvCxnSpPr>
          <p:nvPr/>
        </p:nvCxnSpPr>
        <p:spPr>
          <a:xfrm flipV="1">
            <a:off x="3326960" y="4673315"/>
            <a:ext cx="2013706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10" idx="0"/>
          </p:cNvCxnSpPr>
          <p:nvPr/>
        </p:nvCxnSpPr>
        <p:spPr>
          <a:xfrm>
            <a:off x="3004308" y="4904148"/>
            <a:ext cx="4135" cy="9587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689926" y="5862936"/>
                <a:ext cx="637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ℝ</m:t>
                          </m:r>
                        </m:e>
                        <m:sup>
                          <m: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24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926" y="5862936"/>
                <a:ext cx="637034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32" idx="2"/>
            <a:endCxn id="18" idx="0"/>
          </p:cNvCxnSpPr>
          <p:nvPr/>
        </p:nvCxnSpPr>
        <p:spPr>
          <a:xfrm>
            <a:off x="5663319" y="4904147"/>
            <a:ext cx="4135" cy="95878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348937" y="5862936"/>
                <a:ext cx="637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ℝ</m:t>
                          </m:r>
                        </m:e>
                        <m:sup>
                          <m: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24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937" y="5862936"/>
                <a:ext cx="63703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0" idx="3"/>
            <a:endCxn id="18" idx="1"/>
          </p:cNvCxnSpPr>
          <p:nvPr/>
        </p:nvCxnSpPr>
        <p:spPr>
          <a:xfrm>
            <a:off x="3326960" y="6093769"/>
            <a:ext cx="202197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170508" y="3934650"/>
                <a:ext cx="221086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b="0" kern="1200" dirty="0" smtClean="0">
                    <a:solidFill>
                      <a:prstClr val="black"/>
                    </a:solidFill>
                    <a:ea typeface="+mn-ea"/>
                    <a:cs typeface="+mn-cs"/>
                  </a:rPr>
                  <a:t>Nonlinear dynamics</a:t>
                </a:r>
              </a:p>
              <a:p>
                <a:pPr algn="ctr"/>
                <a:r>
                  <a:rPr lang="en-US" sz="2400" b="0" kern="1200" dirty="0" smtClean="0">
                    <a:solidFill>
                      <a:prstClr val="black"/>
                    </a:solidFill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kern="1200" smtClean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+mn-cs"/>
                      </a:rPr>
                      <m:t>𝑓</m:t>
                    </m:r>
                  </m:oMath>
                </a14:m>
                <a:endParaRPr lang="en-US" sz="24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08" y="3934650"/>
                <a:ext cx="2210862" cy="738664"/>
              </a:xfrm>
              <a:prstGeom prst="rect">
                <a:avLst/>
              </a:prstGeom>
              <a:blipFill rotWithShape="1">
                <a:blip r:embed="rId5"/>
                <a:stretch>
                  <a:fillRect l="-2204" t="-4098" r="-220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927291" y="5342491"/>
                <a:ext cx="81304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0" kern="1200" dirty="0" smtClean="0">
                    <a:solidFill>
                      <a:prstClr val="black"/>
                    </a:solidFill>
                    <a:ea typeface="+mn-ea"/>
                    <a:cs typeface="+mn-cs"/>
                  </a:rPr>
                  <a:t>Matrix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kern="1200" smtClean="0">
                          <a:solidFill>
                            <a:prstClr val="black"/>
                          </a:solidFill>
                          <a:latin typeface="Cambria Math"/>
                          <a:ea typeface="+mn-ea"/>
                          <a:cs typeface="+mn-cs"/>
                        </a:rPr>
                        <m:t>𝐴</m:t>
                      </m:r>
                    </m:oMath>
                  </m:oMathPara>
                </a14:m>
                <a:endParaRPr lang="en-US" sz="24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291" y="5342491"/>
                <a:ext cx="813043" cy="738664"/>
              </a:xfrm>
              <a:prstGeom prst="rect">
                <a:avLst/>
              </a:prstGeom>
              <a:blipFill rotWithShape="1">
                <a:blip r:embed="rId6"/>
                <a:stretch>
                  <a:fillRect l="-5970" t="-4098" r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5667454" y="5152708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kern="1200" smtClean="0">
                          <a:solidFill>
                            <a:prstClr val="black"/>
                          </a:solidFill>
                          <a:latin typeface="Cambria Math"/>
                          <a:ea typeface="+mn-ea"/>
                          <a:cs typeface="+mn-cs"/>
                        </a:rPr>
                        <m:t>Φ</m:t>
                      </m:r>
                    </m:oMath>
                  </m:oMathPara>
                </a14:m>
                <a:endParaRPr lang="en-US" sz="24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454" y="5152708"/>
                <a:ext cx="495649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286000" y="6409593"/>
                <a:ext cx="4569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6409593"/>
                <a:ext cx="456920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296388" y="3657600"/>
                <a:ext cx="446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88" y="3657600"/>
                <a:ext cx="44653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857164" y="3657601"/>
                <a:ext cx="666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𝑡</m:t>
                          </m:r>
                          <m:r>
                            <a:rPr lang="en-US" sz="18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8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64" y="3657601"/>
                <a:ext cx="666144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483855" y="6409593"/>
                <a:ext cx="14127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kern="12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𝐴</m:t>
                      </m:r>
                      <m:sSub>
                        <m:sSubPr>
                          <m:ctrlPr>
                            <a:rPr lang="en-US" sz="2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lang="en-US" sz="2000" b="0" i="1" kern="12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lang="en-US" sz="2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2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𝑡</m:t>
                          </m:r>
                          <m:r>
                            <a:rPr lang="en-US" sz="2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855" y="6409593"/>
                <a:ext cx="1412759" cy="4001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2484708" y="5146547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kern="1200" smtClean="0">
                          <a:solidFill>
                            <a:prstClr val="black"/>
                          </a:solidFill>
                          <a:latin typeface="Cambria Math"/>
                          <a:ea typeface="+mn-ea"/>
                          <a:cs typeface="+mn-cs"/>
                        </a:rPr>
                        <m:t>Φ</m:t>
                      </m:r>
                    </m:oMath>
                  </m:oMathPara>
                </a14:m>
                <a:endParaRPr lang="en-US" sz="24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708" y="5146547"/>
                <a:ext cx="495649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501108"/>
                <a:ext cx="9144000" cy="3004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𝑧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≜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e>
                            <m:r>
                              <a:rPr lang="en-US" sz="2000" i="1" smtClean="0">
                                <a:latin typeface="Cambria Math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𝑞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eqAr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2000" dirty="0" smtClean="0"/>
                  <a:t> be the vector of nonlinear observable functions in feature space at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b="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</a:t>
                </a:r>
                <a:r>
                  <a:rPr lang="en-US" sz="2000" dirty="0" smtClean="0"/>
                  <a:t>ind an approximate linear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ea typeface="Cambria Math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 smtClean="0"/>
                  <a:t>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000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Dynamics are assumed to be linear in feature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endParaRPr lang="en-US" sz="200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108"/>
                <a:ext cx="9144000" cy="3004092"/>
              </a:xfrm>
              <a:prstGeom prst="rect">
                <a:avLst/>
              </a:prstGeom>
              <a:blipFill rotWithShape="1">
                <a:blip r:embed="rId13"/>
                <a:stretch>
                  <a:fillRect l="-533" r="-200" b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340666" y="4442482"/>
                <a:ext cx="645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24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666" y="4442482"/>
                <a:ext cx="64530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urved Connector 54"/>
          <p:cNvCxnSpPr>
            <a:stCxn id="29" idx="2"/>
            <a:endCxn id="28" idx="0"/>
          </p:cNvCxnSpPr>
          <p:nvPr/>
        </p:nvCxnSpPr>
        <p:spPr>
          <a:xfrm rot="5400000">
            <a:off x="1325727" y="5215665"/>
            <a:ext cx="2382661" cy="5194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28" idx="3"/>
            <a:endCxn id="31" idx="1"/>
          </p:cNvCxnSpPr>
          <p:nvPr/>
        </p:nvCxnSpPr>
        <p:spPr>
          <a:xfrm>
            <a:off x="2742920" y="6609648"/>
            <a:ext cx="2740935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30" idx="2"/>
            <a:endCxn id="31" idx="0"/>
          </p:cNvCxnSpPr>
          <p:nvPr/>
        </p:nvCxnSpPr>
        <p:spPr>
          <a:xfrm rot="5400000">
            <a:off x="4998906" y="5218263"/>
            <a:ext cx="2382660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29" idx="3"/>
            <a:endCxn id="30" idx="1"/>
          </p:cNvCxnSpPr>
          <p:nvPr/>
        </p:nvCxnSpPr>
        <p:spPr>
          <a:xfrm>
            <a:off x="2742920" y="3842266"/>
            <a:ext cx="3114244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2F5-0C69-4F42-AF1D-0BE38A3071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7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Approximating </a:t>
            </a:r>
            <a:r>
              <a:rPr lang="en-US" dirty="0" err="1" smtClean="0"/>
              <a:t>Koopman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477806" y="4458927"/>
                <a:ext cx="2391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2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ℛ</m:t>
                      </m:r>
                      <m:d>
                        <m:dPr>
                          <m:ctrlP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  <m:t>Φ</m:t>
                              </m:r>
                            </m:e>
                          </m:acc>
                        </m:e>
                      </m:d>
                      <m:r>
                        <a:rPr lang="en-US" sz="2400" i="1" kern="12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⊂</m:t>
                      </m:r>
                      <m:sSup>
                        <m:sSupPr>
                          <m:ctrlP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𝐿</m:t>
                          </m:r>
                        </m:e>
                        <m:sup>
                          <m: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sz="240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240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806" y="4458927"/>
                <a:ext cx="2391488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773850" y="4458928"/>
                <a:ext cx="2391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2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ℛ</m:t>
                      </m:r>
                      <m:d>
                        <m:dPr>
                          <m:ctrlP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  <m:t>Φ</m:t>
                              </m:r>
                            </m:e>
                          </m:acc>
                        </m:e>
                      </m:d>
                      <m:r>
                        <a:rPr lang="en-US" sz="2400" i="1" kern="12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⊂</m:t>
                      </m:r>
                      <m:sSup>
                        <m:sSupPr>
                          <m:ctrlP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𝐿</m:t>
                          </m:r>
                        </m:e>
                        <m:sup>
                          <m: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sz="240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2400" i="1" kern="120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  <a:cs typeface="+mn-cs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850" y="4458928"/>
                <a:ext cx="239148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869294" y="4689760"/>
            <a:ext cx="904556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0" idx="0"/>
            <a:endCxn id="4" idx="2"/>
          </p:cNvCxnSpPr>
          <p:nvPr/>
        </p:nvCxnSpPr>
        <p:spPr>
          <a:xfrm flipV="1">
            <a:off x="3673550" y="4920592"/>
            <a:ext cx="0" cy="9587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355033" y="5879380"/>
                <a:ext cx="637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ℝ</m:t>
                          </m:r>
                        </m:e>
                        <m:sup>
                          <m: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24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033" y="5879380"/>
                <a:ext cx="637034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8" idx="0"/>
            <a:endCxn id="5" idx="2"/>
          </p:cNvCxnSpPr>
          <p:nvPr/>
        </p:nvCxnSpPr>
        <p:spPr>
          <a:xfrm flipH="1" flipV="1">
            <a:off x="6969594" y="4920593"/>
            <a:ext cx="1" cy="9587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651078" y="5879379"/>
                <a:ext cx="637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ℝ</m:t>
                          </m:r>
                        </m:e>
                        <m:sup>
                          <m: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24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078" y="5879379"/>
                <a:ext cx="63703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0" idx="3"/>
            <a:endCxn id="18" idx="1"/>
          </p:cNvCxnSpPr>
          <p:nvPr/>
        </p:nvCxnSpPr>
        <p:spPr>
          <a:xfrm flipV="1">
            <a:off x="3992067" y="6110212"/>
            <a:ext cx="2659011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5073652" y="4200748"/>
                <a:ext cx="4958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1200" smtClean="0">
                          <a:solidFill>
                            <a:prstClr val="black"/>
                          </a:solidFill>
                          <a:latin typeface="Cambria Math"/>
                          <a:ea typeface="+mn-ea"/>
                          <a:cs typeface="+mn-cs"/>
                        </a:rPr>
                        <m:t>𝒰</m:t>
                      </m:r>
                    </m:oMath>
                  </m:oMathPara>
                </a14:m>
                <a:endParaRPr lang="en-US" sz="24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52" y="4200748"/>
                <a:ext cx="49584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073652" y="5648548"/>
                <a:ext cx="6035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52" y="5648548"/>
                <a:ext cx="603562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6969594" y="5224122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m:t>Φ</m:t>
                          </m:r>
                        </m:e>
                      </m:acc>
                    </m:oMath>
                  </m:oMathPara>
                </a14:m>
                <a:endParaRPr lang="en-US" sz="24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594" y="5224122"/>
                <a:ext cx="495649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260439" y="6417245"/>
                <a:ext cx="4040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kern="1200" smtClean="0">
                          <a:solidFill>
                            <a:prstClr val="black"/>
                          </a:solidFill>
                          <a:latin typeface="Cambria Math"/>
                          <a:ea typeface="+mn-ea"/>
                          <a:cs typeface="+mn-cs"/>
                        </a:rPr>
                        <m:t>𝛼</m:t>
                      </m:r>
                    </m:oMath>
                  </m:oMathPara>
                </a14:m>
                <a:endParaRPr lang="en-US" sz="20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439" y="6417245"/>
                <a:ext cx="404020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828800" y="3810000"/>
                <a:ext cx="2435859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2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𝑔</m:t>
                      </m:r>
                      <m:r>
                        <a:rPr lang="en-US" sz="1800" i="1" kern="12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en-US" sz="1800" i="1" kern="12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+…+</m:t>
                      </m:r>
                      <m:sSub>
                        <m:sSubPr>
                          <m:ctrlP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8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810000"/>
                <a:ext cx="2435859" cy="390748"/>
              </a:xfrm>
              <a:prstGeom prst="rect">
                <a:avLst/>
              </a:prstGeom>
              <a:blipFill rotWithShape="1"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941059" y="3810000"/>
                <a:ext cx="288983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2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r>
                        <a:rPr lang="en-US" sz="1800" i="1" kern="12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en-US" sz="1800" b="0" i="1" kern="12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𝑓</m:t>
                      </m:r>
                      <m:r>
                        <a:rPr lang="en-US" sz="1800" i="1" kern="120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en-US" sz="1800" i="1" kern="12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′</m:t>
                      </m:r>
                      <m:sSub>
                        <m:sSubPr>
                          <m:ctrlP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en-US" sz="1800" i="1" kern="12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+…+</m:t>
                      </m:r>
                      <m:sSub>
                        <m:sSubPr>
                          <m:ctrlP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𝑞</m:t>
                          </m:r>
                        </m:sub>
                      </m:sSub>
                      <m:r>
                        <a:rPr lang="en-US" sz="1800" i="1" kern="12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′</m:t>
                      </m:r>
                      <m:sSub>
                        <m:sSubPr>
                          <m:ctrlP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lang="en-US" sz="18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8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059" y="3810000"/>
                <a:ext cx="2889830" cy="390748"/>
              </a:xfrm>
              <a:prstGeom prst="rect">
                <a:avLst/>
              </a:prstGeom>
              <a:blipFill rotWithShape="1">
                <a:blip r:embed="rId1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7485879" y="6417245"/>
                <a:ext cx="12745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2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𝛼</m:t>
                          </m:r>
                        </m:e>
                        <m:sup>
                          <m:r>
                            <a:rPr lang="en-US" sz="20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lang="en-US" sz="2000" i="1" kern="12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en-US" sz="2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20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lang="en-US" sz="2000" b="0" i="1" kern="1200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  <a:cs typeface="+mn-cs"/>
                        </a:rPr>
                        <m:t>𝛼</m:t>
                      </m:r>
                    </m:oMath>
                  </m:oMathPara>
                </a14:m>
                <a:endParaRPr lang="en-US" sz="20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879" y="6417245"/>
                <a:ext cx="1274580" cy="4001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urved Connector 32"/>
          <p:cNvCxnSpPr>
            <a:stCxn id="28" idx="0"/>
          </p:cNvCxnSpPr>
          <p:nvPr/>
        </p:nvCxnSpPr>
        <p:spPr>
          <a:xfrm rot="16200000" flipV="1">
            <a:off x="1391169" y="5345964"/>
            <a:ext cx="2142561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29" idx="3"/>
            <a:endCxn id="30" idx="1"/>
          </p:cNvCxnSpPr>
          <p:nvPr/>
        </p:nvCxnSpPr>
        <p:spPr>
          <a:xfrm>
            <a:off x="4264659" y="4005374"/>
            <a:ext cx="16764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28" idx="3"/>
            <a:endCxn id="31" idx="1"/>
          </p:cNvCxnSpPr>
          <p:nvPr/>
        </p:nvCxnSpPr>
        <p:spPr>
          <a:xfrm>
            <a:off x="2664459" y="6617300"/>
            <a:ext cx="482142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1" idx="0"/>
          </p:cNvCxnSpPr>
          <p:nvPr/>
        </p:nvCxnSpPr>
        <p:spPr>
          <a:xfrm rot="5400000" flipH="1" flipV="1">
            <a:off x="7056371" y="5350447"/>
            <a:ext cx="2133596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177901" y="5224122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kern="1200" smtClean="0">
                              <a:solidFill>
                                <a:prstClr val="black"/>
                              </a:solidFill>
                              <a:latin typeface="Cambria Math"/>
                              <a:ea typeface="+mn-ea"/>
                              <a:cs typeface="+mn-cs"/>
                            </a:rPr>
                            <m:t>Φ</m:t>
                          </m:r>
                        </m:e>
                      </m:acc>
                    </m:oMath>
                  </m:oMathPara>
                </a14:m>
                <a:endParaRPr lang="en-US" sz="2400" kern="1200" dirty="0" smtClean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901" y="5224122"/>
                <a:ext cx="495649" cy="461665"/>
              </a:xfrm>
              <a:prstGeom prst="rect">
                <a:avLst/>
              </a:prstGeom>
              <a:blipFill rotWithShape="1">
                <a:blip r:embed="rId8"/>
                <a:stretch>
                  <a:fillRect r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113090" y="5087656"/>
                <a:ext cx="2328843" cy="5166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kern="1200" dirty="0" smtClean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“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kern="1200" smtClean="0">
                            <a:solidFill>
                              <a:prstClr val="black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kern="1200" smtClean="0">
                            <a:solidFill>
                              <a:prstClr val="black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Φ</m:t>
                        </m:r>
                      </m:e>
                    </m:acc>
                    <m:r>
                      <a:rPr lang="en-US" sz="2400" kern="1200" smtClean="0">
                        <a:solidFill>
                          <a:prstClr val="black"/>
                        </a:solidFill>
                        <a:latin typeface="Cambria Math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kern="1200" smtClean="0">
                            <a:solidFill>
                              <a:prstClr val="black"/>
                            </a:solidFill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kern="1200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400" i="1" kern="1200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i="1" kern="1200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kern="1200" smtClean="0">
                            <a:solidFill>
                              <a:prstClr val="black"/>
                            </a:solidFill>
                            <a:latin typeface="Cambria Math"/>
                            <a:ea typeface="+mn-ea"/>
                            <a:cs typeface="+mn-cs"/>
                          </a:rPr>
                          <m:t>…</m:t>
                        </m:r>
                        <m:sSub>
                          <m:sSubPr>
                            <m:ctrlPr>
                              <a:rPr lang="en-US" sz="2400" i="1" kern="1200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2400" i="1" kern="1200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i="1" kern="1200" smtClean="0">
                                <a:solidFill>
                                  <a:prstClr val="black"/>
                                </a:solidFill>
                                <a:latin typeface="Cambria Math"/>
                                <a:ea typeface="+mn-ea"/>
                                <a:cs typeface="+mn-cs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kern="1200" dirty="0" smtClean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rPr>
                  <a:t>”</a:t>
                </a: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0" y="5087656"/>
                <a:ext cx="2328843" cy="516616"/>
              </a:xfrm>
              <a:prstGeom prst="rect">
                <a:avLst/>
              </a:prstGeom>
              <a:blipFill rotWithShape="1">
                <a:blip r:embed="rId13"/>
                <a:stretch>
                  <a:fillRect l="-4188" t="-3571" r="-314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0" y="991998"/>
                <a:ext cx="9144000" cy="2665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US" sz="2000" dirty="0" smtClean="0"/>
                  <a:t> span a subspace of observable functions 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To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2000" dirty="0" smtClean="0"/>
                  <a:t> define the corresponding observable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𝑔</m:t>
                    </m:r>
                    <m:r>
                      <a:rPr lang="en-US" sz="2000" b="0" i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00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Φ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 i.e.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Φ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𝛼</m:t>
                    </m:r>
                  </m:oMath>
                </a14:m>
                <a:endParaRPr lang="en-US" sz="2000" dirty="0" smtClean="0"/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</a:t>
                </a:r>
                <a:r>
                  <a:rPr lang="en-US" sz="2000" dirty="0" smtClean="0"/>
                  <a:t>e have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𝒰</m:t>
                    </m:r>
                    <m:r>
                      <a:rPr lang="en-US" sz="20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Φ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≈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ea typeface="Cambria Math"/>
                      </a:rPr>
                      <m:t>Φ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000" dirty="0" smtClean="0"/>
                  <a:t> hence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𝒰</m:t>
                    </m:r>
                    <m:r>
                      <a:rPr lang="en-US" sz="2000" b="0" i="1" smtClean="0">
                        <a:latin typeface="Cambria Math"/>
                      </a:rPr>
                      <m:t>𝑔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Φ</m:t>
                        </m:r>
                      </m:e>
                    </m:acc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𝛼</m:t>
                    </m:r>
                  </m:oMath>
                </a14:m>
                <a:endParaRPr lang="en-US" sz="2000" dirty="0" smtClean="0"/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 smtClean="0"/>
                  <a:t> can be used to approximate the </a:t>
                </a:r>
                <a:r>
                  <a:rPr lang="en-US" sz="2000" dirty="0" err="1" smtClean="0"/>
                  <a:t>Koopman</a:t>
                </a:r>
                <a:r>
                  <a:rPr lang="en-US" sz="2000" dirty="0" smtClean="0"/>
                  <a:t> operator restricted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ℛ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Φ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𝑠𝑝𝑎𝑛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⊂</m:t>
                    </m:r>
                    <m:sSup>
                      <m:sSup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ℝ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 as shown in the following diagram</a:t>
                </a:r>
                <a:endParaRPr lang="en-US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1998"/>
                <a:ext cx="9144000" cy="2665602"/>
              </a:xfrm>
              <a:prstGeom prst="rect">
                <a:avLst/>
              </a:prstGeom>
              <a:blipFill rotWithShape="1">
                <a:blip r:embed="rId14"/>
                <a:stretch>
                  <a:fillRect l="-533" b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2F5-0C69-4F42-AF1D-0BE38A30719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6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/>
              <a:t>Koopman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Shape 10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194275"/>
                <a:ext cx="8229600" cy="5108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457200" lvl="0" indent="-228600" rtl="0">
                  <a:spcBef>
                    <a:spcPts val="0"/>
                  </a:spcBef>
                </a:pPr>
                <a:r>
                  <a:rPr lang="en-US" dirty="0" smtClean="0"/>
                  <a:t>To 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𝒰</m:t>
                    </m:r>
                  </m:oMath>
                </a14:m>
                <a:r>
                  <a:rPr lang="en-US" dirty="0" smtClean="0"/>
                  <a:t> without leaving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𝑠𝑝𝑎𝑛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need to learn a </a:t>
                </a:r>
                <a:r>
                  <a:rPr lang="en-US" dirty="0" err="1"/>
                  <a:t>Koopman</a:t>
                </a:r>
                <a:r>
                  <a:rPr lang="en-US" dirty="0"/>
                  <a:t> invariant subspace. </a:t>
                </a:r>
              </a:p>
              <a:p>
                <a:pPr marL="457200" lvl="0" indent="-228600">
                  <a:spcBef>
                    <a:spcPts val="0"/>
                  </a:spcBef>
                </a:pPr>
                <a:r>
                  <a:rPr lang="en-US" dirty="0"/>
                  <a:t>Previous methods require us to </a:t>
                </a:r>
                <a:r>
                  <a:rPr lang="en-US" dirty="0" smtClean="0"/>
                  <a:t>choose a basis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en-US" dirty="0"/>
                  <a:t>, but good choices are hard to find. </a:t>
                </a:r>
              </a:p>
              <a:p>
                <a:pPr marL="457200" marR="0" lvl="0" indent="-228600" algn="l" rtl="0">
                  <a:spcBef>
                    <a:spcPts val="0"/>
                  </a:spcBef>
                </a:pPr>
                <a:r>
                  <a:rPr lang="en-US" dirty="0"/>
                  <a:t>Additionally these systems are huge </a:t>
                </a:r>
              </a:p>
              <a:p>
                <a:pPr marL="0" marR="0" lvl="0" indent="457200" algn="l" rtl="0">
                  <a:spcBef>
                    <a:spcPts val="0"/>
                  </a:spcBef>
                  <a:buNone/>
                </a:pPr>
                <a:r>
                  <a:rPr lang="en-US" dirty="0" smtClean="0"/>
                  <a:t>(millions of state </a:t>
                </a:r>
                <a:r>
                  <a:rPr lang="en-US" dirty="0"/>
                  <a:t>variables for turbulent flow)</a:t>
                </a:r>
              </a:p>
              <a:p>
                <a:pPr marL="457200" marR="0" lvl="0" indent="-228600" algn="l" rtl="0">
                  <a:spcBef>
                    <a:spcPts val="0"/>
                  </a:spcBef>
                </a:pPr>
                <a:r>
                  <a:rPr lang="en-US" dirty="0"/>
                  <a:t>Proposed solution: RNN of </a:t>
                </a:r>
                <a:r>
                  <a:rPr lang="en-US" dirty="0" err="1"/>
                  <a:t>autoencoders</a:t>
                </a:r>
                <a:r>
                  <a:rPr lang="en-US" dirty="0"/>
                  <a:t> to learn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(therefore 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𝒰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03" name="Shape 10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94275"/>
                <a:ext cx="8229600" cy="5108100"/>
              </a:xfrm>
              <a:prstGeom prst="rect">
                <a:avLst/>
              </a:prstGeom>
              <a:blipFill rotWithShape="1">
                <a:blip r:embed="rId3"/>
                <a:stretch>
                  <a:fillRect t="-1432" r="-741" b="-35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 Approach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152400" y="1219200"/>
            <a:ext cx="8839199" cy="53339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Want: linear dynamics in an intrinsic feature space comprised of nonlinear observables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autoencoder to learn an optimal set of nonlinear observables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Nonlinear encoder and decoder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 dynamics to be linear in the intrinsic feature space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Autoencoder need not be contractive since having linear dynamics is a strong constraint.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Naïve Approach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0" y="1143000"/>
            <a:ext cx="7086600" cy="5715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890" t="-2133" r="-2321" b="-960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32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16" name="Shape 116"/>
          <p:cNvSpPr/>
          <p:nvPr/>
        </p:nvSpPr>
        <p:spPr>
          <a:xfrm>
            <a:off x="7544859" y="4719319"/>
            <a:ext cx="1162049" cy="533399"/>
          </a:xfrm>
          <a:prstGeom prst="trapezoid">
            <a:avLst>
              <a:gd name="adj" fmla="val 70577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grpSp>
        <p:nvGrpSpPr>
          <p:cNvPr id="117" name="Shape 117"/>
          <p:cNvGrpSpPr/>
          <p:nvPr/>
        </p:nvGrpSpPr>
        <p:grpSpPr>
          <a:xfrm>
            <a:off x="7544859" y="2356591"/>
            <a:ext cx="1162049" cy="533929"/>
            <a:chOff x="838200" y="1752600"/>
            <a:chExt cx="1162049" cy="533929"/>
          </a:xfrm>
        </p:grpSpPr>
        <p:sp>
          <p:nvSpPr>
            <p:cNvPr id="118" name="Shape 118"/>
            <p:cNvSpPr/>
            <p:nvPr/>
          </p:nvSpPr>
          <p:spPr>
            <a:xfrm rot="10800000">
              <a:off x="838200" y="1752600"/>
              <a:ext cx="1162049" cy="533399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1143000" y="1752600"/>
              <a:ext cx="548547" cy="53392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</a:p>
          </p:txBody>
        </p:sp>
      </p:grpSp>
      <p:sp>
        <p:nvSpPr>
          <p:cNvPr id="120" name="Shape 120"/>
          <p:cNvSpPr/>
          <p:nvPr/>
        </p:nvSpPr>
        <p:spPr>
          <a:xfrm>
            <a:off x="7857231" y="3548994"/>
            <a:ext cx="533399" cy="457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121" name="Shape 121"/>
          <p:cNvCxnSpPr>
            <a:stCxn id="120" idx="0"/>
            <a:endCxn id="118" idx="0"/>
          </p:cNvCxnSpPr>
          <p:nvPr/>
        </p:nvCxnSpPr>
        <p:spPr>
          <a:xfrm rot="10800000" flipH="1">
            <a:off x="8123931" y="2889894"/>
            <a:ext cx="2100" cy="6591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7802464" y="5110500"/>
            <a:ext cx="642933" cy="52321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7630942" y="1833371"/>
            <a:ext cx="985976" cy="52321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7162800" y="2966719"/>
            <a:ext cx="963083" cy="52321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125" name="Shape 125"/>
          <p:cNvCxnSpPr>
            <a:stCxn id="116" idx="0"/>
            <a:endCxn id="120" idx="2"/>
          </p:cNvCxnSpPr>
          <p:nvPr/>
        </p:nvCxnSpPr>
        <p:spPr>
          <a:xfrm rot="10800000">
            <a:off x="8123784" y="4006219"/>
            <a:ext cx="2100" cy="7131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6" name="Shape 126"/>
          <p:cNvSpPr txBox="1"/>
          <p:nvPr/>
        </p:nvSpPr>
        <p:spPr>
          <a:xfrm>
            <a:off x="7334321" y="4102733"/>
            <a:ext cx="620042" cy="52321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Recurrent </a:t>
            </a:r>
            <a:r>
              <a:rPr lang="en-US" sz="4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Autoencoder</a:t>
            </a: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Network (I)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0" y="4648200"/>
            <a:ext cx="9144000" cy="22097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32" t="-4417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32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33" name="Shape 133"/>
          <p:cNvSpPr/>
          <p:nvPr/>
        </p:nvSpPr>
        <p:spPr>
          <a:xfrm>
            <a:off x="1515079" y="3658255"/>
            <a:ext cx="1162049" cy="533399"/>
          </a:xfrm>
          <a:prstGeom prst="trapezoid">
            <a:avLst>
              <a:gd name="adj" fmla="val 70577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grpSp>
        <p:nvGrpSpPr>
          <p:cNvPr id="134" name="Shape 134"/>
          <p:cNvGrpSpPr/>
          <p:nvPr/>
        </p:nvGrpSpPr>
        <p:grpSpPr>
          <a:xfrm>
            <a:off x="1515080" y="1905126"/>
            <a:ext cx="1162049" cy="533929"/>
            <a:chOff x="838200" y="1752600"/>
            <a:chExt cx="1162049" cy="533929"/>
          </a:xfrm>
        </p:grpSpPr>
        <p:sp>
          <p:nvSpPr>
            <p:cNvPr id="135" name="Shape 135"/>
            <p:cNvSpPr/>
            <p:nvPr/>
          </p:nvSpPr>
          <p:spPr>
            <a:xfrm rot="10800000">
              <a:off x="838200" y="1752600"/>
              <a:ext cx="1162049" cy="533399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 txBox="1"/>
            <p:nvPr/>
          </p:nvSpPr>
          <p:spPr>
            <a:xfrm>
              <a:off x="1143000" y="1752600"/>
              <a:ext cx="548547" cy="53392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</a:p>
          </p:txBody>
        </p:sp>
      </p:grpSp>
      <p:grpSp>
        <p:nvGrpSpPr>
          <p:cNvPr id="137" name="Shape 137"/>
          <p:cNvGrpSpPr/>
          <p:nvPr/>
        </p:nvGrpSpPr>
        <p:grpSpPr>
          <a:xfrm>
            <a:off x="3361408" y="1904596"/>
            <a:ext cx="1162049" cy="533929"/>
            <a:chOff x="838200" y="1752600"/>
            <a:chExt cx="1162049" cy="533929"/>
          </a:xfrm>
        </p:grpSpPr>
        <p:sp>
          <p:nvSpPr>
            <p:cNvPr id="138" name="Shape 138"/>
            <p:cNvSpPr/>
            <p:nvPr/>
          </p:nvSpPr>
          <p:spPr>
            <a:xfrm rot="10800000">
              <a:off x="838200" y="1752600"/>
              <a:ext cx="1162049" cy="533399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 txBox="1"/>
            <p:nvPr/>
          </p:nvSpPr>
          <p:spPr>
            <a:xfrm>
              <a:off x="1143000" y="1752600"/>
              <a:ext cx="548547" cy="53392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</a:p>
          </p:txBody>
        </p:sp>
      </p:grpSp>
      <p:grpSp>
        <p:nvGrpSpPr>
          <p:cNvPr id="140" name="Shape 140"/>
          <p:cNvGrpSpPr/>
          <p:nvPr/>
        </p:nvGrpSpPr>
        <p:grpSpPr>
          <a:xfrm>
            <a:off x="5237832" y="1905126"/>
            <a:ext cx="1162049" cy="533929"/>
            <a:chOff x="838200" y="1752600"/>
            <a:chExt cx="1162049" cy="533929"/>
          </a:xfrm>
        </p:grpSpPr>
        <p:sp>
          <p:nvSpPr>
            <p:cNvPr id="141" name="Shape 141"/>
            <p:cNvSpPr/>
            <p:nvPr/>
          </p:nvSpPr>
          <p:spPr>
            <a:xfrm rot="10800000">
              <a:off x="838200" y="1752600"/>
              <a:ext cx="1162049" cy="533399"/>
            </a:xfrm>
            <a:prstGeom prst="trapezoid">
              <a:avLst>
                <a:gd name="adj" fmla="val 70577"/>
              </a:avLst>
            </a:prstGeom>
            <a:solidFill>
              <a:srgbClr val="00B0F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Shape 142"/>
            <p:cNvSpPr txBox="1"/>
            <p:nvPr/>
          </p:nvSpPr>
          <p:spPr>
            <a:xfrm>
              <a:off x="1143000" y="1752600"/>
              <a:ext cx="548547" cy="53392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</a:p>
          </p:txBody>
        </p:sp>
      </p:grpSp>
      <p:sp>
        <p:nvSpPr>
          <p:cNvPr id="143" name="Shape 143"/>
          <p:cNvSpPr/>
          <p:nvPr/>
        </p:nvSpPr>
        <p:spPr>
          <a:xfrm>
            <a:off x="2799433" y="2820055"/>
            <a:ext cx="533399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44" name="Shape 144"/>
          <p:cNvSpPr/>
          <p:nvPr/>
        </p:nvSpPr>
        <p:spPr>
          <a:xfrm>
            <a:off x="4704432" y="2820055"/>
            <a:ext cx="533399" cy="457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145" name="Shape 145"/>
          <p:cNvCxnSpPr>
            <a:stCxn id="133" idx="0"/>
            <a:endCxn id="135" idx="0"/>
          </p:cNvCxnSpPr>
          <p:nvPr/>
        </p:nvCxnSpPr>
        <p:spPr>
          <a:xfrm rot="10800000">
            <a:off x="2096104" y="2438455"/>
            <a:ext cx="0" cy="12198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6" name="Shape 146"/>
          <p:cNvCxnSpPr>
            <a:endCxn id="143" idx="1"/>
          </p:cNvCxnSpPr>
          <p:nvPr/>
        </p:nvCxnSpPr>
        <p:spPr>
          <a:xfrm>
            <a:off x="2096233" y="3048055"/>
            <a:ext cx="703200" cy="60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cxnSp>
        <p:nvCxnSpPr>
          <p:cNvPr id="147" name="Shape 147"/>
          <p:cNvCxnSpPr>
            <a:stCxn id="143" idx="3"/>
            <a:endCxn id="144" idx="1"/>
          </p:cNvCxnSpPr>
          <p:nvPr/>
        </p:nvCxnSpPr>
        <p:spPr>
          <a:xfrm>
            <a:off x="3332833" y="3048655"/>
            <a:ext cx="1371600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8" name="Shape 148"/>
          <p:cNvCxnSpPr>
            <a:stCxn id="144" idx="3"/>
          </p:cNvCxnSpPr>
          <p:nvPr/>
        </p:nvCxnSpPr>
        <p:spPr>
          <a:xfrm>
            <a:off x="5237832" y="3048655"/>
            <a:ext cx="1371600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9" name="Shape 149"/>
          <p:cNvSpPr/>
          <p:nvPr/>
        </p:nvSpPr>
        <p:spPr>
          <a:xfrm>
            <a:off x="6609432" y="2820055"/>
            <a:ext cx="533399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150" name="Shape 150"/>
          <p:cNvCxnSpPr/>
          <p:nvPr/>
        </p:nvCxnSpPr>
        <p:spPr>
          <a:xfrm rot="10800000">
            <a:off x="3942432" y="2437997"/>
            <a:ext cx="0" cy="610657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cxnSp>
        <p:nvCxnSpPr>
          <p:cNvPr id="151" name="Shape 151"/>
          <p:cNvCxnSpPr/>
          <p:nvPr/>
        </p:nvCxnSpPr>
        <p:spPr>
          <a:xfrm rot="10800000">
            <a:off x="5847432" y="2438526"/>
            <a:ext cx="0" cy="609071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oval" w="med" len="med"/>
            <a:tailEnd type="triangle" w="lg" len="lg"/>
          </a:ln>
        </p:spPr>
      </p:cxnSp>
      <p:cxnSp>
        <p:nvCxnSpPr>
          <p:cNvPr id="152" name="Shape 152"/>
          <p:cNvCxnSpPr>
            <a:stCxn id="149" idx="3"/>
          </p:cNvCxnSpPr>
          <p:nvPr/>
        </p:nvCxnSpPr>
        <p:spPr>
          <a:xfrm>
            <a:off x="7142832" y="3048655"/>
            <a:ext cx="609600" cy="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53" name="Shape 153"/>
          <p:cNvSpPr txBox="1"/>
          <p:nvPr/>
        </p:nvSpPr>
        <p:spPr>
          <a:xfrm>
            <a:off x="7829629" y="2724803"/>
            <a:ext cx="684803" cy="646331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772685" y="4048780"/>
            <a:ext cx="642933" cy="52321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1774638" y="1381376"/>
            <a:ext cx="642933" cy="52321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3449444" y="1381376"/>
            <a:ext cx="985976" cy="52321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335364" y="1381905"/>
            <a:ext cx="985976" cy="523219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427833" y="2786359"/>
            <a:ext cx="620042" cy="52321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460891" y="3047969"/>
            <a:ext cx="963083" cy="52321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5346810" y="3058583"/>
            <a:ext cx="963083" cy="523219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61" name="Shape 161"/>
          <p:cNvSpPr/>
          <p:nvPr/>
        </p:nvSpPr>
        <p:spPr>
          <a:xfrm>
            <a:off x="609600" y="989541"/>
            <a:ext cx="1438275" cy="382058"/>
          </a:xfrm>
          <a:prstGeom prst="roundRect">
            <a:avLst>
              <a:gd name="adj" fmla="val 16667"/>
            </a:avLst>
          </a:prstGeom>
          <a:blipFill rotWithShape="1">
            <a:blip r:embed="rId18">
              <a:alphaModFix/>
            </a:blip>
            <a:stretch>
              <a:fillRect l="-1666" t="-5969" b="-25372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62" name="Shape 162"/>
          <p:cNvSpPr/>
          <p:nvPr/>
        </p:nvSpPr>
        <p:spPr>
          <a:xfrm>
            <a:off x="2266033" y="990600"/>
            <a:ext cx="1676401" cy="382058"/>
          </a:xfrm>
          <a:prstGeom prst="roundRect">
            <a:avLst>
              <a:gd name="adj" fmla="val 16667"/>
            </a:avLst>
          </a:prstGeom>
          <a:blipFill rotWithShape="1">
            <a:blip r:embed="rId19">
              <a:alphaModFix/>
            </a:blip>
            <a:stretch>
              <a:fillRect l="-1790" t="-7574" b="-25755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sp>
        <p:nvSpPr>
          <p:cNvPr id="163" name="Shape 163"/>
          <p:cNvSpPr/>
          <p:nvPr/>
        </p:nvSpPr>
        <p:spPr>
          <a:xfrm>
            <a:off x="4094832" y="990600"/>
            <a:ext cx="1752600" cy="382058"/>
          </a:xfrm>
          <a:prstGeom prst="roundRect">
            <a:avLst>
              <a:gd name="adj" fmla="val 16667"/>
            </a:avLst>
          </a:prstGeom>
          <a:blipFill rotWithShape="1">
            <a:blip r:embed="rId20">
              <a:alphaModFix/>
            </a:blip>
            <a:stretch>
              <a:fillRect t="-7574" b="-25755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</a:p>
        </p:txBody>
      </p:sp>
      <p:cxnSp>
        <p:nvCxnSpPr>
          <p:cNvPr id="164" name="Shape 164"/>
          <p:cNvCxnSpPr>
            <a:stCxn id="161" idx="2"/>
            <a:endCxn id="155" idx="1"/>
          </p:cNvCxnSpPr>
          <p:nvPr/>
        </p:nvCxnSpPr>
        <p:spPr>
          <a:xfrm rot="-5400000" flipH="1">
            <a:off x="1415887" y="1284450"/>
            <a:ext cx="271500" cy="4458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5" name="Shape 165"/>
          <p:cNvCxnSpPr>
            <a:stCxn id="162" idx="2"/>
            <a:endCxn id="156" idx="1"/>
          </p:cNvCxnSpPr>
          <p:nvPr/>
        </p:nvCxnSpPr>
        <p:spPr>
          <a:xfrm rot="-5400000" flipH="1">
            <a:off x="3141733" y="1335158"/>
            <a:ext cx="270300" cy="3453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6" name="Shape 166"/>
          <p:cNvCxnSpPr>
            <a:stCxn id="163" idx="2"/>
            <a:endCxn id="157" idx="1"/>
          </p:cNvCxnSpPr>
          <p:nvPr/>
        </p:nvCxnSpPr>
        <p:spPr>
          <a:xfrm rot="-5400000" flipH="1">
            <a:off x="5017783" y="1326008"/>
            <a:ext cx="270900" cy="364200"/>
          </a:xfrm>
          <a:prstGeom prst="bent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1074</Words>
  <Application>Microsoft Office PowerPoint</Application>
  <PresentationFormat>On-screen Show (4:3)</PresentationFormat>
  <Paragraphs>215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1_Office Theme</vt:lpstr>
      <vt:lpstr>Recurrent Autoencoder Networks for Koopman Spectral Analysis</vt:lpstr>
      <vt:lpstr>Introduction and Motivation</vt:lpstr>
      <vt:lpstr>The Basics</vt:lpstr>
      <vt:lpstr>Linear Dynamics in Feature Space</vt:lpstr>
      <vt:lpstr>Approximating Koopman</vt:lpstr>
      <vt:lpstr>The Koopman Operator</vt:lpstr>
      <vt:lpstr>Deep Learning Approach</vt:lpstr>
      <vt:lpstr>Naïve Approach</vt:lpstr>
      <vt:lpstr>Recurrent Autoencoder Network (I)</vt:lpstr>
      <vt:lpstr>Recurrent Autoencoder Network (II)</vt:lpstr>
      <vt:lpstr>Recurrent Autoencoder Network (III)</vt:lpstr>
      <vt:lpstr>Training Methodology</vt:lpstr>
      <vt:lpstr>Proposed Test Cases</vt:lpstr>
      <vt:lpstr>Proposed Test Cases</vt:lpstr>
      <vt:lpstr>Koopman Spectral Analysis</vt:lpstr>
      <vt:lpstr>Koopman Spectral Analysis</vt:lpstr>
      <vt:lpstr>Koopman Spectral Analysis</vt:lpstr>
      <vt:lpstr>Identification of Dynamically Important Structures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Autoencoder Networks for Koopman Spectral Analysis</dc:title>
  <cp:lastModifiedBy>Sam Otto</cp:lastModifiedBy>
  <cp:revision>24</cp:revision>
  <cp:lastPrinted>2017-05-01T15:31:26Z</cp:lastPrinted>
  <dcterms:modified xsi:type="dcterms:W3CDTF">2017-05-01T16:00:00Z</dcterms:modified>
</cp:coreProperties>
</file>