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232E-33B5-40FE-97F8-AF94402E5B8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7621-F04D-411A-B9F1-A0EB0C4F6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</a:t>
            </a:r>
            <a:r>
              <a:rPr lang="en-US" dirty="0" err="1" smtClean="0"/>
              <a:t>Autoencoder</a:t>
            </a:r>
            <a:r>
              <a:rPr lang="en-US" dirty="0" smtClean="0"/>
              <a:t> Networks for </a:t>
            </a:r>
            <a:r>
              <a:rPr lang="en-US" dirty="0" err="1" smtClean="0"/>
              <a:t>Koopman</a:t>
            </a:r>
            <a:r>
              <a:rPr lang="en-US" dirty="0" smtClean="0"/>
              <a:t> Spectral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8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6999" cy="990600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Spectral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6887961" cy="5562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Eigenvalue decomposition of dynamics in intrinsic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i="1" dirty="0" err="1" smtClean="0"/>
                  <a:t>Koopman</a:t>
                </a:r>
                <a:r>
                  <a:rPr lang="en-US" i="1" dirty="0" smtClean="0"/>
                  <a:t> eigenfunctions</a:t>
                </a:r>
                <a:r>
                  <a:rPr lang="en-US" dirty="0" smtClean="0"/>
                  <a:t> are approximated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Koopman</a:t>
                </a:r>
                <a:r>
                  <a:rPr lang="en-US" i="1" dirty="0" smtClean="0"/>
                  <a:t> mode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th </a:t>
                </a:r>
                <a:r>
                  <a:rPr lang="en-US" i="1" dirty="0" smtClean="0"/>
                  <a:t>local dynamic mode</a:t>
                </a:r>
                <a:r>
                  <a:rPr lang="en-US" dirty="0" smtClean="0"/>
                  <a:t> may be an interesting object for examination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𝑉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6887961" cy="5562600"/>
              </a:xfrm>
              <a:blipFill rotWithShape="1">
                <a:blip r:embed="rId2"/>
                <a:stretch>
                  <a:fillRect l="-1860" t="-2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/>
              <p:cNvSpPr/>
              <p:nvPr/>
            </p:nvSpPr>
            <p:spPr>
              <a:xfrm>
                <a:off x="7328696" y="581917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96" y="581917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534623" y="4790460"/>
                <a:ext cx="746289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23" y="4790460"/>
                <a:ext cx="746289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35209" y="6334780"/>
                <a:ext cx="1349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09" y="6334780"/>
                <a:ext cx="13490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4" idx="0"/>
            <a:endCxn id="8" idx="2"/>
          </p:cNvCxnSpPr>
          <p:nvPr/>
        </p:nvCxnSpPr>
        <p:spPr>
          <a:xfrm flipH="1" flipV="1">
            <a:off x="7907768" y="5247660"/>
            <a:ext cx="1953" cy="5715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378447" y="1142471"/>
            <a:ext cx="1162050" cy="536215"/>
            <a:chOff x="838200" y="1749785"/>
            <a:chExt cx="1162050" cy="536215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76033" y="1749785"/>
                  <a:ext cx="936089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33" y="1749785"/>
                  <a:ext cx="936089" cy="5339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690819" y="2337690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19" y="2337690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0"/>
            <a:endCxn id="28" idx="0"/>
          </p:cNvCxnSpPr>
          <p:nvPr/>
        </p:nvCxnSpPr>
        <p:spPr>
          <a:xfrm flipV="1">
            <a:off x="7957519" y="1678686"/>
            <a:ext cx="1953" cy="6590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738085" y="284538"/>
                <a:ext cx="2405915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l</a:t>
                </a:r>
                <a:r>
                  <a:rPr lang="en-US" sz="2400" dirty="0" smtClean="0"/>
                  <a:t>ocal dynamic </a:t>
                </a:r>
              </a:p>
              <a:p>
                <a:r>
                  <a:rPr lang="en-US" sz="2400" dirty="0"/>
                  <a:t>m</a:t>
                </a:r>
                <a:r>
                  <a:rPr lang="en-US" sz="2400" dirty="0" smtClean="0"/>
                  <a:t>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85" y="284538"/>
                <a:ext cx="2405915" cy="860748"/>
              </a:xfrm>
              <a:prstGeom prst="rect">
                <a:avLst/>
              </a:prstGeom>
              <a:blipFill rotWithShape="1">
                <a:blip r:embed="rId8"/>
                <a:stretch>
                  <a:fillRect l="-3797" t="-5674" r="-303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247164" y="2794890"/>
                <a:ext cx="142070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64" y="2794890"/>
                <a:ext cx="1420709" cy="5579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855361" y="3562600"/>
                <a:ext cx="2111925" cy="12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Koopman </a:t>
                </a:r>
              </a:p>
              <a:p>
                <a:r>
                  <a:rPr lang="en-US" sz="2400" dirty="0"/>
                  <a:t>e</a:t>
                </a:r>
                <a:r>
                  <a:rPr lang="en-US" sz="2400" dirty="0" smtClean="0"/>
                  <a:t>igenfunctions:</a:t>
                </a: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61" y="3562600"/>
                <a:ext cx="2111925" cy="1217706"/>
              </a:xfrm>
              <a:prstGeom prst="rect">
                <a:avLst/>
              </a:prstGeom>
              <a:blipFill rotWithShape="1">
                <a:blip r:embed="rId10"/>
                <a:stretch>
                  <a:fillRect l="-4624" t="-4000" r="-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31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6999" cy="990600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Spectral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6887961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000" dirty="0" smtClean="0"/>
                  <a:t>Expanding the learned observables in terms of </a:t>
                </a:r>
                <a:r>
                  <a:rPr lang="en-US" sz="4000" dirty="0" err="1" smtClean="0"/>
                  <a:t>Koopman</a:t>
                </a:r>
                <a:r>
                  <a:rPr lang="en-US" sz="4000" dirty="0" smtClean="0"/>
                  <a:t> eigenfunctions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4000" dirty="0" smtClean="0"/>
                  <a:t>Applying the </a:t>
                </a:r>
                <a:r>
                  <a:rPr lang="en-US" sz="4000" dirty="0" err="1" smtClean="0"/>
                  <a:t>Koopman</a:t>
                </a:r>
                <a:r>
                  <a:rPr lang="en-US" sz="4000" dirty="0" smtClean="0"/>
                  <a:t> operator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𝒰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4000" dirty="0" smtClean="0"/>
                  <a:t>We have the modal decomposition of the intrinsic space dynamics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6887961" cy="5562600"/>
              </a:xfrm>
              <a:blipFill rotWithShape="1">
                <a:blip r:embed="rId2"/>
                <a:stretch>
                  <a:fillRect l="-1594" t="-2412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rapezoid 15"/>
              <p:cNvSpPr/>
              <p:nvPr/>
            </p:nvSpPr>
            <p:spPr>
              <a:xfrm>
                <a:off x="7328696" y="581917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rapezoi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96" y="581917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534623" y="4790460"/>
                <a:ext cx="746289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23" y="4790460"/>
                <a:ext cx="746289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35209" y="6334780"/>
                <a:ext cx="1349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09" y="6334780"/>
                <a:ext cx="13490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6" idx="0"/>
            <a:endCxn id="17" idx="2"/>
          </p:cNvCxnSpPr>
          <p:nvPr/>
        </p:nvCxnSpPr>
        <p:spPr>
          <a:xfrm flipH="1" flipV="1">
            <a:off x="7907768" y="5247660"/>
            <a:ext cx="1953" cy="5715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378447" y="1142471"/>
            <a:ext cx="1162050" cy="536215"/>
            <a:chOff x="838200" y="1749785"/>
            <a:chExt cx="1162050" cy="536215"/>
          </a:xfrm>
        </p:grpSpPr>
        <p:sp>
          <p:nvSpPr>
            <p:cNvPr id="21" name="Trapezoid 20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76033" y="1749785"/>
                  <a:ext cx="936089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33" y="1749785"/>
                  <a:ext cx="936089" cy="5339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690819" y="2337690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19" y="2337690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3" idx="0"/>
            <a:endCxn id="21" idx="0"/>
          </p:cNvCxnSpPr>
          <p:nvPr/>
        </p:nvCxnSpPr>
        <p:spPr>
          <a:xfrm flipV="1">
            <a:off x="7957519" y="1678686"/>
            <a:ext cx="1953" cy="6590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38085" y="284538"/>
                <a:ext cx="2405915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l</a:t>
                </a:r>
                <a:r>
                  <a:rPr lang="en-US" sz="2400" dirty="0" smtClean="0"/>
                  <a:t>ocal dynamic </a:t>
                </a:r>
              </a:p>
              <a:p>
                <a:r>
                  <a:rPr lang="en-US" sz="2400" dirty="0"/>
                  <a:t>m</a:t>
                </a:r>
                <a:r>
                  <a:rPr lang="en-US" sz="2400" dirty="0" smtClean="0"/>
                  <a:t>ode: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85" y="284538"/>
                <a:ext cx="2405915" cy="860748"/>
              </a:xfrm>
              <a:prstGeom prst="rect">
                <a:avLst/>
              </a:prstGeom>
              <a:blipFill rotWithShape="1">
                <a:blip r:embed="rId8"/>
                <a:stretch>
                  <a:fillRect l="-3797" t="-5674" r="-303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247164" y="2794890"/>
                <a:ext cx="142070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64" y="2794890"/>
                <a:ext cx="1420709" cy="5579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855361" y="3562600"/>
                <a:ext cx="2111925" cy="12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Koopman </a:t>
                </a:r>
              </a:p>
              <a:p>
                <a:r>
                  <a:rPr lang="en-US" sz="2400" dirty="0"/>
                  <a:t>e</a:t>
                </a:r>
                <a:r>
                  <a:rPr lang="en-US" sz="2400" dirty="0" smtClean="0"/>
                  <a:t>igenfunctions:</a:t>
                </a: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61" y="3562600"/>
                <a:ext cx="2111925" cy="1217706"/>
              </a:xfrm>
              <a:prstGeom prst="rect">
                <a:avLst/>
              </a:prstGeom>
              <a:blipFill rotWithShape="1">
                <a:blip r:embed="rId10"/>
                <a:stretch>
                  <a:fillRect l="-4624" t="-4000" r="-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4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543221" cy="990600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Spectral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7010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 smtClean="0"/>
                  <a:t>Local dynamic modes are tangent to the dynamics in empirical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4000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 smtClean="0"/>
              </a:p>
              <a:p>
                <a:r>
                  <a:rPr lang="en-US" sz="4000" dirty="0" smtClean="0"/>
                  <a:t>Local dynamic modes approximate perturbation dynamics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)⋯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40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4000" b="0" dirty="0" smtClean="0"/>
              </a:p>
              <a:p>
                <a:pPr>
                  <a:buFont typeface="Wingdings"/>
                  <a:buChar char="è"/>
                </a:pPr>
                <a:r>
                  <a:rPr lang="en-US" sz="4000" dirty="0" smtClean="0"/>
                  <a:t>Modal decomposition in tangent space using 1</a:t>
                </a:r>
                <a:r>
                  <a:rPr lang="en-US" sz="4000" baseline="30000" dirty="0" smtClean="0"/>
                  <a:t>st</a:t>
                </a:r>
                <a:r>
                  <a:rPr lang="en-US" sz="4000" dirty="0" smtClean="0"/>
                  <a:t> order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Λ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4000" dirty="0" smtClean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7010400" cy="5867400"/>
              </a:xfrm>
              <a:blipFill rotWithShape="1">
                <a:blip r:embed="rId2"/>
                <a:stretch>
                  <a:fillRect l="-1913" t="-2703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/>
              <p:cNvSpPr/>
              <p:nvPr/>
            </p:nvSpPr>
            <p:spPr>
              <a:xfrm>
                <a:off x="7538036" y="579375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6" y="579375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43963" y="4765040"/>
                <a:ext cx="746289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63" y="4765040"/>
                <a:ext cx="746289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37949" y="6334780"/>
                <a:ext cx="1562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949" y="6334780"/>
                <a:ext cx="15622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4" idx="0"/>
            <a:endCxn id="8" idx="2"/>
          </p:cNvCxnSpPr>
          <p:nvPr/>
        </p:nvCxnSpPr>
        <p:spPr>
          <a:xfrm flipH="1" flipV="1">
            <a:off x="8117108" y="5222240"/>
            <a:ext cx="1953" cy="5715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39989" y="1789576"/>
            <a:ext cx="1162050" cy="533929"/>
            <a:chOff x="838200" y="1752600"/>
            <a:chExt cx="1162050" cy="533929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852361" y="2981980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61" y="2981980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0"/>
            <a:endCxn id="28" idx="0"/>
          </p:cNvCxnSpPr>
          <p:nvPr/>
        </p:nvCxnSpPr>
        <p:spPr>
          <a:xfrm flipV="1">
            <a:off x="8119061" y="2322976"/>
            <a:ext cx="1953" cy="6590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314418" y="1327911"/>
                <a:ext cx="16092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ΨΔ</m:t>
                      </m:r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18" y="1327911"/>
                <a:ext cx="160928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408706" y="3439180"/>
                <a:ext cx="1556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06" y="3439180"/>
                <a:ext cx="155613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086600" y="4241820"/>
                <a:ext cx="20610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800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Ψ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Δ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241820"/>
                <a:ext cx="206101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4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Koopman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DMD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Want: linear dynamics in an intrinsic feature space comprised of nonlinear observables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autoencoder</a:t>
            </a:r>
            <a:r>
              <a:rPr lang="en-US" dirty="0" smtClean="0"/>
              <a:t> to learn an optimal set of nonlinear observables</a:t>
            </a:r>
          </a:p>
          <a:p>
            <a:pPr lvl="1"/>
            <a:r>
              <a:rPr lang="en-US" dirty="0" smtClean="0"/>
              <a:t>Nonlinear encoder and decoder</a:t>
            </a:r>
          </a:p>
          <a:p>
            <a:r>
              <a:rPr lang="en-US" dirty="0" smtClean="0"/>
              <a:t>Constrain dynamics to be linear in the intrinsic feature space</a:t>
            </a:r>
          </a:p>
          <a:p>
            <a:r>
              <a:rPr lang="en-US" dirty="0" err="1" smtClean="0"/>
              <a:t>Autoencoder</a:t>
            </a:r>
            <a:r>
              <a:rPr lang="en-US" dirty="0" smtClean="0"/>
              <a:t> need not be contractive since having linear dynamics is a strong constraint.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6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3000"/>
                <a:ext cx="7086600" cy="5715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Introduce nonlinear encoder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and decoder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Introduce linear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in intrinsic feature space</a:t>
                </a:r>
              </a:p>
              <a:p>
                <a:r>
                  <a:rPr lang="en-US" dirty="0" smtClean="0"/>
                  <a:t>The diagram is under-constrained</a:t>
                </a:r>
              </a:p>
              <a:p>
                <a:pPr lvl="1"/>
                <a:r>
                  <a:rPr lang="en-US" dirty="0" smtClean="0"/>
                  <a:t>Just a deep feed-forward network learning to update the state</a:t>
                </a:r>
              </a:p>
              <a:p>
                <a:pPr lvl="1"/>
                <a:r>
                  <a:rPr lang="en-US" dirty="0" smtClean="0"/>
                  <a:t>There is nothing forcing the nonlinear mapping and the dynamics to be decoupled</a:t>
                </a:r>
              </a:p>
              <a:p>
                <a:r>
                  <a:rPr lang="en-US" dirty="0" smtClean="0"/>
                  <a:t>The maps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</m:acc>
                  </m:oMath>
                </a14:m>
                <a:r>
                  <a:rPr lang="en-US" dirty="0" smtClean="0"/>
                  <a:t> must not be allowed to take part in the update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0"/>
                <a:ext cx="7086600" cy="5715000"/>
              </a:xfrm>
              <a:blipFill rotWithShape="1">
                <a:blip r:embed="rId2"/>
                <a:stretch>
                  <a:fillRect l="-1892" t="-2134" r="-2322" b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/>
              <p:cNvSpPr/>
              <p:nvPr/>
            </p:nvSpPr>
            <p:spPr>
              <a:xfrm>
                <a:off x="7544859" y="471932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59" y="471932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544859" y="2356591"/>
            <a:ext cx="1162050" cy="533929"/>
            <a:chOff x="838200" y="1752600"/>
            <a:chExt cx="1162050" cy="533929"/>
          </a:xfrm>
        </p:grpSpPr>
        <p:sp>
          <p:nvSpPr>
            <p:cNvPr id="6" name="Trapezoid 5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857231" y="354899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31" y="3548995"/>
                <a:ext cx="5334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8" idx="0"/>
            <a:endCxn id="6" idx="0"/>
          </p:cNvCxnSpPr>
          <p:nvPr/>
        </p:nvCxnSpPr>
        <p:spPr>
          <a:xfrm flipV="1">
            <a:off x="8123931" y="2889991"/>
            <a:ext cx="1953" cy="6590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802465" y="5110500"/>
                <a:ext cx="642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65" y="5110500"/>
                <a:ext cx="64293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630943" y="1833371"/>
                <a:ext cx="98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43" y="1833371"/>
                <a:ext cx="98597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62800" y="2966720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966720"/>
                <a:ext cx="96308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4" idx="0"/>
            <a:endCxn id="8" idx="2"/>
          </p:cNvCxnSpPr>
          <p:nvPr/>
        </p:nvCxnSpPr>
        <p:spPr>
          <a:xfrm flipH="1" flipV="1">
            <a:off x="8123931" y="4006195"/>
            <a:ext cx="1953" cy="7131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334321" y="4102734"/>
                <a:ext cx="62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21" y="4102734"/>
                <a:ext cx="62004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2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Recurrent </a:t>
            </a:r>
            <a:r>
              <a:rPr lang="en-US" dirty="0" err="1" smtClean="0"/>
              <a:t>Autoencoder</a:t>
            </a:r>
            <a:r>
              <a:rPr lang="en-US" dirty="0" smtClean="0"/>
              <a:t> Network (I)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648200"/>
                <a:ext cx="9144000" cy="220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Linear dynamics: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Nonlinear embedding: encoder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and decoder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Cost function: Decaying error norm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648200"/>
                <a:ext cx="9144000" cy="2209800"/>
              </a:xfrm>
              <a:blipFill rotWithShape="1">
                <a:blip r:embed="rId2"/>
                <a:stretch>
                  <a:fillRect l="-733"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/>
              <p:cNvSpPr/>
              <p:nvPr/>
            </p:nvSpPr>
            <p:spPr>
              <a:xfrm>
                <a:off x="1515080" y="3658255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80" y="3658255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15080" y="1905126"/>
            <a:ext cx="1162050" cy="533929"/>
            <a:chOff x="838200" y="1752600"/>
            <a:chExt cx="1162050" cy="533929"/>
          </a:xfrm>
        </p:grpSpPr>
        <p:sp>
          <p:nvSpPr>
            <p:cNvPr id="5" name="Trapezoid 4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361408" y="1904597"/>
            <a:ext cx="1162050" cy="533929"/>
            <a:chOff x="838200" y="1752600"/>
            <a:chExt cx="1162050" cy="533929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237833" y="1905126"/>
            <a:ext cx="1162050" cy="533929"/>
            <a:chOff x="838200" y="1752600"/>
            <a:chExt cx="1162050" cy="533929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799433" y="282005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433" y="2820055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704433" y="282005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33" y="2820055"/>
                <a:ext cx="5334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4" idx="0"/>
            <a:endCxn id="5" idx="0"/>
          </p:cNvCxnSpPr>
          <p:nvPr/>
        </p:nvCxnSpPr>
        <p:spPr>
          <a:xfrm flipV="1">
            <a:off x="2096105" y="2438526"/>
            <a:ext cx="0" cy="12197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2096105" y="3047970"/>
            <a:ext cx="703328" cy="685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0" idx="1"/>
          </p:cNvCxnSpPr>
          <p:nvPr/>
        </p:nvCxnSpPr>
        <p:spPr>
          <a:xfrm>
            <a:off x="3332833" y="3048655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34" idx="1"/>
          </p:cNvCxnSpPr>
          <p:nvPr/>
        </p:nvCxnSpPr>
        <p:spPr>
          <a:xfrm>
            <a:off x="5237833" y="3048655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6609433" y="282005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33" y="2820055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3942433" y="2437997"/>
            <a:ext cx="0" cy="610658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47433" y="2438526"/>
            <a:ext cx="0" cy="60907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</p:cNvCxnSpPr>
          <p:nvPr/>
        </p:nvCxnSpPr>
        <p:spPr>
          <a:xfrm>
            <a:off x="7142833" y="3048655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29630" y="2724804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30" y="2724804"/>
                <a:ext cx="68480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72686" y="4048780"/>
                <a:ext cx="642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86" y="4048780"/>
                <a:ext cx="64293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74638" y="1381377"/>
                <a:ext cx="642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38" y="1381377"/>
                <a:ext cx="64293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49445" y="1381377"/>
                <a:ext cx="98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45" y="1381377"/>
                <a:ext cx="985976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335364" y="1381906"/>
                <a:ext cx="98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64" y="1381906"/>
                <a:ext cx="98597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427833" y="2786360"/>
                <a:ext cx="62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33" y="2786360"/>
                <a:ext cx="620042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460891" y="3047970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91" y="3047970"/>
                <a:ext cx="963084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346810" y="3058583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10" y="3058583"/>
                <a:ext cx="963084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/>
              <p:cNvSpPr/>
              <p:nvPr/>
            </p:nvSpPr>
            <p:spPr>
              <a:xfrm>
                <a:off x="609600" y="989542"/>
                <a:ext cx="1438275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ounded 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89542"/>
                <a:ext cx="1438275" cy="382058"/>
              </a:xfrm>
              <a:prstGeom prst="roundRect">
                <a:avLst/>
              </a:prstGeom>
              <a:blipFill rotWithShape="1">
                <a:blip r:embed="rId17"/>
                <a:stretch>
                  <a:fillRect l="-1667" t="-597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2266033" y="990600"/>
                <a:ext cx="16764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3" y="990600"/>
                <a:ext cx="1676401" cy="382058"/>
              </a:xfrm>
              <a:prstGeom prst="roundRect">
                <a:avLst/>
              </a:prstGeom>
              <a:blipFill rotWithShape="1">
                <a:blip r:embed="rId18"/>
                <a:stretch>
                  <a:fillRect l="-1792" t="-7576" b="-25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4094833" y="990600"/>
                <a:ext cx="17526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33" y="990600"/>
                <a:ext cx="1752601" cy="382058"/>
              </a:xfrm>
              <a:prstGeom prst="roundRect">
                <a:avLst/>
              </a:prstGeom>
              <a:blipFill rotWithShape="1">
                <a:blip r:embed="rId19"/>
                <a:stretch>
                  <a:fillRect t="-7576" b="-25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Elbow Connector 76"/>
          <p:cNvCxnSpPr>
            <a:stCxn id="63" idx="2"/>
            <a:endCxn id="57" idx="1"/>
          </p:cNvCxnSpPr>
          <p:nvPr/>
        </p:nvCxnSpPr>
        <p:spPr>
          <a:xfrm rot="16200000" flipH="1">
            <a:off x="1415995" y="1284343"/>
            <a:ext cx="271387" cy="445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58" idx="1"/>
          </p:cNvCxnSpPr>
          <p:nvPr/>
        </p:nvCxnSpPr>
        <p:spPr>
          <a:xfrm rot="16200000" flipH="1">
            <a:off x="3141675" y="1335216"/>
            <a:ext cx="270329" cy="3452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2"/>
            <a:endCxn id="59" idx="1"/>
          </p:cNvCxnSpPr>
          <p:nvPr/>
        </p:nvCxnSpPr>
        <p:spPr>
          <a:xfrm rot="16200000" flipH="1">
            <a:off x="5017820" y="1325972"/>
            <a:ext cx="270858" cy="3642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8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Recurrent </a:t>
            </a:r>
            <a:r>
              <a:rPr lang="en-US" dirty="0" err="1" smtClean="0"/>
              <a:t>Autoencoder</a:t>
            </a:r>
            <a:r>
              <a:rPr lang="en-US" dirty="0" smtClean="0"/>
              <a:t> Network (II)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181600"/>
                <a:ext cx="9144000" cy="1676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Introduce teacher values on the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too</a:t>
                </a:r>
              </a:p>
              <a:p>
                <a:r>
                  <a:rPr lang="en-US" dirty="0" smtClean="0"/>
                  <a:t>Cost function: Decaying error norm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181600"/>
                <a:ext cx="9144000" cy="1676400"/>
              </a:xfrm>
              <a:blipFill rotWithShape="1">
                <a:blip r:embed="rId2"/>
                <a:stretch>
                  <a:fillRect l="-533" t="-5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apezoid 3"/>
              <p:cNvSpPr/>
              <p:nvPr/>
            </p:nvSpPr>
            <p:spPr>
              <a:xfrm>
                <a:off x="685800" y="4029075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rapezoid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29075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15080" y="1894946"/>
            <a:ext cx="1162050" cy="533929"/>
            <a:chOff x="838200" y="1752600"/>
            <a:chExt cx="1162050" cy="533929"/>
          </a:xfrm>
        </p:grpSpPr>
        <p:sp>
          <p:nvSpPr>
            <p:cNvPr id="5" name="Trapezoid 4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361408" y="1894417"/>
            <a:ext cx="1162050" cy="533929"/>
            <a:chOff x="838200" y="1752600"/>
            <a:chExt cx="1162050" cy="533929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237833" y="1894946"/>
            <a:ext cx="1162050" cy="533929"/>
            <a:chOff x="838200" y="1752600"/>
            <a:chExt cx="1162050" cy="533929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838200" y="1752600"/>
              <a:ext cx="1162050" cy="533400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752600"/>
                  <a:ext cx="548547" cy="5339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799433" y="280987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433" y="2809875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704433" y="280987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33" y="2809875"/>
                <a:ext cx="5334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2096105" y="3037790"/>
            <a:ext cx="703328" cy="685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0" idx="1"/>
          </p:cNvCxnSpPr>
          <p:nvPr/>
        </p:nvCxnSpPr>
        <p:spPr>
          <a:xfrm>
            <a:off x="3332833" y="3038475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34" idx="1"/>
          </p:cNvCxnSpPr>
          <p:nvPr/>
        </p:nvCxnSpPr>
        <p:spPr>
          <a:xfrm>
            <a:off x="5237833" y="3038475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6609433" y="2809875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33" y="2809875"/>
                <a:ext cx="5334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3942433" y="2427817"/>
            <a:ext cx="0" cy="610658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47433" y="2428346"/>
            <a:ext cx="0" cy="60907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</p:cNvCxnSpPr>
          <p:nvPr/>
        </p:nvCxnSpPr>
        <p:spPr>
          <a:xfrm>
            <a:off x="7142833" y="3038475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29630" y="2714624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30" y="2714624"/>
                <a:ext cx="68480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943406" y="4485620"/>
                <a:ext cx="642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6" y="4485620"/>
                <a:ext cx="64293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74638" y="1371197"/>
                <a:ext cx="642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38" y="1371197"/>
                <a:ext cx="64293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49445" y="1371197"/>
                <a:ext cx="98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45" y="1371197"/>
                <a:ext cx="985976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335364" y="1371726"/>
                <a:ext cx="98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364" y="1371726"/>
                <a:ext cx="985976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427833" y="2776180"/>
                <a:ext cx="62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33" y="2776180"/>
                <a:ext cx="620042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458939" y="3037820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39" y="3037820"/>
                <a:ext cx="963084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365892" y="3038475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92" y="3038475"/>
                <a:ext cx="963084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ounded Rectangle 62"/>
              <p:cNvSpPr/>
              <p:nvPr/>
            </p:nvSpPr>
            <p:spPr>
              <a:xfrm>
                <a:off x="609600" y="979362"/>
                <a:ext cx="1438275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ounded 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79362"/>
                <a:ext cx="1438275" cy="382058"/>
              </a:xfrm>
              <a:prstGeom prst="roundRect">
                <a:avLst/>
              </a:prstGeom>
              <a:blipFill rotWithShape="1">
                <a:blip r:embed="rId17"/>
                <a:stretch>
                  <a:fillRect l="-1667" t="-7576" b="-25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2266033" y="980420"/>
                <a:ext cx="16764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3" y="980420"/>
                <a:ext cx="1676401" cy="382058"/>
              </a:xfrm>
              <a:prstGeom prst="roundRect">
                <a:avLst/>
              </a:prstGeom>
              <a:blipFill rotWithShape="1">
                <a:blip r:embed="rId18"/>
                <a:stretch>
                  <a:fillRect l="-1792" t="-597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4094833" y="980420"/>
                <a:ext cx="17526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33" y="980420"/>
                <a:ext cx="1752601" cy="382058"/>
              </a:xfrm>
              <a:prstGeom prst="roundRect">
                <a:avLst/>
              </a:prstGeom>
              <a:blipFill rotWithShape="1">
                <a:blip r:embed="rId19"/>
                <a:stretch>
                  <a:fillRect t="-597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Elbow Connector 76"/>
          <p:cNvCxnSpPr>
            <a:stCxn id="63" idx="2"/>
            <a:endCxn id="57" idx="1"/>
          </p:cNvCxnSpPr>
          <p:nvPr/>
        </p:nvCxnSpPr>
        <p:spPr>
          <a:xfrm rot="16200000" flipH="1">
            <a:off x="1415995" y="1274163"/>
            <a:ext cx="271387" cy="445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58" idx="1"/>
          </p:cNvCxnSpPr>
          <p:nvPr/>
        </p:nvCxnSpPr>
        <p:spPr>
          <a:xfrm rot="16200000" flipH="1">
            <a:off x="3141675" y="1325036"/>
            <a:ext cx="270329" cy="34521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2"/>
            <a:endCxn id="59" idx="1"/>
          </p:cNvCxnSpPr>
          <p:nvPr/>
        </p:nvCxnSpPr>
        <p:spPr>
          <a:xfrm rot="16200000" flipH="1">
            <a:off x="5017820" y="1315792"/>
            <a:ext cx="270858" cy="3642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rapezoid 37"/>
              <p:cNvSpPr/>
              <p:nvPr/>
            </p:nvSpPr>
            <p:spPr>
              <a:xfrm>
                <a:off x="2543175" y="402842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rapezoid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402842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642657" y="3505855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57" y="3505855"/>
                <a:ext cx="963084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2286000" y="4636962"/>
                <a:ext cx="16764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36962"/>
                <a:ext cx="1676401" cy="382058"/>
              </a:xfrm>
              <a:prstGeom prst="roundRect">
                <a:avLst/>
              </a:prstGeom>
              <a:blipFill rotWithShape="1">
                <a:blip r:embed="rId22"/>
                <a:stretch>
                  <a:fillRect l="-1434" t="-7576" b="-25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/>
          <p:cNvCxnSpPr>
            <a:stCxn id="41" idx="3"/>
            <a:endCxn id="61" idx="2"/>
          </p:cNvCxnSpPr>
          <p:nvPr/>
        </p:nvCxnSpPr>
        <p:spPr>
          <a:xfrm flipV="1">
            <a:off x="3605741" y="3561040"/>
            <a:ext cx="334740" cy="20642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rapezoid 44"/>
              <p:cNvSpPr/>
              <p:nvPr/>
            </p:nvSpPr>
            <p:spPr>
              <a:xfrm>
                <a:off x="4448175" y="4038600"/>
                <a:ext cx="1162050" cy="533400"/>
              </a:xfrm>
              <a:prstGeom prst="trapezoid">
                <a:avLst>
                  <a:gd name="adj" fmla="val 70577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rapezoid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75" y="4038600"/>
                <a:ext cx="1162050" cy="533400"/>
              </a:xfrm>
              <a:prstGeom prst="trapezoid">
                <a:avLst>
                  <a:gd name="adj" fmla="val 70577"/>
                </a:avLst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47657" y="3516035"/>
                <a:ext cx="963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57" y="3516035"/>
                <a:ext cx="963084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4191000" y="4647142"/>
                <a:ext cx="1676401" cy="3820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Teacher: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7142"/>
                <a:ext cx="1676401" cy="382058"/>
              </a:xfrm>
              <a:prstGeom prst="roundRect">
                <a:avLst/>
              </a:prstGeom>
              <a:blipFill rotWithShape="1">
                <a:blip r:embed="rId25"/>
                <a:stretch>
                  <a:fillRect l="-1792" t="-597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6" idx="3"/>
            <a:endCxn id="62" idx="2"/>
          </p:cNvCxnSpPr>
          <p:nvPr/>
        </p:nvCxnSpPr>
        <p:spPr>
          <a:xfrm flipV="1">
            <a:off x="5510741" y="3561695"/>
            <a:ext cx="336693" cy="2159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0"/>
            <a:endCxn id="5" idx="0"/>
          </p:cNvCxnSpPr>
          <p:nvPr/>
        </p:nvCxnSpPr>
        <p:spPr>
          <a:xfrm rot="5400000" flipH="1" flipV="1">
            <a:off x="881101" y="2814071"/>
            <a:ext cx="1600729" cy="829280"/>
          </a:xfrm>
          <a:prstGeom prst="bentConnector3">
            <a:avLst>
              <a:gd name="adj1" fmla="val 18899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6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Directly train like RNN with linear state dynamics</a:t>
                </a:r>
              </a:p>
              <a:p>
                <a:pPr marL="914400" lvl="1" indent="-514350"/>
                <a:r>
                  <a:rPr lang="en-US" dirty="0" smtClean="0"/>
                  <a:t>Use </a:t>
                </a:r>
                <a:r>
                  <a:rPr lang="en-US" dirty="0"/>
                  <a:t>B</a:t>
                </a:r>
                <a:r>
                  <a:rPr lang="en-US" dirty="0" smtClean="0"/>
                  <a:t>ack Propagation (BP) and Stochastic Gradient Descent (SGD) to update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Alternating linear and nonlinear updates</a:t>
                </a:r>
              </a:p>
              <a:p>
                <a:pPr marL="914400" lvl="1" indent="-514350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using BP and SGD</a:t>
                </a:r>
              </a:p>
              <a:p>
                <a:pPr marL="914400" lvl="1" indent="-514350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using SVD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54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1167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Recurrent Autoencoder Networks for Koopman Spectral Analysis</vt:lpstr>
      <vt:lpstr>The Koopman Operator</vt:lpstr>
      <vt:lpstr>EDMD Approximation</vt:lpstr>
      <vt:lpstr>Kernel DMD Approximation</vt:lpstr>
      <vt:lpstr>Deep Learning Approach</vt:lpstr>
      <vt:lpstr>Naïve Approach</vt:lpstr>
      <vt:lpstr>Recurrent Autoencoder Network (I)</vt:lpstr>
      <vt:lpstr>Recurrent Autoencoder Network (II)</vt:lpstr>
      <vt:lpstr>Training Methodology</vt:lpstr>
      <vt:lpstr>Koopman Spectral Analysis</vt:lpstr>
      <vt:lpstr>Koopman Spectral Analysis</vt:lpstr>
      <vt:lpstr>Koopman Spectral Analysis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Autoencoder Networks for Koopman Spectral Analysis</dc:title>
  <dc:creator>Sam Otto</dc:creator>
  <cp:lastModifiedBy>Sam Otto</cp:lastModifiedBy>
  <cp:revision>26</cp:revision>
  <dcterms:created xsi:type="dcterms:W3CDTF">2017-04-24T20:21:32Z</dcterms:created>
  <dcterms:modified xsi:type="dcterms:W3CDTF">2017-04-25T04:25:59Z</dcterms:modified>
</cp:coreProperties>
</file>