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8"/>
    <p:restoredTop sz="94682"/>
  </p:normalViewPr>
  <p:slideViewPr>
    <p:cSldViewPr snapToGrid="0" snapToObjects="1">
      <p:cViewPr varScale="1">
        <p:scale>
          <a:sx n="144" d="100"/>
          <a:sy n="144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047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2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07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2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zh-C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g"/><Relationship Id="rId12" Type="http://schemas.openxmlformats.org/officeDocument/2006/relationships/hyperlink" Target="https://apandre.wordpress.com/visible-data/cluster-analysis/" TargetMode="External"/><Relationship Id="rId1" Type="http://schemas.microsoft.com/office/2007/relationships/media" Target="../media/media1.wav"/><Relationship Id="rId2" Type="http://schemas.openxmlformats.org/officeDocument/2006/relationships/audio" Target="../media/media1.wav"/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microsoft.com/office/2007/relationships/media" Target="../media/media3.wav"/><Relationship Id="rId6" Type="http://schemas.openxmlformats.org/officeDocument/2006/relationships/audio" Target="../media/media3.wav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3.xml"/><Relationship Id="rId9" Type="http://schemas.openxmlformats.org/officeDocument/2006/relationships/image" Target="../media/image1.png"/><Relationship Id="rId10" Type="http://schemas.openxmlformats.org/officeDocument/2006/relationships/hyperlink" Target="http://pin.primate.wisc.edu/factsheets/entry/vervet/beha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Relationship Id="rId3" Type="http://schemas.openxmlformats.org/officeDocument/2006/relationships/hyperlink" Target="http://shabal.in/visuals/kmeans/1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Relationship Id="rId3" Type="http://schemas.openxmlformats.org/officeDocument/2006/relationships/hyperlink" Target="http://math.stackexchange.com/questions/1146/intuitive-way-to-understand-principal-component-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rkive.org/vervet/chlorocebus-pygerythrus/video-11a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Machine Leaning in Acoustic Primatology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r">
              <a:spcBef>
                <a:spcPts val="0"/>
              </a:spcBef>
              <a:buChar char="-"/>
            </a:pPr>
            <a:r>
              <a:rPr lang="zh-CN" dirty="0"/>
              <a:t>Xunmo Yang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Do Animals Have Language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95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dirty="0"/>
              <a:t>Human’s language ability is distinctive, </a:t>
            </a:r>
            <a:r>
              <a:rPr lang="en-US" altLang="zh-CN" dirty="0" smtClean="0"/>
              <a:t>while </a:t>
            </a:r>
            <a:r>
              <a:rPr lang="zh-CN" dirty="0" smtClean="0"/>
              <a:t>animals </a:t>
            </a:r>
            <a:r>
              <a:rPr lang="zh-CN" dirty="0"/>
              <a:t>do show some primitive speaking abilities.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/>
              <a:t>The first clear evidence was found in vervet </a:t>
            </a:r>
            <a:r>
              <a:rPr lang="zh-CN" dirty="0" smtClean="0"/>
              <a:t>monkey</a:t>
            </a:r>
            <a:r>
              <a:rPr lang="en-US" altLang="zh-CN" dirty="0" smtClean="0"/>
              <a:t>, which</a:t>
            </a:r>
            <a:r>
              <a:rPr lang="zh-CN" dirty="0" smtClean="0"/>
              <a:t> </a:t>
            </a:r>
            <a:r>
              <a:rPr lang="zh-CN" dirty="0"/>
              <a:t>has been found to use three types of alarms in wild, i.e., snake alarms, eagle alarms, and leopard alarms. Each alarm evokes contrasting responses. </a:t>
            </a:r>
            <a:r>
              <a:rPr lang="en-US" altLang="zh-CN" dirty="0" smtClean="0"/>
              <a:t>Monkeys </a:t>
            </a:r>
            <a:r>
              <a:rPr lang="zh-CN" dirty="0" smtClean="0"/>
              <a:t>on </a:t>
            </a:r>
            <a:r>
              <a:rPr lang="zh-CN" dirty="0"/>
              <a:t>the ground respond to leopard alarms by running into trees, to eagle alarms by looking up, and to snake alarms by looking down.</a:t>
            </a:r>
          </a:p>
          <a:p>
            <a:pPr>
              <a:spcBef>
                <a:spcPts val="0"/>
              </a:spcBef>
              <a:buNone/>
            </a:pPr>
            <a:r>
              <a:rPr lang="zh-CN" dirty="0"/>
              <a:t>Playback experiments confirmed that the responses were triggered by sound.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11700" y="4359000"/>
            <a:ext cx="5633099" cy="7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Seyfarth R M, Cheney D L, Marler P. Vervet monkey alarm calls: semantic communication in a free-ranging primate[J]. Animal Behaviour, 1980, 28(4): 1070-1094.</a:t>
            </a:r>
          </a:p>
          <a:p>
            <a:pPr rtl="0">
              <a:spcBef>
                <a:spcPts val="0"/>
              </a:spcBef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Seyfarth R M, Cheney D L, Marler P. Monkey responses to three different alarm calls: evidence of predator classification and semantic communication[J]. Science, 1980, 210(4471): 801-803.</a:t>
            </a:r>
          </a:p>
          <a:p>
            <a:pPr>
              <a:spcBef>
                <a:spcPts val="0"/>
              </a:spcBef>
              <a:buNone/>
            </a:pP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How to Understand Animal’s Language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Snake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Eagle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Leopard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These are not hard to distinguish by ears, but how about more similar cases? What if primatologists don’t agree to each other? Is there any more objective way?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Yes, in machine learning we have cluster analysis techniques.</a:t>
            </a:r>
            <a:endParaRPr lang="en-US" dirty="0"/>
          </a:p>
        </p:txBody>
      </p:sp>
      <p:pic>
        <p:nvPicPr>
          <p:cNvPr id="4" name="KN-leopar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406358" y="2229518"/>
            <a:ext cx="419651" cy="4196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700" y="2630070"/>
            <a:ext cx="3365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hlinkClick r:id="rId10"/>
              </a:rPr>
              <a:t>http://</a:t>
            </a:r>
            <a:r>
              <a:rPr lang="en-US" altLang="zh-CN" sz="1000" dirty="0" smtClean="0">
                <a:hlinkClick r:id="rId10"/>
              </a:rPr>
              <a:t>pin.primate.wisc.edu/factsheets/entry/vervet/behav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68" y="1152475"/>
            <a:ext cx="3486669" cy="17507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86668" y="2975386"/>
            <a:ext cx="36038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hlinkClick r:id="rId12"/>
              </a:rPr>
              <a:t>https://apandre.wordpress.com/visible-data/cluster-analysis</a:t>
            </a:r>
            <a:r>
              <a:rPr kumimoji="1" lang="en-US" altLang="zh-CN" sz="1000" dirty="0" smtClean="0">
                <a:hlinkClick r:id="rId12"/>
              </a:rPr>
              <a:t>/</a:t>
            </a:r>
            <a:r>
              <a:rPr kumimoji="1" lang="en-US" altLang="zh-CN" sz="1000" dirty="0" smtClean="0"/>
              <a:t> </a:t>
            </a:r>
          </a:p>
        </p:txBody>
      </p:sp>
      <p:pic>
        <p:nvPicPr>
          <p:cNvPr id="6" name="snake_repea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406358" y="1215473"/>
            <a:ext cx="419651" cy="419651"/>
          </a:xfrm>
          <a:prstGeom prst="rect">
            <a:avLst/>
          </a:prstGeom>
        </p:spPr>
      </p:pic>
      <p:pic>
        <p:nvPicPr>
          <p:cNvPr id="7" name="eagle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406358" y="1741287"/>
            <a:ext cx="419650" cy="419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0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6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Cluster Analysis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17019" cy="3416400"/>
          </a:xfrm>
        </p:spPr>
        <p:txBody>
          <a:bodyPr/>
          <a:lstStyle/>
          <a:p>
            <a:r>
              <a:rPr kumimoji="1" lang="en-US" altLang="zh-CN" sz="1600" dirty="0" smtClean="0"/>
              <a:t>There’re various ways to classify points to different clusters. k-means </a:t>
            </a:r>
            <a:r>
              <a:rPr lang="en-US" altLang="zh-CN" sz="1600" dirty="0" smtClean="0"/>
              <a:t>clustering is one of them, being relatively easy to understand.</a:t>
            </a:r>
          </a:p>
          <a:p>
            <a:r>
              <a:rPr lang="en-US" altLang="zh-CN" sz="1600" dirty="0" smtClean="0"/>
              <a:t>Procedure:</a:t>
            </a:r>
          </a:p>
          <a:p>
            <a:r>
              <a:rPr lang="en-US" altLang="zh-CN" sz="1600" dirty="0" smtClean="0"/>
              <a:t>Randomly initialize n centroids for n </a:t>
            </a:r>
            <a:r>
              <a:rPr lang="en-US" altLang="zh-CN" sz="1600" dirty="0" smtClean="0"/>
              <a:t>clusters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wanted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Repeat until no more change: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Each data point is assigned to its nearest centroid;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Centroids are updated to be the center of all </a:t>
            </a:r>
            <a:r>
              <a:rPr lang="en-US" altLang="zh-CN" sz="1600" dirty="0" smtClean="0"/>
              <a:t>points </a:t>
            </a:r>
            <a:r>
              <a:rPr lang="en-US" altLang="zh-CN" sz="1600" dirty="0" smtClean="0"/>
              <a:t>in the corresponding cluster.</a:t>
            </a:r>
            <a:endParaRPr lang="en-US" altLang="zh-CN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19" y="1152475"/>
            <a:ext cx="3503580" cy="2627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10958" y="3914911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hlinkClick r:id="rId3"/>
              </a:rPr>
              <a:t>http://</a:t>
            </a:r>
            <a:r>
              <a:rPr kumimoji="1" lang="en-US" altLang="zh-CN" sz="1000" dirty="0" smtClean="0">
                <a:hlinkClick r:id="rId3"/>
              </a:rPr>
              <a:t>shabal.in/visuals/kmeans/1.html</a:t>
            </a:r>
            <a:r>
              <a:rPr kumimoji="1" lang="en-US" altLang="zh-CN" sz="1000" dirty="0" smtClean="0"/>
              <a:t> 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26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Supervised Learning after Confirmation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701" y="1152474"/>
            <a:ext cx="4770362" cy="3700879"/>
          </a:xfrm>
        </p:spPr>
        <p:txBody>
          <a:bodyPr/>
          <a:lstStyle/>
          <a:p>
            <a:r>
              <a:rPr kumimoji="1" lang="en-US" altLang="zh-CN" sz="2000" dirty="0" smtClean="0"/>
              <a:t>Once the clusters obtained agree to those decided by primatologists, we can turn to supervised learning.</a:t>
            </a:r>
          </a:p>
          <a:p>
            <a:r>
              <a:rPr kumimoji="1" lang="en-US" altLang="zh-CN" sz="2000" dirty="0" smtClean="0"/>
              <a:t>A trained classifier can predict the possible type </a:t>
            </a:r>
            <a:r>
              <a:rPr kumimoji="1" lang="en-US" altLang="zh-CN" sz="2000" dirty="0" smtClean="0"/>
              <a:t>of </a:t>
            </a:r>
            <a:r>
              <a:rPr kumimoji="1" lang="en-US" altLang="zh-CN" sz="2000" dirty="0" smtClean="0"/>
              <a:t>new observations. It can be implemented </a:t>
            </a:r>
            <a:r>
              <a:rPr kumimoji="1" lang="en-US" altLang="zh-CN" sz="2000" dirty="0" smtClean="0"/>
              <a:t>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laptops</a:t>
            </a:r>
            <a:r>
              <a:rPr kumimoji="1" lang="en-US" altLang="zh-CN" sz="2000" dirty="0" smtClean="0"/>
              <a:t>, or even smart phones. In  that </a:t>
            </a:r>
            <a:r>
              <a:rPr kumimoji="1" lang="en-US" altLang="zh-CN" sz="2000" dirty="0" smtClean="0"/>
              <a:t>case,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primatologists </a:t>
            </a:r>
            <a:r>
              <a:rPr kumimoji="1" lang="en-US" altLang="zh-CN" sz="2000" dirty="0" smtClean="0"/>
              <a:t>working in the wild can use a </a:t>
            </a:r>
            <a:r>
              <a:rPr kumimoji="1" lang="en-US" altLang="zh-CN" sz="2000" dirty="0" smtClean="0"/>
              <a:t>phone </a:t>
            </a:r>
            <a:r>
              <a:rPr kumimoji="1" lang="en-US" altLang="zh-CN" sz="2000" dirty="0" smtClean="0"/>
              <a:t>to record animal’s speech then the </a:t>
            </a:r>
            <a:r>
              <a:rPr kumimoji="1" lang="en-US" altLang="zh-CN" sz="2000" dirty="0" err="1" smtClean="0"/>
              <a:t>possiblemeaning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/>
              <a:t>will be returned </a:t>
            </a:r>
            <a:r>
              <a:rPr kumimoji="1" lang="en-US" altLang="zh-CN" sz="2000" dirty="0"/>
              <a:t>shortly. 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62" y="1878226"/>
            <a:ext cx="3901300" cy="26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Summarized Procedure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04552" y="1120654"/>
            <a:ext cx="2099904" cy="312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Records collected</a:t>
            </a:r>
            <a:endParaRPr kumimoji="1"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1712188" y="1447583"/>
            <a:ext cx="484632" cy="2713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79718" y="1744244"/>
            <a:ext cx="2602323" cy="448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Pre-processing, e.g., background noise reduction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1699" y="2503755"/>
            <a:ext cx="3285611" cy="4362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 extraction, may followed by </a:t>
            </a:r>
            <a:r>
              <a:rPr kumimoji="1" lang="en-US" altLang="zh-CN" dirty="0" smtClean="0"/>
              <a:t>dimensionality reduction, e.g., PCA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738564" y="2216316"/>
            <a:ext cx="484632" cy="2713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738564" y="2968825"/>
            <a:ext cx="484632" cy="2713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1699" y="3254930"/>
            <a:ext cx="3285611" cy="2711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Cluster analysis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11699" y="3826214"/>
            <a:ext cx="3285611" cy="3137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Supervised learning</a:t>
            </a:r>
            <a:endParaRPr kumimoji="1"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738564" y="3525185"/>
            <a:ext cx="484632" cy="2713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738564" y="4172188"/>
            <a:ext cx="484632" cy="2713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1699" y="4475760"/>
            <a:ext cx="3285611" cy="468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Can be used as a black box for primatologists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66" y="1187504"/>
            <a:ext cx="4662233" cy="3505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49314" y="812877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/>
                </a:solidFill>
              </a:rPr>
              <a:t>Principal Component </a:t>
            </a:r>
            <a:r>
              <a:rPr kumimoji="1" lang="en-US" altLang="zh-CN" dirty="0" smtClean="0">
                <a:solidFill>
                  <a:schemeClr val="bg2"/>
                </a:solidFill>
              </a:rPr>
              <a:t>Analysis (PCA)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97130" y="4728345"/>
            <a:ext cx="5008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hlinkClick r:id="rId3"/>
              </a:rPr>
              <a:t>http://</a:t>
            </a:r>
            <a:r>
              <a:rPr kumimoji="1" lang="en-US" altLang="zh-CN" sz="800" dirty="0" smtClean="0">
                <a:hlinkClick r:id="rId3"/>
              </a:rPr>
              <a:t>math.stackexchange.com/questions/1146/intuitive-way-to-understand-principal-component-analysis</a:t>
            </a:r>
            <a:r>
              <a:rPr kumimoji="1" lang="en-US" altLang="zh-CN" sz="800" dirty="0" smtClean="0"/>
              <a:t> 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0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Primitive Study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 extracted the audio track on 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www.arkive.org/vervet/chlorocebus-pygerythrus/video-11a.html</a:t>
            </a:r>
            <a:r>
              <a:rPr kumimoji="1" lang="en-US" altLang="zh-CN" dirty="0" smtClean="0"/>
              <a:t>, manually truncated it to small parts containing different type of alarms, and made some analysis.</a:t>
            </a:r>
          </a:p>
          <a:p>
            <a:r>
              <a:rPr kumimoji="1" lang="en-US" altLang="zh-CN" dirty="0" smtClean="0"/>
              <a:t>Spectrogram:		Snake		   Eagle		     Leopard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Previous study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92" y="3874988"/>
            <a:ext cx="1318851" cy="1028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439" y="2716712"/>
            <a:ext cx="959556" cy="11076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024" y="2720883"/>
            <a:ext cx="952719" cy="11034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420" y="3874988"/>
            <a:ext cx="1638910" cy="10243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824" y="2716712"/>
            <a:ext cx="946850" cy="11076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4538" y="3874988"/>
            <a:ext cx="1609645" cy="10243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1700" y="4899307"/>
            <a:ext cx="4693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hlinkClick r:id="rId9" invalidUrl="http://www.psych.upenn.edu/~seyfarth/Baboon research/vervet vox.htm"/>
              </a:rPr>
              <a:t>http://www.psych.upenn.edu/~</a:t>
            </a:r>
            <a:r>
              <a:rPr kumimoji="1" lang="en-US" altLang="zh-CN" sz="1000" dirty="0" smtClean="0">
                <a:hlinkClick r:id="rId10" invalidUrl="http://www.psych.upenn.edu/~seyfarth/Baboon research/vervet vox.htm"/>
              </a:rPr>
              <a:t>seyfarth/Baboon%20research/vervet%20vox.htm</a:t>
            </a:r>
            <a:r>
              <a:rPr kumimoji="1" lang="en-US" altLang="zh-CN" sz="1000" dirty="0" smtClean="0"/>
              <a:t> 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23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Cluster Analysis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5011414" cy="38984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kumimoji="1" lang="en-US" altLang="zh-CN" dirty="0" smtClean="0"/>
              <a:t>For each small record extracted: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kumimoji="1" lang="en-US" altLang="zh-CN" dirty="0" smtClean="0"/>
              <a:t>The sampling frequency is reduced to 22.05kHz;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kumimoji="1" lang="en-US" altLang="zh-CN" dirty="0" smtClean="0"/>
              <a:t>A fast Fourier transform applied to </a:t>
            </a:r>
            <a:r>
              <a:rPr kumimoji="1" lang="en-US" altLang="zh-CN" dirty="0" smtClean="0"/>
              <a:t>frames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sampled </a:t>
            </a:r>
            <a:r>
              <a:rPr kumimoji="1" lang="en-US" altLang="zh-CN" dirty="0" smtClean="0"/>
              <a:t>by a sliding Hamming window, with </a:t>
            </a:r>
            <a:r>
              <a:rPr kumimoji="1" lang="en-US" altLang="zh-CN" dirty="0" smtClean="0"/>
              <a:t>93.75</a:t>
            </a:r>
            <a:r>
              <a:rPr kumimoji="1" lang="en-US" altLang="zh-CN" dirty="0" smtClean="0"/>
              <a:t>% overlap. Each frame includes 1024 </a:t>
            </a:r>
            <a:r>
              <a:rPr kumimoji="1" lang="en-US" altLang="zh-CN" dirty="0" smtClean="0"/>
              <a:t>continuous </a:t>
            </a:r>
            <a:r>
              <a:rPr kumimoji="1" lang="en-US" altLang="zh-CN" dirty="0" smtClean="0"/>
              <a:t>points;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kumimoji="1" lang="en-US" altLang="zh-CN" dirty="0" smtClean="0"/>
              <a:t>Weak frames (average amplitude &lt; 1) are discarded;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kumimoji="1" lang="en-US" altLang="zh-CN" dirty="0" smtClean="0"/>
              <a:t>PCA applied, with 99% variance conserved;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kumimoji="1" lang="en-US" altLang="zh-CN" dirty="0" smtClean="0"/>
              <a:t>Data then sent to FindClusters function </a:t>
            </a:r>
            <a:r>
              <a:rPr kumimoji="1" lang="en-US" altLang="zh-CN" smtClean="0"/>
              <a:t>in </a:t>
            </a:r>
            <a:r>
              <a:rPr kumimoji="1" lang="en-US" altLang="zh-CN" smtClean="0"/>
              <a:t>Mathematica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to be classified into 3 clusters.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4" y="1152475"/>
            <a:ext cx="3705127" cy="82924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4877"/>
              </p:ext>
            </p:extLst>
          </p:nvPr>
        </p:nvGraphicFramePr>
        <p:xfrm>
          <a:off x="5540828" y="2469424"/>
          <a:ext cx="3487412" cy="1950177"/>
        </p:xfrm>
        <a:graphic>
          <a:graphicData uri="http://schemas.openxmlformats.org/drawingml/2006/table">
            <a:tbl>
              <a:tblPr firstRow="1" bandRow="1"/>
              <a:tblGrid>
                <a:gridCol w="871853"/>
                <a:gridCol w="871853"/>
                <a:gridCol w="871853"/>
                <a:gridCol w="871853"/>
              </a:tblGrid>
              <a:tr h="3197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Snake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Eagle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Leopard</a:t>
                      </a:r>
                      <a:endParaRPr lang="zh-CN" altLang="en-US" dirty="0"/>
                    </a:p>
                  </a:txBody>
                  <a:tcPr/>
                </a:tc>
              </a:tr>
              <a:tr h="5434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1575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 smtClean="0"/>
                        <a:t>495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356</a:t>
                      </a:r>
                      <a:endParaRPr lang="zh-CN" altLang="en-US" dirty="0"/>
                    </a:p>
                  </a:txBody>
                  <a:tcPr/>
                </a:tc>
              </a:tr>
              <a:tr h="5434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812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</a:tr>
              <a:tr h="5434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608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0240" y="1771650"/>
            <a:ext cx="6912059" cy="1668780"/>
          </a:xfrm>
        </p:spPr>
        <p:txBody>
          <a:bodyPr/>
          <a:lstStyle/>
          <a:p>
            <a:r>
              <a:rPr kumimoji="1" lang="en-US" altLang="zh-CN" sz="8000" dirty="0" smtClean="0"/>
              <a:t>Thank you!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454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569</Words>
  <Application>Microsoft Macintosh PowerPoint</Application>
  <PresentationFormat>全屏显示(16:9)</PresentationFormat>
  <Paragraphs>68</Paragraphs>
  <Slides>9</Slides>
  <Notes>3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Average</vt:lpstr>
      <vt:lpstr>Oswald</vt:lpstr>
      <vt:lpstr>宋体</vt:lpstr>
      <vt:lpstr>Arial</vt:lpstr>
      <vt:lpstr>slate</vt:lpstr>
      <vt:lpstr>Machine Leaning in Acoustic Primatology</vt:lpstr>
      <vt:lpstr>Do Animals Have Language</vt:lpstr>
      <vt:lpstr>How to Understand Animal’s Language</vt:lpstr>
      <vt:lpstr>Cluster Analysis</vt:lpstr>
      <vt:lpstr>Supervised Learning after Confirmation</vt:lpstr>
      <vt:lpstr>A Summarized Procedure</vt:lpstr>
      <vt:lpstr>A Primitive Study</vt:lpstr>
      <vt:lpstr>Cluster Analysis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Leaning in Acoustic Primatology</dc:title>
  <cp:lastModifiedBy>tcya tcya</cp:lastModifiedBy>
  <cp:revision>34</cp:revision>
  <dcterms:modified xsi:type="dcterms:W3CDTF">2015-11-30T23:45:02Z</dcterms:modified>
</cp:coreProperties>
</file>