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Default Extension="jpeg" ContentType="image/jpeg"/>
  <Default Extension="xml" ContentType="application/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notesSlides/notesSlide1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handoutMasters/handoutMaster1.xml" ContentType="application/vnd.openxmlformats-officedocument.presentationml.handoutMaster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theme/theme3.xml" ContentType="application/vnd.openxmlformats-officedocument.theme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firstSlideNum="0" saveSubsetFonts="1" autoCompressPictures="0">
  <p:sldMasterIdLst>
    <p:sldMasterId r:id="rId1"/>
  </p:sldMasterIdLst>
  <p:notesMasterIdLst>
    <p:notesMasterId r:id="rId10"/>
  </p:notesMasterIdLst>
  <p:handoutMasterIdLst>
    <p:handoutMasterId r:id="rId11"/>
  </p:handoutMasterIdLst>
  <p:sldIdLst>
    <p:sldId id="256" r:id="rId2"/>
    <p:sldId id="258" r:id="rId3"/>
    <p:sldId id="270" r:id="rId4"/>
    <p:sldId id="257" r:id="rId5"/>
    <p:sldId id="271" r:id="rId6"/>
    <p:sldId id="265" r:id="rId7"/>
    <p:sldId id="262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 showOutlineIcons="0">
    <p:restoredLeft sz="15620"/>
    <p:restoredTop sz="94660"/>
  </p:normalViewPr>
  <p:slideViewPr>
    <p:cSldViewPr snapToObjects="1">
      <p:cViewPr varScale="1">
        <p:scale>
          <a:sx n="141" d="100"/>
          <a:sy n="141" d="100"/>
        </p:scale>
        <p:origin x="-76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handoutMaster" Target="handoutMasters/handout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FF0DB-BD28-1643-AF02-6DD0AFF26C6D}" type="datetimeFigureOut">
              <a:rPr lang="en-US" smtClean="0"/>
              <a:t>3/1/12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7BFEB4-0B8C-6243-903B-26A535B6EC1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BC6CD2-E77E-5440-A175-675A1695B356}" type="datetimeFigureOut">
              <a:rPr lang="en-US" smtClean="0"/>
              <a:t>3/1/12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C2D7F2-CF1C-4345-987A-6858B50CEC7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C2D7F2-CF1C-4345-987A-6858B50CEC73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C7013-C1A1-C341-90B6-7E7E3B2D1685}" type="datetime1">
              <a:rPr lang="en-US" smtClean="0"/>
              <a:t>3/1/12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AD3EB-31DF-2C48-9585-27B7505CC8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975AA-2AF1-0542-BB5B-EB2FD5E856FE}" type="datetime1">
              <a:rPr lang="en-US" smtClean="0"/>
              <a:t>3/1/12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AD3EB-31DF-2C48-9585-27B7505CC8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D9C1B-FCDF-E743-9B54-E93373F96A56}" type="datetime1">
              <a:rPr lang="en-US" smtClean="0"/>
              <a:t>3/1/12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AD3EB-31DF-2C48-9585-27B7505CC8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29890-95C8-7C4F-8D59-79310348574D}" type="datetime1">
              <a:rPr lang="en-US" smtClean="0"/>
              <a:t>3/1/12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AD3EB-31DF-2C48-9585-27B7505CC8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84F0E-17FC-C74E-A9F7-780DE4B7033B}" type="datetime1">
              <a:rPr lang="en-US" smtClean="0"/>
              <a:t>3/1/12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AD3EB-31DF-2C48-9585-27B7505CC8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21AF7-54FE-3A43-B74D-F787325D3B20}" type="datetime1">
              <a:rPr lang="en-US" smtClean="0"/>
              <a:t>3/1/12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AD3EB-31DF-2C48-9585-27B7505CC8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501BB-DF44-6F4A-A45E-0B2D2BE21013}" type="datetime1">
              <a:rPr lang="en-US" smtClean="0"/>
              <a:t>3/1/12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AD3EB-31DF-2C48-9585-27B7505CC8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7DE16-CE5E-964B-A128-4B63CCE2C465}" type="datetime1">
              <a:rPr lang="en-US" smtClean="0"/>
              <a:t>3/1/12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AD3EB-31DF-2C48-9585-27B7505CC8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E6443-3AAE-2A4D-BAF7-8CF863C0CA23}" type="datetime1">
              <a:rPr lang="en-US" smtClean="0"/>
              <a:t>3/1/12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AD3EB-31DF-2C48-9585-27B7505CC8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7D37A-0AE5-264F-8849-762D10DAF3E9}" type="datetime1">
              <a:rPr lang="en-US" smtClean="0"/>
              <a:t>3/1/12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AD3EB-31DF-2C48-9585-27B7505CC8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223DA-14BD-8C48-8E16-DB444E80E253}" type="datetime1">
              <a:rPr lang="en-US" smtClean="0"/>
              <a:t>3/1/12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AD3EB-31DF-2C48-9585-27B7505CC8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454092-C87E-614C-A1CC-13D8529096AB}" type="datetime1">
              <a:rPr lang="en-US" smtClean="0"/>
              <a:t>3/1/12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1AD3EB-31DF-2C48-9585-27B7505CC84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r:id="rId1"/>
    <p:sldLayoutId r:id="rId2"/>
    <p:sldLayoutId r:id="rId3"/>
    <p:sldLayoutId r:id="rId4"/>
    <p:sldLayoutId r:id="rId5"/>
    <p:sldLayoutId r:id="rId6"/>
    <p:sldLayoutId r:id="rId7"/>
    <p:sldLayoutId r:id="rId8"/>
    <p:sldLayoutId r:id="rId9"/>
    <p:sldLayoutId r:id="rId10"/>
    <p:sldLayoutId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AWE</a:t>
            </a:r>
            <a:br>
              <a:rPr lang="en-US" dirty="0" smtClean="0"/>
            </a:br>
            <a:r>
              <a:rPr lang="en-US" dirty="0" smtClean="0"/>
              <a:t>with </a:t>
            </a:r>
            <a:r>
              <a:rPr lang="en-US" dirty="0" err="1" smtClean="0"/>
              <a:t>WorkQueue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pic>
        <p:nvPicPr>
          <p:cNvPr id="4" name="Content Placeholder 3" descr="awe-schema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035300"/>
            <a:ext cx="8229600" cy="3655762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AD3EB-31DF-2C48-9585-27B7505CC84E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Overhead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Solvated </a:t>
            </a:r>
            <a:r>
              <a:rPr lang="en-US" dirty="0" smtClean="0"/>
              <a:t>DHFR*: </a:t>
            </a:r>
            <a:r>
              <a:rPr lang="en-US" dirty="0" smtClean="0"/>
              <a:t>23569 atoms</a:t>
            </a:r>
          </a:p>
          <a:p>
            <a:r>
              <a:rPr lang="en-US" dirty="0" err="1" smtClean="0"/>
              <a:t>Gromacs</a:t>
            </a:r>
            <a:r>
              <a:rPr lang="en-US" dirty="0" smtClean="0"/>
              <a:t> 4.5.3</a:t>
            </a:r>
          </a:p>
          <a:p>
            <a:r>
              <a:rPr lang="en-US" dirty="0" smtClean="0"/>
              <a:t>Time to load system</a:t>
            </a:r>
          </a:p>
          <a:p>
            <a:pPr lvl="1"/>
            <a:r>
              <a:rPr lang="en-US" dirty="0" smtClean="0"/>
              <a:t>Average: 0.67 seconds, std: 0.01</a:t>
            </a:r>
          </a:p>
          <a:p>
            <a:r>
              <a:rPr lang="en-US" dirty="0" smtClean="0"/>
              <a:t>1000 steps:</a:t>
            </a:r>
          </a:p>
          <a:p>
            <a:pPr lvl="1"/>
            <a:r>
              <a:rPr lang="en-US" dirty="0" smtClean="0"/>
              <a:t>Single threaded:</a:t>
            </a:r>
          </a:p>
          <a:p>
            <a:pPr lvl="2"/>
            <a:r>
              <a:rPr lang="en-US" dirty="0" smtClean="0"/>
              <a:t>Average: 113.4 seconds, std: 0.4</a:t>
            </a:r>
          </a:p>
          <a:p>
            <a:pPr lvl="1"/>
            <a:r>
              <a:rPr lang="en-US" dirty="0" smtClean="0"/>
              <a:t>Multi threaded (24 cores)</a:t>
            </a:r>
          </a:p>
          <a:p>
            <a:pPr lvl="2"/>
            <a:r>
              <a:rPr lang="en-US" dirty="0" smtClean="0"/>
              <a:t>Average: 6.96 seconds, std: 0.02</a:t>
            </a:r>
          </a:p>
          <a:p>
            <a:r>
              <a:rPr lang="en-US" dirty="0" smtClean="0"/>
              <a:t>Data Transfer time</a:t>
            </a:r>
          </a:p>
          <a:p>
            <a:pPr lvl="1"/>
            <a:r>
              <a:rPr lang="en-US" dirty="0" smtClean="0"/>
              <a:t>Average 5.82 milliseconds, std: </a:t>
            </a:r>
            <a:r>
              <a:rPr lang="en-US" dirty="0" smtClean="0"/>
              <a:t>0.76</a:t>
            </a:r>
          </a:p>
          <a:p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Overhead: 10% worst case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AD3EB-31DF-2C48-9585-27B7505CC84E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57200" y="6356350"/>
            <a:ext cx="31534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*System </a:t>
            </a:r>
            <a:r>
              <a:rPr lang="en-US" sz="1200" dirty="0" err="1" smtClean="0"/>
              <a:t>retreived</a:t>
            </a:r>
            <a:r>
              <a:rPr lang="en-US" sz="1200" dirty="0" smtClean="0"/>
              <a:t> from</a:t>
            </a:r>
            <a:r>
              <a:rPr lang="en-US" sz="1200" dirty="0" smtClean="0"/>
              <a:t> </a:t>
            </a:r>
            <a:r>
              <a:rPr lang="en-US" sz="1200" dirty="0" err="1" smtClean="0"/>
              <a:t>www.gromacs.org</a:t>
            </a:r>
            <a:r>
              <a:rPr lang="en-US" sz="1200" dirty="0" smtClean="0"/>
              <a:t>/</a:t>
            </a:r>
            <a:r>
              <a:rPr lang="en-US" sz="1200" dirty="0" smtClean="0"/>
              <a:t>GPU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1000 steps </a:t>
            </a:r>
            <a:r>
              <a:rPr lang="en-US" dirty="0" smtClean="0"/>
              <a:t>in each </a:t>
            </a:r>
            <a:r>
              <a:rPr lang="en-US" dirty="0" smtClean="0"/>
              <a:t>simulation</a:t>
            </a:r>
          </a:p>
          <a:p>
            <a:r>
              <a:rPr lang="en-US" dirty="0" err="1" smtClean="0"/>
              <a:t>Gromacs</a:t>
            </a:r>
            <a:endParaRPr lang="en-US" dirty="0" smtClean="0"/>
          </a:p>
          <a:p>
            <a:r>
              <a:rPr lang="en-US" dirty="0" smtClean="0"/>
              <a:t>50 workers</a:t>
            </a:r>
            <a:endParaRPr lang="en-US" dirty="0" smtClean="0"/>
          </a:p>
          <a:p>
            <a:r>
              <a:rPr lang="en-US" dirty="0" smtClean="0"/>
              <a:t>DHFR (</a:t>
            </a:r>
            <a:r>
              <a:rPr lang="en-US" dirty="0" smtClean="0"/>
              <a:t>23569  </a:t>
            </a:r>
            <a:r>
              <a:rPr lang="en-US" dirty="0" smtClean="0"/>
              <a:t>atoms)</a:t>
            </a:r>
            <a:endParaRPr lang="en-US" dirty="0" smtClean="0"/>
          </a:p>
          <a:p>
            <a:r>
              <a:rPr lang="en-US" dirty="0" smtClean="0"/>
              <a:t>10 </a:t>
            </a:r>
            <a:r>
              <a:rPr lang="en-US" dirty="0" smtClean="0"/>
              <a:t>cells</a:t>
            </a:r>
          </a:p>
          <a:p>
            <a:r>
              <a:rPr lang="en-US" dirty="0" smtClean="0"/>
              <a:t>10 walkers / cell</a:t>
            </a:r>
            <a:endParaRPr lang="en-US" dirty="0" smtClean="0"/>
          </a:p>
          <a:p>
            <a:r>
              <a:rPr lang="en-US" dirty="0" smtClean="0"/>
              <a:t>100 </a:t>
            </a:r>
            <a:r>
              <a:rPr lang="en-US" dirty="0" smtClean="0"/>
              <a:t>concurrent tasks</a:t>
            </a:r>
            <a:endParaRPr lang="en-US" dirty="0" smtClean="0"/>
          </a:p>
          <a:p>
            <a:r>
              <a:rPr lang="en-US" dirty="0" smtClean="0"/>
              <a:t>10 </a:t>
            </a:r>
            <a:r>
              <a:rPr lang="en-US" dirty="0" smtClean="0"/>
              <a:t>iterations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AD3EB-31DF-2C48-9585-27B7505CC84E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DHFR times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Time to complete an iteration					(submit, wait, resample)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Average: 6.85 min, std: 58.6 </a:t>
            </a:r>
            <a:r>
              <a:rPr lang="en-US" dirty="0" err="1" smtClean="0">
                <a:solidFill>
                  <a:srgbClr val="000000"/>
                </a:solidFill>
              </a:rPr>
              <a:t>s</a:t>
            </a:r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Time to resample*: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Average 138.35 ms, std: 4.8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Task execution time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Average: 136.0 </a:t>
            </a:r>
            <a:r>
              <a:rPr lang="en-US" dirty="0" err="1" smtClean="0">
                <a:solidFill>
                  <a:srgbClr val="000000"/>
                </a:solidFill>
              </a:rPr>
              <a:t>s</a:t>
            </a:r>
            <a:r>
              <a:rPr lang="en-US" dirty="0" smtClean="0">
                <a:solidFill>
                  <a:srgbClr val="000000"/>
                </a:solidFill>
              </a:rPr>
              <a:t>, std: 14.1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Average transfer time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Average: 34.7 ms, std: 47.2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356350"/>
            <a:ext cx="6781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*DHFR resampling was run with identity function. Resampling timings here are taken from a previous run.</a:t>
            </a:r>
            <a:endParaRPr lang="en-US" sz="1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AD3EB-31DF-2C48-9585-27B7505CC84E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WorkQueue</a:t>
            </a:r>
            <a:r>
              <a:rPr lang="en-US" dirty="0" smtClean="0"/>
              <a:t> workers busy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Workers are busy with tasks between iterations</a:t>
            </a:r>
            <a:r>
              <a:rPr lang="en-US" dirty="0" smtClean="0"/>
              <a:t>.</a:t>
            </a:r>
          </a:p>
          <a:p>
            <a:r>
              <a:rPr lang="en-US" dirty="0" smtClean="0"/>
              <a:t>Workers join, then oscillate between “busy” and “waiting” as the master enters and exits the barrier.</a:t>
            </a:r>
          </a:p>
          <a:p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Note:  during iteration 4 a worker failed and the task was automatically rescheduled.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pic>
        <p:nvPicPr>
          <p:cNvPr id="7" name="Picture Placeholder 6" descr="wq_workers_busy.pn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/>
          <a:stretch>
            <a:fillRect/>
          </a:stretch>
        </p:blipFill>
        <p:spPr/>
      </p:pic>
      <p:cxnSp>
        <p:nvCxnSpPr>
          <p:cNvPr id="9" name="Straight Arrow Connector 8"/>
          <p:cNvCxnSpPr/>
          <p:nvPr/>
        </p:nvCxnSpPr>
        <p:spPr>
          <a:xfrm rot="16200000" flipV="1">
            <a:off x="3810005" y="4114801"/>
            <a:ext cx="457196" cy="1"/>
          </a:xfrm>
          <a:prstGeom prst="straightConnector1">
            <a:avLst/>
          </a:prstGeom>
          <a:ln w="79375" cap="flat" cmpd="sng" algn="ctr">
            <a:solidFill>
              <a:schemeClr val="accent3">
                <a:lumMod val="5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AD3EB-31DF-2C48-9585-27B7505CC84E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</a:t>
            </a:r>
            <a:r>
              <a:rPr lang="en-US" dirty="0" smtClean="0"/>
              <a:t> turnaround time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>
            <a:noAutofit/>
          </a:bodyPr>
          <a:lstStyle/>
          <a:p>
            <a:r>
              <a:rPr lang="en-US" sz="1200" dirty="0" smtClean="0"/>
              <a:t>Turnaround time </a:t>
            </a:r>
            <a:r>
              <a:rPr lang="en-US" sz="1200" dirty="0" smtClean="0"/>
              <a:t>is the duration of the task:</a:t>
            </a:r>
            <a:endParaRPr lang="en-US" sz="1200" dirty="0" smtClean="0"/>
          </a:p>
          <a:p>
            <a:pPr algn="ctr"/>
            <a:r>
              <a:rPr lang="en-US" sz="1200" dirty="0" smtClean="0">
                <a:latin typeface="Courier New"/>
                <a:cs typeface="Courier New"/>
              </a:rPr>
              <a:t>Turnaround time </a:t>
            </a:r>
            <a:r>
              <a:rPr lang="en-US" sz="1200" dirty="0" smtClean="0">
                <a:latin typeface="Courier New"/>
                <a:cs typeface="Courier New"/>
              </a:rPr>
              <a:t>= completion time – submit </a:t>
            </a:r>
            <a:r>
              <a:rPr lang="en-US" sz="1200" dirty="0" smtClean="0">
                <a:latin typeface="Courier New"/>
                <a:cs typeface="Courier New"/>
              </a:rPr>
              <a:t>time</a:t>
            </a:r>
          </a:p>
          <a:p>
            <a:r>
              <a:rPr lang="en-US" sz="1200" dirty="0" smtClean="0">
                <a:cs typeface="Courier New"/>
              </a:rPr>
              <a:t>Tasks will not be immediately executed on submission if nworkers &lt; ntasks.</a:t>
            </a:r>
          </a:p>
          <a:p>
            <a:r>
              <a:rPr lang="en-US" sz="1200" dirty="0" smtClean="0">
                <a:cs typeface="Courier New"/>
              </a:rPr>
              <a:t>Red dashed lines group tasks into iterations.</a:t>
            </a:r>
          </a:p>
          <a:p>
            <a:r>
              <a:rPr lang="en-US" sz="1200" dirty="0" smtClean="0">
                <a:solidFill>
                  <a:srgbClr val="4F6228"/>
                </a:solidFill>
              </a:rPr>
              <a:t>Note:  during iteration 4 a worker failed and the task was automatically rescheduled.</a:t>
            </a:r>
          </a:p>
          <a:p>
            <a:endParaRPr lang="en-US" sz="1200" dirty="0" smtClean="0">
              <a:cs typeface="Courier New"/>
            </a:endParaRPr>
          </a:p>
        </p:txBody>
      </p:sp>
      <p:pic>
        <p:nvPicPr>
          <p:cNvPr id="8" name="Picture Placeholder 7" descr="task_turnaround_time.pn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/>
          <a:stretch>
            <a:fillRect/>
          </a:stretch>
        </p:blipFill>
        <p:spPr/>
      </p:pic>
      <p:cxnSp>
        <p:nvCxnSpPr>
          <p:cNvPr id="11" name="Straight Arrow Connector 10"/>
          <p:cNvCxnSpPr/>
          <p:nvPr/>
        </p:nvCxnSpPr>
        <p:spPr>
          <a:xfrm rot="5400000">
            <a:off x="3962400" y="609600"/>
            <a:ext cx="533400" cy="76200"/>
          </a:xfrm>
          <a:prstGeom prst="straightConnector1">
            <a:avLst/>
          </a:prstGeom>
          <a:ln w="79375" cap="flat" cmpd="sng" algn="ctr">
            <a:solidFill>
              <a:srgbClr val="4F6228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AD3EB-31DF-2C48-9585-27B7505CC84E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WorkQueue</a:t>
            </a:r>
            <a:r>
              <a:rPr lang="en-US" dirty="0" smtClean="0"/>
              <a:t> tasks complete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err="1" smtClean="0"/>
              <a:t>WorkQueue</a:t>
            </a:r>
            <a:r>
              <a:rPr lang="en-US" dirty="0" smtClean="0"/>
              <a:t> handles completed tasks sequentially. A task is marked as “complete” if it has finished executing but is waiting to be processed by the master. </a:t>
            </a:r>
            <a:endParaRPr lang="en-US" dirty="0"/>
          </a:p>
        </p:txBody>
      </p:sp>
      <p:pic>
        <p:nvPicPr>
          <p:cNvPr id="7" name="Picture Placeholder 6" descr="wq_tasks_waiting.pn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/>
          <a:stretch>
            <a:fillRect/>
          </a:stretch>
        </p:blipFill>
        <p:spPr/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AD3EB-31DF-2C48-9585-27B7505CC84E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740</TotalTime>
  <Words>328</Words>
  <Application>Microsoft Macintosh PowerPoint</Application>
  <PresentationFormat>On-screen Show (4:3)</PresentationFormat>
  <Paragraphs>55</Paragraphs>
  <Slides>8</Slides>
  <Notes>1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AWE with WorkQueue</vt:lpstr>
      <vt:lpstr>Architecture</vt:lpstr>
      <vt:lpstr>Task Overhead</vt:lpstr>
      <vt:lpstr>Setup</vt:lpstr>
      <vt:lpstr>DHFR times</vt:lpstr>
      <vt:lpstr>WorkQueue workers busy</vt:lpstr>
      <vt:lpstr>Task turnaround time</vt:lpstr>
      <vt:lpstr>WorkQueue tasks complete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AWE-WQ</dc:title>
  <dc:creator>Badi' Abdul-Wahid</dc:creator>
  <cp:lastModifiedBy>Badi' Abdul-Wahid</cp:lastModifiedBy>
  <cp:revision>76</cp:revision>
  <dcterms:created xsi:type="dcterms:W3CDTF">2012-03-01T17:14:49Z</dcterms:created>
  <dcterms:modified xsi:type="dcterms:W3CDTF">2012-03-02T03:54:04Z</dcterms:modified>
</cp:coreProperties>
</file>