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12" r:id="rId3"/>
    <p:sldId id="313" r:id="rId4"/>
    <p:sldId id="314" r:id="rId5"/>
    <p:sldId id="315" r:id="rId6"/>
    <p:sldId id="317" r:id="rId7"/>
    <p:sldId id="316" r:id="rId8"/>
    <p:sldId id="318" r:id="rId9"/>
    <p:sldId id="319" r:id="rId10"/>
    <p:sldId id="321" r:id="rId11"/>
    <p:sldId id="322" r:id="rId12"/>
    <p:sldId id="323" r:id="rId13"/>
    <p:sldId id="324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/>
    <p:restoredTop sz="95411"/>
  </p:normalViewPr>
  <p:slideViewPr>
    <p:cSldViewPr snapToGrid="0" snapToObjects="1">
      <p:cViewPr>
        <p:scale>
          <a:sx n="115" d="100"/>
          <a:sy n="115" d="100"/>
        </p:scale>
        <p:origin x="229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F9C8-5123-E04C-9644-E9A8A19E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FE71-B920-4549-B064-434EE8B6C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A03F-E703-564B-8B0F-1E04796B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91AA-1B56-3C47-8E19-DCD370D2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66C6A-65C3-0C40-A604-33FA741C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3685-1692-AF4F-96E1-E5837823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4FC91-7E57-404E-896F-BC86EC26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D28F-8F45-7148-B2BE-DD1F80A2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55CA-17E9-1F40-9AC9-CAC9B68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829A-3201-884A-AEE2-6881C4BB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39BAC-A213-8146-9FEB-FEF90424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D1CE9-7FF8-8D48-9EAA-91BEE377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7683-683E-CF4F-BBBC-2AA4B13B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E93B-476D-C84E-AD56-8032C3E1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7E8DE-9233-F248-AF44-325B960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2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996A-7BF2-7A4F-91F6-E0A73B36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9F30-B167-D34F-9C54-F5584CD6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3E85-47A4-8548-B769-509E6BE2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D00A-85A3-8840-A855-D976C324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865A5-29F4-864E-A3F2-045A399F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9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A859-28C8-E640-8517-B2805675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EC66-8183-0C4C-92ED-BB7A7E65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BE40-9513-E343-9D95-8BF8D749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DDB3-EA0C-EA48-9D64-96A9B913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ACEA2-6EDA-B84C-AFA8-AA30C598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296B-5100-E247-9290-23F89760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1E25-92AD-CE45-A4C4-A9763218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FF665-16E3-B54D-B472-9FC409B4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CB8A-9263-224C-BF7A-A60381D0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69170-E02B-F04F-BE55-7E4A0D19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DEB6-F777-7A4F-980A-54EBC2C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54CB-3FA9-3A40-93B5-8C3E0111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8A5C-C3F0-FB46-BD4E-F760BB5D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EE1B-6666-404D-A97D-E0C78A5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B8228-88B1-F244-9D7B-22EAA23D4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887D5-28EA-234A-B178-A7B3AC477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EA686-5ADA-884B-AAEC-8CDECBC2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D7EB8-AECF-5546-8834-6A048105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156E4-6CA0-4843-8DD7-547DA8C2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93A9-E515-5B40-BE43-DCAE8CAC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71FAA-99E5-704B-A4C9-65BB2593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73EDD-D760-5C4D-B4FF-D13197C9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DF355-7F0D-DF42-94D6-27F316AC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B95C2-A693-4449-A00F-891C432E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DAFB4-0DA6-D04F-9276-D90866C2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87C8-B626-494B-83C0-CC55B461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7D5-03B0-CD49-A50D-AD11A0F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4DAB6-30F6-0D42-9DFB-19F25EF9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8644F-17AA-4943-AC66-2D4B933D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0415-8240-2E48-A281-307A7DDB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AF4C-74DA-D342-9E8D-2F6E1FB5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41D0-0384-AD42-8830-C61273B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3C8D-AC44-3443-B1EB-DD23D52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BC6A8-F0CB-3D4E-9BEE-812DB0678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6ECFA-2BB5-4345-9471-C95D52F9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2C2B-6636-4644-A8C9-1D8E2685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3D555-B494-8740-89D4-E32D1CBD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6C79-8C2D-5744-9B10-A9C5C40E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5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9EB8D-3E08-E044-9E4C-01717B0C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63A3-C6A3-0E41-89D6-68A59835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40C6-D3E7-FC49-A054-DD07F6087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7E49A-2EFC-E94F-803D-CBAB5BCB27C5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45FC-D96D-1640-9330-1D8DBD78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B6DD-2AFA-E84C-A662-F5C220FDD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972A-38A1-4B48-A1E5-A14C56400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5C02-60B0-E64F-A9A3-9CC1DD16D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</a:t>
            </a:r>
            <a:br>
              <a:rPr lang="en-US" dirty="0"/>
            </a:br>
            <a:r>
              <a:rPr lang="en-US" dirty="0"/>
              <a:t>Part 2: Heterogeneous Treatment Effect Models and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A8CC-B78C-2A42-92A4-783F9E30C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 (@</a:t>
            </a:r>
            <a:r>
              <a:rPr lang="en-US" dirty="0" err="1"/>
              <a:t>hsujulia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1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5202-F741-884A-B02D-A4DE1C7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uses </a:t>
            </a:r>
            <a:r>
              <a:rPr lang="en-US" dirty="0" err="1"/>
              <a:t>residualization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how do we estimate this equation?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At first glance we can just do OLS, but we can improve that approach with double machine learning (DML; aka </a:t>
                </a:r>
                <a:r>
                  <a:rPr lang="en-US" dirty="0" err="1"/>
                  <a:t>residualization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Recall DML works through the Frisch-Waugh-Lovell theorem</a:t>
                </a:r>
              </a:p>
              <a:p>
                <a:r>
                  <a:rPr lang="en-US" dirty="0"/>
                  <a:t>SGCT estimates this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are the </a:t>
                </a:r>
                <a:r>
                  <a:rPr lang="en-US" dirty="0" err="1"/>
                  <a:t>residualized</a:t>
                </a:r>
                <a:r>
                  <a:rPr lang="en-US" dirty="0"/>
                  <a:t> outcome and treatment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30E8E-63B0-AC46-9380-C6D5559F0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26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51F-D267-5D4B-AA21-EF8324C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– HTE and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now need to do inference individual treatment effects from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HTE is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where the standard error is calculated via the Delta method.</a:t>
                </a:r>
              </a:p>
              <a:p>
                <a:r>
                  <a:rPr lang="en-US" dirty="0"/>
                  <a:t>We can use OLS to estimate the above equation if:</a:t>
                </a:r>
              </a:p>
              <a:p>
                <a:pPr lvl="1"/>
                <a:r>
                  <a:rPr lang="en-US" dirty="0"/>
                  <a:t>There are few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low dimensional); or</a:t>
                </a:r>
              </a:p>
              <a:p>
                <a:pPr lvl="1"/>
                <a:r>
                  <a:rPr lang="en-US" dirty="0"/>
                  <a:t>We are interested in specific dimensions of heterogeneity (</a:t>
                </a:r>
                <a:r>
                  <a:rPr lang="en-US" dirty="0" err="1"/>
                  <a:t>ie</a:t>
                </a:r>
                <a:r>
                  <a:rPr lang="en-US" dirty="0"/>
                  <a:t> we only want to know HTE across account tenure)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56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551F-D267-5D4B-AA21-EF8324C5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SGCT – inference with post-LASSO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problem is if we estimate with all possible transformations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In other words, an overfitting problem.</a:t>
                </a:r>
              </a:p>
              <a:p>
                <a:r>
                  <a:rPr lang="en-US" dirty="0"/>
                  <a:t>We can select the relevant transformations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LASSO, but then we cannot do inference.</a:t>
                </a:r>
              </a:p>
              <a:p>
                <a:r>
                  <a:rPr lang="en-US" dirty="0"/>
                  <a:t>Get around this with a sample-</a:t>
                </a:r>
                <a:r>
                  <a:rPr lang="en-US" dirty="0" err="1"/>
                  <a:t>splitted</a:t>
                </a:r>
                <a:r>
                  <a:rPr lang="en-US" dirty="0"/>
                  <a:t> LASSO for inference. Select features with LASSO on one half of the dataset, and then estimate HTE using those selected features on the other half.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E0538-86C1-AA42-8F40-EA32749E2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872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8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3A17-CC3C-4A41-935E-17852CA9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6A5E-7DAF-B641-B842-0EE1426E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6BE4-14F2-1E4E-A490-91FEF446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A35D-28D5-0649-AD70-34011706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Best Practices: Outliers, Class Imbalance, Feature Selection, and Bad Control 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54296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1D54-BF7E-D345-AEE7-18F8710C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B2E6-9AB0-8C4F-89DE-E29DA9AB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covers the general problem of estimating heterogeneous treatment effects (HTE) and how it differs from ATE/ATET estimation.</a:t>
            </a:r>
          </a:p>
          <a:p>
            <a:r>
              <a:rPr lang="en-US" dirty="0"/>
              <a:t>Covers a few models:</a:t>
            </a:r>
          </a:p>
          <a:p>
            <a:pPr lvl="1"/>
            <a:r>
              <a:rPr lang="en-US" dirty="0"/>
              <a:t>Double Machine Learning following </a:t>
            </a:r>
            <a:r>
              <a:rPr lang="en-US" dirty="0" err="1"/>
              <a:t>Semenova</a:t>
            </a:r>
            <a:r>
              <a:rPr lang="en-US" dirty="0"/>
              <a:t> et al. (2021)</a:t>
            </a:r>
          </a:p>
          <a:p>
            <a:pPr lvl="1"/>
            <a:r>
              <a:rPr lang="en-US" dirty="0"/>
              <a:t>Heterogeneous Residuals</a:t>
            </a:r>
          </a:p>
          <a:p>
            <a:pPr lvl="1"/>
            <a:r>
              <a:rPr lang="en-US" dirty="0"/>
              <a:t>Causal Forests / Local Linear Forests</a:t>
            </a:r>
          </a:p>
          <a:p>
            <a:pPr lvl="1"/>
            <a:r>
              <a:rPr lang="en-US" dirty="0"/>
              <a:t>Doubly Robust models following Kennedy (2020)</a:t>
            </a:r>
          </a:p>
          <a:p>
            <a:r>
              <a:rPr lang="en-US" dirty="0"/>
              <a:t>Wrap up with a simulation demonstration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0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774-34DE-4E40-85B8-9F2E0C00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Average treatment effect (ATE) and average treatment effect on the treated (ATET) models want to know aggregate treatment effects.</a:t>
                </a:r>
              </a:p>
              <a:p>
                <a:r>
                  <a:rPr lang="en-US" dirty="0"/>
                  <a:t>Instead, HTE model want to estimate the distribution of treatment effects.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HTE and varies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We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different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more flexible notation,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4E677-5C65-B847-BA68-D63CD7F88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40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053B-D8ED-6140-93AF-B11FE0A3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variation do we want in HTE?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529D-A0AD-794F-B3C9-54A2FE28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extremes:</a:t>
            </a:r>
          </a:p>
          <a:p>
            <a:pPr marL="0" indent="0">
              <a:buNone/>
            </a:pPr>
            <a:r>
              <a:rPr lang="en-US" dirty="0"/>
              <a:t>1. Individualized treatment estimates allow more flexibility, but can demand large sample sizes and variation in data.</a:t>
            </a:r>
          </a:p>
          <a:p>
            <a:pPr lvl="1"/>
            <a:r>
              <a:rPr lang="en-US" dirty="0"/>
              <a:t>Increases the risk of noise driving estimates</a:t>
            </a:r>
          </a:p>
          <a:p>
            <a:pPr marL="0" indent="0">
              <a:buNone/>
            </a:pPr>
            <a:r>
              <a:rPr lang="en-US" dirty="0"/>
              <a:t>2. Segmented estimates are the least inflexible, with the least risk of noise driving estimates.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In-between case is to allow treatment effects to vary across some dimensions, but not others.</a:t>
            </a:r>
          </a:p>
        </p:txBody>
      </p:sp>
    </p:spTree>
    <p:extLst>
      <p:ext uri="{BB962C8B-B14F-4D97-AF65-F5344CB8AC3E}">
        <p14:creationId xmlns:p14="http://schemas.microsoft.com/office/powerpoint/2010/main" val="292194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03EE-41B9-8D44-BE92-C3450DD3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ideal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331F-6E8E-F046-91C6-4866683CC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understand these two extreme based on what the ideal experiment is to estimate unbiased HTE.</a:t>
            </a:r>
          </a:p>
          <a:p>
            <a:r>
              <a:rPr lang="en-US" dirty="0"/>
              <a:t>For individualized HTE, the ideal is to randomize treatment for </a:t>
            </a:r>
            <a:r>
              <a:rPr lang="en-US" b="1" dirty="0"/>
              <a:t>each individual</a:t>
            </a:r>
            <a:r>
              <a:rPr lang="en-US" dirty="0"/>
              <a:t>. (impossible)</a:t>
            </a:r>
          </a:p>
          <a:p>
            <a:r>
              <a:rPr lang="en-US" dirty="0"/>
              <a:t>For segmented HTE, the ideal is to randomize treatment for </a:t>
            </a:r>
            <a:r>
              <a:rPr lang="en-US" b="1" dirty="0"/>
              <a:t>each segment.</a:t>
            </a:r>
            <a:r>
              <a:rPr lang="en-US" dirty="0"/>
              <a:t> (stratified randomization)</a:t>
            </a:r>
          </a:p>
          <a:p>
            <a:r>
              <a:rPr lang="en-US" dirty="0"/>
              <a:t>The more individualized HTE is, the more data and assumptions are needed to distinguish between real patterns and statistical noise in the data.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46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617E-7373-904E-B40B-DF93BED3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HTE inference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B715-5AB2-A74F-B4B2-9DB9C79F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inference for ATE/ATET estimates is based on the distribution of error around the average estimate. </a:t>
            </a:r>
          </a:p>
          <a:p>
            <a:r>
              <a:rPr lang="en-US" dirty="0"/>
              <a:t>The challenge is getting a distribution around an individual estimate.</a:t>
            </a:r>
          </a:p>
          <a:p>
            <a:r>
              <a:rPr lang="en-US" dirty="0"/>
              <a:t>The solution is to rely on either model specifications or bootstrapping-</a:t>
            </a:r>
            <a:r>
              <a:rPr lang="en-US" dirty="0" err="1"/>
              <a:t>esque</a:t>
            </a:r>
            <a:r>
              <a:rPr lang="en-US" dirty="0"/>
              <a:t> methods.</a:t>
            </a:r>
          </a:p>
        </p:txBody>
      </p:sp>
    </p:spTree>
    <p:extLst>
      <p:ext uri="{BB962C8B-B14F-4D97-AF65-F5344CB8AC3E}">
        <p14:creationId xmlns:p14="http://schemas.microsoft.com/office/powerpoint/2010/main" val="86768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AD6ED-5D50-3740-ADD3-F97C21E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HTE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C0AB7-1EFD-D54A-B2EF-FC63BE45A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EC0-3799-6343-9553-67389D6C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DML-Style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err="1"/>
                  <a:t>Semenova</a:t>
                </a:r>
                <a:r>
                  <a:rPr lang="en-US" dirty="0"/>
                  <a:t>, Goldman, </a:t>
                </a:r>
                <a:r>
                  <a:rPr lang="en-US" dirty="0" err="1"/>
                  <a:t>Chernozhukov</a:t>
                </a:r>
                <a:r>
                  <a:rPr lang="en-US" dirty="0"/>
                  <a:t>, </a:t>
                </a:r>
                <a:r>
                  <a:rPr lang="en-US" dirty="0" err="1"/>
                  <a:t>Taddy</a:t>
                </a:r>
                <a:r>
                  <a:rPr lang="en-US" dirty="0"/>
                  <a:t> (2021) - SGCT</a:t>
                </a:r>
              </a:p>
              <a:p>
                <a:r>
                  <a:rPr lang="en-US" dirty="0"/>
                  <a:t>Let’s start with linearity assumptions, which gives us better interpretability: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SGCT decomposes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a functional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different functions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For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Continuing this example, the model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86F2E-6508-A24D-BEAF-8F16C24B0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02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777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Causal Inference Crash Course Part 2: Heterogeneous Treatment Effect Models and Inference</vt:lpstr>
      <vt:lpstr>Causal Inference Series</vt:lpstr>
      <vt:lpstr>Overview</vt:lpstr>
      <vt:lpstr>HTE Overview</vt:lpstr>
      <vt:lpstr>How much variation do we want in HTE?</vt:lpstr>
      <vt:lpstr>HTE ideal experiment</vt:lpstr>
      <vt:lpstr>HTE inference challenge</vt:lpstr>
      <vt:lpstr>Some HTE Models</vt:lpstr>
      <vt:lpstr>DML-Style Models</vt:lpstr>
      <vt:lpstr>SGCT uses residualization </vt:lpstr>
      <vt:lpstr>SGCT – HTE and inference</vt:lpstr>
      <vt:lpstr>SGCT – inference with post-LASSO regression</vt:lpstr>
      <vt:lpstr>Heterogeneous residuals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Hsu</dc:creator>
  <cp:lastModifiedBy>Julian Hsu</cp:lastModifiedBy>
  <cp:revision>101</cp:revision>
  <dcterms:created xsi:type="dcterms:W3CDTF">2021-11-18T00:47:24Z</dcterms:created>
  <dcterms:modified xsi:type="dcterms:W3CDTF">2021-11-19T22:05:55Z</dcterms:modified>
</cp:coreProperties>
</file>