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56" r:id="rId28"/>
    <p:sldId id="354" r:id="rId29"/>
    <p:sldId id="317" r:id="rId30"/>
    <p:sldId id="302" r:id="rId31"/>
    <p:sldId id="307" r:id="rId32"/>
    <p:sldId id="308" r:id="rId33"/>
    <p:sldId id="309" r:id="rId34"/>
    <p:sldId id="310" r:id="rId35"/>
    <p:sldId id="311" r:id="rId36"/>
    <p:sldId id="312" r:id="rId37"/>
    <p:sldId id="313" r:id="rId38"/>
    <p:sldId id="314" r:id="rId39"/>
    <p:sldId id="315" r:id="rId40"/>
    <p:sldId id="332" r:id="rId41"/>
    <p:sldId id="329" r:id="rId42"/>
    <p:sldId id="330" r:id="rId43"/>
    <p:sldId id="331" r:id="rId44"/>
    <p:sldId id="319" r:id="rId45"/>
    <p:sldId id="316" r:id="rId46"/>
    <p:sldId id="324" r:id="rId47"/>
    <p:sldId id="325" r:id="rId48"/>
    <p:sldId id="326" r:id="rId49"/>
    <p:sldId id="327" r:id="rId50"/>
    <p:sldId id="328" r:id="rId51"/>
    <p:sldId id="333" r:id="rId52"/>
    <p:sldId id="321" r:id="rId53"/>
    <p:sldId id="322" r:id="rId54"/>
    <p:sldId id="305" r:id="rId55"/>
    <p:sldId id="32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9"/>
    <p:restoredTop sz="84331"/>
  </p:normalViewPr>
  <p:slideViewPr>
    <p:cSldViewPr snapToGrid="0" snapToObjects="1">
      <p:cViewPr>
        <p:scale>
          <a:sx n="101" d="100"/>
          <a:sy n="101" d="100"/>
        </p:scale>
        <p:origin x="16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39</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42</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Extended Topic: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lstStyle/>
              <a:p>
                <a:r>
                  <a:rPr lang="en-US" dirty="0"/>
                  <a:t>A less restrictive SC model uses cross-validation with an elastic net regression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a:t>
                </a:r>
              </a:p>
              <a:p>
                <a:endParaRPr lang="en-US" dirty="0"/>
              </a:p>
            </p:txBody>
          </p:sp>
        </mc:Choice>
        <mc:Fallback>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p:txBody>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How do we do inference and get a p-value</a:t>
                </a:r>
                <a:r>
                  <a:rPr lang="en-US"/>
                  <a:t>/confidence-interval?</a:t>
                </a:r>
                <a:endParaRPr lang="en-US" dirty="0"/>
              </a:p>
            </p:txBody>
          </p:sp>
        </mc:Choice>
        <mc:Fallback>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blipFill>
                <a:blip r:embed="rId2"/>
                <a:stretch>
                  <a:fillRect l="-1086" t="-18314"/>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2975225079"/>
              </p:ext>
            </p:extLst>
          </p:nvPr>
        </p:nvGraphicFramePr>
        <p:xfrm>
          <a:off x="838199" y="1825625"/>
          <a:ext cx="9846366" cy="3037840"/>
        </p:xfrm>
        <a:graphic>
          <a:graphicData uri="http://schemas.openxmlformats.org/drawingml/2006/table">
            <a:tbl>
              <a:tblPr firstRow="1" bandRow="1">
                <a:tableStyleId>{5C22544A-7EE6-4342-B048-85BDC9FD1C3A}</a:tableStyleId>
              </a:tblPr>
              <a:tblGrid>
                <a:gridCol w="3282122">
                  <a:extLst>
                    <a:ext uri="{9D8B030D-6E8A-4147-A177-3AD203B41FA5}">
                      <a16:colId xmlns:a16="http://schemas.microsoft.com/office/drawing/2014/main" val="59118072"/>
                    </a:ext>
                  </a:extLst>
                </a:gridCol>
                <a:gridCol w="3282122">
                  <a:extLst>
                    <a:ext uri="{9D8B030D-6E8A-4147-A177-3AD203B41FA5}">
                      <a16:colId xmlns:a16="http://schemas.microsoft.com/office/drawing/2014/main" val="2221220880"/>
                    </a:ext>
                  </a:extLst>
                </a:gridCol>
                <a:gridCol w="3282122">
                  <a:extLst>
                    <a:ext uri="{9D8B030D-6E8A-4147-A177-3AD203B41FA5}">
                      <a16:colId xmlns:a16="http://schemas.microsoft.com/office/drawing/2014/main" val="4250904754"/>
                    </a:ext>
                  </a:extLst>
                </a:gridCol>
              </a:tblGrid>
              <a:tr h="370840">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370840">
                <a:tc>
                  <a:txBody>
                    <a:bodyPr/>
                    <a:lstStyle/>
                    <a:p>
                      <a:r>
                        <a:rPr lang="en-US" dirty="0"/>
                        <a:t>Control Group?</a:t>
                      </a:r>
                    </a:p>
                  </a:txBody>
                  <a:tcPr/>
                </a:tc>
                <a:tc>
                  <a:txBody>
                    <a:bodyPr/>
                    <a:lstStyle/>
                    <a:p>
                      <a:r>
                        <a:rPr lang="en-US" dirty="0"/>
                        <a:t>Unweighted average of all potential controls</a:t>
                      </a:r>
                    </a:p>
                  </a:txBody>
                  <a:tcPr/>
                </a:tc>
                <a:tc>
                  <a:txBody>
                    <a:bodyPr/>
                    <a:lstStyle/>
                    <a:p>
                      <a:r>
                        <a:rPr lang="en-US" dirty="0"/>
                        <a:t>Weighted average for a subset of all potential controls</a:t>
                      </a:r>
                    </a:p>
                  </a:txBody>
                  <a:tcPr/>
                </a:tc>
                <a:extLst>
                  <a:ext uri="{0D108BD9-81ED-4DB2-BD59-A6C34878D82A}">
                    <a16:rowId xmlns:a16="http://schemas.microsoft.com/office/drawing/2014/main" val="739614797"/>
                  </a:ext>
                </a:extLst>
              </a:tr>
              <a:tr h="370840">
                <a:tc>
                  <a:txBody>
                    <a:bodyPr/>
                    <a:lstStyle/>
                    <a:p>
                      <a:r>
                        <a:rPr lang="en-US" dirty="0"/>
                        <a:t>Inference?</a:t>
                      </a:r>
                    </a:p>
                  </a:txBody>
                  <a:tcPr/>
                </a:tc>
                <a:tc>
                  <a:txBody>
                    <a:bodyPr/>
                    <a:lstStyle/>
                    <a:p>
                      <a:r>
                        <a:rPr lang="en-US" dirty="0"/>
                        <a:t>Done with OLS</a:t>
                      </a:r>
                    </a:p>
                  </a:txBody>
                  <a:tcPr/>
                </a:tc>
                <a:tc>
                  <a:txBody>
                    <a:bodyPr/>
                    <a:lstStyle/>
                    <a:p>
                      <a:r>
                        <a:rPr lang="en-US" dirty="0"/>
                        <a:t>(1) Permutation;</a:t>
                      </a:r>
                      <a:br>
                        <a:rPr lang="en-US" dirty="0"/>
                      </a:br>
                      <a:r>
                        <a:rPr lang="en-US" dirty="0"/>
                        <a:t>(2) Conformal Inference; or</a:t>
                      </a:r>
                      <a:br>
                        <a:rPr lang="en-US" dirty="0"/>
                      </a:br>
                      <a:r>
                        <a:rPr lang="en-US" dirty="0"/>
                        <a:t>(3) others</a:t>
                      </a:r>
                    </a:p>
                  </a:txBody>
                  <a:tcPr/>
                </a:tc>
                <a:extLst>
                  <a:ext uri="{0D108BD9-81ED-4DB2-BD59-A6C34878D82A}">
                    <a16:rowId xmlns:a16="http://schemas.microsoft.com/office/drawing/2014/main" val="30723194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811549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971422"/>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5234358"/>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6647</TotalTime>
  <Words>3281</Words>
  <Application>Microsoft Macintosh PowerPoint</Application>
  <PresentationFormat>Widescreen</PresentationFormat>
  <Paragraphs>354</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Extended Topic: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381</cp:revision>
  <dcterms:created xsi:type="dcterms:W3CDTF">2022-01-02T21:34:29Z</dcterms:created>
  <dcterms:modified xsi:type="dcterms:W3CDTF">2022-10-25T04:56:09Z</dcterms:modified>
</cp:coreProperties>
</file>