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300" r:id="rId3"/>
    <p:sldId id="257" r:id="rId4"/>
    <p:sldId id="258" r:id="rId5"/>
    <p:sldId id="259" r:id="rId6"/>
    <p:sldId id="260" r:id="rId7"/>
    <p:sldId id="263" r:id="rId8"/>
    <p:sldId id="286" r:id="rId9"/>
    <p:sldId id="272" r:id="rId10"/>
    <p:sldId id="273" r:id="rId11"/>
    <p:sldId id="274" r:id="rId12"/>
    <p:sldId id="287" r:id="rId13"/>
    <p:sldId id="275" r:id="rId14"/>
    <p:sldId id="285" r:id="rId15"/>
    <p:sldId id="282" r:id="rId16"/>
    <p:sldId id="276" r:id="rId17"/>
    <p:sldId id="262" r:id="rId18"/>
    <p:sldId id="271" r:id="rId19"/>
    <p:sldId id="264" r:id="rId20"/>
    <p:sldId id="269" r:id="rId21"/>
    <p:sldId id="265" r:id="rId22"/>
    <p:sldId id="289" r:id="rId23"/>
    <p:sldId id="290" r:id="rId24"/>
    <p:sldId id="266" r:id="rId25"/>
    <p:sldId id="267" r:id="rId26"/>
    <p:sldId id="277" r:id="rId27"/>
    <p:sldId id="268" r:id="rId28"/>
    <p:sldId id="279" r:id="rId29"/>
    <p:sldId id="278" r:id="rId30"/>
    <p:sldId id="283" r:id="rId31"/>
    <p:sldId id="284" r:id="rId32"/>
    <p:sldId id="28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68"/>
    <p:restoredTop sz="89456"/>
  </p:normalViewPr>
  <p:slideViewPr>
    <p:cSldViewPr snapToGrid="0" snapToObjects="1">
      <p:cViewPr varScale="1">
        <p:scale>
          <a:sx n="90" d="100"/>
          <a:sy n="90" d="100"/>
        </p:scale>
        <p:origin x="1544" y="184"/>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DAE157-64BC-FD42-82AD-9DB79E9446BD}" type="datetimeFigureOut">
              <a:rPr lang="en-US" smtClean="0"/>
              <a:t>12/27/21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EE3E5E-ACDB-3744-9286-FBF1FC1941AD}" type="slidenum">
              <a:rPr lang="en-US" smtClean="0"/>
              <a:t>‹#›</a:t>
            </a:fld>
            <a:endParaRPr lang="en-US"/>
          </a:p>
        </p:txBody>
      </p:sp>
    </p:spTree>
    <p:extLst>
      <p:ext uri="{BB962C8B-B14F-4D97-AF65-F5344CB8AC3E}">
        <p14:creationId xmlns:p14="http://schemas.microsoft.com/office/powerpoint/2010/main" val="3761943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EE3E5E-ACDB-3744-9286-FBF1FC1941AD}" type="slidenum">
              <a:rPr lang="en-US" smtClean="0"/>
              <a:t>1</a:t>
            </a:fld>
            <a:endParaRPr lang="en-US"/>
          </a:p>
        </p:txBody>
      </p:sp>
    </p:spTree>
    <p:extLst>
      <p:ext uri="{BB962C8B-B14F-4D97-AF65-F5344CB8AC3E}">
        <p14:creationId xmlns:p14="http://schemas.microsoft.com/office/powerpoint/2010/main" val="3321378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we assume that the earnings of college goers is the earnings of non-college goers, had they attended college?</a:t>
            </a:r>
          </a:p>
        </p:txBody>
      </p:sp>
      <p:sp>
        <p:nvSpPr>
          <p:cNvPr id="4" name="Slide Number Placeholder 3"/>
          <p:cNvSpPr>
            <a:spLocks noGrp="1"/>
          </p:cNvSpPr>
          <p:nvPr>
            <p:ph type="sldNum" sz="quarter" idx="5"/>
          </p:nvPr>
        </p:nvSpPr>
        <p:spPr/>
        <p:txBody>
          <a:bodyPr/>
          <a:lstStyle/>
          <a:p>
            <a:fld id="{3EEE3E5E-ACDB-3744-9286-FBF1FC1941AD}" type="slidenum">
              <a:rPr lang="en-US" smtClean="0"/>
              <a:t>6</a:t>
            </a:fld>
            <a:endParaRPr lang="en-US"/>
          </a:p>
        </p:txBody>
      </p:sp>
    </p:spTree>
    <p:extLst>
      <p:ext uri="{BB962C8B-B14F-4D97-AF65-F5344CB8AC3E}">
        <p14:creationId xmlns:p14="http://schemas.microsoft.com/office/powerpoint/2010/main" val="1594840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500" dirty="0"/>
              <a:t>Note that for estimating ATE, we can rely on mean independence, where the expected value of the outcome conditional on X is the same as the potential outcomes. </a:t>
            </a:r>
          </a:p>
        </p:txBody>
      </p:sp>
      <p:sp>
        <p:nvSpPr>
          <p:cNvPr id="4" name="Slide Number Placeholder 3"/>
          <p:cNvSpPr>
            <a:spLocks noGrp="1"/>
          </p:cNvSpPr>
          <p:nvPr>
            <p:ph type="sldNum" sz="quarter" idx="5"/>
          </p:nvPr>
        </p:nvSpPr>
        <p:spPr/>
        <p:txBody>
          <a:bodyPr/>
          <a:lstStyle/>
          <a:p>
            <a:fld id="{3EEE3E5E-ACDB-3744-9286-FBF1FC1941AD}" type="slidenum">
              <a:rPr lang="en-US" smtClean="0"/>
              <a:t>9</a:t>
            </a:fld>
            <a:endParaRPr lang="en-US"/>
          </a:p>
        </p:txBody>
      </p:sp>
    </p:spTree>
    <p:extLst>
      <p:ext uri="{BB962C8B-B14F-4D97-AF65-F5344CB8AC3E}">
        <p14:creationId xmlns:p14="http://schemas.microsoft.com/office/powerpoint/2010/main" val="1202803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technical explanation is that the t-test can be reformulated as a single moment estimator, but controlling for features introduces more moment conditions. This results in better identification and estimator efficiency.</a:t>
            </a:r>
          </a:p>
        </p:txBody>
      </p:sp>
      <p:sp>
        <p:nvSpPr>
          <p:cNvPr id="4" name="Slide Number Placeholder 3"/>
          <p:cNvSpPr>
            <a:spLocks noGrp="1"/>
          </p:cNvSpPr>
          <p:nvPr>
            <p:ph type="sldNum" sz="quarter" idx="5"/>
          </p:nvPr>
        </p:nvSpPr>
        <p:spPr/>
        <p:txBody>
          <a:bodyPr/>
          <a:lstStyle/>
          <a:p>
            <a:fld id="{3EEE3E5E-ACDB-3744-9286-FBF1FC1941AD}" type="slidenum">
              <a:rPr lang="en-US" smtClean="0"/>
              <a:t>15</a:t>
            </a:fld>
            <a:endParaRPr lang="en-US"/>
          </a:p>
        </p:txBody>
      </p:sp>
    </p:spTree>
    <p:extLst>
      <p:ext uri="{BB962C8B-B14F-4D97-AF65-F5344CB8AC3E}">
        <p14:creationId xmlns:p14="http://schemas.microsoft.com/office/powerpoint/2010/main" val="3955073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EE3E5E-ACDB-3744-9286-FBF1FC1941AD}" type="slidenum">
              <a:rPr lang="en-US" smtClean="0"/>
              <a:t>16</a:t>
            </a:fld>
            <a:endParaRPr lang="en-US"/>
          </a:p>
        </p:txBody>
      </p:sp>
    </p:spTree>
    <p:extLst>
      <p:ext uri="{BB962C8B-B14F-4D97-AF65-F5344CB8AC3E}">
        <p14:creationId xmlns:p14="http://schemas.microsoft.com/office/powerpoint/2010/main" val="133738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the difference between conditional on X</a:t>
            </a:r>
          </a:p>
          <a:p>
            <a:r>
              <a:rPr lang="en-US" dirty="0"/>
              <a:t>You need treatment labels</a:t>
            </a:r>
          </a:p>
        </p:txBody>
      </p:sp>
      <p:sp>
        <p:nvSpPr>
          <p:cNvPr id="4" name="Slide Number Placeholder 3"/>
          <p:cNvSpPr>
            <a:spLocks noGrp="1"/>
          </p:cNvSpPr>
          <p:nvPr>
            <p:ph type="sldNum" sz="quarter" idx="5"/>
          </p:nvPr>
        </p:nvSpPr>
        <p:spPr/>
        <p:txBody>
          <a:bodyPr/>
          <a:lstStyle/>
          <a:p>
            <a:fld id="{3EEE3E5E-ACDB-3744-9286-FBF1FC1941AD}" type="slidenum">
              <a:rPr lang="en-US" smtClean="0"/>
              <a:t>17</a:t>
            </a:fld>
            <a:endParaRPr lang="en-US"/>
          </a:p>
        </p:txBody>
      </p:sp>
    </p:spTree>
    <p:extLst>
      <p:ext uri="{BB962C8B-B14F-4D97-AF65-F5344CB8AC3E}">
        <p14:creationId xmlns:p14="http://schemas.microsoft.com/office/powerpoint/2010/main" val="1671178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a:p>
                <a:r>
                  <a:rPr lang="en-US" dirty="0"/>
                  <a:t>Average Treatment Effect = </a:t>
                </a:r>
                <a14:m>
                  <m:oMath xmlns:m="http://schemas.openxmlformats.org/officeDocument/2006/math">
                    <m:sSub>
                      <m:sSubPr>
                        <m:ctrlPr>
                          <a:rPr lang="en-US" i="1" dirty="0">
                            <a:latin typeface="Cambria Math" panose="02040503050406030204" pitchFamily="18" charset="0"/>
                          </a:rPr>
                        </m:ctrlPr>
                      </m:sSubPr>
                      <m:e>
                        <m:r>
                          <m:rPr>
                            <m:sty m:val="p"/>
                          </m:rPr>
                          <a:rPr lang="en-US" dirty="0">
                            <a:latin typeface="Cambria Math" panose="02040503050406030204" pitchFamily="18" charset="0"/>
                          </a:rPr>
                          <m:t>E</m:t>
                        </m:r>
                      </m:e>
                      <m:sub>
                        <m:r>
                          <m:rPr>
                            <m:sty m:val="p"/>
                          </m:rPr>
                          <a:rPr lang="en-US" dirty="0">
                            <a:latin typeface="Cambria Math" panose="02040503050406030204" pitchFamily="18" charset="0"/>
                          </a:rPr>
                          <m:t>x</m:t>
                        </m:r>
                      </m:sub>
                    </m:sSub>
                    <m:r>
                      <a:rPr lang="en-US"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𝑇</m:t>
                        </m:r>
                        <m:r>
                          <a:rPr lang="en-US" i="1">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𝑥</m:t>
                        </m:r>
                      </m:e>
                    </m:d>
                    <m:r>
                      <a:rPr lang="en-US" b="0" i="1" smtClean="0">
                        <a:latin typeface="Cambria Math" panose="02040503050406030204" pitchFamily="18" charset="0"/>
                      </a:rPr>
                      <m:t>]</m:t>
                    </m:r>
                    <m:r>
                      <a:rPr lang="en-US" i="1">
                        <a:latin typeface="Cambria Math" panose="02040503050406030204" pitchFamily="18" charset="0"/>
                      </a:rPr>
                      <m:t>−</m:t>
                    </m:r>
                    <m:sSub>
                      <m:sSubPr>
                        <m:ctrlPr>
                          <a:rPr lang="en-US" i="1" dirty="0">
                            <a:latin typeface="Cambria Math" panose="02040503050406030204" pitchFamily="18" charset="0"/>
                          </a:rPr>
                        </m:ctrlPr>
                      </m:sSubPr>
                      <m:e>
                        <m:r>
                          <m:rPr>
                            <m:sty m:val="p"/>
                          </m:rPr>
                          <a:rPr lang="en-US" dirty="0">
                            <a:latin typeface="Cambria Math" panose="02040503050406030204" pitchFamily="18" charset="0"/>
                          </a:rPr>
                          <m:t>E</m:t>
                        </m:r>
                      </m:e>
                      <m:sub>
                        <m:r>
                          <m:rPr>
                            <m:sty m:val="p"/>
                          </m:rPr>
                          <a:rPr lang="en-US" dirty="0">
                            <a:latin typeface="Cambria Math" panose="02040503050406030204" pitchFamily="18" charset="0"/>
                          </a:rPr>
                          <m:t>x</m:t>
                        </m:r>
                      </m:sub>
                    </m:sSub>
                    <m:r>
                      <a:rPr lang="en-US"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𝑇</m:t>
                        </m:r>
                        <m:r>
                          <a:rPr lang="en-US" i="1">
                            <a:latin typeface="Cambria Math" panose="02040503050406030204" pitchFamily="18" charset="0"/>
                          </a:rPr>
                          <m:t>=0</m:t>
                        </m:r>
                      </m:sub>
                    </m:sSub>
                    <m:d>
                      <m:dPr>
                        <m:ctrlPr>
                          <a:rPr lang="en-US" i="1">
                            <a:latin typeface="Cambria Math" panose="02040503050406030204" pitchFamily="18" charset="0"/>
                          </a:rPr>
                        </m:ctrlPr>
                      </m:dPr>
                      <m:e>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𝑥</m:t>
                        </m:r>
                      </m:e>
                    </m:d>
                    <m:r>
                      <a:rPr lang="en-US" i="1">
                        <a:latin typeface="Cambria Math" panose="02040503050406030204" pitchFamily="18" charset="0"/>
                      </a:rPr>
                      <m:t>]</m:t>
                    </m:r>
                  </m:oMath>
                </a14:m>
                <a:endParaRPr lang="en-US" dirty="0"/>
              </a:p>
              <a:p>
                <a:endParaRPr lang="en-US" dirty="0"/>
              </a:p>
            </p:txBody>
          </p:sp>
        </mc:Choice>
        <mc:Fallback xmlns="">
          <p:sp>
            <p:nvSpPr>
              <p:cNvPr id="3" name="Notes Placeholder 2"/>
              <p:cNvSpPr>
                <a:spLocks noGrp="1"/>
              </p:cNvSpPr>
              <p:nvPr>
                <p:ph type="body" idx="1"/>
              </p:nvPr>
            </p:nvSpPr>
            <p:spPr/>
            <p:txBody>
              <a:bodyPr/>
              <a:lstStyle/>
              <a:p>
                <a:endParaRPr lang="en-US" dirty="0"/>
              </a:p>
              <a:p>
                <a:r>
                  <a:rPr lang="en-US" dirty="0"/>
                  <a:t>Average Treatment Effect = </a:t>
                </a:r>
                <a:r>
                  <a:rPr lang="en-US" i="0" dirty="0">
                    <a:latin typeface="Cambria Math" panose="02040503050406030204" pitchFamily="18" charset="0"/>
                  </a:rPr>
                  <a:t>E_x [</a:t>
                </a:r>
                <a:r>
                  <a:rPr lang="en-US" i="0">
                    <a:latin typeface="Cambria Math" panose="02040503050406030204" pitchFamily="18" charset="0"/>
                  </a:rPr>
                  <a:t>𝑌_(𝑇=1) (𝑋=𝑥)</a:t>
                </a:r>
                <a:r>
                  <a:rPr lang="en-US" b="0" i="0">
                    <a:latin typeface="Cambria Math" panose="02040503050406030204" pitchFamily="18" charset="0"/>
                  </a:rPr>
                  <a:t>]</a:t>
                </a:r>
                <a:r>
                  <a:rPr lang="en-US" i="0">
                    <a:latin typeface="Cambria Math" panose="02040503050406030204" pitchFamily="18" charset="0"/>
                  </a:rPr>
                  <a:t>−</a:t>
                </a:r>
                <a:r>
                  <a:rPr lang="en-US" i="0" dirty="0">
                    <a:latin typeface="Cambria Math" panose="02040503050406030204" pitchFamily="18" charset="0"/>
                  </a:rPr>
                  <a:t>E_x [</a:t>
                </a:r>
                <a:r>
                  <a:rPr lang="en-US" i="0">
                    <a:latin typeface="Cambria Math" panose="02040503050406030204" pitchFamily="18" charset="0"/>
                  </a:rPr>
                  <a:t>𝑌_(𝑇=0) (𝑋=𝑥)]</a:t>
                </a:r>
                <a:endParaRPr lang="en-US" dirty="0"/>
              </a:p>
              <a:p>
                <a:endParaRPr lang="en-US" dirty="0"/>
              </a:p>
            </p:txBody>
          </p:sp>
        </mc:Fallback>
      </mc:AlternateContent>
      <p:sp>
        <p:nvSpPr>
          <p:cNvPr id="4" name="Slide Number Placeholder 3"/>
          <p:cNvSpPr>
            <a:spLocks noGrp="1"/>
          </p:cNvSpPr>
          <p:nvPr>
            <p:ph type="sldNum" sz="quarter" idx="5"/>
          </p:nvPr>
        </p:nvSpPr>
        <p:spPr/>
        <p:txBody>
          <a:bodyPr/>
          <a:lstStyle/>
          <a:p>
            <a:fld id="{3EEE3E5E-ACDB-3744-9286-FBF1FC1941AD}" type="slidenum">
              <a:rPr lang="en-US" smtClean="0"/>
              <a:t>18</a:t>
            </a:fld>
            <a:endParaRPr lang="en-US"/>
          </a:p>
        </p:txBody>
      </p:sp>
    </p:spTree>
    <p:extLst>
      <p:ext uri="{BB962C8B-B14F-4D97-AF65-F5344CB8AC3E}">
        <p14:creationId xmlns:p14="http://schemas.microsoft.com/office/powerpoint/2010/main" val="2376042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these results are not generalizable. This does not mean OLS is the best estimator, because we haven’t used more complicated data generated processes. </a:t>
            </a:r>
          </a:p>
        </p:txBody>
      </p:sp>
      <p:sp>
        <p:nvSpPr>
          <p:cNvPr id="4" name="Slide Number Placeholder 3"/>
          <p:cNvSpPr>
            <a:spLocks noGrp="1"/>
          </p:cNvSpPr>
          <p:nvPr>
            <p:ph type="sldNum" sz="quarter" idx="5"/>
          </p:nvPr>
        </p:nvSpPr>
        <p:spPr/>
        <p:txBody>
          <a:bodyPr/>
          <a:lstStyle/>
          <a:p>
            <a:fld id="{3EEE3E5E-ACDB-3744-9286-FBF1FC1941AD}" type="slidenum">
              <a:rPr lang="en-US" smtClean="0"/>
              <a:t>29</a:t>
            </a:fld>
            <a:endParaRPr lang="en-US"/>
          </a:p>
        </p:txBody>
      </p:sp>
    </p:spTree>
    <p:extLst>
      <p:ext uri="{BB962C8B-B14F-4D97-AF65-F5344CB8AC3E}">
        <p14:creationId xmlns:p14="http://schemas.microsoft.com/office/powerpoint/2010/main" val="1783343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1CDC1-5213-0147-B3CE-2C465D64CC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C489F4-7D0A-6C4B-A2CE-B56E95499B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2F5EC8-2682-824B-9AE2-769B90CF7555}"/>
              </a:ext>
            </a:extLst>
          </p:cNvPr>
          <p:cNvSpPr>
            <a:spLocks noGrp="1"/>
          </p:cNvSpPr>
          <p:nvPr>
            <p:ph type="dt" sz="half" idx="10"/>
          </p:nvPr>
        </p:nvSpPr>
        <p:spPr/>
        <p:txBody>
          <a:bodyPr/>
          <a:lstStyle/>
          <a:p>
            <a:fld id="{92ECDD06-8088-CC45-BEF4-C042E98D7A7D}" type="datetime1">
              <a:rPr lang="en-US" smtClean="0"/>
              <a:t>12/27/21</a:t>
            </a:fld>
            <a:endParaRPr lang="en-US"/>
          </a:p>
        </p:txBody>
      </p:sp>
      <p:sp>
        <p:nvSpPr>
          <p:cNvPr id="5" name="Footer Placeholder 4">
            <a:extLst>
              <a:ext uri="{FF2B5EF4-FFF2-40B4-BE49-F238E27FC236}">
                <a16:creationId xmlns:a16="http://schemas.microsoft.com/office/drawing/2014/main" id="{0392CF65-530F-E14A-ADED-4F4B1B4A7B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4F3115-0DBD-3A4E-B424-8DD623D804EE}"/>
              </a:ext>
            </a:extLst>
          </p:cNvPr>
          <p:cNvSpPr>
            <a:spLocks noGrp="1"/>
          </p:cNvSpPr>
          <p:nvPr>
            <p:ph type="sldNum" sz="quarter" idx="12"/>
          </p:nvPr>
        </p:nvSpPr>
        <p:spPr/>
        <p:txBody>
          <a:bodyPr/>
          <a:lstStyle/>
          <a:p>
            <a:fld id="{8D880951-5D38-F74F-9D96-7B3F48ECFF4E}" type="slidenum">
              <a:rPr lang="en-US" smtClean="0"/>
              <a:t>‹#›</a:t>
            </a:fld>
            <a:endParaRPr lang="en-US"/>
          </a:p>
        </p:txBody>
      </p:sp>
    </p:spTree>
    <p:extLst>
      <p:ext uri="{BB962C8B-B14F-4D97-AF65-F5344CB8AC3E}">
        <p14:creationId xmlns:p14="http://schemas.microsoft.com/office/powerpoint/2010/main" val="1759411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25FD-5831-CB44-ADB6-A6760C89D5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2EFB5C-38B5-DE48-B6E0-BF80F13AF4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03A9D7-FAC7-C641-81E9-81B18FFC8EB5}"/>
              </a:ext>
            </a:extLst>
          </p:cNvPr>
          <p:cNvSpPr>
            <a:spLocks noGrp="1"/>
          </p:cNvSpPr>
          <p:nvPr>
            <p:ph type="dt" sz="half" idx="10"/>
          </p:nvPr>
        </p:nvSpPr>
        <p:spPr/>
        <p:txBody>
          <a:bodyPr/>
          <a:lstStyle/>
          <a:p>
            <a:fld id="{9CAE4184-79C1-F54A-8813-155C66C818D1}" type="datetime1">
              <a:rPr lang="en-US" smtClean="0"/>
              <a:t>12/27/21</a:t>
            </a:fld>
            <a:endParaRPr lang="en-US"/>
          </a:p>
        </p:txBody>
      </p:sp>
      <p:sp>
        <p:nvSpPr>
          <p:cNvPr id="5" name="Footer Placeholder 4">
            <a:extLst>
              <a:ext uri="{FF2B5EF4-FFF2-40B4-BE49-F238E27FC236}">
                <a16:creationId xmlns:a16="http://schemas.microsoft.com/office/drawing/2014/main" id="{71711535-3BAC-834D-89F7-28A1AEA1BA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A134D4-039D-794D-9038-9F3E613D8187}"/>
              </a:ext>
            </a:extLst>
          </p:cNvPr>
          <p:cNvSpPr>
            <a:spLocks noGrp="1"/>
          </p:cNvSpPr>
          <p:nvPr>
            <p:ph type="sldNum" sz="quarter" idx="12"/>
          </p:nvPr>
        </p:nvSpPr>
        <p:spPr/>
        <p:txBody>
          <a:bodyPr/>
          <a:lstStyle/>
          <a:p>
            <a:fld id="{8D880951-5D38-F74F-9D96-7B3F48ECFF4E}" type="slidenum">
              <a:rPr lang="en-US" smtClean="0"/>
              <a:t>‹#›</a:t>
            </a:fld>
            <a:endParaRPr lang="en-US"/>
          </a:p>
        </p:txBody>
      </p:sp>
    </p:spTree>
    <p:extLst>
      <p:ext uri="{BB962C8B-B14F-4D97-AF65-F5344CB8AC3E}">
        <p14:creationId xmlns:p14="http://schemas.microsoft.com/office/powerpoint/2010/main" val="3438235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183969-DC22-CE40-AF60-71992C13B0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598A35-3C2D-7D4E-8A0A-BD39EED6BC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70C86D-ABDE-334D-9B53-0532CB0FB783}"/>
              </a:ext>
            </a:extLst>
          </p:cNvPr>
          <p:cNvSpPr>
            <a:spLocks noGrp="1"/>
          </p:cNvSpPr>
          <p:nvPr>
            <p:ph type="dt" sz="half" idx="10"/>
          </p:nvPr>
        </p:nvSpPr>
        <p:spPr/>
        <p:txBody>
          <a:bodyPr/>
          <a:lstStyle/>
          <a:p>
            <a:fld id="{8A2C93C1-66A1-E347-BF94-273A543DF993}" type="datetime1">
              <a:rPr lang="en-US" smtClean="0"/>
              <a:t>12/27/21</a:t>
            </a:fld>
            <a:endParaRPr lang="en-US"/>
          </a:p>
        </p:txBody>
      </p:sp>
      <p:sp>
        <p:nvSpPr>
          <p:cNvPr id="5" name="Footer Placeholder 4">
            <a:extLst>
              <a:ext uri="{FF2B5EF4-FFF2-40B4-BE49-F238E27FC236}">
                <a16:creationId xmlns:a16="http://schemas.microsoft.com/office/drawing/2014/main" id="{1AC047A5-9B3A-224B-877A-43CA91CA2A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D33B50-A246-6B4F-A35F-D00D6C9193BD}"/>
              </a:ext>
            </a:extLst>
          </p:cNvPr>
          <p:cNvSpPr>
            <a:spLocks noGrp="1"/>
          </p:cNvSpPr>
          <p:nvPr>
            <p:ph type="sldNum" sz="quarter" idx="12"/>
          </p:nvPr>
        </p:nvSpPr>
        <p:spPr/>
        <p:txBody>
          <a:bodyPr/>
          <a:lstStyle/>
          <a:p>
            <a:fld id="{8D880951-5D38-F74F-9D96-7B3F48ECFF4E}" type="slidenum">
              <a:rPr lang="en-US" smtClean="0"/>
              <a:t>‹#›</a:t>
            </a:fld>
            <a:endParaRPr lang="en-US"/>
          </a:p>
        </p:txBody>
      </p:sp>
    </p:spTree>
    <p:extLst>
      <p:ext uri="{BB962C8B-B14F-4D97-AF65-F5344CB8AC3E}">
        <p14:creationId xmlns:p14="http://schemas.microsoft.com/office/powerpoint/2010/main" val="3040140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52AFF-691C-AF40-B1A8-50F12D4060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3151DB-2B6D-464E-ADE5-801AEC2460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AB4640-F9A0-DC4A-A17F-53AA666054F1}"/>
              </a:ext>
            </a:extLst>
          </p:cNvPr>
          <p:cNvSpPr>
            <a:spLocks noGrp="1"/>
          </p:cNvSpPr>
          <p:nvPr>
            <p:ph type="dt" sz="half" idx="10"/>
          </p:nvPr>
        </p:nvSpPr>
        <p:spPr/>
        <p:txBody>
          <a:bodyPr/>
          <a:lstStyle/>
          <a:p>
            <a:fld id="{A95406DA-41DE-6B42-8881-10F151F39508}" type="datetime1">
              <a:rPr lang="en-US" smtClean="0"/>
              <a:t>12/27/21</a:t>
            </a:fld>
            <a:endParaRPr lang="en-US"/>
          </a:p>
        </p:txBody>
      </p:sp>
      <p:sp>
        <p:nvSpPr>
          <p:cNvPr id="5" name="Footer Placeholder 4">
            <a:extLst>
              <a:ext uri="{FF2B5EF4-FFF2-40B4-BE49-F238E27FC236}">
                <a16:creationId xmlns:a16="http://schemas.microsoft.com/office/drawing/2014/main" id="{C95DB4AF-C7C2-5340-831E-0F6DC4B553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51D5D3-2900-DC4E-9076-3A68FEAC4225}"/>
              </a:ext>
            </a:extLst>
          </p:cNvPr>
          <p:cNvSpPr>
            <a:spLocks noGrp="1"/>
          </p:cNvSpPr>
          <p:nvPr>
            <p:ph type="sldNum" sz="quarter" idx="12"/>
          </p:nvPr>
        </p:nvSpPr>
        <p:spPr/>
        <p:txBody>
          <a:bodyPr/>
          <a:lstStyle/>
          <a:p>
            <a:fld id="{8D880951-5D38-F74F-9D96-7B3F48ECFF4E}" type="slidenum">
              <a:rPr lang="en-US" smtClean="0"/>
              <a:t>‹#›</a:t>
            </a:fld>
            <a:endParaRPr lang="en-US" dirty="0"/>
          </a:p>
        </p:txBody>
      </p:sp>
    </p:spTree>
    <p:extLst>
      <p:ext uri="{BB962C8B-B14F-4D97-AF65-F5344CB8AC3E}">
        <p14:creationId xmlns:p14="http://schemas.microsoft.com/office/powerpoint/2010/main" val="3923121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0A463-8B82-E843-96FE-AD5829A9A6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46AD05-7776-E745-9B55-22EEDACD94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E4224E-AB08-6D46-A74D-DCACD762C243}"/>
              </a:ext>
            </a:extLst>
          </p:cNvPr>
          <p:cNvSpPr>
            <a:spLocks noGrp="1"/>
          </p:cNvSpPr>
          <p:nvPr>
            <p:ph type="dt" sz="half" idx="10"/>
          </p:nvPr>
        </p:nvSpPr>
        <p:spPr/>
        <p:txBody>
          <a:bodyPr/>
          <a:lstStyle/>
          <a:p>
            <a:fld id="{F4A5AE77-ED6D-C546-AAA8-73ACD9049F9C}" type="datetime1">
              <a:rPr lang="en-US" smtClean="0"/>
              <a:t>12/27/21</a:t>
            </a:fld>
            <a:endParaRPr lang="en-US"/>
          </a:p>
        </p:txBody>
      </p:sp>
      <p:sp>
        <p:nvSpPr>
          <p:cNvPr id="5" name="Footer Placeholder 4">
            <a:extLst>
              <a:ext uri="{FF2B5EF4-FFF2-40B4-BE49-F238E27FC236}">
                <a16:creationId xmlns:a16="http://schemas.microsoft.com/office/drawing/2014/main" id="{6BAA1D92-4B15-184E-A17C-41ACC96B8C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681277-241A-C349-ABEC-E4A8A4335D28}"/>
              </a:ext>
            </a:extLst>
          </p:cNvPr>
          <p:cNvSpPr>
            <a:spLocks noGrp="1"/>
          </p:cNvSpPr>
          <p:nvPr>
            <p:ph type="sldNum" sz="quarter" idx="12"/>
          </p:nvPr>
        </p:nvSpPr>
        <p:spPr/>
        <p:txBody>
          <a:bodyPr/>
          <a:lstStyle/>
          <a:p>
            <a:fld id="{8D880951-5D38-F74F-9D96-7B3F48ECFF4E}" type="slidenum">
              <a:rPr lang="en-US" smtClean="0"/>
              <a:t>‹#›</a:t>
            </a:fld>
            <a:endParaRPr lang="en-US"/>
          </a:p>
        </p:txBody>
      </p:sp>
    </p:spTree>
    <p:extLst>
      <p:ext uri="{BB962C8B-B14F-4D97-AF65-F5344CB8AC3E}">
        <p14:creationId xmlns:p14="http://schemas.microsoft.com/office/powerpoint/2010/main" val="3245591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59512-6A18-0044-9CF2-48478A153F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6C5F35-C194-874F-AA76-7D7A8985E5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FA57AF-A1B2-CD4B-8169-63E712DB07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06D376-F8E5-2744-8F27-6561BD011143}"/>
              </a:ext>
            </a:extLst>
          </p:cNvPr>
          <p:cNvSpPr>
            <a:spLocks noGrp="1"/>
          </p:cNvSpPr>
          <p:nvPr>
            <p:ph type="dt" sz="half" idx="10"/>
          </p:nvPr>
        </p:nvSpPr>
        <p:spPr/>
        <p:txBody>
          <a:bodyPr/>
          <a:lstStyle/>
          <a:p>
            <a:fld id="{12E47B38-64E8-1745-A622-897D9B89EEF8}" type="datetime1">
              <a:rPr lang="en-US" smtClean="0"/>
              <a:t>12/27/21</a:t>
            </a:fld>
            <a:endParaRPr lang="en-US"/>
          </a:p>
        </p:txBody>
      </p:sp>
      <p:sp>
        <p:nvSpPr>
          <p:cNvPr id="6" name="Footer Placeholder 5">
            <a:extLst>
              <a:ext uri="{FF2B5EF4-FFF2-40B4-BE49-F238E27FC236}">
                <a16:creationId xmlns:a16="http://schemas.microsoft.com/office/drawing/2014/main" id="{7E770AB2-2134-484E-ADE1-BDBB157D35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EC51CC-9FD2-5446-9F71-7B5FE7D9622D}"/>
              </a:ext>
            </a:extLst>
          </p:cNvPr>
          <p:cNvSpPr>
            <a:spLocks noGrp="1"/>
          </p:cNvSpPr>
          <p:nvPr>
            <p:ph type="sldNum" sz="quarter" idx="12"/>
          </p:nvPr>
        </p:nvSpPr>
        <p:spPr/>
        <p:txBody>
          <a:bodyPr/>
          <a:lstStyle/>
          <a:p>
            <a:fld id="{8D880951-5D38-F74F-9D96-7B3F48ECFF4E}" type="slidenum">
              <a:rPr lang="en-US" smtClean="0"/>
              <a:t>‹#›</a:t>
            </a:fld>
            <a:endParaRPr lang="en-US"/>
          </a:p>
        </p:txBody>
      </p:sp>
    </p:spTree>
    <p:extLst>
      <p:ext uri="{BB962C8B-B14F-4D97-AF65-F5344CB8AC3E}">
        <p14:creationId xmlns:p14="http://schemas.microsoft.com/office/powerpoint/2010/main" val="2086234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AD41F-AB93-1243-811B-6DC3826263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246154-9056-7F46-95F3-07B6191A26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CC59D5-48BA-7D4D-8E1B-A44CD1A99D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902F02-0E18-5542-A994-9B9E661C15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3D7B0C-F0DC-A543-8970-FDA3ED76C7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E512F3-FA88-FB40-B694-66FF64F2389A}"/>
              </a:ext>
            </a:extLst>
          </p:cNvPr>
          <p:cNvSpPr>
            <a:spLocks noGrp="1"/>
          </p:cNvSpPr>
          <p:nvPr>
            <p:ph type="dt" sz="half" idx="10"/>
          </p:nvPr>
        </p:nvSpPr>
        <p:spPr/>
        <p:txBody>
          <a:bodyPr/>
          <a:lstStyle/>
          <a:p>
            <a:fld id="{216E8C60-483F-F44F-ADE9-76668F65E3A6}" type="datetime1">
              <a:rPr lang="en-US" smtClean="0"/>
              <a:t>12/27/21</a:t>
            </a:fld>
            <a:endParaRPr lang="en-US"/>
          </a:p>
        </p:txBody>
      </p:sp>
      <p:sp>
        <p:nvSpPr>
          <p:cNvPr id="8" name="Footer Placeholder 7">
            <a:extLst>
              <a:ext uri="{FF2B5EF4-FFF2-40B4-BE49-F238E27FC236}">
                <a16:creationId xmlns:a16="http://schemas.microsoft.com/office/drawing/2014/main" id="{A9FE6D14-A2AC-2945-8767-56808B9165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61D1BB-0724-F749-BFDD-9ECC41084585}"/>
              </a:ext>
            </a:extLst>
          </p:cNvPr>
          <p:cNvSpPr>
            <a:spLocks noGrp="1"/>
          </p:cNvSpPr>
          <p:nvPr>
            <p:ph type="sldNum" sz="quarter" idx="12"/>
          </p:nvPr>
        </p:nvSpPr>
        <p:spPr/>
        <p:txBody>
          <a:bodyPr/>
          <a:lstStyle/>
          <a:p>
            <a:fld id="{8D880951-5D38-F74F-9D96-7B3F48ECFF4E}" type="slidenum">
              <a:rPr lang="en-US" smtClean="0"/>
              <a:t>‹#›</a:t>
            </a:fld>
            <a:endParaRPr lang="en-US"/>
          </a:p>
        </p:txBody>
      </p:sp>
    </p:spTree>
    <p:extLst>
      <p:ext uri="{BB962C8B-B14F-4D97-AF65-F5344CB8AC3E}">
        <p14:creationId xmlns:p14="http://schemas.microsoft.com/office/powerpoint/2010/main" val="1788415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A0539-3DED-AB4C-88DC-D61FBBCDA0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8F9F70-C1F6-9547-BD28-A7BC40D7AD26}"/>
              </a:ext>
            </a:extLst>
          </p:cNvPr>
          <p:cNvSpPr>
            <a:spLocks noGrp="1"/>
          </p:cNvSpPr>
          <p:nvPr>
            <p:ph type="dt" sz="half" idx="10"/>
          </p:nvPr>
        </p:nvSpPr>
        <p:spPr/>
        <p:txBody>
          <a:bodyPr/>
          <a:lstStyle/>
          <a:p>
            <a:fld id="{20A435D2-9E8E-F143-A21C-27EFDEDFB0A1}" type="datetime1">
              <a:rPr lang="en-US" smtClean="0"/>
              <a:t>12/27/21</a:t>
            </a:fld>
            <a:endParaRPr lang="en-US"/>
          </a:p>
        </p:txBody>
      </p:sp>
      <p:sp>
        <p:nvSpPr>
          <p:cNvPr id="4" name="Footer Placeholder 3">
            <a:extLst>
              <a:ext uri="{FF2B5EF4-FFF2-40B4-BE49-F238E27FC236}">
                <a16:creationId xmlns:a16="http://schemas.microsoft.com/office/drawing/2014/main" id="{3548F678-A64E-E043-9AF1-A4A661B151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303725-1676-7145-9C71-8D435F591205}"/>
              </a:ext>
            </a:extLst>
          </p:cNvPr>
          <p:cNvSpPr>
            <a:spLocks noGrp="1"/>
          </p:cNvSpPr>
          <p:nvPr>
            <p:ph type="sldNum" sz="quarter" idx="12"/>
          </p:nvPr>
        </p:nvSpPr>
        <p:spPr/>
        <p:txBody>
          <a:bodyPr/>
          <a:lstStyle/>
          <a:p>
            <a:fld id="{8D880951-5D38-F74F-9D96-7B3F48ECFF4E}" type="slidenum">
              <a:rPr lang="en-US" smtClean="0"/>
              <a:t>‹#›</a:t>
            </a:fld>
            <a:endParaRPr lang="en-US"/>
          </a:p>
        </p:txBody>
      </p:sp>
    </p:spTree>
    <p:extLst>
      <p:ext uri="{BB962C8B-B14F-4D97-AF65-F5344CB8AC3E}">
        <p14:creationId xmlns:p14="http://schemas.microsoft.com/office/powerpoint/2010/main" val="4161314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6DF093-5B31-0442-AD13-C52C9A096A41}"/>
              </a:ext>
            </a:extLst>
          </p:cNvPr>
          <p:cNvSpPr>
            <a:spLocks noGrp="1"/>
          </p:cNvSpPr>
          <p:nvPr>
            <p:ph type="dt" sz="half" idx="10"/>
          </p:nvPr>
        </p:nvSpPr>
        <p:spPr/>
        <p:txBody>
          <a:bodyPr/>
          <a:lstStyle/>
          <a:p>
            <a:fld id="{BD7E3BC5-9542-6D4F-BD9E-D22E0F58021E}" type="datetime1">
              <a:rPr lang="en-US" smtClean="0"/>
              <a:t>12/27/21</a:t>
            </a:fld>
            <a:endParaRPr lang="en-US"/>
          </a:p>
        </p:txBody>
      </p:sp>
      <p:sp>
        <p:nvSpPr>
          <p:cNvPr id="3" name="Footer Placeholder 2">
            <a:extLst>
              <a:ext uri="{FF2B5EF4-FFF2-40B4-BE49-F238E27FC236}">
                <a16:creationId xmlns:a16="http://schemas.microsoft.com/office/drawing/2014/main" id="{3DC16BEA-6A5D-AA4A-902B-73A146B229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99FAD6-0902-BF4E-BB17-1E5AD4FA43F4}"/>
              </a:ext>
            </a:extLst>
          </p:cNvPr>
          <p:cNvSpPr>
            <a:spLocks noGrp="1"/>
          </p:cNvSpPr>
          <p:nvPr>
            <p:ph type="sldNum" sz="quarter" idx="12"/>
          </p:nvPr>
        </p:nvSpPr>
        <p:spPr/>
        <p:txBody>
          <a:bodyPr/>
          <a:lstStyle/>
          <a:p>
            <a:fld id="{8D880951-5D38-F74F-9D96-7B3F48ECFF4E}" type="slidenum">
              <a:rPr lang="en-US" smtClean="0"/>
              <a:t>‹#›</a:t>
            </a:fld>
            <a:endParaRPr lang="en-US"/>
          </a:p>
        </p:txBody>
      </p:sp>
    </p:spTree>
    <p:extLst>
      <p:ext uri="{BB962C8B-B14F-4D97-AF65-F5344CB8AC3E}">
        <p14:creationId xmlns:p14="http://schemas.microsoft.com/office/powerpoint/2010/main" val="2330961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EAFB9-4576-4747-B668-874EA1C145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A8387A-2E16-9D43-89E2-DBAA53F1D5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ECD0CB-EB7B-E242-ACBA-A58CEA85C3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E10AFB-DA7B-754B-8998-A2ACEC62678E}"/>
              </a:ext>
            </a:extLst>
          </p:cNvPr>
          <p:cNvSpPr>
            <a:spLocks noGrp="1"/>
          </p:cNvSpPr>
          <p:nvPr>
            <p:ph type="dt" sz="half" idx="10"/>
          </p:nvPr>
        </p:nvSpPr>
        <p:spPr/>
        <p:txBody>
          <a:bodyPr/>
          <a:lstStyle/>
          <a:p>
            <a:fld id="{788ADD98-89F7-C94D-A597-AB64A3B12F25}" type="datetime1">
              <a:rPr lang="en-US" smtClean="0"/>
              <a:t>12/27/21</a:t>
            </a:fld>
            <a:endParaRPr lang="en-US"/>
          </a:p>
        </p:txBody>
      </p:sp>
      <p:sp>
        <p:nvSpPr>
          <p:cNvPr id="6" name="Footer Placeholder 5">
            <a:extLst>
              <a:ext uri="{FF2B5EF4-FFF2-40B4-BE49-F238E27FC236}">
                <a16:creationId xmlns:a16="http://schemas.microsoft.com/office/drawing/2014/main" id="{9C517C46-7382-6C46-887B-C7BCAA7321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978571-9293-1F4D-9A2A-FFA16C296332}"/>
              </a:ext>
            </a:extLst>
          </p:cNvPr>
          <p:cNvSpPr>
            <a:spLocks noGrp="1"/>
          </p:cNvSpPr>
          <p:nvPr>
            <p:ph type="sldNum" sz="quarter" idx="12"/>
          </p:nvPr>
        </p:nvSpPr>
        <p:spPr/>
        <p:txBody>
          <a:bodyPr/>
          <a:lstStyle/>
          <a:p>
            <a:fld id="{8D880951-5D38-F74F-9D96-7B3F48ECFF4E}" type="slidenum">
              <a:rPr lang="en-US" smtClean="0"/>
              <a:t>‹#›</a:t>
            </a:fld>
            <a:endParaRPr lang="en-US"/>
          </a:p>
        </p:txBody>
      </p:sp>
    </p:spTree>
    <p:extLst>
      <p:ext uri="{BB962C8B-B14F-4D97-AF65-F5344CB8AC3E}">
        <p14:creationId xmlns:p14="http://schemas.microsoft.com/office/powerpoint/2010/main" val="2397732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6F28B-69BC-724B-A1F8-178627E876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16DC20-12AD-4D47-BCC5-A4CED3353F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88A863-6D61-8D4D-BA7A-57563C5F5C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C00651-9983-AC46-A0F0-359B778C0977}"/>
              </a:ext>
            </a:extLst>
          </p:cNvPr>
          <p:cNvSpPr>
            <a:spLocks noGrp="1"/>
          </p:cNvSpPr>
          <p:nvPr>
            <p:ph type="dt" sz="half" idx="10"/>
          </p:nvPr>
        </p:nvSpPr>
        <p:spPr/>
        <p:txBody>
          <a:bodyPr/>
          <a:lstStyle/>
          <a:p>
            <a:fld id="{42FA7035-4E67-5446-A245-10C355282FE7}" type="datetime1">
              <a:rPr lang="en-US" smtClean="0"/>
              <a:t>12/27/21</a:t>
            </a:fld>
            <a:endParaRPr lang="en-US"/>
          </a:p>
        </p:txBody>
      </p:sp>
      <p:sp>
        <p:nvSpPr>
          <p:cNvPr id="6" name="Footer Placeholder 5">
            <a:extLst>
              <a:ext uri="{FF2B5EF4-FFF2-40B4-BE49-F238E27FC236}">
                <a16:creationId xmlns:a16="http://schemas.microsoft.com/office/drawing/2014/main" id="{02A247C3-2C54-7547-BBBD-D6E1FF6A5E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EA1797-0620-3941-BE95-CE952F08A16A}"/>
              </a:ext>
            </a:extLst>
          </p:cNvPr>
          <p:cNvSpPr>
            <a:spLocks noGrp="1"/>
          </p:cNvSpPr>
          <p:nvPr>
            <p:ph type="sldNum" sz="quarter" idx="12"/>
          </p:nvPr>
        </p:nvSpPr>
        <p:spPr/>
        <p:txBody>
          <a:bodyPr/>
          <a:lstStyle/>
          <a:p>
            <a:fld id="{8D880951-5D38-F74F-9D96-7B3F48ECFF4E}" type="slidenum">
              <a:rPr lang="en-US" smtClean="0"/>
              <a:t>‹#›</a:t>
            </a:fld>
            <a:endParaRPr lang="en-US"/>
          </a:p>
        </p:txBody>
      </p:sp>
    </p:spTree>
    <p:extLst>
      <p:ext uri="{BB962C8B-B14F-4D97-AF65-F5344CB8AC3E}">
        <p14:creationId xmlns:p14="http://schemas.microsoft.com/office/powerpoint/2010/main" val="791812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E58B51-01F4-2E42-A8DC-C44F63789A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69877C-D753-5644-9E43-F502B57A76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B908CF-5460-524D-A148-68BD01B16A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CA1C70-DB11-E844-8CE4-6B5B27B86A42}" type="datetime1">
              <a:rPr lang="en-US" smtClean="0"/>
              <a:t>12/27/21</a:t>
            </a:fld>
            <a:endParaRPr lang="en-US"/>
          </a:p>
        </p:txBody>
      </p:sp>
      <p:sp>
        <p:nvSpPr>
          <p:cNvPr id="5" name="Footer Placeholder 4">
            <a:extLst>
              <a:ext uri="{FF2B5EF4-FFF2-40B4-BE49-F238E27FC236}">
                <a16:creationId xmlns:a16="http://schemas.microsoft.com/office/drawing/2014/main" id="{1E77B0B6-2936-A64E-B667-3E8DBE6924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50D39D-C0DB-BE47-9EF3-84D9FAE59D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880951-5D38-F74F-9D96-7B3F48ECFF4E}" type="slidenum">
              <a:rPr lang="en-US" smtClean="0"/>
              <a:t>‹#›</a:t>
            </a:fld>
            <a:endParaRPr lang="en-US"/>
          </a:p>
        </p:txBody>
      </p:sp>
    </p:spTree>
    <p:extLst>
      <p:ext uri="{BB962C8B-B14F-4D97-AF65-F5344CB8AC3E}">
        <p14:creationId xmlns:p14="http://schemas.microsoft.com/office/powerpoint/2010/main" val="16607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shoepaladin/causalinference_crashcourse/blob/main/Notebooks/1%20Foundations.ipynb"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0D5CC-DF62-D44B-B56E-087B96BBC329}"/>
              </a:ext>
            </a:extLst>
          </p:cNvPr>
          <p:cNvSpPr>
            <a:spLocks noGrp="1"/>
          </p:cNvSpPr>
          <p:nvPr>
            <p:ph type="ctrTitle"/>
          </p:nvPr>
        </p:nvSpPr>
        <p:spPr/>
        <p:txBody>
          <a:bodyPr>
            <a:normAutofit fontScale="90000"/>
          </a:bodyPr>
          <a:lstStyle/>
          <a:p>
            <a:r>
              <a:rPr lang="en-US" dirty="0"/>
              <a:t>Causal Inference Crash Course:</a:t>
            </a:r>
            <a:br>
              <a:rPr lang="en-US" dirty="0"/>
            </a:br>
            <a:r>
              <a:rPr lang="en-US" dirty="0"/>
              <a:t>Foundations</a:t>
            </a:r>
          </a:p>
        </p:txBody>
      </p:sp>
      <p:sp>
        <p:nvSpPr>
          <p:cNvPr id="3" name="Subtitle 2">
            <a:extLst>
              <a:ext uri="{FF2B5EF4-FFF2-40B4-BE49-F238E27FC236}">
                <a16:creationId xmlns:a16="http://schemas.microsoft.com/office/drawing/2014/main" id="{5BA4230B-CCA0-0249-9FB1-6987C5D4FFC4}"/>
              </a:ext>
            </a:extLst>
          </p:cNvPr>
          <p:cNvSpPr>
            <a:spLocks noGrp="1"/>
          </p:cNvSpPr>
          <p:nvPr>
            <p:ph type="subTitle" idx="1"/>
          </p:nvPr>
        </p:nvSpPr>
        <p:spPr/>
        <p:txBody>
          <a:bodyPr/>
          <a:lstStyle/>
          <a:p>
            <a:r>
              <a:rPr lang="en-US" dirty="0"/>
              <a:t>Julian Hsu</a:t>
            </a:r>
          </a:p>
        </p:txBody>
      </p:sp>
      <p:sp>
        <p:nvSpPr>
          <p:cNvPr id="4" name="Slide Number Placeholder 3">
            <a:extLst>
              <a:ext uri="{FF2B5EF4-FFF2-40B4-BE49-F238E27FC236}">
                <a16:creationId xmlns:a16="http://schemas.microsoft.com/office/drawing/2014/main" id="{902E41BC-B131-F04A-86C1-D232FF522D8B}"/>
              </a:ext>
            </a:extLst>
          </p:cNvPr>
          <p:cNvSpPr>
            <a:spLocks noGrp="1"/>
          </p:cNvSpPr>
          <p:nvPr>
            <p:ph type="sldNum" sz="quarter" idx="12"/>
          </p:nvPr>
        </p:nvSpPr>
        <p:spPr/>
        <p:txBody>
          <a:bodyPr/>
          <a:lstStyle/>
          <a:p>
            <a:fld id="{8D880951-5D38-F74F-9D96-7B3F48ECFF4E}" type="slidenum">
              <a:rPr lang="en-US" smtClean="0"/>
              <a:t>1</a:t>
            </a:fld>
            <a:endParaRPr lang="en-US"/>
          </a:p>
        </p:txBody>
      </p:sp>
    </p:spTree>
    <p:extLst>
      <p:ext uri="{BB962C8B-B14F-4D97-AF65-F5344CB8AC3E}">
        <p14:creationId xmlns:p14="http://schemas.microsoft.com/office/powerpoint/2010/main" val="1417630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D21B4-8440-3944-93C5-DC7FCAFB292F}"/>
              </a:ext>
            </a:extLst>
          </p:cNvPr>
          <p:cNvSpPr>
            <a:spLocks noGrp="1"/>
          </p:cNvSpPr>
          <p:nvPr>
            <p:ph type="title"/>
          </p:nvPr>
        </p:nvSpPr>
        <p:spPr/>
        <p:txBody>
          <a:bodyPr/>
          <a:lstStyle/>
          <a:p>
            <a:r>
              <a:rPr lang="en-US" dirty="0"/>
              <a:t>Scenario 1: the ideal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2DFE90-C55F-1A4A-B677-14C932B9DD86}"/>
                  </a:ext>
                </a:extLst>
              </p:cNvPr>
              <p:cNvSpPr>
                <a:spLocks noGrp="1"/>
              </p:cNvSpPr>
              <p:nvPr>
                <p:ph idx="1"/>
              </p:nvPr>
            </p:nvSpPr>
            <p:spPr/>
            <p:txBody>
              <a:bodyPr/>
              <a:lstStyle/>
              <a:p>
                <a:r>
                  <a:rPr lang="en-US" dirty="0"/>
                  <a:t>Observed outcome: </a:t>
                </a:r>
                <a14:m>
                  <m:oMath xmlns:m="http://schemas.openxmlformats.org/officeDocument/2006/math">
                    <m:r>
                      <a:rPr lang="en-US">
                        <a:latin typeface="Cambria Math" panose="02040503050406030204" pitchFamily="18" charset="0"/>
                      </a:rPr>
                      <m:t> </m:t>
                    </m:r>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𝜓</m:t>
                        </m:r>
                      </m:e>
                    </m:d>
                    <m:r>
                      <a:rPr lang="en-US" i="1">
                        <a:latin typeface="Cambria Math" panose="02040503050406030204" pitchFamily="18" charset="0"/>
                      </a:rPr>
                      <m:t>+</m:t>
                    </m:r>
                    <m:r>
                      <a:rPr lang="en-US" i="1">
                        <a:latin typeface="Cambria Math" panose="02040503050406030204" pitchFamily="18" charset="0"/>
                      </a:rPr>
                      <m:t>𝜏</m:t>
                    </m:r>
                    <m:r>
                      <a:rPr lang="en-US" i="1">
                        <a:latin typeface="Cambria Math" panose="02040503050406030204" pitchFamily="18" charset="0"/>
                      </a:rPr>
                      <m:t> </m:t>
                    </m:r>
                    <m:r>
                      <a:rPr lang="en-US" i="1">
                        <a:latin typeface="Cambria Math" panose="02040503050406030204" pitchFamily="18" charset="0"/>
                      </a:rPr>
                      <m:t>𝑇</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𝜖</m:t>
                        </m:r>
                      </m:e>
                    </m:d>
                  </m:oMath>
                </a14:m>
                <a:endParaRPr lang="en-US" i="1"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oMath>
                </a14:m>
                <a:r>
                  <a:rPr lang="en-US" i="1" dirty="0"/>
                  <a:t> </a:t>
                </a:r>
                <a:r>
                  <a:rPr lang="en-US" dirty="0"/>
                  <a:t>are observed.</a:t>
                </a:r>
              </a:p>
              <a:p>
                <a14:m>
                  <m:oMath xmlns:m="http://schemas.openxmlformats.org/officeDocument/2006/math">
                    <m:r>
                      <a:rPr lang="en-US" i="1">
                        <a:latin typeface="Cambria Math" panose="02040503050406030204" pitchFamily="18" charset="0"/>
                      </a:rPr>
                      <m:t>𝜓</m:t>
                    </m:r>
                    <m:r>
                      <a:rPr lang="en-US" b="0" i="1" smtClean="0">
                        <a:latin typeface="Cambria Math" panose="02040503050406030204" pitchFamily="18" charset="0"/>
                      </a:rPr>
                      <m:t>, </m:t>
                    </m:r>
                    <m:r>
                      <a:rPr lang="en-US" b="0" i="1" smtClean="0">
                        <a:latin typeface="Cambria Math" panose="02040503050406030204" pitchFamily="18" charset="0"/>
                      </a:rPr>
                      <m:t>𝜖</m:t>
                    </m:r>
                  </m:oMath>
                </a14:m>
                <a:r>
                  <a:rPr lang="en-US" dirty="0"/>
                  <a:t> are not observed, but are independent of each other.</a:t>
                </a:r>
              </a:p>
              <a:p>
                <a:r>
                  <a:rPr lang="en-US" dirty="0"/>
                  <a:t>Therefore, variation in treatment and the outcome conditional 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oMath>
                </a14:m>
                <a:r>
                  <a:rPr lang="en-US" i="1" dirty="0"/>
                  <a:t> </a:t>
                </a:r>
                <a:r>
                  <a:rPr lang="en-US" dirty="0"/>
                  <a:t>are independent of each other.</a:t>
                </a:r>
              </a:p>
              <a:p>
                <a:pPr lvl="1"/>
                <a:r>
                  <a:rPr lang="en-US" dirty="0"/>
                  <a:t>aka </a:t>
                </a:r>
                <a14:m>
                  <m:oMath xmlns:m="http://schemas.openxmlformats.org/officeDocument/2006/math">
                    <m:r>
                      <m:rPr>
                        <m:sty m:val="p"/>
                      </m:rPr>
                      <a:rPr lang="en-US" b="0" i="0" smtClean="0">
                        <a:latin typeface="Cambria Math" panose="02040503050406030204" pitchFamily="18" charset="0"/>
                      </a:rPr>
                      <m:t>cov</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  </m:t>
                            </m:r>
                            <m:r>
                              <a:rPr lang="en-US" b="0" i="1" smtClean="0">
                                <a:latin typeface="Cambria Math" panose="02040503050406030204" pitchFamily="18" charset="0"/>
                              </a:rPr>
                              <m:t>𝑇</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e>
                    </m:d>
                    <m:r>
                      <a:rPr lang="en-US" b="0" i="1" smtClean="0">
                        <a:latin typeface="Cambria Math" panose="02040503050406030204" pitchFamily="18" charset="0"/>
                      </a:rPr>
                      <m:t>=0</m:t>
                    </m:r>
                  </m:oMath>
                </a14:m>
                <a:r>
                  <a:rPr lang="en-US" i="1" dirty="0"/>
                  <a:t> .</a:t>
                </a:r>
              </a:p>
              <a:p>
                <a:r>
                  <a:rPr lang="en-US" dirty="0"/>
                  <a:t>Then conditioning 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oMath>
                </a14:m>
                <a:r>
                  <a:rPr lang="en-US" i="1" dirty="0"/>
                  <a:t> </a:t>
                </a:r>
                <a:r>
                  <a:rPr lang="en-US" dirty="0"/>
                  <a:t>yields an </a:t>
                </a:r>
                <a:r>
                  <a:rPr lang="en-US" dirty="0" err="1"/>
                  <a:t>unbias</a:t>
                </a:r>
                <a:r>
                  <a:rPr lang="en-US" dirty="0"/>
                  <a:t> estimate of </a:t>
                </a:r>
                <a14:m>
                  <m:oMath xmlns:m="http://schemas.openxmlformats.org/officeDocument/2006/math">
                    <m:r>
                      <a:rPr lang="en-US" i="1">
                        <a:latin typeface="Cambria Math" panose="02040503050406030204" pitchFamily="18" charset="0"/>
                      </a:rPr>
                      <m:t>𝜏</m:t>
                    </m:r>
                  </m:oMath>
                </a14:m>
                <a:r>
                  <a:rPr lang="en-US" dirty="0"/>
                  <a:t>.</a:t>
                </a:r>
              </a:p>
            </p:txBody>
          </p:sp>
        </mc:Choice>
        <mc:Fallback xmlns="">
          <p:sp>
            <p:nvSpPr>
              <p:cNvPr id="3" name="Content Placeholder 2">
                <a:extLst>
                  <a:ext uri="{FF2B5EF4-FFF2-40B4-BE49-F238E27FC236}">
                    <a16:creationId xmlns:a16="http://schemas.microsoft.com/office/drawing/2014/main" id="{6D2DFE90-C55F-1A4A-B677-14C932B9DD86}"/>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F11B0E4-FA3B-0A48-A3F3-972E12B2D8FC}"/>
              </a:ext>
            </a:extLst>
          </p:cNvPr>
          <p:cNvSpPr>
            <a:spLocks noGrp="1"/>
          </p:cNvSpPr>
          <p:nvPr>
            <p:ph type="sldNum" sz="quarter" idx="12"/>
          </p:nvPr>
        </p:nvSpPr>
        <p:spPr/>
        <p:txBody>
          <a:bodyPr/>
          <a:lstStyle/>
          <a:p>
            <a:fld id="{8D880951-5D38-F74F-9D96-7B3F48ECFF4E}" type="slidenum">
              <a:rPr lang="en-US" smtClean="0"/>
              <a:t>10</a:t>
            </a:fld>
            <a:endParaRPr lang="en-US" dirty="0"/>
          </a:p>
        </p:txBody>
      </p:sp>
    </p:spTree>
    <p:extLst>
      <p:ext uri="{BB962C8B-B14F-4D97-AF65-F5344CB8AC3E}">
        <p14:creationId xmlns:p14="http://schemas.microsoft.com/office/powerpoint/2010/main" val="496878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D21B4-8440-3944-93C5-DC7FCAFB292F}"/>
              </a:ext>
            </a:extLst>
          </p:cNvPr>
          <p:cNvSpPr>
            <a:spLocks noGrp="1"/>
          </p:cNvSpPr>
          <p:nvPr>
            <p:ph type="title"/>
          </p:nvPr>
        </p:nvSpPr>
        <p:spPr/>
        <p:txBody>
          <a:bodyPr/>
          <a:lstStyle/>
          <a:p>
            <a:r>
              <a:rPr lang="en-US" dirty="0"/>
              <a:t>Scenario 2: not ideal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2DFE90-C55F-1A4A-B677-14C932B9DD86}"/>
                  </a:ext>
                </a:extLst>
              </p:cNvPr>
              <p:cNvSpPr>
                <a:spLocks noGrp="1"/>
              </p:cNvSpPr>
              <p:nvPr>
                <p:ph idx="1"/>
              </p:nvPr>
            </p:nvSpPr>
            <p:spPr/>
            <p:txBody>
              <a:bodyPr/>
              <a:lstStyle/>
              <a:p>
                <a:r>
                  <a:rPr lang="en-US" dirty="0"/>
                  <a:t>Observed outcome: </a:t>
                </a:r>
                <a14:m>
                  <m:oMath xmlns:m="http://schemas.openxmlformats.org/officeDocument/2006/math">
                    <m:r>
                      <a:rPr lang="en-US">
                        <a:latin typeface="Cambria Math" panose="02040503050406030204" pitchFamily="18" charset="0"/>
                      </a:rPr>
                      <m:t> </m:t>
                    </m:r>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𝜓</m:t>
                        </m:r>
                      </m:e>
                    </m:d>
                    <m:r>
                      <a:rPr lang="en-US" i="1">
                        <a:latin typeface="Cambria Math" panose="02040503050406030204" pitchFamily="18" charset="0"/>
                      </a:rPr>
                      <m:t>+</m:t>
                    </m:r>
                    <m:r>
                      <a:rPr lang="en-US" i="1">
                        <a:latin typeface="Cambria Math" panose="02040503050406030204" pitchFamily="18" charset="0"/>
                      </a:rPr>
                      <m:t>𝜏</m:t>
                    </m:r>
                    <m:r>
                      <a:rPr lang="en-US" i="1">
                        <a:latin typeface="Cambria Math" panose="02040503050406030204" pitchFamily="18" charset="0"/>
                      </a:rPr>
                      <m:t> </m:t>
                    </m:r>
                    <m:r>
                      <a:rPr lang="en-US" i="1">
                        <a:latin typeface="Cambria Math" panose="02040503050406030204" pitchFamily="18" charset="0"/>
                      </a:rPr>
                      <m:t>𝑇</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𝜖</m:t>
                        </m:r>
                      </m:e>
                    </m:d>
                  </m:oMath>
                </a14:m>
                <a:endParaRPr lang="en-US" i="1"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oMath>
                </a14:m>
                <a:r>
                  <a:rPr lang="en-US" i="1" dirty="0"/>
                  <a:t> </a:t>
                </a:r>
                <a:r>
                  <a:rPr lang="en-US" dirty="0"/>
                  <a:t>are observed.</a:t>
                </a:r>
              </a:p>
              <a:p>
                <a14:m>
                  <m:oMath xmlns:m="http://schemas.openxmlformats.org/officeDocument/2006/math">
                    <m:r>
                      <a:rPr lang="en-US" i="1">
                        <a:latin typeface="Cambria Math" panose="02040503050406030204" pitchFamily="18" charset="0"/>
                      </a:rPr>
                      <m:t>𝜓</m:t>
                    </m:r>
                    <m:r>
                      <a:rPr lang="en-US" b="0" i="1" smtClean="0">
                        <a:latin typeface="Cambria Math" panose="02040503050406030204" pitchFamily="18" charset="0"/>
                      </a:rPr>
                      <m:t>, </m:t>
                    </m:r>
                    <m:r>
                      <a:rPr lang="en-US" b="0" i="1" smtClean="0">
                        <a:latin typeface="Cambria Math" panose="02040503050406030204" pitchFamily="18" charset="0"/>
                      </a:rPr>
                      <m:t>𝜖</m:t>
                    </m:r>
                  </m:oMath>
                </a14:m>
                <a:r>
                  <a:rPr lang="en-US" dirty="0"/>
                  <a:t> are not observed, but </a:t>
                </a:r>
                <a:r>
                  <a:rPr lang="en-US" u="sng" dirty="0"/>
                  <a:t>are correlated</a:t>
                </a:r>
                <a:r>
                  <a:rPr lang="en-US" dirty="0"/>
                  <a:t>.</a:t>
                </a:r>
              </a:p>
              <a:p>
                <a:r>
                  <a:rPr lang="en-US" dirty="0"/>
                  <a:t>Therefore, variation in treatment and the outcome conditional 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oMath>
                </a14:m>
                <a:r>
                  <a:rPr lang="en-US" i="1" dirty="0"/>
                  <a:t> </a:t>
                </a:r>
                <a:r>
                  <a:rPr lang="en-US" dirty="0"/>
                  <a:t>are </a:t>
                </a:r>
                <a:r>
                  <a:rPr lang="en-US" u="sng" dirty="0"/>
                  <a:t>not</a:t>
                </a:r>
                <a:r>
                  <a:rPr lang="en-US" dirty="0"/>
                  <a:t> independent of each other.</a:t>
                </a:r>
              </a:p>
              <a:p>
                <a:pPr lvl="1"/>
                <a:r>
                  <a:rPr lang="en-US" dirty="0"/>
                  <a:t>aka </a:t>
                </a:r>
                <a14:m>
                  <m:oMath xmlns:m="http://schemas.openxmlformats.org/officeDocument/2006/math">
                    <m:r>
                      <m:rPr>
                        <m:sty m:val="p"/>
                      </m:rPr>
                      <a:rPr lang="en-US">
                        <a:latin typeface="Cambria Math" panose="02040503050406030204" pitchFamily="18" charset="0"/>
                      </a:rPr>
                      <m:t>cov</m:t>
                    </m:r>
                    <m:d>
                      <m:dPr>
                        <m:ctrlPr>
                          <a:rPr lang="en-US" i="1">
                            <a:latin typeface="Cambria Math" panose="02040503050406030204" pitchFamily="18" charset="0"/>
                          </a:rPr>
                        </m:ctrlPr>
                      </m:dPr>
                      <m:e>
                        <m:r>
                          <a:rPr lang="en-US" i="1">
                            <a:latin typeface="Cambria Math" panose="02040503050406030204" pitchFamily="18" charset="0"/>
                          </a:rPr>
                          <m:t>𝑌</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 </m:t>
                            </m:r>
                            <m:r>
                              <a:rPr lang="en-US" b="0" i="1" smtClean="0">
                                <a:latin typeface="Cambria Math" panose="02040503050406030204" pitchFamily="18" charset="0"/>
                              </a:rPr>
                              <m:t> </m:t>
                            </m:r>
                            <m:r>
                              <a:rPr lang="en-US" i="1">
                                <a:latin typeface="Cambria Math" panose="02040503050406030204" pitchFamily="18" charset="0"/>
                              </a:rPr>
                              <m:t>𝑇</m:t>
                            </m:r>
                          </m:e>
                        </m:d>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e>
                    </m:d>
                    <m:r>
                      <a:rPr lang="en-US" b="0" i="1" smtClean="0">
                        <a:latin typeface="Cambria Math" panose="02040503050406030204" pitchFamily="18" charset="0"/>
                      </a:rPr>
                      <m:t>≠</m:t>
                    </m:r>
                    <m:r>
                      <a:rPr lang="en-US" i="1">
                        <a:latin typeface="Cambria Math" panose="02040503050406030204" pitchFamily="18" charset="0"/>
                      </a:rPr>
                      <m:t>0</m:t>
                    </m:r>
                  </m:oMath>
                </a14:m>
                <a:r>
                  <a:rPr lang="en-US" i="1" dirty="0"/>
                  <a:t> .</a:t>
                </a:r>
              </a:p>
              <a:p>
                <a:r>
                  <a:rPr lang="en-US" dirty="0"/>
                  <a:t>Then conditioning 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oMath>
                </a14:m>
                <a:r>
                  <a:rPr lang="en-US" i="1" dirty="0"/>
                  <a:t> </a:t>
                </a:r>
                <a:r>
                  <a:rPr lang="en-US" dirty="0"/>
                  <a:t>yields a bias estimate of </a:t>
                </a:r>
                <a14:m>
                  <m:oMath xmlns:m="http://schemas.openxmlformats.org/officeDocument/2006/math">
                    <m:r>
                      <a:rPr lang="en-US" i="1">
                        <a:latin typeface="Cambria Math" panose="02040503050406030204" pitchFamily="18" charset="0"/>
                      </a:rPr>
                      <m:t>𝜏</m:t>
                    </m:r>
                    <m:r>
                      <a:rPr lang="en-US" i="1">
                        <a:latin typeface="Cambria Math" panose="02040503050406030204" pitchFamily="18" charset="0"/>
                      </a:rPr>
                      <m:t> </m:t>
                    </m:r>
                  </m:oMath>
                </a14:m>
                <a:endParaRPr lang="en-US" dirty="0"/>
              </a:p>
              <a:p>
                <a:pPr lvl="1"/>
                <a:r>
                  <a:rPr lang="en-US" dirty="0"/>
                  <a:t>Bias depends on how correlated </a:t>
                </a:r>
                <a14:m>
                  <m:oMath xmlns:m="http://schemas.openxmlformats.org/officeDocument/2006/math">
                    <m:r>
                      <a:rPr lang="en-US" i="1">
                        <a:latin typeface="Cambria Math" panose="02040503050406030204" pitchFamily="18" charset="0"/>
                      </a:rPr>
                      <m:t>𝜓</m:t>
                    </m:r>
                    <m:r>
                      <a:rPr lang="en-US" i="1">
                        <a:latin typeface="Cambria Math" panose="02040503050406030204" pitchFamily="18" charset="0"/>
                      </a:rPr>
                      <m:t>, </m:t>
                    </m:r>
                    <m:r>
                      <a:rPr lang="en-US" i="1">
                        <a:latin typeface="Cambria Math" panose="02040503050406030204" pitchFamily="18" charset="0"/>
                      </a:rPr>
                      <m:t>𝜖</m:t>
                    </m:r>
                  </m:oMath>
                </a14:m>
                <a:r>
                  <a:rPr lang="en-US" dirty="0"/>
                  <a:t> are.</a:t>
                </a:r>
              </a:p>
            </p:txBody>
          </p:sp>
        </mc:Choice>
        <mc:Fallback xmlns="">
          <p:sp>
            <p:nvSpPr>
              <p:cNvPr id="3" name="Content Placeholder 2">
                <a:extLst>
                  <a:ext uri="{FF2B5EF4-FFF2-40B4-BE49-F238E27FC236}">
                    <a16:creationId xmlns:a16="http://schemas.microsoft.com/office/drawing/2014/main" id="{6D2DFE90-C55F-1A4A-B677-14C932B9DD86}"/>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F11B0E4-FA3B-0A48-A3F3-972E12B2D8FC}"/>
              </a:ext>
            </a:extLst>
          </p:cNvPr>
          <p:cNvSpPr>
            <a:spLocks noGrp="1"/>
          </p:cNvSpPr>
          <p:nvPr>
            <p:ph type="sldNum" sz="quarter" idx="12"/>
          </p:nvPr>
        </p:nvSpPr>
        <p:spPr/>
        <p:txBody>
          <a:bodyPr/>
          <a:lstStyle/>
          <a:p>
            <a:fld id="{8D880951-5D38-F74F-9D96-7B3F48ECFF4E}" type="slidenum">
              <a:rPr lang="en-US" smtClean="0"/>
              <a:t>11</a:t>
            </a:fld>
            <a:endParaRPr lang="en-US" dirty="0"/>
          </a:p>
        </p:txBody>
      </p:sp>
    </p:spTree>
    <p:extLst>
      <p:ext uri="{BB962C8B-B14F-4D97-AF65-F5344CB8AC3E}">
        <p14:creationId xmlns:p14="http://schemas.microsoft.com/office/powerpoint/2010/main" val="411264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FABB3-AA5F-D14C-9AE5-8FB5237A2665}"/>
              </a:ext>
            </a:extLst>
          </p:cNvPr>
          <p:cNvSpPr>
            <a:spLocks noGrp="1"/>
          </p:cNvSpPr>
          <p:nvPr>
            <p:ph type="title"/>
          </p:nvPr>
        </p:nvSpPr>
        <p:spPr/>
        <p:txBody>
          <a:bodyPr/>
          <a:lstStyle/>
          <a:p>
            <a:r>
              <a:rPr lang="en-US" dirty="0"/>
              <a:t>So what happens in the not ideal scenario?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9EDC658-3E02-1544-8316-8CF257B5F092}"/>
                  </a:ext>
                </a:extLst>
              </p:cNvPr>
              <p:cNvSpPr>
                <a:spLocks noGrp="1"/>
              </p:cNvSpPr>
              <p:nvPr>
                <p:ph idx="1"/>
              </p:nvPr>
            </p:nvSpPr>
            <p:spPr/>
            <p:txBody>
              <a:bodyPr/>
              <a:lstStyle/>
              <a:p>
                <a:r>
                  <a:rPr lang="en-US" dirty="0"/>
                  <a:t>You will still get an estimate for </a:t>
                </a:r>
                <a14:m>
                  <m:oMath xmlns:m="http://schemas.openxmlformats.org/officeDocument/2006/math">
                    <m:r>
                      <a:rPr lang="en-US" b="0" i="1" smtClean="0">
                        <a:latin typeface="Cambria Math" panose="02040503050406030204" pitchFamily="18" charset="0"/>
                      </a:rPr>
                      <m:t>𝜏</m:t>
                    </m:r>
                  </m:oMath>
                </a14:m>
                <a:r>
                  <a:rPr lang="en-US" dirty="0"/>
                  <a:t>, but it will be biased.</a:t>
                </a:r>
              </a:p>
              <a:p>
                <a:r>
                  <a:rPr lang="en-US" dirty="0"/>
                  <a:t>Recall this </a:t>
                </a:r>
                <a14:m>
                  <m:oMath xmlns:m="http://schemas.openxmlformats.org/officeDocument/2006/math">
                    <m:r>
                      <a:rPr lang="en-US" b="0" i="0" smtClean="0">
                        <a:latin typeface="Cambria Math" panose="02040503050406030204" pitchFamily="18" charset="0"/>
                      </a:rPr>
                      <m:t> </m:t>
                    </m:r>
                    <m:r>
                      <a:rPr lang="en-US" i="1">
                        <a:latin typeface="Cambria Math" panose="02040503050406030204" pitchFamily="18" charset="0"/>
                      </a:rPr>
                      <m:t>𝜓</m:t>
                    </m:r>
                    <m:r>
                      <a:rPr lang="en-US" i="1">
                        <a:latin typeface="Cambria Math" panose="02040503050406030204" pitchFamily="18" charset="0"/>
                      </a:rPr>
                      <m:t>, </m:t>
                    </m:r>
                    <m:r>
                      <a:rPr lang="en-US" i="1">
                        <a:latin typeface="Cambria Math" panose="02040503050406030204" pitchFamily="18" charset="0"/>
                      </a:rPr>
                      <m:t>𝜖</m:t>
                    </m:r>
                  </m:oMath>
                </a14:m>
                <a:r>
                  <a:rPr lang="en-US" dirty="0"/>
                  <a:t> are not observed, but are correlated with each other.</a:t>
                </a:r>
              </a:p>
              <a:p>
                <a:r>
                  <a:rPr lang="en-US" dirty="0"/>
                  <a:t>You cannot identify what portion for </a:t>
                </a:r>
                <a14:m>
                  <m:oMath xmlns:m="http://schemas.openxmlformats.org/officeDocument/2006/math">
                    <m:acc>
                      <m:accPr>
                        <m:chr m:val="̂"/>
                        <m:ctrlPr>
                          <a:rPr lang="en-US" b="0" i="1" dirty="0" smtClean="0">
                            <a:latin typeface="Cambria Math" panose="02040503050406030204" pitchFamily="18" charset="0"/>
                          </a:rPr>
                        </m:ctrlPr>
                      </m:accPr>
                      <m:e>
                        <m:r>
                          <a:rPr lang="en-US" i="1">
                            <a:latin typeface="Cambria Math" panose="02040503050406030204" pitchFamily="18" charset="0"/>
                          </a:rPr>
                          <m:t>𝜏</m:t>
                        </m:r>
                      </m:e>
                    </m:acc>
                  </m:oMath>
                </a14:m>
                <a:r>
                  <a:rPr lang="en-US" dirty="0"/>
                  <a:t> is due to the true treatment effect </a:t>
                </a:r>
                <a14:m>
                  <m:oMath xmlns:m="http://schemas.openxmlformats.org/officeDocument/2006/math">
                    <m:r>
                      <a:rPr lang="en-US" i="1">
                        <a:latin typeface="Cambria Math" panose="02040503050406030204" pitchFamily="18" charset="0"/>
                      </a:rPr>
                      <m:t>𝜏</m:t>
                    </m:r>
                  </m:oMath>
                </a14:m>
                <a:r>
                  <a:rPr lang="en-US" dirty="0"/>
                  <a:t>, and what is due to</a:t>
                </a:r>
                <a14:m>
                  <m:oMath xmlns:m="http://schemas.openxmlformats.org/officeDocument/2006/math">
                    <m:r>
                      <a:rPr lang="en-US" b="0" i="0" smtClean="0">
                        <a:latin typeface="Cambria Math" panose="02040503050406030204" pitchFamily="18" charset="0"/>
                      </a:rPr>
                      <m:t> </m:t>
                    </m:r>
                    <m:r>
                      <a:rPr lang="en-US" i="1">
                        <a:latin typeface="Cambria Math" panose="02040503050406030204" pitchFamily="18" charset="0"/>
                      </a:rPr>
                      <m:t>𝜓</m:t>
                    </m:r>
                    <m:r>
                      <a:rPr lang="en-US" b="0" i="1" smtClean="0">
                        <a:latin typeface="Cambria Math" panose="02040503050406030204" pitchFamily="18" charset="0"/>
                      </a:rPr>
                      <m:t> </m:t>
                    </m:r>
                  </m:oMath>
                </a14:m>
                <a:r>
                  <a:rPr lang="en-US" dirty="0"/>
                  <a:t>or </a:t>
                </a:r>
                <a14:m>
                  <m:oMath xmlns:m="http://schemas.openxmlformats.org/officeDocument/2006/math">
                    <m:r>
                      <a:rPr lang="en-US" b="0" i="1" smtClean="0">
                        <a:latin typeface="Cambria Math" panose="02040503050406030204" pitchFamily="18" charset="0"/>
                      </a:rPr>
                      <m:t>𝜖</m:t>
                    </m:r>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39EDC658-3E02-1544-8316-8CF257B5F092}"/>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9C5B2A0-5B90-834C-A542-D5BF06B6F95A}"/>
              </a:ext>
            </a:extLst>
          </p:cNvPr>
          <p:cNvSpPr>
            <a:spLocks noGrp="1"/>
          </p:cNvSpPr>
          <p:nvPr>
            <p:ph type="sldNum" sz="quarter" idx="12"/>
          </p:nvPr>
        </p:nvSpPr>
        <p:spPr/>
        <p:txBody>
          <a:bodyPr/>
          <a:lstStyle/>
          <a:p>
            <a:fld id="{8D880951-5D38-F74F-9D96-7B3F48ECFF4E}" type="slidenum">
              <a:rPr lang="en-US" smtClean="0"/>
              <a:t>12</a:t>
            </a:fld>
            <a:endParaRPr lang="en-US" dirty="0"/>
          </a:p>
        </p:txBody>
      </p:sp>
    </p:spTree>
    <p:extLst>
      <p:ext uri="{BB962C8B-B14F-4D97-AF65-F5344CB8AC3E}">
        <p14:creationId xmlns:p14="http://schemas.microsoft.com/office/powerpoint/2010/main" val="3060356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B10CF-4A52-1E4F-A442-89A7151DD1C3}"/>
              </a:ext>
            </a:extLst>
          </p:cNvPr>
          <p:cNvSpPr>
            <a:spLocks noGrp="1"/>
          </p:cNvSpPr>
          <p:nvPr>
            <p:ph type="title"/>
          </p:nvPr>
        </p:nvSpPr>
        <p:spPr/>
        <p:txBody>
          <a:bodyPr/>
          <a:lstStyle/>
          <a:p>
            <a:r>
              <a:rPr lang="en-US" dirty="0"/>
              <a:t>How do we know if we are in the ideal or not ideal scenario?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7C017EF-A622-8B42-A948-471DBA99C270}"/>
                  </a:ext>
                </a:extLst>
              </p:cNvPr>
              <p:cNvSpPr>
                <a:spLocks noGrp="1"/>
              </p:cNvSpPr>
              <p:nvPr>
                <p:ph idx="1"/>
              </p:nvPr>
            </p:nvSpPr>
            <p:spPr/>
            <p:txBody>
              <a:bodyPr/>
              <a:lstStyle/>
              <a:p>
                <a:r>
                  <a:rPr lang="en-US" dirty="0"/>
                  <a:t>You don’t know.</a:t>
                </a:r>
              </a:p>
              <a:p>
                <a:r>
                  <a:rPr lang="en-US" dirty="0"/>
                  <a:t>Whether the unconfounded assumption is met depends on whether the unobserved </a:t>
                </a:r>
                <a14:m>
                  <m:oMath xmlns:m="http://schemas.openxmlformats.org/officeDocument/2006/math">
                    <m:r>
                      <a:rPr lang="en-US" i="1">
                        <a:latin typeface="Cambria Math" panose="02040503050406030204" pitchFamily="18" charset="0"/>
                      </a:rPr>
                      <m:t>𝜓</m:t>
                    </m:r>
                    <m:r>
                      <a:rPr lang="en-US" i="1">
                        <a:latin typeface="Cambria Math" panose="02040503050406030204" pitchFamily="18" charset="0"/>
                      </a:rPr>
                      <m:t>, </m:t>
                    </m:r>
                    <m:r>
                      <a:rPr lang="en-US" i="1">
                        <a:latin typeface="Cambria Math" panose="02040503050406030204" pitchFamily="18" charset="0"/>
                      </a:rPr>
                      <m:t>𝜖</m:t>
                    </m:r>
                  </m:oMath>
                </a14:m>
                <a:r>
                  <a:rPr lang="en-US" dirty="0"/>
                  <a:t> are correlated. But </a:t>
                </a:r>
                <a14:m>
                  <m:oMath xmlns:m="http://schemas.openxmlformats.org/officeDocument/2006/math">
                    <m:r>
                      <a:rPr lang="en-US" i="1">
                        <a:latin typeface="Cambria Math" panose="02040503050406030204" pitchFamily="18" charset="0"/>
                      </a:rPr>
                      <m:t>𝜓</m:t>
                    </m:r>
                    <m:r>
                      <a:rPr lang="en-US" i="1">
                        <a:latin typeface="Cambria Math" panose="02040503050406030204" pitchFamily="18" charset="0"/>
                      </a:rPr>
                      <m:t>, </m:t>
                    </m:r>
                    <m:r>
                      <a:rPr lang="en-US" i="1">
                        <a:latin typeface="Cambria Math" panose="02040503050406030204" pitchFamily="18" charset="0"/>
                      </a:rPr>
                      <m:t>𝜖</m:t>
                    </m:r>
                  </m:oMath>
                </a14:m>
                <a:r>
                  <a:rPr lang="en-US" dirty="0"/>
                  <a:t> are unobserved by definition.</a:t>
                </a:r>
              </a:p>
              <a:p>
                <a:r>
                  <a:rPr lang="en-US" dirty="0"/>
                  <a:t>So what do we do?</a:t>
                </a:r>
              </a:p>
              <a:p>
                <a:r>
                  <a:rPr lang="en-US" dirty="0"/>
                  <a:t>We rely on our knowledge of the causal inference problem so that we can safely assume that </a:t>
                </a:r>
                <a14:m>
                  <m:oMath xmlns:m="http://schemas.openxmlformats.org/officeDocument/2006/math">
                    <m:r>
                      <a:rPr lang="en-US" i="1">
                        <a:latin typeface="Cambria Math" panose="02040503050406030204" pitchFamily="18" charset="0"/>
                      </a:rPr>
                      <m:t>𝜓</m:t>
                    </m:r>
                    <m:r>
                      <a:rPr lang="en-US" i="1">
                        <a:latin typeface="Cambria Math" panose="02040503050406030204" pitchFamily="18" charset="0"/>
                      </a:rPr>
                      <m:t>, </m:t>
                    </m:r>
                    <m:r>
                      <a:rPr lang="en-US" i="1">
                        <a:latin typeface="Cambria Math" panose="02040503050406030204" pitchFamily="18" charset="0"/>
                      </a:rPr>
                      <m:t>𝜖</m:t>
                    </m:r>
                  </m:oMath>
                </a14:m>
                <a:r>
                  <a:rPr lang="en-US" dirty="0"/>
                  <a:t> are not correlated.</a:t>
                </a:r>
              </a:p>
              <a:p>
                <a:r>
                  <a:rPr lang="en-US" dirty="0"/>
                  <a:t>We can also gather suggestive evidence that </a:t>
                </a:r>
                <a:r>
                  <a:rPr lang="en-US" dirty="0" err="1"/>
                  <a:t>unconfoundedness</a:t>
                </a:r>
                <a:r>
                  <a:rPr lang="en-US" dirty="0"/>
                  <a:t> is true. </a:t>
                </a:r>
              </a:p>
            </p:txBody>
          </p:sp>
        </mc:Choice>
        <mc:Fallback xmlns="">
          <p:sp>
            <p:nvSpPr>
              <p:cNvPr id="3" name="Content Placeholder 2">
                <a:extLst>
                  <a:ext uri="{FF2B5EF4-FFF2-40B4-BE49-F238E27FC236}">
                    <a16:creationId xmlns:a16="http://schemas.microsoft.com/office/drawing/2014/main" id="{B7C017EF-A622-8B42-A948-471DBA99C270}"/>
                  </a:ext>
                </a:extLst>
              </p:cNvPr>
              <p:cNvSpPr>
                <a:spLocks noGrp="1" noRot="1" noChangeAspect="1" noMove="1" noResize="1" noEditPoints="1" noAdjustHandles="1" noChangeArrowheads="1" noChangeShapeType="1" noTextEdit="1"/>
              </p:cNvSpPr>
              <p:nvPr>
                <p:ph idx="1"/>
              </p:nvPr>
            </p:nvSpPr>
            <p:spPr>
              <a:blipFill>
                <a:blip r:embed="rId2"/>
                <a:stretch>
                  <a:fillRect l="-1086" t="-2326" r="-120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BC7CA3A-ED21-5D47-80F0-C07E93626E28}"/>
              </a:ext>
            </a:extLst>
          </p:cNvPr>
          <p:cNvSpPr>
            <a:spLocks noGrp="1"/>
          </p:cNvSpPr>
          <p:nvPr>
            <p:ph type="sldNum" sz="quarter" idx="12"/>
          </p:nvPr>
        </p:nvSpPr>
        <p:spPr/>
        <p:txBody>
          <a:bodyPr/>
          <a:lstStyle/>
          <a:p>
            <a:fld id="{8D880951-5D38-F74F-9D96-7B3F48ECFF4E}" type="slidenum">
              <a:rPr lang="en-US" smtClean="0"/>
              <a:t>13</a:t>
            </a:fld>
            <a:endParaRPr lang="en-US" dirty="0"/>
          </a:p>
        </p:txBody>
      </p:sp>
    </p:spTree>
    <p:extLst>
      <p:ext uri="{BB962C8B-B14F-4D97-AF65-F5344CB8AC3E}">
        <p14:creationId xmlns:p14="http://schemas.microsoft.com/office/powerpoint/2010/main" val="799399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BC1CA-1138-5F4E-97BA-ACB70FFEF563}"/>
              </a:ext>
            </a:extLst>
          </p:cNvPr>
          <p:cNvSpPr>
            <a:spLocks noGrp="1"/>
          </p:cNvSpPr>
          <p:nvPr>
            <p:ph type="title"/>
          </p:nvPr>
        </p:nvSpPr>
        <p:spPr/>
        <p:txBody>
          <a:bodyPr/>
          <a:lstStyle/>
          <a:p>
            <a:r>
              <a:rPr lang="en-US" dirty="0"/>
              <a:t>Valid causal inference relies on having the “perfect” but “imperfect” prediction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3EB2421-19A0-8447-9234-E09CE0D9EA53}"/>
                  </a:ext>
                </a:extLst>
              </p:cNvPr>
              <p:cNvSpPr>
                <a:spLocks noGrp="1"/>
              </p:cNvSpPr>
              <p:nvPr>
                <p:ph idx="1"/>
              </p:nvPr>
            </p:nvSpPr>
            <p:spPr/>
            <p:txBody>
              <a:bodyPr>
                <a:normAutofit/>
              </a:bodyPr>
              <a:lstStyle/>
              <a:p>
                <a:r>
                  <a:rPr lang="en-US" dirty="0"/>
                  <a:t>Observed outcome: </a:t>
                </a:r>
                <a14:m>
                  <m:oMath xmlns:m="http://schemas.openxmlformats.org/officeDocument/2006/math">
                    <m:r>
                      <a:rPr lang="en-US">
                        <a:latin typeface="Cambria Math" panose="02040503050406030204" pitchFamily="18" charset="0"/>
                      </a:rPr>
                      <m:t> </m:t>
                    </m:r>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𝑓</m:t>
                    </m:r>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𝜓</m:t>
                        </m:r>
                      </m:e>
                    </m:d>
                    <m:r>
                      <a:rPr lang="en-US" i="1">
                        <a:latin typeface="Cambria Math" panose="02040503050406030204" pitchFamily="18" charset="0"/>
                      </a:rPr>
                      <m:t>+</m:t>
                    </m:r>
                    <m:r>
                      <a:rPr lang="en-US" i="1">
                        <a:latin typeface="Cambria Math" panose="02040503050406030204" pitchFamily="18" charset="0"/>
                      </a:rPr>
                      <m:t>𝜏</m:t>
                    </m:r>
                    <m:r>
                      <a:rPr lang="en-US" i="1">
                        <a:latin typeface="Cambria Math" panose="02040503050406030204" pitchFamily="18" charset="0"/>
                      </a:rPr>
                      <m:t> </m:t>
                    </m:r>
                    <m:r>
                      <a:rPr lang="en-US" i="1">
                        <a:latin typeface="Cambria Math" panose="02040503050406030204" pitchFamily="18" charset="0"/>
                      </a:rPr>
                      <m:t>𝑇</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𝜖</m:t>
                        </m:r>
                      </m:e>
                    </m:d>
                  </m:oMath>
                </a14:m>
                <a:endParaRPr lang="en-US" i="1" dirty="0"/>
              </a:p>
              <a:p>
                <a:r>
                  <a:rPr lang="en-US" dirty="0"/>
                  <a:t>Imagine if you observed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𝜓</m:t>
                    </m:r>
                    <m:r>
                      <a:rPr lang="en-US" b="0" i="1" smtClean="0">
                        <a:latin typeface="Cambria Math" panose="02040503050406030204" pitchFamily="18" charset="0"/>
                      </a:rPr>
                      <m:t>, </m:t>
                    </m:r>
                    <m:r>
                      <a:rPr lang="en-US" i="1">
                        <a:latin typeface="Cambria Math" panose="02040503050406030204" pitchFamily="18" charset="0"/>
                      </a:rPr>
                      <m:t> </m:t>
                    </m:r>
                  </m:oMath>
                </a14:m>
                <a:r>
                  <a:rPr lang="en-US" dirty="0"/>
                  <a:t>and </a:t>
                </a:r>
                <a14:m>
                  <m:oMath xmlns:m="http://schemas.openxmlformats.org/officeDocument/2006/math">
                    <m:r>
                      <a:rPr lang="en-US" b="0" i="1" smtClean="0">
                        <a:latin typeface="Cambria Math" panose="02040503050406030204" pitchFamily="18" charset="0"/>
                      </a:rPr>
                      <m:t>𝜖</m:t>
                    </m:r>
                  </m:oMath>
                </a14:m>
                <a:r>
                  <a:rPr lang="en-US" dirty="0"/>
                  <a:t>, so you could perfectly predict </a:t>
                </a:r>
                <a14:m>
                  <m:oMath xmlns:m="http://schemas.openxmlformats.org/officeDocument/2006/math">
                    <m:r>
                      <a:rPr lang="en-US" b="0" i="1" smtClean="0">
                        <a:latin typeface="Cambria Math" panose="02040503050406030204" pitchFamily="18" charset="0"/>
                      </a:rPr>
                      <m:t>𝑌</m:t>
                    </m:r>
                  </m:oMath>
                </a14:m>
                <a:r>
                  <a:rPr lang="en-US" dirty="0"/>
                  <a:t> and </a:t>
                </a:r>
                <a14:m>
                  <m:oMath xmlns:m="http://schemas.openxmlformats.org/officeDocument/2006/math">
                    <m:r>
                      <a:rPr lang="en-US" b="0" i="1" smtClean="0">
                        <a:latin typeface="Cambria Math" panose="02040503050406030204" pitchFamily="18" charset="0"/>
                      </a:rPr>
                      <m:t>𝑇</m:t>
                    </m:r>
                  </m:oMath>
                </a14:m>
                <a:r>
                  <a:rPr lang="en-US" dirty="0"/>
                  <a:t>. Can you estimate </a:t>
                </a:r>
                <a14:m>
                  <m:oMath xmlns:m="http://schemas.openxmlformats.org/officeDocument/2006/math">
                    <m:r>
                      <a:rPr lang="en-US" i="1">
                        <a:latin typeface="Cambria Math" panose="02040503050406030204" pitchFamily="18" charset="0"/>
                      </a:rPr>
                      <m:t>𝜏</m:t>
                    </m:r>
                  </m:oMath>
                </a14:m>
                <a:r>
                  <a:rPr lang="en-US" dirty="0"/>
                  <a:t>?</a:t>
                </a:r>
              </a:p>
              <a:p>
                <a:r>
                  <a:rPr lang="en-US" dirty="0"/>
                  <a:t>No – because you cannot figure out how much of </a:t>
                </a:r>
                <a14:m>
                  <m:oMath xmlns:m="http://schemas.openxmlformats.org/officeDocument/2006/math">
                    <m:r>
                      <a:rPr lang="en-US" i="1">
                        <a:latin typeface="Cambria Math" panose="02040503050406030204" pitchFamily="18" charset="0"/>
                      </a:rPr>
                      <m:t>𝑌</m:t>
                    </m:r>
                  </m:oMath>
                </a14:m>
                <a:r>
                  <a:rPr lang="en-US" dirty="0"/>
                  <a:t> is due to </a:t>
                </a:r>
                <a14:m>
                  <m:oMath xmlns:m="http://schemas.openxmlformats.org/officeDocument/2006/math">
                    <m:r>
                      <a:rPr lang="en-US" i="1">
                        <a:latin typeface="Cambria Math" panose="02040503050406030204" pitchFamily="18" charset="0"/>
                      </a:rPr>
                      <m:t>𝑓</m:t>
                    </m:r>
                  </m:oMath>
                </a14:m>
                <a:r>
                  <a:rPr lang="en-US" dirty="0"/>
                  <a:t>() and due to </a:t>
                </a:r>
                <a14:m>
                  <m:oMath xmlns:m="http://schemas.openxmlformats.org/officeDocument/2006/math">
                    <m:r>
                      <a:rPr lang="en-US" i="1">
                        <a:latin typeface="Cambria Math" panose="02040503050406030204" pitchFamily="18" charset="0"/>
                      </a:rPr>
                      <m:t>𝜏</m:t>
                    </m:r>
                    <m:r>
                      <a:rPr lang="en-US" i="1">
                        <a:latin typeface="Cambria Math" panose="02040503050406030204" pitchFamily="18" charset="0"/>
                      </a:rPr>
                      <m:t> </m:t>
                    </m:r>
                    <m:r>
                      <a:rPr lang="en-US" i="1">
                        <a:latin typeface="Cambria Math" panose="02040503050406030204" pitchFamily="18" charset="0"/>
                      </a:rPr>
                      <m:t>𝑇</m:t>
                    </m:r>
                    <m:r>
                      <a:rPr lang="en-US" b="0" i="1" smtClean="0">
                        <a:latin typeface="Cambria Math" panose="02040503050406030204" pitchFamily="18" charset="0"/>
                      </a:rPr>
                      <m:t>()</m:t>
                    </m:r>
                  </m:oMath>
                </a14:m>
                <a:r>
                  <a:rPr lang="en-US" dirty="0"/>
                  <a:t>. </a:t>
                </a:r>
              </a:p>
              <a:p>
                <a:r>
                  <a:rPr lang="en-US" dirty="0"/>
                  <a:t>In other words, there is no variation in treatment and the outcome conditional 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oMath>
                </a14:m>
                <a:r>
                  <a:rPr lang="en-US" i="1" dirty="0"/>
                  <a:t>.</a:t>
                </a:r>
                <a:r>
                  <a:rPr lang="en-US" dirty="0"/>
                  <a:t> So there is no variation to compare to estimate </a:t>
                </a:r>
                <a14:m>
                  <m:oMath xmlns:m="http://schemas.openxmlformats.org/officeDocument/2006/math">
                    <m:r>
                      <a:rPr lang="en-US" i="1">
                        <a:latin typeface="Cambria Math" panose="02040503050406030204" pitchFamily="18" charset="0"/>
                      </a:rPr>
                      <m:t>𝜏</m:t>
                    </m:r>
                  </m:oMath>
                </a14:m>
                <a:r>
                  <a:rPr lang="en-US" dirty="0"/>
                  <a:t>.  </a:t>
                </a:r>
              </a:p>
            </p:txBody>
          </p:sp>
        </mc:Choice>
        <mc:Fallback xmlns="">
          <p:sp>
            <p:nvSpPr>
              <p:cNvPr id="3" name="Content Placeholder 2">
                <a:extLst>
                  <a:ext uri="{FF2B5EF4-FFF2-40B4-BE49-F238E27FC236}">
                    <a16:creationId xmlns:a16="http://schemas.microsoft.com/office/drawing/2014/main" id="{53EB2421-19A0-8447-9234-E09CE0D9EA53}"/>
                  </a:ext>
                </a:extLst>
              </p:cNvPr>
              <p:cNvSpPr>
                <a:spLocks noGrp="1" noRot="1" noChangeAspect="1" noMove="1" noResize="1" noEditPoints="1" noAdjustHandles="1" noChangeArrowheads="1" noChangeShapeType="1" noTextEdit="1"/>
              </p:cNvSpPr>
              <p:nvPr>
                <p:ph idx="1"/>
              </p:nvPr>
            </p:nvSpPr>
            <p:spPr>
              <a:blipFill>
                <a:blip r:embed="rId2"/>
                <a:stretch>
                  <a:fillRect l="-1086" t="-2326" r="-72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54D3778-6D50-B445-948C-953CF62ECD89}"/>
              </a:ext>
            </a:extLst>
          </p:cNvPr>
          <p:cNvSpPr>
            <a:spLocks noGrp="1"/>
          </p:cNvSpPr>
          <p:nvPr>
            <p:ph type="sldNum" sz="quarter" idx="12"/>
          </p:nvPr>
        </p:nvSpPr>
        <p:spPr/>
        <p:txBody>
          <a:bodyPr/>
          <a:lstStyle/>
          <a:p>
            <a:fld id="{8D880951-5D38-F74F-9D96-7B3F48ECFF4E}" type="slidenum">
              <a:rPr lang="en-US" smtClean="0"/>
              <a:t>14</a:t>
            </a:fld>
            <a:endParaRPr lang="en-US" dirty="0"/>
          </a:p>
        </p:txBody>
      </p:sp>
    </p:spTree>
    <p:extLst>
      <p:ext uri="{BB962C8B-B14F-4D97-AF65-F5344CB8AC3E}">
        <p14:creationId xmlns:p14="http://schemas.microsoft.com/office/powerpoint/2010/main" val="1845300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28560-CDA1-1F48-A8D1-A83CA3556387}"/>
              </a:ext>
            </a:extLst>
          </p:cNvPr>
          <p:cNvSpPr>
            <a:spLocks noGrp="1"/>
          </p:cNvSpPr>
          <p:nvPr>
            <p:ph type="title"/>
          </p:nvPr>
        </p:nvSpPr>
        <p:spPr/>
        <p:txBody>
          <a:bodyPr/>
          <a:lstStyle/>
          <a:p>
            <a:r>
              <a:rPr lang="en-US" dirty="0"/>
              <a:t>Randomized control trials / Experiments / AB tests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3F9079-7B5D-2544-A19D-33304EFFC787}"/>
                  </a:ext>
                </a:extLst>
              </p:cNvPr>
              <p:cNvSpPr>
                <a:spLocks noGrp="1"/>
              </p:cNvSpPr>
              <p:nvPr>
                <p:ph idx="1"/>
              </p:nvPr>
            </p:nvSpPr>
            <p:spPr/>
            <p:txBody>
              <a:bodyPr/>
              <a:lstStyle/>
              <a:p>
                <a:r>
                  <a:rPr lang="en-US" dirty="0"/>
                  <a:t>When treatment is unconditionally random, then the </a:t>
                </a:r>
                <a:r>
                  <a:rPr lang="en-US" dirty="0" err="1"/>
                  <a:t>unconfoundedness</a:t>
                </a:r>
                <a:r>
                  <a:rPr lang="en-US" dirty="0"/>
                  <a:t> assumption is automatically satisfied.</a:t>
                </a:r>
              </a:p>
              <a:p>
                <a:endParaRPr lang="en-US" dirty="0"/>
              </a:p>
              <a:p>
                <a:r>
                  <a:rPr lang="en-US" dirty="0"/>
                  <a:t>This means a t-test is an unbiased estimate, but controlling for features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 </m:t>
                    </m:r>
                  </m:oMath>
                </a14:m>
                <a:r>
                  <a:rPr lang="en-US" dirty="0"/>
                  <a:t>results in a more precise estimate.</a:t>
                </a:r>
              </a:p>
              <a:p>
                <a:pPr lvl="1"/>
                <a:r>
                  <a:rPr lang="en-US" dirty="0"/>
                  <a:t>This is because a t-test ignores variation correlated with </a:t>
                </a:r>
                <a14:m>
                  <m:oMath xmlns:m="http://schemas.openxmlformats.org/officeDocument/2006/math">
                    <m:r>
                      <a:rPr lang="en-US" b="0" i="1" smtClean="0">
                        <a:latin typeface="Cambria Math" panose="02040503050406030204" pitchFamily="18" charset="0"/>
                      </a:rPr>
                      <m:t>𝑋</m:t>
                    </m:r>
                  </m:oMath>
                </a14:m>
                <a:endParaRPr lang="en-US" dirty="0"/>
              </a:p>
            </p:txBody>
          </p:sp>
        </mc:Choice>
        <mc:Fallback xmlns="">
          <p:sp>
            <p:nvSpPr>
              <p:cNvPr id="3" name="Content Placeholder 2">
                <a:extLst>
                  <a:ext uri="{FF2B5EF4-FFF2-40B4-BE49-F238E27FC236}">
                    <a16:creationId xmlns:a16="http://schemas.microsoft.com/office/drawing/2014/main" id="{9A3F9079-7B5D-2544-A19D-33304EFFC787}"/>
                  </a:ext>
                </a:extLst>
              </p:cNvPr>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3F7FBE0-DADF-4D46-8E0E-5C96F7DDD0D1}"/>
              </a:ext>
            </a:extLst>
          </p:cNvPr>
          <p:cNvSpPr>
            <a:spLocks noGrp="1"/>
          </p:cNvSpPr>
          <p:nvPr>
            <p:ph type="sldNum" sz="quarter" idx="12"/>
          </p:nvPr>
        </p:nvSpPr>
        <p:spPr/>
        <p:txBody>
          <a:bodyPr/>
          <a:lstStyle/>
          <a:p>
            <a:fld id="{8D880951-5D38-F74F-9D96-7B3F48ECFF4E}" type="slidenum">
              <a:rPr lang="en-US" smtClean="0"/>
              <a:t>15</a:t>
            </a:fld>
            <a:endParaRPr lang="en-US" dirty="0"/>
          </a:p>
        </p:txBody>
      </p:sp>
    </p:spTree>
    <p:extLst>
      <p:ext uri="{BB962C8B-B14F-4D97-AF65-F5344CB8AC3E}">
        <p14:creationId xmlns:p14="http://schemas.microsoft.com/office/powerpoint/2010/main" val="733961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2BB96-F2FD-2E45-BFAC-DD961255E84F}"/>
              </a:ext>
            </a:extLst>
          </p:cNvPr>
          <p:cNvSpPr>
            <a:spLocks noGrp="1"/>
          </p:cNvSpPr>
          <p:nvPr>
            <p:ph type="title"/>
          </p:nvPr>
        </p:nvSpPr>
        <p:spPr/>
        <p:txBody>
          <a:bodyPr>
            <a:normAutofit/>
          </a:bodyPr>
          <a:lstStyle/>
          <a:p>
            <a:r>
              <a:rPr lang="en-US" dirty="0"/>
              <a:t>Three necessary assumptions for valid causal inference - SUTVA</a:t>
            </a:r>
          </a:p>
        </p:txBody>
      </p:sp>
      <p:sp>
        <p:nvSpPr>
          <p:cNvPr id="3" name="Content Placeholder 2">
            <a:extLst>
              <a:ext uri="{FF2B5EF4-FFF2-40B4-BE49-F238E27FC236}">
                <a16:creationId xmlns:a16="http://schemas.microsoft.com/office/drawing/2014/main" id="{BF988477-06DD-864A-9F6F-87E50286D792}"/>
              </a:ext>
            </a:extLst>
          </p:cNvPr>
          <p:cNvSpPr>
            <a:spLocks noGrp="1"/>
          </p:cNvSpPr>
          <p:nvPr>
            <p:ph idx="1"/>
          </p:nvPr>
        </p:nvSpPr>
        <p:spPr/>
        <p:txBody>
          <a:bodyPr>
            <a:normAutofit/>
          </a:bodyPr>
          <a:lstStyle/>
          <a:p>
            <a:pPr marL="514350" indent="-514350">
              <a:buFont typeface="+mj-lt"/>
              <a:buAutoNum type="arabicPeriod" startAt="2"/>
            </a:pPr>
            <a:r>
              <a:rPr lang="en-US" dirty="0"/>
              <a:t>Stable unit treatment value assumption: control units do not influence treatment units.</a:t>
            </a:r>
          </a:p>
          <a:p>
            <a:pPr lvl="1"/>
            <a:r>
              <a:rPr lang="en-US" dirty="0"/>
              <a:t>A violation of this would be college-goers help non-college-goers get higher paying jobs</a:t>
            </a:r>
          </a:p>
          <a:p>
            <a:r>
              <a:rPr lang="en-US" dirty="0"/>
              <a:t>We can only test this if we observe how treatment and control observations are connected. (Network data)</a:t>
            </a:r>
          </a:p>
          <a:p>
            <a:r>
              <a:rPr lang="en-US" dirty="0"/>
              <a:t>In practice, this is usually assumed away because of how difficult it is to get network data.</a:t>
            </a:r>
          </a:p>
        </p:txBody>
      </p:sp>
      <p:sp>
        <p:nvSpPr>
          <p:cNvPr id="5" name="Slide Number Placeholder 4">
            <a:extLst>
              <a:ext uri="{FF2B5EF4-FFF2-40B4-BE49-F238E27FC236}">
                <a16:creationId xmlns:a16="http://schemas.microsoft.com/office/drawing/2014/main" id="{4065A17D-B9C8-0746-9319-16145C6B891D}"/>
              </a:ext>
            </a:extLst>
          </p:cNvPr>
          <p:cNvSpPr>
            <a:spLocks noGrp="1"/>
          </p:cNvSpPr>
          <p:nvPr>
            <p:ph type="sldNum" sz="quarter" idx="12"/>
          </p:nvPr>
        </p:nvSpPr>
        <p:spPr/>
        <p:txBody>
          <a:bodyPr/>
          <a:lstStyle/>
          <a:p>
            <a:fld id="{8D880951-5D38-F74F-9D96-7B3F48ECFF4E}" type="slidenum">
              <a:rPr lang="en-US" smtClean="0"/>
              <a:t>16</a:t>
            </a:fld>
            <a:endParaRPr lang="en-US" dirty="0"/>
          </a:p>
        </p:txBody>
      </p:sp>
    </p:spTree>
    <p:extLst>
      <p:ext uri="{BB962C8B-B14F-4D97-AF65-F5344CB8AC3E}">
        <p14:creationId xmlns:p14="http://schemas.microsoft.com/office/powerpoint/2010/main" val="1673745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2BB96-F2FD-2E45-BFAC-DD961255E84F}"/>
              </a:ext>
            </a:extLst>
          </p:cNvPr>
          <p:cNvSpPr>
            <a:spLocks noGrp="1"/>
          </p:cNvSpPr>
          <p:nvPr>
            <p:ph type="title"/>
          </p:nvPr>
        </p:nvSpPr>
        <p:spPr/>
        <p:txBody>
          <a:bodyPr/>
          <a:lstStyle/>
          <a:p>
            <a:r>
              <a:rPr lang="en-US" dirty="0"/>
              <a:t>Estimating treatment effects using matching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F988477-06DD-864A-9F6F-87E50286D792}"/>
                  </a:ext>
                </a:extLst>
              </p:cNvPr>
              <p:cNvSpPr>
                <a:spLocks noGrp="1"/>
              </p:cNvSpPr>
              <p:nvPr>
                <p:ph idx="1"/>
              </p:nvPr>
            </p:nvSpPr>
            <p:spPr/>
            <p:txBody>
              <a:bodyPr>
                <a:normAutofit/>
              </a:bodyPr>
              <a:lstStyle/>
              <a:p>
                <a:r>
                  <a:rPr lang="en-US" dirty="0"/>
                  <a:t>We can use the </a:t>
                </a:r>
                <a:r>
                  <a:rPr lang="en-US" dirty="0" err="1"/>
                  <a:t>unconfoundedness</a:t>
                </a:r>
                <a:r>
                  <a:rPr lang="en-US" dirty="0"/>
                  <a:t> assumption for causal inference. </a:t>
                </a:r>
              </a:p>
              <a:p>
                <a:endParaRPr lang="en-US" dirty="0"/>
              </a:p>
              <a:p>
                <a:r>
                  <a:rPr lang="en-US" dirty="0"/>
                  <a:t>Intuitively: Let’s find treatment accounts and control accounts that have the same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X</m:t>
                        </m:r>
                      </m:e>
                      <m:sub>
                        <m:r>
                          <m:rPr>
                            <m:sty m:val="p"/>
                          </m:rPr>
                          <a:rPr lang="en-US" b="0" i="0" smtClean="0">
                            <a:latin typeface="Cambria Math" panose="02040503050406030204" pitchFamily="18" charset="0"/>
                          </a:rPr>
                          <m:t>i</m:t>
                        </m:r>
                      </m:sub>
                    </m:sSub>
                  </m:oMath>
                </a14:m>
                <a:r>
                  <a:rPr lang="en-US" dirty="0"/>
                  <a:t> values. Using the </a:t>
                </a:r>
                <a:r>
                  <a:rPr lang="en-US" dirty="0" err="1"/>
                  <a:t>unconfoundedness</a:t>
                </a:r>
                <a:r>
                  <a:rPr lang="en-US" dirty="0"/>
                  <a:t> assumption, conditional on having same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r>
                          <m:rPr>
                            <m:sty m:val="p"/>
                          </m:rPr>
                          <a:rPr lang="en-US">
                            <a:latin typeface="Cambria Math" panose="02040503050406030204" pitchFamily="18" charset="0"/>
                          </a:rPr>
                          <m:t>i</m:t>
                        </m:r>
                      </m:sub>
                    </m:sSub>
                  </m:oMath>
                </a14:m>
                <a:r>
                  <a:rPr lang="en-US" dirty="0"/>
                  <a:t> values, treatment is random.</a:t>
                </a:r>
              </a:p>
              <a:p>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BF988477-06DD-864A-9F6F-87E50286D792}"/>
                  </a:ext>
                </a:extLst>
              </p:cNvPr>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656CC31-5C83-D144-B826-C0880BEA0FF1}"/>
              </a:ext>
            </a:extLst>
          </p:cNvPr>
          <p:cNvSpPr>
            <a:spLocks noGrp="1"/>
          </p:cNvSpPr>
          <p:nvPr>
            <p:ph type="sldNum" sz="quarter" idx="12"/>
          </p:nvPr>
        </p:nvSpPr>
        <p:spPr/>
        <p:txBody>
          <a:bodyPr/>
          <a:lstStyle/>
          <a:p>
            <a:fld id="{8D880951-5D38-F74F-9D96-7B3F48ECFF4E}" type="slidenum">
              <a:rPr lang="en-US" smtClean="0"/>
              <a:t>17</a:t>
            </a:fld>
            <a:endParaRPr lang="en-US" dirty="0"/>
          </a:p>
        </p:txBody>
      </p:sp>
    </p:spTree>
    <p:extLst>
      <p:ext uri="{BB962C8B-B14F-4D97-AF65-F5344CB8AC3E}">
        <p14:creationId xmlns:p14="http://schemas.microsoft.com/office/powerpoint/2010/main" val="3621831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E67A5-F692-C14E-986F-5B89420D93DE}"/>
              </a:ext>
            </a:extLst>
          </p:cNvPr>
          <p:cNvSpPr>
            <a:spLocks noGrp="1"/>
          </p:cNvSpPr>
          <p:nvPr>
            <p:ph type="title"/>
          </p:nvPr>
        </p:nvSpPr>
        <p:spPr/>
        <p:txBody>
          <a:bodyPr/>
          <a:lstStyle/>
          <a:p>
            <a:r>
              <a:rPr lang="en-US" dirty="0"/>
              <a:t>Exact and KNN Matching Examples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A25DC2-DA06-0B44-A35A-0F77B4B583D1}"/>
                  </a:ext>
                </a:extLst>
              </p:cNvPr>
              <p:cNvSpPr>
                <a:spLocks noGrp="1"/>
              </p:cNvSpPr>
              <p:nvPr>
                <p:ph idx="1"/>
              </p:nvPr>
            </p:nvSpPr>
            <p:spPr/>
            <p:txBody>
              <a:bodyPr>
                <a:normAutofit/>
              </a:bodyPr>
              <a:lstStyle/>
              <a:p>
                <a:r>
                  <a:rPr lang="en-US" dirty="0"/>
                  <a:t>For example, suppose we only have one feature </a:t>
                </a:r>
                <a14:m>
                  <m:oMath xmlns:m="http://schemas.openxmlformats.org/officeDocument/2006/math">
                    <m:r>
                      <m:rPr>
                        <m:sty m:val="p"/>
                      </m:rPr>
                      <a:rPr lang="en-US">
                        <a:latin typeface="Cambria Math" panose="02040503050406030204" pitchFamily="18" charset="0"/>
                      </a:rPr>
                      <m:t>X</m:t>
                    </m:r>
                    <m:r>
                      <a:rPr lang="en-US" i="1">
                        <a:latin typeface="Cambria Math" panose="02040503050406030204" pitchFamily="18" charset="0"/>
                      </a:rPr>
                      <m:t>~ </m:t>
                    </m:r>
                    <m:r>
                      <a:rPr lang="en-US" i="1">
                        <a:latin typeface="Cambria Math" panose="02040503050406030204" pitchFamily="18" charset="0"/>
                      </a:rPr>
                      <m:t>𝑈</m:t>
                    </m:r>
                    <m:d>
                      <m:dPr>
                        <m:begChr m:val="["/>
                        <m:endChr m:val="]"/>
                        <m:ctrlPr>
                          <a:rPr lang="en-US" i="1">
                            <a:latin typeface="Cambria Math" panose="02040503050406030204" pitchFamily="18" charset="0"/>
                          </a:rPr>
                        </m:ctrlPr>
                      </m:dPr>
                      <m:e>
                        <m:r>
                          <a:rPr lang="en-US" i="1">
                            <a:latin typeface="Cambria Math" panose="02040503050406030204" pitchFamily="18" charset="0"/>
                          </a:rPr>
                          <m:t>1,4</m:t>
                        </m:r>
                      </m:e>
                    </m:d>
                    <m:r>
                      <a:rPr lang="en-US" i="1">
                        <a:latin typeface="Cambria Math" panose="02040503050406030204" pitchFamily="18" charset="0"/>
                      </a:rPr>
                      <m:t>.</m:t>
                    </m:r>
                  </m:oMath>
                </a14:m>
                <a:r>
                  <a:rPr lang="en-US" dirty="0"/>
                  <a:t> </a:t>
                </a:r>
              </a:p>
              <a:p>
                <a:endParaRPr lang="en-US" u="sng" dirty="0"/>
              </a:p>
              <a:p>
                <a:r>
                  <a:rPr lang="en-US" u="sng" dirty="0"/>
                  <a:t>Exact Matching</a:t>
                </a:r>
                <a:r>
                  <a:rPr lang="en-US" dirty="0"/>
                  <a:t>: We would find treatment and control accounts that have the same value of </a:t>
                </a:r>
                <a14:m>
                  <m:oMath xmlns:m="http://schemas.openxmlformats.org/officeDocument/2006/math">
                    <m:r>
                      <a:rPr lang="en-US" i="1">
                        <a:latin typeface="Cambria Math" panose="02040503050406030204" pitchFamily="18" charset="0"/>
                      </a:rPr>
                      <m:t>𝑋</m:t>
                    </m:r>
                  </m:oMath>
                </a14:m>
                <a:r>
                  <a:rPr lang="en-US" dirty="0"/>
                  <a:t>. You assume that accounts with the same value of </a:t>
                </a:r>
                <a14:m>
                  <m:oMath xmlns:m="http://schemas.openxmlformats.org/officeDocument/2006/math">
                    <m:r>
                      <a:rPr lang="en-US" i="1">
                        <a:latin typeface="Cambria Math" panose="02040503050406030204" pitchFamily="18" charset="0"/>
                      </a:rPr>
                      <m:t>𝑋</m:t>
                    </m:r>
                    <m:r>
                      <a:rPr lang="en-US" b="0" i="1" smtClean="0">
                        <a:latin typeface="Cambria Math" panose="02040503050406030204" pitchFamily="18" charset="0"/>
                      </a:rPr>
                      <m:t> </m:t>
                    </m:r>
                  </m:oMath>
                </a14:m>
                <a:r>
                  <a:rPr lang="en-US" dirty="0"/>
                  <a:t>are randomly assigned treatment status.</a:t>
                </a:r>
              </a:p>
              <a:p>
                <a:endParaRPr lang="en-US" u="sng" dirty="0"/>
              </a:p>
              <a:p>
                <a:r>
                  <a:rPr lang="en-US" u="sng" dirty="0"/>
                  <a:t>KNN Matching</a:t>
                </a:r>
                <a:r>
                  <a:rPr lang="en-US" dirty="0"/>
                  <a:t>: Instead of having the exact value of </a:t>
                </a:r>
                <a14:m>
                  <m:oMath xmlns:m="http://schemas.openxmlformats.org/officeDocument/2006/math">
                    <m:r>
                      <m:rPr>
                        <m:sty m:val="p"/>
                      </m:rPr>
                      <a:rPr lang="en-US">
                        <a:latin typeface="Cambria Math" panose="02040503050406030204" pitchFamily="18" charset="0"/>
                      </a:rPr>
                      <m:t>X</m:t>
                    </m:r>
                  </m:oMath>
                </a14:m>
                <a:r>
                  <a:rPr lang="en-US" dirty="0"/>
                  <a:t>, we could match treatment and control accounts that have similar values of </a:t>
                </a:r>
                <a14:m>
                  <m:oMath xmlns:m="http://schemas.openxmlformats.org/officeDocument/2006/math">
                    <m:r>
                      <m:rPr>
                        <m:sty m:val="p"/>
                      </m:rPr>
                      <a:rPr lang="en-US">
                        <a:latin typeface="Cambria Math" panose="02040503050406030204" pitchFamily="18" charset="0"/>
                      </a:rPr>
                      <m:t>X</m:t>
                    </m:r>
                  </m:oMath>
                </a14:m>
                <a:r>
                  <a:rPr lang="en-US" dirty="0"/>
                  <a:t>.</a:t>
                </a:r>
              </a:p>
              <a:p>
                <a:endParaRPr lang="en-US" dirty="0"/>
              </a:p>
            </p:txBody>
          </p:sp>
        </mc:Choice>
        <mc:Fallback xmlns="">
          <p:sp>
            <p:nvSpPr>
              <p:cNvPr id="3" name="Content Placeholder 2">
                <a:extLst>
                  <a:ext uri="{FF2B5EF4-FFF2-40B4-BE49-F238E27FC236}">
                    <a16:creationId xmlns:a16="http://schemas.microsoft.com/office/drawing/2014/main" id="{3CA25DC2-DA06-0B44-A35A-0F77B4B583D1}"/>
                  </a:ext>
                </a:extLst>
              </p:cNvPr>
              <p:cNvSpPr>
                <a:spLocks noGrp="1" noRot="1" noChangeAspect="1" noMove="1" noResize="1" noEditPoints="1" noAdjustHandles="1" noChangeArrowheads="1" noChangeShapeType="1" noTextEdit="1"/>
              </p:cNvSpPr>
              <p:nvPr>
                <p:ph idx="1"/>
              </p:nvPr>
            </p:nvSpPr>
            <p:spPr>
              <a:blipFill>
                <a:blip r:embed="rId3"/>
                <a:stretch>
                  <a:fillRect l="-1086" t="-2326" r="-180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23411DC-07CD-BE45-923F-D76EE551E057}"/>
              </a:ext>
            </a:extLst>
          </p:cNvPr>
          <p:cNvSpPr>
            <a:spLocks noGrp="1"/>
          </p:cNvSpPr>
          <p:nvPr>
            <p:ph type="sldNum" sz="quarter" idx="12"/>
          </p:nvPr>
        </p:nvSpPr>
        <p:spPr/>
        <p:txBody>
          <a:bodyPr/>
          <a:lstStyle/>
          <a:p>
            <a:fld id="{8D880951-5D38-F74F-9D96-7B3F48ECFF4E}" type="slidenum">
              <a:rPr lang="en-US" smtClean="0"/>
              <a:t>18</a:t>
            </a:fld>
            <a:endParaRPr lang="en-US" dirty="0"/>
          </a:p>
        </p:txBody>
      </p:sp>
    </p:spTree>
    <p:extLst>
      <p:ext uri="{BB962C8B-B14F-4D97-AF65-F5344CB8AC3E}">
        <p14:creationId xmlns:p14="http://schemas.microsoft.com/office/powerpoint/2010/main" val="826506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3D6E9-C5B5-3346-8D15-E7DE7D77793E}"/>
              </a:ext>
            </a:extLst>
          </p:cNvPr>
          <p:cNvSpPr>
            <a:spLocks noGrp="1"/>
          </p:cNvSpPr>
          <p:nvPr>
            <p:ph type="title"/>
          </p:nvPr>
        </p:nvSpPr>
        <p:spPr/>
        <p:txBody>
          <a:bodyPr/>
          <a:lstStyle/>
          <a:p>
            <a:r>
              <a:rPr lang="en-US" dirty="0"/>
              <a:t>Matching leads to the curse of dimensionality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D84F34-5584-E846-92B8-1F4DAF8AD0F8}"/>
                  </a:ext>
                </a:extLst>
              </p:cNvPr>
              <p:cNvSpPr>
                <a:spLocks noGrp="1"/>
              </p:cNvSpPr>
              <p:nvPr>
                <p:ph idx="1"/>
              </p:nvPr>
            </p:nvSpPr>
            <p:spPr/>
            <p:txBody>
              <a:bodyPr/>
              <a:lstStyle/>
              <a:p>
                <a:r>
                  <a:rPr lang="en-US" dirty="0"/>
                  <a:t>But what if we have a lot of pre-treatment features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en-US" dirty="0"/>
                  <a:t>? </a:t>
                </a:r>
              </a:p>
              <a:p>
                <a:r>
                  <a:rPr lang="en-US" dirty="0"/>
                  <a:t>For example, suppose we have ten pre-treatment features, each taking a value of 1,2,3,or 4. Then we have 4</a:t>
                </a:r>
                <a:r>
                  <a:rPr lang="en-US" baseline="30000" dirty="0"/>
                  <a:t>10</a:t>
                </a:r>
                <a:r>
                  <a:rPr lang="en-US" dirty="0"/>
                  <a:t> = 1,048,576 possible combinations. </a:t>
                </a:r>
              </a:p>
              <a:p>
                <a:r>
                  <a:rPr lang="en-US" dirty="0"/>
                  <a:t>We can’t practically find exact, or approximate, matches across a lot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en-US" dirty="0"/>
                  <a:t>. This is a dimensionality problem.</a:t>
                </a:r>
              </a:p>
            </p:txBody>
          </p:sp>
        </mc:Choice>
        <mc:Fallback xmlns="">
          <p:sp>
            <p:nvSpPr>
              <p:cNvPr id="3" name="Content Placeholder 2">
                <a:extLst>
                  <a:ext uri="{FF2B5EF4-FFF2-40B4-BE49-F238E27FC236}">
                    <a16:creationId xmlns:a16="http://schemas.microsoft.com/office/drawing/2014/main" id="{14D84F34-5584-E846-92B8-1F4DAF8AD0F8}"/>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424D07B4-7A52-6442-9179-1F83DE1E3B29}"/>
              </a:ext>
            </a:extLst>
          </p:cNvPr>
          <p:cNvSpPr txBox="1"/>
          <p:nvPr/>
        </p:nvSpPr>
        <p:spPr>
          <a:xfrm>
            <a:off x="0" y="6211669"/>
            <a:ext cx="11529514" cy="646331"/>
          </a:xfrm>
          <a:prstGeom prst="rect">
            <a:avLst/>
          </a:prstGeom>
          <a:noFill/>
        </p:spPr>
        <p:txBody>
          <a:bodyPr wrap="square" rtlCol="0">
            <a:spAutoFit/>
          </a:bodyPr>
          <a:lstStyle/>
          <a:p>
            <a:r>
              <a:rPr lang="en-US" baseline="30000" dirty="0"/>
              <a:t>* </a:t>
            </a:r>
            <a:r>
              <a:rPr lang="en-US" dirty="0"/>
              <a:t>Rosenbaum, P. and Rubin, D. 1983. “The central role of the propensity score in observational studies for causal effects.” </a:t>
            </a:r>
            <a:r>
              <a:rPr lang="en-US" dirty="0" err="1"/>
              <a:t>Biometrika</a:t>
            </a:r>
            <a:r>
              <a:rPr lang="en-US" dirty="0"/>
              <a:t>. Vol 70-1.</a:t>
            </a:r>
          </a:p>
        </p:txBody>
      </p:sp>
      <p:sp>
        <p:nvSpPr>
          <p:cNvPr id="5" name="Slide Number Placeholder 4">
            <a:extLst>
              <a:ext uri="{FF2B5EF4-FFF2-40B4-BE49-F238E27FC236}">
                <a16:creationId xmlns:a16="http://schemas.microsoft.com/office/drawing/2014/main" id="{8DBDB94B-52CC-F749-9670-7BCFD0D77E80}"/>
              </a:ext>
            </a:extLst>
          </p:cNvPr>
          <p:cNvSpPr>
            <a:spLocks noGrp="1"/>
          </p:cNvSpPr>
          <p:nvPr>
            <p:ph type="sldNum" sz="quarter" idx="12"/>
          </p:nvPr>
        </p:nvSpPr>
        <p:spPr/>
        <p:txBody>
          <a:bodyPr/>
          <a:lstStyle/>
          <a:p>
            <a:fld id="{8D880951-5D38-F74F-9D96-7B3F48ECFF4E}" type="slidenum">
              <a:rPr lang="en-US" smtClean="0"/>
              <a:t>19</a:t>
            </a:fld>
            <a:endParaRPr lang="en-US" dirty="0"/>
          </a:p>
        </p:txBody>
      </p:sp>
    </p:spTree>
    <p:extLst>
      <p:ext uri="{BB962C8B-B14F-4D97-AF65-F5344CB8AC3E}">
        <p14:creationId xmlns:p14="http://schemas.microsoft.com/office/powerpoint/2010/main" val="2887046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21B62-5F2B-0042-B4D1-0A616B9A2397}"/>
              </a:ext>
            </a:extLst>
          </p:cNvPr>
          <p:cNvSpPr>
            <a:spLocks noGrp="1"/>
          </p:cNvSpPr>
          <p:nvPr>
            <p:ph type="title"/>
          </p:nvPr>
        </p:nvSpPr>
        <p:spPr/>
        <p:txBody>
          <a:bodyPr/>
          <a:lstStyle/>
          <a:p>
            <a:r>
              <a:rPr lang="en-US" dirty="0"/>
              <a:t>Causal Inference Series</a:t>
            </a:r>
          </a:p>
        </p:txBody>
      </p:sp>
      <p:sp>
        <p:nvSpPr>
          <p:cNvPr id="3" name="Content Placeholder 2">
            <a:extLst>
              <a:ext uri="{FF2B5EF4-FFF2-40B4-BE49-F238E27FC236}">
                <a16:creationId xmlns:a16="http://schemas.microsoft.com/office/drawing/2014/main" id="{70C15C76-6BD6-0F41-AB0A-743D563189AD}"/>
              </a:ext>
            </a:extLst>
          </p:cNvPr>
          <p:cNvSpPr>
            <a:spLocks noGrp="1"/>
          </p:cNvSpPr>
          <p:nvPr>
            <p:ph idx="1"/>
          </p:nvPr>
        </p:nvSpPr>
        <p:spPr/>
        <p:txBody>
          <a:bodyPr>
            <a:normAutofit lnSpcReduction="10000"/>
          </a:bodyPr>
          <a:lstStyle/>
          <a:p>
            <a:pPr marL="514350" indent="-514350">
              <a:buFont typeface="+mj-lt"/>
              <a:buAutoNum type="arabicParenR"/>
            </a:pPr>
            <a:r>
              <a:rPr lang="en-US" b="1" dirty="0"/>
              <a:t>Foundations</a:t>
            </a:r>
          </a:p>
          <a:p>
            <a:pPr marL="514350" indent="-514350">
              <a:buFont typeface="+mj-lt"/>
              <a:buAutoNum type="arabicParenR"/>
            </a:pPr>
            <a:r>
              <a:rPr lang="en-US" dirty="0"/>
              <a:t>Defining Some ATE/ATET Causal Models</a:t>
            </a:r>
          </a:p>
          <a:p>
            <a:pPr marL="514350" indent="-514350">
              <a:buFont typeface="+mj-lt"/>
              <a:buAutoNum type="arabicParenR"/>
            </a:pPr>
            <a:r>
              <a:rPr lang="en-US" dirty="0"/>
              <a:t>ATE/ATET Inference, Asymptotic Theory, and Bootstrapping</a:t>
            </a:r>
          </a:p>
          <a:p>
            <a:pPr marL="514350" indent="-514350">
              <a:buFont typeface="+mj-lt"/>
              <a:buAutoNum type="arabicParenR"/>
            </a:pPr>
            <a:r>
              <a:rPr lang="en-US" dirty="0"/>
              <a:t>Best Practices: Outliers, Class Imbalance, Feature Selection, and Bad Control </a:t>
            </a:r>
          </a:p>
          <a:p>
            <a:pPr marL="514350" indent="-514350">
              <a:buFont typeface="+mj-lt"/>
              <a:buAutoNum type="arabicParenR"/>
            </a:pPr>
            <a:r>
              <a:rPr lang="en-US" dirty="0"/>
              <a:t>Heterogeneous Treatment Effect Models and Inference</a:t>
            </a:r>
          </a:p>
          <a:p>
            <a:pPr marL="514350" indent="-514350">
              <a:buFont typeface="+mj-lt"/>
              <a:buAutoNum type="arabicParenR"/>
            </a:pPr>
            <a:r>
              <a:rPr lang="en-US" dirty="0"/>
              <a:t>Difference-in-Difference Models for Panel Data</a:t>
            </a:r>
          </a:p>
          <a:p>
            <a:pPr marL="514350" indent="-514350">
              <a:buFont typeface="+mj-lt"/>
              <a:buAutoNum type="arabicParenR"/>
            </a:pPr>
            <a:r>
              <a:rPr lang="en-US" dirty="0"/>
              <a:t>Regression Discontinuity Models</a:t>
            </a:r>
          </a:p>
          <a:p>
            <a:pPr marL="514350" indent="-514350">
              <a:buFont typeface="+mj-lt"/>
              <a:buAutoNum type="arabicParenR"/>
            </a:pPr>
            <a:r>
              <a:rPr lang="en-US" dirty="0"/>
              <a:t>Arguable Validation</a:t>
            </a:r>
          </a:p>
        </p:txBody>
      </p:sp>
    </p:spTree>
    <p:extLst>
      <p:ext uri="{BB962C8B-B14F-4D97-AF65-F5344CB8AC3E}">
        <p14:creationId xmlns:p14="http://schemas.microsoft.com/office/powerpoint/2010/main" val="2385803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E249-1780-4F48-B105-136B0E63AB64}"/>
              </a:ext>
            </a:extLst>
          </p:cNvPr>
          <p:cNvSpPr>
            <a:spLocks noGrp="1"/>
          </p:cNvSpPr>
          <p:nvPr>
            <p:ph type="title"/>
          </p:nvPr>
        </p:nvSpPr>
        <p:spPr/>
        <p:txBody>
          <a:bodyPr/>
          <a:lstStyle/>
          <a:p>
            <a:r>
              <a:rPr lang="en-US" dirty="0"/>
              <a:t>Propensity Score Matching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7DF9B90-CB5B-554D-BAB3-5687CBA4BE31}"/>
                  </a:ext>
                </a:extLst>
              </p:cNvPr>
              <p:cNvSpPr>
                <a:spLocks noGrp="1"/>
              </p:cNvSpPr>
              <p:nvPr>
                <p:ph idx="1"/>
              </p:nvPr>
            </p:nvSpPr>
            <p:spPr>
              <a:xfrm>
                <a:off x="838200" y="1246094"/>
                <a:ext cx="10515600" cy="5342965"/>
              </a:xfrm>
            </p:spPr>
            <p:txBody>
              <a:bodyPr>
                <a:normAutofit fontScale="92500" lnSpcReduction="20000"/>
              </a:bodyPr>
              <a:lstStyle/>
              <a:p>
                <a:r>
                  <a:rPr lang="en-US" dirty="0"/>
                  <a:t>Rosenbaum and Rubin (1983)</a:t>
                </a:r>
                <a:r>
                  <a:rPr lang="en-US" baseline="30000" dirty="0"/>
                  <a:t> </a:t>
                </a:r>
                <a:r>
                  <a:rPr lang="en-US" dirty="0"/>
                  <a:t>find that instead of matching on each value for each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r>
                          <m:rPr>
                            <m:sty m:val="p"/>
                          </m:rPr>
                          <a:rPr lang="en-US">
                            <a:latin typeface="Cambria Math" panose="02040503050406030204" pitchFamily="18" charset="0"/>
                          </a:rPr>
                          <m:t>i</m:t>
                        </m:r>
                      </m:sub>
                    </m:sSub>
                  </m:oMath>
                </a14:m>
                <a:r>
                  <a:rPr lang="en-US" dirty="0"/>
                  <a:t>, we can match on one feature instead. </a:t>
                </a:r>
              </a:p>
              <a:p>
                <a:endParaRPr lang="en-US" dirty="0"/>
              </a:p>
              <a:p>
                <a:r>
                  <a:rPr lang="en-US" dirty="0"/>
                  <a:t>Match on the predicted probability of treatment,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𝑃</m:t>
                        </m:r>
                      </m:e>
                    </m:acc>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𝑋</m:t>
                        </m:r>
                      </m:e>
                      <m:sub>
                        <m:r>
                          <a:rPr lang="en-US" i="1" dirty="0">
                            <a:latin typeface="Cambria Math" panose="02040503050406030204" pitchFamily="18" charset="0"/>
                          </a:rPr>
                          <m:t>𝑖</m:t>
                        </m:r>
                      </m:sub>
                    </m:sSub>
                    <m:r>
                      <a:rPr lang="en-US" i="1" dirty="0">
                        <a:latin typeface="Cambria Math" panose="02040503050406030204" pitchFamily="18" charset="0"/>
                      </a:rPr>
                      <m:t>)</m:t>
                    </m:r>
                  </m:oMath>
                </a14:m>
                <a:r>
                  <a:rPr lang="en-US" dirty="0"/>
                  <a:t>, known as the propensity score.</a:t>
                </a:r>
              </a:p>
              <a:p>
                <a:pPr lvl="1"/>
                <a:r>
                  <a:rPr lang="en-US" dirty="0"/>
                  <a:t>Propensity score model can be trained from an ML model, as long as you have the treatment label information</a:t>
                </a:r>
              </a:p>
              <a:p>
                <a:pPr lvl="1"/>
                <a:endParaRPr lang="en-US" dirty="0"/>
              </a:p>
              <a:p>
                <a:r>
                  <a:rPr lang="en-US" dirty="0"/>
                  <a:t>Intuitively, conditional on the propensity score, treatment status is random. This uses the </a:t>
                </a:r>
                <a:r>
                  <a:rPr lang="en-US" dirty="0" err="1"/>
                  <a:t>unconfoundedness</a:t>
                </a:r>
                <a:r>
                  <a:rPr lang="en-US" dirty="0"/>
                  <a:t> assumption. </a:t>
                </a:r>
              </a:p>
              <a:p>
                <a:endParaRPr lang="en-US" dirty="0"/>
              </a:p>
              <a:p>
                <a:r>
                  <a:rPr lang="en-US" dirty="0"/>
                  <a:t>For example, you find a treatment account with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𝑃</m:t>
                        </m:r>
                      </m:e>
                    </m:acc>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𝑋</m:t>
                            </m:r>
                          </m:e>
                          <m:sub>
                            <m:r>
                              <a:rPr lang="en-US" i="1" dirty="0">
                                <a:latin typeface="Cambria Math" panose="02040503050406030204" pitchFamily="18" charset="0"/>
                              </a:rPr>
                              <m:t>𝑖</m:t>
                            </m:r>
                          </m:sub>
                        </m:sSub>
                      </m:e>
                    </m:d>
                    <m:r>
                      <a:rPr lang="en-US" b="0" i="1" dirty="0" smtClean="0">
                        <a:latin typeface="Cambria Math" panose="02040503050406030204" pitchFamily="18" charset="0"/>
                      </a:rPr>
                      <m:t>=0.50</m:t>
                    </m:r>
                  </m:oMath>
                </a14:m>
                <a:r>
                  <a:rPr lang="en-US" dirty="0"/>
                  <a:t> and a control account with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𝑃</m:t>
                        </m:r>
                      </m:e>
                    </m:acc>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𝑋</m:t>
                            </m:r>
                          </m:e>
                          <m:sub>
                            <m:r>
                              <a:rPr lang="en-US" i="1" dirty="0">
                                <a:latin typeface="Cambria Math" panose="02040503050406030204" pitchFamily="18" charset="0"/>
                              </a:rPr>
                              <m:t>𝑖</m:t>
                            </m:r>
                          </m:sub>
                        </m:sSub>
                      </m:e>
                    </m:d>
                    <m:r>
                      <a:rPr lang="en-US" b="0" i="1" dirty="0" smtClean="0">
                        <a:latin typeface="Cambria Math" panose="02040503050406030204" pitchFamily="18" charset="0"/>
                      </a:rPr>
                      <m:t>=0.50</m:t>
                    </m:r>
                  </m:oMath>
                </a14:m>
                <a:r>
                  <a:rPr lang="en-US" dirty="0"/>
                  <a:t> . For these accounts, whether they are in treatment or control is random, given that they have the same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𝑃</m:t>
                        </m:r>
                      </m:e>
                    </m:acc>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𝑋</m:t>
                            </m:r>
                          </m:e>
                          <m:sub>
                            <m:r>
                              <a:rPr lang="en-US" i="1" dirty="0">
                                <a:latin typeface="Cambria Math" panose="02040503050406030204" pitchFamily="18" charset="0"/>
                              </a:rPr>
                              <m:t>𝑖</m:t>
                            </m:r>
                          </m:sub>
                        </m:sSub>
                      </m:e>
                    </m:d>
                    <m:r>
                      <a:rPr lang="en-US" b="0" i="1" dirty="0" smtClean="0">
                        <a:latin typeface="Cambria Math" panose="02040503050406030204" pitchFamily="18" charset="0"/>
                      </a:rPr>
                      <m:t>=0.50</m:t>
                    </m:r>
                  </m:oMath>
                </a14:m>
                <a:r>
                  <a:rPr lang="en-US" dirty="0"/>
                  <a:t>. </a:t>
                </a:r>
              </a:p>
            </p:txBody>
          </p:sp>
        </mc:Choice>
        <mc:Fallback xmlns="">
          <p:sp>
            <p:nvSpPr>
              <p:cNvPr id="3" name="Content Placeholder 2">
                <a:extLst>
                  <a:ext uri="{FF2B5EF4-FFF2-40B4-BE49-F238E27FC236}">
                    <a16:creationId xmlns:a16="http://schemas.microsoft.com/office/drawing/2014/main" id="{97DF9B90-CB5B-554D-BAB3-5687CBA4BE31}"/>
                  </a:ext>
                </a:extLst>
              </p:cNvPr>
              <p:cNvSpPr>
                <a:spLocks noGrp="1" noRot="1" noChangeAspect="1" noMove="1" noResize="1" noEditPoints="1" noAdjustHandles="1" noChangeArrowheads="1" noChangeShapeType="1" noTextEdit="1"/>
              </p:cNvSpPr>
              <p:nvPr>
                <p:ph idx="1"/>
              </p:nvPr>
            </p:nvSpPr>
            <p:spPr>
              <a:xfrm>
                <a:off x="838200" y="1246094"/>
                <a:ext cx="10515600" cy="5342965"/>
              </a:xfrm>
              <a:blipFill>
                <a:blip r:embed="rId2"/>
                <a:stretch>
                  <a:fillRect l="-965" t="-2844" r="-168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28DB441-DD3F-A748-9B7E-D6BEB0F661C7}"/>
              </a:ext>
            </a:extLst>
          </p:cNvPr>
          <p:cNvSpPr>
            <a:spLocks noGrp="1"/>
          </p:cNvSpPr>
          <p:nvPr>
            <p:ph type="sldNum" sz="quarter" idx="12"/>
          </p:nvPr>
        </p:nvSpPr>
        <p:spPr/>
        <p:txBody>
          <a:bodyPr/>
          <a:lstStyle/>
          <a:p>
            <a:fld id="{8D880951-5D38-F74F-9D96-7B3F48ECFF4E}" type="slidenum">
              <a:rPr lang="en-US" smtClean="0"/>
              <a:t>20</a:t>
            </a:fld>
            <a:endParaRPr lang="en-US" dirty="0"/>
          </a:p>
        </p:txBody>
      </p:sp>
    </p:spTree>
    <p:extLst>
      <p:ext uri="{BB962C8B-B14F-4D97-AF65-F5344CB8AC3E}">
        <p14:creationId xmlns:p14="http://schemas.microsoft.com/office/powerpoint/2010/main" val="1717904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84D0A-E2E5-324D-9135-A9DCEA8DBBD8}"/>
              </a:ext>
            </a:extLst>
          </p:cNvPr>
          <p:cNvSpPr>
            <a:spLocks noGrp="1"/>
          </p:cNvSpPr>
          <p:nvPr>
            <p:ph type="title"/>
          </p:nvPr>
        </p:nvSpPr>
        <p:spPr/>
        <p:txBody>
          <a:bodyPr/>
          <a:lstStyle/>
          <a:p>
            <a:r>
              <a:rPr lang="en-US" dirty="0"/>
              <a:t>Three necessary assumptions for valid causal inference - Overlap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6A1E5F-ADF2-094B-8C3B-3FBB16525B1A}"/>
                  </a:ext>
                </a:extLst>
              </p:cNvPr>
              <p:cNvSpPr>
                <a:spLocks noGrp="1"/>
              </p:cNvSpPr>
              <p:nvPr>
                <p:ph idx="1"/>
              </p:nvPr>
            </p:nvSpPr>
            <p:spPr/>
            <p:txBody>
              <a:bodyPr/>
              <a:lstStyle/>
              <a:p>
                <a:pPr marL="514350" indent="-514350">
                  <a:buFont typeface="+mj-lt"/>
                  <a:buAutoNum type="arabicPeriod" startAt="3"/>
                </a:pPr>
                <a:r>
                  <a:rPr lang="en-US" dirty="0"/>
                  <a:t>Overlap assumption: we can find control and treatment accounts with similar propensity score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𝑃</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oMath>
                </a14:m>
                <a:r>
                  <a:rPr lang="en-US" dirty="0"/>
                  <a:t>.</a:t>
                </a:r>
              </a:p>
              <a:p>
                <a:pPr marL="457200" lvl="1" indent="0">
                  <a:buNone/>
                </a:pPr>
                <a:r>
                  <a:rPr lang="en-US" dirty="0"/>
                  <a:t>- This one we can verify if we have the true propensity score. We can plot the distribution of propensity scores for treatment and control groups, and see if there is reasonable overlap.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276A1E5F-ADF2-094B-8C3B-3FBB16525B1A}"/>
                  </a:ext>
                </a:extLst>
              </p:cNvPr>
              <p:cNvSpPr>
                <a:spLocks noGrp="1" noRot="1" noChangeAspect="1" noMove="1" noResize="1" noEditPoints="1" noAdjustHandles="1" noChangeArrowheads="1" noChangeShapeType="1" noTextEdit="1"/>
              </p:cNvSpPr>
              <p:nvPr>
                <p:ph idx="1"/>
              </p:nvPr>
            </p:nvSpPr>
            <p:spPr>
              <a:blipFill>
                <a:blip r:embed="rId2"/>
                <a:stretch>
                  <a:fillRect l="-1206" t="-261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3B55029-7A24-E04B-A71E-D45DDA18DA61}"/>
              </a:ext>
            </a:extLst>
          </p:cNvPr>
          <p:cNvSpPr>
            <a:spLocks noGrp="1"/>
          </p:cNvSpPr>
          <p:nvPr>
            <p:ph type="sldNum" sz="quarter" idx="12"/>
          </p:nvPr>
        </p:nvSpPr>
        <p:spPr/>
        <p:txBody>
          <a:bodyPr/>
          <a:lstStyle/>
          <a:p>
            <a:fld id="{8D880951-5D38-F74F-9D96-7B3F48ECFF4E}" type="slidenum">
              <a:rPr lang="en-US" smtClean="0"/>
              <a:t>21</a:t>
            </a:fld>
            <a:endParaRPr lang="en-US" dirty="0"/>
          </a:p>
        </p:txBody>
      </p:sp>
    </p:spTree>
    <p:extLst>
      <p:ext uri="{BB962C8B-B14F-4D97-AF65-F5344CB8AC3E}">
        <p14:creationId xmlns:p14="http://schemas.microsoft.com/office/powerpoint/2010/main" val="1437500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8557A-5B39-F042-B4AD-F7124F634FD0}"/>
              </a:ext>
            </a:extLst>
          </p:cNvPr>
          <p:cNvSpPr>
            <a:spLocks noGrp="1"/>
          </p:cNvSpPr>
          <p:nvPr>
            <p:ph type="title"/>
          </p:nvPr>
        </p:nvSpPr>
        <p:spPr/>
        <p:txBody>
          <a:bodyPr/>
          <a:lstStyle/>
          <a:p>
            <a:r>
              <a:rPr lang="en-US" dirty="0"/>
              <a:t>Ideal scenario</a:t>
            </a:r>
          </a:p>
        </p:txBody>
      </p:sp>
      <p:sp>
        <p:nvSpPr>
          <p:cNvPr id="4" name="Slide Number Placeholder 3">
            <a:extLst>
              <a:ext uri="{FF2B5EF4-FFF2-40B4-BE49-F238E27FC236}">
                <a16:creationId xmlns:a16="http://schemas.microsoft.com/office/drawing/2014/main" id="{0E4A6BE7-B4A3-FB4E-A943-42FB72641567}"/>
              </a:ext>
            </a:extLst>
          </p:cNvPr>
          <p:cNvSpPr>
            <a:spLocks noGrp="1"/>
          </p:cNvSpPr>
          <p:nvPr>
            <p:ph type="sldNum" sz="quarter" idx="12"/>
          </p:nvPr>
        </p:nvSpPr>
        <p:spPr/>
        <p:txBody>
          <a:bodyPr/>
          <a:lstStyle/>
          <a:p>
            <a:fld id="{8D880951-5D38-F74F-9D96-7B3F48ECFF4E}" type="slidenum">
              <a:rPr lang="en-US" smtClean="0"/>
              <a:t>22</a:t>
            </a:fld>
            <a:endParaRPr lang="en-US" dirty="0"/>
          </a:p>
        </p:txBody>
      </p:sp>
      <p:pic>
        <p:nvPicPr>
          <p:cNvPr id="1026" name="Picture 2">
            <a:extLst>
              <a:ext uri="{FF2B5EF4-FFF2-40B4-BE49-F238E27FC236}">
                <a16:creationId xmlns:a16="http://schemas.microsoft.com/office/drawing/2014/main" id="{1A5E3185-47AD-7B44-B1DE-35F1BFE662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5622" y="1690688"/>
            <a:ext cx="8727854" cy="31723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CE490F8-5521-534C-B4B9-3AE67BB24ADB}"/>
              </a:ext>
            </a:extLst>
          </p:cNvPr>
          <p:cNvSpPr txBox="1"/>
          <p:nvPr/>
        </p:nvSpPr>
        <p:spPr>
          <a:xfrm>
            <a:off x="3450336" y="1801241"/>
            <a:ext cx="6676042" cy="3970318"/>
          </a:xfrm>
          <a:prstGeom prst="rect">
            <a:avLst/>
          </a:prstGeom>
          <a:noFill/>
          <a:ln w="38100">
            <a:solidFill>
              <a:srgbClr val="00B050"/>
            </a:solidFill>
          </a:ln>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solidFill>
                  <a:schemeClr val="accent1"/>
                </a:solidFill>
              </a:rPr>
              <a:t>Control</a:t>
            </a:r>
            <a:r>
              <a:rPr lang="en-US" dirty="0"/>
              <a:t> and </a:t>
            </a:r>
            <a:r>
              <a:rPr lang="en-US" dirty="0">
                <a:solidFill>
                  <a:schemeClr val="accent6"/>
                </a:solidFill>
              </a:rPr>
              <a:t>treatment</a:t>
            </a:r>
            <a:r>
              <a:rPr lang="en-US" dirty="0"/>
              <a:t> accounts overlap in propensity stores, so there are plenty of control and treatment accounts to compare.</a:t>
            </a:r>
          </a:p>
        </p:txBody>
      </p:sp>
    </p:spTree>
    <p:extLst>
      <p:ext uri="{BB962C8B-B14F-4D97-AF65-F5344CB8AC3E}">
        <p14:creationId xmlns:p14="http://schemas.microsoft.com/office/powerpoint/2010/main" val="1124549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a:extLst>
              <a:ext uri="{FF2B5EF4-FFF2-40B4-BE49-F238E27FC236}">
                <a16:creationId xmlns:a16="http://schemas.microsoft.com/office/drawing/2014/main" id="{F0084AC2-132B-694B-993F-F5E0F00FE1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7200" y="1617864"/>
            <a:ext cx="9066276" cy="3245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B68557A-5B39-F042-B4AD-F7124F634FD0}"/>
              </a:ext>
            </a:extLst>
          </p:cNvPr>
          <p:cNvSpPr>
            <a:spLocks noGrp="1"/>
          </p:cNvSpPr>
          <p:nvPr>
            <p:ph type="title"/>
          </p:nvPr>
        </p:nvSpPr>
        <p:spPr/>
        <p:txBody>
          <a:bodyPr/>
          <a:lstStyle/>
          <a:p>
            <a:r>
              <a:rPr lang="en-US" dirty="0"/>
              <a:t>Not ideal scenario</a:t>
            </a:r>
          </a:p>
        </p:txBody>
      </p:sp>
      <p:sp>
        <p:nvSpPr>
          <p:cNvPr id="4" name="Slide Number Placeholder 3">
            <a:extLst>
              <a:ext uri="{FF2B5EF4-FFF2-40B4-BE49-F238E27FC236}">
                <a16:creationId xmlns:a16="http://schemas.microsoft.com/office/drawing/2014/main" id="{0E4A6BE7-B4A3-FB4E-A943-42FB72641567}"/>
              </a:ext>
            </a:extLst>
          </p:cNvPr>
          <p:cNvSpPr>
            <a:spLocks noGrp="1"/>
          </p:cNvSpPr>
          <p:nvPr>
            <p:ph type="sldNum" sz="quarter" idx="12"/>
          </p:nvPr>
        </p:nvSpPr>
        <p:spPr/>
        <p:txBody>
          <a:bodyPr/>
          <a:lstStyle/>
          <a:p>
            <a:fld id="{8D880951-5D38-F74F-9D96-7B3F48ECFF4E}" type="slidenum">
              <a:rPr lang="en-US" smtClean="0"/>
              <a:t>23</a:t>
            </a:fld>
            <a:endParaRPr lang="en-US" dirty="0"/>
          </a:p>
        </p:txBody>
      </p:sp>
      <p:sp>
        <p:nvSpPr>
          <p:cNvPr id="5" name="TextBox 4">
            <a:extLst>
              <a:ext uri="{FF2B5EF4-FFF2-40B4-BE49-F238E27FC236}">
                <a16:creationId xmlns:a16="http://schemas.microsoft.com/office/drawing/2014/main" id="{BCE490F8-5521-534C-B4B9-3AE67BB24ADB}"/>
              </a:ext>
            </a:extLst>
          </p:cNvPr>
          <p:cNvSpPr txBox="1"/>
          <p:nvPr/>
        </p:nvSpPr>
        <p:spPr>
          <a:xfrm>
            <a:off x="3450336" y="1801241"/>
            <a:ext cx="2645664" cy="3970318"/>
          </a:xfrm>
          <a:prstGeom prst="rect">
            <a:avLst/>
          </a:prstGeom>
          <a:noFill/>
          <a:ln w="38100">
            <a:solidFill>
              <a:srgbClr val="00B050"/>
            </a:solidFill>
          </a:ln>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Plenty of </a:t>
            </a:r>
            <a:r>
              <a:rPr lang="en-US" dirty="0">
                <a:solidFill>
                  <a:schemeClr val="accent1"/>
                </a:solidFill>
              </a:rPr>
              <a:t>control</a:t>
            </a:r>
            <a:r>
              <a:rPr lang="en-US" dirty="0"/>
              <a:t> and </a:t>
            </a:r>
            <a:r>
              <a:rPr lang="en-US" dirty="0">
                <a:solidFill>
                  <a:schemeClr val="accent6"/>
                </a:solidFill>
              </a:rPr>
              <a:t>treatment</a:t>
            </a:r>
            <a:r>
              <a:rPr lang="en-US" dirty="0"/>
              <a:t> accounts to compare.</a:t>
            </a:r>
          </a:p>
        </p:txBody>
      </p:sp>
      <p:sp>
        <p:nvSpPr>
          <p:cNvPr id="8" name="TextBox 7">
            <a:extLst>
              <a:ext uri="{FF2B5EF4-FFF2-40B4-BE49-F238E27FC236}">
                <a16:creationId xmlns:a16="http://schemas.microsoft.com/office/drawing/2014/main" id="{8A5036BF-CC9B-7146-A420-DA96A1E51D26}"/>
              </a:ext>
            </a:extLst>
          </p:cNvPr>
          <p:cNvSpPr txBox="1"/>
          <p:nvPr/>
        </p:nvSpPr>
        <p:spPr>
          <a:xfrm>
            <a:off x="6132576" y="1801241"/>
            <a:ext cx="4200398" cy="4524315"/>
          </a:xfrm>
          <a:prstGeom prst="rect">
            <a:avLst/>
          </a:prstGeom>
          <a:noFill/>
          <a:ln w="38100">
            <a:solidFill>
              <a:srgbClr val="FF0000"/>
            </a:solidFill>
          </a:ln>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No </a:t>
            </a:r>
            <a:r>
              <a:rPr lang="en-US" dirty="0">
                <a:solidFill>
                  <a:schemeClr val="accent1"/>
                </a:solidFill>
              </a:rPr>
              <a:t>control</a:t>
            </a:r>
            <a:r>
              <a:rPr lang="en-US" dirty="0"/>
              <a:t> accounts with propensity scores here, so no direct comparisons with </a:t>
            </a:r>
            <a:r>
              <a:rPr lang="en-US" dirty="0">
                <a:solidFill>
                  <a:schemeClr val="accent6"/>
                </a:solidFill>
              </a:rPr>
              <a:t>treatment</a:t>
            </a:r>
            <a:r>
              <a:rPr lang="en-US" dirty="0"/>
              <a:t> accounts. </a:t>
            </a:r>
          </a:p>
          <a:p>
            <a:r>
              <a:rPr lang="en-US" dirty="0"/>
              <a:t>Estimates for these </a:t>
            </a:r>
            <a:r>
              <a:rPr lang="en-US" dirty="0">
                <a:solidFill>
                  <a:schemeClr val="accent6"/>
                </a:solidFill>
              </a:rPr>
              <a:t>treatment</a:t>
            </a:r>
            <a:r>
              <a:rPr lang="en-US" dirty="0"/>
              <a:t> accounts are </a:t>
            </a:r>
            <a:r>
              <a:rPr lang="en-US" u="sng" dirty="0"/>
              <a:t>extrapolations</a:t>
            </a:r>
            <a:r>
              <a:rPr lang="en-US" dirty="0"/>
              <a:t>.</a:t>
            </a:r>
          </a:p>
        </p:txBody>
      </p:sp>
    </p:spTree>
    <p:extLst>
      <p:ext uri="{BB962C8B-B14F-4D97-AF65-F5344CB8AC3E}">
        <p14:creationId xmlns:p14="http://schemas.microsoft.com/office/powerpoint/2010/main" val="1756106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79BB8-B6C0-714E-A4FC-F096D72C1829}"/>
              </a:ext>
            </a:extLst>
          </p:cNvPr>
          <p:cNvSpPr>
            <a:spLocks noGrp="1"/>
          </p:cNvSpPr>
          <p:nvPr>
            <p:ph type="title"/>
          </p:nvPr>
        </p:nvSpPr>
        <p:spPr/>
        <p:txBody>
          <a:bodyPr/>
          <a:lstStyle/>
          <a:p>
            <a:r>
              <a:rPr lang="en-US" dirty="0"/>
              <a:t>Propensity-based models are the most common models</a:t>
            </a:r>
          </a:p>
        </p:txBody>
      </p:sp>
      <p:sp>
        <p:nvSpPr>
          <p:cNvPr id="3" name="Content Placeholder 2">
            <a:extLst>
              <a:ext uri="{FF2B5EF4-FFF2-40B4-BE49-F238E27FC236}">
                <a16:creationId xmlns:a16="http://schemas.microsoft.com/office/drawing/2014/main" id="{B1A2603C-F4F9-8743-9D0E-1FE9C0ECEE3A}"/>
              </a:ext>
            </a:extLst>
          </p:cNvPr>
          <p:cNvSpPr>
            <a:spLocks noGrp="1"/>
          </p:cNvSpPr>
          <p:nvPr>
            <p:ph idx="1"/>
          </p:nvPr>
        </p:nvSpPr>
        <p:spPr/>
        <p:txBody>
          <a:bodyPr/>
          <a:lstStyle/>
          <a:p>
            <a:r>
              <a:rPr lang="en-US" dirty="0"/>
              <a:t>Many causal models are versions of propensity score matching:</a:t>
            </a:r>
          </a:p>
          <a:p>
            <a:pPr lvl="1"/>
            <a:r>
              <a:rPr lang="en-US" dirty="0"/>
              <a:t>Ordinary least squares (OLS)</a:t>
            </a:r>
          </a:p>
          <a:p>
            <a:pPr lvl="1"/>
            <a:r>
              <a:rPr lang="en-US" dirty="0"/>
              <a:t>Propensity Binning with </a:t>
            </a:r>
            <a:r>
              <a:rPr lang="en-US"/>
              <a:t>Regression adjustment</a:t>
            </a:r>
            <a:endParaRPr lang="en-US" dirty="0"/>
          </a:p>
          <a:p>
            <a:pPr lvl="1"/>
            <a:r>
              <a:rPr lang="en-US" dirty="0"/>
              <a:t>Inverse propensity weighting</a:t>
            </a:r>
          </a:p>
          <a:p>
            <a:pPr lvl="1"/>
            <a:r>
              <a:rPr lang="en-US" dirty="0"/>
              <a:t>Double machine learning</a:t>
            </a:r>
          </a:p>
          <a:p>
            <a:r>
              <a:rPr lang="en-US" dirty="0"/>
              <a:t>They all rely on the same assumptions.</a:t>
            </a:r>
          </a:p>
        </p:txBody>
      </p:sp>
      <p:sp>
        <p:nvSpPr>
          <p:cNvPr id="4" name="Slide Number Placeholder 3">
            <a:extLst>
              <a:ext uri="{FF2B5EF4-FFF2-40B4-BE49-F238E27FC236}">
                <a16:creationId xmlns:a16="http://schemas.microsoft.com/office/drawing/2014/main" id="{173EC155-47EC-2B4F-8C1D-A39E9C153C7B}"/>
              </a:ext>
            </a:extLst>
          </p:cNvPr>
          <p:cNvSpPr>
            <a:spLocks noGrp="1"/>
          </p:cNvSpPr>
          <p:nvPr>
            <p:ph type="sldNum" sz="quarter" idx="12"/>
          </p:nvPr>
        </p:nvSpPr>
        <p:spPr/>
        <p:txBody>
          <a:bodyPr/>
          <a:lstStyle/>
          <a:p>
            <a:fld id="{8D880951-5D38-F74F-9D96-7B3F48ECFF4E}" type="slidenum">
              <a:rPr lang="en-US" smtClean="0"/>
              <a:t>24</a:t>
            </a:fld>
            <a:endParaRPr lang="en-US" dirty="0"/>
          </a:p>
        </p:txBody>
      </p:sp>
    </p:spTree>
    <p:extLst>
      <p:ext uri="{BB962C8B-B14F-4D97-AF65-F5344CB8AC3E}">
        <p14:creationId xmlns:p14="http://schemas.microsoft.com/office/powerpoint/2010/main" val="2674125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6199-5B6F-C646-BA83-7D0153D6C424}"/>
              </a:ext>
            </a:extLst>
          </p:cNvPr>
          <p:cNvSpPr>
            <a:spLocks noGrp="1"/>
          </p:cNvSpPr>
          <p:nvPr>
            <p:ph type="title"/>
          </p:nvPr>
        </p:nvSpPr>
        <p:spPr/>
        <p:txBody>
          <a:bodyPr/>
          <a:lstStyle/>
          <a:p>
            <a:r>
              <a:rPr lang="en-US" dirty="0"/>
              <a:t>Example with Simulated Data</a:t>
            </a:r>
          </a:p>
        </p:txBody>
      </p:sp>
      <p:sp>
        <p:nvSpPr>
          <p:cNvPr id="3" name="Content Placeholder 2">
            <a:extLst>
              <a:ext uri="{FF2B5EF4-FFF2-40B4-BE49-F238E27FC236}">
                <a16:creationId xmlns:a16="http://schemas.microsoft.com/office/drawing/2014/main" id="{FC760E23-C0A4-BF4D-B171-0F558A85BB0D}"/>
              </a:ext>
            </a:extLst>
          </p:cNvPr>
          <p:cNvSpPr>
            <a:spLocks noGrp="1"/>
          </p:cNvSpPr>
          <p:nvPr>
            <p:ph idx="1"/>
          </p:nvPr>
        </p:nvSpPr>
        <p:spPr/>
        <p:txBody>
          <a:bodyPr/>
          <a:lstStyle/>
          <a:p>
            <a:r>
              <a:rPr lang="en-US" dirty="0" err="1"/>
              <a:t>Jupyter</a:t>
            </a:r>
            <a:r>
              <a:rPr lang="en-US" dirty="0"/>
              <a:t> Notebook link: </a:t>
            </a:r>
            <a:r>
              <a:rPr lang="en-US" dirty="0">
                <a:hlinkClick r:id="rId2"/>
              </a:rPr>
              <a:t>https://github.com/shoepaladin/causalinference_crashcourse/blob/main/Notebooks/1%20Foundations.ipynb</a:t>
            </a:r>
            <a:endParaRPr lang="en-US" dirty="0"/>
          </a:p>
          <a:p>
            <a:r>
              <a:rPr lang="en-US" dirty="0"/>
              <a:t>To make sure we can tell whether the average treatment effect estimate is correct, we will use fake data. </a:t>
            </a:r>
          </a:p>
          <a:p>
            <a:r>
              <a:rPr lang="en-US" dirty="0"/>
              <a:t>We will setup our fake data, and show the bias under different causal models and whether the assumptions for causal inference are met.</a:t>
            </a:r>
          </a:p>
          <a:p>
            <a:endParaRPr lang="en-US" dirty="0"/>
          </a:p>
          <a:p>
            <a:pPr marL="0" indent="0">
              <a:buNone/>
            </a:pPr>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D9A5BE61-38FA-CC44-B94E-88D596002FF7}"/>
              </a:ext>
            </a:extLst>
          </p:cNvPr>
          <p:cNvSpPr>
            <a:spLocks noGrp="1"/>
          </p:cNvSpPr>
          <p:nvPr>
            <p:ph type="sldNum" sz="quarter" idx="12"/>
          </p:nvPr>
        </p:nvSpPr>
        <p:spPr/>
        <p:txBody>
          <a:bodyPr/>
          <a:lstStyle/>
          <a:p>
            <a:fld id="{8D880951-5D38-F74F-9D96-7B3F48ECFF4E}" type="slidenum">
              <a:rPr lang="en-US" smtClean="0"/>
              <a:t>25</a:t>
            </a:fld>
            <a:endParaRPr lang="en-US" dirty="0"/>
          </a:p>
        </p:txBody>
      </p:sp>
    </p:spTree>
    <p:extLst>
      <p:ext uri="{BB962C8B-B14F-4D97-AF65-F5344CB8AC3E}">
        <p14:creationId xmlns:p14="http://schemas.microsoft.com/office/powerpoint/2010/main" val="16901302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F77F1-9CF6-1A4D-9720-A2CBF18E0A80}"/>
              </a:ext>
            </a:extLst>
          </p:cNvPr>
          <p:cNvSpPr>
            <a:spLocks noGrp="1"/>
          </p:cNvSpPr>
          <p:nvPr>
            <p:ph type="title"/>
          </p:nvPr>
        </p:nvSpPr>
        <p:spPr/>
        <p:txBody>
          <a:bodyPr/>
          <a:lstStyle/>
          <a:p>
            <a:r>
              <a:rPr lang="en-US" dirty="0"/>
              <a:t>Setup with fake data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35EB422-EC97-4748-8B1B-0A438CA5FB50}"/>
                  </a:ext>
                </a:extLst>
              </p:cNvPr>
              <p:cNvSpPr>
                <a:spLocks noGrp="1"/>
              </p:cNvSpPr>
              <p:nvPr>
                <p:ph idx="1"/>
              </p:nvPr>
            </p:nvSpPr>
            <p:spPr/>
            <p:txBody>
              <a:bodyPr>
                <a:normAutofit/>
              </a:bodyPr>
              <a:lstStyle/>
              <a:p>
                <a:r>
                  <a:rPr lang="en-US" dirty="0"/>
                  <a:t>We have four </a:t>
                </a:r>
                <a:r>
                  <a:rPr lang="en-US" dirty="0" err="1"/>
                  <a:t>iid</a:t>
                </a:r>
                <a:r>
                  <a:rPr lang="en-US" dirty="0"/>
                  <a:t> features,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x</m:t>
                        </m:r>
                      </m:e>
                      <m:sub>
                        <m:r>
                          <a:rPr lang="en-US" b="0" i="0" smtClean="0">
                            <a:latin typeface="Cambria Math" panose="02040503050406030204" pitchFamily="18" charset="0"/>
                          </a:rPr>
                          <m:t>1</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x</m:t>
                        </m:r>
                      </m:e>
                      <m:sub>
                        <m:r>
                          <a:rPr lang="en-US" b="0" i="0" smtClean="0">
                            <a:latin typeface="Cambria Math" panose="02040503050406030204" pitchFamily="18" charset="0"/>
                          </a:rPr>
                          <m:t>2</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x</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a14:m>
                <a:r>
                  <a:rPr lang="en-US" dirty="0"/>
                  <a:t> and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r>
                          <a:rPr lang="en-US" b="0" i="1" smtClean="0">
                            <a:latin typeface="Cambria Math" panose="02040503050406030204" pitchFamily="18" charset="0"/>
                          </a:rPr>
                          <m:t>4</m:t>
                        </m:r>
                      </m:sub>
                    </m:sSub>
                  </m:oMath>
                </a14:m>
                <a:r>
                  <a:rPr lang="en-US" dirty="0"/>
                  <a:t> from normal distributions.</a:t>
                </a:r>
              </a:p>
              <a:p>
                <a:r>
                  <a:rPr lang="en-US" dirty="0"/>
                  <a:t>The observed outcome is:</a:t>
                </a:r>
                <a14:m>
                  <m:oMath xmlns:m="http://schemas.openxmlformats.org/officeDocument/2006/math">
                    <m:r>
                      <a:rPr lang="en-US" b="0" i="0" smtClean="0">
                        <a:latin typeface="Cambria Math" panose="02040503050406030204" pitchFamily="18" charset="0"/>
                      </a:rPr>
                      <m:t> </m:t>
                    </m:r>
                  </m:oMath>
                </a14:m>
                <a:endParaRPr lang="en-US" b="0" i="0" dirty="0">
                  <a:latin typeface="Cambria Math" panose="02040503050406030204" pitchFamily="18" charset="0"/>
                </a:endParaRPr>
              </a:p>
              <a:p>
                <a:pPr lvl="1"/>
                <a14:m>
                  <m:oMath xmlns:m="http://schemas.openxmlformats.org/officeDocument/2006/math">
                    <m:r>
                      <a:rPr lang="en-US" sz="2800" i="1">
                        <a:latin typeface="Cambria Math" panose="02040503050406030204" pitchFamily="18" charset="0"/>
                      </a:rPr>
                      <m:t>𝑌</m:t>
                    </m:r>
                    <m:r>
                      <a:rPr lang="en-US" sz="2800" i="1">
                        <a:latin typeface="Cambria Math" panose="02040503050406030204" pitchFamily="18" charset="0"/>
                      </a:rPr>
                      <m:t>=</m:t>
                    </m:r>
                    <m:r>
                      <a:rPr lang="en-US" sz="2800" i="1">
                        <a:latin typeface="Cambria Math" panose="02040503050406030204" pitchFamily="18" charset="0"/>
                      </a:rPr>
                      <m:t>𝑓</m:t>
                    </m:r>
                    <m:d>
                      <m:dPr>
                        <m:ctrlPr>
                          <a:rPr lang="en-US" sz="280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3</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4</m:t>
                            </m:r>
                          </m:sub>
                        </m:sSub>
                        <m:r>
                          <a:rPr lang="en-US" sz="2800" i="1">
                            <a:latin typeface="Cambria Math" panose="02040503050406030204" pitchFamily="18" charset="0"/>
                          </a:rPr>
                          <m:t>,</m:t>
                        </m:r>
                        <m:r>
                          <a:rPr lang="en-US" sz="2800" i="1">
                            <a:latin typeface="Cambria Math" panose="02040503050406030204" pitchFamily="18" charset="0"/>
                          </a:rPr>
                          <m:t>𝜓</m:t>
                        </m:r>
                      </m:e>
                    </m:d>
                    <m:r>
                      <a:rPr lang="en-US" sz="2800" i="1">
                        <a:latin typeface="Cambria Math" panose="02040503050406030204" pitchFamily="18" charset="0"/>
                      </a:rPr>
                      <m:t>+</m:t>
                    </m:r>
                    <m:r>
                      <a:rPr lang="en-US" sz="2800" b="0" i="1" smtClean="0">
                        <a:latin typeface="Cambria Math" panose="02040503050406030204" pitchFamily="18" charset="0"/>
                      </a:rPr>
                      <m:t>𝜏</m:t>
                    </m:r>
                    <m:r>
                      <a:rPr lang="en-US" sz="2800" b="0" i="1" smtClean="0">
                        <a:latin typeface="Cambria Math" panose="02040503050406030204" pitchFamily="18" charset="0"/>
                      </a:rPr>
                      <m:t> × </m:t>
                    </m:r>
                    <m:r>
                      <a:rPr lang="en-US" sz="2800" i="1">
                        <a:latin typeface="Cambria Math" panose="02040503050406030204" pitchFamily="18" charset="0"/>
                      </a:rPr>
                      <m:t>𝑇</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3</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4</m:t>
                            </m:r>
                          </m:sub>
                        </m:sSub>
                        <m:r>
                          <a:rPr lang="en-US" sz="2800" i="1">
                            <a:latin typeface="Cambria Math" panose="02040503050406030204" pitchFamily="18" charset="0"/>
                          </a:rPr>
                          <m:t>,</m:t>
                        </m:r>
                        <m:r>
                          <a:rPr lang="en-US" sz="2800" i="1">
                            <a:latin typeface="Cambria Math" panose="02040503050406030204" pitchFamily="18" charset="0"/>
                          </a:rPr>
                          <m:t>𝜖</m:t>
                        </m:r>
                      </m:e>
                    </m:d>
                  </m:oMath>
                </a14:m>
                <a:endParaRPr lang="en-US" sz="2800" dirty="0"/>
              </a:p>
              <a:p>
                <a:pPr lvl="1"/>
                <a:r>
                  <a:rPr lang="en-US" sz="2800" dirty="0"/>
                  <a:t>Where </a:t>
                </a:r>
                <a14:m>
                  <m:oMath xmlns:m="http://schemas.openxmlformats.org/officeDocument/2006/math">
                    <m:r>
                      <a:rPr lang="en-US" sz="2800" b="0" i="0" smtClean="0">
                        <a:latin typeface="Cambria Math" panose="02040503050406030204" pitchFamily="18" charset="0"/>
                      </a:rPr>
                      <m:t>(</m:t>
                    </m:r>
                    <m:r>
                      <a:rPr lang="en-US" sz="2800" i="1">
                        <a:latin typeface="Cambria Math" panose="02040503050406030204" pitchFamily="18" charset="0"/>
                      </a:rPr>
                      <m:t>𝜓</m:t>
                    </m:r>
                    <m:r>
                      <a:rPr lang="en-US" sz="2800" b="0" i="0" smtClean="0">
                        <a:latin typeface="Cambria Math" panose="02040503050406030204" pitchFamily="18" charset="0"/>
                      </a:rPr>
                      <m:t>, </m:t>
                    </m:r>
                    <m:r>
                      <a:rPr lang="en-US" sz="2800" b="0" i="1" smtClean="0">
                        <a:latin typeface="Cambria Math" panose="02040503050406030204" pitchFamily="18" charset="0"/>
                      </a:rPr>
                      <m:t>𝜖</m:t>
                    </m:r>
                    <m:r>
                      <a:rPr lang="en-US" sz="2800" b="0" i="1" smtClean="0">
                        <a:latin typeface="Cambria Math" panose="02040503050406030204" pitchFamily="18" charset="0"/>
                      </a:rPr>
                      <m:t>)</m:t>
                    </m:r>
                  </m:oMath>
                </a14:m>
                <a:r>
                  <a:rPr lang="en-US" sz="2800" dirty="0"/>
                  <a:t> are independent. </a:t>
                </a:r>
              </a:p>
              <a:p>
                <a:pPr lvl="1"/>
                <a:endParaRPr lang="en-US" dirty="0"/>
              </a:p>
              <a:p>
                <a:endParaRPr lang="en-US" sz="3200" dirty="0"/>
              </a:p>
              <a:p>
                <a:pPr lvl="1"/>
                <a:endParaRPr lang="en-US" sz="2800" dirty="0"/>
              </a:p>
            </p:txBody>
          </p:sp>
        </mc:Choice>
        <mc:Fallback xmlns="">
          <p:sp>
            <p:nvSpPr>
              <p:cNvPr id="3" name="Content Placeholder 2">
                <a:extLst>
                  <a:ext uri="{FF2B5EF4-FFF2-40B4-BE49-F238E27FC236}">
                    <a16:creationId xmlns:a16="http://schemas.microsoft.com/office/drawing/2014/main" id="{F35EB422-EC97-4748-8B1B-0A438CA5FB50}"/>
                  </a:ext>
                </a:extLst>
              </p:cNvPr>
              <p:cNvSpPr>
                <a:spLocks noGrp="1" noRot="1" noChangeAspect="1" noMove="1" noResize="1" noEditPoints="1" noAdjustHandles="1" noChangeArrowheads="1" noChangeShapeType="1" noTextEdit="1"/>
              </p:cNvSpPr>
              <p:nvPr>
                <p:ph idx="1"/>
              </p:nvPr>
            </p:nvSpPr>
            <p:spPr>
              <a:blipFill>
                <a:blip r:embed="rId2"/>
                <a:stretch>
                  <a:fillRect l="-1086" t="-2326" r="-96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C937F3B-BF0C-B74C-BC7F-4F7DDAE89361}"/>
              </a:ext>
            </a:extLst>
          </p:cNvPr>
          <p:cNvSpPr>
            <a:spLocks noGrp="1"/>
          </p:cNvSpPr>
          <p:nvPr>
            <p:ph type="sldNum" sz="quarter" idx="12"/>
          </p:nvPr>
        </p:nvSpPr>
        <p:spPr/>
        <p:txBody>
          <a:bodyPr/>
          <a:lstStyle/>
          <a:p>
            <a:fld id="{8D880951-5D38-F74F-9D96-7B3F48ECFF4E}" type="slidenum">
              <a:rPr lang="en-US" smtClean="0"/>
              <a:t>26</a:t>
            </a:fld>
            <a:endParaRPr lang="en-US" dirty="0"/>
          </a:p>
        </p:txBody>
      </p:sp>
    </p:spTree>
    <p:extLst>
      <p:ext uri="{BB962C8B-B14F-4D97-AF65-F5344CB8AC3E}">
        <p14:creationId xmlns:p14="http://schemas.microsoft.com/office/powerpoint/2010/main" val="31539283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5FEBD-8A6D-0345-A701-9D269E200AD7}"/>
              </a:ext>
            </a:extLst>
          </p:cNvPr>
          <p:cNvSpPr>
            <a:spLocks noGrp="1"/>
          </p:cNvSpPr>
          <p:nvPr>
            <p:ph type="title"/>
          </p:nvPr>
        </p:nvSpPr>
        <p:spPr/>
        <p:txBody>
          <a:bodyPr/>
          <a:lstStyle/>
          <a:p>
            <a:r>
              <a:rPr lang="en-US" dirty="0"/>
              <a:t>We study three scenarios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6CCD6C-7374-5A42-A37B-601189746460}"/>
                  </a:ext>
                </a:extLst>
              </p:cNvPr>
              <p:cNvSpPr>
                <a:spLocks noGrp="1"/>
              </p:cNvSpPr>
              <p:nvPr>
                <p:ph idx="1"/>
              </p:nvPr>
            </p:nvSpPr>
            <p:spPr/>
            <p:txBody>
              <a:bodyPr/>
              <a:lstStyle/>
              <a:p>
                <a:pPr marL="514350" indent="-514350">
                  <a:buAutoNum type="arabicPeriod"/>
                </a:pPr>
                <a:r>
                  <a:rPr lang="en-US" dirty="0"/>
                  <a:t>(Ideal scenario) We observe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4</m:t>
                        </m:r>
                      </m:sub>
                    </m:sSub>
                  </m:oMath>
                </a14:m>
                <a:r>
                  <a:rPr lang="en-US" dirty="0"/>
                  <a:t> </a:t>
                </a:r>
              </a:p>
              <a:p>
                <a:pPr marL="514350" indent="-514350">
                  <a:buAutoNum type="arabicPeriod"/>
                </a:pPr>
                <a:r>
                  <a:rPr lang="en-US" dirty="0"/>
                  <a:t>(</a:t>
                </a:r>
                <a:r>
                  <a:rPr lang="en-US" dirty="0" err="1"/>
                  <a:t>Unconfoundedness</a:t>
                </a:r>
                <a:r>
                  <a:rPr lang="en-US" dirty="0"/>
                  <a:t> assumption violated) We only observe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oMath>
                </a14:m>
                <a:endParaRPr lang="en-US" dirty="0"/>
              </a:p>
              <a:p>
                <a:pPr marL="514350" indent="-514350">
                  <a:buFont typeface="Arial" panose="020B0604020202020204" pitchFamily="34" charset="0"/>
                  <a:buAutoNum type="arabicPeriod"/>
                </a:pPr>
                <a:r>
                  <a:rPr lang="en-US" dirty="0"/>
                  <a:t>(Overlap assumption violated) We observe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4</m:t>
                        </m:r>
                      </m:sub>
                    </m:sSub>
                  </m:oMath>
                </a14:m>
                <a:r>
                  <a:rPr lang="en-US" dirty="0"/>
                  <a:t>, but control accounts with certain  </a:t>
                </a:r>
                <a14:m>
                  <m:oMath xmlns:m="http://schemas.openxmlformats.org/officeDocument/2006/math">
                    <m:acc>
                      <m:accPr>
                        <m:chr m:val="̂"/>
                        <m:ctrlPr>
                          <a:rPr lang="en-US" i="1" dirty="0">
                            <a:latin typeface="Cambria Math" panose="02040503050406030204" pitchFamily="18" charset="0"/>
                          </a:rPr>
                        </m:ctrlPr>
                      </m:accPr>
                      <m:e>
                        <m:r>
                          <a:rPr lang="en-US" i="1" dirty="0">
                            <a:latin typeface="Cambria Math" panose="02040503050406030204" pitchFamily="18" charset="0"/>
                          </a:rPr>
                          <m:t>𝑝</m:t>
                        </m:r>
                      </m:e>
                    </m:acc>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2</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3</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4</m:t>
                        </m:r>
                      </m:sub>
                    </m:sSub>
                    <m:r>
                      <a:rPr lang="en-US" i="1" dirty="0">
                        <a:latin typeface="Cambria Math" panose="02040503050406030204" pitchFamily="18" charset="0"/>
                      </a:rPr>
                      <m:t>)</m:t>
                    </m:r>
                  </m:oMath>
                </a14:m>
                <a:r>
                  <a:rPr lang="en-US" dirty="0"/>
                  <a:t> values are missing</a:t>
                </a:r>
              </a:p>
              <a:p>
                <a:pPr marL="514350" indent="-514350">
                  <a:buFont typeface="Arial" panose="020B0604020202020204" pitchFamily="34" charset="0"/>
                  <a:buAutoNum type="arabicPeriod"/>
                </a:pPr>
                <a:endParaRPr lang="en-US" dirty="0"/>
              </a:p>
              <a:p>
                <a:pPr marL="514350" indent="-514350">
                  <a:buAutoNum type="arabicPeriod"/>
                </a:pPr>
                <a:endParaRPr lang="en-US" dirty="0"/>
              </a:p>
            </p:txBody>
          </p:sp>
        </mc:Choice>
        <mc:Fallback xmlns="">
          <p:sp>
            <p:nvSpPr>
              <p:cNvPr id="3" name="Content Placeholder 2">
                <a:extLst>
                  <a:ext uri="{FF2B5EF4-FFF2-40B4-BE49-F238E27FC236}">
                    <a16:creationId xmlns:a16="http://schemas.microsoft.com/office/drawing/2014/main" id="{D66CCD6C-7374-5A42-A37B-601189746460}"/>
                  </a:ext>
                </a:extLst>
              </p:cNvPr>
              <p:cNvSpPr>
                <a:spLocks noGrp="1" noRot="1" noChangeAspect="1" noMove="1" noResize="1" noEditPoints="1" noAdjustHandles="1" noChangeArrowheads="1" noChangeShapeType="1" noTextEdit="1"/>
              </p:cNvSpPr>
              <p:nvPr>
                <p:ph idx="1"/>
              </p:nvPr>
            </p:nvSpPr>
            <p:spPr>
              <a:blipFill>
                <a:blip r:embed="rId2"/>
                <a:stretch>
                  <a:fillRect l="-1206" t="-2616" r="-156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A1A5D6D-9D57-144F-A9E9-8E43C91FE457}"/>
              </a:ext>
            </a:extLst>
          </p:cNvPr>
          <p:cNvSpPr>
            <a:spLocks noGrp="1"/>
          </p:cNvSpPr>
          <p:nvPr>
            <p:ph type="sldNum" sz="quarter" idx="12"/>
          </p:nvPr>
        </p:nvSpPr>
        <p:spPr/>
        <p:txBody>
          <a:bodyPr/>
          <a:lstStyle/>
          <a:p>
            <a:fld id="{8D880951-5D38-F74F-9D96-7B3F48ECFF4E}" type="slidenum">
              <a:rPr lang="en-US" smtClean="0"/>
              <a:t>27</a:t>
            </a:fld>
            <a:endParaRPr lang="en-US" dirty="0"/>
          </a:p>
        </p:txBody>
      </p:sp>
    </p:spTree>
    <p:extLst>
      <p:ext uri="{BB962C8B-B14F-4D97-AF65-F5344CB8AC3E}">
        <p14:creationId xmlns:p14="http://schemas.microsoft.com/office/powerpoint/2010/main" val="2079270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A4B76-3985-2847-8E26-0082E572FAFF}"/>
              </a:ext>
            </a:extLst>
          </p:cNvPr>
          <p:cNvSpPr>
            <a:spLocks noGrp="1"/>
          </p:cNvSpPr>
          <p:nvPr>
            <p:ph type="title"/>
          </p:nvPr>
        </p:nvSpPr>
        <p:spPr/>
        <p:txBody>
          <a:bodyPr/>
          <a:lstStyle/>
          <a:p>
            <a:r>
              <a:rPr lang="en-US" dirty="0"/>
              <a:t>We study four models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FE7D2A9-2839-BD4F-8079-FD65F8CBA72E}"/>
                  </a:ext>
                </a:extLst>
              </p:cNvPr>
              <p:cNvSpPr>
                <a:spLocks noGrp="1"/>
              </p:cNvSpPr>
              <p:nvPr>
                <p:ph idx="1"/>
              </p:nvPr>
            </p:nvSpPr>
            <p:spPr>
              <a:xfrm>
                <a:off x="838200" y="1429407"/>
                <a:ext cx="10515600" cy="5292068"/>
              </a:xfrm>
            </p:spPr>
            <p:txBody>
              <a:bodyPr/>
              <a:lstStyle/>
              <a:p>
                <a:r>
                  <a:rPr lang="en-US" sz="3200" dirty="0"/>
                  <a:t>We estimate ATE with four different causal models:</a:t>
                </a:r>
              </a:p>
              <a:p>
                <a:pPr marL="914400" lvl="1" indent="-457200">
                  <a:buFont typeface="+mj-lt"/>
                  <a:buAutoNum type="arabicPeriod"/>
                </a:pPr>
                <a:r>
                  <a:rPr lang="en-US" dirty="0"/>
                  <a:t>OLS</a:t>
                </a:r>
              </a:p>
              <a:p>
                <a:pPr marL="914400" lvl="1" indent="-457200">
                  <a:buFont typeface="+mj-lt"/>
                  <a:buAutoNum type="arabicPeriod"/>
                </a:pPr>
                <a:r>
                  <a:rPr lang="en-US" dirty="0"/>
                  <a:t>Propensity Binning with Regression adjustment </a:t>
                </a:r>
              </a:p>
              <a:p>
                <a:pPr marL="914400" lvl="1" indent="-457200">
                  <a:buFont typeface="+mj-lt"/>
                  <a:buAutoNum type="arabicPeriod"/>
                </a:pPr>
                <a:r>
                  <a:rPr lang="en-US" dirty="0"/>
                  <a:t>Double machine learning  - Partial Linear Model</a:t>
                </a:r>
              </a:p>
              <a:p>
                <a:pPr marL="914400" lvl="1" indent="-457200">
                  <a:buFont typeface="+mj-lt"/>
                  <a:buAutoNum type="arabicPeriod"/>
                </a:pPr>
                <a:r>
                  <a:rPr lang="en-US" dirty="0"/>
                  <a:t>Double machine learning  - Interactive Regression Model</a:t>
                </a:r>
              </a:p>
              <a:p>
                <a:r>
                  <a:rPr lang="en-US" dirty="0"/>
                  <a:t>Let’s skip the model definitions for now. Theoretically they should give the same results; but estimates will vary over context.</a:t>
                </a:r>
              </a:p>
              <a:p>
                <a:r>
                  <a:rPr lang="en-US" dirty="0"/>
                  <a:t>In each model, we condition on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r>
                          <a:rPr lang="en-US">
                            <a:latin typeface="Cambria Math" panose="02040503050406030204" pitchFamily="18" charset="0"/>
                          </a:rPr>
                          <m:t>1</m:t>
                        </m:r>
                      </m:sub>
                    </m:sSub>
                    <m:r>
                      <a:rPr lang="en-US">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r>
                          <a:rPr lang="en-US">
                            <a:latin typeface="Cambria Math" panose="02040503050406030204" pitchFamily="18" charset="0"/>
                          </a:rPr>
                          <m:t>2</m:t>
                        </m:r>
                      </m:sub>
                    </m:sSub>
                    <m:r>
                      <a:rPr lang="en-US">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r>
                          <a:rPr lang="en-US" i="1">
                            <a:latin typeface="Cambria Math" panose="02040503050406030204" pitchFamily="18" charset="0"/>
                          </a:rPr>
                          <m:t>3</m:t>
                        </m:r>
                      </m:sub>
                    </m:sSub>
                    <m:r>
                      <a:rPr lang="en-US" i="1">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r>
                          <a:rPr lang="en-US" i="1">
                            <a:latin typeface="Cambria Math" panose="02040503050406030204" pitchFamily="18" charset="0"/>
                          </a:rPr>
                          <m:t>4</m:t>
                        </m:r>
                      </m:sub>
                    </m:sSub>
                    <m:r>
                      <a:rPr lang="en-US" b="0" i="0" smtClean="0">
                        <a:latin typeface="Cambria Math" panose="02040503050406030204" pitchFamily="18" charset="0"/>
                      </a:rPr>
                      <m:t>, </m:t>
                    </m:r>
                    <m:sSubSup>
                      <m:sSubSupPr>
                        <m:ctrlPr>
                          <a:rPr lang="en-US" b="0" i="1" smtClean="0">
                            <a:latin typeface="Cambria Math" panose="02040503050406030204" pitchFamily="18" charset="0"/>
                          </a:rPr>
                        </m:ctrlPr>
                      </m:sSubSupPr>
                      <m:e>
                        <m:r>
                          <m:rPr>
                            <m:sty m:val="p"/>
                          </m:rPr>
                          <a:rPr lang="en-US" b="0" i="0" smtClean="0">
                            <a:latin typeface="Cambria Math" panose="02040503050406030204" pitchFamily="18" charset="0"/>
                          </a:rPr>
                          <m:t>x</m:t>
                        </m:r>
                      </m:e>
                      <m:sub>
                        <m:r>
                          <a:rPr lang="en-US" b="0" i="0" smtClean="0">
                            <a:latin typeface="Cambria Math" panose="02040503050406030204" pitchFamily="18" charset="0"/>
                          </a:rPr>
                          <m:t>1</m:t>
                        </m:r>
                      </m:sub>
                      <m:sup>
                        <m:r>
                          <a:rPr lang="en-US" b="0" i="0" smtClean="0">
                            <a:latin typeface="Cambria Math" panose="02040503050406030204" pitchFamily="18" charset="0"/>
                          </a:rPr>
                          <m:t>2</m:t>
                        </m:r>
                      </m:sup>
                    </m:sSubSup>
                    <m:r>
                      <a:rPr lang="en-US" b="0" i="0" smtClean="0">
                        <a:latin typeface="Cambria Math" panose="02040503050406030204" pitchFamily="18" charset="0"/>
                      </a:rPr>
                      <m:t>, </m:t>
                    </m:r>
                    <m:sSubSup>
                      <m:sSubSupPr>
                        <m:ctrlPr>
                          <a:rPr lang="en-US" b="0" i="1" smtClean="0">
                            <a:latin typeface="Cambria Math" panose="02040503050406030204" pitchFamily="18" charset="0"/>
                          </a:rPr>
                        </m:ctrlPr>
                      </m:sSubSupPr>
                      <m:e>
                        <m:r>
                          <m:rPr>
                            <m:sty m:val="p"/>
                          </m:rPr>
                          <a:rPr lang="en-US" b="0" i="0" smtClean="0">
                            <a:latin typeface="Cambria Math" panose="02040503050406030204" pitchFamily="18" charset="0"/>
                          </a:rPr>
                          <m:t>x</m:t>
                        </m:r>
                      </m:e>
                      <m:sub>
                        <m:r>
                          <a:rPr lang="en-US" b="0" i="0" smtClean="0">
                            <a:latin typeface="Cambria Math" panose="02040503050406030204" pitchFamily="18" charset="0"/>
                          </a:rPr>
                          <m:t>2</m:t>
                        </m:r>
                      </m:sub>
                      <m:sup>
                        <m:r>
                          <a:rPr lang="en-US" b="0" i="0" smtClean="0">
                            <a:latin typeface="Cambria Math" panose="02040503050406030204" pitchFamily="18" charset="0"/>
                          </a:rPr>
                          <m:t>2</m:t>
                        </m:r>
                      </m:sup>
                    </m:sSubSup>
                    <m:r>
                      <a:rPr lang="en-US" b="0" i="0" smtClean="0">
                        <a:latin typeface="Cambria Math" panose="02040503050406030204" pitchFamily="18" charset="0"/>
                      </a:rPr>
                      <m:t>,</m:t>
                    </m:r>
                    <m:sSubSup>
                      <m:sSubSupPr>
                        <m:ctrlPr>
                          <a:rPr lang="en-US" b="0" i="1" smtClean="0">
                            <a:latin typeface="Cambria Math" panose="02040503050406030204" pitchFamily="18" charset="0"/>
                          </a:rPr>
                        </m:ctrlPr>
                      </m:sSubSupPr>
                      <m:e>
                        <m:r>
                          <m:rPr>
                            <m:sty m:val="p"/>
                          </m:rPr>
                          <a:rPr lang="en-US" b="0" i="0" smtClean="0">
                            <a:latin typeface="Cambria Math" panose="02040503050406030204" pitchFamily="18" charset="0"/>
                          </a:rPr>
                          <m:t>x</m:t>
                        </m:r>
                      </m:e>
                      <m:sub>
                        <m:r>
                          <a:rPr lang="en-US" b="0" i="0" smtClean="0">
                            <a:latin typeface="Cambria Math" panose="02040503050406030204" pitchFamily="18" charset="0"/>
                          </a:rPr>
                          <m:t>3</m:t>
                        </m:r>
                      </m:sub>
                      <m:sup>
                        <m:r>
                          <a:rPr lang="en-US" b="0" i="0" smtClean="0">
                            <a:latin typeface="Cambria Math" panose="02040503050406030204" pitchFamily="18" charset="0"/>
                          </a:rPr>
                          <m:t>2</m:t>
                        </m:r>
                      </m:sup>
                    </m:sSubSup>
                    <m:r>
                      <a:rPr lang="en-US" b="0" i="0" smtClean="0">
                        <a:latin typeface="Cambria Math" panose="02040503050406030204" pitchFamily="18" charset="0"/>
                      </a:rPr>
                      <m:t>, </m:t>
                    </m:r>
                  </m:oMath>
                </a14:m>
                <a:r>
                  <a:rPr lang="en-US" dirty="0"/>
                  <a:t>and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4</m:t>
                        </m:r>
                      </m:sub>
                      <m:sup>
                        <m:r>
                          <a:rPr lang="en-US" b="0" i="1" smtClean="0">
                            <a:latin typeface="Cambria Math" panose="02040503050406030204" pitchFamily="18" charset="0"/>
                          </a:rPr>
                          <m:t>2</m:t>
                        </m:r>
                      </m:sup>
                    </m:sSubSup>
                  </m:oMath>
                </a14:m>
                <a:r>
                  <a:rPr lang="en-US" dirty="0"/>
                  <a:t> for flexibility. We could condition on even more transformations of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r>
                          <a:rPr lang="en-US">
                            <a:latin typeface="Cambria Math" panose="02040503050406030204" pitchFamily="18" charset="0"/>
                          </a:rPr>
                          <m:t>1</m:t>
                        </m:r>
                      </m:sub>
                    </m:sSub>
                    <m:r>
                      <a:rPr lang="en-US">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r>
                          <a:rPr lang="en-US">
                            <a:latin typeface="Cambria Math" panose="02040503050406030204" pitchFamily="18" charset="0"/>
                          </a:rPr>
                          <m:t>2</m:t>
                        </m:r>
                      </m:sub>
                    </m:sSub>
                    <m:r>
                      <a:rPr lang="en-US">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r>
                          <a:rPr lang="en-US" i="1">
                            <a:latin typeface="Cambria Math" panose="02040503050406030204" pitchFamily="18" charset="0"/>
                          </a:rPr>
                          <m:t>3</m:t>
                        </m:r>
                      </m:sub>
                    </m:sSub>
                    <m:r>
                      <a:rPr lang="en-US" i="1">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r>
                          <a:rPr lang="en-US" i="1">
                            <a:latin typeface="Cambria Math" panose="02040503050406030204" pitchFamily="18" charset="0"/>
                          </a:rPr>
                          <m:t>4</m:t>
                        </m:r>
                      </m:sub>
                    </m:sSub>
                  </m:oMath>
                </a14:m>
                <a:r>
                  <a:rPr lang="en-US" dirty="0"/>
                  <a:t>) for additional flexibility.</a:t>
                </a:r>
              </a:p>
            </p:txBody>
          </p:sp>
        </mc:Choice>
        <mc:Fallback xmlns="">
          <p:sp>
            <p:nvSpPr>
              <p:cNvPr id="3" name="Content Placeholder 2">
                <a:extLst>
                  <a:ext uri="{FF2B5EF4-FFF2-40B4-BE49-F238E27FC236}">
                    <a16:creationId xmlns:a16="http://schemas.microsoft.com/office/drawing/2014/main" id="{7FE7D2A9-2839-BD4F-8079-FD65F8CBA72E}"/>
                  </a:ext>
                </a:extLst>
              </p:cNvPr>
              <p:cNvSpPr>
                <a:spLocks noGrp="1" noRot="1" noChangeAspect="1" noMove="1" noResize="1" noEditPoints="1" noAdjustHandles="1" noChangeArrowheads="1" noChangeShapeType="1" noTextEdit="1"/>
              </p:cNvSpPr>
              <p:nvPr>
                <p:ph idx="1"/>
              </p:nvPr>
            </p:nvSpPr>
            <p:spPr>
              <a:xfrm>
                <a:off x="838200" y="1429407"/>
                <a:ext cx="10515600" cy="5292068"/>
              </a:xfrm>
              <a:blipFill>
                <a:blip r:embed="rId2"/>
                <a:stretch>
                  <a:fillRect l="-1327" t="-239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EB025C4-BAFA-804A-9B8D-A8A2DB6059F4}"/>
              </a:ext>
            </a:extLst>
          </p:cNvPr>
          <p:cNvSpPr>
            <a:spLocks noGrp="1"/>
          </p:cNvSpPr>
          <p:nvPr>
            <p:ph type="sldNum" sz="quarter" idx="12"/>
          </p:nvPr>
        </p:nvSpPr>
        <p:spPr/>
        <p:txBody>
          <a:bodyPr/>
          <a:lstStyle/>
          <a:p>
            <a:fld id="{8D880951-5D38-F74F-9D96-7B3F48ECFF4E}" type="slidenum">
              <a:rPr lang="en-US" smtClean="0"/>
              <a:t>28</a:t>
            </a:fld>
            <a:endParaRPr lang="en-US" dirty="0"/>
          </a:p>
        </p:txBody>
      </p:sp>
    </p:spTree>
    <p:extLst>
      <p:ext uri="{BB962C8B-B14F-4D97-AF65-F5344CB8AC3E}">
        <p14:creationId xmlns:p14="http://schemas.microsoft.com/office/powerpoint/2010/main" val="755934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5FEBD-8A6D-0345-A701-9D269E200AD7}"/>
              </a:ext>
            </a:extLst>
          </p:cNvPr>
          <p:cNvSpPr>
            <a:spLocks noGrp="1"/>
          </p:cNvSpPr>
          <p:nvPr>
            <p:ph type="title"/>
          </p:nvPr>
        </p:nvSpPr>
        <p:spPr/>
        <p:txBody>
          <a:bodyPr/>
          <a:lstStyle/>
          <a:p>
            <a:r>
              <a:rPr lang="en-US" dirty="0"/>
              <a:t>Bias in ATE Estimate across five models and three scenarios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6CCD6C-7374-5A42-A37B-601189746460}"/>
                  </a:ext>
                </a:extLst>
              </p:cNvPr>
              <p:cNvSpPr>
                <a:spLocks noGrp="1"/>
              </p:cNvSpPr>
              <p:nvPr>
                <p:ph idx="1"/>
              </p:nvPr>
            </p:nvSpPr>
            <p:spPr>
              <a:xfrm>
                <a:off x="838200" y="1690688"/>
                <a:ext cx="10515600" cy="876025"/>
              </a:xfrm>
            </p:spPr>
            <p:txBody>
              <a:bodyPr>
                <a:normAutofit/>
              </a:bodyPr>
              <a:lstStyle/>
              <a:p>
                <a:r>
                  <a:rPr lang="en-US" dirty="0"/>
                  <a:t>Showing the average bias = (</a:t>
                </a:r>
                <a14:m>
                  <m:oMath xmlns:m="http://schemas.openxmlformats.org/officeDocument/2006/math">
                    <m:r>
                      <a:rPr lang="en-US" b="0" i="1" smtClean="0">
                        <a:latin typeface="Cambria Math" panose="02040503050406030204" pitchFamily="18" charset="0"/>
                      </a:rPr>
                      <m:t>𝜏</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oMath>
                </a14:m>
                <a:r>
                  <a:rPr lang="en-US" dirty="0"/>
                  <a:t>) across 500 simulated datasets, each with the same </a:t>
                </a:r>
                <a14:m>
                  <m:oMath xmlns:m="http://schemas.openxmlformats.org/officeDocument/2006/math">
                    <m:r>
                      <a:rPr lang="en-US" b="0" i="1" smtClean="0">
                        <a:latin typeface="Cambria Math" panose="02040503050406030204" pitchFamily="18" charset="0"/>
                      </a:rPr>
                      <m:t>𝜏</m:t>
                    </m:r>
                  </m:oMath>
                </a14:m>
                <a:r>
                  <a:rPr lang="en-US" dirty="0"/>
                  <a:t> value. For reference, </a:t>
                </a:r>
                <a14:m>
                  <m:oMath xmlns:m="http://schemas.openxmlformats.org/officeDocument/2006/math">
                    <m:r>
                      <a:rPr lang="en-US" b="0" i="1" smtClean="0">
                        <a:latin typeface="Cambria Math" panose="02040503050406030204" pitchFamily="18" charset="0"/>
                      </a:rPr>
                      <m:t>𝜏</m:t>
                    </m:r>
                    <m:r>
                      <a:rPr lang="en-US" b="0" i="1" smtClean="0">
                        <a:latin typeface="Cambria Math" panose="02040503050406030204" pitchFamily="18" charset="0"/>
                      </a:rPr>
                      <m:t>=5</m:t>
                    </m:r>
                  </m:oMath>
                </a14:m>
                <a:r>
                  <a:rPr lang="en-US" dirty="0"/>
                  <a:t>.</a:t>
                </a:r>
              </a:p>
            </p:txBody>
          </p:sp>
        </mc:Choice>
        <mc:Fallback xmlns="">
          <p:sp>
            <p:nvSpPr>
              <p:cNvPr id="3" name="Content Placeholder 2">
                <a:extLst>
                  <a:ext uri="{FF2B5EF4-FFF2-40B4-BE49-F238E27FC236}">
                    <a16:creationId xmlns:a16="http://schemas.microsoft.com/office/drawing/2014/main" id="{D66CCD6C-7374-5A42-A37B-601189746460}"/>
                  </a:ext>
                </a:extLst>
              </p:cNvPr>
              <p:cNvSpPr>
                <a:spLocks noGrp="1" noRot="1" noChangeAspect="1" noMove="1" noResize="1" noEditPoints="1" noAdjustHandles="1" noChangeArrowheads="1" noChangeShapeType="1" noTextEdit="1"/>
              </p:cNvSpPr>
              <p:nvPr>
                <p:ph idx="1"/>
              </p:nvPr>
            </p:nvSpPr>
            <p:spPr>
              <a:xfrm>
                <a:off x="838200" y="1690688"/>
                <a:ext cx="10515600" cy="876025"/>
              </a:xfrm>
              <a:blipFill>
                <a:blip r:embed="rId3"/>
                <a:stretch>
                  <a:fillRect l="-1086" t="-11268" b="-1690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A1A5D6D-9D57-144F-A9E9-8E43C91FE457}"/>
              </a:ext>
            </a:extLst>
          </p:cNvPr>
          <p:cNvSpPr>
            <a:spLocks noGrp="1"/>
          </p:cNvSpPr>
          <p:nvPr>
            <p:ph type="sldNum" sz="quarter" idx="12"/>
          </p:nvPr>
        </p:nvSpPr>
        <p:spPr/>
        <p:txBody>
          <a:bodyPr/>
          <a:lstStyle/>
          <a:p>
            <a:fld id="{8D880951-5D38-F74F-9D96-7B3F48ECFF4E}" type="slidenum">
              <a:rPr lang="en-US" smtClean="0"/>
              <a:t>29</a:t>
            </a:fld>
            <a:endParaRPr lang="en-US" dirty="0"/>
          </a:p>
        </p:txBody>
      </p:sp>
      <p:graphicFrame>
        <p:nvGraphicFramePr>
          <p:cNvPr id="5" name="Table 5">
            <a:extLst>
              <a:ext uri="{FF2B5EF4-FFF2-40B4-BE49-F238E27FC236}">
                <a16:creationId xmlns:a16="http://schemas.microsoft.com/office/drawing/2014/main" id="{620B8590-AF86-2841-8C87-FA92A9BD458B}"/>
              </a:ext>
            </a:extLst>
          </p:cNvPr>
          <p:cNvGraphicFramePr>
            <a:graphicFrameLocks noGrp="1"/>
          </p:cNvGraphicFramePr>
          <p:nvPr>
            <p:extLst>
              <p:ext uri="{D42A27DB-BD31-4B8C-83A1-F6EECF244321}">
                <p14:modId xmlns:p14="http://schemas.microsoft.com/office/powerpoint/2010/main" val="810325870"/>
              </p:ext>
            </p:extLst>
          </p:nvPr>
        </p:nvGraphicFramePr>
        <p:xfrm>
          <a:off x="622852" y="2566713"/>
          <a:ext cx="10946296" cy="3220632"/>
        </p:xfrm>
        <a:graphic>
          <a:graphicData uri="http://schemas.openxmlformats.org/drawingml/2006/table">
            <a:tbl>
              <a:tblPr firstRow="1" bandRow="1">
                <a:tableStyleId>{5C22544A-7EE6-4342-B048-85BDC9FD1C3A}</a:tableStyleId>
              </a:tblPr>
              <a:tblGrid>
                <a:gridCol w="5435048">
                  <a:extLst>
                    <a:ext uri="{9D8B030D-6E8A-4147-A177-3AD203B41FA5}">
                      <a16:colId xmlns:a16="http://schemas.microsoft.com/office/drawing/2014/main" val="17948712"/>
                    </a:ext>
                  </a:extLst>
                </a:gridCol>
                <a:gridCol w="1285875">
                  <a:extLst>
                    <a:ext uri="{9D8B030D-6E8A-4147-A177-3AD203B41FA5}">
                      <a16:colId xmlns:a16="http://schemas.microsoft.com/office/drawing/2014/main" val="208328685"/>
                    </a:ext>
                  </a:extLst>
                </a:gridCol>
                <a:gridCol w="2571750">
                  <a:extLst>
                    <a:ext uri="{9D8B030D-6E8A-4147-A177-3AD203B41FA5}">
                      <a16:colId xmlns:a16="http://schemas.microsoft.com/office/drawing/2014/main" val="1941585692"/>
                    </a:ext>
                  </a:extLst>
                </a:gridCol>
                <a:gridCol w="1653623">
                  <a:extLst>
                    <a:ext uri="{9D8B030D-6E8A-4147-A177-3AD203B41FA5}">
                      <a16:colId xmlns:a16="http://schemas.microsoft.com/office/drawing/2014/main" val="2492884545"/>
                    </a:ext>
                  </a:extLst>
                </a:gridCol>
              </a:tblGrid>
              <a:tr h="614658">
                <a:tc>
                  <a:txBody>
                    <a:bodyPr/>
                    <a:lstStyle/>
                    <a:p>
                      <a:endParaRPr lang="en-US" sz="2200" dirty="0"/>
                    </a:p>
                  </a:txBody>
                  <a:tcPr/>
                </a:tc>
                <a:tc>
                  <a:txBody>
                    <a:bodyPr/>
                    <a:lstStyle/>
                    <a:p>
                      <a:r>
                        <a:rPr lang="en-US" sz="2200" dirty="0"/>
                        <a:t>Ideal Scenario</a:t>
                      </a:r>
                    </a:p>
                  </a:txBody>
                  <a:tcPr/>
                </a:tc>
                <a:tc>
                  <a:txBody>
                    <a:bodyPr/>
                    <a:lstStyle/>
                    <a:p>
                      <a:r>
                        <a:rPr lang="en-US" sz="2200" dirty="0" err="1"/>
                        <a:t>Unconfoundedness</a:t>
                      </a:r>
                      <a:r>
                        <a:rPr lang="en-US" sz="2200" dirty="0"/>
                        <a:t> Violated</a:t>
                      </a:r>
                    </a:p>
                  </a:txBody>
                  <a:tcPr/>
                </a:tc>
                <a:tc>
                  <a:txBody>
                    <a:bodyPr/>
                    <a:lstStyle/>
                    <a:p>
                      <a:r>
                        <a:rPr lang="en-US" sz="2200" dirty="0"/>
                        <a:t>Overlap Violated</a:t>
                      </a:r>
                    </a:p>
                  </a:txBody>
                  <a:tcPr/>
                </a:tc>
                <a:extLst>
                  <a:ext uri="{0D108BD9-81ED-4DB2-BD59-A6C34878D82A}">
                    <a16:rowId xmlns:a16="http://schemas.microsoft.com/office/drawing/2014/main" val="3250330989"/>
                  </a:ext>
                </a:extLst>
              </a:tr>
              <a:tr h="614658">
                <a:tc>
                  <a:txBody>
                    <a:bodyPr/>
                    <a:lstStyle/>
                    <a:p>
                      <a:r>
                        <a:rPr lang="en-US" sz="2200" dirty="0"/>
                        <a:t>OLS</a:t>
                      </a:r>
                    </a:p>
                  </a:txBody>
                  <a:tcPr/>
                </a:tc>
                <a:tc>
                  <a:txBody>
                    <a:bodyPr/>
                    <a:lstStyle/>
                    <a:p>
                      <a:pPr algn="r"/>
                      <a:r>
                        <a:rPr lang="en-US" sz="2200" dirty="0"/>
                        <a:t>0.003</a:t>
                      </a:r>
                    </a:p>
                  </a:txBody>
                  <a:tcPr/>
                </a:tc>
                <a:tc>
                  <a:txBody>
                    <a:bodyPr/>
                    <a:lstStyle/>
                    <a:p>
                      <a:pPr algn="r"/>
                      <a:r>
                        <a:rPr lang="en-US" sz="2200" dirty="0"/>
                        <a:t>0.003</a:t>
                      </a:r>
                    </a:p>
                  </a:txBody>
                  <a:tcPr/>
                </a:tc>
                <a:tc>
                  <a:txBody>
                    <a:bodyPr/>
                    <a:lstStyle/>
                    <a:p>
                      <a:pPr algn="r"/>
                      <a:r>
                        <a:rPr lang="en-US" sz="2200" dirty="0"/>
                        <a:t>0.722</a:t>
                      </a:r>
                    </a:p>
                  </a:txBody>
                  <a:tcPr/>
                </a:tc>
                <a:extLst>
                  <a:ext uri="{0D108BD9-81ED-4DB2-BD59-A6C34878D82A}">
                    <a16:rowId xmlns:a16="http://schemas.microsoft.com/office/drawing/2014/main" val="101578077"/>
                  </a:ext>
                </a:extLst>
              </a:tr>
              <a:tr h="614658">
                <a:tc>
                  <a:txBody>
                    <a:bodyPr/>
                    <a:lstStyle/>
                    <a:p>
                      <a:r>
                        <a:rPr lang="en-US" sz="2200" dirty="0"/>
                        <a:t>Propensity Binning w/ Regression Adjustment</a:t>
                      </a:r>
                    </a:p>
                  </a:txBody>
                  <a:tcPr/>
                </a:tc>
                <a:tc>
                  <a:txBody>
                    <a:bodyPr/>
                    <a:lstStyle/>
                    <a:p>
                      <a:pPr algn="r"/>
                      <a:r>
                        <a:rPr lang="en-US" sz="2200" dirty="0"/>
                        <a:t>-0.062</a:t>
                      </a:r>
                    </a:p>
                  </a:txBody>
                  <a:tcPr/>
                </a:tc>
                <a:tc>
                  <a:txBody>
                    <a:bodyPr/>
                    <a:lstStyle/>
                    <a:p>
                      <a:pPr algn="r"/>
                      <a:r>
                        <a:rPr lang="en-US" sz="2200" dirty="0"/>
                        <a:t>0.115</a:t>
                      </a:r>
                    </a:p>
                  </a:txBody>
                  <a:tcPr/>
                </a:tc>
                <a:tc>
                  <a:txBody>
                    <a:bodyPr/>
                    <a:lstStyle/>
                    <a:p>
                      <a:pPr algn="r"/>
                      <a:r>
                        <a:rPr lang="en-US" sz="2200" dirty="0"/>
                        <a:t>-1.722</a:t>
                      </a:r>
                    </a:p>
                  </a:txBody>
                  <a:tcPr/>
                </a:tc>
                <a:extLst>
                  <a:ext uri="{0D108BD9-81ED-4DB2-BD59-A6C34878D82A}">
                    <a16:rowId xmlns:a16="http://schemas.microsoft.com/office/drawing/2014/main" val="3515026885"/>
                  </a:ext>
                </a:extLst>
              </a:tr>
              <a:tr h="614658">
                <a:tc>
                  <a:txBody>
                    <a:bodyPr/>
                    <a:lstStyle/>
                    <a:p>
                      <a:r>
                        <a:rPr lang="en-US" sz="2200" dirty="0"/>
                        <a:t>DML – Partial Linear</a:t>
                      </a:r>
                    </a:p>
                  </a:txBody>
                  <a:tcPr/>
                </a:tc>
                <a:tc>
                  <a:txBody>
                    <a:bodyPr/>
                    <a:lstStyle/>
                    <a:p>
                      <a:pPr algn="r"/>
                      <a:r>
                        <a:rPr lang="en-US" sz="2200" dirty="0"/>
                        <a:t>0.040</a:t>
                      </a:r>
                    </a:p>
                  </a:txBody>
                  <a:tcPr/>
                </a:tc>
                <a:tc>
                  <a:txBody>
                    <a:bodyPr/>
                    <a:lstStyle/>
                    <a:p>
                      <a:pPr algn="r"/>
                      <a:r>
                        <a:rPr lang="en-US" sz="2200" dirty="0"/>
                        <a:t>0.248</a:t>
                      </a:r>
                    </a:p>
                  </a:txBody>
                  <a:tcPr/>
                </a:tc>
                <a:tc>
                  <a:txBody>
                    <a:bodyPr/>
                    <a:lstStyle/>
                    <a:p>
                      <a:pPr algn="r"/>
                      <a:r>
                        <a:rPr lang="en-US" sz="2200" dirty="0"/>
                        <a:t>0.909</a:t>
                      </a:r>
                    </a:p>
                  </a:txBody>
                  <a:tcPr/>
                </a:tc>
                <a:extLst>
                  <a:ext uri="{0D108BD9-81ED-4DB2-BD59-A6C34878D82A}">
                    <a16:rowId xmlns:a16="http://schemas.microsoft.com/office/drawing/2014/main" val="2680904931"/>
                  </a:ext>
                </a:extLst>
              </a:tr>
              <a:tr h="614658">
                <a:tc>
                  <a:txBody>
                    <a:bodyPr/>
                    <a:lstStyle/>
                    <a:p>
                      <a:r>
                        <a:rPr lang="en-US" sz="2200" dirty="0"/>
                        <a:t>DML – Interactive Regression</a:t>
                      </a:r>
                    </a:p>
                  </a:txBody>
                  <a:tcPr/>
                </a:tc>
                <a:tc>
                  <a:txBody>
                    <a:bodyPr/>
                    <a:lstStyle/>
                    <a:p>
                      <a:pPr algn="r"/>
                      <a:r>
                        <a:rPr lang="en-US" sz="2200" dirty="0"/>
                        <a:t>0.036</a:t>
                      </a:r>
                    </a:p>
                  </a:txBody>
                  <a:tcPr/>
                </a:tc>
                <a:tc>
                  <a:txBody>
                    <a:bodyPr/>
                    <a:lstStyle/>
                    <a:p>
                      <a:pPr algn="r"/>
                      <a:r>
                        <a:rPr lang="en-US" sz="2200" dirty="0"/>
                        <a:t>0.292</a:t>
                      </a:r>
                    </a:p>
                  </a:txBody>
                  <a:tcPr/>
                </a:tc>
                <a:tc>
                  <a:txBody>
                    <a:bodyPr/>
                    <a:lstStyle/>
                    <a:p>
                      <a:pPr algn="r"/>
                      <a:r>
                        <a:rPr lang="en-US" sz="2200" dirty="0"/>
                        <a:t>2.186</a:t>
                      </a:r>
                    </a:p>
                  </a:txBody>
                  <a:tcPr/>
                </a:tc>
                <a:extLst>
                  <a:ext uri="{0D108BD9-81ED-4DB2-BD59-A6C34878D82A}">
                    <a16:rowId xmlns:a16="http://schemas.microsoft.com/office/drawing/2014/main" val="1638601649"/>
                  </a:ext>
                </a:extLst>
              </a:tr>
            </a:tbl>
          </a:graphicData>
        </a:graphic>
      </p:graphicFrame>
    </p:spTree>
    <p:extLst>
      <p:ext uri="{BB962C8B-B14F-4D97-AF65-F5344CB8AC3E}">
        <p14:creationId xmlns:p14="http://schemas.microsoft.com/office/powerpoint/2010/main" val="3907324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68EBB-F12F-CF42-9DC8-4FE2991706FE}"/>
              </a:ext>
            </a:extLst>
          </p:cNvPr>
          <p:cNvSpPr>
            <a:spLocks noGrp="1"/>
          </p:cNvSpPr>
          <p:nvPr>
            <p:ph type="title"/>
          </p:nvPr>
        </p:nvSpPr>
        <p:spPr/>
        <p:txBody>
          <a:bodyPr/>
          <a:lstStyle/>
          <a:p>
            <a:r>
              <a:rPr lang="en-US" dirty="0"/>
              <a:t>Overview </a:t>
            </a:r>
          </a:p>
        </p:txBody>
      </p:sp>
      <p:sp>
        <p:nvSpPr>
          <p:cNvPr id="3" name="Content Placeholder 2">
            <a:extLst>
              <a:ext uri="{FF2B5EF4-FFF2-40B4-BE49-F238E27FC236}">
                <a16:creationId xmlns:a16="http://schemas.microsoft.com/office/drawing/2014/main" id="{DE295CB1-7DEA-4A4A-AD6D-A12A5992A3B5}"/>
              </a:ext>
            </a:extLst>
          </p:cNvPr>
          <p:cNvSpPr>
            <a:spLocks noGrp="1"/>
          </p:cNvSpPr>
          <p:nvPr>
            <p:ph idx="1"/>
          </p:nvPr>
        </p:nvSpPr>
        <p:spPr>
          <a:xfrm>
            <a:off x="838200" y="1777429"/>
            <a:ext cx="10515600" cy="4409808"/>
          </a:xfrm>
        </p:spPr>
        <p:txBody>
          <a:bodyPr>
            <a:noAutofit/>
          </a:bodyPr>
          <a:lstStyle/>
          <a:p>
            <a:r>
              <a:rPr lang="en-US" dirty="0"/>
              <a:t>This is intended to be the first in a series of causal inference</a:t>
            </a:r>
          </a:p>
          <a:p>
            <a:r>
              <a:rPr lang="en-US" dirty="0"/>
              <a:t>This presentation will cover:</a:t>
            </a:r>
          </a:p>
          <a:p>
            <a:pPr lvl="1"/>
            <a:r>
              <a:rPr lang="en-US" sz="2800" dirty="0"/>
              <a:t>The fundamental problem of causal inference</a:t>
            </a:r>
          </a:p>
          <a:p>
            <a:pPr lvl="1"/>
            <a:r>
              <a:rPr lang="en-US" sz="2800" dirty="0"/>
              <a:t>Necessary assumptions for valid causal inference</a:t>
            </a:r>
          </a:p>
          <a:p>
            <a:pPr lvl="1"/>
            <a:r>
              <a:rPr lang="en-US" sz="2800" dirty="0"/>
              <a:t>Working example with simulated data</a:t>
            </a:r>
          </a:p>
          <a:p>
            <a:r>
              <a:rPr lang="en-US" dirty="0"/>
              <a:t>The intended audience is a scientist familiar with basic statistics and unfamiliar with causal inference</a:t>
            </a:r>
            <a:endParaRPr lang="en-US" sz="2800" dirty="0"/>
          </a:p>
        </p:txBody>
      </p:sp>
      <p:sp>
        <p:nvSpPr>
          <p:cNvPr id="4" name="Slide Number Placeholder 3">
            <a:extLst>
              <a:ext uri="{FF2B5EF4-FFF2-40B4-BE49-F238E27FC236}">
                <a16:creationId xmlns:a16="http://schemas.microsoft.com/office/drawing/2014/main" id="{06C3A529-3D87-5744-859C-7473E99149B3}"/>
              </a:ext>
            </a:extLst>
          </p:cNvPr>
          <p:cNvSpPr>
            <a:spLocks noGrp="1"/>
          </p:cNvSpPr>
          <p:nvPr>
            <p:ph type="sldNum" sz="quarter" idx="12"/>
          </p:nvPr>
        </p:nvSpPr>
        <p:spPr/>
        <p:txBody>
          <a:bodyPr/>
          <a:lstStyle/>
          <a:p>
            <a:fld id="{8D880951-5D38-F74F-9D96-7B3F48ECFF4E}" type="slidenum">
              <a:rPr lang="en-US" smtClean="0"/>
              <a:t>3</a:t>
            </a:fld>
            <a:endParaRPr lang="en-US" dirty="0"/>
          </a:p>
        </p:txBody>
      </p:sp>
    </p:spTree>
    <p:extLst>
      <p:ext uri="{BB962C8B-B14F-4D97-AF65-F5344CB8AC3E}">
        <p14:creationId xmlns:p14="http://schemas.microsoft.com/office/powerpoint/2010/main" val="28425456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38E6F-C021-A944-9523-AB1C28C2DAF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FA1D9FC-11DF-574A-AF7C-E7D88EB3A845}"/>
              </a:ext>
            </a:extLst>
          </p:cNvPr>
          <p:cNvSpPr>
            <a:spLocks noGrp="1"/>
          </p:cNvSpPr>
          <p:nvPr>
            <p:ph idx="1"/>
          </p:nvPr>
        </p:nvSpPr>
        <p:spPr/>
        <p:txBody>
          <a:bodyPr/>
          <a:lstStyle/>
          <a:p>
            <a:r>
              <a:rPr lang="en-US" dirty="0"/>
              <a:t>This presentation covered some fundamentals for causal inference:</a:t>
            </a:r>
          </a:p>
          <a:p>
            <a:pPr lvl="1"/>
            <a:r>
              <a:rPr lang="en-US" dirty="0"/>
              <a:t>The fundamental causal inference problem</a:t>
            </a:r>
          </a:p>
          <a:p>
            <a:pPr lvl="1"/>
            <a:r>
              <a:rPr lang="en-US" dirty="0"/>
              <a:t>Assumptions for unbiased estimates</a:t>
            </a:r>
          </a:p>
          <a:p>
            <a:pPr lvl="1"/>
            <a:r>
              <a:rPr lang="en-US" dirty="0"/>
              <a:t>Working example</a:t>
            </a:r>
          </a:p>
          <a:p>
            <a:endParaRPr lang="en-US" dirty="0"/>
          </a:p>
          <a:p>
            <a:r>
              <a:rPr lang="en-US" dirty="0"/>
              <a:t>The following slide has a list of future topics. Please let me know what else interests you!</a:t>
            </a:r>
          </a:p>
          <a:p>
            <a:pPr lvl="1"/>
            <a:endParaRPr lang="en-US" dirty="0"/>
          </a:p>
        </p:txBody>
      </p:sp>
      <p:sp>
        <p:nvSpPr>
          <p:cNvPr id="4" name="Slide Number Placeholder 3">
            <a:extLst>
              <a:ext uri="{FF2B5EF4-FFF2-40B4-BE49-F238E27FC236}">
                <a16:creationId xmlns:a16="http://schemas.microsoft.com/office/drawing/2014/main" id="{ECDCB17B-C042-D140-9F25-C46F155A4648}"/>
              </a:ext>
            </a:extLst>
          </p:cNvPr>
          <p:cNvSpPr>
            <a:spLocks noGrp="1"/>
          </p:cNvSpPr>
          <p:nvPr>
            <p:ph type="sldNum" sz="quarter" idx="12"/>
          </p:nvPr>
        </p:nvSpPr>
        <p:spPr/>
        <p:txBody>
          <a:bodyPr/>
          <a:lstStyle/>
          <a:p>
            <a:fld id="{8D880951-5D38-F74F-9D96-7B3F48ECFF4E}" type="slidenum">
              <a:rPr lang="en-US" smtClean="0"/>
              <a:t>30</a:t>
            </a:fld>
            <a:endParaRPr lang="en-US" dirty="0"/>
          </a:p>
        </p:txBody>
      </p:sp>
    </p:spTree>
    <p:extLst>
      <p:ext uri="{BB962C8B-B14F-4D97-AF65-F5344CB8AC3E}">
        <p14:creationId xmlns:p14="http://schemas.microsoft.com/office/powerpoint/2010/main" val="37379997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76BA98-5FC2-F14F-8444-ACD2E6B766BC}"/>
              </a:ext>
            </a:extLst>
          </p:cNvPr>
          <p:cNvSpPr>
            <a:spLocks noGrp="1"/>
          </p:cNvSpPr>
          <p:nvPr>
            <p:ph type="ctrTitle"/>
          </p:nvPr>
        </p:nvSpPr>
        <p:spPr/>
        <p:txBody>
          <a:bodyPr/>
          <a:lstStyle/>
          <a:p>
            <a:r>
              <a:rPr lang="en-US" dirty="0"/>
              <a:t>Appendix Slides</a:t>
            </a:r>
          </a:p>
        </p:txBody>
      </p:sp>
      <p:sp>
        <p:nvSpPr>
          <p:cNvPr id="6" name="Subtitle 5">
            <a:extLst>
              <a:ext uri="{FF2B5EF4-FFF2-40B4-BE49-F238E27FC236}">
                <a16:creationId xmlns:a16="http://schemas.microsoft.com/office/drawing/2014/main" id="{E18F8507-5EC2-EF43-96BE-5BDF9E6984EE}"/>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7548398A-1474-254A-8DCE-48743B759C2B}"/>
              </a:ext>
            </a:extLst>
          </p:cNvPr>
          <p:cNvSpPr>
            <a:spLocks noGrp="1"/>
          </p:cNvSpPr>
          <p:nvPr>
            <p:ph type="sldNum" sz="quarter" idx="12"/>
          </p:nvPr>
        </p:nvSpPr>
        <p:spPr/>
        <p:txBody>
          <a:bodyPr/>
          <a:lstStyle/>
          <a:p>
            <a:fld id="{8D880951-5D38-F74F-9D96-7B3F48ECFF4E}" type="slidenum">
              <a:rPr lang="en-US" smtClean="0"/>
              <a:t>31</a:t>
            </a:fld>
            <a:endParaRPr lang="en-US" dirty="0"/>
          </a:p>
        </p:txBody>
      </p:sp>
    </p:spTree>
    <p:extLst>
      <p:ext uri="{BB962C8B-B14F-4D97-AF65-F5344CB8AC3E}">
        <p14:creationId xmlns:p14="http://schemas.microsoft.com/office/powerpoint/2010/main" val="40554586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B2EDD-287F-5145-80BC-85CE496112EF}"/>
              </a:ext>
            </a:extLst>
          </p:cNvPr>
          <p:cNvSpPr>
            <a:spLocks noGrp="1"/>
          </p:cNvSpPr>
          <p:nvPr>
            <p:ph type="title"/>
          </p:nvPr>
        </p:nvSpPr>
        <p:spPr/>
        <p:txBody>
          <a:bodyPr/>
          <a:lstStyle/>
          <a:p>
            <a:r>
              <a:rPr lang="en-US" dirty="0"/>
              <a:t>Details on Modeling Approaches</a:t>
            </a:r>
          </a:p>
        </p:txBody>
      </p:sp>
      <p:sp>
        <p:nvSpPr>
          <p:cNvPr id="3" name="Content Placeholder 2">
            <a:extLst>
              <a:ext uri="{FF2B5EF4-FFF2-40B4-BE49-F238E27FC236}">
                <a16:creationId xmlns:a16="http://schemas.microsoft.com/office/drawing/2014/main" id="{ECD4897B-919D-F744-A39C-85B546D4F17A}"/>
              </a:ext>
            </a:extLst>
          </p:cNvPr>
          <p:cNvSpPr>
            <a:spLocks noGrp="1"/>
          </p:cNvSpPr>
          <p:nvPr>
            <p:ph idx="1"/>
          </p:nvPr>
        </p:nvSpPr>
        <p:spPr/>
        <p:txBody>
          <a:bodyPr/>
          <a:lstStyle/>
          <a:p>
            <a:r>
              <a:rPr lang="en-US" dirty="0"/>
              <a:t>The DML-IRM and IPW approaches exclude observations with estimated propensity scores below 0.001 and 0.999 to avoid dividing by a small number, which would inflate estimates.</a:t>
            </a:r>
          </a:p>
          <a:p>
            <a:r>
              <a:rPr lang="en-US" dirty="0"/>
              <a:t>Except for OLS, all nuisance functions to predict the outcome and treatment status are estimated using four-fold cross-validated LASSO and Logistic regressions. </a:t>
            </a:r>
          </a:p>
        </p:txBody>
      </p:sp>
      <p:sp>
        <p:nvSpPr>
          <p:cNvPr id="4" name="Slide Number Placeholder 3">
            <a:extLst>
              <a:ext uri="{FF2B5EF4-FFF2-40B4-BE49-F238E27FC236}">
                <a16:creationId xmlns:a16="http://schemas.microsoft.com/office/drawing/2014/main" id="{22868B5C-60C2-244C-8201-14041ACF786D}"/>
              </a:ext>
            </a:extLst>
          </p:cNvPr>
          <p:cNvSpPr>
            <a:spLocks noGrp="1"/>
          </p:cNvSpPr>
          <p:nvPr>
            <p:ph type="sldNum" sz="quarter" idx="12"/>
          </p:nvPr>
        </p:nvSpPr>
        <p:spPr/>
        <p:txBody>
          <a:bodyPr/>
          <a:lstStyle/>
          <a:p>
            <a:fld id="{8D880951-5D38-F74F-9D96-7B3F48ECFF4E}" type="slidenum">
              <a:rPr lang="en-US" smtClean="0"/>
              <a:t>32</a:t>
            </a:fld>
            <a:endParaRPr lang="en-US" dirty="0"/>
          </a:p>
        </p:txBody>
      </p:sp>
    </p:spTree>
    <p:extLst>
      <p:ext uri="{BB962C8B-B14F-4D97-AF65-F5344CB8AC3E}">
        <p14:creationId xmlns:p14="http://schemas.microsoft.com/office/powerpoint/2010/main" val="3596258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4CEEB-726C-FF47-B928-CD01FA4830A5}"/>
              </a:ext>
            </a:extLst>
          </p:cNvPr>
          <p:cNvSpPr>
            <a:spLocks noGrp="1"/>
          </p:cNvSpPr>
          <p:nvPr>
            <p:ph type="title"/>
          </p:nvPr>
        </p:nvSpPr>
        <p:spPr/>
        <p:txBody>
          <a:bodyPr/>
          <a:lstStyle/>
          <a:p>
            <a:r>
              <a:rPr lang="en-US" dirty="0"/>
              <a:t>Fundamental problem of causal inference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EDAA527-0E2C-3F48-9D67-310C958A9B67}"/>
                  </a:ext>
                </a:extLst>
              </p:cNvPr>
              <p:cNvSpPr>
                <a:spLocks noGrp="1"/>
              </p:cNvSpPr>
              <p:nvPr>
                <p:ph idx="1"/>
              </p:nvPr>
            </p:nvSpPr>
            <p:spPr/>
            <p:txBody>
              <a:bodyPr/>
              <a:lstStyle/>
              <a:p>
                <a:r>
                  <a:rPr lang="en-US" dirty="0"/>
                  <a:t>Suppose we want to estimate the return of investment of going to college on career earnings.</a:t>
                </a:r>
              </a:p>
              <a:p>
                <a:r>
                  <a:rPr lang="en-US" dirty="0"/>
                  <a:t>Data:</a:t>
                </a:r>
              </a:p>
              <a:p>
                <a:pPr lvl="1"/>
                <a:r>
                  <a:rPr lang="en-US" dirty="0"/>
                  <a:t>Earnings of college-goers: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=1)</m:t>
                    </m:r>
                  </m:oMath>
                </a14:m>
                <a:endParaRPr lang="en-US" dirty="0"/>
              </a:p>
              <a:p>
                <a:pPr lvl="1"/>
                <a:r>
                  <a:rPr lang="en-US" dirty="0"/>
                  <a:t>Earnings of non-college-goers: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𝑇</m:t>
                    </m:r>
                    <m:r>
                      <a:rPr lang="en-US" i="1">
                        <a:latin typeface="Cambria Math" panose="02040503050406030204" pitchFamily="18" charset="0"/>
                      </a:rPr>
                      <m:t>=0)</m:t>
                    </m:r>
                  </m:oMath>
                </a14:m>
                <a:endParaRPr lang="en-US" dirty="0"/>
              </a:p>
              <a:p>
                <a:r>
                  <a:rPr lang="en-US" dirty="0"/>
                  <a:t>Can we just compare the earnings of college-goers and non-college-goers?</a:t>
                </a:r>
              </a:p>
              <a:p>
                <a:pPr lvl="1"/>
                <a:r>
                  <a:rPr lang="en-US" dirty="0"/>
                  <a:t>Naïve difference: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𝑇</m:t>
                        </m:r>
                        <m:r>
                          <a:rPr lang="en-US" i="1">
                            <a:latin typeface="Cambria Math" panose="02040503050406030204" pitchFamily="18" charset="0"/>
                          </a:rPr>
                          <m:t>=1</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𝑇</m:t>
                        </m:r>
                        <m:r>
                          <a:rPr lang="en-US" i="1">
                            <a:latin typeface="Cambria Math" panose="02040503050406030204" pitchFamily="18" charset="0"/>
                          </a:rPr>
                          <m:t>=0</m:t>
                        </m:r>
                      </m:e>
                    </m:d>
                  </m:oMath>
                </a14:m>
                <a:endParaRPr lang="en-US" dirty="0"/>
              </a:p>
              <a:p>
                <a:pPr lvl="1"/>
                <a:endParaRPr lang="en-US" dirty="0"/>
              </a:p>
              <a:p>
                <a:endParaRPr lang="en-US" dirty="0"/>
              </a:p>
            </p:txBody>
          </p:sp>
        </mc:Choice>
        <mc:Fallback xmlns="">
          <p:sp>
            <p:nvSpPr>
              <p:cNvPr id="3" name="Content Placeholder 2">
                <a:extLst>
                  <a:ext uri="{FF2B5EF4-FFF2-40B4-BE49-F238E27FC236}">
                    <a16:creationId xmlns:a16="http://schemas.microsoft.com/office/drawing/2014/main" id="{1EDAA527-0E2C-3F48-9D67-310C958A9B67}"/>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75F3E9B-AA51-C64F-A6B8-7B30B1C8D3C2}"/>
              </a:ext>
            </a:extLst>
          </p:cNvPr>
          <p:cNvSpPr>
            <a:spLocks noGrp="1"/>
          </p:cNvSpPr>
          <p:nvPr>
            <p:ph type="sldNum" sz="quarter" idx="12"/>
          </p:nvPr>
        </p:nvSpPr>
        <p:spPr/>
        <p:txBody>
          <a:bodyPr/>
          <a:lstStyle/>
          <a:p>
            <a:fld id="{8D880951-5D38-F74F-9D96-7B3F48ECFF4E}" type="slidenum">
              <a:rPr lang="en-US" smtClean="0"/>
              <a:t>4</a:t>
            </a:fld>
            <a:endParaRPr lang="en-US" dirty="0"/>
          </a:p>
        </p:txBody>
      </p:sp>
    </p:spTree>
    <p:extLst>
      <p:ext uri="{BB962C8B-B14F-4D97-AF65-F5344CB8AC3E}">
        <p14:creationId xmlns:p14="http://schemas.microsoft.com/office/powerpoint/2010/main" val="2936255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A0EFF-FAE3-CB44-8143-C24E4DEAE1CD}"/>
              </a:ext>
            </a:extLst>
          </p:cNvPr>
          <p:cNvSpPr>
            <a:spLocks noGrp="1"/>
          </p:cNvSpPr>
          <p:nvPr>
            <p:ph type="title"/>
          </p:nvPr>
        </p:nvSpPr>
        <p:spPr/>
        <p:txBody>
          <a:bodyPr/>
          <a:lstStyle/>
          <a:p>
            <a:r>
              <a:rPr lang="en-US" dirty="0"/>
              <a:t>Do we know what happens in the counterfactual situation?</a:t>
            </a:r>
          </a:p>
        </p:txBody>
      </p:sp>
      <p:sp>
        <p:nvSpPr>
          <p:cNvPr id="3" name="Content Placeholder 2">
            <a:extLst>
              <a:ext uri="{FF2B5EF4-FFF2-40B4-BE49-F238E27FC236}">
                <a16:creationId xmlns:a16="http://schemas.microsoft.com/office/drawing/2014/main" id="{AA613CC3-8BD8-4841-85C0-934698592635}"/>
              </a:ext>
            </a:extLst>
          </p:cNvPr>
          <p:cNvSpPr>
            <a:spLocks noGrp="1"/>
          </p:cNvSpPr>
          <p:nvPr>
            <p:ph idx="1"/>
          </p:nvPr>
        </p:nvSpPr>
        <p:spPr/>
        <p:txBody>
          <a:bodyPr/>
          <a:lstStyle/>
          <a:p>
            <a:r>
              <a:rPr lang="en-US" dirty="0"/>
              <a:t>We cannot, because college-goers tend to be different from non-college-goers. </a:t>
            </a:r>
          </a:p>
          <a:p>
            <a:r>
              <a:rPr lang="en-US" dirty="0"/>
              <a:t>In other words, we do not think that the observed earnings of non-college-goers accurately represents the earnings of college-goers if they did not go to college, and vice versa.</a:t>
            </a:r>
          </a:p>
          <a:p>
            <a:pPr lvl="1"/>
            <a:r>
              <a:rPr lang="en-US" dirty="0"/>
              <a:t>In other words, correlation is not causation.</a:t>
            </a:r>
          </a:p>
          <a:p>
            <a:r>
              <a:rPr lang="en-US" dirty="0"/>
              <a:t>We formalize this with the “potential outcomes” mental model (aka </a:t>
            </a:r>
            <a:r>
              <a:rPr lang="en-US" dirty="0" err="1"/>
              <a:t>Neyman</a:t>
            </a:r>
            <a:r>
              <a:rPr lang="en-US" dirty="0"/>
              <a:t>-Rubin causal model).</a:t>
            </a:r>
          </a:p>
        </p:txBody>
      </p:sp>
      <p:sp>
        <p:nvSpPr>
          <p:cNvPr id="4" name="Slide Number Placeholder 3">
            <a:extLst>
              <a:ext uri="{FF2B5EF4-FFF2-40B4-BE49-F238E27FC236}">
                <a16:creationId xmlns:a16="http://schemas.microsoft.com/office/drawing/2014/main" id="{C38F2C88-D82B-6A45-B343-E384B6EE7F03}"/>
              </a:ext>
            </a:extLst>
          </p:cNvPr>
          <p:cNvSpPr>
            <a:spLocks noGrp="1"/>
          </p:cNvSpPr>
          <p:nvPr>
            <p:ph type="sldNum" sz="quarter" idx="12"/>
          </p:nvPr>
        </p:nvSpPr>
        <p:spPr/>
        <p:txBody>
          <a:bodyPr/>
          <a:lstStyle/>
          <a:p>
            <a:fld id="{8D880951-5D38-F74F-9D96-7B3F48ECFF4E}" type="slidenum">
              <a:rPr lang="en-US" smtClean="0"/>
              <a:t>5</a:t>
            </a:fld>
            <a:endParaRPr lang="en-US" dirty="0"/>
          </a:p>
        </p:txBody>
      </p:sp>
    </p:spTree>
    <p:extLst>
      <p:ext uri="{BB962C8B-B14F-4D97-AF65-F5344CB8AC3E}">
        <p14:creationId xmlns:p14="http://schemas.microsoft.com/office/powerpoint/2010/main" val="401871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B967D-E44B-934C-A1A7-3FAB1FF2B55D}"/>
              </a:ext>
            </a:extLst>
          </p:cNvPr>
          <p:cNvSpPr>
            <a:spLocks noGrp="1"/>
          </p:cNvSpPr>
          <p:nvPr>
            <p:ph type="title"/>
          </p:nvPr>
        </p:nvSpPr>
        <p:spPr/>
        <p:txBody>
          <a:bodyPr/>
          <a:lstStyle/>
          <a:p>
            <a:r>
              <a:rPr lang="en-US" dirty="0"/>
              <a:t>Potential outcomes framework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2D2D714-692C-8047-829E-95D2AEF62812}"/>
                  </a:ext>
                </a:extLst>
              </p:cNvPr>
              <p:cNvSpPr>
                <a:spLocks noGrp="1"/>
              </p:cNvSpPr>
              <p:nvPr>
                <p:ph idx="1"/>
              </p:nvPr>
            </p:nvSpPr>
            <p:spPr>
              <a:xfrm>
                <a:off x="838200" y="1438382"/>
                <a:ext cx="10591800" cy="5141321"/>
              </a:xfrm>
            </p:spPr>
            <p:txBody>
              <a:bodyPr>
                <a:normAutofit lnSpcReduction="10000"/>
              </a:bodyPr>
              <a:lstStyle/>
              <a:p>
                <a:r>
                  <a:rPr lang="en-US" dirty="0"/>
                  <a:t>There is a difference between what we observe, and what we wish we could observe.</a:t>
                </a:r>
              </a:p>
              <a:p>
                <a:endParaRPr lang="en-US" dirty="0"/>
              </a:p>
              <a:p>
                <a:endParaRPr lang="en-US" dirty="0"/>
              </a:p>
              <a:p>
                <a:endParaRPr lang="en-US" dirty="0"/>
              </a:p>
              <a:p>
                <a:endParaRPr lang="en-US" dirty="0"/>
              </a:p>
              <a:p>
                <a:endParaRPr lang="en-US" dirty="0"/>
              </a:p>
              <a:p>
                <a:r>
                  <a:rPr lang="en-US" dirty="0"/>
                  <a:t>We only observe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(0,0)</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1</m:t>
                        </m:r>
                      </m:e>
                    </m:d>
                  </m:oMath>
                </a14:m>
                <a:r>
                  <a:rPr lang="en-US" dirty="0"/>
                  <a:t> but we want to observe the counterfactuals.</a:t>
                </a:r>
              </a:p>
              <a:p>
                <a:r>
                  <a:rPr lang="en-US" dirty="0"/>
                  <a:t>If we think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1,1</m:t>
                        </m:r>
                      </m:e>
                    </m:d>
                    <m:r>
                      <a:rPr lang="en-US" b="0" i="0" smtClean="0">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b="0" i="1" smtClean="0">
                            <a:latin typeface="Cambria Math" panose="02040503050406030204" pitchFamily="18" charset="0"/>
                          </a:rPr>
                          <m:t>0,0</m:t>
                        </m:r>
                      </m:e>
                    </m:d>
                  </m:oMath>
                </a14:m>
                <a:r>
                  <a:rPr lang="en-US" dirty="0"/>
                  <a:t> is the real effect of going to college, then we are also assuming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1</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0,1</m:t>
                        </m:r>
                      </m:e>
                    </m:d>
                    <m:r>
                      <a:rPr lang="en-US" b="0" i="1" smtClean="0">
                        <a:latin typeface="Cambria Math" panose="02040503050406030204" pitchFamily="18" charset="0"/>
                      </a:rPr>
                      <m:t>,</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b="0" i="1" smtClean="0">
                            <a:latin typeface="Cambria Math" panose="02040503050406030204" pitchFamily="18" charset="0"/>
                          </a:rPr>
                          <m:t>0,0</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b="0" i="1" smtClean="0">
                            <a:latin typeface="Cambria Math" panose="02040503050406030204" pitchFamily="18" charset="0"/>
                          </a:rPr>
                          <m:t>1,0</m:t>
                        </m:r>
                      </m:e>
                    </m:d>
                  </m:oMath>
                </a14:m>
                <a:r>
                  <a:rPr lang="en-US" dirty="0"/>
                  <a:t>.</a:t>
                </a:r>
              </a:p>
              <a:p>
                <a:endParaRPr lang="en-US" dirty="0"/>
              </a:p>
            </p:txBody>
          </p:sp>
        </mc:Choice>
        <mc:Fallback xmlns="">
          <p:sp>
            <p:nvSpPr>
              <p:cNvPr id="3" name="Content Placeholder 2">
                <a:extLst>
                  <a:ext uri="{FF2B5EF4-FFF2-40B4-BE49-F238E27FC236}">
                    <a16:creationId xmlns:a16="http://schemas.microsoft.com/office/drawing/2014/main" id="{F2D2D714-692C-8047-829E-95D2AEF62812}"/>
                  </a:ext>
                </a:extLst>
              </p:cNvPr>
              <p:cNvSpPr>
                <a:spLocks noGrp="1" noRot="1" noChangeAspect="1" noMove="1" noResize="1" noEditPoints="1" noAdjustHandles="1" noChangeArrowheads="1" noChangeShapeType="1" noTextEdit="1"/>
              </p:cNvSpPr>
              <p:nvPr>
                <p:ph idx="1"/>
              </p:nvPr>
            </p:nvSpPr>
            <p:spPr>
              <a:xfrm>
                <a:off x="838200" y="1438382"/>
                <a:ext cx="10591800" cy="5141321"/>
              </a:xfrm>
              <a:blipFill>
                <a:blip r:embed="rId3"/>
                <a:stretch>
                  <a:fillRect l="-1078" t="-2716" r="-1437" b="-24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CB8263E3-AF5D-D94F-90A5-F28C8F4F8424}"/>
                  </a:ext>
                </a:extLst>
              </p:cNvPr>
              <p:cNvGraphicFramePr>
                <a:graphicFrameLocks noGrp="1"/>
              </p:cNvGraphicFramePr>
              <p:nvPr>
                <p:extLst>
                  <p:ext uri="{D42A27DB-BD31-4B8C-83A1-F6EECF244321}">
                    <p14:modId xmlns:p14="http://schemas.microsoft.com/office/powerpoint/2010/main" val="2212207199"/>
                  </p:ext>
                </p:extLst>
              </p:nvPr>
            </p:nvGraphicFramePr>
            <p:xfrm>
              <a:off x="876300" y="2667736"/>
              <a:ext cx="10515600" cy="1745238"/>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3812666760"/>
                        </a:ext>
                      </a:extLst>
                    </a:gridCol>
                    <a:gridCol w="3505200">
                      <a:extLst>
                        <a:ext uri="{9D8B030D-6E8A-4147-A177-3AD203B41FA5}">
                          <a16:colId xmlns:a16="http://schemas.microsoft.com/office/drawing/2014/main" val="1286329067"/>
                        </a:ext>
                      </a:extLst>
                    </a:gridCol>
                    <a:gridCol w="3505200">
                      <a:extLst>
                        <a:ext uri="{9D8B030D-6E8A-4147-A177-3AD203B41FA5}">
                          <a16:colId xmlns:a16="http://schemas.microsoft.com/office/drawing/2014/main" val="657240106"/>
                        </a:ext>
                      </a:extLst>
                    </a:gridCol>
                  </a:tblGrid>
                  <a:tr h="581746">
                    <a:tc>
                      <a:txBody>
                        <a:bodyPr/>
                        <a:lstStyle/>
                        <a:p>
                          <a:pPr algn="r"/>
                          <a:endParaRPr lang="en-US" b="1">
                            <a:solidFill>
                              <a:schemeClr val="bg1"/>
                            </a:solidFill>
                          </a:endParaRPr>
                        </a:p>
                      </a:txBody>
                      <a:tcPr>
                        <a:solidFill>
                          <a:schemeClr val="accent1"/>
                        </a:solidFill>
                      </a:tcPr>
                    </a:tc>
                    <a:tc>
                      <a:txBody>
                        <a:bodyPr/>
                        <a:lstStyle/>
                        <a:p>
                          <a:pPr algn="ctr"/>
                          <a:r>
                            <a:rPr lang="en-US" dirty="0"/>
                            <a:t>If they did not go to college </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If they went to college</a:t>
                          </a:r>
                        </a:p>
                      </a:txBody>
                      <a:tcPr anchor="b"/>
                    </a:tc>
                    <a:extLst>
                      <a:ext uri="{0D108BD9-81ED-4DB2-BD59-A6C34878D82A}">
                        <a16:rowId xmlns:a16="http://schemas.microsoft.com/office/drawing/2014/main" val="2470585996"/>
                      </a:ext>
                    </a:extLst>
                  </a:tr>
                  <a:tr h="58174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rPr>
                            <a:t>Non-College Goers</a:t>
                          </a:r>
                        </a:p>
                      </a:txBody>
                      <a:tcPr>
                        <a:solidFill>
                          <a:schemeClr val="accent1"/>
                        </a:solidFill>
                      </a:tcPr>
                    </a:tc>
                    <a:tc>
                      <a:txBody>
                        <a:bodyPr/>
                        <a:lstStyle/>
                        <a:p>
                          <a:pPr marL="914400" algn="l"/>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0,0)</m:t>
                              </m:r>
                            </m:oMath>
                          </a14:m>
                          <a:r>
                            <a:rPr lang="en-US" dirty="0"/>
                            <a:t> observed</a:t>
                          </a:r>
                        </a:p>
                      </a:txBody>
                      <a:tcPr anchor="ctr"/>
                    </a:tc>
                    <a:tc>
                      <a:txBody>
                        <a:bodyPr/>
                        <a:lstStyle/>
                        <a:p>
                          <a:pPr marL="914400" algn="l"/>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0,1)</m:t>
                              </m:r>
                            </m:oMath>
                          </a14:m>
                          <a:r>
                            <a:rPr lang="en-US" dirty="0"/>
                            <a:t> counterfactual</a:t>
                          </a:r>
                        </a:p>
                      </a:txBody>
                      <a:tcPr anchor="ctr"/>
                    </a:tc>
                    <a:extLst>
                      <a:ext uri="{0D108BD9-81ED-4DB2-BD59-A6C34878D82A}">
                        <a16:rowId xmlns:a16="http://schemas.microsoft.com/office/drawing/2014/main" val="2659798008"/>
                      </a:ext>
                    </a:extLst>
                  </a:tr>
                  <a:tr h="58174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rPr>
                            <a:t>College Goers</a:t>
                          </a:r>
                        </a:p>
                      </a:txBody>
                      <a:tcPr>
                        <a:solidFill>
                          <a:schemeClr val="accent1"/>
                        </a:solidFill>
                      </a:tcPr>
                    </a:tc>
                    <a:tc>
                      <a:txBody>
                        <a:bodyPr/>
                        <a:lstStyle/>
                        <a:p>
                          <a:pPr marL="914400" algn="l"/>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1,0)</m:t>
                              </m:r>
                            </m:oMath>
                          </a14:m>
                          <a:r>
                            <a:rPr lang="en-US" dirty="0"/>
                            <a:t> counterfactual</a:t>
                          </a:r>
                        </a:p>
                      </a:txBody>
                      <a:tcPr anchor="ctr"/>
                    </a:tc>
                    <a:tc>
                      <a:txBody>
                        <a:bodyPr/>
                        <a:lstStyle/>
                        <a:p>
                          <a:pPr marL="914400" algn="l"/>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b="0" i="1" smtClean="0">
                                      <a:latin typeface="Cambria Math" panose="02040503050406030204" pitchFamily="18" charset="0"/>
                                    </a:rPr>
                                    <m:t>1,1</m:t>
                                  </m:r>
                                </m:e>
                              </m:d>
                            </m:oMath>
                          </a14:m>
                          <a:r>
                            <a:rPr lang="en-US" dirty="0"/>
                            <a:t> observed</a:t>
                          </a:r>
                        </a:p>
                      </a:txBody>
                      <a:tcPr anchor="ctr"/>
                    </a:tc>
                    <a:extLst>
                      <a:ext uri="{0D108BD9-81ED-4DB2-BD59-A6C34878D82A}">
                        <a16:rowId xmlns:a16="http://schemas.microsoft.com/office/drawing/2014/main" val="3478112691"/>
                      </a:ext>
                    </a:extLst>
                  </a:tr>
                </a:tbl>
              </a:graphicData>
            </a:graphic>
          </p:graphicFrame>
        </mc:Choice>
        <mc:Fallback xmlns="">
          <p:graphicFrame>
            <p:nvGraphicFramePr>
              <p:cNvPr id="4" name="Table 4">
                <a:extLst>
                  <a:ext uri="{FF2B5EF4-FFF2-40B4-BE49-F238E27FC236}">
                    <a16:creationId xmlns:a16="http://schemas.microsoft.com/office/drawing/2014/main" id="{CB8263E3-AF5D-D94F-90A5-F28C8F4F8424}"/>
                  </a:ext>
                </a:extLst>
              </p:cNvPr>
              <p:cNvGraphicFramePr>
                <a:graphicFrameLocks noGrp="1"/>
              </p:cNvGraphicFramePr>
              <p:nvPr>
                <p:extLst>
                  <p:ext uri="{D42A27DB-BD31-4B8C-83A1-F6EECF244321}">
                    <p14:modId xmlns:p14="http://schemas.microsoft.com/office/powerpoint/2010/main" val="2212207199"/>
                  </p:ext>
                </p:extLst>
              </p:nvPr>
            </p:nvGraphicFramePr>
            <p:xfrm>
              <a:off x="876300" y="2667736"/>
              <a:ext cx="10515600" cy="1745238"/>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3812666760"/>
                        </a:ext>
                      </a:extLst>
                    </a:gridCol>
                    <a:gridCol w="3505200">
                      <a:extLst>
                        <a:ext uri="{9D8B030D-6E8A-4147-A177-3AD203B41FA5}">
                          <a16:colId xmlns:a16="http://schemas.microsoft.com/office/drawing/2014/main" val="1286329067"/>
                        </a:ext>
                      </a:extLst>
                    </a:gridCol>
                    <a:gridCol w="3505200">
                      <a:extLst>
                        <a:ext uri="{9D8B030D-6E8A-4147-A177-3AD203B41FA5}">
                          <a16:colId xmlns:a16="http://schemas.microsoft.com/office/drawing/2014/main" val="657240106"/>
                        </a:ext>
                      </a:extLst>
                    </a:gridCol>
                  </a:tblGrid>
                  <a:tr h="581746">
                    <a:tc>
                      <a:txBody>
                        <a:bodyPr/>
                        <a:lstStyle/>
                        <a:p>
                          <a:pPr algn="r"/>
                          <a:endParaRPr lang="en-US" b="1">
                            <a:solidFill>
                              <a:schemeClr val="bg1"/>
                            </a:solidFill>
                          </a:endParaRPr>
                        </a:p>
                      </a:txBody>
                      <a:tcPr>
                        <a:solidFill>
                          <a:schemeClr val="accent1"/>
                        </a:solidFill>
                      </a:tcPr>
                    </a:tc>
                    <a:tc>
                      <a:txBody>
                        <a:bodyPr/>
                        <a:lstStyle/>
                        <a:p>
                          <a:pPr algn="ctr"/>
                          <a:r>
                            <a:rPr lang="en-US" dirty="0"/>
                            <a:t>If they did not go to college </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If they went to college</a:t>
                          </a:r>
                        </a:p>
                      </a:txBody>
                      <a:tcPr anchor="b"/>
                    </a:tc>
                    <a:extLst>
                      <a:ext uri="{0D108BD9-81ED-4DB2-BD59-A6C34878D82A}">
                        <a16:rowId xmlns:a16="http://schemas.microsoft.com/office/drawing/2014/main" val="2470585996"/>
                      </a:ext>
                    </a:extLst>
                  </a:tr>
                  <a:tr h="58174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rPr>
                            <a:t>Non-College Goers</a:t>
                          </a:r>
                        </a:p>
                      </a:txBody>
                      <a:tcPr>
                        <a:solidFill>
                          <a:schemeClr val="accent1"/>
                        </a:solidFill>
                      </a:tcPr>
                    </a:tc>
                    <a:tc>
                      <a:txBody>
                        <a:bodyPr/>
                        <a:lstStyle/>
                        <a:p>
                          <a:endParaRPr lang="en-US"/>
                        </a:p>
                      </a:txBody>
                      <a:tcPr anchor="ctr">
                        <a:blipFill>
                          <a:blip r:embed="rId4"/>
                          <a:stretch>
                            <a:fillRect l="-100362" t="-102174" r="-101087" b="-102174"/>
                          </a:stretch>
                        </a:blipFill>
                      </a:tcPr>
                    </a:tc>
                    <a:tc>
                      <a:txBody>
                        <a:bodyPr/>
                        <a:lstStyle/>
                        <a:p>
                          <a:endParaRPr lang="en-US"/>
                        </a:p>
                      </a:txBody>
                      <a:tcPr anchor="ctr">
                        <a:blipFill>
                          <a:blip r:embed="rId4"/>
                          <a:stretch>
                            <a:fillRect l="-200362" t="-102174" r="-1087" b="-102174"/>
                          </a:stretch>
                        </a:blipFill>
                      </a:tcPr>
                    </a:tc>
                    <a:extLst>
                      <a:ext uri="{0D108BD9-81ED-4DB2-BD59-A6C34878D82A}">
                        <a16:rowId xmlns:a16="http://schemas.microsoft.com/office/drawing/2014/main" val="2659798008"/>
                      </a:ext>
                    </a:extLst>
                  </a:tr>
                  <a:tr h="58174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rPr>
                            <a:t>College Goers</a:t>
                          </a:r>
                        </a:p>
                      </a:txBody>
                      <a:tcPr>
                        <a:solidFill>
                          <a:schemeClr val="accent1"/>
                        </a:solidFill>
                      </a:tcPr>
                    </a:tc>
                    <a:tc>
                      <a:txBody>
                        <a:bodyPr/>
                        <a:lstStyle/>
                        <a:p>
                          <a:endParaRPr lang="en-US"/>
                        </a:p>
                      </a:txBody>
                      <a:tcPr anchor="ctr">
                        <a:blipFill>
                          <a:blip r:embed="rId4"/>
                          <a:stretch>
                            <a:fillRect l="-100362" t="-202174" r="-101087" b="-2174"/>
                          </a:stretch>
                        </a:blipFill>
                      </a:tcPr>
                    </a:tc>
                    <a:tc>
                      <a:txBody>
                        <a:bodyPr/>
                        <a:lstStyle/>
                        <a:p>
                          <a:endParaRPr lang="en-US"/>
                        </a:p>
                      </a:txBody>
                      <a:tcPr anchor="ctr">
                        <a:blipFill>
                          <a:blip r:embed="rId4"/>
                          <a:stretch>
                            <a:fillRect l="-200362" t="-202174" r="-1087" b="-2174"/>
                          </a:stretch>
                        </a:blipFill>
                      </a:tcPr>
                    </a:tc>
                    <a:extLst>
                      <a:ext uri="{0D108BD9-81ED-4DB2-BD59-A6C34878D82A}">
                        <a16:rowId xmlns:a16="http://schemas.microsoft.com/office/drawing/2014/main" val="3478112691"/>
                      </a:ext>
                    </a:extLst>
                  </a:tr>
                </a:tbl>
              </a:graphicData>
            </a:graphic>
          </p:graphicFrame>
        </mc:Fallback>
      </mc:AlternateContent>
      <p:sp>
        <p:nvSpPr>
          <p:cNvPr id="5" name="Slide Number Placeholder 4">
            <a:extLst>
              <a:ext uri="{FF2B5EF4-FFF2-40B4-BE49-F238E27FC236}">
                <a16:creationId xmlns:a16="http://schemas.microsoft.com/office/drawing/2014/main" id="{78722D92-57C4-0746-8F7E-CF1BC9E18CC4}"/>
              </a:ext>
            </a:extLst>
          </p:cNvPr>
          <p:cNvSpPr>
            <a:spLocks noGrp="1"/>
          </p:cNvSpPr>
          <p:nvPr>
            <p:ph type="sldNum" sz="quarter" idx="12"/>
          </p:nvPr>
        </p:nvSpPr>
        <p:spPr/>
        <p:txBody>
          <a:bodyPr/>
          <a:lstStyle/>
          <a:p>
            <a:fld id="{8D880951-5D38-F74F-9D96-7B3F48ECFF4E}" type="slidenum">
              <a:rPr lang="en-US" smtClean="0"/>
              <a:t>6</a:t>
            </a:fld>
            <a:endParaRPr lang="en-US" dirty="0"/>
          </a:p>
        </p:txBody>
      </p:sp>
    </p:spTree>
    <p:extLst>
      <p:ext uri="{BB962C8B-B14F-4D97-AF65-F5344CB8AC3E}">
        <p14:creationId xmlns:p14="http://schemas.microsoft.com/office/powerpoint/2010/main" val="2587603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2AB1E-065A-CD47-9761-19E9FAE63313}"/>
              </a:ext>
            </a:extLst>
          </p:cNvPr>
          <p:cNvSpPr>
            <a:spLocks noGrp="1"/>
          </p:cNvSpPr>
          <p:nvPr>
            <p:ph type="title"/>
          </p:nvPr>
        </p:nvSpPr>
        <p:spPr/>
        <p:txBody>
          <a:bodyPr/>
          <a:lstStyle/>
          <a:p>
            <a:r>
              <a:rPr lang="en-US" dirty="0"/>
              <a:t>Selection bias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E5B2AB-79B2-B84E-A953-E2AC9E437EEE}"/>
                  </a:ext>
                </a:extLst>
              </p:cNvPr>
              <p:cNvSpPr>
                <a:spLocks noGrp="1"/>
              </p:cNvSpPr>
              <p:nvPr>
                <p:ph idx="1"/>
              </p:nvPr>
            </p:nvSpPr>
            <p:spPr/>
            <p:txBody>
              <a:bodyPr/>
              <a:lstStyle/>
              <a:p>
                <a:r>
                  <a:rPr lang="en-US" dirty="0"/>
                  <a:t>Why would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1,1</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b="0" i="1" smtClean="0">
                            <a:latin typeface="Cambria Math" panose="02040503050406030204" pitchFamily="18" charset="0"/>
                          </a:rPr>
                          <m:t>0,1</m:t>
                        </m:r>
                      </m:e>
                    </m:d>
                  </m:oMath>
                </a14:m>
                <a:r>
                  <a:rPr lang="en-US" dirty="0"/>
                  <a:t> ? If college goers did so because they believed they would get more out of it than those who did not go.</a:t>
                </a:r>
              </a:p>
              <a:p>
                <a:pPr lvl="1"/>
                <a:r>
                  <a:rPr lang="en-US" dirty="0"/>
                  <a:t>College attendees may be higher ability and thus get more out of college</a:t>
                </a:r>
              </a:p>
              <a:p>
                <a:r>
                  <a:rPr lang="en-US" dirty="0"/>
                  <a:t>This is called selection bias</a:t>
                </a:r>
              </a:p>
              <a:p>
                <a:r>
                  <a:rPr lang="en-US" dirty="0"/>
                  <a:t>Causal inference models can address selection bias – under certain conditions</a:t>
                </a:r>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A8E5B2AB-79B2-B84E-A953-E2AC9E437EEE}"/>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0A01207-6B5C-C046-A6EF-D2F3645D25A4}"/>
              </a:ext>
            </a:extLst>
          </p:cNvPr>
          <p:cNvSpPr>
            <a:spLocks noGrp="1"/>
          </p:cNvSpPr>
          <p:nvPr>
            <p:ph type="sldNum" sz="quarter" idx="12"/>
          </p:nvPr>
        </p:nvSpPr>
        <p:spPr/>
        <p:txBody>
          <a:bodyPr/>
          <a:lstStyle/>
          <a:p>
            <a:fld id="{8D880951-5D38-F74F-9D96-7B3F48ECFF4E}" type="slidenum">
              <a:rPr lang="en-US" smtClean="0"/>
              <a:t>7</a:t>
            </a:fld>
            <a:endParaRPr lang="en-US" dirty="0"/>
          </a:p>
        </p:txBody>
      </p:sp>
    </p:spTree>
    <p:extLst>
      <p:ext uri="{BB962C8B-B14F-4D97-AF65-F5344CB8AC3E}">
        <p14:creationId xmlns:p14="http://schemas.microsoft.com/office/powerpoint/2010/main" val="4055759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34197-3477-1049-8A6D-7B36053B1A11}"/>
              </a:ext>
            </a:extLst>
          </p:cNvPr>
          <p:cNvSpPr>
            <a:spLocks noGrp="1"/>
          </p:cNvSpPr>
          <p:nvPr>
            <p:ph type="title"/>
          </p:nvPr>
        </p:nvSpPr>
        <p:spPr/>
        <p:txBody>
          <a:bodyPr/>
          <a:lstStyle/>
          <a:p>
            <a:r>
              <a:rPr lang="en-US" dirty="0"/>
              <a:t>Causal inference and reporting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0C3BC0E-1C7A-2647-AE69-C292531264A7}"/>
                  </a:ext>
                </a:extLst>
              </p:cNvPr>
              <p:cNvSpPr>
                <a:spLocks noGrp="1"/>
              </p:cNvSpPr>
              <p:nvPr>
                <p:ph idx="1"/>
              </p:nvPr>
            </p:nvSpPr>
            <p:spPr>
              <a:xfrm>
                <a:off x="647272" y="1608083"/>
                <a:ext cx="10859784" cy="4884792"/>
              </a:xfrm>
            </p:spPr>
            <p:txBody>
              <a:bodyPr>
                <a:normAutofit/>
              </a:bodyPr>
              <a:lstStyle/>
              <a:p>
                <a:r>
                  <a:rPr lang="en-US" dirty="0"/>
                  <a:t>The usual metric for reporting purposes is the Average Treatment Effect on the Treated (ATET). </a:t>
                </a:r>
              </a:p>
              <a:p>
                <a:pPr lvl="1"/>
                <a:r>
                  <a:rPr lang="en-US" dirty="0"/>
                  <a:t>ATET answers “What is the impact of going to college for college-goers?”</a:t>
                </a:r>
              </a:p>
              <a:p>
                <a:pPr lvl="1"/>
                <a:r>
                  <a:rPr lang="en-US" dirty="0"/>
                  <a:t>aka: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1,1</m:t>
                        </m:r>
                      </m:e>
                    </m:d>
                    <m:r>
                      <a:rPr lang="en-US">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1,0</m:t>
                        </m:r>
                      </m:e>
                    </m:d>
                  </m:oMath>
                </a14:m>
                <a:endParaRPr lang="en-US" dirty="0"/>
              </a:p>
              <a:p>
                <a:r>
                  <a:rPr lang="en-US" dirty="0"/>
                  <a:t>Causal inference cares about the Average Treatment Effect (ATE) and ATET.</a:t>
                </a:r>
              </a:p>
              <a:p>
                <a:pPr lvl="1"/>
                <a:r>
                  <a:rPr lang="en-US" dirty="0"/>
                  <a:t>ATE answers “What is the impact of going to college?”</a:t>
                </a:r>
              </a:p>
              <a:p>
                <a:pPr lvl="1"/>
                <a:r>
                  <a:rPr lang="en-US" dirty="0"/>
                  <a:t>aka </a:t>
                </a:r>
                <a14:m>
                  <m:oMath xmlns:m="http://schemas.openxmlformats.org/officeDocument/2006/math">
                    <m:sSub>
                      <m:sSubPr>
                        <m:ctrlPr>
                          <a:rPr lang="en-US" b="0" i="1" dirty="0" smtClean="0">
                            <a:latin typeface="Cambria Math" panose="02040503050406030204" pitchFamily="18" charset="0"/>
                          </a:rPr>
                        </m:ctrlPr>
                      </m:sSubPr>
                      <m:e>
                        <m:r>
                          <m:rPr>
                            <m:sty m:val="p"/>
                          </m:rPr>
                          <a:rPr lang="en-US" dirty="0">
                            <a:latin typeface="Cambria Math" panose="02040503050406030204" pitchFamily="18" charset="0"/>
                          </a:rPr>
                          <m:t>E</m:t>
                        </m:r>
                      </m:e>
                      <m:sub>
                        <m:r>
                          <a:rPr lang="en-US" b="0" i="0" dirty="0" smtClean="0">
                            <a:latin typeface="Cambria Math" panose="02040503050406030204" pitchFamily="18" charset="0"/>
                          </a:rPr>
                          <m:t>1</m:t>
                        </m:r>
                      </m:sub>
                    </m:sSub>
                    <m:r>
                      <a:rPr lang="en-US" b="0" i="0" dirty="0" smtClean="0">
                        <a:latin typeface="Cambria Math" panose="02040503050406030204" pitchFamily="18" charset="0"/>
                      </a:rPr>
                      <m:t>(</m:t>
                    </m:r>
                    <m:r>
                      <a:rPr lang="en-US" b="0" i="0"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1</m:t>
                        </m:r>
                        <m:r>
                          <a:rPr lang="en-US" b="0" i="1" smtClean="0">
                            <a:latin typeface="Cambria Math" panose="02040503050406030204" pitchFamily="18" charset="0"/>
                          </a:rPr>
                          <m:t>,1</m:t>
                        </m:r>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0,1</m:t>
                        </m:r>
                      </m:e>
                    </m:d>
                    <m:r>
                      <a:rPr lang="en-US" b="0" i="1" smtClean="0">
                        <a:latin typeface="Cambria Math" panose="02040503050406030204" pitchFamily="18" charset="0"/>
                      </a:rPr>
                      <m:t>)</m:t>
                    </m:r>
                    <m:r>
                      <a:rPr lang="en-US">
                        <a:latin typeface="Cambria Math" panose="02040503050406030204" pitchFamily="18" charset="0"/>
                      </a:rPr>
                      <m:t> −</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E</m:t>
                        </m:r>
                      </m:e>
                      <m:sub>
                        <m:r>
                          <a:rPr lang="en-US" b="0" i="0" smtClean="0">
                            <a:latin typeface="Cambria Math" panose="02040503050406030204" pitchFamily="18" charset="0"/>
                          </a:rPr>
                          <m:t>0</m:t>
                        </m:r>
                      </m:sub>
                    </m:sSub>
                    <m: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b="0" i="1" smtClean="0">
                            <a:latin typeface="Cambria Math" panose="02040503050406030204" pitchFamily="18" charset="0"/>
                          </a:rPr>
                          <m:t>0,0</m:t>
                        </m:r>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1,0</m:t>
                        </m:r>
                      </m:e>
                    </m:d>
                    <m:r>
                      <a:rPr lang="en-US" b="0" i="1" smtClean="0">
                        <a:latin typeface="Cambria Math" panose="02040503050406030204" pitchFamily="18" charset="0"/>
                      </a:rPr>
                      <m:t>]</m:t>
                    </m:r>
                  </m:oMath>
                </a14:m>
                <a:endParaRPr lang="en-US" dirty="0"/>
              </a:p>
              <a:p>
                <a:pPr lvl="1"/>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𝑙</m:t>
                        </m:r>
                      </m:sub>
                    </m:sSub>
                  </m:oMath>
                </a14:m>
                <a:r>
                  <a:rPr lang="en-US" dirty="0"/>
                  <a:t> is the weighted average of observed and counterfactuals for </a:t>
                </a:r>
                <a14:m>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𝑙</m:t>
                    </m:r>
                  </m:oMath>
                </a14:m>
                <a:r>
                  <a:rPr lang="en-US" dirty="0"/>
                  <a:t>.</a:t>
                </a:r>
              </a:p>
            </p:txBody>
          </p:sp>
        </mc:Choice>
        <mc:Fallback xmlns="">
          <p:sp>
            <p:nvSpPr>
              <p:cNvPr id="3" name="Content Placeholder 2">
                <a:extLst>
                  <a:ext uri="{FF2B5EF4-FFF2-40B4-BE49-F238E27FC236}">
                    <a16:creationId xmlns:a16="http://schemas.microsoft.com/office/drawing/2014/main" id="{B0C3BC0E-1C7A-2647-AE69-C292531264A7}"/>
                  </a:ext>
                </a:extLst>
              </p:cNvPr>
              <p:cNvSpPr>
                <a:spLocks noGrp="1" noRot="1" noChangeAspect="1" noMove="1" noResize="1" noEditPoints="1" noAdjustHandles="1" noChangeArrowheads="1" noChangeShapeType="1" noTextEdit="1"/>
              </p:cNvSpPr>
              <p:nvPr>
                <p:ph idx="1"/>
              </p:nvPr>
            </p:nvSpPr>
            <p:spPr>
              <a:xfrm>
                <a:off x="647272" y="1608083"/>
                <a:ext cx="10859784" cy="4884792"/>
              </a:xfrm>
              <a:blipFill>
                <a:blip r:embed="rId2"/>
                <a:stretch>
                  <a:fillRect l="-933" t="-2073" r="-58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92957E7-265B-2840-9C03-6AF19269F3AE}"/>
              </a:ext>
            </a:extLst>
          </p:cNvPr>
          <p:cNvSpPr>
            <a:spLocks noGrp="1"/>
          </p:cNvSpPr>
          <p:nvPr>
            <p:ph type="sldNum" sz="quarter" idx="12"/>
          </p:nvPr>
        </p:nvSpPr>
        <p:spPr/>
        <p:txBody>
          <a:bodyPr/>
          <a:lstStyle/>
          <a:p>
            <a:fld id="{8D880951-5D38-F74F-9D96-7B3F48ECFF4E}" type="slidenum">
              <a:rPr lang="en-US" smtClean="0"/>
              <a:t>8</a:t>
            </a:fld>
            <a:endParaRPr lang="en-US" dirty="0"/>
          </a:p>
        </p:txBody>
      </p:sp>
    </p:spTree>
    <p:extLst>
      <p:ext uri="{BB962C8B-B14F-4D97-AF65-F5344CB8AC3E}">
        <p14:creationId xmlns:p14="http://schemas.microsoft.com/office/powerpoint/2010/main" val="4046319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2BB96-F2FD-2E45-BFAC-DD961255E84F}"/>
              </a:ext>
            </a:extLst>
          </p:cNvPr>
          <p:cNvSpPr>
            <a:spLocks noGrp="1"/>
          </p:cNvSpPr>
          <p:nvPr>
            <p:ph type="title"/>
          </p:nvPr>
        </p:nvSpPr>
        <p:spPr/>
        <p:txBody>
          <a:bodyPr>
            <a:normAutofit/>
          </a:bodyPr>
          <a:lstStyle/>
          <a:p>
            <a:r>
              <a:rPr lang="en-US" dirty="0"/>
              <a:t>Three necessary assumptions for valid causal inference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F988477-06DD-864A-9F6F-87E50286D792}"/>
                  </a:ext>
                </a:extLst>
              </p:cNvPr>
              <p:cNvSpPr>
                <a:spLocks noGrp="1"/>
              </p:cNvSpPr>
              <p:nvPr>
                <p:ph idx="1"/>
              </p:nvPr>
            </p:nvSpPr>
            <p:spPr/>
            <p:txBody>
              <a:bodyPr>
                <a:normAutofit/>
              </a:bodyPr>
              <a:lstStyle/>
              <a:p>
                <a:pPr marL="514350" indent="-514350">
                  <a:buAutoNum type="arabicPeriod"/>
                </a:pPr>
                <a:r>
                  <a:rPr lang="en-US" dirty="0"/>
                  <a:t>Unconfoundedness assumption</a:t>
                </a:r>
                <a:r>
                  <a:rPr lang="en-US" baseline="30000" dirty="0"/>
                  <a:t>1</a:t>
                </a:r>
                <a:r>
                  <a:rPr lang="en-US" dirty="0"/>
                  <a:t>: treatment status is random once we condition based on pre-treatment features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endParaRPr lang="en-US" dirty="0"/>
              </a:p>
              <a:p>
                <a:pPr lvl="1">
                  <a:buFontTx/>
                  <a:buChar char="-"/>
                </a:pPr>
                <a:r>
                  <a:rPr lang="en-US" dirty="0"/>
                  <a:t>Conditioning based 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0" smtClean="0">
                        <a:latin typeface="Cambria Math" panose="02040503050406030204" pitchFamily="18" charset="0"/>
                      </a:rPr>
                      <m:t> </m:t>
                    </m:r>
                  </m:oMath>
                </a14:m>
                <a:r>
                  <a:rPr lang="en-US" dirty="0"/>
                  <a:t>is equivalent to comparing synthetic twins</a:t>
                </a:r>
              </a:p>
              <a:p>
                <a:pPr lvl="1">
                  <a:buFontTx/>
                  <a:buChar char="-"/>
                </a:pPr>
                <a:r>
                  <a:rPr lang="en-US" dirty="0"/>
                  <a:t>AKA – there is no omitted variable bias</a:t>
                </a:r>
              </a:p>
              <a:p>
                <a:r>
                  <a:rPr lang="en-US" dirty="0"/>
                  <a:t>Setup for an Example: </a:t>
                </a:r>
              </a:p>
              <a:p>
                <a:pPr lvl="1"/>
                <a:r>
                  <a:rPr lang="en-US" b="0" dirty="0"/>
                  <a:t>Observed outcome: </a:t>
                </a:r>
                <a14:m>
                  <m:oMath xmlns:m="http://schemas.openxmlformats.org/officeDocument/2006/math">
                    <m:r>
                      <a:rPr lang="en-US" b="0" i="0" smtClean="0">
                        <a:latin typeface="Cambria Math" panose="02040503050406030204" pitchFamily="18" charset="0"/>
                      </a:rPr>
                      <m:t> </m:t>
                    </m:r>
                    <m:r>
                      <m:rPr>
                        <m:sty m:val="p"/>
                      </m:rPr>
                      <a:rPr lang="en-US" b="0" i="0" smtClean="0">
                        <a:latin typeface="Cambria Math" panose="02040503050406030204" pitchFamily="18" charset="0"/>
                      </a:rPr>
                      <m:t>Y</m:t>
                    </m:r>
                    <m:r>
                      <a:rPr lang="en-US" b="0" i="0" smtClean="0">
                        <a:latin typeface="Cambria Math" panose="02040503050406030204" pitchFamily="18" charset="0"/>
                      </a:rPr>
                      <m:t>=</m:t>
                    </m:r>
                    <m:r>
                      <m:rPr>
                        <m:sty m:val="p"/>
                      </m:rPr>
                      <a:rPr lang="en-US" b="0" i="0" smtClean="0">
                        <a:latin typeface="Cambria Math" panose="02040503050406030204" pitchFamily="18" charset="0"/>
                      </a:rPr>
                      <m:t>f</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X</m:t>
                            </m:r>
                          </m:e>
                          <m:sub>
                            <m:r>
                              <a:rPr lang="en-US" b="0" i="0" smtClean="0">
                                <a:latin typeface="Cambria Math" panose="02040503050406030204" pitchFamily="18" charset="0"/>
                              </a:rPr>
                              <m:t>1</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𝜓</m:t>
                        </m:r>
                      </m:e>
                    </m:d>
                    <m:r>
                      <a:rPr lang="en-US" b="0" i="1" smtClean="0">
                        <a:latin typeface="Cambria Math" panose="02040503050406030204" pitchFamily="18" charset="0"/>
                      </a:rPr>
                      <m:t>+</m:t>
                    </m:r>
                    <m:r>
                      <a:rPr lang="en-US" b="0" i="1" smtClean="0">
                        <a:latin typeface="Cambria Math" panose="02040503050406030204" pitchFamily="18" charset="0"/>
                      </a:rPr>
                      <m:t>𝜏</m:t>
                    </m:r>
                    <m:r>
                      <a:rPr lang="en-US" b="0" i="1" smtClean="0">
                        <a:latin typeface="Cambria Math" panose="02040503050406030204" pitchFamily="18" charset="0"/>
                      </a:rPr>
                      <m:t> </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𝜖</m:t>
                        </m:r>
                      </m:e>
                    </m:d>
                  </m:oMath>
                </a14:m>
                <a:endParaRPr lang="en-US" b="0" dirty="0"/>
              </a:p>
              <a:p>
                <a:pPr lvl="1"/>
                <a14:m>
                  <m:oMath xmlns:m="http://schemas.openxmlformats.org/officeDocument/2006/math">
                    <m:r>
                      <m:rPr>
                        <m:sty m:val="p"/>
                      </m:rPr>
                      <a:rPr lang="en-US">
                        <a:latin typeface="Cambria Math" panose="02040503050406030204" pitchFamily="18" charset="0"/>
                      </a:rPr>
                      <m:t>f</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r>
                              <a:rPr lang="en-US">
                                <a:latin typeface="Cambria Math" panose="02040503050406030204" pitchFamily="18" charset="0"/>
                              </a:rPr>
                              <m:t>1</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𝜓</m:t>
                        </m:r>
                      </m:e>
                    </m:d>
                  </m:oMath>
                </a14:m>
                <a:r>
                  <a:rPr lang="en-US" dirty="0"/>
                  <a:t> is a function that determines outcome for control accounts</a:t>
                </a:r>
              </a:p>
              <a:p>
                <a:pPr lvl="1"/>
                <a14:m>
                  <m:oMath xmlns:m="http://schemas.openxmlformats.org/officeDocument/2006/math">
                    <m:r>
                      <a:rPr lang="en-US" b="0" i="1" smtClean="0">
                        <a:latin typeface="Cambria Math" panose="02040503050406030204" pitchFamily="18" charset="0"/>
                      </a:rPr>
                      <m:t>𝜏</m:t>
                    </m:r>
                    <m:r>
                      <a:rPr lang="en-US" b="0" i="1" smtClean="0">
                        <a:latin typeface="Cambria Math" panose="02040503050406030204" pitchFamily="18" charset="0"/>
                      </a:rPr>
                      <m:t> </m:t>
                    </m:r>
                  </m:oMath>
                </a14:m>
                <a:r>
                  <a:rPr lang="en-US" dirty="0"/>
                  <a:t>is the treatment effect</a:t>
                </a:r>
                <a:endParaRPr lang="en-US" dirty="0">
                  <a:latin typeface="Cambria Math" panose="02040503050406030204" pitchFamily="18" charset="0"/>
                </a:endParaRPr>
              </a:p>
              <a:p>
                <a:pPr lvl="1"/>
                <a14:m>
                  <m:oMath xmlns:m="http://schemas.openxmlformats.org/officeDocument/2006/math">
                    <m:r>
                      <a:rPr lang="en-US" i="1">
                        <a:latin typeface="Cambria Math" panose="02040503050406030204" pitchFamily="18" charset="0"/>
                      </a:rPr>
                      <m:t>𝑇</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𝜖</m:t>
                        </m:r>
                      </m:e>
                    </m:d>
                  </m:oMath>
                </a14:m>
                <a:r>
                  <a:rPr lang="en-US" dirty="0"/>
                  <a:t> is a that determine whether observation is in treatment or control</a:t>
                </a:r>
              </a:p>
            </p:txBody>
          </p:sp>
        </mc:Choice>
        <mc:Fallback xmlns="">
          <p:sp>
            <p:nvSpPr>
              <p:cNvPr id="3" name="Content Placeholder 2">
                <a:extLst>
                  <a:ext uri="{FF2B5EF4-FFF2-40B4-BE49-F238E27FC236}">
                    <a16:creationId xmlns:a16="http://schemas.microsoft.com/office/drawing/2014/main" id="{BF988477-06DD-864A-9F6F-87E50286D792}"/>
                  </a:ext>
                </a:extLst>
              </p:cNvPr>
              <p:cNvSpPr>
                <a:spLocks noGrp="1" noRot="1" noChangeAspect="1" noMove="1" noResize="1" noEditPoints="1" noAdjustHandles="1" noChangeArrowheads="1" noChangeShapeType="1" noTextEdit="1"/>
              </p:cNvSpPr>
              <p:nvPr>
                <p:ph idx="1"/>
              </p:nvPr>
            </p:nvSpPr>
            <p:spPr>
              <a:blipFill>
                <a:blip r:embed="rId3"/>
                <a:stretch>
                  <a:fillRect l="-1206" t="-2616"/>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1265E414-866F-1144-B3F7-B59A91540263}"/>
              </a:ext>
            </a:extLst>
          </p:cNvPr>
          <p:cNvSpPr txBox="1"/>
          <p:nvPr/>
        </p:nvSpPr>
        <p:spPr>
          <a:xfrm>
            <a:off x="288235" y="6311348"/>
            <a:ext cx="10595721" cy="369332"/>
          </a:xfrm>
          <a:prstGeom prst="rect">
            <a:avLst/>
          </a:prstGeom>
          <a:noFill/>
        </p:spPr>
        <p:txBody>
          <a:bodyPr wrap="none" rtlCol="0">
            <a:spAutoFit/>
          </a:bodyPr>
          <a:lstStyle/>
          <a:p>
            <a:r>
              <a:rPr lang="en-US" baseline="30000" dirty="0"/>
              <a:t>1</a:t>
            </a:r>
            <a:r>
              <a:rPr lang="en-US" dirty="0"/>
              <a:t> aka selection-on-observables, conditional independence, </a:t>
            </a:r>
            <a:r>
              <a:rPr lang="en-US" dirty="0" err="1"/>
              <a:t>ignorability</a:t>
            </a:r>
            <a:r>
              <a:rPr lang="en-US" dirty="0"/>
              <a:t>, conditional independence assumptions. </a:t>
            </a:r>
            <a:endParaRPr lang="en-US" baseline="30000" dirty="0"/>
          </a:p>
        </p:txBody>
      </p:sp>
      <p:sp>
        <p:nvSpPr>
          <p:cNvPr id="5" name="Slide Number Placeholder 4">
            <a:extLst>
              <a:ext uri="{FF2B5EF4-FFF2-40B4-BE49-F238E27FC236}">
                <a16:creationId xmlns:a16="http://schemas.microsoft.com/office/drawing/2014/main" id="{4065A17D-B9C8-0746-9319-16145C6B891D}"/>
              </a:ext>
            </a:extLst>
          </p:cNvPr>
          <p:cNvSpPr>
            <a:spLocks noGrp="1"/>
          </p:cNvSpPr>
          <p:nvPr>
            <p:ph type="sldNum" sz="quarter" idx="12"/>
          </p:nvPr>
        </p:nvSpPr>
        <p:spPr/>
        <p:txBody>
          <a:bodyPr/>
          <a:lstStyle/>
          <a:p>
            <a:fld id="{8D880951-5D38-F74F-9D96-7B3F48ECFF4E}" type="slidenum">
              <a:rPr lang="en-US" smtClean="0"/>
              <a:t>9</a:t>
            </a:fld>
            <a:endParaRPr lang="en-US" dirty="0"/>
          </a:p>
        </p:txBody>
      </p:sp>
    </p:spTree>
    <p:extLst>
      <p:ext uri="{BB962C8B-B14F-4D97-AF65-F5344CB8AC3E}">
        <p14:creationId xmlns:p14="http://schemas.microsoft.com/office/powerpoint/2010/main" val="9692446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8905</TotalTime>
  <Words>2326</Words>
  <Application>Microsoft Macintosh PowerPoint</Application>
  <PresentationFormat>Widescreen</PresentationFormat>
  <Paragraphs>289</Paragraphs>
  <Slides>32</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Cambria Math</vt:lpstr>
      <vt:lpstr>Office Theme</vt:lpstr>
      <vt:lpstr>Causal Inference Crash Course: Foundations</vt:lpstr>
      <vt:lpstr>Causal Inference Series</vt:lpstr>
      <vt:lpstr>Overview </vt:lpstr>
      <vt:lpstr>Fundamental problem of causal inference</vt:lpstr>
      <vt:lpstr>Do we know what happens in the counterfactual situation?</vt:lpstr>
      <vt:lpstr>Potential outcomes framework</vt:lpstr>
      <vt:lpstr>Selection bias</vt:lpstr>
      <vt:lpstr>Causal inference and reporting</vt:lpstr>
      <vt:lpstr>Three necessary assumptions for valid causal inference</vt:lpstr>
      <vt:lpstr>Scenario 1: the ideal</vt:lpstr>
      <vt:lpstr>Scenario 2: not ideal</vt:lpstr>
      <vt:lpstr>So what happens in the not ideal scenario?</vt:lpstr>
      <vt:lpstr>How do we know if we are in the ideal or not ideal scenario?</vt:lpstr>
      <vt:lpstr>Valid causal inference relies on having the “perfect” but “imperfect” prediction problem</vt:lpstr>
      <vt:lpstr>Randomized control trials / Experiments / AB tests</vt:lpstr>
      <vt:lpstr>Three necessary assumptions for valid causal inference - SUTVA</vt:lpstr>
      <vt:lpstr>Estimating treatment effects using matching</vt:lpstr>
      <vt:lpstr>Exact and KNN Matching Examples</vt:lpstr>
      <vt:lpstr>Matching leads to the curse of dimensionality</vt:lpstr>
      <vt:lpstr>Propensity Score Matching</vt:lpstr>
      <vt:lpstr>Three necessary assumptions for valid causal inference - Overlap</vt:lpstr>
      <vt:lpstr>Ideal scenario</vt:lpstr>
      <vt:lpstr>Not ideal scenario</vt:lpstr>
      <vt:lpstr>Propensity-based models are the most common models</vt:lpstr>
      <vt:lpstr>Example with Simulated Data</vt:lpstr>
      <vt:lpstr>Setup with fake data</vt:lpstr>
      <vt:lpstr>We study three scenarios</vt:lpstr>
      <vt:lpstr>We study four models</vt:lpstr>
      <vt:lpstr>Bias in ATE Estimate across five models and three scenarios</vt:lpstr>
      <vt:lpstr>Conclusion</vt:lpstr>
      <vt:lpstr>Appendix Slides</vt:lpstr>
      <vt:lpstr>Details on Modeling Approaches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Julian Hsu</cp:lastModifiedBy>
  <cp:revision>377</cp:revision>
  <dcterms:created xsi:type="dcterms:W3CDTF">2021-08-04T19:15:13Z</dcterms:created>
  <dcterms:modified xsi:type="dcterms:W3CDTF">2021-12-27T23:52:32Z</dcterms:modified>
</cp:coreProperties>
</file>