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0" r:id="rId3"/>
    <p:sldId id="301" r:id="rId4"/>
    <p:sldId id="302" r:id="rId5"/>
    <p:sldId id="304" r:id="rId6"/>
    <p:sldId id="313" r:id="rId7"/>
    <p:sldId id="314" r:id="rId8"/>
    <p:sldId id="316" r:id="rId9"/>
    <p:sldId id="317" r:id="rId10"/>
    <p:sldId id="319" r:id="rId11"/>
    <p:sldId id="320" r:id="rId12"/>
    <p:sldId id="321" r:id="rId13"/>
    <p:sldId id="322" r:id="rId14"/>
    <p:sldId id="324" r:id="rId15"/>
    <p:sldId id="306" r:id="rId16"/>
    <p:sldId id="307" r:id="rId17"/>
    <p:sldId id="335" r:id="rId18"/>
    <p:sldId id="336" r:id="rId19"/>
    <p:sldId id="338" r:id="rId20"/>
    <p:sldId id="341" r:id="rId21"/>
    <p:sldId id="342" r:id="rId22"/>
    <p:sldId id="343" r:id="rId23"/>
    <p:sldId id="308" r:id="rId24"/>
    <p:sldId id="309" r:id="rId25"/>
    <p:sldId id="325" r:id="rId26"/>
    <p:sldId id="326" r:id="rId27"/>
    <p:sldId id="327" r:id="rId28"/>
    <p:sldId id="329" r:id="rId29"/>
    <p:sldId id="330" r:id="rId30"/>
    <p:sldId id="331" r:id="rId31"/>
    <p:sldId id="332" r:id="rId32"/>
    <p:sldId id="334" r:id="rId33"/>
    <p:sldId id="333" r:id="rId34"/>
    <p:sldId id="312" r:id="rId35"/>
    <p:sldId id="310" r:id="rId36"/>
    <p:sldId id="32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0" d="100"/>
          <a:sy n="130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351B7-C958-D041-B688-3873CD15F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36672-824C-784E-A11D-21EEEA242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71C9A-DEDE-7948-AAE5-1F6FC3047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4ECB-EC76-924E-90B3-9C855F770987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F099B-DBCC-6743-BE29-D455CEC9E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7D3D1-58AE-B841-8802-F66CF21F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42C2-D08C-9C42-82AB-F08FAB62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5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6D746-4939-4948-ACB4-013FCF6DC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0DF8D-B526-F344-917D-251EBDA1A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FEA23-359D-FF4A-851B-129D3DEE7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4ECB-EC76-924E-90B3-9C855F770987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BF2CD-8306-3843-9A3A-649A3B0A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54C85-6C41-7640-8121-FB4E8D54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42C2-D08C-9C42-82AB-F08FAB62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55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E5C821-0924-6148-B6EE-4F28D9CC8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1BB5E-EC6B-B345-9DA8-4F8A59EC6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5557D-B344-1648-8B21-8DFC8932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4ECB-EC76-924E-90B3-9C855F770987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4185A-CA43-564D-8C30-CC8CDF9F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0134D-3610-574B-BBD2-B916308E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42C2-D08C-9C42-82AB-F08FAB62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0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A51F4-3438-C245-867C-EABB71AE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7B624-FFD2-784E-9278-F7BEE9B2A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BECF0-47B7-FA47-8110-CADDEA79D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4ECB-EC76-924E-90B3-9C855F770987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550E7-B1FA-3F40-B769-E891FE49B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E4FAB-96E4-EC4F-9C70-E5153902F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42C2-D08C-9C42-82AB-F08FAB62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9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F2DA-CD11-FD40-9DEA-95D57B429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275EE-0409-D043-9815-4B566C751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165DD-2022-494A-A114-B1127C59E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4ECB-EC76-924E-90B3-9C855F770987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6B562-A089-C744-AAD4-EB3358C63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B5AEF-D433-EE42-B573-BE0147434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42C2-D08C-9C42-82AB-F08FAB62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5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EDEFF-4A72-A949-AFB3-B0942D9D5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EA394-8D72-854C-9057-7A6F19E5B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471486-8138-BE4E-838E-8B63401F1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EB9CB-7145-A447-9917-6E83E8150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4ECB-EC76-924E-90B3-9C855F770987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D7736-A2C8-304E-896C-9E4EB31E9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1BEA3-D8D7-CF4D-85C5-BDBD4021A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42C2-D08C-9C42-82AB-F08FAB62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14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8E18-10B5-6745-8DB7-D256DDF4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2F7A2-6243-5E42-ADF2-D393091B7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D0EFE-29E6-4744-9491-7D6C2E6D4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6147B6-1866-EE4A-A806-8E8D5D4BBD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A4E500-FF4E-874B-92BC-7BAD444201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FC09F2-DC6B-754E-BADD-ADA4F6A8E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4ECB-EC76-924E-90B3-9C855F770987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EBE7AA-1E50-9F48-B4C7-BDDA314AC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28E78D-4E40-0740-A32C-34E8DCDD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42C2-D08C-9C42-82AB-F08FAB62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2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63695-FF63-4B4C-9297-2AC09AEB2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334B77-D928-9041-ADEC-520A5B2F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4ECB-EC76-924E-90B3-9C855F770987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52031-D47B-6F4B-B393-A2ECF3ECE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086AD-51E3-974B-A85F-FE84A23D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42C2-D08C-9C42-82AB-F08FAB62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4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F0DE0E-D99E-B548-9B94-1D865CF77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4ECB-EC76-924E-90B3-9C855F770987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4339B8-6123-834C-B188-A651E7494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40710-0D02-334D-9571-51B2327F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42C2-D08C-9C42-82AB-F08FAB62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1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5C268-5285-5A4E-A132-25FEC8C31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DA84E-76D6-7C49-9879-AC3D7ED28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6A438-6A6B-B546-9D81-3D38B61B8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AB8C5-9796-6E46-BD96-FB0E2269D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4ECB-EC76-924E-90B3-9C855F770987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40AA8-093F-6748-A57B-7E50A6E2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26DFA-0CC6-3D4F-B222-3565FC4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42C2-D08C-9C42-82AB-F08FAB62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77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8728-C79E-ED40-9282-ED40E3117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FC3A07-B375-5043-B514-D5F09EE69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29A7D-853B-F148-BA40-134B5EEBE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59BCB-4307-5740-B508-9DE00FDAF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4ECB-EC76-924E-90B3-9C855F770987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9B64B-01A7-7147-B470-5FBC066B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4A947-D6C5-9541-97EC-300EA4D43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42C2-D08C-9C42-82AB-F08FAB62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19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F662BB-D6A7-EC41-B23C-19E7C39C0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41BE2-D1ED-8849-B47D-A85468F48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21CFE-C54A-AA4B-985B-E12DA33CB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A4ECB-EC76-924E-90B3-9C855F770987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A7522-F642-5A49-B82E-BCA977CEF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83AA1-FE3A-C446-A661-175110DC0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642C2-D08C-9C42-82AB-F08FAB62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5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083E0-BFCC-E548-9BA4-5C854CF519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Causal Inference Crash Course Part 4: Best Practices: Outliers, Class Imbalance, and Feature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A0C69-5E82-E44A-831D-F2DAA39259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Julian Hsu</a:t>
            </a:r>
          </a:p>
        </p:txBody>
      </p:sp>
    </p:spTree>
    <p:extLst>
      <p:ext uri="{BB962C8B-B14F-4D97-AF65-F5344CB8AC3E}">
        <p14:creationId xmlns:p14="http://schemas.microsoft.com/office/powerpoint/2010/main" val="4252380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8C9110F-1F5B-AB40-80A0-1DC123E57C6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Outlier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values due to large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8C9110F-1F5B-AB40-80A0-1DC123E57C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EFB65D-8749-534A-9873-6B957D1583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This is a much larger concern because large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not driven by random noise. This means that conditioning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raises theoretical concerns.</a:t>
                </a:r>
              </a:p>
              <a:p>
                <a:r>
                  <a:rPr lang="en-US" dirty="0"/>
                  <a:t>In a simulation similar to before, outlier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create outlier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The estimated ATE is </a:t>
                </a:r>
                <a:r>
                  <a:rPr lang="en-US" b="1" dirty="0"/>
                  <a:t>500% larger </a:t>
                </a:r>
                <a:r>
                  <a:rPr lang="en-US" dirty="0"/>
                  <a:t>than the true treatment effect.</a:t>
                </a:r>
              </a:p>
              <a:p>
                <a:r>
                  <a:rPr lang="en-US" dirty="0"/>
                  <a:t>Discuss three approaches:</a:t>
                </a:r>
              </a:p>
              <a:p>
                <a:pPr marL="914400" lvl="1" indent="-457200">
                  <a:buAutoNum type="arabicPeriod"/>
                </a:pPr>
                <a:r>
                  <a:rPr lang="en-US" dirty="0"/>
                  <a:t>Conditioning on generated features;</a:t>
                </a:r>
              </a:p>
              <a:p>
                <a:pPr marL="914400" lvl="1" indent="-457200">
                  <a:buAutoNum type="arabicPeriod"/>
                </a:pPr>
                <a:r>
                  <a:rPr lang="en-US" dirty="0"/>
                  <a:t>Truncation; </a:t>
                </a:r>
              </a:p>
              <a:p>
                <a:pPr marL="914400" lvl="1" indent="-457200">
                  <a:buAutoNum type="arabicPeriod"/>
                </a:pPr>
                <a:r>
                  <a:rPr lang="en-US" dirty="0" err="1"/>
                  <a:t>Winsorization</a:t>
                </a:r>
                <a:endParaRPr lang="en-US" dirty="0"/>
              </a:p>
              <a:p>
                <a:pPr marL="914400" lvl="1" indent="-457200"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EFB65D-8749-534A-9873-6B957D1583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 r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019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AC72C23-8F97-714C-859D-87262B8B56D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Condition on generated features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AC72C23-8F97-714C-859D-87262B8B56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13333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ED19636-CF4E-3D4A-8F66-B1FE4826B82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58771815"/>
                  </p:ext>
                </p:extLst>
              </p:nvPr>
            </p:nvGraphicFramePr>
            <p:xfrm>
              <a:off x="838200" y="1690688"/>
              <a:ext cx="8762995" cy="2946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2599">
                      <a:extLst>
                        <a:ext uri="{9D8B030D-6E8A-4147-A177-3AD203B41FA5}">
                          <a16:colId xmlns:a16="http://schemas.microsoft.com/office/drawing/2014/main" val="324411291"/>
                        </a:ext>
                      </a:extLst>
                    </a:gridCol>
                    <a:gridCol w="1752599">
                      <a:extLst>
                        <a:ext uri="{9D8B030D-6E8A-4147-A177-3AD203B41FA5}">
                          <a16:colId xmlns:a16="http://schemas.microsoft.com/office/drawing/2014/main" val="3560812984"/>
                        </a:ext>
                      </a:extLst>
                    </a:gridCol>
                    <a:gridCol w="1752599">
                      <a:extLst>
                        <a:ext uri="{9D8B030D-6E8A-4147-A177-3AD203B41FA5}">
                          <a16:colId xmlns:a16="http://schemas.microsoft.com/office/drawing/2014/main" val="3356275086"/>
                        </a:ext>
                      </a:extLst>
                    </a:gridCol>
                    <a:gridCol w="1752599">
                      <a:extLst>
                        <a:ext uri="{9D8B030D-6E8A-4147-A177-3AD203B41FA5}">
                          <a16:colId xmlns:a16="http://schemas.microsoft.com/office/drawing/2014/main" val="1398645591"/>
                        </a:ext>
                      </a:extLst>
                    </a:gridCol>
                    <a:gridCol w="1752599">
                      <a:extLst>
                        <a:ext uri="{9D8B030D-6E8A-4147-A177-3AD203B41FA5}">
                          <a16:colId xmlns:a16="http://schemas.microsoft.com/office/drawing/2014/main" val="37821669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Indicator of whether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is an outlier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Indicator of whether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is an outlier interacted 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Natural log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Estimate (True Value is 50)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Standard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88257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333.766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360.346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9297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288.162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361.047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8820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328.213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358.607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50356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262.311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358.995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06292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ED19636-CF4E-3D4A-8F66-B1FE4826B82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58771815"/>
                  </p:ext>
                </p:extLst>
              </p:nvPr>
            </p:nvGraphicFramePr>
            <p:xfrm>
              <a:off x="838200" y="1690688"/>
              <a:ext cx="8762995" cy="2946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2599">
                      <a:extLst>
                        <a:ext uri="{9D8B030D-6E8A-4147-A177-3AD203B41FA5}">
                          <a16:colId xmlns:a16="http://schemas.microsoft.com/office/drawing/2014/main" val="324411291"/>
                        </a:ext>
                      </a:extLst>
                    </a:gridCol>
                    <a:gridCol w="1752599">
                      <a:extLst>
                        <a:ext uri="{9D8B030D-6E8A-4147-A177-3AD203B41FA5}">
                          <a16:colId xmlns:a16="http://schemas.microsoft.com/office/drawing/2014/main" val="3560812984"/>
                        </a:ext>
                      </a:extLst>
                    </a:gridCol>
                    <a:gridCol w="1752599">
                      <a:extLst>
                        <a:ext uri="{9D8B030D-6E8A-4147-A177-3AD203B41FA5}">
                          <a16:colId xmlns:a16="http://schemas.microsoft.com/office/drawing/2014/main" val="3356275086"/>
                        </a:ext>
                      </a:extLst>
                    </a:gridCol>
                    <a:gridCol w="1752599">
                      <a:extLst>
                        <a:ext uri="{9D8B030D-6E8A-4147-A177-3AD203B41FA5}">
                          <a16:colId xmlns:a16="http://schemas.microsoft.com/office/drawing/2014/main" val="1398645591"/>
                        </a:ext>
                      </a:extLst>
                    </a:gridCol>
                    <a:gridCol w="1752599">
                      <a:extLst>
                        <a:ext uri="{9D8B030D-6E8A-4147-A177-3AD203B41FA5}">
                          <a16:colId xmlns:a16="http://schemas.microsoft.com/office/drawing/2014/main" val="3782166901"/>
                        </a:ext>
                      </a:extLst>
                    </a:gridCol>
                  </a:tblGrid>
                  <a:tr h="1463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25" t="-1724" r="-402174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725" t="-1724" r="-302174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725" t="-1724" r="-202174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Estimate (True Value is 50)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Standard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88257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333.766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360.346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9297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288.162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361.047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8820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328.213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358.607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50356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262.311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358.995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06292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943DAE8-A651-B948-8913-7679B5317A4A}"/>
              </a:ext>
            </a:extLst>
          </p:cNvPr>
          <p:cNvSpPr txBox="1"/>
          <p:nvPr/>
        </p:nvSpPr>
        <p:spPr>
          <a:xfrm>
            <a:off x="701458" y="4637088"/>
            <a:ext cx="106523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Conditioning on additional features drives the estimate to be closer to the truth, but at best the estimate is more than 400% larger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There is also no impact on the standard error</a:t>
            </a:r>
          </a:p>
        </p:txBody>
      </p:sp>
    </p:spTree>
    <p:extLst>
      <p:ext uri="{BB962C8B-B14F-4D97-AF65-F5344CB8AC3E}">
        <p14:creationId xmlns:p14="http://schemas.microsoft.com/office/powerpoint/2010/main" val="2537171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98514-9CC3-FF41-BBB3-34F140442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Potential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950D4F-9EF9-494F-A4BD-FE22618E95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most common approaches are truncated and </a:t>
                </a:r>
                <a:r>
                  <a:rPr lang="en-US" dirty="0" err="1"/>
                  <a:t>winsorizing</a:t>
                </a:r>
                <a:r>
                  <a:rPr lang="en-US" dirty="0"/>
                  <a:t> (top-coding / censoring) data.</a:t>
                </a:r>
              </a:p>
              <a:p>
                <a:r>
                  <a:rPr lang="en-US" dirty="0"/>
                  <a:t>Truncation is removing observations based on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.</a:t>
                </a:r>
              </a:p>
              <a:p>
                <a:r>
                  <a:rPr lang="en-US" dirty="0" err="1"/>
                  <a:t>Winsorizing</a:t>
                </a:r>
                <a:r>
                  <a:rPr lang="en-US" dirty="0"/>
                  <a:t> is replacing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above (below)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It is unclear how much truncation or </a:t>
                </a:r>
                <a:r>
                  <a:rPr lang="en-US" dirty="0" err="1"/>
                  <a:t>winsorization</a:t>
                </a:r>
                <a:r>
                  <a:rPr lang="en-US" dirty="0"/>
                  <a:t> to do. The more data is truncated or </a:t>
                </a:r>
                <a:r>
                  <a:rPr lang="en-US" dirty="0" err="1"/>
                  <a:t>winsorized</a:t>
                </a:r>
                <a:r>
                  <a:rPr lang="en-US" dirty="0"/>
                  <a:t>, the less </a:t>
                </a:r>
                <a:r>
                  <a:rPr lang="en-US" u="sng" dirty="0"/>
                  <a:t>natural variation</a:t>
                </a:r>
                <a:r>
                  <a:rPr lang="en-US" dirty="0"/>
                  <a:t> in the data is removed. </a:t>
                </a:r>
              </a:p>
              <a:p>
                <a:r>
                  <a:rPr lang="en-US" dirty="0"/>
                  <a:t>One potential is to truncate or </a:t>
                </a:r>
                <a:r>
                  <a:rPr lang="en-US" dirty="0" err="1"/>
                  <a:t>winsorize</a:t>
                </a:r>
                <a:r>
                  <a:rPr lang="en-US" dirty="0"/>
                  <a:t> based on a placebo outcome that has similar outlier variation.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950D4F-9EF9-494F-A4BD-FE22618E95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686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1EDC7-5FC3-134F-8133-F91B3D3BC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48561" cy="1325563"/>
          </a:xfrm>
        </p:spPr>
        <p:txBody>
          <a:bodyPr/>
          <a:lstStyle/>
          <a:p>
            <a:r>
              <a:rPr lang="en-US" dirty="0"/>
              <a:t>Truncation simulation evidence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727945-5691-6F41-8ADB-A58AADBAA8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:r>
                  <a:rPr lang="en-US" dirty="0"/>
                  <a:t>Truncated data based on the 90</a:t>
                </a:r>
                <a:r>
                  <a:rPr lang="en-US" baseline="30000" dirty="0"/>
                  <a:t>th </a:t>
                </a:r>
                <a:r>
                  <a:rPr lang="en-US" dirty="0"/>
                  <a:t>, 91</a:t>
                </a:r>
                <a:r>
                  <a:rPr lang="en-US" baseline="30000" dirty="0"/>
                  <a:t>st</a:t>
                </a:r>
                <a:r>
                  <a:rPr lang="en-US" dirty="0"/>
                  <a:t>, … 99</a:t>
                </a:r>
                <a:r>
                  <a:rPr lang="en-US" baseline="30000" dirty="0"/>
                  <a:t>th</a:t>
                </a:r>
                <a:r>
                  <a:rPr lang="en-US" dirty="0"/>
                  <a:t> percentile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less truncation, the more biased and less precise the estimate is.</a:t>
                </a:r>
              </a:p>
              <a:p>
                <a:r>
                  <a:rPr lang="en-US" dirty="0"/>
                  <a:t>However, the idea of removing data is not palatable and will likely break down in more flexible data settings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727945-5691-6F41-8ADB-A58AADBAA8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2169" t="-2326" r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>
            <a:extLst>
              <a:ext uri="{FF2B5EF4-FFF2-40B4-BE49-F238E27FC236}">
                <a16:creationId xmlns:a16="http://schemas.microsoft.com/office/drawing/2014/main" id="{29430AFD-28BE-CF47-8565-A1F354F616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07" r="51523"/>
          <a:stretch/>
        </p:blipFill>
        <p:spPr bwMode="auto">
          <a:xfrm>
            <a:off x="6338431" y="493145"/>
            <a:ext cx="5448561" cy="615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857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198514-9CC3-FF41-BBB3-34F1404426A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/>
                  <a:t>Winsorizing</a:t>
                </a:r>
                <a:r>
                  <a:rPr lang="en-US" dirty="0"/>
                  <a:t>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198514-9CC3-FF41-BBB3-34F1404426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950D4F-9EF9-494F-A4BD-FE22618E95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:r>
                  <a:rPr lang="en-US" dirty="0" err="1"/>
                  <a:t>Winsorizing</a:t>
                </a:r>
                <a:r>
                  <a:rPr lang="en-US" dirty="0"/>
                  <a:t> is replacing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a top coded or bottom coded number</a:t>
                </a:r>
              </a:p>
              <a:p>
                <a:r>
                  <a:rPr lang="en-US" dirty="0"/>
                  <a:t>Like truncation, it is unclear how much to </a:t>
                </a:r>
                <a:r>
                  <a:rPr lang="en-US" dirty="0" err="1"/>
                  <a:t>winsorize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Simulation evidence shows that more </a:t>
                </a:r>
                <a:r>
                  <a:rPr lang="en-US" dirty="0" err="1"/>
                  <a:t>winsorization</a:t>
                </a:r>
                <a:r>
                  <a:rPr lang="en-US" dirty="0"/>
                  <a:t> leads to more biased estimates and more precision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950D4F-9EF9-494F-A4BD-FE22618E95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3"/>
                <a:stretch>
                  <a:fillRect l="-2169" t="-2326" r="-3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>
            <a:extLst>
              <a:ext uri="{FF2B5EF4-FFF2-40B4-BE49-F238E27FC236}">
                <a16:creationId xmlns:a16="http://schemas.microsoft.com/office/drawing/2014/main" id="{D4FF6C52-087A-3D4D-812B-C66B1ACF66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27" r="51635"/>
          <a:stretch/>
        </p:blipFill>
        <p:spPr bwMode="auto">
          <a:xfrm>
            <a:off x="6476217" y="593354"/>
            <a:ext cx="5436035" cy="617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601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03072-0A89-A743-98A8-624657DC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Class Imbalance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E5198-97A2-E64B-A776-B5417264E8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WIP</a:t>
            </a:r>
          </a:p>
        </p:txBody>
      </p:sp>
    </p:spTree>
    <p:extLst>
      <p:ext uri="{BB962C8B-B14F-4D97-AF65-F5344CB8AC3E}">
        <p14:creationId xmlns:p14="http://schemas.microsoft.com/office/powerpoint/2010/main" val="3742294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10D7AA-6874-D14C-ABFB-35F399DD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class imbalance?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F2A1D3-6A45-2A4E-92BD-B25DA8004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a proportionally way more of treatment or control units.</a:t>
            </a:r>
          </a:p>
          <a:p>
            <a:r>
              <a:rPr lang="en-US" dirty="0"/>
              <a:t>For example, you want to know the impact of a customer returning a product purchased during Thanksgiving on that customer’s future purchases. </a:t>
            </a:r>
          </a:p>
          <a:p>
            <a:r>
              <a:rPr lang="en-US" dirty="0"/>
              <a:t>While a lot of products are returned, the ratio of customers making the Thanksgiving return versus not is very small. Making up an example that 0.01% of customers do Thanksgiving returns.</a:t>
            </a:r>
          </a:p>
        </p:txBody>
      </p:sp>
    </p:spTree>
    <p:extLst>
      <p:ext uri="{BB962C8B-B14F-4D97-AF65-F5344CB8AC3E}">
        <p14:creationId xmlns:p14="http://schemas.microsoft.com/office/powerpoint/2010/main" val="3174559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B6BF6-4B8A-AB8A-6BED-27010330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a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4A51F-0161-029B-CEF2-8131C50F3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we do not have a clean experiment, we need to train a propensity model to identify control customers (no Thanksgiving returns) to treated customers (Thanksgiving returns). </a:t>
            </a:r>
          </a:p>
          <a:p>
            <a:r>
              <a:rPr lang="en-US" dirty="0"/>
              <a:t>This gives rise to two problems:</a:t>
            </a:r>
          </a:p>
          <a:p>
            <a:pPr marL="514350" indent="-514350">
              <a:buAutoNum type="arabicPeriod"/>
            </a:pPr>
            <a:r>
              <a:rPr lang="en-US" dirty="0"/>
              <a:t>Propensity model may under-predict treatment status. If 0.01% are treated, then the model is 99.99% correct by predicting all customers as control.</a:t>
            </a:r>
          </a:p>
          <a:p>
            <a:pPr marL="514350" indent="-514350">
              <a:buAutoNum type="arabicPeriod"/>
            </a:pPr>
            <a:r>
              <a:rPr lang="en-US" dirty="0"/>
              <a:t>Propensity scores close to either 0 or 1. This leads to imprecise estimates or no overlap.</a:t>
            </a:r>
          </a:p>
        </p:txBody>
      </p:sp>
    </p:spTree>
    <p:extLst>
      <p:ext uri="{BB962C8B-B14F-4D97-AF65-F5344CB8AC3E}">
        <p14:creationId xmlns:p14="http://schemas.microsoft.com/office/powerpoint/2010/main" val="1687720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D34AC-A56C-EE11-6229-8AB1C726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Under-predicting treatment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91ACB-CBC7-F3A1-AB40-638F9E626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prediction models are trained on the mean loss.</a:t>
            </a:r>
          </a:p>
          <a:p>
            <a:r>
              <a:rPr lang="en-US" dirty="0"/>
              <a:t>However, training on the mean loss can detect incorrect patterns and predicting all units are in control.</a:t>
            </a:r>
          </a:p>
          <a:p>
            <a:r>
              <a:rPr lang="en-US" dirty="0"/>
              <a:t>This can cause an underestimate of the features that predict treatment status: returning a Thanksgiving product.</a:t>
            </a:r>
          </a:p>
          <a:p>
            <a:r>
              <a:rPr lang="en-US" dirty="0"/>
              <a:t>Consider training or choosing between models based on other metrics such as Recall, F1 score, etc.</a:t>
            </a:r>
          </a:p>
        </p:txBody>
      </p:sp>
    </p:spTree>
    <p:extLst>
      <p:ext uri="{BB962C8B-B14F-4D97-AF65-F5344CB8AC3E}">
        <p14:creationId xmlns:p14="http://schemas.microsoft.com/office/powerpoint/2010/main" val="567998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10D7AA-6874-D14C-ABFB-35F399DD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 propensity scores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F2A1D3-6A45-2A4E-92BD-B25DA8004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Propensity-based causal models such as IPW and DML are all identified with the same assumptions (overlap, exogeneity, and stable unit treatment variable assumption).</a:t>
            </a:r>
          </a:p>
          <a:p>
            <a:r>
              <a:rPr lang="en-US" dirty="0"/>
              <a:t>At a high level, they all estimate treatment effects by comparing control and treatment accounts with similar propensity scores, that are, in other words, similarly likely to be treated.</a:t>
            </a:r>
          </a:p>
          <a:p>
            <a:r>
              <a:rPr lang="en-US" dirty="0"/>
              <a:t>We show that extremely large and small propensity scores can raise issues. </a:t>
            </a:r>
          </a:p>
        </p:txBody>
      </p:sp>
    </p:spTree>
    <p:extLst>
      <p:ext uri="{BB962C8B-B14F-4D97-AF65-F5344CB8AC3E}">
        <p14:creationId xmlns:p14="http://schemas.microsoft.com/office/powerpoint/2010/main" val="331333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21B62-5F2B-0042-B4D1-0A616B9A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Inference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15C76-6BD6-0F41-AB0A-743D56318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Foundations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Defining Some ATE/ATET Causal Models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ATE/ATET Inference, Asymptotic Theory, and Bootstrapping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/>
              <a:t>Best Practices: Outliers, Feature Selection, Bad Control, and Propensity Trimming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Heterogeneous Treatment Effect Models and Inference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Difference-in-Difference Models for Panel Data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Regression Discontinuity Models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Arguable Validation</a:t>
            </a:r>
          </a:p>
        </p:txBody>
      </p:sp>
    </p:spTree>
    <p:extLst>
      <p:ext uri="{BB962C8B-B14F-4D97-AF65-F5344CB8AC3E}">
        <p14:creationId xmlns:p14="http://schemas.microsoft.com/office/powerpoint/2010/main" val="2385803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E59DD-EBDD-8447-A58E-AC687DB87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6EFBE-DF64-C94D-835E-9F049F2D3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8568" cy="4351338"/>
          </a:xfrm>
        </p:spPr>
        <p:txBody>
          <a:bodyPr/>
          <a:lstStyle/>
          <a:p>
            <a:r>
              <a:rPr lang="en-US" dirty="0"/>
              <a:t>Setup where we have extremely large and small propensity scores</a:t>
            </a:r>
          </a:p>
          <a:p>
            <a:r>
              <a:rPr lang="en-US" dirty="0"/>
              <a:t>Estimate the average treatment effect (ATE) with IPW and DML-IRM models.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933A40-C079-2744-BDE8-E137E03A96F6}"/>
              </a:ext>
            </a:extLst>
          </p:cNvPr>
          <p:cNvGrpSpPr/>
          <p:nvPr/>
        </p:nvGrpSpPr>
        <p:grpSpPr>
          <a:xfrm>
            <a:off x="5836768" y="365125"/>
            <a:ext cx="6062397" cy="3390027"/>
            <a:chOff x="5836768" y="1456293"/>
            <a:chExt cx="6062397" cy="3390027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FC8F6F11-D01C-0047-A0EB-9EF9AF4969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6768" y="1690688"/>
              <a:ext cx="6062397" cy="3155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4635C1E-8F8F-0940-BAA5-DC6C82E2E90F}"/>
                </a:ext>
              </a:extLst>
            </p:cNvPr>
            <p:cNvSpPr txBox="1"/>
            <p:nvPr/>
          </p:nvSpPr>
          <p:spPr>
            <a:xfrm>
              <a:off x="7532370" y="1456293"/>
              <a:ext cx="3719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Distribution of True Propensity Scores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9452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5278-8DCE-4347-98A4-A6950C26B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5BF22-19EC-5E4A-9B7A-5E161EAC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Replace extremely large/small propensity scores with 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bin average; 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Sample average.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Remove observations with large/small propensity scores.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The challenge is that these approaches will create bias in the estimate, so how do you know whether you have eliminated the bias?</a:t>
            </a:r>
          </a:p>
        </p:txBody>
      </p:sp>
    </p:spTree>
    <p:extLst>
      <p:ext uri="{BB962C8B-B14F-4D97-AF65-F5344CB8AC3E}">
        <p14:creationId xmlns:p14="http://schemas.microsoft.com/office/powerpoint/2010/main" val="3958227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81CA3-7E4A-494C-B301-F12713456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Robustness to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7467F-5EA2-2842-A316-35E38443A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placebo outcome is available, where you know the true treatment effect is zero, then you can tune your approach to the placebo outcome.</a:t>
            </a:r>
          </a:p>
          <a:p>
            <a:r>
              <a:rPr lang="en-US" dirty="0"/>
              <a:t>If not, then you have to balance the bias and variance of the approach. Specifically, the more generous your adjustment the more bias but smaller the variance you have.</a:t>
            </a:r>
          </a:p>
        </p:txBody>
      </p:sp>
    </p:spTree>
    <p:extLst>
      <p:ext uri="{BB962C8B-B14F-4D97-AF65-F5344CB8AC3E}">
        <p14:creationId xmlns:p14="http://schemas.microsoft.com/office/powerpoint/2010/main" val="176731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03072-0A89-A743-98A8-624657DC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C. Bad Control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E5198-97A2-E64B-A776-B5417264E8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WIP</a:t>
            </a:r>
          </a:p>
        </p:txBody>
      </p:sp>
    </p:spTree>
    <p:extLst>
      <p:ext uri="{BB962C8B-B14F-4D97-AF65-F5344CB8AC3E}">
        <p14:creationId xmlns:p14="http://schemas.microsoft.com/office/powerpoint/2010/main" val="255999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10D7AA-6874-D14C-ABFB-35F399DD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F2A1D3-6A45-2A4E-92BD-B25DA8004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00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03072-0A89-A743-98A8-624657DC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D. Propensity Score Trimming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E5198-97A2-E64B-A776-B5417264E8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WIP</a:t>
            </a:r>
          </a:p>
        </p:txBody>
      </p:sp>
    </p:spTree>
    <p:extLst>
      <p:ext uri="{BB962C8B-B14F-4D97-AF65-F5344CB8AC3E}">
        <p14:creationId xmlns:p14="http://schemas.microsoft.com/office/powerpoint/2010/main" val="1417876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10D7AA-6874-D14C-ABFB-35F399DD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Weighting in propensity-based causal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F2A1D3-6A45-2A4E-92BD-B25DA8004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Propensity-based causal models such as IPW and DML are all identified with the same assumptions (overlap, exogeneity, and stable unit treatment variable assumption).</a:t>
            </a:r>
          </a:p>
          <a:p>
            <a:r>
              <a:rPr lang="en-US" dirty="0"/>
              <a:t>At a high level, they all estimate treatment effects by comparing control and treatment accounts with similar propensity scores, that are, in other words, similarly likely to be treated.</a:t>
            </a:r>
          </a:p>
          <a:p>
            <a:r>
              <a:rPr lang="en-US" dirty="0"/>
              <a:t>We show that extremely large and small propensity scores can raise issues. </a:t>
            </a:r>
          </a:p>
          <a:p>
            <a:r>
              <a:rPr lang="en-US" dirty="0"/>
              <a:t>We show how propensity weighting happens in IPW and DML estimators.</a:t>
            </a:r>
          </a:p>
        </p:txBody>
      </p:sp>
    </p:spTree>
    <p:extLst>
      <p:ext uri="{BB962C8B-B14F-4D97-AF65-F5344CB8AC3E}">
        <p14:creationId xmlns:p14="http://schemas.microsoft.com/office/powerpoint/2010/main" val="3798243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B6A75-30D2-FE48-8111-A9D2D29C5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Weighting in IPW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622406-E981-7D48-9C85-27DB709E29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We want to estimate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, and will estimate a propensity score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The Inverse Propensity Weighting (IPW) estimator of the Average Treatment Effect (ATE) is: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𝐼𝑃𝑊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</m:acc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</m:acc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the denominator, it is is clear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values of 0 and 1 can cause the estimator to get very large.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622406-E981-7D48-9C85-27DB709E29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b="-16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4852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8B621-92A1-0E4C-A86F-685D16B4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Weighting in DML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D68746-33E1-2A41-9BB2-E94E417A15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DML’s Interactive Regression Model contains an IPW portion, so the previous IPW slide’s logic holds.</a:t>
                </a:r>
              </a:p>
              <a:p>
                <a:r>
                  <a:rPr lang="en-US" dirty="0"/>
                  <a:t>The DML-IRM estimator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𝐷𝑀𝐿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𝐼𝑅𝑀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acc>
                            <m:accPr>
                              <m:chr m:val="̂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So why would we use these models in the first place? IPW and DML-IRM have the additional advantage of flexibility</a:t>
                </a:r>
                <a:r>
                  <a:rPr lang="en-US"/>
                  <a:t>.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D68746-33E1-2A41-9BB2-E94E417A15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7930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E59DD-EBDD-8447-A58E-AC687DB87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6EFBE-DF64-C94D-835E-9F049F2D3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8568" cy="4351338"/>
          </a:xfrm>
        </p:spPr>
        <p:txBody>
          <a:bodyPr/>
          <a:lstStyle/>
          <a:p>
            <a:r>
              <a:rPr lang="en-US" dirty="0"/>
              <a:t>Setup where we have extremely large and small propensity scores</a:t>
            </a:r>
          </a:p>
          <a:p>
            <a:r>
              <a:rPr lang="en-US" dirty="0"/>
              <a:t>Estimate the average treatment effect (ATE) with IPW and DML-IRM models.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933A40-C079-2744-BDE8-E137E03A96F6}"/>
              </a:ext>
            </a:extLst>
          </p:cNvPr>
          <p:cNvGrpSpPr/>
          <p:nvPr/>
        </p:nvGrpSpPr>
        <p:grpSpPr>
          <a:xfrm>
            <a:off x="5836768" y="365125"/>
            <a:ext cx="6062397" cy="3390027"/>
            <a:chOff x="5836768" y="1456293"/>
            <a:chExt cx="6062397" cy="3390027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FC8F6F11-D01C-0047-A0EB-9EF9AF4969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6768" y="1690688"/>
              <a:ext cx="6062397" cy="3155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4635C1E-8F8F-0940-BAA5-DC6C82E2E90F}"/>
                </a:ext>
              </a:extLst>
            </p:cNvPr>
            <p:cNvSpPr txBox="1"/>
            <p:nvPr/>
          </p:nvSpPr>
          <p:spPr>
            <a:xfrm>
              <a:off x="7532370" y="1456293"/>
              <a:ext cx="3719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Distribution of True Propensity Scores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937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43B44-8F3E-9A48-977A-B0F4304BD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0AD45-E807-C644-8514-9D2CE7B7F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presentation will outline best practices for issues around causal inference which can be applied to other ML settings. </a:t>
            </a:r>
          </a:p>
          <a:p>
            <a:pPr marL="514350" indent="-514350">
              <a:buAutoNum type="alphaUcPeriod"/>
            </a:pPr>
            <a:r>
              <a:rPr lang="en-US" dirty="0"/>
              <a:t>Outliers; </a:t>
            </a:r>
          </a:p>
          <a:p>
            <a:pPr marL="514350" indent="-514350">
              <a:buAutoNum type="alphaUcPeriod"/>
            </a:pPr>
            <a:r>
              <a:rPr lang="en-US" dirty="0"/>
              <a:t>Feature Selection;</a:t>
            </a:r>
          </a:p>
          <a:p>
            <a:pPr marL="514350" indent="-514350">
              <a:buAutoNum type="alphaUcPeriod"/>
            </a:pPr>
            <a:r>
              <a:rPr lang="en-US" dirty="0"/>
              <a:t>Bad Control ; and</a:t>
            </a:r>
          </a:p>
          <a:p>
            <a:pPr marL="514350" indent="-514350">
              <a:buAutoNum type="alphaUcPeriod"/>
            </a:pPr>
            <a:r>
              <a:rPr lang="en-US" dirty="0"/>
              <a:t>Propensity Score Trimming</a:t>
            </a:r>
          </a:p>
          <a:p>
            <a:r>
              <a:rPr lang="en-US" dirty="0"/>
              <a:t>For each issue, we will discuss what the problem is, why it’s a problem, and a solution outline.</a:t>
            </a:r>
          </a:p>
        </p:txBody>
      </p:sp>
    </p:spTree>
    <p:extLst>
      <p:ext uri="{BB962C8B-B14F-4D97-AF65-F5344CB8AC3E}">
        <p14:creationId xmlns:p14="http://schemas.microsoft.com/office/powerpoint/2010/main" val="3146437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5278-8DCE-4347-98A4-A6950C26B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5BF22-19EC-5E4A-9B7A-5E161EAC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Replace extremely large/small propensity scores with 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bin average; 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Sample average.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Remove observations with large/small propensity scores.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The challenge is that these approaches will create bias in the estimate, so how do you know whether you have eliminated the bias?</a:t>
            </a:r>
          </a:p>
        </p:txBody>
      </p:sp>
    </p:spTree>
    <p:extLst>
      <p:ext uri="{BB962C8B-B14F-4D97-AF65-F5344CB8AC3E}">
        <p14:creationId xmlns:p14="http://schemas.microsoft.com/office/powerpoint/2010/main" val="3667457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81CA3-7E4A-494C-B301-F12713456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Robustness to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7467F-5EA2-2842-A316-35E38443A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placebo outcome is available, where you know the true treatment effect is zero, then you can tune your approach to the placebo outcome.</a:t>
            </a:r>
          </a:p>
          <a:p>
            <a:r>
              <a:rPr lang="en-US" dirty="0"/>
              <a:t>If not, then you have to balance the bias and variance of the approach. Specifically, the more generous your adjustment the more bias but smaller the variance you have.</a:t>
            </a:r>
          </a:p>
        </p:txBody>
      </p:sp>
    </p:spTree>
    <p:extLst>
      <p:ext uri="{BB962C8B-B14F-4D97-AF65-F5344CB8AC3E}">
        <p14:creationId xmlns:p14="http://schemas.microsoft.com/office/powerpoint/2010/main" val="1758845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41210-5387-B446-9378-CDCAC9FBD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38251-ADF8-184C-B3E4-FEF4DBB92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663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0DE15-963E-A147-A0A3-000A59DDC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bias-variance trade-offs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1FC84-32A1-F54D-8827-02F67C780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97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03072-0A89-A743-98A8-624657DC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E5198-97A2-E64B-A776-B5417264E8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447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9005-6E22-A84F-A1A8-45CFB584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1B0D24-7805-9147-A906-9892C95875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7621"/>
            <a:ext cx="8363188" cy="585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D41B67-5B5E-D444-950B-DA18B97C7E92}"/>
              </a:ext>
            </a:extLst>
          </p:cNvPr>
          <p:cNvSpPr txBox="1"/>
          <p:nvPr/>
        </p:nvSpPr>
        <p:spPr>
          <a:xfrm>
            <a:off x="5651500" y="5992297"/>
            <a:ext cx="5405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Source: https://</a:t>
            </a:r>
            <a:r>
              <a:rPr lang="en-US" i="1" dirty="0" err="1"/>
              <a:t>eng.uber.com</a:t>
            </a:r>
            <a:r>
              <a:rPr lang="en-US" i="1" dirty="0"/>
              <a:t>/causal-inference-at-uber/</a:t>
            </a:r>
          </a:p>
        </p:txBody>
      </p:sp>
    </p:spTree>
    <p:extLst>
      <p:ext uri="{BB962C8B-B14F-4D97-AF65-F5344CB8AC3E}">
        <p14:creationId xmlns:p14="http://schemas.microsoft.com/office/powerpoint/2010/main" val="24482719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7ACDE-E4D4-B44B-BF09-2A24B3857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Weighting in 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088569-55DD-A94B-AD75-90C756E980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From the Frisch-Waugh-Lovell theorem, we can express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r>
                  <a:rPr lang="en-US" dirty="0"/>
                  <a:t>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]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])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is also the OLS estimator. </a:t>
                </a:r>
              </a:p>
              <a:p>
                <a:r>
                  <a:rPr lang="en-US" dirty="0"/>
                  <a:t>Weighting enters the scenario because the above can be re-expressed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)(1−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)(1−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is the variation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unrelated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Then we can see how dividing by the propensity score results in the same issue.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088569-55DD-A94B-AD75-90C756E980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035" b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10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03072-0A89-A743-98A8-624657DC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Outliers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E5198-97A2-E64B-A776-B5417264E8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26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10D7AA-6874-D14C-ABFB-35F399DD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outliers problems?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F2A1D3-6A45-2A4E-92BD-B25DA80045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Generally, treatment effects estimates are about the average.</a:t>
                </a:r>
              </a:p>
              <a:p>
                <a:pPr lvl="1"/>
                <a:r>
                  <a:rPr lang="en-US" dirty="0"/>
                  <a:t>Average treatment effect</a:t>
                </a:r>
              </a:p>
              <a:p>
                <a:pPr lvl="1"/>
                <a:r>
                  <a:rPr lang="en-US" dirty="0"/>
                  <a:t>Average treatment effect on the treated</a:t>
                </a:r>
              </a:p>
              <a:p>
                <a:pPr lvl="1"/>
                <a:r>
                  <a:rPr lang="en-US" dirty="0"/>
                  <a:t>Conditional average treatment effect</a:t>
                </a:r>
              </a:p>
              <a:p>
                <a:r>
                  <a:rPr lang="en-US" dirty="0"/>
                  <a:t> This is represented in their technical implementation by the statistical conditions for estimation.</a:t>
                </a:r>
              </a:p>
              <a:p>
                <a:r>
                  <a:rPr lang="en-US" dirty="0"/>
                  <a:t>For example, the </a:t>
                </a:r>
                <a:r>
                  <a:rPr lang="en-US" dirty="0" err="1"/>
                  <a:t>unconfoundedness</a:t>
                </a:r>
                <a:r>
                  <a:rPr lang="en-US" dirty="0"/>
                  <a:t> assumption can be represented as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]=0</m:t>
                    </m:r>
                  </m:oMath>
                </a14:m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F2A1D3-6A45-2A4E-92BD-B25DA80045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2972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14A86-6BC5-CD40-8CA2-03BD62B9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 skew the 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16B79-2DC6-E84E-B95C-97A744679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Obviously, outlier values cause the average to take on extreme values</a:t>
            </a:r>
          </a:p>
          <a:p>
            <a:r>
              <a:rPr lang="en-US" dirty="0"/>
              <a:t>This is also a theoretical problem because we have already decided our metric of interest is the average. The average by its nature is sensitive to outliers. </a:t>
            </a:r>
          </a:p>
          <a:p>
            <a:pPr lvl="1"/>
            <a:r>
              <a:rPr lang="en-US" dirty="0"/>
              <a:t>The median not so much, but we’ll return to the median later.</a:t>
            </a:r>
          </a:p>
          <a:p>
            <a:r>
              <a:rPr lang="en-US" dirty="0"/>
              <a:t>Outliers can be a problem if the data is is meant to be representative, but we still have low sample size. </a:t>
            </a:r>
          </a:p>
        </p:txBody>
      </p:sp>
    </p:spTree>
    <p:extLst>
      <p:ext uri="{BB962C8B-B14F-4D97-AF65-F5344CB8AC3E}">
        <p14:creationId xmlns:p14="http://schemas.microsoft.com/office/powerpoint/2010/main" val="4202894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25208-33F8-F844-BD4C-9E138DA8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E909FA-F381-A346-A869-2015235121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This means that outlier values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potentially a problem. Outlier values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(without any corresponding outlier values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/>
                  <a:t>) can be addressed with feature generation. </a:t>
                </a:r>
              </a:p>
              <a:p>
                <a:r>
                  <a:rPr lang="en-US" dirty="0"/>
                  <a:t>We will discuss two types of outliers with simulations:</a:t>
                </a:r>
              </a:p>
              <a:p>
                <a:pPr marL="0" indent="0">
                  <a:buNone/>
                </a:pPr>
                <a:r>
                  <a:rPr lang="en-US" dirty="0"/>
                  <a:t>1. Outliers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due to random noise, or large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/>
                  <a:t>;</a:t>
                </a:r>
              </a:p>
              <a:p>
                <a:pPr marL="0" indent="0">
                  <a:buNone/>
                </a:pPr>
                <a:r>
                  <a:rPr lang="en-US" dirty="0"/>
                  <a:t>2. Outliers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due to outlier values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E909FA-F381-A346-A869-2015235121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654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F7A7B56-B59B-3C4A-918B-5D7088A6449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Outlier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values due to large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F7A7B56-B59B-3C4A-918B-5D7088A644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C1AAF8-47E2-6C43-87CD-A82B6D1729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Generally, large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not a concern for the estimate, but can be a concern with inference. This is 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will be identified as random noise.</a:t>
                </a:r>
              </a:p>
              <a:p>
                <a:r>
                  <a:rPr lang="en-US" dirty="0"/>
                  <a:t>Simulation setup: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𝜏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random draws,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independent normally distributed features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is the treatment effect, and the parameter of interest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C1AAF8-47E2-6C43-87CD-A82B6D1729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774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8226-C323-BA41-B120-CE7A91B1B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evidence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022529-B3C3-EB43-B61A-F12B6CF154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4560518" cy="4374759"/>
              </a:xfrm>
            </p:spPr>
            <p:txBody>
              <a:bodyPr/>
              <a:lstStyle/>
              <a:p>
                <a:r>
                  <a:rPr lang="en-US" dirty="0"/>
                  <a:t>Simulation created outlier values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large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10% of observations have large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 the distribution becomes more skewed, the bias increases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022529-B3C3-EB43-B61A-F12B6CF154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4560518" cy="4374759"/>
              </a:xfrm>
              <a:blipFill>
                <a:blip r:embed="rId2"/>
                <a:stretch>
                  <a:fillRect l="-2500" t="-2312" r="-3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588CF132-4BE7-C14D-91F4-CB80F49A6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805" y="739035"/>
            <a:ext cx="5960509" cy="572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440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6548</TotalTime>
  <Words>1776</Words>
  <Application>Microsoft Macintosh PowerPoint</Application>
  <PresentationFormat>Widescreen</PresentationFormat>
  <Paragraphs>173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Office Theme</vt:lpstr>
      <vt:lpstr>Causal Inference Crash Course Part 4: Best Practices: Outliers, Class Imbalance, and Feature Selection</vt:lpstr>
      <vt:lpstr>Causal Inference Series</vt:lpstr>
      <vt:lpstr>Overview</vt:lpstr>
      <vt:lpstr>A. Outliers</vt:lpstr>
      <vt:lpstr>Why are outliers problems?</vt:lpstr>
      <vt:lpstr>Outliers skew the average</vt:lpstr>
      <vt:lpstr>Two types of outliers</vt:lpstr>
      <vt:lpstr>Outlier Y_i values due to large values of u_i </vt:lpstr>
      <vt:lpstr>Simulation evidence</vt:lpstr>
      <vt:lpstr>Outlier Y_i values due to large values of X_i</vt:lpstr>
      <vt:lpstr>Condition on generated features of X_1i and X_2i</vt:lpstr>
      <vt:lpstr>Potential Solutions</vt:lpstr>
      <vt:lpstr>Truncation simulation evidence</vt:lpstr>
      <vt:lpstr>Winsorizing Values of Y_i </vt:lpstr>
      <vt:lpstr>B. Class Imbalance</vt:lpstr>
      <vt:lpstr>What is class imbalance?</vt:lpstr>
      <vt:lpstr>Why is this a problem?</vt:lpstr>
      <vt:lpstr>Under-predicting treatment status</vt:lpstr>
      <vt:lpstr>Extreme propensity scores</vt:lpstr>
      <vt:lpstr>Simulation case</vt:lpstr>
      <vt:lpstr>Possible Approaches</vt:lpstr>
      <vt:lpstr>Robustness to approaches</vt:lpstr>
      <vt:lpstr>C. Bad Control</vt:lpstr>
      <vt:lpstr>PowerPoint Presentation</vt:lpstr>
      <vt:lpstr>D. Propensity Score Trimming</vt:lpstr>
      <vt:lpstr>Weighting in propensity-based causal models</vt:lpstr>
      <vt:lpstr>Weighting in IPW</vt:lpstr>
      <vt:lpstr>Weighting in DML</vt:lpstr>
      <vt:lpstr>Simulation case</vt:lpstr>
      <vt:lpstr>Possible Approaches</vt:lpstr>
      <vt:lpstr>Robustness to approaches</vt:lpstr>
      <vt:lpstr>PowerPoint Presentation</vt:lpstr>
      <vt:lpstr>Simulation of bias-variance trade-offs</vt:lpstr>
      <vt:lpstr>Appendix</vt:lpstr>
      <vt:lpstr>PowerPoint Presentation</vt:lpstr>
      <vt:lpstr>Weighting in 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 Inference Crash Course Part 4: Best Practices: Outliers, Class Imbalance, Feature Selection, and Bad Control </dc:title>
  <dc:creator>Julian Hsu</dc:creator>
  <cp:lastModifiedBy>Julian Hsu</cp:lastModifiedBy>
  <cp:revision>223</cp:revision>
  <dcterms:created xsi:type="dcterms:W3CDTF">2021-09-15T22:39:30Z</dcterms:created>
  <dcterms:modified xsi:type="dcterms:W3CDTF">2022-10-13T21:03:09Z</dcterms:modified>
</cp:coreProperties>
</file>