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313" r:id="rId3"/>
    <p:sldId id="354" r:id="rId4"/>
    <p:sldId id="314" r:id="rId5"/>
    <p:sldId id="317" r:id="rId6"/>
    <p:sldId id="353" r:id="rId7"/>
    <p:sldId id="318" r:id="rId8"/>
    <p:sldId id="351" r:id="rId9"/>
    <p:sldId id="334" r:id="rId10"/>
    <p:sldId id="321" r:id="rId11"/>
    <p:sldId id="322" r:id="rId12"/>
    <p:sldId id="320" r:id="rId13"/>
    <p:sldId id="335" r:id="rId14"/>
    <p:sldId id="329" r:id="rId15"/>
    <p:sldId id="330" r:id="rId16"/>
    <p:sldId id="338" r:id="rId17"/>
    <p:sldId id="339" r:id="rId18"/>
    <p:sldId id="350" r:id="rId19"/>
    <p:sldId id="349" r:id="rId20"/>
    <p:sldId id="345" r:id="rId21"/>
    <p:sldId id="352" r:id="rId22"/>
    <p:sldId id="32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07"/>
    <p:restoredTop sz="89509"/>
  </p:normalViewPr>
  <p:slideViewPr>
    <p:cSldViewPr snapToGrid="0" snapToObjects="1">
      <p:cViewPr>
        <p:scale>
          <a:sx n="105" d="100"/>
          <a:sy n="105" d="100"/>
        </p:scale>
        <p:origin x="312" y="-360"/>
      </p:cViewPr>
      <p:guideLst/>
    </p:cSldViewPr>
  </p:slideViewPr>
  <p:notesTextViewPr>
    <p:cViewPr>
      <p:scale>
        <a:sx n="155" d="100"/>
        <a:sy n="15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7B96D-ABC4-3C44-843F-AA5649F65902}" type="datetimeFigureOut">
              <a:rPr lang="en-US" smtClean="0"/>
              <a:t>1/20/22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9F9DB-49D4-654C-A95E-5E67804B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29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inference and standard errors is *required* for HTE models, just like for ATE/ATET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9F9DB-49D4-654C-A95E-5E67804B87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9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Statistical inference for ATE/ATET estimates is based on the distribution of error around the average estimate. </a:t>
            </a:r>
          </a:p>
          <a:p>
            <a:r>
              <a:rPr lang="en-US" dirty="0"/>
              <a:t>The challenge is getting a distribution around an individual estimate.</a:t>
            </a:r>
          </a:p>
          <a:p>
            <a:r>
              <a:rPr lang="en-US" dirty="0"/>
              <a:t>The solution is to rely on either model specifications or bootstrapping-</a:t>
            </a:r>
            <a:r>
              <a:rPr lang="en-US" dirty="0" err="1"/>
              <a:t>esque</a:t>
            </a:r>
            <a:r>
              <a:rPr lang="en-US" dirty="0"/>
              <a:t> methods.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9F9DB-49D4-654C-A95E-5E67804B87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8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The standard error is calculated via the Delta method.</a:t>
                </a:r>
              </a:p>
              <a:p>
                <a:endParaRPr lang="en-US" dirty="0"/>
              </a:p>
              <a:p>
                <a:r>
                  <a:rPr lang="en-US" dirty="0"/>
                  <a:t>We can use OLS to estimate the above equation if:</a:t>
                </a:r>
              </a:p>
              <a:p>
                <a:pPr lvl="1"/>
                <a:r>
                  <a:rPr lang="en-US" dirty="0"/>
                  <a:t>There are few dimensions of heterogeneity (</a:t>
                </a:r>
                <a:r>
                  <a:rPr lang="en-US" dirty="0" err="1"/>
                  <a:t>ie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low dimensional); or</a:t>
                </a:r>
              </a:p>
              <a:p>
                <a:pPr lvl="1"/>
                <a:r>
                  <a:rPr lang="en-US" dirty="0"/>
                  <a:t>We are interested in specific dimensions of heterogeneity (</a:t>
                </a:r>
                <a:r>
                  <a:rPr lang="en-US" dirty="0" err="1"/>
                  <a:t>ie</a:t>
                </a:r>
                <a:r>
                  <a:rPr lang="en-US" dirty="0"/>
                  <a:t> we only want to know HTE across account tenure)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use OLS to estimate the above equation if:</a:t>
                </a:r>
              </a:p>
              <a:p>
                <a:pPr lvl="1"/>
                <a:r>
                  <a:rPr lang="en-US" dirty="0"/>
                  <a:t>There are few dimensions of heterogeneity (</a:t>
                </a:r>
                <a:r>
                  <a:rPr lang="en-US" dirty="0" err="1"/>
                  <a:t>ie</a:t>
                </a:r>
                <a:r>
                  <a:rPr lang="en-US" dirty="0"/>
                  <a:t> </a:t>
                </a:r>
                <a:r>
                  <a:rPr lang="en-US" b="0" i="0">
                    <a:latin typeface="Cambria Math" panose="02040503050406030204" pitchFamily="18" charset="0"/>
                  </a:rPr>
                  <a:t>𝑔(𝑍_𝑖 )  </a:t>
                </a:r>
                <a:r>
                  <a:rPr lang="en-US" dirty="0"/>
                  <a:t>is low dimensional); or</a:t>
                </a:r>
              </a:p>
              <a:p>
                <a:pPr lvl="1"/>
                <a:r>
                  <a:rPr lang="en-US" dirty="0"/>
                  <a:t>We are interested in specific dimensions of heterogeneity (</a:t>
                </a:r>
                <a:r>
                  <a:rPr lang="en-US" dirty="0" err="1"/>
                  <a:t>ie</a:t>
                </a:r>
                <a:r>
                  <a:rPr lang="en-US" dirty="0"/>
                  <a:t> we only want to know HTE across account tenure)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9F9DB-49D4-654C-A95E-5E67804B87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92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Standard errors and confidence intervals are available based on a bootstrap/jackknife approach.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Bootstrap/Jackknife approach: Intuitively, estimate the distribution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removed from the sample 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Standard errors and confidence intervals are available based on a bootstrap/jackknife approach.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Bootstrap/Jackknife approach: Intuitively, estimate the distribution in </a:t>
                </a:r>
                <a:r>
                  <a:rPr lang="en-US" i="0" dirty="0">
                    <a:latin typeface="Cambria Math" panose="02040503050406030204" pitchFamily="18" charset="0"/>
                  </a:rPr>
                  <a:t>𝜏 ̂(𝑧</a:t>
                </a:r>
                <a:r>
                  <a:rPr lang="en-US" i="0">
                    <a:latin typeface="Cambria Math" panose="02040503050406030204" pitchFamily="18" charset="0"/>
                  </a:rPr>
                  <a:t>)</a:t>
                </a:r>
                <a:r>
                  <a:rPr lang="en-US" dirty="0"/>
                  <a:t> when </a:t>
                </a:r>
                <a:r>
                  <a:rPr lang="en-US" i="0" dirty="0">
                    <a:latin typeface="Cambria Math" panose="02040503050406030204" pitchFamily="18" charset="0"/>
                  </a:rPr>
                  <a:t>𝑧</a:t>
                </a:r>
                <a:r>
                  <a:rPr lang="en-US" dirty="0"/>
                  <a:t> is removed from the sample 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9F9DB-49D4-654C-A95E-5E67804B87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9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do the same thing with IPW or other doubly robust methods to get noisy individual treatment effects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9F9DB-49D4-654C-A95E-5E67804B87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23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*could* do bootstrapping of the individual-level estimates, but that would be very computationally intensive procedure.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9F9DB-49D4-654C-A95E-5E67804B87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64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AutoNum type="arabicPeriod"/>
                </a:pPr>
                <a:r>
                  <a:rPr lang="en-US" dirty="0"/>
                  <a:t>There is a minor point here about how reasonable it is to condition on the squared version of a variable. However, we can make the same argument if 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we had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Note the argument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contains information</a:t>
                </a:r>
                <a:r>
                  <a:rPr lang="en-US" baseline="0" dirty="0"/>
                  <a:t> about the other covariates does not hold because by construction it has to be uncorrelated with other features.</a:t>
                </a:r>
              </a:p>
              <a:p>
                <a:pPr marL="228600" indent="-228600">
                  <a:buAutoNum type="arabicPeriod"/>
                </a:pPr>
                <a:r>
                  <a:rPr lang="en-US" baseline="0" dirty="0"/>
                  <a:t>The linear expectation is done because OLS implicitly does a linear expectation for </a:t>
                </a:r>
                <a:r>
                  <a:rPr lang="en-US" baseline="0" dirty="0" err="1"/>
                  <a:t>residualization</a:t>
                </a:r>
                <a:r>
                  <a:rPr lang="en-US" baseline="0" dirty="0"/>
                  <a:t>. You can see this yourself if you were to use OLS (without any cross-fitting) in a simple DML model.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AutoNum type="arabicPeriod"/>
                </a:pPr>
                <a:r>
                  <a:rPr lang="en-US" dirty="0"/>
                  <a:t>There is a minor point here about how reasonable it is to condition on the squared version of a variable. However, we can make the same argument if instead of </a:t>
                </a:r>
                <a:r>
                  <a:rPr lang="en-US" b="0" i="0">
                    <a:latin typeface="Cambria Math" panose="02040503050406030204" pitchFamily="18" charset="0"/>
                  </a:rPr>
                  <a:t>𝑧_1𝑖</a:t>
                </a:r>
                <a:r>
                  <a:rPr lang="en-US" dirty="0"/>
                  <a:t>, we had </a:t>
                </a:r>
                <a:r>
                  <a:rPr lang="en-US" b="0" i="0">
                    <a:latin typeface="Cambria Math" panose="02040503050406030204" pitchFamily="18" charset="0"/>
                  </a:rPr>
                  <a:t>𝑧_2𝑖</a:t>
                </a:r>
                <a:r>
                  <a:rPr lang="en-US" dirty="0"/>
                  <a:t>. Note the argument </a:t>
                </a:r>
                <a:r>
                  <a:rPr lang="en-US" i="0">
                    <a:latin typeface="Cambria Math" panose="02040503050406030204" pitchFamily="18" charset="0"/>
                  </a:rPr>
                  <a:t>𝑇 ̃_𝑖</a:t>
                </a:r>
                <a:r>
                  <a:rPr lang="en-US" dirty="0"/>
                  <a:t> contains information</a:t>
                </a:r>
                <a:r>
                  <a:rPr lang="en-US" baseline="0" dirty="0"/>
                  <a:t> about the other covariates does not hold because by construction it has to be uncorrelated with other features.</a:t>
                </a:r>
              </a:p>
              <a:p>
                <a:pPr marL="228600" indent="-228600">
                  <a:buAutoNum type="arabicPeriod"/>
                </a:pPr>
                <a:r>
                  <a:rPr lang="en-US" baseline="0" dirty="0"/>
                  <a:t>The linear expectation is done because OLS implicitly does a linear expectation for </a:t>
                </a:r>
                <a:r>
                  <a:rPr lang="en-US" baseline="0" dirty="0" err="1"/>
                  <a:t>residualization</a:t>
                </a:r>
                <a:r>
                  <a:rPr lang="en-US" baseline="0" dirty="0"/>
                  <a:t>. You can see this yourself if you were to use OLS (without any cross-fitting) in a simple DML model.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9F9DB-49D4-654C-A95E-5E67804B873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4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BF9C8-5123-E04C-9644-E9A8A19E7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4FE71-B920-4549-B064-434EE8B6C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EA03F-E703-564B-8B0F-1E04796B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0DB5-971A-FC47-884B-08541F55C1C3}" type="datetime1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991AA-1B56-3C47-8E19-DCD370D2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66C6A-65C3-0C40-A604-33FA741C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5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B3685-1692-AF4F-96E1-E5837823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4FC91-7E57-404E-896F-BC86EC261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7D28F-8F45-7148-B2BE-DD1F80A2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3079-9EDA-4745-8573-22F8FC2B4C2B}" type="datetime1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455CA-17E9-1F40-9AC9-CAC9B68F7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4829A-3201-884A-AEE2-6881C4BB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8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639BAC-A213-8146-9FEB-FEF904249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D1CE9-7FF8-8D48-9EAA-91BEE377C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07683-683E-CF4F-BBBC-2AA4B13B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B3C7-CCF3-6B47-B18E-4F2C081301DB}" type="datetime1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6E93B-476D-C84E-AD56-8032C3E1C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7E8DE-9233-F248-AF44-325B960D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2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2996A-7BF2-7A4F-91F6-E0A73B36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9F30-B167-D34F-9C54-F5584CD60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93E85-47A4-8548-B769-509E6BE2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C755-B230-374C-BFB3-05B8F74980B4}" type="datetime1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D00A-85A3-8840-A855-D976C3242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865A5-29F4-864E-A3F2-045A399F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9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2A859-28C8-E640-8517-B2805675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3EC66-8183-0C4C-92ED-BB7A7E656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CBE40-9513-E343-9D95-8BF8D7496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D7E3-4A7B-DA43-85A8-87C0B221EA4B}" type="datetime1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7DDB3-EA0C-EA48-9D64-96A9B9132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ACEA2-6EDA-B84C-AFA8-AA30C598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8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296B-5100-E247-9290-23F89760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F1E25-92AD-CE45-A4C4-A97632182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FF665-16E3-B54D-B472-9FC409B4C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DCB8A-9263-224C-BF7A-A60381D0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5FB5-BC7B-3C4A-893C-0E8BA4E1F80F}" type="datetime1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69170-E02B-F04F-BE55-7E4A0D19C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FDEB6-F777-7A4F-980A-54EBC2CA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1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254CB-3FA9-3A40-93B5-8C3E0111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88A5C-C3F0-FB46-BD4E-F760BB5D7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EEE1B-6666-404D-A97D-E0C78A526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4B8228-88B1-F244-9D7B-22EAA23D4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887D5-28EA-234A-B178-A7B3AC477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EA686-5ADA-884B-AAEC-8CDECBC27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87FA-DA3D-0F48-870D-53A90D2CDC16}" type="datetime1">
              <a:rPr lang="en-US" smtClean="0"/>
              <a:t>1/20/22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CD7EB8-AECF-5546-8834-6A048105D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156E4-6CA0-4843-8DD7-547DA8C2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6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F93A9-E515-5B40-BE43-DCAE8CAC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71FAA-99E5-704B-A4C9-65BB2593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3373-6773-E64F-AF19-A307D4595376}" type="datetime1">
              <a:rPr lang="en-US" smtClean="0"/>
              <a:t>1/20/22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73EDD-D760-5C4D-B4FF-D13197C9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DF355-7F0D-DF42-94D6-27F316AC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2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B95C2-A693-4449-A00F-891C432EC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0C4B-C799-2541-A791-96D47C829D62}" type="datetime1">
              <a:rPr lang="en-US" smtClean="0"/>
              <a:t>1/20/22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DAFB4-0DA6-D04F-9276-D90866C2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B87C8-B626-494B-83C0-CC55B461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5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57D5-03B0-CD49-A50D-AD11A0FCD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4DAB6-30F6-0D42-9DFB-19F25EF91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8644F-17AA-4943-AC66-2D4B933DE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80415-8240-2E48-A281-307A7DDB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2BA6-6637-0647-86EC-4EADFA870092}" type="datetime1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1AF4C-74DA-D342-9E8D-2F6E1FB5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A41D0-0384-AD42-8830-C61273BB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1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3C8D-AC44-3443-B1EB-DD23D5297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BC6A8-F0CB-3D4E-9BEE-812DB0678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6ECFA-2BB5-4345-9471-C95D52F99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F2C2B-6636-4644-A8C9-1D8E26853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A1A4-4758-AA46-A081-20CCA1104709}" type="datetime1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3D555-B494-8740-89D4-E32D1CBD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76C79-8C2D-5744-9B10-A9C5C40E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5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D9EB8D-3E08-E044-9E4C-01717B0C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463A3-C6A3-0E41-89D6-68A59835F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840C6-D3E7-FC49-A054-DD07F6087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7562A-0E6F-504A-BBBB-F649C53C426A}" type="datetime1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745FC-D96D-1640-9330-1D8DBD782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9B6DD-2AFA-E84C-A662-F5C220FDD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05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4.14497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arxiv.org/abs/1712.04802" TargetMode="External"/><Relationship Id="rId4" Type="http://schemas.openxmlformats.org/officeDocument/2006/relationships/hyperlink" Target="https://academic.oup.com/ectj/article-abstract/24/2/264/5899048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05C02-60B0-E64F-A9A3-9CC1DD16D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Heterogeneous Treatment Effect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CA8CC-B78C-2A42-92A4-783F9E30C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Julian Hsu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E3EB1-B365-B442-8958-3CA5397C8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2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F5202-F741-884A-B02D-A4DE1C769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SGCT uses </a:t>
            </a:r>
            <a:r>
              <a:rPr lang="en-US" dirty="0" err="1"/>
              <a:t>residualization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530E8E-63B0-AC46-9380-C6D5559F0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Now how do we estimate this equation?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At first glance we can just do OLS, but we can improve that approach with machine learning, specifically </a:t>
                </a:r>
                <a:r>
                  <a:rPr lang="en-US" dirty="0" err="1"/>
                  <a:t>residualization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SGCT estimates this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are the </a:t>
                </a:r>
                <a:r>
                  <a:rPr lang="en-US" dirty="0" err="1"/>
                  <a:t>residualized</a:t>
                </a:r>
                <a:r>
                  <a:rPr lang="en-US" dirty="0"/>
                  <a:t> outcome and treatment.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530E8E-63B0-AC46-9380-C6D5559F0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29F67-932F-FB4B-8EDA-2A4F7241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67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1551F-D267-5D4B-AA21-EF8324C5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SGCT – HTE and 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CE0538-86C1-AA42-8F40-EA32749E22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now need to do inference for individual treatment effects from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To address the risk of overfitting, we do feature selection using sample-</a:t>
                </a:r>
                <a:r>
                  <a:rPr lang="en-US" dirty="0" err="1"/>
                  <a:t>splitted</a:t>
                </a:r>
                <a:r>
                  <a:rPr lang="en-US" dirty="0"/>
                  <a:t> LASSO.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Split data in half.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For one half, select features with LASSO.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Estimate OLS on the second set using selected features.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Repeat for the other half.</a:t>
                </a:r>
              </a:p>
              <a:p>
                <a:r>
                  <a:rPr lang="en-US" dirty="0"/>
                  <a:t>The splitting allows us to do inference.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CE0538-86C1-AA42-8F40-EA32749E22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2A019-7747-1945-B1B8-EF4D7C287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64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16BE4-14F2-1E4E-A490-91FEF446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2: Generalized Random Forests (GRF)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4A35D-28D5-0649-AD70-340117061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Causal forests are a special class of generalized random forests, which we will discuss here.</a:t>
            </a:r>
          </a:p>
          <a:p>
            <a:pPr lvl="1"/>
            <a:r>
              <a:rPr lang="en-US" dirty="0"/>
              <a:t>Generalized random forests use “honest trees” which allow inference of forest-based models</a:t>
            </a:r>
          </a:p>
          <a:p>
            <a:r>
              <a:rPr lang="en-US" dirty="0"/>
              <a:t>Compared to linear-style model, GRF uses a non-parametric approach to estimating HTE.</a:t>
            </a:r>
          </a:p>
          <a:p>
            <a:r>
              <a:rPr lang="en-US" dirty="0"/>
              <a:t>Similar in spirit to kernel-weighted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A0904-43D4-B14D-BC8C-4EDA0F1B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8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679A-1346-4642-891A-AEC2287C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GRF – Causal Forest Objective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6B3D27-1F0E-FB4F-8CAA-BD36963FCE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The estimating equation (with simplified notation is):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𝑿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</m:acc>
                                  <m:sSub>
                                    <m:sSubPr>
                                      <m:ctrlPr>
                                        <a:rPr lang="en-US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| </m:t>
                                  </m:r>
                                  <m:sSub>
                                    <m:sSubPr>
                                      <m:ctrlPr>
                                        <a:rPr lang="en-US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𝒁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This </a:t>
                </a:r>
                <a:r>
                  <a:rPr lang="en-US" b="1" dirty="0">
                    <a:solidFill>
                      <a:srgbClr val="00B050"/>
                    </a:solidFill>
                  </a:rPr>
                  <a:t>part</a:t>
                </a:r>
                <a:r>
                  <a:rPr lang="en-US" dirty="0">
                    <a:solidFill>
                      <a:srgbClr val="00B050"/>
                    </a:solidFill>
                  </a:rPr>
                  <a:t> is the standard </a:t>
                </a:r>
                <a:r>
                  <a:rPr lang="en-US" dirty="0" err="1">
                    <a:solidFill>
                      <a:srgbClr val="00B050"/>
                    </a:solidFill>
                  </a:rPr>
                  <a:t>residualization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weight used to allow flexibility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a random forest to deal with high dimensionality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Estimated to maximize variation in HTE</a:t>
                </a:r>
              </a:p>
              <a:p>
                <a:r>
                  <a:rPr lang="en-US" dirty="0"/>
                  <a:t>Athey, </a:t>
                </a:r>
                <a:r>
                  <a:rPr lang="en-US" dirty="0" err="1"/>
                  <a:t>Tibshirani</a:t>
                </a:r>
                <a:r>
                  <a:rPr lang="en-US" dirty="0"/>
                  <a:t>, and Wager (2019) show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asymptotically normal.</a:t>
                </a:r>
              </a:p>
              <a:p>
                <a:pPr lvl="1"/>
                <a:r>
                  <a:rPr lang="en-US" dirty="0"/>
                  <a:t>This is because different samples are used to determine splits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6B3D27-1F0E-FB4F-8CAA-BD36963FCE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DC9C7-6AB2-BE41-99A9-05B90C2A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89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C4AE-D5C2-1842-8E12-1EDC3775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3: Proxy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190E2F-AB11-5D4D-BE66-79258870F0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Recall the interactive regression model from DML: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𝐴𝑇𝐸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Recall that we can intuitively understand this as a individual-level comparison from a regression adjustment model, correcting for prediction errors.</a:t>
                </a:r>
              </a:p>
              <a:p>
                <a:r>
                  <a:rPr lang="en-US" dirty="0"/>
                  <a:t>Removing the expectation, we can see that these are individual-level treatment effect estimates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190E2F-AB11-5D4D-BE66-79258870F0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D1802-9684-294F-AFEC-42139FBF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92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71E24-917D-B648-9CCB-84EE1DCE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inference to the individual estimates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B60653-A9E9-ED42-AF0A-98CFE12B93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problems are that these estimates:</a:t>
                </a:r>
              </a:p>
              <a:p>
                <a:pPr marL="457200" lvl="1" indent="0">
                  <a:buNone/>
                </a:pPr>
                <a:r>
                  <a:rPr lang="en-US" dirty="0"/>
                  <a:t>1. Are meant to be averaged to get the ATE/ATET; and </a:t>
                </a:r>
              </a:p>
              <a:p>
                <a:pPr marL="457200" lvl="1" indent="0">
                  <a:buNone/>
                </a:pPr>
                <a:r>
                  <a:rPr lang="en-US" dirty="0"/>
                  <a:t>2. Do not have inference properties.</a:t>
                </a:r>
              </a:p>
              <a:p>
                <a:r>
                  <a:rPr lang="en-US" dirty="0"/>
                  <a:t>We can reframe these as proxy estimates of the true HTE, and refine them with a second stage.</a:t>
                </a:r>
              </a:p>
              <a:p>
                <a:pPr lvl="1"/>
                <a:r>
                  <a:rPr lang="en-US" dirty="0"/>
                  <a:t>Estimate the proxy estimate as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Several papers follow this procedure: </a:t>
                </a:r>
                <a:r>
                  <a:rPr lang="en-US" dirty="0">
                    <a:hlinkClick r:id="rId3"/>
                  </a:rPr>
                  <a:t>Kennedy (2020)</a:t>
                </a:r>
                <a:r>
                  <a:rPr lang="en-US" dirty="0"/>
                  <a:t>, </a:t>
                </a:r>
                <a:r>
                  <a:rPr lang="en-US" dirty="0">
                    <a:hlinkClick r:id="rId4"/>
                  </a:rPr>
                  <a:t>Semenova and Chernozhukov (2020)</a:t>
                </a:r>
                <a:r>
                  <a:rPr lang="en-US" dirty="0"/>
                  <a:t>, </a:t>
                </a:r>
                <a:r>
                  <a:rPr lang="en-US" dirty="0">
                    <a:hlinkClick r:id="rId5"/>
                  </a:rPr>
                  <a:t>Chernozhukov et al. (2017)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B60653-A9E9-ED42-AF0A-98CFE12B93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1086" t="-2326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152B3-BB3F-BD43-A3D3-FEC1BC738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62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5AD6ED-5D50-3740-ADD3-F97C21E4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Study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C0AB7-1EFD-D54A-B2EF-FC63BE45A5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8035CA-D1AE-3D43-83D0-7A5234B6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05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F0936F-C52A-0740-B3F8-3423AF9C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1C709B-DDB7-9446-B301-9CB9A351A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4719638"/>
          </a:xfrm>
        </p:spPr>
        <p:txBody>
          <a:bodyPr>
            <a:normAutofit/>
          </a:bodyPr>
          <a:lstStyle/>
          <a:p>
            <a:r>
              <a:rPr lang="en-US" dirty="0"/>
              <a:t>We covered three types of models:</a:t>
            </a:r>
          </a:p>
          <a:p>
            <a:pPr lvl="1"/>
            <a:r>
              <a:rPr lang="en-US" dirty="0"/>
              <a:t>Linear-Style Models - SGCT</a:t>
            </a:r>
          </a:p>
          <a:p>
            <a:pPr lvl="1"/>
            <a:r>
              <a:rPr lang="en-US" dirty="0"/>
              <a:t>GRF</a:t>
            </a:r>
          </a:p>
          <a:p>
            <a:pPr lvl="1"/>
            <a:r>
              <a:rPr lang="en-US" dirty="0"/>
              <a:t>Proxy Model</a:t>
            </a:r>
          </a:p>
          <a:p>
            <a:r>
              <a:rPr lang="en-US" dirty="0"/>
              <a:t>We compare performance using simulation evidence, where we can change the </a:t>
            </a:r>
            <a:r>
              <a:rPr lang="en-US" b="1" dirty="0"/>
              <a:t>true HTE function</a:t>
            </a:r>
          </a:p>
          <a:p>
            <a:r>
              <a:rPr lang="en-US" dirty="0"/>
              <a:t>For simplicity, there is only one feature in these simulations.</a:t>
            </a:r>
          </a:p>
          <a:p>
            <a:r>
              <a:rPr lang="en-US" dirty="0"/>
              <a:t>We will find that the functional form assumption has a material impact on performance</a:t>
            </a:r>
          </a:p>
          <a:p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961BF1-EC6C-3741-B38A-241856F6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55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BF194A2-32E2-C947-8635-E93D343C6D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71" y="1160832"/>
            <a:ext cx="9907457" cy="556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6BD521-9720-194E-868C-967FC539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Example – Linearity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4879F0-DA97-9347-9448-5E9356835F24}"/>
                  </a:ext>
                </a:extLst>
              </p:cNvPr>
              <p:cNvSpPr txBox="1"/>
              <p:nvPr/>
            </p:nvSpPr>
            <p:spPr>
              <a:xfrm>
                <a:off x="0" y="1167468"/>
                <a:ext cx="12192000" cy="52322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𝐻𝑇𝐸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4879F0-DA97-9347-9448-5E9356835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67468"/>
                <a:ext cx="12192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D6A58A-492C-C64A-A35C-EBDBBE27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3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82AABD1-7AA6-6C42-96E4-70D11CBF97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2"/>
          <a:stretch/>
        </p:blipFill>
        <p:spPr bwMode="auto">
          <a:xfrm>
            <a:off x="1536639" y="2202752"/>
            <a:ext cx="8887614" cy="451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6BD521-9720-194E-868C-967FC539C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3258"/>
          </a:xfrm>
        </p:spPr>
        <p:txBody>
          <a:bodyPr>
            <a:normAutofit/>
          </a:bodyPr>
          <a:lstStyle/>
          <a:p>
            <a:r>
              <a:rPr lang="en-US" dirty="0"/>
              <a:t>Second Example – Piece-wise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4879F0-DA97-9347-9448-5E9356835F24}"/>
                  </a:ext>
                </a:extLst>
              </p:cNvPr>
              <p:cNvSpPr txBox="1"/>
              <p:nvPr/>
            </p:nvSpPr>
            <p:spPr>
              <a:xfrm>
                <a:off x="0" y="734786"/>
                <a:ext cx="12192000" cy="146796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𝐻𝑇𝐸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0.10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&lt;0.20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0.75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 0.20≤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&lt;0.80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−0.50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 0.80≤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eqAr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4879F0-DA97-9347-9448-5E9356835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34786"/>
                <a:ext cx="12192000" cy="1467966"/>
              </a:xfrm>
              <a:prstGeom prst="rect">
                <a:avLst/>
              </a:prstGeom>
              <a:blipFill>
                <a:blip r:embed="rId3"/>
                <a:stretch>
                  <a:fillRect l="-2183" t="-211017" b="-300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A4A250-C819-694F-A8D5-D4A355AEA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4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1D54-BF7E-D345-AEE7-18F8710C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8B2E6-9AB0-8C4F-89DE-E29DA9AB9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presentation covers the general problem of estimating heterogeneous treatment effects (HTE) and how it differs from ATE/ATET estimation.</a:t>
            </a:r>
          </a:p>
          <a:p>
            <a:r>
              <a:rPr lang="en-US" dirty="0"/>
              <a:t>We will briefly cover a few models:</a:t>
            </a:r>
          </a:p>
          <a:p>
            <a:pPr lvl="1"/>
            <a:r>
              <a:rPr lang="en-US" dirty="0"/>
              <a:t>Double Machine Learning following </a:t>
            </a:r>
            <a:r>
              <a:rPr lang="en-US" dirty="0" err="1"/>
              <a:t>Semenova</a:t>
            </a:r>
            <a:r>
              <a:rPr lang="en-US" dirty="0"/>
              <a:t> et al. (2021)</a:t>
            </a:r>
          </a:p>
          <a:p>
            <a:pPr lvl="1"/>
            <a:r>
              <a:rPr lang="en-US" dirty="0"/>
              <a:t>Generalized Random Forests - Causal Forests</a:t>
            </a:r>
          </a:p>
          <a:p>
            <a:pPr lvl="1"/>
            <a:r>
              <a:rPr lang="en-US" dirty="0"/>
              <a:t>Proxy models</a:t>
            </a:r>
          </a:p>
          <a:p>
            <a:r>
              <a:rPr lang="en-US" dirty="0"/>
              <a:t>Wrap up with a simulation demonstration and summary of Heterogeneous Residuals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18E13-C49D-6544-B3FE-0BDE6C2E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00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2F593-4278-5E4C-B6C9-F82B547E4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13E2C-55D0-6949-8B01-E2C59DB78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Today, we covered the additional complexities and challenges of estimating HTE and did a demonstration with simulated data</a:t>
            </a:r>
          </a:p>
          <a:p>
            <a:r>
              <a:rPr lang="en-US" dirty="0"/>
              <a:t>The functional form assumption (linear, non-parametric) has a material impact on whether you correctly estimate the HTE functions. </a:t>
            </a:r>
          </a:p>
          <a:p>
            <a:r>
              <a:rPr lang="en-US" dirty="0"/>
              <a:t>The more granular you want HTE estimates to be, the more data you need.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AFCB4-9943-5D4A-8174-374759C93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9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59C7F3-CF60-E848-A275-25F4D2A0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improve on the linear style models?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94CC09-B052-C946-9AA1-13252DBC40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1B07B-EF02-4946-AC1B-5E11A2B1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66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43A17-CC3C-4A41-935E-17852CA9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residuals (HR)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5C6A5E-7DAF-B641-B842-0EE1426E5F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Based on SGCT and does more flexible </a:t>
                </a:r>
                <a:r>
                  <a:rPr lang="en-US" dirty="0" err="1"/>
                  <a:t>residualization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From SGCT, the estimating equation uses the </a:t>
                </a:r>
                <a:r>
                  <a:rPr lang="en-US" dirty="0" err="1"/>
                  <a:t>residualized</a:t>
                </a:r>
                <a:r>
                  <a:rPr lang="en-US" dirty="0"/>
                  <a:t> outcome 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) and treatment 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).</a:t>
                </a:r>
              </a:p>
              <a:p>
                <a:r>
                  <a:rPr lang="en-US" dirty="0"/>
                  <a:t>The HR model </a:t>
                </a:r>
                <a:r>
                  <a:rPr lang="en-US" dirty="0" err="1"/>
                  <a:t>residualizes</a:t>
                </a:r>
                <a:r>
                  <a:rPr lang="en-US" dirty="0"/>
                  <a:t> the interacted components: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This gives us additional flexibility to better satisfy Frisch-Waugh-Lovell (FWL).</a:t>
                </a:r>
              </a:p>
              <a:p>
                <a:r>
                  <a:rPr lang="en-US" dirty="0"/>
                  <a:t>This treats HTE as a multiple treatments problem. Instead of estimating how the treatment effect varies over features, we estimate separate treatments.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5C6A5E-7DAF-B641-B842-0EE1426E5F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035" r="-1086" b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37653-27C5-D149-AB60-75132FC6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5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82BD5-1E6F-564A-8E67-7FCD06CD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 about heterogeneity?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290D-70B1-034E-9A8D-783F70CB7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Heterogeneous treatment effects (HTE) allow leaders to make more customer-centric decisions, allowing better optimization across performance across products and services.</a:t>
            </a:r>
          </a:p>
          <a:p>
            <a:r>
              <a:rPr lang="en-US" dirty="0"/>
              <a:t>For example, if we find that Amazon customers with high spending are more delighted from Audible trials, then Audible trials can be targeted to those customers.</a:t>
            </a:r>
          </a:p>
          <a:p>
            <a:r>
              <a:rPr lang="en-US" dirty="0"/>
              <a:t>For scientists, HTE can give statistically insignificant a “second wind” if we believe that HTE averaged into something near zero.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D305F-7132-584B-A069-0013DB6F4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46774-34DE-4E40-85B8-9F2E0C00C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HTE vs ATE/ATET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F4E677-5C65-B847-BA68-D63CD7F885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2228"/>
                <a:ext cx="10515600" cy="485412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Average treatment effect (ATE) and average treatment effect on the treated (ATET) models want to know aggregate treatment effects.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These models aggregate over individual treatment effects and over noise.</a:t>
                </a:r>
              </a:p>
              <a:p>
                <a:r>
                  <a:rPr lang="en-US" dirty="0"/>
                  <a:t>Instead, HTE models want to estimate the distribution of treatment effects.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So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the HTE and varies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We keep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different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more flexible notation.</a:t>
                </a:r>
              </a:p>
              <a:p>
                <a:r>
                  <a:rPr lang="en-US" dirty="0"/>
                  <a:t>Estimating more granular treatment effects means there are additional challenges.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F4E677-5C65-B847-BA68-D63CD7F885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2228"/>
                <a:ext cx="10515600" cy="4854121"/>
              </a:xfrm>
              <a:blipFill>
                <a:blip r:embed="rId3"/>
                <a:stretch>
                  <a:fillRect l="-1086" t="-2872" r="-965" b="-3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BF277-D8CB-2D45-8647-773315F9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04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03EE-41B9-8D44-BE92-C3450DD3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HTE ideal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3331F-6E8E-F046-91C6-4866683CC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ATE/ATET, the ideal is to randomize across </a:t>
            </a:r>
            <a:r>
              <a:rPr lang="en-US" b="1" dirty="0"/>
              <a:t>the population</a:t>
            </a:r>
            <a:r>
              <a:rPr lang="en-US" dirty="0"/>
              <a:t>.</a:t>
            </a:r>
          </a:p>
          <a:p>
            <a:r>
              <a:rPr lang="en-US" dirty="0"/>
              <a:t>For HTE, the ideal is to randomize for </a:t>
            </a:r>
            <a:r>
              <a:rPr lang="en-US" b="1" dirty="0"/>
              <a:t>each individual</a:t>
            </a:r>
            <a:r>
              <a:rPr lang="en-US" dirty="0"/>
              <a:t>. (logistically impossible)</a:t>
            </a:r>
          </a:p>
          <a:p>
            <a:r>
              <a:rPr lang="en-US" dirty="0"/>
              <a:t>How do we distinguish between individual-level treatment effects and statistical noise?</a:t>
            </a:r>
          </a:p>
          <a:p>
            <a:r>
              <a:rPr lang="en-US" dirty="0"/>
              <a:t>Functional form assumptions are crucial to estimating HTE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6823B-E9F3-3543-B0F7-6C9283F7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EC47-73F8-0A4D-A548-C636F7EE0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</a:t>
            </a:r>
            <a:r>
              <a:rPr lang="en-US" dirty="0" err="1"/>
              <a:t>residualization</a:t>
            </a:r>
            <a:r>
              <a:rPr lang="en-US" dirty="0"/>
              <a:t> for causal 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6F2A4-2632-5946-8D71-C928A38823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792968" cy="48021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When estimating treatment effects using non-experimental data, we want to compare similar treatment and control subjects. </a:t>
                </a:r>
              </a:p>
              <a:p>
                <a:r>
                  <a:rPr lang="en-US" b="1" u="sng" dirty="0"/>
                  <a:t>The big idea </a:t>
                </a:r>
                <a:r>
                  <a:rPr lang="en-US" dirty="0"/>
                  <a:t>is that if the only reason similar subjects are in treatment vs control is random noise, then these are natural experiments.</a:t>
                </a:r>
              </a:p>
              <a:p>
                <a:r>
                  <a:rPr lang="en-US" dirty="0"/>
                  <a:t>If we </a:t>
                </a:r>
                <a:r>
                  <a:rPr lang="en-US" dirty="0" err="1"/>
                  <a:t>residualize</a:t>
                </a:r>
                <a:r>
                  <a:rPr lang="en-US" dirty="0"/>
                  <a:t> treatment status, then we remove all explainable variation. We assume the remaining variation is random noise.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] −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random noise</a:t>
                </a:r>
              </a:p>
              <a:p>
                <a:r>
                  <a:rPr lang="en-US" dirty="0"/>
                  <a:t>Then, the correlation between randomly assigned treatment and the outcome must be causal.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6F2A4-2632-5946-8D71-C928A38823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792968" cy="4802187"/>
              </a:xfrm>
              <a:blipFill>
                <a:blip r:embed="rId2"/>
                <a:stretch>
                  <a:fillRect l="-1059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DEE91-864E-E74D-9AB8-07D1A2B7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2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5AD6ED-5D50-3740-ADD3-F97C21E4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HTE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C0AB7-1EFD-D54A-B2EF-FC63BE45A5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AC2917-9A52-3D46-ADE8-9D12421A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64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C77F-0CB8-FE43-9ACE-095277AF7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over use cases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CFCADE9-7DB7-3342-89AC-4F7C9BC8ED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584504"/>
              </p:ext>
            </p:extLst>
          </p:nvPr>
        </p:nvGraphicFramePr>
        <p:xfrm>
          <a:off x="646176" y="1690688"/>
          <a:ext cx="10707623" cy="40663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76906">
                  <a:extLst>
                    <a:ext uri="{9D8B030D-6E8A-4147-A177-3AD203B41FA5}">
                      <a16:colId xmlns:a16="http://schemas.microsoft.com/office/drawing/2014/main" val="3741290064"/>
                    </a:ext>
                  </a:extLst>
                </a:gridCol>
                <a:gridCol w="3061760">
                  <a:extLst>
                    <a:ext uri="{9D8B030D-6E8A-4147-A177-3AD203B41FA5}">
                      <a16:colId xmlns:a16="http://schemas.microsoft.com/office/drawing/2014/main" val="4151289827"/>
                    </a:ext>
                  </a:extLst>
                </a:gridCol>
                <a:gridCol w="2292051">
                  <a:extLst>
                    <a:ext uri="{9D8B030D-6E8A-4147-A177-3AD203B41FA5}">
                      <a16:colId xmlns:a16="http://schemas.microsoft.com/office/drawing/2014/main" val="2739908456"/>
                    </a:ext>
                  </a:extLst>
                </a:gridCol>
                <a:gridCol w="2676906">
                  <a:extLst>
                    <a:ext uri="{9D8B030D-6E8A-4147-A177-3AD203B41FA5}">
                      <a16:colId xmlns:a16="http://schemas.microsoft.com/office/drawing/2014/main" val="183439682"/>
                    </a:ext>
                  </a:extLst>
                </a:gridCol>
              </a:tblGrid>
              <a:tr h="929860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Categorical/Binary Treatments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Continuous Treatments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/>
                        <a:t>Panel Data</a:t>
                      </a:r>
                    </a:p>
                    <a:p>
                      <a:pPr algn="ctr"/>
                      <a:endParaRPr lang="en-US" sz="25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13003587"/>
                  </a:ext>
                </a:extLst>
              </a:tr>
              <a:tr h="929860">
                <a:tc>
                  <a:txBody>
                    <a:bodyPr/>
                    <a:lstStyle/>
                    <a:p>
                      <a:pPr algn="r"/>
                      <a:r>
                        <a:rPr lang="en-US" sz="2500" dirty="0"/>
                        <a:t>Linear-Style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272588"/>
                  </a:ext>
                </a:extLst>
              </a:tr>
              <a:tr h="929860">
                <a:tc>
                  <a:txBody>
                    <a:bodyPr/>
                    <a:lstStyle/>
                    <a:p>
                      <a:pPr algn="r"/>
                      <a:r>
                        <a:rPr lang="en-US" sz="2500" dirty="0"/>
                        <a:t>Generalized Random Forests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Sort 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511764"/>
                  </a:ext>
                </a:extLst>
              </a:tr>
              <a:tr h="1276809">
                <a:tc>
                  <a:txBody>
                    <a:bodyPr/>
                    <a:lstStyle/>
                    <a:p>
                      <a:pPr algn="r"/>
                      <a:r>
                        <a:rPr lang="en-US" sz="2500" dirty="0"/>
                        <a:t>Proxy Models (can be linear or non-linear)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Sort 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54470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81DDE-CE87-1148-84F3-BAEA857DD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12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9EC0-3799-6343-9553-67389D6C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1: Linear-Style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686F2E-6508-A24D-BEAF-8F16C24B0C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Semenova, Goldman, </a:t>
                </a:r>
                <a:r>
                  <a:rPr lang="en-US" dirty="0" err="1"/>
                  <a:t>Chernozhukov</a:t>
                </a:r>
                <a:r>
                  <a:rPr lang="en-US" dirty="0"/>
                  <a:t>, </a:t>
                </a:r>
                <a:r>
                  <a:rPr lang="en-US" dirty="0" err="1"/>
                  <a:t>Taddy</a:t>
                </a:r>
                <a:r>
                  <a:rPr lang="en-US" dirty="0"/>
                  <a:t> (2021) - SGCT</a:t>
                </a:r>
              </a:p>
              <a:p>
                <a:r>
                  <a:rPr lang="en-US" dirty="0"/>
                  <a:t>Let’s start with linearity assumptions, which gives us better interpretability: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different functions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For 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Continuing this example, the model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686F2E-6508-A24D-BEAF-8F16C24B0C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FEE6F-EBB1-B248-BEEC-4490123A1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1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24375</TotalTime>
  <Words>1577</Words>
  <Application>Microsoft Macintosh PowerPoint</Application>
  <PresentationFormat>Widescreen</PresentationFormat>
  <Paragraphs>169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Heterogeneous Treatment Effect Models</vt:lpstr>
      <vt:lpstr>Overview</vt:lpstr>
      <vt:lpstr>Why do we care about heterogeneity?</vt:lpstr>
      <vt:lpstr>HTE vs ATE/ATET</vt:lpstr>
      <vt:lpstr>HTE ideal experiment</vt:lpstr>
      <vt:lpstr>Role of residualization for causal inference</vt:lpstr>
      <vt:lpstr>Some HTE Models</vt:lpstr>
      <vt:lpstr>Support over use cases</vt:lpstr>
      <vt:lpstr>1: Linear-Style Models</vt:lpstr>
      <vt:lpstr>SGCT uses residualization </vt:lpstr>
      <vt:lpstr>SGCT – HTE and inference</vt:lpstr>
      <vt:lpstr>2: Generalized Random Forests (GRF)</vt:lpstr>
      <vt:lpstr>GRF – Causal Forest Objective Function</vt:lpstr>
      <vt:lpstr>3: Proxy methods</vt:lpstr>
      <vt:lpstr>Applying inference to the individual estimates</vt:lpstr>
      <vt:lpstr>Simulation Study</vt:lpstr>
      <vt:lpstr>Context</vt:lpstr>
      <vt:lpstr>First Example – Linearity </vt:lpstr>
      <vt:lpstr>Second Example – Piece-wise</vt:lpstr>
      <vt:lpstr>Takeaways and Conclusion</vt:lpstr>
      <vt:lpstr>How can we improve on the linear style models?</vt:lpstr>
      <vt:lpstr>Heterogeneous residuals (HR)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 Hsu</dc:creator>
  <cp:lastModifiedBy>Julian Hsu</cp:lastModifiedBy>
  <cp:revision>482</cp:revision>
  <dcterms:created xsi:type="dcterms:W3CDTF">2021-11-18T00:47:24Z</dcterms:created>
  <dcterms:modified xsi:type="dcterms:W3CDTF">2022-01-21T14:42:35Z</dcterms:modified>
</cp:coreProperties>
</file>