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300" r:id="rId3"/>
    <p:sldId id="301" r:id="rId4"/>
    <p:sldId id="336" r:id="rId5"/>
    <p:sldId id="334" r:id="rId6"/>
    <p:sldId id="340" r:id="rId7"/>
    <p:sldId id="338" r:id="rId8"/>
    <p:sldId id="335" r:id="rId9"/>
    <p:sldId id="341" r:id="rId10"/>
    <p:sldId id="343" r:id="rId11"/>
    <p:sldId id="342" r:id="rId12"/>
    <p:sldId id="337" r:id="rId13"/>
    <p:sldId id="346" r:id="rId14"/>
    <p:sldId id="344" r:id="rId15"/>
    <p:sldId id="350" r:id="rId16"/>
    <p:sldId id="348" r:id="rId17"/>
    <p:sldId id="357" r:id="rId18"/>
    <p:sldId id="351" r:id="rId19"/>
    <p:sldId id="355" r:id="rId20"/>
    <p:sldId id="358" r:id="rId21"/>
    <p:sldId id="352" r:id="rId22"/>
    <p:sldId id="360" r:id="rId23"/>
    <p:sldId id="359" r:id="rId24"/>
    <p:sldId id="353" r:id="rId25"/>
    <p:sldId id="361" r:id="rId26"/>
    <p:sldId id="362" r:id="rId27"/>
    <p:sldId id="363" r:id="rId28"/>
    <p:sldId id="364" r:id="rId29"/>
    <p:sldId id="356" r:id="rId30"/>
    <p:sldId id="354" r:id="rId31"/>
    <p:sldId id="317" r:id="rId32"/>
    <p:sldId id="302" r:id="rId33"/>
    <p:sldId id="307" r:id="rId34"/>
    <p:sldId id="308" r:id="rId35"/>
    <p:sldId id="309" r:id="rId36"/>
    <p:sldId id="310" r:id="rId37"/>
    <p:sldId id="311" r:id="rId38"/>
    <p:sldId id="312" r:id="rId39"/>
    <p:sldId id="313" r:id="rId40"/>
    <p:sldId id="314" r:id="rId41"/>
    <p:sldId id="315" r:id="rId42"/>
    <p:sldId id="332" r:id="rId43"/>
    <p:sldId id="329" r:id="rId44"/>
    <p:sldId id="330" r:id="rId45"/>
    <p:sldId id="331" r:id="rId46"/>
    <p:sldId id="319" r:id="rId47"/>
    <p:sldId id="316" r:id="rId48"/>
    <p:sldId id="324" r:id="rId49"/>
    <p:sldId id="325" r:id="rId50"/>
    <p:sldId id="326" r:id="rId51"/>
    <p:sldId id="327" r:id="rId52"/>
    <p:sldId id="328" r:id="rId53"/>
    <p:sldId id="333" r:id="rId54"/>
    <p:sldId id="321" r:id="rId55"/>
    <p:sldId id="322" r:id="rId56"/>
    <p:sldId id="305" r:id="rId57"/>
    <p:sldId id="32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84288"/>
  </p:normalViewPr>
  <p:slideViewPr>
    <p:cSldViewPr snapToGrid="0" snapToObjects="1">
      <p:cViewPr varScale="1">
        <p:scale>
          <a:sx n="109" d="100"/>
          <a:sy n="109" d="100"/>
        </p:scale>
        <p:origin x="1272" y="192"/>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10/30/22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Conformal Inference: this follows </a:t>
            </a:r>
            <a:r>
              <a:rPr lang="en-US" dirty="0" err="1"/>
              <a:t>Chernozhukov</a:t>
            </a:r>
            <a:r>
              <a:rPr lang="en-US" dirty="0"/>
              <a:t>, Wuthrich, and Zhu (2017). The high-level approach is that given the predicted pre-trend, what is the likelihood of seeing the observed post-treatment trend? Compared to the permutation-based methods, this method is much faster and can be applied to any SC model.</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26</a:t>
            </a:fld>
            <a:endParaRPr lang="en-US"/>
          </a:p>
        </p:txBody>
      </p:sp>
    </p:spTree>
    <p:extLst>
      <p:ext uri="{BB962C8B-B14F-4D97-AF65-F5344CB8AC3E}">
        <p14:creationId xmlns:p14="http://schemas.microsoft.com/office/powerpoint/2010/main" val="146920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41</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44</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812.017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eaweb.org/articles?id=10.1257/aer.20181169" TargetMode="External"/><Relationship Id="rId2" Type="http://schemas.openxmlformats.org/officeDocument/2006/relationships/hyperlink" Target="https://arxiv.org/abs/2201.01194" TargetMode="External"/><Relationship Id="rId1" Type="http://schemas.openxmlformats.org/officeDocument/2006/relationships/slideLayout" Target="../slideLayouts/slideLayout2.xml"/><Relationship Id="rId6" Type="http://schemas.openxmlformats.org/officeDocument/2006/relationships/hyperlink" Target="https://arxiv.org/abs/1812.01723" TargetMode="External"/><Relationship Id="rId5" Type="http://schemas.openxmlformats.org/officeDocument/2006/relationships/hyperlink" Target="https://arxiv.org/abs/2107.02637" TargetMode="External"/><Relationship Id="rId4" Type="http://schemas.openxmlformats.org/officeDocument/2006/relationships/hyperlink" Target="https://arxiv.org/abs/1803.090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1912.07120" TargetMode="External"/><Relationship Id="rId2" Type="http://schemas.openxmlformats.org/officeDocument/2006/relationships/hyperlink" Target="https://pubs.aeaweb.org/doi/pdfplus/10.1257/jel.20191450" TargetMode="External"/><Relationship Id="rId1" Type="http://schemas.openxmlformats.org/officeDocument/2006/relationships/slideLayout" Target="../slideLayouts/slideLayout2.xml"/><Relationship Id="rId6" Type="http://schemas.openxmlformats.org/officeDocument/2006/relationships/hyperlink" Target="https://www.aeaweb.org/articles?id=10.1257/aer.20190159" TargetMode="External"/><Relationship Id="rId5" Type="http://schemas.openxmlformats.org/officeDocument/2006/relationships/hyperlink" Target="https://arxiv.org/abs/1812.10820" TargetMode="External"/><Relationship Id="rId4" Type="http://schemas.openxmlformats.org/officeDocument/2006/relationships/hyperlink" Target="https://arxiv.org/abs/1712.09089"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1912.07120" TargetMode="External"/><Relationship Id="rId2" Type="http://schemas.openxmlformats.org/officeDocument/2006/relationships/hyperlink" Target="https://arxiv.org/abs/1812.108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Panel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D7-B649-60A6-F4A6-D2211561F4DF}"/>
              </a:ext>
            </a:extLst>
          </p:cNvPr>
          <p:cNvSpPr>
            <a:spLocks noGrp="1"/>
          </p:cNvSpPr>
          <p:nvPr>
            <p:ph type="title"/>
          </p:nvPr>
        </p:nvSpPr>
        <p:spPr/>
        <p:txBody>
          <a:bodyPr/>
          <a:lstStyle/>
          <a:p>
            <a:r>
              <a:rPr lang="en-US" dirty="0" err="1"/>
              <a:t>DiD</a:t>
            </a:r>
            <a:r>
              <a:rPr lang="en-US" dirty="0"/>
              <a:t>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0F1DF-60C9-06BB-6561-717D3856B27B}"/>
                  </a:ext>
                </a:extLst>
              </p:cNvPr>
              <p:cNvSpPr>
                <a:spLocks noGrp="1"/>
              </p:cNvSpPr>
              <p:nvPr>
                <p:ph idx="1"/>
              </p:nvPr>
            </p:nvSpPr>
            <p:spPr/>
            <p:txBody>
              <a:bodyPr/>
              <a:lstStyle/>
              <a:p>
                <a:r>
                  <a:rPr lang="en-US" dirty="0"/>
                  <a:t>Let’s setup our notation:</a:t>
                </a:r>
              </a:p>
              <a:p>
                <a:pPr lvl="1"/>
                <a:r>
                  <a:rPr lang="en-US" dirty="0"/>
                  <a:t>Before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a:t>
                </a:r>
              </a:p>
              <a:p>
                <a:pPr lvl="1"/>
                <a:r>
                  <a:rPr lang="en-US" dirty="0"/>
                  <a:t>After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a:p>
                <a:pPr lvl="1"/>
                <a:r>
                  <a:rPr lang="en-US" dirty="0"/>
                  <a:t>Unit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p>
              <a:p>
                <a:pPr lvl="1"/>
                <a:r>
                  <a:rPr lang="en-US" dirty="0"/>
                  <a:t>Unit after 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𝑖𝑡</m:t>
                        </m:r>
                      </m:sub>
                    </m:sSub>
                    <m:r>
                      <a:rPr lang="en-US" b="0" i="1" smtClean="0">
                        <a:latin typeface="Cambria Math" panose="02040503050406030204" pitchFamily="18" charset="0"/>
                      </a:rPr>
                      <m:t>=1 </m:t>
                    </m:r>
                    <m:r>
                      <m:rPr>
                        <m:nor/>
                      </m:rPr>
                      <a:rPr lang="en-US" b="0" i="0" smtClean="0">
                        <a:latin typeface="Cambria Math" panose="02040503050406030204" pitchFamily="18" charset="0"/>
                      </a:rPr>
                      <m:t>iff</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𝜖</m:t>
                          </m:r>
                        </m:e>
                        <m:sub>
                          <m:r>
                            <a:rPr lang="en-US" i="1">
                              <a:solidFill>
                                <a:schemeClr val="accent2"/>
                              </a:solidFill>
                              <a:latin typeface="Cambria Math" panose="02040503050406030204" pitchFamily="18" charset="0"/>
                            </a:rPr>
                            <m:t>𝑖𝑡</m:t>
                          </m:r>
                        </m:sub>
                      </m:sSub>
                    </m:oMath>
                  </m:oMathPara>
                </a14:m>
                <a:endParaRPr lang="en-US" dirty="0"/>
              </a:p>
              <a:p>
                <a:r>
                  <a:rPr lang="en-US" dirty="0"/>
                  <a:t>We are interested in </a:t>
                </a:r>
                <a14:m>
                  <m:oMath xmlns:m="http://schemas.openxmlformats.org/officeDocument/2006/math">
                    <m:r>
                      <a:rPr lang="en-US" i="1" smtClean="0">
                        <a:latin typeface="Cambria Math" panose="02040503050406030204" pitchFamily="18" charset="0"/>
                      </a:rPr>
                      <m:t>𝜏</m:t>
                    </m:r>
                  </m:oMath>
                </a14:m>
                <a:r>
                  <a:rPr lang="en-US" dirty="0"/>
                  <a:t>. </a:t>
                </a:r>
                <a:r>
                  <a:rPr lang="en-US" dirty="0" err="1"/>
                  <a:t>DiD</a:t>
                </a:r>
                <a:r>
                  <a:rPr lang="en-US" dirty="0"/>
                  <a:t> assumes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a14:m>
                <a:r>
                  <a:rPr lang="en-US" dirty="0"/>
                  <a:t> has a time-invariant and a unit-invariant component: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𝜁</m:t>
                          </m:r>
                        </m:e>
                        <m:sub>
                          <m:r>
                            <a:rPr lang="en-US" sz="2800" b="0" i="1" smtClean="0">
                              <a:solidFill>
                                <a:schemeClr val="accent2"/>
                              </a:solidFill>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A00F1DF-60C9-06BB-6561-717D3856B27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031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BB86-A9AF-AE3C-7374-A70529855F7F}"/>
              </a:ext>
            </a:extLst>
          </p:cNvPr>
          <p:cNvSpPr>
            <a:spLocks noGrp="1"/>
          </p:cNvSpPr>
          <p:nvPr>
            <p:ph type="title"/>
          </p:nvPr>
        </p:nvSpPr>
        <p:spPr/>
        <p:txBody>
          <a:bodyPr/>
          <a:lstStyle/>
          <a:p>
            <a:r>
              <a:rPr lang="en-US" dirty="0" err="1"/>
              <a:t>DiD</a:t>
            </a:r>
            <a:r>
              <a:rPr lang="en-US" dirty="0"/>
              <a:t> comes from combining two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E56ED-6A1D-8A4B-AAD9-6C12F93278F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𝜁</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b="1" dirty="0"/>
                  <a:t>Post-Pre Among Treated and Control: </a:t>
                </a:r>
                <a:r>
                  <a:rPr lang="en-US" dirty="0"/>
                  <a:t>Among treated and control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oMath>
                  </m:oMathPara>
                </a14:m>
                <a:endParaRPr lang="en-US" b="0" dirty="0"/>
              </a:p>
              <a:p>
                <a:r>
                  <a:rPr lang="en-US" dirty="0"/>
                  <a:t>Notice that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oMath>
                </a14:m>
                <a:r>
                  <a:rPr lang="en-US" dirty="0"/>
                  <a:t> cancels out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part for treated units, similarly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endParaRPr lang="en-US" dirty="0"/>
              </a:p>
              <a:p>
                <a:r>
                  <a:rPr lang="en-US" dirty="0"/>
                  <a:t>This means that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 only have time-variant errors: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p:txBody>
          </p:sp>
        </mc:Choice>
        <mc:Fallback xmlns="">
          <p:sp>
            <p:nvSpPr>
              <p:cNvPr id="3" name="Content Placeholder 2">
                <a:extLst>
                  <a:ext uri="{FF2B5EF4-FFF2-40B4-BE49-F238E27FC236}">
                    <a16:creationId xmlns:a16="http://schemas.microsoft.com/office/drawing/2014/main" id="{9A5E56ED-6A1D-8A4B-AAD9-6C12F93278FB}"/>
                  </a:ext>
                </a:extLst>
              </p:cNvPr>
              <p:cNvSpPr>
                <a:spLocks noGrp="1" noRot="1" noChangeAspect="1" noMove="1" noResize="1" noEditPoints="1" noAdjustHandles="1" noChangeArrowheads="1" noChangeShapeType="1" noTextEdit="1"/>
              </p:cNvSpPr>
              <p:nvPr>
                <p:ph idx="1"/>
              </p:nvPr>
            </p:nvSpPr>
            <p:spPr>
              <a:blipFill>
                <a:blip r:embed="rId2"/>
                <a:stretch>
                  <a:fillRect l="-1086" r="-1206"/>
                </a:stretch>
              </a:blipFill>
            </p:spPr>
            <p:txBody>
              <a:bodyPr/>
              <a:lstStyle/>
              <a:p>
                <a:r>
                  <a:rPr lang="en-US">
                    <a:noFill/>
                  </a:rPr>
                  <a:t> </a:t>
                </a:r>
              </a:p>
            </p:txBody>
          </p:sp>
        </mc:Fallback>
      </mc:AlternateContent>
    </p:spTree>
    <p:extLst>
      <p:ext uri="{BB962C8B-B14F-4D97-AF65-F5344CB8AC3E}">
        <p14:creationId xmlns:p14="http://schemas.microsoft.com/office/powerpoint/2010/main" val="41787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DDD-5030-5929-D011-2F626A9F90F8}"/>
              </a:ext>
            </a:extLst>
          </p:cNvPr>
          <p:cNvSpPr>
            <a:spLocks noGrp="1"/>
          </p:cNvSpPr>
          <p:nvPr>
            <p:ph type="title"/>
          </p:nvPr>
        </p:nvSpPr>
        <p:spPr/>
        <p:txBody>
          <a:bodyPr/>
          <a:lstStyle/>
          <a:p>
            <a:r>
              <a:rPr lang="en-US" dirty="0"/>
              <a:t>Deriving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CD03B-DC5A-5B59-E5CE-F57A3F3CF4E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a:p>
                <a:r>
                  <a:rPr lang="en-US" dirty="0"/>
                  <a:t>First, we can see that the time terms,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 </m:t>
                        </m:r>
                      </m:sub>
                    </m:sSub>
                    <m:r>
                      <a:rPr lang="en-US" b="0" i="1" smtClean="0">
                        <a:latin typeface="Cambria Math" panose="02040503050406030204" pitchFamily="18" charset="0"/>
                      </a:rPr>
                      <m:t>,</m:t>
                    </m:r>
                  </m:oMath>
                </a14:m>
                <a:r>
                  <a:rPr lang="en-US" dirty="0"/>
                  <a:t> are the same 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a:t>
                </a:r>
              </a:p>
              <a:p>
                <a:r>
                  <a:rPr lang="en-US" dirty="0"/>
                  <a:t>Second, do we think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𝑖𝑡</m:t>
                        </m:r>
                      </m:sub>
                    </m:sSub>
                  </m:oMath>
                </a14:m>
                <a:r>
                  <a:rPr lang="en-US" dirty="0"/>
                  <a:t> are the same, on average, between treatment and control too? In other words, do we think that treatment and control differ in time-varying ways?</a:t>
                </a:r>
              </a:p>
              <a:p>
                <a:r>
                  <a:rPr lang="en-US" dirty="0"/>
                  <a:t>If so, then we can take the second difference to estimate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𝜏</m:t>
                      </m:r>
                    </m:oMath>
                  </m:oMathPara>
                </a14:m>
                <a:endParaRPr lang="en-US" dirty="0"/>
              </a:p>
            </p:txBody>
          </p:sp>
        </mc:Choice>
        <mc:Fallback xmlns="">
          <p:sp>
            <p:nvSpPr>
              <p:cNvPr id="3" name="Content Placeholder 2">
                <a:extLst>
                  <a:ext uri="{FF2B5EF4-FFF2-40B4-BE49-F238E27FC236}">
                    <a16:creationId xmlns:a16="http://schemas.microsoft.com/office/drawing/2014/main" id="{B1BCD03B-DC5A-5B59-E5CE-F57A3F3CF4E5}"/>
                  </a:ext>
                </a:extLst>
              </p:cNvPr>
              <p:cNvSpPr>
                <a:spLocks noGrp="1" noRot="1" noChangeAspect="1" noMove="1" noResize="1" noEditPoints="1" noAdjustHandles="1" noChangeArrowheads="1" noChangeShapeType="1" noTextEdit="1"/>
              </p:cNvSpPr>
              <p:nvPr>
                <p:ph idx="1"/>
              </p:nvPr>
            </p:nvSpPr>
            <p:spPr>
              <a:blipFill>
                <a:blip r:embed="rId2"/>
                <a:stretch>
                  <a:fillRect l="-1086" t="-291"/>
                </a:stretch>
              </a:blipFill>
            </p:spPr>
            <p:txBody>
              <a:bodyPr/>
              <a:lstStyle/>
              <a:p>
                <a:r>
                  <a:rPr lang="en-US">
                    <a:noFill/>
                  </a:rPr>
                  <a:t> </a:t>
                </a:r>
              </a:p>
            </p:txBody>
          </p:sp>
        </mc:Fallback>
      </mc:AlternateContent>
    </p:spTree>
    <p:extLst>
      <p:ext uri="{BB962C8B-B14F-4D97-AF65-F5344CB8AC3E}">
        <p14:creationId xmlns:p14="http://schemas.microsoft.com/office/powerpoint/2010/main" val="31881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Estimating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A simple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The current standard is a 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pPr lvl="1"/>
                <a:r>
                  <a:rPr lang="en-US" dirty="0"/>
                  <a:t>This gives the same estimate as above, but with additional precision.</a:t>
                </a:r>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2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4A63-4E89-40EF-DACB-490CCECFA5AE}"/>
              </a:ext>
            </a:extLst>
          </p:cNvPr>
          <p:cNvSpPr>
            <a:spLocks noGrp="1"/>
          </p:cNvSpPr>
          <p:nvPr>
            <p:ph type="title"/>
          </p:nvPr>
        </p:nvSpPr>
        <p:spPr/>
        <p:txBody>
          <a:bodyPr/>
          <a:lstStyle/>
          <a:p>
            <a:r>
              <a:rPr lang="en-US" dirty="0"/>
              <a:t>Validating </a:t>
            </a:r>
            <a:r>
              <a:rPr lang="en-US" dirty="0" err="1"/>
              <a:t>DiD</a:t>
            </a:r>
            <a:endParaRPr lang="en-US" dirty="0"/>
          </a:p>
        </p:txBody>
      </p:sp>
      <p:sp>
        <p:nvSpPr>
          <p:cNvPr id="3" name="Content Placeholder 2">
            <a:extLst>
              <a:ext uri="{FF2B5EF4-FFF2-40B4-BE49-F238E27FC236}">
                <a16:creationId xmlns:a16="http://schemas.microsoft.com/office/drawing/2014/main" id="{4ED7763D-6B15-D491-3837-9570C31BA071}"/>
              </a:ext>
            </a:extLst>
          </p:cNvPr>
          <p:cNvSpPr>
            <a:spLocks noGrp="1"/>
          </p:cNvSpPr>
          <p:nvPr>
            <p:ph idx="1"/>
          </p:nvPr>
        </p:nvSpPr>
        <p:spPr/>
        <p:txBody>
          <a:bodyPr/>
          <a:lstStyle/>
          <a:p>
            <a:r>
              <a:rPr lang="en-US" dirty="0"/>
              <a:t>If treated and control units vary in time-varying ways that influence their outcomes, then we cannot trust the </a:t>
            </a:r>
            <a:r>
              <a:rPr lang="en-US" dirty="0" err="1"/>
              <a:t>DiD</a:t>
            </a:r>
            <a:r>
              <a:rPr lang="en-US" dirty="0"/>
              <a:t> estimate.</a:t>
            </a:r>
          </a:p>
          <a:p>
            <a:pPr lvl="1"/>
            <a:r>
              <a:rPr lang="en-US" dirty="0"/>
              <a:t>We do not think that the average control trend accurately represents how treated units would perform absent treatment.</a:t>
            </a:r>
          </a:p>
          <a:p>
            <a:pPr lvl="1"/>
            <a:endParaRPr lang="en-US" dirty="0"/>
          </a:p>
          <a:p>
            <a:r>
              <a:rPr lang="en-US" dirty="0"/>
              <a:t>We can arguably assess this by looking at whether the predicted control trend is parallel to the treated units. </a:t>
            </a:r>
          </a:p>
          <a:p>
            <a:r>
              <a:rPr lang="en-US" dirty="0"/>
              <a:t>This is the Parallel Trends test.</a:t>
            </a:r>
          </a:p>
        </p:txBody>
      </p:sp>
    </p:spTree>
    <p:extLst>
      <p:ext uri="{BB962C8B-B14F-4D97-AF65-F5344CB8AC3E}">
        <p14:creationId xmlns:p14="http://schemas.microsoft.com/office/powerpoint/2010/main" val="286054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EED-6A08-4941-C623-8361A63AE0C5}"/>
              </a:ext>
            </a:extLst>
          </p:cNvPr>
          <p:cNvSpPr>
            <a:spLocks noGrp="1"/>
          </p:cNvSpPr>
          <p:nvPr>
            <p:ph type="title"/>
          </p:nvPr>
        </p:nvSpPr>
        <p:spPr/>
        <p:txBody>
          <a:bodyPr/>
          <a:lstStyle/>
          <a:p>
            <a:r>
              <a:rPr lang="en-US" dirty="0"/>
              <a:t>Example of Parallel and Non-Parallel Trends</a:t>
            </a:r>
          </a:p>
        </p:txBody>
      </p:sp>
      <p:sp>
        <p:nvSpPr>
          <p:cNvPr id="3" name="Text Placeholder 2">
            <a:extLst>
              <a:ext uri="{FF2B5EF4-FFF2-40B4-BE49-F238E27FC236}">
                <a16:creationId xmlns:a16="http://schemas.microsoft.com/office/drawing/2014/main" id="{538CF9D3-53B7-820B-B7B8-B41080AFEBAA}"/>
              </a:ext>
            </a:extLst>
          </p:cNvPr>
          <p:cNvSpPr>
            <a:spLocks noGrp="1"/>
          </p:cNvSpPr>
          <p:nvPr>
            <p:ph type="body" idx="1"/>
          </p:nvPr>
        </p:nvSpPr>
        <p:spPr/>
        <p:txBody>
          <a:bodyPr/>
          <a:lstStyle/>
          <a:p>
            <a:r>
              <a:rPr lang="en-US" dirty="0"/>
              <a:t>Parallel Trends Test: Yes</a:t>
            </a:r>
          </a:p>
        </p:txBody>
      </p:sp>
      <p:sp>
        <p:nvSpPr>
          <p:cNvPr id="5" name="Text Placeholder 4">
            <a:extLst>
              <a:ext uri="{FF2B5EF4-FFF2-40B4-BE49-F238E27FC236}">
                <a16:creationId xmlns:a16="http://schemas.microsoft.com/office/drawing/2014/main" id="{66FFEE30-F220-EC4D-1DFB-560F582DCD2D}"/>
              </a:ext>
            </a:extLst>
          </p:cNvPr>
          <p:cNvSpPr>
            <a:spLocks noGrp="1"/>
          </p:cNvSpPr>
          <p:nvPr>
            <p:ph type="body" sz="quarter" idx="3"/>
          </p:nvPr>
        </p:nvSpPr>
        <p:spPr/>
        <p:txBody>
          <a:bodyPr/>
          <a:lstStyle/>
          <a:p>
            <a:r>
              <a:rPr lang="en-US" dirty="0"/>
              <a:t>Parallel Trends Test: No</a:t>
            </a:r>
          </a:p>
        </p:txBody>
      </p:sp>
      <p:grpSp>
        <p:nvGrpSpPr>
          <p:cNvPr id="16" name="Group 15">
            <a:extLst>
              <a:ext uri="{FF2B5EF4-FFF2-40B4-BE49-F238E27FC236}">
                <a16:creationId xmlns:a16="http://schemas.microsoft.com/office/drawing/2014/main" id="{4607354B-6D33-98A3-0B08-485F84456EA8}"/>
              </a:ext>
            </a:extLst>
          </p:cNvPr>
          <p:cNvGrpSpPr/>
          <p:nvPr/>
        </p:nvGrpSpPr>
        <p:grpSpPr>
          <a:xfrm>
            <a:off x="1009155" y="2699936"/>
            <a:ext cx="4656150" cy="3351047"/>
            <a:chOff x="4597180" y="1619700"/>
            <a:chExt cx="7508681" cy="3767455"/>
          </a:xfrm>
        </p:grpSpPr>
        <p:cxnSp>
          <p:nvCxnSpPr>
            <p:cNvPr id="17" name="Straight Arrow Connector 16">
              <a:extLst>
                <a:ext uri="{FF2B5EF4-FFF2-40B4-BE49-F238E27FC236}">
                  <a16:creationId xmlns:a16="http://schemas.microsoft.com/office/drawing/2014/main" id="{2C5960E4-D75C-6774-B87B-0A87ACBF0BD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A1652-A377-BAC3-DF41-237E481DA947}"/>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EBF901C-06E1-1426-59F9-B31A74AFFCCA}"/>
              </a:ext>
            </a:extLst>
          </p:cNvPr>
          <p:cNvGrpSpPr/>
          <p:nvPr/>
        </p:nvGrpSpPr>
        <p:grpSpPr>
          <a:xfrm>
            <a:off x="836612" y="3063207"/>
            <a:ext cx="4639844" cy="1230909"/>
            <a:chOff x="836612" y="3063207"/>
            <a:chExt cx="4639844" cy="1230909"/>
          </a:xfrm>
        </p:grpSpPr>
        <p:grpSp>
          <p:nvGrpSpPr>
            <p:cNvPr id="19" name="Group 18">
              <a:extLst>
                <a:ext uri="{FF2B5EF4-FFF2-40B4-BE49-F238E27FC236}">
                  <a16:creationId xmlns:a16="http://schemas.microsoft.com/office/drawing/2014/main" id="{3F4235DA-08FA-3B43-D30A-C9EA5286BBD4}"/>
                </a:ext>
              </a:extLst>
            </p:cNvPr>
            <p:cNvGrpSpPr/>
            <p:nvPr/>
          </p:nvGrpSpPr>
          <p:grpSpPr>
            <a:xfrm>
              <a:off x="836612" y="3063207"/>
              <a:ext cx="4639844" cy="1230909"/>
              <a:chOff x="4575405" y="2534478"/>
              <a:chExt cx="6317882" cy="1230909"/>
            </a:xfrm>
          </p:grpSpPr>
          <p:grpSp>
            <p:nvGrpSpPr>
              <p:cNvPr id="20" name="Group 19">
                <a:extLst>
                  <a:ext uri="{FF2B5EF4-FFF2-40B4-BE49-F238E27FC236}">
                    <a16:creationId xmlns:a16="http://schemas.microsoft.com/office/drawing/2014/main" id="{33C0EFE5-4800-F916-68AD-78CD523D3764}"/>
                  </a:ext>
                </a:extLst>
              </p:cNvPr>
              <p:cNvGrpSpPr/>
              <p:nvPr/>
            </p:nvGrpSpPr>
            <p:grpSpPr>
              <a:xfrm>
                <a:off x="4575405" y="2534478"/>
                <a:ext cx="6317882" cy="1039937"/>
                <a:chOff x="4575405" y="2534478"/>
                <a:chExt cx="6317882" cy="1039937"/>
              </a:xfrm>
            </p:grpSpPr>
            <p:grpSp>
              <p:nvGrpSpPr>
                <p:cNvPr id="22" name="Group 21">
                  <a:extLst>
                    <a:ext uri="{FF2B5EF4-FFF2-40B4-BE49-F238E27FC236}">
                      <a16:creationId xmlns:a16="http://schemas.microsoft.com/office/drawing/2014/main" id="{94C6DEF4-2B43-C251-83F7-8F4BC3FBB44A}"/>
                    </a:ext>
                  </a:extLst>
                </p:cNvPr>
                <p:cNvGrpSpPr/>
                <p:nvPr/>
              </p:nvGrpSpPr>
              <p:grpSpPr>
                <a:xfrm>
                  <a:off x="7773257" y="2534478"/>
                  <a:ext cx="3120030" cy="1039937"/>
                  <a:chOff x="7773257" y="2534478"/>
                  <a:chExt cx="3120030" cy="1039937"/>
                </a:xfrm>
              </p:grpSpPr>
              <p:cxnSp>
                <p:nvCxnSpPr>
                  <p:cNvPr id="24" name="Straight Connector 23">
                    <a:extLst>
                      <a:ext uri="{FF2B5EF4-FFF2-40B4-BE49-F238E27FC236}">
                        <a16:creationId xmlns:a16="http://schemas.microsoft.com/office/drawing/2014/main" id="{7D718347-812E-0B83-8B84-63370523B3A7}"/>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7C552C-B8A3-D357-F5EC-E96D60749753}"/>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D7DF815-6B46-6F9C-A97D-366ACB27BD46}"/>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21" name="Straight Connector 20">
                <a:extLst>
                  <a:ext uri="{FF2B5EF4-FFF2-40B4-BE49-F238E27FC236}">
                    <a16:creationId xmlns:a16="http://schemas.microsoft.com/office/drawing/2014/main" id="{63E78DEA-F0D9-3035-79C3-E0756A2FA15D}"/>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9F4DF0B2-EA3F-54B9-9103-7899C91963E4}"/>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5790C2F-259A-5C72-6EE3-C4BC51CDE338}"/>
              </a:ext>
            </a:extLst>
          </p:cNvPr>
          <p:cNvGrpSpPr/>
          <p:nvPr/>
        </p:nvGrpSpPr>
        <p:grpSpPr>
          <a:xfrm>
            <a:off x="618075" y="4495514"/>
            <a:ext cx="4931894" cy="1008233"/>
            <a:chOff x="618075" y="3737608"/>
            <a:chExt cx="4931894" cy="1008233"/>
          </a:xfrm>
        </p:grpSpPr>
        <p:grpSp>
          <p:nvGrpSpPr>
            <p:cNvPr id="35" name="Group 34">
              <a:extLst>
                <a:ext uri="{FF2B5EF4-FFF2-40B4-BE49-F238E27FC236}">
                  <a16:creationId xmlns:a16="http://schemas.microsoft.com/office/drawing/2014/main" id="{CE77FBC5-DBFF-308E-9D99-DBDD24DFC6AC}"/>
                </a:ext>
              </a:extLst>
            </p:cNvPr>
            <p:cNvGrpSpPr/>
            <p:nvPr/>
          </p:nvGrpSpPr>
          <p:grpSpPr>
            <a:xfrm>
              <a:off x="618075" y="3737608"/>
              <a:ext cx="4931894" cy="1008233"/>
              <a:chOff x="4277832" y="3208879"/>
              <a:chExt cx="6715554" cy="1008233"/>
            </a:xfrm>
          </p:grpSpPr>
          <p:grpSp>
            <p:nvGrpSpPr>
              <p:cNvPr id="37" name="Group 36">
                <a:extLst>
                  <a:ext uri="{FF2B5EF4-FFF2-40B4-BE49-F238E27FC236}">
                    <a16:creationId xmlns:a16="http://schemas.microsoft.com/office/drawing/2014/main" id="{91A31E62-4AE3-F3B3-A395-D24E39C34464}"/>
                  </a:ext>
                </a:extLst>
              </p:cNvPr>
              <p:cNvGrpSpPr/>
              <p:nvPr/>
            </p:nvGrpSpPr>
            <p:grpSpPr>
              <a:xfrm>
                <a:off x="4277832" y="3208879"/>
                <a:ext cx="6715554" cy="1008233"/>
                <a:chOff x="4277832" y="3208879"/>
                <a:chExt cx="6715554" cy="1008233"/>
              </a:xfrm>
            </p:grpSpPr>
            <p:grpSp>
              <p:nvGrpSpPr>
                <p:cNvPr id="39" name="Group 38">
                  <a:extLst>
                    <a:ext uri="{FF2B5EF4-FFF2-40B4-BE49-F238E27FC236}">
                      <a16:creationId xmlns:a16="http://schemas.microsoft.com/office/drawing/2014/main" id="{9BB88CC5-C23A-0B5D-5D5A-8E07FF731A92}"/>
                    </a:ext>
                  </a:extLst>
                </p:cNvPr>
                <p:cNvGrpSpPr/>
                <p:nvPr/>
              </p:nvGrpSpPr>
              <p:grpSpPr>
                <a:xfrm>
                  <a:off x="7773257" y="3208879"/>
                  <a:ext cx="3220129" cy="645302"/>
                  <a:chOff x="7773257" y="3208879"/>
                  <a:chExt cx="3220129" cy="645302"/>
                </a:xfrm>
              </p:grpSpPr>
              <p:cxnSp>
                <p:nvCxnSpPr>
                  <p:cNvPr id="41" name="Straight Connector 40">
                    <a:extLst>
                      <a:ext uri="{FF2B5EF4-FFF2-40B4-BE49-F238E27FC236}">
                        <a16:creationId xmlns:a16="http://schemas.microsoft.com/office/drawing/2014/main" id="{030C490E-F5A6-FA60-1671-B3C147659B5A}"/>
                      </a:ext>
                    </a:extLst>
                  </p:cNvPr>
                  <p:cNvCxnSpPr>
                    <a:cxnSpLocks/>
                  </p:cNvCxnSpPr>
                  <p:nvPr/>
                </p:nvCxnSpPr>
                <p:spPr>
                  <a:xfrm>
                    <a:off x="7773257" y="3208879"/>
                    <a:ext cx="1092021" cy="3655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AD2EC-D48D-68D6-8F7A-623C78F978A3}"/>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EC4AC137-E2BE-8FC2-6AC3-C66D9C9A70D8}"/>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38" name="Straight Connector 37">
                <a:extLst>
                  <a:ext uri="{FF2B5EF4-FFF2-40B4-BE49-F238E27FC236}">
                    <a16:creationId xmlns:a16="http://schemas.microsoft.com/office/drawing/2014/main" id="{302D3C6A-4020-0F58-12D7-464B95274996}"/>
                  </a:ext>
                </a:extLst>
              </p:cNvPr>
              <p:cNvCxnSpPr>
                <a:cxnSpLocks/>
              </p:cNvCxnSpPr>
              <p:nvPr/>
            </p:nvCxnSpPr>
            <p:spPr>
              <a:xfrm flipV="1">
                <a:off x="6562917" y="3208879"/>
                <a:ext cx="1221126" cy="556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0C3814EC-FECA-BA85-B540-CFD28D3AD8FE}"/>
                </a:ext>
              </a:extLst>
            </p:cNvPr>
            <p:cNvCxnSpPr>
              <a:cxnSpLocks/>
            </p:cNvCxnSpPr>
            <p:nvPr/>
          </p:nvCxnSpPr>
          <p:spPr>
            <a:xfrm>
              <a:off x="1009155" y="4103144"/>
              <a:ext cx="1290712" cy="19097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30A914C-0DD6-991A-536F-46538952357A}"/>
              </a:ext>
            </a:extLst>
          </p:cNvPr>
          <p:cNvGrpSpPr/>
          <p:nvPr/>
        </p:nvGrpSpPr>
        <p:grpSpPr>
          <a:xfrm>
            <a:off x="6501298" y="2618592"/>
            <a:ext cx="4656150" cy="3351047"/>
            <a:chOff x="4597180" y="1619700"/>
            <a:chExt cx="7508681" cy="3767455"/>
          </a:xfrm>
        </p:grpSpPr>
        <p:cxnSp>
          <p:nvCxnSpPr>
            <p:cNvPr id="45" name="Straight Arrow Connector 44">
              <a:extLst>
                <a:ext uri="{FF2B5EF4-FFF2-40B4-BE49-F238E27FC236}">
                  <a16:creationId xmlns:a16="http://schemas.microsoft.com/office/drawing/2014/main" id="{9038CC1A-EE58-5D99-CB55-5DD71E96074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16AB3A-2324-6A86-3AD0-8CE7F41EF78C}"/>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AE357A-CDD5-86C8-92EB-10566896F064}"/>
              </a:ext>
            </a:extLst>
          </p:cNvPr>
          <p:cNvGrpSpPr/>
          <p:nvPr/>
        </p:nvGrpSpPr>
        <p:grpSpPr>
          <a:xfrm>
            <a:off x="6328755" y="2981863"/>
            <a:ext cx="4639844" cy="1230909"/>
            <a:chOff x="836612" y="3063207"/>
            <a:chExt cx="4639844" cy="1230909"/>
          </a:xfrm>
        </p:grpSpPr>
        <p:grpSp>
          <p:nvGrpSpPr>
            <p:cNvPr id="48" name="Group 47">
              <a:extLst>
                <a:ext uri="{FF2B5EF4-FFF2-40B4-BE49-F238E27FC236}">
                  <a16:creationId xmlns:a16="http://schemas.microsoft.com/office/drawing/2014/main" id="{76530858-72AA-3F59-F398-7CA76CAB63D1}"/>
                </a:ext>
              </a:extLst>
            </p:cNvPr>
            <p:cNvGrpSpPr/>
            <p:nvPr/>
          </p:nvGrpSpPr>
          <p:grpSpPr>
            <a:xfrm>
              <a:off x="836612" y="3063207"/>
              <a:ext cx="4639844" cy="1230909"/>
              <a:chOff x="4575405" y="2534478"/>
              <a:chExt cx="6317882" cy="1230909"/>
            </a:xfrm>
          </p:grpSpPr>
          <p:grpSp>
            <p:nvGrpSpPr>
              <p:cNvPr id="50" name="Group 49">
                <a:extLst>
                  <a:ext uri="{FF2B5EF4-FFF2-40B4-BE49-F238E27FC236}">
                    <a16:creationId xmlns:a16="http://schemas.microsoft.com/office/drawing/2014/main" id="{F82A4963-E656-7476-12D7-BC870F5CB06F}"/>
                  </a:ext>
                </a:extLst>
              </p:cNvPr>
              <p:cNvGrpSpPr/>
              <p:nvPr/>
            </p:nvGrpSpPr>
            <p:grpSpPr>
              <a:xfrm>
                <a:off x="4575405" y="2534478"/>
                <a:ext cx="6317882" cy="1039937"/>
                <a:chOff x="4575405" y="2534478"/>
                <a:chExt cx="6317882" cy="1039937"/>
              </a:xfrm>
            </p:grpSpPr>
            <p:grpSp>
              <p:nvGrpSpPr>
                <p:cNvPr id="52" name="Group 51">
                  <a:extLst>
                    <a:ext uri="{FF2B5EF4-FFF2-40B4-BE49-F238E27FC236}">
                      <a16:creationId xmlns:a16="http://schemas.microsoft.com/office/drawing/2014/main" id="{830D7322-532B-9A01-1842-8B6677F4E281}"/>
                    </a:ext>
                  </a:extLst>
                </p:cNvPr>
                <p:cNvGrpSpPr/>
                <p:nvPr/>
              </p:nvGrpSpPr>
              <p:grpSpPr>
                <a:xfrm>
                  <a:off x="7773257" y="2534478"/>
                  <a:ext cx="3120030" cy="1039937"/>
                  <a:chOff x="7773257" y="2534478"/>
                  <a:chExt cx="3120030" cy="1039937"/>
                </a:xfrm>
              </p:grpSpPr>
              <p:cxnSp>
                <p:nvCxnSpPr>
                  <p:cNvPr id="54" name="Straight Connector 53">
                    <a:extLst>
                      <a:ext uri="{FF2B5EF4-FFF2-40B4-BE49-F238E27FC236}">
                        <a16:creationId xmlns:a16="http://schemas.microsoft.com/office/drawing/2014/main" id="{7E69C81E-6663-4847-FD2E-E906A028B66C}"/>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EC8CCF-5465-7BDE-BFB5-311342A0659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9733863A-C9D1-93AA-7622-ECC136525142}"/>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51" name="Straight Connector 50">
                <a:extLst>
                  <a:ext uri="{FF2B5EF4-FFF2-40B4-BE49-F238E27FC236}">
                    <a16:creationId xmlns:a16="http://schemas.microsoft.com/office/drawing/2014/main" id="{BB452F6F-99BE-3550-3AF9-96AC751DE72E}"/>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7FB23EE9-C126-CB1C-67E2-3D4A8806B9D5}"/>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0BFA3F-87EE-201C-091D-DFB6F0A90585}"/>
              </a:ext>
            </a:extLst>
          </p:cNvPr>
          <p:cNvGrpSpPr/>
          <p:nvPr/>
        </p:nvGrpSpPr>
        <p:grpSpPr>
          <a:xfrm>
            <a:off x="6110218" y="4495514"/>
            <a:ext cx="4931894" cy="926889"/>
            <a:chOff x="618075" y="3818952"/>
            <a:chExt cx="4931894" cy="926889"/>
          </a:xfrm>
        </p:grpSpPr>
        <p:grpSp>
          <p:nvGrpSpPr>
            <p:cNvPr id="57" name="Group 56">
              <a:extLst>
                <a:ext uri="{FF2B5EF4-FFF2-40B4-BE49-F238E27FC236}">
                  <a16:creationId xmlns:a16="http://schemas.microsoft.com/office/drawing/2014/main" id="{07DE42AE-8F85-B360-162D-BE76DC28D710}"/>
                </a:ext>
              </a:extLst>
            </p:cNvPr>
            <p:cNvGrpSpPr/>
            <p:nvPr/>
          </p:nvGrpSpPr>
          <p:grpSpPr>
            <a:xfrm>
              <a:off x="618075" y="4103144"/>
              <a:ext cx="4931894" cy="642697"/>
              <a:chOff x="4277832" y="3574415"/>
              <a:chExt cx="6715554" cy="642697"/>
            </a:xfrm>
          </p:grpSpPr>
          <p:grpSp>
            <p:nvGrpSpPr>
              <p:cNvPr id="59" name="Group 58">
                <a:extLst>
                  <a:ext uri="{FF2B5EF4-FFF2-40B4-BE49-F238E27FC236}">
                    <a16:creationId xmlns:a16="http://schemas.microsoft.com/office/drawing/2014/main" id="{1EE8ED25-A30E-040A-ED3C-6BB56DA66729}"/>
                  </a:ext>
                </a:extLst>
              </p:cNvPr>
              <p:cNvGrpSpPr/>
              <p:nvPr/>
            </p:nvGrpSpPr>
            <p:grpSpPr>
              <a:xfrm>
                <a:off x="4277832" y="3574415"/>
                <a:ext cx="6715554" cy="642697"/>
                <a:chOff x="4277832" y="3574415"/>
                <a:chExt cx="6715554" cy="642697"/>
              </a:xfrm>
            </p:grpSpPr>
            <p:grpSp>
              <p:nvGrpSpPr>
                <p:cNvPr id="61" name="Group 60">
                  <a:extLst>
                    <a:ext uri="{FF2B5EF4-FFF2-40B4-BE49-F238E27FC236}">
                      <a16:creationId xmlns:a16="http://schemas.microsoft.com/office/drawing/2014/main" id="{0527C261-3DE2-7BB4-64D8-9EB8A2885749}"/>
                    </a:ext>
                  </a:extLst>
                </p:cNvPr>
                <p:cNvGrpSpPr/>
                <p:nvPr/>
              </p:nvGrpSpPr>
              <p:grpSpPr>
                <a:xfrm>
                  <a:off x="7924234" y="3574415"/>
                  <a:ext cx="3069152" cy="279766"/>
                  <a:chOff x="7924234" y="3574415"/>
                  <a:chExt cx="3069152" cy="279766"/>
                </a:xfrm>
              </p:grpSpPr>
              <p:cxnSp>
                <p:nvCxnSpPr>
                  <p:cNvPr id="63" name="Straight Connector 62">
                    <a:extLst>
                      <a:ext uri="{FF2B5EF4-FFF2-40B4-BE49-F238E27FC236}">
                        <a16:creationId xmlns:a16="http://schemas.microsoft.com/office/drawing/2014/main" id="{958AC00C-FF1D-867A-FEFC-A4BD4EAED618}"/>
                      </a:ext>
                    </a:extLst>
                  </p:cNvPr>
                  <p:cNvCxnSpPr>
                    <a:cxnSpLocks/>
                  </p:cNvCxnSpPr>
                  <p:nvPr/>
                </p:nvCxnSpPr>
                <p:spPr>
                  <a:xfrm flipV="1">
                    <a:off x="7924234" y="3574415"/>
                    <a:ext cx="941045" cy="258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77FA5-8FAF-97DD-EF6A-0229A6207AA4}"/>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00BDE92-5E97-034F-31FA-2111C36E2BFD}"/>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60" name="Straight Connector 59">
                <a:extLst>
                  <a:ext uri="{FF2B5EF4-FFF2-40B4-BE49-F238E27FC236}">
                    <a16:creationId xmlns:a16="http://schemas.microsoft.com/office/drawing/2014/main" id="{6678A10C-07A1-8CE4-CF6D-1FB26346B3D0}"/>
                  </a:ext>
                </a:extLst>
              </p:cNvPr>
              <p:cNvCxnSpPr>
                <a:cxnSpLocks/>
              </p:cNvCxnSpPr>
              <p:nvPr/>
            </p:nvCxnSpPr>
            <p:spPr>
              <a:xfrm>
                <a:off x="6562916" y="3765387"/>
                <a:ext cx="1361318" cy="887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715C56E8-8B09-D0C3-32E5-0C0A24578B3D}"/>
                </a:ext>
              </a:extLst>
            </p:cNvPr>
            <p:cNvCxnSpPr>
              <a:cxnSpLocks/>
            </p:cNvCxnSpPr>
            <p:nvPr/>
          </p:nvCxnSpPr>
          <p:spPr>
            <a:xfrm>
              <a:off x="1053947" y="3818952"/>
              <a:ext cx="1245920" cy="4751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5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6B-2CBD-E186-BFE2-15CA779DE524}"/>
              </a:ext>
            </a:extLst>
          </p:cNvPr>
          <p:cNvSpPr>
            <a:spLocks noGrp="1"/>
          </p:cNvSpPr>
          <p:nvPr>
            <p:ph type="title"/>
          </p:nvPr>
        </p:nvSpPr>
        <p:spPr/>
        <p:txBody>
          <a:bodyPr/>
          <a:lstStyle/>
          <a:p>
            <a:r>
              <a:rPr lang="en-US" dirty="0"/>
              <a:t>Two ways to Assess this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82DFE-0D43-47B1-B60B-CF48E2775143}"/>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Eye-ball check</a:t>
                </a:r>
                <a:r>
                  <a:rPr lang="en-US" dirty="0"/>
                  <a:t>: plot the treatment and control trends and see if they look similar. The drawback is that you cannot see if trends are statistically different;</a:t>
                </a:r>
              </a:p>
              <a:p>
                <a:pPr marL="514350" indent="-514350">
                  <a:buFont typeface="+mj-lt"/>
                  <a:buAutoNum type="arabicPeriod"/>
                </a:pPr>
                <a:r>
                  <a:rPr lang="en-US" b="1" dirty="0"/>
                  <a:t>Event-study test</a:t>
                </a:r>
                <a:r>
                  <a:rPr lang="en-US" dirty="0"/>
                  <a:t>: estimate an altered version of the two-way fixed effects model where you allow for the impact of treatment to vary before and after treatment.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&lt;0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br>
                  <a:rPr lang="en-US" dirty="0"/>
                </a:b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oMath>
                </a14:m>
                <a:r>
                  <a:rPr lang="en-US" dirty="0"/>
                  <a:t> is statistically indistinguishable from zero, the trends are parallel.</a:t>
                </a:r>
              </a:p>
              <a:p>
                <a:pPr marL="0" indent="0">
                  <a:buNone/>
                </a:pPr>
                <a:r>
                  <a:rPr lang="en-US" dirty="0"/>
                  <a:t>This is a-kin to a placebo test. Before the treatment took place, the treatment effect should be zero.</a:t>
                </a:r>
              </a:p>
              <a:p>
                <a:pPr marL="0" indent="0">
                  <a:buNone/>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3082DFE-0D43-47B1-B60B-CF48E2775143}"/>
                  </a:ext>
                </a:extLst>
              </p:cNvPr>
              <p:cNvSpPr>
                <a:spLocks noGrp="1" noRot="1" noChangeAspect="1" noMove="1" noResize="1" noEditPoints="1" noAdjustHandles="1" noChangeArrowheads="1" noChangeShapeType="1" noTextEdit="1"/>
              </p:cNvSpPr>
              <p:nvPr>
                <p:ph idx="1"/>
              </p:nvPr>
            </p:nvSpPr>
            <p:spPr>
              <a:blipFill>
                <a:blip r:embed="rId2"/>
                <a:stretch>
                  <a:fillRect l="-1086" t="-3198" r="-1568" b="-14535"/>
                </a:stretch>
              </a:blipFill>
            </p:spPr>
            <p:txBody>
              <a:bodyPr/>
              <a:lstStyle/>
              <a:p>
                <a:r>
                  <a:rPr lang="en-US">
                    <a:noFill/>
                  </a:rPr>
                  <a:t> </a:t>
                </a:r>
              </a:p>
            </p:txBody>
          </p:sp>
        </mc:Fallback>
      </mc:AlternateContent>
    </p:spTree>
    <p:extLst>
      <p:ext uri="{BB962C8B-B14F-4D97-AF65-F5344CB8AC3E}">
        <p14:creationId xmlns:p14="http://schemas.microsoft.com/office/powerpoint/2010/main" val="36590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9FA-D7A7-D4FD-7A21-C42E198AE22E}"/>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9F98F-7391-6AAC-F925-6BC96568AD97}"/>
                  </a:ext>
                </a:extLst>
              </p:cNvPr>
              <p:cNvSpPr>
                <a:spLocks noGrp="1"/>
              </p:cNvSpPr>
              <p:nvPr>
                <p:ph idx="1"/>
              </p:nvPr>
            </p:nvSpPr>
            <p:spPr/>
            <p:txBody>
              <a:bodyPr>
                <a:normAutofit/>
              </a:bodyPr>
              <a:lstStyle/>
              <a:p>
                <a:r>
                  <a:rPr lang="en-US" dirty="0"/>
                  <a:t>We can potentially improve on the two-ways fixed effects model by controlling for time-varying covariates: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solidFill>
                            <a:schemeClr val="accent2"/>
                          </a:solidFill>
                          <a:latin typeface="Cambria Math" panose="02040503050406030204" pitchFamily="18" charset="0"/>
                        </a:rPr>
                        <m:t>𝜋</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Improvement comes from (1) additional precision from reducing noise; and (2) greater likelihood to meet parallel trends assumption by conditioning on covariates.</a:t>
                </a:r>
              </a:p>
              <a:p>
                <a:r>
                  <a:rPr lang="en-US" dirty="0"/>
                  <a:t>You run the risk of model misspecification bias if you</a:t>
                </a:r>
                <a:r>
                  <a:rPr lang="en-US" b="0" dirty="0">
                    <a:solidFill>
                      <a:schemeClr val="accent2"/>
                    </a:solidFill>
                  </a:rPr>
                  <a: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oMath>
                </a14:m>
                <a:r>
                  <a:rPr lang="en-US" dirty="0"/>
                  <a:t> enters linearly. </a:t>
                </a:r>
                <a:r>
                  <a:rPr lang="en-US" dirty="0">
                    <a:hlinkClick r:id="rId2"/>
                  </a:rPr>
                  <a:t>Sant'Anna and Zhao (2018)</a:t>
                </a:r>
                <a:r>
                  <a:rPr lang="en-US" dirty="0"/>
                  <a:t> discusses how to incorporate ML models.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E99F98F-7391-6AAC-F925-6BC96568AD97}"/>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227332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AEF-E8E9-2E97-B2A5-CCE45807BBFA}"/>
              </a:ext>
            </a:extLst>
          </p:cNvPr>
          <p:cNvSpPr>
            <a:spLocks noGrp="1"/>
          </p:cNvSpPr>
          <p:nvPr>
            <p:ph type="title"/>
          </p:nvPr>
        </p:nvSpPr>
        <p:spPr/>
        <p:txBody>
          <a:bodyPr/>
          <a:lstStyle/>
          <a:p>
            <a:r>
              <a:rPr lang="en-US" dirty="0"/>
              <a:t>More </a:t>
            </a:r>
            <a:r>
              <a:rPr lang="en-US" dirty="0" err="1"/>
              <a:t>DiD</a:t>
            </a:r>
            <a:r>
              <a:rPr lang="en-US" dirty="0"/>
              <a:t> Extended Topics</a:t>
            </a:r>
          </a:p>
        </p:txBody>
      </p:sp>
      <p:sp>
        <p:nvSpPr>
          <p:cNvPr id="3" name="Content Placeholder 2">
            <a:extLst>
              <a:ext uri="{FF2B5EF4-FFF2-40B4-BE49-F238E27FC236}">
                <a16:creationId xmlns:a16="http://schemas.microsoft.com/office/drawing/2014/main" id="{7C4C0680-1774-41F8-7928-F14800863C92}"/>
              </a:ext>
            </a:extLst>
          </p:cNvPr>
          <p:cNvSpPr>
            <a:spLocks noGrp="1"/>
          </p:cNvSpPr>
          <p:nvPr>
            <p:ph idx="1"/>
          </p:nvPr>
        </p:nvSpPr>
        <p:spPr/>
        <p:txBody>
          <a:bodyPr/>
          <a:lstStyle/>
          <a:p>
            <a:r>
              <a:rPr lang="en-US" dirty="0">
                <a:hlinkClick r:id="rId2"/>
              </a:rPr>
              <a:t>Roth, Sant'Anna, Bilinski, Poe (2022)</a:t>
            </a:r>
            <a:r>
              <a:rPr lang="en-US" dirty="0"/>
              <a:t> for a comprehensive overview of the current literature. Some highlights below:</a:t>
            </a:r>
          </a:p>
          <a:p>
            <a:r>
              <a:rPr lang="en-US" dirty="0"/>
              <a:t>Staggered Treatment Effects</a:t>
            </a:r>
          </a:p>
          <a:p>
            <a:pPr lvl="1"/>
            <a:r>
              <a:rPr lang="en-US" dirty="0">
                <a:hlinkClick r:id="rId3"/>
              </a:rPr>
              <a:t>Chaisemartin and D'Haultfœuille  (2020)</a:t>
            </a:r>
            <a:endParaRPr lang="en-US" dirty="0"/>
          </a:p>
          <a:p>
            <a:pPr lvl="1"/>
            <a:r>
              <a:rPr lang="en-US" dirty="0">
                <a:hlinkClick r:id="rId4"/>
              </a:rPr>
              <a:t>Callaway and Sant'Anna (2018)</a:t>
            </a:r>
            <a:endParaRPr lang="en-US" dirty="0"/>
          </a:p>
          <a:p>
            <a:r>
              <a:rPr lang="en-US" dirty="0"/>
              <a:t>Continuous Treatment</a:t>
            </a:r>
          </a:p>
          <a:p>
            <a:pPr lvl="1"/>
            <a:r>
              <a:rPr lang="en-US" dirty="0">
                <a:hlinkClick r:id="rId5"/>
              </a:rPr>
              <a:t>Callaway, Goodman-Bacon, Sant'Anna</a:t>
            </a:r>
            <a:endParaRPr lang="en-US" dirty="0"/>
          </a:p>
          <a:p>
            <a:r>
              <a:rPr lang="en-US" dirty="0"/>
              <a:t>Doubly Robust </a:t>
            </a:r>
            <a:r>
              <a:rPr lang="en-US" dirty="0" err="1"/>
              <a:t>DiD</a:t>
            </a:r>
            <a:endParaRPr lang="en-US" dirty="0"/>
          </a:p>
          <a:p>
            <a:pPr lvl="1"/>
            <a:r>
              <a:rPr lang="en-US" dirty="0">
                <a:hlinkClick r:id="rId6"/>
              </a:rPr>
              <a:t>Sant'Anna and Zhao (2018)</a:t>
            </a:r>
            <a:endParaRPr lang="en-US" dirty="0"/>
          </a:p>
          <a:p>
            <a:pPr lvl="1"/>
            <a:endParaRPr lang="en-US" dirty="0"/>
          </a:p>
        </p:txBody>
      </p:sp>
    </p:spTree>
    <p:extLst>
      <p:ext uri="{BB962C8B-B14F-4D97-AF65-F5344CB8AC3E}">
        <p14:creationId xmlns:p14="http://schemas.microsoft.com/office/powerpoint/2010/main" val="27726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Synthetic Control</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r>
              <a:rPr lang="en-US" dirty="0"/>
              <a:t>Abadie, Diamond, </a:t>
            </a:r>
            <a:r>
              <a:rPr lang="en-US" dirty="0" err="1"/>
              <a:t>Hainmueller</a:t>
            </a:r>
            <a:r>
              <a:rPr lang="en-US" dirty="0"/>
              <a:t> (2010)</a:t>
            </a:r>
          </a:p>
          <a:p>
            <a:r>
              <a:rPr lang="en-US" dirty="0" err="1"/>
              <a:t>Doudchenko</a:t>
            </a:r>
            <a:r>
              <a:rPr lang="en-US" dirty="0"/>
              <a:t> and </a:t>
            </a:r>
            <a:r>
              <a:rPr lang="en-US" dirty="0" err="1"/>
              <a:t>Imbens</a:t>
            </a:r>
            <a:r>
              <a:rPr lang="en-US" dirty="0"/>
              <a:t> (2016)</a:t>
            </a:r>
          </a:p>
        </p:txBody>
      </p:sp>
    </p:spTree>
    <p:extLst>
      <p:ext uri="{BB962C8B-B14F-4D97-AF65-F5344CB8AC3E}">
        <p14:creationId xmlns:p14="http://schemas.microsoft.com/office/powerpoint/2010/main" val="54498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SC Model</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with a weighted average of the control units</a:t>
            </a:r>
          </a:p>
          <a:p>
            <a:r>
              <a:rPr lang="en-US" dirty="0"/>
              <a:t>Weights allow for a data-driven selection of control units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312253"/>
            <a:chOff x="4681330" y="2534478"/>
            <a:chExt cx="6211957" cy="1312253"/>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364599"/>
            <a:ext cx="6211957" cy="1931487"/>
            <a:chOff x="4681330" y="3997269"/>
            <a:chExt cx="6211957" cy="1931487"/>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1470787" cy="1477328"/>
                </a:xfrm>
                <a:prstGeom prst="rect">
                  <a:avLst/>
                </a:prstGeom>
                <a:noFill/>
              </p:spPr>
              <p:txBody>
                <a:bodyPr wrap="none" rtlCol="0">
                  <a:spAutoFit/>
                </a:bodyPr>
                <a:lstStyle/>
                <a:p>
                  <a:r>
                    <a:rPr lang="en-US" dirty="0"/>
                    <a:t>Weighted </a:t>
                  </a:r>
                </a:p>
                <a:p>
                  <a:r>
                    <a:rPr lang="en-US" dirty="0"/>
                    <a:t>Average </a:t>
                  </a:r>
                </a:p>
                <a:p>
                  <a:r>
                    <a:rPr lang="en-US" dirty="0"/>
                    <a:t>of Control </a:t>
                  </a:r>
                </a:p>
                <a:p>
                  <a:r>
                    <a:rPr lang="en-US" dirty="0"/>
                    <a:t>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1470787" cy="1477328"/>
                </a:xfrm>
                <a:prstGeom prst="rect">
                  <a:avLst/>
                </a:prstGeom>
                <a:blipFill>
                  <a:blip r:embed="rId6"/>
                  <a:stretch>
                    <a:fillRect l="-3419" t="-169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58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FDBA-24CC-626C-8FCB-752C491A16B5}"/>
              </a:ext>
            </a:extLst>
          </p:cNvPr>
          <p:cNvSpPr>
            <a:spLocks noGrp="1"/>
          </p:cNvSpPr>
          <p:nvPr>
            <p:ph type="title"/>
          </p:nvPr>
        </p:nvSpPr>
        <p:spPr/>
        <p:txBody>
          <a:bodyPr/>
          <a:lstStyle/>
          <a:p>
            <a:r>
              <a:rPr lang="en-US" dirty="0"/>
              <a:t>SC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B02C0F-4513-32DF-CE91-CF477D3F604A}"/>
                  </a:ext>
                </a:extLst>
              </p:cNvPr>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𝑖</m:t>
                    </m:r>
                    <m:r>
                      <a:rPr lang="en-US" b="0" i="1" dirty="0" smtClean="0">
                        <a:latin typeface="Cambria Math" panose="02040503050406030204" pitchFamily="18" charset="0"/>
                      </a:rPr>
                      <m:t>=0 </m:t>
                    </m:r>
                  </m:oMath>
                </a14:m>
                <a:r>
                  <a:rPr lang="en-US" dirty="0"/>
                  <a:t>indicate the treated unit,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sub>
                    </m:sSub>
                  </m:oMath>
                </a14:m>
                <a:r>
                  <a:rPr lang="en-US" dirty="0"/>
                  <a:t> is the trend of treated units</a:t>
                </a:r>
              </a:p>
              <a:p>
                <a:r>
                  <a:rPr lang="en-US" dirty="0"/>
                  <a:t>We want to predict what the treated units’ outcomes would be, if they had not been treated: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i="1" dirty="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m:t>
                              </m:r>
                            </m:sub>
                          </m:sSub>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b="0" dirty="0"/>
              </a:p>
              <a:p>
                <a:r>
                  <a:rPr lang="en-US" dirty="0"/>
                  <a:t>SC proposes estimating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r>
                  <a:rPr lang="en-US" dirty="0"/>
                  <a:t> with a weighted average of all other control units</a:t>
                </a:r>
              </a:p>
              <a:p>
                <a:pPr marL="0" indent="0">
                  <a:buNone/>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sub>
                          </m:sSub>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&gt;0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𝑖</m:t>
                                  </m:r>
                                </m:sub>
                              </m:sSub>
                            </m:e>
                          </m:acc>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e>
                      </m:nary>
                    </m:oMath>
                  </m:oMathPara>
                </a14:m>
                <a:endParaRPr lang="en-US" dirty="0"/>
              </a:p>
              <a:p>
                <a:r>
                  <a:rPr lang="en-US" dirty="0"/>
                  <a:t>This flexible notation may alarm some of you; we will cover different constraints on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EB02C0F-4513-32DF-CE91-CF477D3F604A}"/>
                  </a:ext>
                </a:extLst>
              </p:cNvPr>
              <p:cNvSpPr>
                <a:spLocks noGrp="1" noRot="1" noChangeAspect="1" noMove="1" noResize="1" noEditPoints="1" noAdjustHandles="1" noChangeArrowheads="1" noChangeShapeType="1" noTextEdit="1"/>
              </p:cNvSpPr>
              <p:nvPr>
                <p:ph idx="1"/>
              </p:nvPr>
            </p:nvSpPr>
            <p:spPr>
              <a:blipFill>
                <a:blip r:embed="rId2"/>
                <a:stretch>
                  <a:fillRect l="-965" t="-11919" r="-844" b="-25581"/>
                </a:stretch>
              </a:blipFill>
            </p:spPr>
            <p:txBody>
              <a:bodyPr/>
              <a:lstStyle/>
              <a:p>
                <a:r>
                  <a:rPr lang="en-US">
                    <a:noFill/>
                  </a:rPr>
                  <a:t> </a:t>
                </a:r>
              </a:p>
            </p:txBody>
          </p:sp>
        </mc:Fallback>
      </mc:AlternateContent>
    </p:spTree>
    <p:extLst>
      <p:ext uri="{BB962C8B-B14F-4D97-AF65-F5344CB8AC3E}">
        <p14:creationId xmlns:p14="http://schemas.microsoft.com/office/powerpoint/2010/main" val="123832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0B8-08CD-11DB-7A2B-B0662816912F}"/>
              </a:ext>
            </a:extLst>
          </p:cNvPr>
          <p:cNvSpPr>
            <a:spLocks noGrp="1"/>
          </p:cNvSpPr>
          <p:nvPr>
            <p:ph type="title"/>
          </p:nvPr>
        </p:nvSpPr>
        <p:spPr/>
        <p:txBody>
          <a:bodyPr/>
          <a:lstStyle/>
          <a:p>
            <a:r>
              <a:rPr lang="en-US" dirty="0"/>
              <a:t>Validating SC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CF53F8-A3D2-77A9-277F-238EE79CEE42}"/>
                  </a:ext>
                </a:extLst>
              </p:cNvPr>
              <p:cNvSpPr>
                <a:spLocks noGrp="1"/>
              </p:cNvSpPr>
              <p:nvPr>
                <p:ph idx="1"/>
              </p:nvPr>
            </p:nvSpPr>
            <p:spPr/>
            <p:txBody>
              <a:bodyPr/>
              <a:lstStyle/>
              <a:p>
                <a:r>
                  <a:rPr lang="en-US" dirty="0"/>
                  <a:t>We will cover how different SC models go about estimating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in more detail soon, but at a high-level, an optimizer estimates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best predict the pre-treatment of the treated unit.</a:t>
                </a:r>
              </a:p>
              <a:p>
                <a:r>
                  <a:rPr lang="en-US" dirty="0"/>
                  <a:t>We can validate the prediction by having a hold-out sample of recent pre-treatment outcomes.</a:t>
                </a:r>
              </a:p>
              <a:p>
                <a:pPr marL="914400" lvl="1" indent="-457200">
                  <a:buFont typeface="+mj-lt"/>
                  <a:buAutoNum type="arabicPeriod"/>
                </a:pPr>
                <a:r>
                  <a:rPr lang="en-US" dirty="0"/>
                  <a:t>Estimate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using data on potential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and for time periods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number of hold-out sample periods.</a:t>
                </a:r>
              </a:p>
              <a:p>
                <a:pPr marL="914400" lvl="1" indent="-457200">
                  <a:buFont typeface="+mj-lt"/>
                  <a:buAutoNum type="arabicPeriod"/>
                </a:pPr>
                <a:r>
                  <a:rPr lang="en-US" dirty="0"/>
                  <a:t>Evaluate whether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does a good job predicting outcomes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periods.</a:t>
                </a:r>
              </a:p>
              <a:p>
                <a:endParaRPr lang="en-US" dirty="0"/>
              </a:p>
            </p:txBody>
          </p:sp>
        </mc:Choice>
        <mc:Fallback xmlns="">
          <p:sp>
            <p:nvSpPr>
              <p:cNvPr id="3" name="Content Placeholder 2">
                <a:extLst>
                  <a:ext uri="{FF2B5EF4-FFF2-40B4-BE49-F238E27FC236}">
                    <a16:creationId xmlns:a16="http://schemas.microsoft.com/office/drawing/2014/main" id="{6DCF53F8-A3D2-77A9-277F-238EE79CEE42}"/>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Tree>
    <p:extLst>
      <p:ext uri="{BB962C8B-B14F-4D97-AF65-F5344CB8AC3E}">
        <p14:creationId xmlns:p14="http://schemas.microsoft.com/office/powerpoint/2010/main" val="4134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EE8-B811-5E5B-E106-13B493954E67}"/>
              </a:ext>
            </a:extLst>
          </p:cNvPr>
          <p:cNvSpPr>
            <a:spLocks noGrp="1"/>
          </p:cNvSpPr>
          <p:nvPr>
            <p:ph type="title"/>
          </p:nvPr>
        </p:nvSpPr>
        <p:spPr/>
        <p:txBody>
          <a:bodyPr/>
          <a:lstStyle/>
          <a:p>
            <a:r>
              <a:rPr lang="en-US" dirty="0"/>
              <a:t>SC,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F8C17-DBDC-CBA0-58E1-87ECE7DF7129}"/>
                  </a:ext>
                </a:extLst>
              </p:cNvPr>
              <p:cNvSpPr>
                <a:spLocks noGrp="1"/>
              </p:cNvSpPr>
              <p:nvPr>
                <p:ph idx="1"/>
              </p:nvPr>
            </p:nvSpPr>
            <p:spPr/>
            <p:txBody>
              <a:bodyPr/>
              <a:lstStyle/>
              <a:p>
                <a:r>
                  <a:rPr lang="en-US" dirty="0"/>
                  <a:t>We want to have a data-driven way of identifying the ideal control group.</a:t>
                </a:r>
              </a:p>
              <a:p>
                <a:r>
                  <a:rPr lang="en-US" dirty="0"/>
                  <a:t>Since </a:t>
                </a:r>
                <a:r>
                  <a:rPr lang="en-US" dirty="0" err="1"/>
                  <a:t>DiD</a:t>
                </a:r>
                <a:r>
                  <a:rPr lang="en-US" dirty="0"/>
                  <a:t> uses all the control units in our data, we may find ourselves on a time-consuming and likely non-rigorous data-mining exercise to find units that pass the parallel trends test.</a:t>
                </a:r>
              </a:p>
              <a:p>
                <a:r>
                  <a:rPr lang="en-US" dirty="0"/>
                  <a:t>SC models have different approaches to identify the relevant control units and how important they are.</a:t>
                </a:r>
              </a:p>
              <a:p>
                <a:r>
                  <a:rPr lang="en-US" dirty="0"/>
                  <a:t>We will now go over two models that place more and less restrictions on estimating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B4F8C17-DBDC-CBA0-58E1-87ECE7DF7129}"/>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94819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C291-6F68-02A4-B247-3D98FDC2266A}"/>
              </a:ext>
            </a:extLst>
          </p:cNvPr>
          <p:cNvSpPr>
            <a:spLocks noGrp="1"/>
          </p:cNvSpPr>
          <p:nvPr>
            <p:ph type="title"/>
          </p:nvPr>
        </p:nvSpPr>
        <p:spPr/>
        <p:txBody>
          <a:bodyPr/>
          <a:lstStyle/>
          <a:p>
            <a:r>
              <a:rPr lang="en-US" dirty="0"/>
              <a:t>Abadie, Diamond, </a:t>
            </a:r>
            <a:r>
              <a:rPr lang="en-US" dirty="0" err="1"/>
              <a:t>Hainmueller</a:t>
            </a:r>
            <a:r>
              <a:rPr lang="en-US" dirty="0"/>
              <a:t> 2010 (ADH)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370F68-B8F4-4156-795B-117B4E517A00}"/>
                  </a:ext>
                </a:extLst>
              </p:cNvPr>
              <p:cNvSpPr>
                <a:spLocks noGrp="1"/>
              </p:cNvSpPr>
              <p:nvPr>
                <p:ph idx="1"/>
              </p:nvPr>
            </p:nvSpPr>
            <p:spPr/>
            <p:txBody>
              <a:bodyPr/>
              <a:lstStyle/>
              <a:p>
                <a:r>
                  <a:rPr lang="en-US" dirty="0"/>
                  <a:t>This is a more restrictive approach to estimating the weights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These restrictions allow us to find a unique solution for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predict pre-trends.</a:t>
                </a:r>
              </a:p>
              <a:p>
                <a:r>
                  <a:rPr lang="en-US" dirty="0"/>
                  <a:t>Our restrictions are (1) </a:t>
                </a:r>
                <a14:m>
                  <m:oMath xmlns:m="http://schemas.openxmlformats.org/officeDocument/2006/math">
                    <m:r>
                      <a:rPr lang="en-US" b="0" i="1" dirty="0" smtClean="0">
                        <a:latin typeface="Cambria Math" panose="02040503050406030204" pitchFamily="18" charset="0"/>
                      </a:rPr>
                      <m:t>𝜇</m:t>
                    </m:r>
                    <m:r>
                      <a:rPr lang="en-US" b="0" i="1" dirty="0" smtClean="0">
                        <a:latin typeface="Cambria Math" panose="02040503050406030204" pitchFamily="18" charset="0"/>
                      </a:rPr>
                      <m:t>=0</m:t>
                    </m:r>
                  </m:oMath>
                </a14:m>
                <a:r>
                  <a:rPr lang="en-US" dirty="0"/>
                  <a:t>; (2)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and (3)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a:t>
                </a:r>
              </a:p>
              <a:p>
                <a:r>
                  <a:rPr lang="en-US" dirty="0"/>
                  <a:t>These restrictions mean that only a few units will have strictly positive weights, giving us a more interpretable result. </a:t>
                </a:r>
              </a:p>
              <a:p>
                <a:pPr lvl="1"/>
                <a:r>
                  <a:rPr lang="en-US" dirty="0"/>
                  <a:t>For example, we can find that out of 100 stores, only three stores are needed to predict the outcome of the treated store.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7370F68-B8F4-4156-795B-117B4E517A00}"/>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209229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6AFE-DF7F-1E9E-C100-517887E372D0}"/>
              </a:ext>
            </a:extLst>
          </p:cNvPr>
          <p:cNvSpPr>
            <a:spLocks noGrp="1"/>
          </p:cNvSpPr>
          <p:nvPr>
            <p:ph type="title"/>
          </p:nvPr>
        </p:nvSpPr>
        <p:spPr/>
        <p:txBody>
          <a:bodyPr/>
          <a:lstStyle/>
          <a:p>
            <a:r>
              <a:rPr lang="en-US" dirty="0" err="1"/>
              <a:t>Doudchenko</a:t>
            </a:r>
            <a:r>
              <a:rPr lang="en-US" dirty="0"/>
              <a:t> and </a:t>
            </a:r>
            <a:r>
              <a:rPr lang="en-US" dirty="0" err="1"/>
              <a:t>Imbens</a:t>
            </a:r>
            <a:r>
              <a:rPr lang="en-US" dirty="0"/>
              <a:t> 2016 – DI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9E89DB-1EFD-2BD4-322B-942D7B2BDE50}"/>
                  </a:ext>
                </a:extLst>
              </p:cNvPr>
              <p:cNvSpPr>
                <a:spLocks noGrp="1"/>
              </p:cNvSpPr>
              <p:nvPr>
                <p:ph idx="1"/>
              </p:nvPr>
            </p:nvSpPr>
            <p:spPr/>
            <p:txBody>
              <a:bodyPr>
                <a:normAutofit/>
              </a:bodyPr>
              <a:lstStyle/>
              <a:p>
                <a:r>
                  <a:rPr lang="en-US" dirty="0"/>
                  <a:t>A less restrictive SC model uses cross-validation to allow a more flexible way of estimating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a:t>
                </a:r>
              </a:p>
              <a:p>
                <a:r>
                  <a:rPr lang="en-US" dirty="0"/>
                  <a:t>Compared to ADH:</a:t>
                </a:r>
              </a:p>
              <a:p>
                <a:pPr marL="514350" indent="-514350">
                  <a:buFont typeface="+mj-lt"/>
                  <a:buAutoNum type="arabicPeriod"/>
                </a:pPr>
                <a:r>
                  <a:rPr lang="en-US" dirty="0"/>
                  <a:t>DI allows for </a:t>
                </a:r>
                <a14:m>
                  <m:oMath xmlns:m="http://schemas.openxmlformats.org/officeDocument/2006/math">
                    <m:r>
                      <a:rPr lang="en-US" b="0" i="1" dirty="0" smtClean="0">
                        <a:latin typeface="Cambria Math" panose="02040503050406030204" pitchFamily="18" charset="0"/>
                      </a:rPr>
                      <m:t>𝜇</m:t>
                    </m:r>
                  </m:oMath>
                </a14:m>
                <a:r>
                  <a:rPr lang="en-US" dirty="0"/>
                  <a:t> to take on any value, allowing us to predict the trend of a treatment unit that is outside the range of other control units (</a:t>
                </a:r>
                <a:r>
                  <a:rPr lang="en-US" dirty="0" err="1"/>
                  <a:t>ie</a:t>
                </a:r>
                <a:r>
                  <a:rPr lang="en-US" dirty="0"/>
                  <a:t>, stores with the lowest or highest sales); and</a:t>
                </a:r>
              </a:p>
              <a:p>
                <a:pPr marL="514350" indent="-514350">
                  <a:buFont typeface="+mj-lt"/>
                  <a:buAutoNum type="arabicPeriod"/>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can be positive or negative, and do not necessarily need to add up to one. This allows additional precision to estimating the pre-trend. A regularization term via elastic net allows a unique solution, compared to </a:t>
                </a:r>
                <a:r>
                  <a:rPr lang="en-US"/>
                  <a:t>ADH’s constraints.</a:t>
                </a:r>
                <a:endParaRPr lang="en-US" dirty="0"/>
              </a:p>
              <a:p>
                <a:pPr marL="514350" indent="-514350">
                  <a:buFont typeface="+mj-lt"/>
                  <a:buAutoNum type="arabicPeriod"/>
                </a:pPr>
                <a:endParaRPr lang="en-US" dirty="0"/>
              </a:p>
              <a:p>
                <a:endParaRPr lang="en-US" dirty="0"/>
              </a:p>
            </p:txBody>
          </p:sp>
        </mc:Choice>
        <mc:Fallback>
          <p:sp>
            <p:nvSpPr>
              <p:cNvPr id="3" name="Content Placeholder 2">
                <a:extLst>
                  <a:ext uri="{FF2B5EF4-FFF2-40B4-BE49-F238E27FC236}">
                    <a16:creationId xmlns:a16="http://schemas.microsoft.com/office/drawing/2014/main" id="{5F9E89DB-1EFD-2BD4-322B-942D7B2BDE50}"/>
                  </a:ext>
                </a:extLst>
              </p:cNvPr>
              <p:cNvSpPr>
                <a:spLocks noGrp="1" noRot="1" noChangeAspect="1" noMove="1" noResize="1" noEditPoints="1" noAdjustHandles="1" noChangeArrowheads="1" noChangeShapeType="1" noTextEdit="1"/>
              </p:cNvSpPr>
              <p:nvPr>
                <p:ph idx="1"/>
              </p:nvPr>
            </p:nvSpPr>
            <p:spPr>
              <a:blipFill>
                <a:blip r:embed="rId2"/>
                <a:stretch>
                  <a:fillRect l="-1206" t="-2326" r="-1327" b="-2907"/>
                </a:stretch>
              </a:blipFill>
            </p:spPr>
            <p:txBody>
              <a:bodyPr/>
              <a:lstStyle/>
              <a:p>
                <a:r>
                  <a:rPr lang="en-US">
                    <a:noFill/>
                  </a:rPr>
                  <a:t> </a:t>
                </a:r>
              </a:p>
            </p:txBody>
          </p:sp>
        </mc:Fallback>
      </mc:AlternateContent>
    </p:spTree>
    <p:extLst>
      <p:ext uri="{BB962C8B-B14F-4D97-AF65-F5344CB8AC3E}">
        <p14:creationId xmlns:p14="http://schemas.microsoft.com/office/powerpoint/2010/main" val="22557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1354-28B2-92F4-69C1-63159DB2279C}"/>
              </a:ext>
            </a:extLst>
          </p:cNvPr>
          <p:cNvSpPr>
            <a:spLocks noGrp="1"/>
          </p:cNvSpPr>
          <p:nvPr>
            <p:ph type="title"/>
          </p:nvPr>
        </p:nvSpPr>
        <p:spPr/>
        <p:txBody>
          <a:bodyPr/>
          <a:lstStyle/>
          <a:p>
            <a:r>
              <a:rPr lang="en-US" dirty="0"/>
              <a:t>How does inference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097B67-9A3D-C2EB-7C6B-402C42DD0180}"/>
                  </a:ext>
                </a:extLst>
              </p:cNvPr>
              <p:cNvSpPr>
                <a:spLocks noGrp="1"/>
              </p:cNvSpPr>
              <p:nvPr>
                <p:ph idx="1"/>
              </p:nvPr>
            </p:nvSpPr>
            <p:spPr>
              <a:xfrm>
                <a:off x="838200" y="1348154"/>
                <a:ext cx="10515600" cy="4828809"/>
              </a:xfrm>
            </p:spPr>
            <p:txBody>
              <a:bodyPr>
                <a:normAutofit lnSpcReduction="10000"/>
              </a:bodyPr>
              <a:lstStyle/>
              <a:p>
                <a:r>
                  <a:rPr lang="en-US" dirty="0"/>
                  <a:t>Once we have a set of estimates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we can estimate the treatment effect on the treated:</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r>
                                    <a:rPr lang="en-US" i="1" dirty="0">
                                      <a:latin typeface="Cambria Math" panose="02040503050406030204" pitchFamily="18" charset="0"/>
                                    </a:rPr>
                                    <m:t>”</m:t>
                                  </m:r>
                                </m:sub>
                              </m:sSub>
                            </m:e>
                          </m:acc>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dirty="0"/>
              </a:p>
              <a:p>
                <a:r>
                  <a:rPr lang="en-US" dirty="0"/>
                  <a:t>The main way to do inference is to do permute over units or time periods. (Permutation / Fischer Exact Test approach)</a:t>
                </a:r>
              </a:p>
              <a:p>
                <a:r>
                  <a:rPr lang="en-US" dirty="0"/>
                  <a:t>Pretend other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are treated and estimate a corresponding placebo treatment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𝑁</m:t>
                        </m:r>
                      </m:sub>
                    </m:sSub>
                  </m:oMath>
                </a14:m>
                <a:r>
                  <a:rPr lang="en-US" dirty="0"/>
                  <a:t>. Compare </a:t>
                </a:r>
                <a14:m>
                  <m:oMath xmlns:m="http://schemas.openxmlformats.org/officeDocument/2006/math">
                    <m:r>
                      <a:rPr lang="en-US" i="1" dirty="0">
                        <a:latin typeface="Cambria Math" panose="02040503050406030204" pitchFamily="18" charset="0"/>
                      </a:rPr>
                      <m:t>𝜏</m:t>
                    </m:r>
                  </m:oMath>
                </a14:m>
                <a:r>
                  <a:rPr lang="en-US" dirty="0"/>
                  <a:t> to these placebo treatments. P-value is how many placebo treatments are less than </a:t>
                </a:r>
                <a14:m>
                  <m:oMath xmlns:m="http://schemas.openxmlformats.org/officeDocument/2006/math">
                    <m:r>
                      <a:rPr lang="en-US" i="1" dirty="0">
                        <a:latin typeface="Cambria Math" panose="02040503050406030204" pitchFamily="18" charset="0"/>
                      </a:rPr>
                      <m:t>𝜏</m:t>
                    </m:r>
                  </m:oMath>
                </a14:m>
                <a:r>
                  <a:rPr lang="en-US" dirty="0"/>
                  <a:t>.</a:t>
                </a:r>
              </a:p>
              <a:p>
                <a:pPr lvl="1"/>
                <a:r>
                  <a:rPr lang="en-US" dirty="0"/>
                  <a:t>A modified version is to weight each placebo treatment with its propensity score.</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F7097B67-9A3D-C2EB-7C6B-402C42DD0180}"/>
                  </a:ext>
                </a:extLst>
              </p:cNvPr>
              <p:cNvSpPr>
                <a:spLocks noGrp="1" noRot="1" noChangeAspect="1" noMove="1" noResize="1" noEditPoints="1" noAdjustHandles="1" noChangeArrowheads="1" noChangeShapeType="1" noTextEdit="1"/>
              </p:cNvSpPr>
              <p:nvPr>
                <p:ph idx="1"/>
              </p:nvPr>
            </p:nvSpPr>
            <p:spPr>
              <a:xfrm>
                <a:off x="838200" y="1348154"/>
                <a:ext cx="10515600" cy="4828809"/>
              </a:xfrm>
              <a:blipFill>
                <a:blip r:embed="rId3"/>
                <a:stretch>
                  <a:fillRect l="-1086" t="-18635" r="-965"/>
                </a:stretch>
              </a:blipFill>
            </p:spPr>
            <p:txBody>
              <a:bodyPr/>
              <a:lstStyle/>
              <a:p>
                <a:r>
                  <a:rPr lang="en-US">
                    <a:noFill/>
                  </a:rPr>
                  <a:t> </a:t>
                </a:r>
              </a:p>
            </p:txBody>
          </p:sp>
        </mc:Fallback>
      </mc:AlternateContent>
    </p:spTree>
    <p:extLst>
      <p:ext uri="{BB962C8B-B14F-4D97-AF65-F5344CB8AC3E}">
        <p14:creationId xmlns:p14="http://schemas.microsoft.com/office/powerpoint/2010/main" val="254831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D678-124E-CA7E-0572-DB093BA9E6A9}"/>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BE9892-F74C-7FF6-A677-9E2C5BDA8455}"/>
                  </a:ext>
                </a:extLst>
              </p:cNvPr>
              <p:cNvSpPr>
                <a:spLocks noGrp="1"/>
              </p:cNvSpPr>
              <p:nvPr>
                <p:ph idx="1"/>
              </p:nvPr>
            </p:nvSpPr>
            <p:spPr/>
            <p:txBody>
              <a:bodyPr/>
              <a:lstStyle/>
              <a:p>
                <a:r>
                  <a:rPr lang="en-US" dirty="0"/>
                  <a:t>We may want to incorporate time-varying covariates to increase our prediction of the pre-treatment and post-treatment outcome. </a:t>
                </a:r>
              </a:p>
              <a:p>
                <a:r>
                  <a:rPr lang="en-US" dirty="0"/>
                  <a:t>We essentially do this by forcing matching the trend of time-varying covariates and outcome.</a:t>
                </a:r>
              </a:p>
              <a:p>
                <a:pPr lvl="1"/>
                <a:r>
                  <a:rPr lang="en-US" dirty="0"/>
                  <a:t>In ADH, you can estimate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that are a function of covariate specific weights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𝜆</m:t>
                        </m:r>
                      </m:e>
                      <m:sub>
                        <m:r>
                          <a:rPr lang="en-US" b="0" i="1" dirty="0" smtClean="0">
                            <a:latin typeface="Cambria Math" panose="02040503050406030204" pitchFamily="18" charset="0"/>
                          </a:rPr>
                          <m:t>𝑘</m:t>
                        </m:r>
                      </m:sub>
                    </m:sSub>
                  </m:oMath>
                </a14:m>
                <a:r>
                  <a:rPr lang="en-US" dirty="0"/>
                  <a:t> for covariate </a:t>
                </a:r>
                <a14:m>
                  <m:oMath xmlns:m="http://schemas.openxmlformats.org/officeDocument/2006/math">
                    <m:r>
                      <a:rPr lang="en-US" b="0" i="1" dirty="0" smtClean="0">
                        <a:latin typeface="Cambria Math" panose="02040503050406030204" pitchFamily="18" charset="0"/>
                      </a:rPr>
                      <m:t>𝑘</m:t>
                    </m:r>
                  </m:oMath>
                </a14:m>
                <a:r>
                  <a:rPr lang="en-US" dirty="0"/>
                  <a:t>.</a:t>
                </a:r>
              </a:p>
              <a:p>
                <a:pPr lvl="1"/>
                <a:r>
                  <a:rPr lang="en-US" dirty="0"/>
                  <a:t>In DI, you can </a:t>
                </a:r>
                <a:r>
                  <a:rPr lang="en-US" dirty="0" err="1"/>
                  <a:t>residualize</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r>
                  <a:rPr lang="en-US" dirty="0"/>
                  <a:t> as a function of covariates.</a:t>
                </a:r>
              </a:p>
              <a:p>
                <a:r>
                  <a:rPr lang="en-US" dirty="0"/>
                  <a:t>We should first consider whether we need to impose these additional restrictions.</a:t>
                </a:r>
              </a:p>
              <a:p>
                <a:endParaRPr lang="en-US" dirty="0"/>
              </a:p>
            </p:txBody>
          </p:sp>
        </mc:Choice>
        <mc:Fallback xmlns="">
          <p:sp>
            <p:nvSpPr>
              <p:cNvPr id="3" name="Content Placeholder 2">
                <a:extLst>
                  <a:ext uri="{FF2B5EF4-FFF2-40B4-BE49-F238E27FC236}">
                    <a16:creationId xmlns:a16="http://schemas.microsoft.com/office/drawing/2014/main" id="{D7BE9892-F74C-7FF6-A677-9E2C5BDA8455}"/>
                  </a:ext>
                </a:extLst>
              </p:cNvPr>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Tree>
    <p:extLst>
      <p:ext uri="{BB962C8B-B14F-4D97-AF65-F5344CB8AC3E}">
        <p14:creationId xmlns:p14="http://schemas.microsoft.com/office/powerpoint/2010/main" val="3766778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ADED-A2B0-0114-B81D-D4E7E34433FB}"/>
              </a:ext>
            </a:extLst>
          </p:cNvPr>
          <p:cNvSpPr>
            <a:spLocks noGrp="1"/>
          </p:cNvSpPr>
          <p:nvPr>
            <p:ph type="title"/>
          </p:nvPr>
        </p:nvSpPr>
        <p:spPr/>
        <p:txBody>
          <a:bodyPr/>
          <a:lstStyle/>
          <a:p>
            <a:r>
              <a:rPr lang="en-US" dirty="0"/>
              <a:t>Extended SC Topics</a:t>
            </a:r>
          </a:p>
        </p:txBody>
      </p:sp>
      <p:sp>
        <p:nvSpPr>
          <p:cNvPr id="3" name="Content Placeholder 2">
            <a:extLst>
              <a:ext uri="{FF2B5EF4-FFF2-40B4-BE49-F238E27FC236}">
                <a16:creationId xmlns:a16="http://schemas.microsoft.com/office/drawing/2014/main" id="{21246E41-9BDB-C6DF-D123-714275F183C8}"/>
              </a:ext>
            </a:extLst>
          </p:cNvPr>
          <p:cNvSpPr>
            <a:spLocks noGrp="1"/>
          </p:cNvSpPr>
          <p:nvPr>
            <p:ph idx="1"/>
          </p:nvPr>
        </p:nvSpPr>
        <p:spPr/>
        <p:txBody>
          <a:bodyPr>
            <a:normAutofit/>
          </a:bodyPr>
          <a:lstStyle/>
          <a:p>
            <a:r>
              <a:rPr lang="en-US" dirty="0"/>
              <a:t>Check out </a:t>
            </a:r>
            <a:r>
              <a:rPr lang="en-US" dirty="0">
                <a:hlinkClick r:id="rId2"/>
              </a:rPr>
              <a:t>Abadie 2021</a:t>
            </a:r>
            <a:r>
              <a:rPr lang="en-US" dirty="0"/>
              <a:t> for a review of the literature.</a:t>
            </a:r>
          </a:p>
          <a:p>
            <a:r>
              <a:rPr lang="en-US" dirty="0"/>
              <a:t>Other ways of doing inference</a:t>
            </a:r>
          </a:p>
          <a:p>
            <a:pPr lvl="1"/>
            <a:r>
              <a:rPr lang="en-US" dirty="0"/>
              <a:t>Prediction Intervals via </a:t>
            </a:r>
            <a:r>
              <a:rPr lang="en-US" dirty="0">
                <a:hlinkClick r:id="rId3"/>
              </a:rPr>
              <a:t>Cattaneo, Feng, Titiunik (2019)</a:t>
            </a:r>
            <a:endParaRPr lang="en-US" dirty="0"/>
          </a:p>
          <a:p>
            <a:pPr lvl="1"/>
            <a:r>
              <a:rPr lang="en-US" dirty="0"/>
              <a:t>Conformal Inference via </a:t>
            </a:r>
            <a:r>
              <a:rPr lang="en-US" dirty="0">
                <a:hlinkClick r:id="rId4"/>
              </a:rPr>
              <a:t>Chernozhukov, Wuthrich, and Zhu (2017)</a:t>
            </a:r>
            <a:endParaRPr lang="en-US" dirty="0"/>
          </a:p>
          <a:p>
            <a:r>
              <a:rPr lang="en-US" dirty="0"/>
              <a:t>K-Fold approach to estimating SC Models</a:t>
            </a:r>
          </a:p>
          <a:p>
            <a:pPr lvl="1"/>
            <a:r>
              <a:rPr lang="en-US" dirty="0">
                <a:hlinkClick r:id="rId5"/>
              </a:rPr>
              <a:t>Chernozhukov, Wuthrich, Zhu 2018</a:t>
            </a:r>
            <a:endParaRPr lang="en-US" dirty="0"/>
          </a:p>
          <a:p>
            <a:r>
              <a:rPr lang="en-US" dirty="0"/>
              <a:t>Adding time-specific weights via synthetic </a:t>
            </a:r>
            <a:r>
              <a:rPr lang="en-US" dirty="0" err="1"/>
              <a:t>DiD</a:t>
            </a:r>
            <a:endParaRPr lang="en-US" dirty="0"/>
          </a:p>
          <a:p>
            <a:pPr lvl="1"/>
            <a:r>
              <a:rPr lang="en-US" dirty="0">
                <a:hlinkClick r:id="rId6"/>
              </a:rPr>
              <a:t>Arkhangelsky, Athey, Hirschberg, Imbens, Wager 2021</a:t>
            </a:r>
            <a:endParaRPr lang="en-US" dirty="0"/>
          </a:p>
        </p:txBody>
      </p:sp>
    </p:spTree>
    <p:extLst>
      <p:ext uri="{BB962C8B-B14F-4D97-AF65-F5344CB8AC3E}">
        <p14:creationId xmlns:p14="http://schemas.microsoft.com/office/powerpoint/2010/main" val="4052162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942-EF9C-18D0-F01A-147A190CBFA6}"/>
              </a:ext>
            </a:extLst>
          </p:cNvPr>
          <p:cNvSpPr>
            <a:spLocks noGrp="1"/>
          </p:cNvSpPr>
          <p:nvPr>
            <p:ph type="title"/>
          </p:nvPr>
        </p:nvSpPr>
        <p:spPr/>
        <p:txBody>
          <a:bodyPr/>
          <a:lstStyle/>
          <a:p>
            <a:r>
              <a:rPr lang="en-US" dirty="0" err="1"/>
              <a:t>DiD</a:t>
            </a:r>
            <a:r>
              <a:rPr lang="en-US" dirty="0"/>
              <a:t> vs SC</a:t>
            </a:r>
          </a:p>
        </p:txBody>
      </p:sp>
      <p:graphicFrame>
        <p:nvGraphicFramePr>
          <p:cNvPr id="4" name="Table 4">
            <a:extLst>
              <a:ext uri="{FF2B5EF4-FFF2-40B4-BE49-F238E27FC236}">
                <a16:creationId xmlns:a16="http://schemas.microsoft.com/office/drawing/2014/main" id="{AB9E4238-1309-7666-35A1-9B4489B18D3D}"/>
              </a:ext>
            </a:extLst>
          </p:cNvPr>
          <p:cNvGraphicFramePr>
            <a:graphicFrameLocks noGrp="1"/>
          </p:cNvGraphicFramePr>
          <p:nvPr>
            <p:ph idx="1"/>
            <p:extLst>
              <p:ext uri="{D42A27DB-BD31-4B8C-83A1-F6EECF244321}">
                <p14:modId xmlns:p14="http://schemas.microsoft.com/office/powerpoint/2010/main" val="1341392693"/>
              </p:ext>
            </p:extLst>
          </p:nvPr>
        </p:nvGraphicFramePr>
        <p:xfrm>
          <a:off x="838199" y="1825624"/>
          <a:ext cx="10739513" cy="4263855"/>
        </p:xfrm>
        <a:graphic>
          <a:graphicData uri="http://schemas.openxmlformats.org/drawingml/2006/table">
            <a:tbl>
              <a:tblPr firstRow="1" bandRow="1">
                <a:tableStyleId>{5C22544A-7EE6-4342-B048-85BDC9FD1C3A}</a:tableStyleId>
              </a:tblPr>
              <a:tblGrid>
                <a:gridCol w="2614831">
                  <a:extLst>
                    <a:ext uri="{9D8B030D-6E8A-4147-A177-3AD203B41FA5}">
                      <a16:colId xmlns:a16="http://schemas.microsoft.com/office/drawing/2014/main" val="59118072"/>
                    </a:ext>
                  </a:extLst>
                </a:gridCol>
                <a:gridCol w="4062341">
                  <a:extLst>
                    <a:ext uri="{9D8B030D-6E8A-4147-A177-3AD203B41FA5}">
                      <a16:colId xmlns:a16="http://schemas.microsoft.com/office/drawing/2014/main" val="2221220880"/>
                    </a:ext>
                  </a:extLst>
                </a:gridCol>
                <a:gridCol w="4062341">
                  <a:extLst>
                    <a:ext uri="{9D8B030D-6E8A-4147-A177-3AD203B41FA5}">
                      <a16:colId xmlns:a16="http://schemas.microsoft.com/office/drawing/2014/main" val="4250904754"/>
                    </a:ext>
                  </a:extLst>
                </a:gridCol>
              </a:tblGrid>
              <a:tr h="491534">
                <a:tc>
                  <a:txBody>
                    <a:bodyPr/>
                    <a:lstStyle/>
                    <a:p>
                      <a:endParaRPr lang="en-US"/>
                    </a:p>
                  </a:txBody>
                  <a:tcPr/>
                </a:tc>
                <a:tc>
                  <a:txBody>
                    <a:bodyPr/>
                    <a:lstStyle/>
                    <a:p>
                      <a:r>
                        <a:rPr lang="en-US" dirty="0" err="1"/>
                        <a:t>DiD</a:t>
                      </a:r>
                      <a:endParaRPr lang="en-US" dirty="0"/>
                    </a:p>
                  </a:txBody>
                  <a:tcPr/>
                </a:tc>
                <a:tc>
                  <a:txBody>
                    <a:bodyPr/>
                    <a:lstStyle/>
                    <a:p>
                      <a:r>
                        <a:rPr lang="en-US" dirty="0"/>
                        <a:t>SC</a:t>
                      </a:r>
                    </a:p>
                  </a:txBody>
                  <a:tcPr/>
                </a:tc>
                <a:extLst>
                  <a:ext uri="{0D108BD9-81ED-4DB2-BD59-A6C34878D82A}">
                    <a16:rowId xmlns:a16="http://schemas.microsoft.com/office/drawing/2014/main" val="1258803008"/>
                  </a:ext>
                </a:extLst>
              </a:tr>
              <a:tr h="848400">
                <a:tc>
                  <a:txBody>
                    <a:bodyPr/>
                    <a:lstStyle/>
                    <a:p>
                      <a:r>
                        <a:rPr lang="en-US" dirty="0"/>
                        <a:t>Control Group Definition</a:t>
                      </a:r>
                    </a:p>
                  </a:txBody>
                  <a:tcPr/>
                </a:tc>
                <a:tc>
                  <a:txBody>
                    <a:bodyPr/>
                    <a:lstStyle/>
                    <a:p>
                      <a:r>
                        <a:rPr lang="en-US" dirty="0"/>
                        <a:t>Unweighted average of all potential controls, allowing for a time-invariant difference</a:t>
                      </a:r>
                    </a:p>
                  </a:txBody>
                  <a:tcPr/>
                </a:tc>
                <a:tc>
                  <a:txBody>
                    <a:bodyPr/>
                    <a:lstStyle/>
                    <a:p>
                      <a:r>
                        <a:rPr lang="en-US" dirty="0"/>
                        <a:t>Weighted average for a subset of all potential controls to exactly </a:t>
                      </a:r>
                      <a:r>
                        <a:rPr lang="en-US"/>
                        <a:t>match treatment</a:t>
                      </a:r>
                      <a:endParaRPr lang="en-US" dirty="0"/>
                    </a:p>
                  </a:txBody>
                  <a:tcPr/>
                </a:tc>
                <a:extLst>
                  <a:ext uri="{0D108BD9-81ED-4DB2-BD59-A6C34878D82A}">
                    <a16:rowId xmlns:a16="http://schemas.microsoft.com/office/drawing/2014/main" val="739614797"/>
                  </a:ext>
                </a:extLst>
              </a:tr>
              <a:tr h="126282">
                <a:tc>
                  <a:txBody>
                    <a:bodyPr/>
                    <a:lstStyle/>
                    <a:p>
                      <a:r>
                        <a:rPr lang="en-US" dirty="0"/>
                        <a:t>Computation Speed</a:t>
                      </a:r>
                    </a:p>
                  </a:txBody>
                  <a:tcPr/>
                </a:tc>
                <a:tc>
                  <a:txBody>
                    <a:bodyPr/>
                    <a:lstStyle/>
                    <a:p>
                      <a:r>
                        <a:rPr lang="en-US" dirty="0"/>
                        <a:t>OLS is fast.</a:t>
                      </a:r>
                    </a:p>
                  </a:txBody>
                  <a:tcPr/>
                </a:tc>
                <a:tc>
                  <a:txBody>
                    <a:bodyPr/>
                    <a:lstStyle/>
                    <a:p>
                      <a:r>
                        <a:rPr lang="en-US" dirty="0"/>
                        <a:t>Optimizers can take a while.</a:t>
                      </a:r>
                    </a:p>
                  </a:txBody>
                  <a:tcPr/>
                </a:tc>
                <a:extLst>
                  <a:ext uri="{0D108BD9-81ED-4DB2-BD59-A6C34878D82A}">
                    <a16:rowId xmlns:a16="http://schemas.microsoft.com/office/drawing/2014/main" val="2500651340"/>
                  </a:ext>
                </a:extLst>
              </a:tr>
              <a:tr h="1212001">
                <a:tc>
                  <a:txBody>
                    <a:bodyPr/>
                    <a:lstStyle/>
                    <a:p>
                      <a:r>
                        <a:rPr lang="en-US" dirty="0"/>
                        <a:t>Inference Procedure</a:t>
                      </a:r>
                    </a:p>
                  </a:txBody>
                  <a:tcPr/>
                </a:tc>
                <a:tc>
                  <a:txBody>
                    <a:bodyPr/>
                    <a:lstStyle/>
                    <a:p>
                      <a:r>
                        <a:rPr lang="en-US" dirty="0"/>
                        <a:t>Done with OLS</a:t>
                      </a:r>
                    </a:p>
                  </a:txBody>
                  <a:tcPr/>
                </a:tc>
                <a:tc>
                  <a:txBody>
                    <a:bodyPr/>
                    <a:lstStyle/>
                    <a:p>
                      <a:r>
                        <a:rPr lang="en-US" dirty="0"/>
                        <a:t>Permutation; </a:t>
                      </a:r>
                      <a:r>
                        <a:rPr lang="en-US"/>
                        <a:t>or others </a:t>
                      </a:r>
                      <a:r>
                        <a:rPr lang="en-US" dirty="0"/>
                        <a:t>(see </a:t>
                      </a:r>
                      <a:r>
                        <a:rPr lang="en-US" dirty="0">
                          <a:hlinkClick r:id="rId2"/>
                        </a:rPr>
                        <a:t>Chernozhukov, Wuthrich, Zhu (2018</a:t>
                      </a:r>
                      <a:r>
                        <a:rPr lang="en-US" dirty="0"/>
                        <a:t>), </a:t>
                      </a:r>
                      <a:r>
                        <a:rPr lang="en-US" dirty="0">
                          <a:hlinkClick r:id="rId3"/>
                        </a:rPr>
                        <a:t>Cattangeo, Feng, Titiunik (2019)</a:t>
                      </a:r>
                      <a:r>
                        <a:rPr lang="en-US" dirty="0"/>
                        <a:t>. )</a:t>
                      </a:r>
                    </a:p>
                  </a:txBody>
                  <a:tcPr/>
                </a:tc>
                <a:extLst>
                  <a:ext uri="{0D108BD9-81ED-4DB2-BD59-A6C34878D82A}">
                    <a16:rowId xmlns:a16="http://schemas.microsoft.com/office/drawing/2014/main" val="307231941"/>
                  </a:ext>
                </a:extLst>
              </a:tr>
              <a:tr h="491534">
                <a:tc>
                  <a:txBody>
                    <a:bodyPr/>
                    <a:lstStyle/>
                    <a:p>
                      <a:r>
                        <a:rPr lang="en-US" dirty="0"/>
                        <a:t>Validation</a:t>
                      </a:r>
                    </a:p>
                  </a:txBody>
                  <a:tcPr/>
                </a:tc>
                <a:tc>
                  <a:txBody>
                    <a:bodyPr/>
                    <a:lstStyle/>
                    <a:p>
                      <a:r>
                        <a:rPr lang="en-US" dirty="0"/>
                        <a:t>Parallel Trends Test with event study model</a:t>
                      </a:r>
                    </a:p>
                  </a:txBody>
                  <a:tcPr/>
                </a:tc>
                <a:tc>
                  <a:txBody>
                    <a:bodyPr/>
                    <a:lstStyle/>
                    <a:p>
                      <a:r>
                        <a:rPr lang="en-US" dirty="0"/>
                        <a:t>Prediction validation of hold-out pre-treatment outcomes</a:t>
                      </a:r>
                    </a:p>
                  </a:txBody>
                  <a:tcPr/>
                </a:tc>
                <a:extLst>
                  <a:ext uri="{0D108BD9-81ED-4DB2-BD59-A6C34878D82A}">
                    <a16:rowId xmlns:a16="http://schemas.microsoft.com/office/drawing/2014/main" val="148115493"/>
                  </a:ext>
                </a:extLst>
              </a:tr>
              <a:tr h="491534">
                <a:tc>
                  <a:txBody>
                    <a:bodyPr/>
                    <a:lstStyle/>
                    <a:p>
                      <a:r>
                        <a:rPr lang="en-US" dirty="0"/>
                        <a:t>Time-Varying Covariates</a:t>
                      </a:r>
                    </a:p>
                  </a:txBody>
                  <a:tcPr/>
                </a:tc>
                <a:tc>
                  <a:txBody>
                    <a:bodyPr/>
                    <a:lstStyle/>
                    <a:p>
                      <a:r>
                        <a:rPr lang="en-US" dirty="0"/>
                        <a:t>Linearly, or with ML models via doubly robust methods.</a:t>
                      </a:r>
                    </a:p>
                  </a:txBody>
                  <a:tcPr/>
                </a:tc>
                <a:tc>
                  <a:txBody>
                    <a:bodyPr/>
                    <a:lstStyle/>
                    <a:p>
                      <a:r>
                        <a:rPr lang="en-US" dirty="0"/>
                        <a:t>Depends on the SC model</a:t>
                      </a:r>
                    </a:p>
                  </a:txBody>
                  <a:tcPr/>
                </a:tc>
                <a:extLst>
                  <a:ext uri="{0D108BD9-81ED-4DB2-BD59-A6C34878D82A}">
                    <a16:rowId xmlns:a16="http://schemas.microsoft.com/office/drawing/2014/main" val="3374636039"/>
                  </a:ext>
                </a:extLst>
              </a:tr>
            </a:tbl>
          </a:graphicData>
        </a:graphic>
      </p:graphicFrame>
    </p:spTree>
    <p:extLst>
      <p:ext uri="{BB962C8B-B14F-4D97-AF65-F5344CB8AC3E}">
        <p14:creationId xmlns:p14="http://schemas.microsoft.com/office/powerpoint/2010/main" val="124856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normAutofit/>
          </a:bodyPr>
          <a:lstStyle/>
          <a:p>
            <a:r>
              <a:rPr lang="en-US" dirty="0"/>
              <a:t>This presentation will primarily cover how panel models can be used for causal inference, particularly difference-in-difference (</a:t>
            </a:r>
            <a:r>
              <a:rPr lang="en-US" dirty="0" err="1"/>
              <a:t>DiD</a:t>
            </a:r>
            <a:r>
              <a:rPr lang="en-US" dirty="0"/>
              <a:t>) and synthetic control-style models (SC).</a:t>
            </a:r>
          </a:p>
          <a:p>
            <a:r>
              <a:rPr lang="en-US" dirty="0"/>
              <a:t>We will also discuss the role of prediction in panel models</a:t>
            </a:r>
          </a:p>
          <a:p>
            <a:r>
              <a:rPr lang="en-US" dirty="0" err="1"/>
              <a:t>DiD</a:t>
            </a:r>
            <a:r>
              <a:rPr lang="en-US" dirty="0"/>
              <a:t> is the most popular quasi-experimental design in economics for causal inference.</a:t>
            </a:r>
          </a:p>
          <a:p>
            <a:pPr lvl="1"/>
            <a:r>
              <a:rPr lang="en-US" dirty="0"/>
              <a:t>One quarter of NBER Working Paper series used diff-in-diff; and 16% of articles in top five economic journals (</a:t>
            </a:r>
            <a:r>
              <a:rPr lang="en-US" dirty="0">
                <a:hlinkClick r:id="rId2"/>
              </a:rPr>
              <a:t>Currie et al, 2020</a:t>
            </a:r>
            <a:r>
              <a:rPr lang="en-US" dirty="0"/>
              <a:t>)</a:t>
            </a:r>
          </a:p>
          <a:p>
            <a:r>
              <a:rPr lang="en-US" dirty="0"/>
              <a:t>It exploits panel data to estimate causal impacts</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Appendix and Old Slides</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3926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xmlns="">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xmlns="">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7FAD-5F9A-B22A-54C0-7675F1160B89}"/>
              </a:ext>
            </a:extLst>
          </p:cNvPr>
          <p:cNvSpPr>
            <a:spLocks noGrp="1"/>
          </p:cNvSpPr>
          <p:nvPr>
            <p:ph type="title"/>
          </p:nvPr>
        </p:nvSpPr>
        <p:spPr/>
        <p:txBody>
          <a:bodyPr/>
          <a:lstStyle/>
          <a:p>
            <a:r>
              <a:rPr lang="en-US" dirty="0"/>
              <a:t>Panel Data</a:t>
            </a:r>
          </a:p>
        </p:txBody>
      </p:sp>
      <p:sp>
        <p:nvSpPr>
          <p:cNvPr id="3" name="Text Placeholder 2">
            <a:extLst>
              <a:ext uri="{FF2B5EF4-FFF2-40B4-BE49-F238E27FC236}">
                <a16:creationId xmlns:a16="http://schemas.microsoft.com/office/drawing/2014/main" id="{971234BC-A8A6-76BA-6036-A2E7B653B0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259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xmlns="">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xmlns="">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4"/>
            <a:ext cx="3672840" cy="4667239"/>
          </a:xfrm>
        </p:spPr>
        <p:txBody>
          <a:bodyPr>
            <a:normAutofit lnSpcReduction="10000"/>
          </a:bodyPr>
          <a:lstStyle/>
          <a:p>
            <a:r>
              <a:rPr lang="en-US" dirty="0"/>
              <a:t>We track treated and control units over time, and see their outcomes before and after they are treated.</a:t>
            </a:r>
          </a:p>
          <a:p>
            <a:r>
              <a:rPr lang="en-US" dirty="0"/>
              <a:t>Before treatment, their outcomes have the </a:t>
            </a:r>
            <a:r>
              <a:rPr lang="en-US" u="sng" dirty="0"/>
              <a:t>exact same</a:t>
            </a:r>
            <a:r>
              <a:rPr lang="en-US" dirty="0"/>
              <a:t> trend.</a:t>
            </a:r>
          </a:p>
          <a:p>
            <a:r>
              <a:rPr lang="en-US" dirty="0"/>
              <a:t>We assume that the difference in trends after treatment is due to treatment.</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1825857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Comparing trends lets us arguably validate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580873"/>
            <a:ext cx="3672840" cy="4888500"/>
          </a:xfrm>
        </p:spPr>
        <p:txBody>
          <a:bodyPr>
            <a:normAutofit/>
          </a:bodyPr>
          <a:lstStyle/>
          <a:p>
            <a:r>
              <a:rPr lang="en-US" dirty="0"/>
              <a:t>We want to know how the treated unit would behave if we did not treat it.</a:t>
            </a:r>
          </a:p>
          <a:p>
            <a:r>
              <a:rPr lang="en-US" dirty="0"/>
              <a:t>The more similar pre-treatment trends are, the more we think that the control unit’s post-treatment outcomes represent this.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348888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Where </a:t>
            </a:r>
            <a:r>
              <a:rPr lang="en-US" dirty="0" err="1"/>
              <a:t>DiD</a:t>
            </a:r>
            <a:r>
              <a:rPr lang="en-US" dirty="0"/>
              <a:t> and SC models come in</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How do we find the ideal control unit on the right? What if we can’t?</a:t>
            </a:r>
          </a:p>
          <a:p>
            <a:r>
              <a:rPr lang="en-US" dirty="0"/>
              <a:t>What if treatment is staggered (</a:t>
            </a:r>
            <a:r>
              <a:rPr lang="en-US" dirty="0" err="1"/>
              <a:t>ie</a:t>
            </a:r>
            <a:r>
              <a:rPr lang="en-US" dirty="0"/>
              <a:t>, roll out of a new algorithm over states or stores)?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ED6683C6-023A-CAB8-0432-0B6B2A917D7A}"/>
              </a:ext>
            </a:extLst>
          </p:cNvPr>
          <p:cNvGrpSpPr/>
          <p:nvPr/>
        </p:nvGrpSpPr>
        <p:grpSpPr>
          <a:xfrm>
            <a:off x="5257800" y="2961861"/>
            <a:ext cx="5818061" cy="1197170"/>
            <a:chOff x="5257800" y="2896075"/>
            <a:chExt cx="5818061" cy="1197170"/>
          </a:xfrm>
        </p:grpSpPr>
        <p:cxnSp>
          <p:nvCxnSpPr>
            <p:cNvPr id="34" name="Straight Connector 33">
              <a:extLst>
                <a:ext uri="{FF2B5EF4-FFF2-40B4-BE49-F238E27FC236}">
                  <a16:creationId xmlns:a16="http://schemas.microsoft.com/office/drawing/2014/main" id="{A19C91AD-6611-D351-B0D3-225BFDFB017F}"/>
                </a:ext>
              </a:extLst>
            </p:cNvPr>
            <p:cNvCxnSpPr>
              <a:cxnSpLocks/>
            </p:cNvCxnSpPr>
            <p:nvPr/>
          </p:nvCxnSpPr>
          <p:spPr>
            <a:xfrm>
              <a:off x="5257800" y="2896075"/>
              <a:ext cx="3589350" cy="119717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5" y="4071371"/>
              <a:ext cx="2219186" cy="21874"/>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625A33D-C58D-BE72-02F8-388F4297C03E}"/>
              </a:ext>
            </a:extLst>
          </p:cNvPr>
          <p:cNvGrpSpPr/>
          <p:nvPr/>
        </p:nvGrpSpPr>
        <p:grpSpPr>
          <a:xfrm>
            <a:off x="5257800" y="2096260"/>
            <a:ext cx="5635487" cy="1989010"/>
            <a:chOff x="5257800" y="907065"/>
            <a:chExt cx="5635487" cy="1989010"/>
          </a:xfrm>
        </p:grpSpPr>
        <p:cxnSp>
          <p:nvCxnSpPr>
            <p:cNvPr id="13" name="Straight Connector 12">
              <a:extLst>
                <a:ext uri="{FF2B5EF4-FFF2-40B4-BE49-F238E27FC236}">
                  <a16:creationId xmlns:a16="http://schemas.microsoft.com/office/drawing/2014/main" id="{F5E3EDBD-BB4F-E2A3-1387-9C18546D0A92}"/>
                </a:ext>
              </a:extLst>
            </p:cNvPr>
            <p:cNvCxnSpPr>
              <a:cxnSpLocks/>
            </p:cNvCxnSpPr>
            <p:nvPr/>
          </p:nvCxnSpPr>
          <p:spPr>
            <a:xfrm flipV="1">
              <a:off x="5257800" y="907065"/>
              <a:ext cx="3589350" cy="198901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E06BF3-53CA-476A-8606-52CA5A03FA44}"/>
                </a:ext>
              </a:extLst>
            </p:cNvPr>
            <p:cNvCxnSpPr>
              <a:cxnSpLocks/>
            </p:cNvCxnSpPr>
            <p:nvPr/>
          </p:nvCxnSpPr>
          <p:spPr>
            <a:xfrm>
              <a:off x="8837627" y="935004"/>
              <a:ext cx="2055660" cy="1076201"/>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8377776-22B2-D518-F717-9CD8AF632992}"/>
              </a:ext>
            </a:extLst>
          </p:cNvPr>
          <p:cNvCxnSpPr>
            <a:cxnSpLocks/>
          </p:cNvCxnSpPr>
          <p:nvPr/>
        </p:nvCxnSpPr>
        <p:spPr>
          <a:xfrm>
            <a:off x="5257799" y="2662299"/>
            <a:ext cx="3589351" cy="64272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06E05B-13DA-9F6C-9878-35760EB43FE0}"/>
              </a:ext>
            </a:extLst>
          </p:cNvPr>
          <p:cNvCxnSpPr>
            <a:cxnSpLocks/>
          </p:cNvCxnSpPr>
          <p:nvPr/>
        </p:nvCxnSpPr>
        <p:spPr>
          <a:xfrm>
            <a:off x="8837627" y="3299585"/>
            <a:ext cx="2164990" cy="382283"/>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03218-409E-3B6F-4185-229C36D6E04F}"/>
              </a:ext>
            </a:extLst>
          </p:cNvPr>
          <p:cNvSpPr>
            <a:spLocks noGrp="1"/>
          </p:cNvSpPr>
          <p:nvPr>
            <p:ph type="title"/>
          </p:nvPr>
        </p:nvSpPr>
        <p:spPr/>
        <p:txBody>
          <a:bodyPr/>
          <a:lstStyle/>
          <a:p>
            <a:r>
              <a:rPr lang="en-US" dirty="0"/>
              <a:t>Difference-in-Difference (</a:t>
            </a:r>
            <a:r>
              <a:rPr lang="en-US" dirty="0" err="1"/>
              <a:t>DiD</a:t>
            </a:r>
            <a:r>
              <a:rPr lang="en-US" dirty="0"/>
              <a:t>) Models</a:t>
            </a:r>
          </a:p>
        </p:txBody>
      </p:sp>
      <p:sp>
        <p:nvSpPr>
          <p:cNvPr id="5" name="Text Placeholder 4">
            <a:extLst>
              <a:ext uri="{FF2B5EF4-FFF2-40B4-BE49-F238E27FC236}">
                <a16:creationId xmlns:a16="http://schemas.microsoft.com/office/drawing/2014/main" id="{7822AB07-BE97-2261-8E8B-4D15C495F1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err="1"/>
              <a:t>DiD</a:t>
            </a:r>
            <a:r>
              <a:rPr lang="en-US" dirty="0"/>
              <a: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𝑊</m:t>
                        </m:r>
                        <m:r>
                          <a:rPr lang="en-US" b="0" i="1" dirty="0" smtClean="0">
                            <a:latin typeface="Cambria Math" panose="02040503050406030204" pitchFamily="18" charset="0"/>
                          </a:rPr>
                          <m:t>=1</m:t>
                        </m:r>
                      </m:sub>
                    </m:sSub>
                    <m:r>
                      <a:rPr lang="en-US" b="0" i="1" dirty="0" smtClean="0">
                        <a:latin typeface="Cambria Math" panose="02040503050406030204" pitchFamily="18" charset="0"/>
                      </a:rPr>
                      <m:t>(0)</m:t>
                    </m:r>
                  </m:oMath>
                </a14:m>
                <a:r>
                  <a:rPr lang="en-US" dirty="0"/>
                  <a:t>) with the average of the control units, </a:t>
                </a:r>
                <a:r>
                  <a:rPr lang="en-US" b="1" u="sng" dirty="0"/>
                  <a:t>and</a:t>
                </a:r>
                <a:r>
                  <a:rPr lang="en-US" dirty="0"/>
                  <a:t> assume this outcome is biased by a time-invariant constant</a:t>
                </a:r>
              </a:p>
            </p:txBody>
          </p:sp>
        </mc:Choice>
        <mc:Fallback xmlns="">
          <p:sp>
            <p:nvSpPr>
              <p:cNvPr id="3" name="Content Placeholder 2">
                <a:extLst>
                  <a:ext uri="{FF2B5EF4-FFF2-40B4-BE49-F238E27FC236}">
                    <a16:creationId xmlns:a16="http://schemas.microsoft.com/office/drawing/2014/main" id="{7D12C2C0-0B0C-E4E0-E5C9-6ED6B940A91D}"/>
                  </a:ext>
                </a:extLst>
              </p:cNvPr>
              <p:cNvSpPr>
                <a:spLocks noGrp="1" noRot="1" noChangeAspect="1" noMove="1" noResize="1" noEditPoints="1" noAdjustHandles="1" noChangeArrowheads="1" noChangeShapeType="1" noTextEdit="1"/>
              </p:cNvSpPr>
              <p:nvPr>
                <p:ph idx="1"/>
              </p:nvPr>
            </p:nvSpPr>
            <p:spPr>
              <a:xfrm>
                <a:off x="838200" y="1825625"/>
                <a:ext cx="3672840" cy="4351338"/>
              </a:xfrm>
              <a:blipFill>
                <a:blip r:embed="rId2"/>
                <a:stretch>
                  <a:fillRect l="-3103" t="-2326" r="-413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3"/>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4"/>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5"/>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253438"/>
            <a:chOff x="4681330" y="2534478"/>
            <a:chExt cx="6211957" cy="1253438"/>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166299"/>
              <a:chOff x="4681330" y="2534478"/>
              <a:chExt cx="6211957" cy="1166299"/>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054446"/>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054446"/>
                    <a:ext cx="2144561" cy="646331"/>
                  </a:xfrm>
                  <a:prstGeom prst="rect">
                    <a:avLst/>
                  </a:prstGeom>
                  <a:blipFill>
                    <a:blip r:embed="rId6"/>
                    <a:stretch>
                      <a:fillRect l="-2353" t="-3846"/>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997269"/>
            <a:ext cx="6211957" cy="1100490"/>
            <a:chOff x="4681330" y="3997269"/>
            <a:chExt cx="6211957" cy="110049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3269549" cy="646331"/>
                </a:xfrm>
                <a:prstGeom prst="rect">
                  <a:avLst/>
                </a:prstGeom>
                <a:noFill/>
              </p:spPr>
              <p:txBody>
                <a:bodyPr wrap="none" rtlCol="0">
                  <a:spAutoFit/>
                </a:bodyPr>
                <a:lstStyle/>
                <a:p>
                  <a:r>
                    <a:rPr lang="en-US" dirty="0"/>
                    <a:t>Average of Control 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3269549" cy="646331"/>
                </a:xfrm>
                <a:prstGeom prst="rect">
                  <a:avLst/>
                </a:prstGeom>
                <a:blipFill>
                  <a:blip r:embed="rId7"/>
                  <a:stretch>
                    <a:fillRect l="-1550" t="-384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012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7772</TotalTime>
  <Words>3622</Words>
  <Application>Microsoft Macintosh PowerPoint</Application>
  <PresentationFormat>Widescreen</PresentationFormat>
  <Paragraphs>382</Paragraphs>
  <Slides>57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Causal Inference Crash Course Part 6:  Panel Models</vt:lpstr>
      <vt:lpstr>Causal Inference Series</vt:lpstr>
      <vt:lpstr>Overview</vt:lpstr>
      <vt:lpstr>Panel Data</vt:lpstr>
      <vt:lpstr>The big picture</vt:lpstr>
      <vt:lpstr>Comparing trends lets us arguably validate</vt:lpstr>
      <vt:lpstr>Where DiD and SC models come in</vt:lpstr>
      <vt:lpstr>Difference-in-Difference (DiD) Models</vt:lpstr>
      <vt:lpstr>DiD Model</vt:lpstr>
      <vt:lpstr>DiD Setup</vt:lpstr>
      <vt:lpstr>DiD comes from combining two differences</vt:lpstr>
      <vt:lpstr>Deriving DiD</vt:lpstr>
      <vt:lpstr>Estimating DiD</vt:lpstr>
      <vt:lpstr>Validating DiD</vt:lpstr>
      <vt:lpstr>Example of Parallel and Non-Parallel Trends</vt:lpstr>
      <vt:lpstr>Two ways to Assess this</vt:lpstr>
      <vt:lpstr>Including Time-Varying Covariates</vt:lpstr>
      <vt:lpstr>More DiD Extended Topics</vt:lpstr>
      <vt:lpstr>Synthetic Control</vt:lpstr>
      <vt:lpstr>SC Model</vt:lpstr>
      <vt:lpstr>SC Setup</vt:lpstr>
      <vt:lpstr>Validating SC Models</vt:lpstr>
      <vt:lpstr>SC, the big idea</vt:lpstr>
      <vt:lpstr>Abadie, Diamond, Hainmueller 2010 (ADH)</vt:lpstr>
      <vt:lpstr>Doudchenko and Imbens 2016 – DI </vt:lpstr>
      <vt:lpstr>How does inference work?</vt:lpstr>
      <vt:lpstr>Including Time-Varying Covariates</vt:lpstr>
      <vt:lpstr>Extended SC Topics</vt:lpstr>
      <vt:lpstr>DiD vs SC</vt:lpstr>
      <vt:lpstr>Appendix and Old Slides</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451</cp:revision>
  <dcterms:created xsi:type="dcterms:W3CDTF">2022-01-02T21:34:29Z</dcterms:created>
  <dcterms:modified xsi:type="dcterms:W3CDTF">2022-10-31T15:52:49Z</dcterms:modified>
</cp:coreProperties>
</file>