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312" r:id="rId3"/>
    <p:sldId id="313" r:id="rId4"/>
    <p:sldId id="314" r:id="rId5"/>
    <p:sldId id="327" r:id="rId6"/>
    <p:sldId id="315" r:id="rId7"/>
    <p:sldId id="317" r:id="rId8"/>
    <p:sldId id="316" r:id="rId9"/>
    <p:sldId id="318" r:id="rId10"/>
    <p:sldId id="319" r:id="rId11"/>
    <p:sldId id="334" r:id="rId12"/>
    <p:sldId id="321" r:id="rId13"/>
    <p:sldId id="322" r:id="rId14"/>
    <p:sldId id="323" r:id="rId15"/>
    <p:sldId id="325" r:id="rId16"/>
    <p:sldId id="326" r:id="rId17"/>
    <p:sldId id="320" r:id="rId18"/>
    <p:sldId id="335" r:id="rId19"/>
    <p:sldId id="336" r:id="rId20"/>
    <p:sldId id="337" r:id="rId21"/>
    <p:sldId id="329" r:id="rId22"/>
    <p:sldId id="330" r:id="rId23"/>
    <p:sldId id="332" r:id="rId24"/>
    <p:sldId id="338" r:id="rId25"/>
    <p:sldId id="339" r:id="rId26"/>
    <p:sldId id="346" r:id="rId27"/>
    <p:sldId id="350" r:id="rId28"/>
    <p:sldId id="351" r:id="rId29"/>
    <p:sldId id="352" r:id="rId30"/>
    <p:sldId id="354" r:id="rId31"/>
    <p:sldId id="349" r:id="rId32"/>
    <p:sldId id="355" r:id="rId33"/>
    <p:sldId id="345" r:id="rId34"/>
    <p:sldId id="356" r:id="rId35"/>
    <p:sldId id="357" r:id="rId36"/>
    <p:sldId id="34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/>
    <p:restoredTop sz="82379"/>
  </p:normalViewPr>
  <p:slideViewPr>
    <p:cSldViewPr snapToGrid="0" snapToObjects="1">
      <p:cViewPr varScale="1">
        <p:scale>
          <a:sx n="131" d="100"/>
          <a:sy n="131" d="100"/>
        </p:scale>
        <p:origin x="1952" y="176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7B96D-ABC4-3C44-843F-AA5649F65902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9F9DB-49D4-654C-A95E-5E67804B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inference and standard errors is *required* for HTE models, just like for ATE/ATET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9F9DB-49D4-654C-A95E-5E67804B8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lang="en-US" dirty="0"/>
                  <a:t>There is a minor point here about how reasonable it is to condition on the squared version of a variable. However, we can make the same argument if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we had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Note the argument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contains information</a:t>
                </a:r>
                <a:r>
                  <a:rPr lang="en-US" baseline="0" dirty="0"/>
                  <a:t> about the other covariates does not hold because by construction it has to be uncorrelated with other features.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The linear expectation is done because OLS implicitly does a linear expectation for </a:t>
                </a:r>
                <a:r>
                  <a:rPr lang="en-US" baseline="0" dirty="0" err="1"/>
                  <a:t>residualization</a:t>
                </a:r>
                <a:r>
                  <a:rPr lang="en-US" baseline="0" dirty="0"/>
                  <a:t>. You can see this yourself if you were to use OLS (without any cross-fitting) in a simple DML model.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lang="en-US" dirty="0"/>
                  <a:t>There is a minor point here about how reasonable it is to condition on the squared version of a variable. However, we can make the same argument if instead of </a:t>
                </a:r>
                <a:r>
                  <a:rPr lang="en-US" b="0" i="0">
                    <a:latin typeface="Cambria Math" panose="02040503050406030204" pitchFamily="18" charset="0"/>
                  </a:rPr>
                  <a:t>𝑧_1𝑖</a:t>
                </a:r>
                <a:r>
                  <a:rPr lang="en-US" dirty="0"/>
                  <a:t>, we had </a:t>
                </a:r>
                <a:r>
                  <a:rPr lang="en-US" b="0" i="0">
                    <a:latin typeface="Cambria Math" panose="02040503050406030204" pitchFamily="18" charset="0"/>
                  </a:rPr>
                  <a:t>𝑧_2𝑖</a:t>
                </a:r>
                <a:r>
                  <a:rPr lang="en-US" dirty="0"/>
                  <a:t>. Note the argument </a:t>
                </a:r>
                <a:r>
                  <a:rPr lang="en-US" i="0">
                    <a:latin typeface="Cambria Math" panose="02040503050406030204" pitchFamily="18" charset="0"/>
                  </a:rPr>
                  <a:t>𝑇 ̃_𝑖</a:t>
                </a:r>
                <a:r>
                  <a:rPr lang="en-US" dirty="0"/>
                  <a:t> contains information</a:t>
                </a:r>
                <a:r>
                  <a:rPr lang="en-US" baseline="0" dirty="0"/>
                  <a:t> about the other covariates does not hold because by construction it has to be uncorrelated with other features.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The linear expectation is done because OLS implicitly does a linear expectation for </a:t>
                </a:r>
                <a:r>
                  <a:rPr lang="en-US" baseline="0" dirty="0" err="1"/>
                  <a:t>residualization</a:t>
                </a:r>
                <a:r>
                  <a:rPr lang="en-US" baseline="0" dirty="0"/>
                  <a:t>. You can see this yourself if you were to use OLS (without any cross-fitting) in a simple DML model.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9F9DB-49D4-654C-A95E-5E67804B87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0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*could* do bootstrapping of the individual-level estimates, but that would be very computationally intensive procedure.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9F9DB-49D4-654C-A95E-5E67804B87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6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Farrell et </a:t>
            </a:r>
            <a:r>
              <a:rPr lang="en-US" dirty="0" err="1"/>
              <a:t>al’s</a:t>
            </a:r>
            <a:r>
              <a:rPr lang="en-US" dirty="0"/>
              <a:t> DNN code can be found in the Support Information here: https://</a:t>
            </a:r>
            <a:r>
              <a:rPr lang="en-US" dirty="0" err="1"/>
              <a:t>onlinelibrary.wiley.com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/abs/10.3982/ECTA16901?af=R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9F9DB-49D4-654C-A95E-5E67804B87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F9C8-5123-E04C-9644-E9A8A19E7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FE71-B920-4549-B064-434EE8B6C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EA03F-E703-564B-8B0F-1E04796B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991AA-1B56-3C47-8E19-DCD370D2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66C6A-65C3-0C40-A604-33FA741C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5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3685-1692-AF4F-96E1-E5837823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4FC91-7E57-404E-896F-BC86EC261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D28F-8F45-7148-B2BE-DD1F80A2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455CA-17E9-1F40-9AC9-CAC9B68F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829A-3201-884A-AEE2-6881C4BB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8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39BAC-A213-8146-9FEB-FEF904249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D1CE9-7FF8-8D48-9EAA-91BEE377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7683-683E-CF4F-BBBC-2AA4B13B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E93B-476D-C84E-AD56-8032C3E1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E8DE-9233-F248-AF44-325B960D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996A-7BF2-7A4F-91F6-E0A73B36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9F30-B167-D34F-9C54-F5584CD6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93E85-47A4-8548-B769-509E6BE2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D00A-85A3-8840-A855-D976C324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865A5-29F4-864E-A3F2-045A399F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9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A859-28C8-E640-8517-B2805675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3EC66-8183-0C4C-92ED-BB7A7E65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CBE40-9513-E343-9D95-8BF8D749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7DDB3-EA0C-EA48-9D64-96A9B913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ACEA2-6EDA-B84C-AFA8-AA30C598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296B-5100-E247-9290-23F89760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F1E25-92AD-CE45-A4C4-A9763218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FF665-16E3-B54D-B472-9FC409B4C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DCB8A-9263-224C-BF7A-A60381D0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69170-E02B-F04F-BE55-7E4A0D19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DEB6-F777-7A4F-980A-54EBC2CA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1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54CB-3FA9-3A40-93B5-8C3E0111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8A5C-C3F0-FB46-BD4E-F760BB5D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EEE1B-6666-404D-A97D-E0C78A526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B8228-88B1-F244-9D7B-22EAA23D4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887D5-28EA-234A-B178-A7B3AC477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EA686-5ADA-884B-AAEC-8CDECBC2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D7EB8-AECF-5546-8834-6A048105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156E4-6CA0-4843-8DD7-547DA8C2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6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93A9-E515-5B40-BE43-DCAE8CAC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71FAA-99E5-704B-A4C9-65BB2593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73EDD-D760-5C4D-B4FF-D13197C9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DF355-7F0D-DF42-94D6-27F316AC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2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B95C2-A693-4449-A00F-891C432E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DAFB4-0DA6-D04F-9276-D90866C2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B87C8-B626-494B-83C0-CC55B461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57D5-03B0-CD49-A50D-AD11A0FC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DAB6-30F6-0D42-9DFB-19F25EF91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8644F-17AA-4943-AC66-2D4B933DE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80415-8240-2E48-A281-307A7DDB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1AF4C-74DA-D342-9E8D-2F6E1FB5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A41D0-0384-AD42-8830-C61273BB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1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3C8D-AC44-3443-B1EB-DD23D529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BC6A8-F0CB-3D4E-9BEE-812DB0678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6ECFA-2BB5-4345-9471-C95D52F99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F2C2B-6636-4644-A8C9-1D8E2685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3D555-B494-8740-89D4-E32D1CBD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76C79-8C2D-5744-9B10-A9C5C40E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5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9EB8D-3E08-E044-9E4C-01717B0C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63A3-C6A3-0E41-89D6-68A59835F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840C6-D3E7-FC49-A054-DD07F6087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E49A-2EFC-E94F-803D-CBAB5BCB27C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745FC-D96D-1640-9330-1D8DBD782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9B6DD-2AFA-E84C-A662-F5C220FDD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0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arxiv.org/abs/2004.1449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5C02-60B0-E64F-A9A3-9CC1DD16D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Causal Inference Crash Course</a:t>
            </a:r>
            <a:br>
              <a:rPr lang="en-US" dirty="0"/>
            </a:br>
            <a:r>
              <a:rPr lang="en-US" dirty="0"/>
              <a:t>Part 5: Heterogeneous Treatment Effect Models and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A8CC-B78C-2A42-92A4-783F9E30C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Hsu</a:t>
            </a:r>
          </a:p>
        </p:txBody>
      </p:sp>
    </p:spTree>
    <p:extLst>
      <p:ext uri="{BB962C8B-B14F-4D97-AF65-F5344CB8AC3E}">
        <p14:creationId xmlns:p14="http://schemas.microsoft.com/office/powerpoint/2010/main" val="17811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EC0-3799-6343-9553-67389D6C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across use cases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CAEE11-B0CC-DE4C-ADEC-E8899647A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592133"/>
              </p:ext>
            </p:extLst>
          </p:nvPr>
        </p:nvGraphicFramePr>
        <p:xfrm>
          <a:off x="838200" y="1825625"/>
          <a:ext cx="10515600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22059">
                  <a:extLst>
                    <a:ext uri="{9D8B030D-6E8A-4147-A177-3AD203B41FA5}">
                      <a16:colId xmlns:a16="http://schemas.microsoft.com/office/drawing/2014/main" val="1853427122"/>
                    </a:ext>
                  </a:extLst>
                </a:gridCol>
                <a:gridCol w="2366682">
                  <a:extLst>
                    <a:ext uri="{9D8B030D-6E8A-4147-A177-3AD203B41FA5}">
                      <a16:colId xmlns:a16="http://schemas.microsoft.com/office/drawing/2014/main" val="3368556071"/>
                    </a:ext>
                  </a:extLst>
                </a:gridCol>
                <a:gridCol w="1573306">
                  <a:extLst>
                    <a:ext uri="{9D8B030D-6E8A-4147-A177-3AD203B41FA5}">
                      <a16:colId xmlns:a16="http://schemas.microsoft.com/office/drawing/2014/main" val="1944276103"/>
                    </a:ext>
                  </a:extLst>
                </a:gridCol>
                <a:gridCol w="2653553">
                  <a:extLst>
                    <a:ext uri="{9D8B030D-6E8A-4147-A177-3AD203B41FA5}">
                      <a16:colId xmlns:a16="http://schemas.microsoft.com/office/drawing/2014/main" val="2687574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Cross Sectional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Panel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Continuous Treatment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2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DML – </a:t>
                      </a:r>
                      <a:r>
                        <a:rPr lang="en-US" sz="2000" dirty="0" err="1"/>
                        <a:t>Semenova</a:t>
                      </a:r>
                      <a:r>
                        <a:rPr lang="en-US" sz="2000" dirty="0"/>
                        <a:t>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92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DML – Heterogeneous 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4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Generalized 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0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Doubly Robust – Kennedy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4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05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80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EC0-3799-6343-9553-67389D6C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DML-Style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86F2E-6508-A24D-BEAF-8F16C24B0C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Semenova, Goldman, </a:t>
                </a:r>
                <a:r>
                  <a:rPr lang="en-US" dirty="0" err="1"/>
                  <a:t>Chernozhukov</a:t>
                </a:r>
                <a:r>
                  <a:rPr lang="en-US" dirty="0"/>
                  <a:t>, </a:t>
                </a:r>
                <a:r>
                  <a:rPr lang="en-US" dirty="0" err="1"/>
                  <a:t>Taddy</a:t>
                </a:r>
                <a:r>
                  <a:rPr lang="en-US" dirty="0"/>
                  <a:t> (2021) - SGCT</a:t>
                </a:r>
              </a:p>
              <a:p>
                <a:r>
                  <a:rPr lang="en-US" dirty="0"/>
                  <a:t>Let’s start with linearity assumptions, which gives us better interpretability: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SGCT decomposes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into a functional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different functions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For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Continuing this example, the model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86F2E-6508-A24D-BEAF-8F16C24B0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591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5202-F741-884A-B02D-A4DE1C76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SGCT uses </a:t>
            </a:r>
            <a:r>
              <a:rPr lang="en-US" dirty="0" err="1"/>
              <a:t>residualization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30E8E-63B0-AC46-9380-C6D5559F0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Now how do we estimate this equation?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At first glance we can just do OLS, but we can improve that approach with double machine learning (DML; aka </a:t>
                </a:r>
                <a:r>
                  <a:rPr lang="en-US" dirty="0" err="1"/>
                  <a:t>residualization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Recall DML works through the Frisch-Waugh-Lovell theorem</a:t>
                </a:r>
              </a:p>
              <a:p>
                <a:r>
                  <a:rPr lang="en-US" dirty="0"/>
                  <a:t>SGCT estimates this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are the </a:t>
                </a:r>
                <a:r>
                  <a:rPr lang="en-US" dirty="0" err="1"/>
                  <a:t>residualized</a:t>
                </a:r>
                <a:r>
                  <a:rPr lang="en-US" dirty="0"/>
                  <a:t> outcome and treatment.</a:t>
                </a:r>
              </a:p>
              <a:p>
                <a:r>
                  <a:rPr lang="en-US" dirty="0"/>
                  <a:t>This works via Frisch-Waugh-Lovell, which will come up again when we look at the Heterogeneous Residuals model.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30E8E-63B0-AC46-9380-C6D5559F0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26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551F-D267-5D4B-AA21-EF8324C5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SGCT – HTE and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E0538-86C1-AA42-8F40-EA32749E2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now need to do inference for individual treatment effects from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HTE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where the standard error is calculated via the Delta method.</a:t>
                </a:r>
              </a:p>
              <a:p>
                <a:r>
                  <a:rPr lang="en-US" dirty="0"/>
                  <a:t>We can use OLS to estimate the above equation if:</a:t>
                </a:r>
              </a:p>
              <a:p>
                <a:pPr lvl="1"/>
                <a:r>
                  <a:rPr lang="en-US" dirty="0"/>
                  <a:t>There are few dimensions of heterogeneity (</a:t>
                </a:r>
                <a:r>
                  <a:rPr lang="en-US" dirty="0" err="1"/>
                  <a:t>ie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low dimensional); or</a:t>
                </a:r>
              </a:p>
              <a:p>
                <a:pPr lvl="1"/>
                <a:r>
                  <a:rPr lang="en-US" dirty="0"/>
                  <a:t>We are interested in specific dimensions of heterogeneity (</a:t>
                </a:r>
                <a:r>
                  <a:rPr lang="en-US" dirty="0" err="1"/>
                  <a:t>ie</a:t>
                </a:r>
                <a:r>
                  <a:rPr lang="en-US" dirty="0"/>
                  <a:t> we only want to know HTE across account tenure)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E0538-86C1-AA42-8F40-EA32749E2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56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551F-D267-5D4B-AA21-EF8324C5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SGCT – inference with post-LASSO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E0538-86C1-AA42-8F40-EA32749E2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problem is if we estimate with all possible transformations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In other words, overfitting.</a:t>
                </a:r>
              </a:p>
              <a:p>
                <a:r>
                  <a:rPr lang="en-US" dirty="0"/>
                  <a:t>We can select the relevant transformations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LASSO, but then we cannot do inference.</a:t>
                </a:r>
              </a:p>
              <a:p>
                <a:r>
                  <a:rPr lang="en-US" dirty="0"/>
                  <a:t>Get around this with a sample-</a:t>
                </a:r>
                <a:r>
                  <a:rPr lang="en-US" dirty="0" err="1"/>
                  <a:t>splitted</a:t>
                </a:r>
                <a:r>
                  <a:rPr lang="en-US" dirty="0"/>
                  <a:t> LASSO for inference. Select features with LASSO on one half of the dataset, and then estimate HTE using those selected features on the other half.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E0538-86C1-AA42-8F40-EA32749E2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872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985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3A17-CC3C-4A41-935E-17852CA9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residuals (HR)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5C6A5E-7DAF-B641-B842-0EE1426E5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Based on SGCT and does more flexible </a:t>
                </a:r>
                <a:r>
                  <a:rPr lang="en-US" dirty="0" err="1"/>
                  <a:t>residualization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From SGCT, the estimating equation uses the </a:t>
                </a:r>
                <a:r>
                  <a:rPr lang="en-US" dirty="0" err="1"/>
                  <a:t>residualized</a:t>
                </a:r>
                <a:r>
                  <a:rPr lang="en-US" dirty="0"/>
                  <a:t> outcome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 and treatment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By Frisch-Waugh-Lovell: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problem is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linear expectation and could be more flexible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5C6A5E-7DAF-B641-B842-0EE1426E5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77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3A17-CC3C-4A41-935E-17852CA9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 – flexible </a:t>
            </a:r>
            <a:r>
              <a:rPr lang="en-US" dirty="0" err="1"/>
              <a:t>residualization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5C6A5E-7DAF-B641-B842-0EE1426E5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Let’s use ML models to calculate the </a:t>
                </a:r>
                <a:r>
                  <a:rPr lang="en-US" dirty="0">
                    <a:solidFill>
                      <a:schemeClr val="accent2"/>
                    </a:solidFill>
                  </a:rPr>
                  <a:t>expectations. </a:t>
                </a:r>
              </a:p>
              <a:p>
                <a:r>
                  <a:rPr lang="en-US" dirty="0"/>
                  <a:t>Therefore, we need to </a:t>
                </a:r>
                <a:r>
                  <a:rPr lang="en-US" dirty="0" err="1"/>
                  <a:t>residualize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treats HTE as a multiple treatments problem. Instead of estimating how the treatment effect varies over features, we estimate separate treatments.</a:t>
                </a:r>
              </a:p>
              <a:p>
                <a:r>
                  <a:rPr lang="en-US" dirty="0"/>
                  <a:t>This gives us additional flexibility to better apply Frisch-Waugh-Lovell.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5C6A5E-7DAF-B641-B842-0EE1426E5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453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29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6BE4-14F2-1E4E-A490-91FEF446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Random Forests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04A35D-28D5-0649-AD70-340117061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Causal forests are a special class of generalized random forests, which we will discuss here.</a:t>
                </a:r>
              </a:p>
              <a:p>
                <a:r>
                  <a:rPr lang="en-US" dirty="0"/>
                  <a:t>As motivation, note that under the </a:t>
                </a:r>
                <a:r>
                  <a:rPr lang="en-US" dirty="0" err="1"/>
                  <a:t>unconfoundedness</a:t>
                </a:r>
                <a:r>
                  <a:rPr lang="en-US" dirty="0"/>
                  <a:t> assumption: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satisfy the orthogonality assumption similar to Frisch-Waugh-Lovell.</a:t>
                </a:r>
              </a:p>
              <a:p>
                <a:r>
                  <a:rPr lang="en-US" dirty="0"/>
                  <a:t>The problem is that we do not know what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looks like, so we want a flexible specification. Ideally, something non-parametric.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04A35D-28D5-0649-AD70-340117061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5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679A-1346-4642-891A-AEC2287C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GRF – Causal Forest 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6B3D27-1F0E-FB4F-8CAA-BD36963FCE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estimating equation (with simplified notation is):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have already motivated </a:t>
                </a:r>
                <a:r>
                  <a:rPr lang="en-US" dirty="0">
                    <a:solidFill>
                      <a:srgbClr val="00B050"/>
                    </a:solidFill>
                  </a:rPr>
                  <a:t>this</a:t>
                </a:r>
                <a:r>
                  <a:rPr lang="en-US" dirty="0"/>
                  <a:t> part. So what is the purpose of </a:t>
                </a:r>
                <a:r>
                  <a:rPr lang="en-US" dirty="0">
                    <a:solidFill>
                      <a:schemeClr val="accent2"/>
                    </a:solidFill>
                  </a:rPr>
                  <a:t>this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weight used to allow flexibility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Can be estimated to kernel methods (</a:t>
                </a:r>
                <a:r>
                  <a:rPr lang="en-US" dirty="0" err="1"/>
                  <a:t>ie</a:t>
                </a:r>
                <a:r>
                  <a:rPr lang="en-US" dirty="0"/>
                  <a:t>. Localized DSI model), but performance suffers under high dimensions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a random forest to deal with high dimensionality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This weight gives us the flexibility to variation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across different points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6B3D27-1F0E-FB4F-8CAA-BD36963FCE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889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7CB985-F0A1-344A-A192-896E6604A4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GRF –Weigh</a:t>
                </a:r>
                <a:r>
                  <a:rPr lang="en-US" dirty="0">
                    <a:solidFill>
                      <a:schemeClr val="tx1"/>
                    </a:solidFill>
                  </a:rPr>
                  <a:t>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7CB985-F0A1-344A-A192-896E6604A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C0F99-E152-A84E-9823-87F31E1D9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represents the probability that a training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falls into the same leaf as sample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across different trees in a random forest.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See GRF / Appendix for the technical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Splits in the random forest used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are determined to maximize variation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across splits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C0F99-E152-A84E-9823-87F31E1D9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1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B62-5F2B-0042-B4D1-0A616B9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5C76-6BD6-0F41-AB0A-743D5631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Foundations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Defining Some ATE/ATET Causal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ATE/ATET Inference, Asymptotic Theory, and Bootstrapping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Best Practices: Outliers, Class Imbalance, Feature Selection, and Bad Control  [skipped for now]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Heterogeneous Treatment Effect Models and Inference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Difference-in-Difference Models for Panel Data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Regression Discontinuity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Arguable Validation</a:t>
            </a:r>
          </a:p>
        </p:txBody>
      </p:sp>
    </p:spTree>
    <p:extLst>
      <p:ext uri="{BB962C8B-B14F-4D97-AF65-F5344CB8AC3E}">
        <p14:creationId xmlns:p14="http://schemas.microsoft.com/office/powerpoint/2010/main" val="2542964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7655-CCBE-C04A-B7A2-46D6B3EE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GRF -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7B7D2-AEA9-B749-BC47-7008326946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Athey, </a:t>
                </a:r>
                <a:r>
                  <a:rPr lang="en-US" dirty="0" err="1"/>
                  <a:t>Tibshirani</a:t>
                </a:r>
                <a:r>
                  <a:rPr lang="en-US" dirty="0"/>
                  <a:t>, and Wager (2019) show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asymptotically normal.</a:t>
                </a:r>
              </a:p>
              <a:p>
                <a:r>
                  <a:rPr lang="en-US" dirty="0"/>
                  <a:t>This is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estimated in an “honest” (</a:t>
                </a:r>
                <a:r>
                  <a:rPr lang="en-US" dirty="0" err="1"/>
                  <a:t>Athey</a:t>
                </a:r>
                <a:r>
                  <a:rPr lang="en-US" dirty="0"/>
                  <a:t> and Wager, 2018) fashion, where different samples are used to determine splits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Standard errors and confidence intervals are available based on a bootstrap/jackknife approach.</a:t>
                </a:r>
              </a:p>
              <a:p>
                <a:pPr lvl="1"/>
                <a:r>
                  <a:rPr lang="en-US" dirty="0"/>
                  <a:t>Intuitively, estimate the distribution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removed from the sample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7B7D2-AEA9-B749-BC47-700832694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078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C4AE-D5C2-1842-8E12-1EDC3775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Robust – </a:t>
            </a:r>
            <a:r>
              <a:rPr lang="en-US" dirty="0">
                <a:hlinkClick r:id="rId2"/>
              </a:rPr>
              <a:t>Kennedy (2020)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190E2F-AB11-5D4D-BE66-79258870F0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the interactive regression model from DML: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𝐴𝑇𝐸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Recall that we can intuitively understand this as a individual-level comparison from a regression adjustment model, correcting for prediction errors.</a:t>
                </a:r>
              </a:p>
              <a:p>
                <a:r>
                  <a:rPr lang="en-US" dirty="0"/>
                  <a:t>Removing the expectation, we can see that these are individual-level treatment effect estimates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190E2F-AB11-5D4D-BE66-79258870F0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49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1E24-917D-B648-9CCB-84EE1DCE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inference to the individual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B60653-A9E9-ED42-AF0A-98CFE12B93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problems are that these estimates:</a:t>
                </a:r>
              </a:p>
              <a:p>
                <a:pPr marL="457200" lvl="1" indent="0">
                  <a:buNone/>
                </a:pPr>
                <a:r>
                  <a:rPr lang="en-US" dirty="0"/>
                  <a:t>1. Are meant to be averaged to get the ATE/ATET; and </a:t>
                </a:r>
              </a:p>
              <a:p>
                <a:pPr marL="457200" lvl="1" indent="0">
                  <a:buNone/>
                </a:pPr>
                <a:r>
                  <a:rPr lang="en-US" dirty="0"/>
                  <a:t>2. Do not have inference properties.</a:t>
                </a:r>
              </a:p>
              <a:p>
                <a:r>
                  <a:rPr lang="en-US" dirty="0"/>
                  <a:t>Kennedy (2020) frames these as “noisy” estimates of the true HTE, and proposes “refining” them with a second stage.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B60653-A9E9-ED42-AF0A-98CFE12B9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062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18DB-AA89-F546-B247-54C87371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estimates with a second stage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D67FD4-E5B1-2E44-92BD-47A476CED3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Kennedy (2020) proposes applying a regression model to the “noisy” estimates of the true HTE,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OLS</a:t>
                </a:r>
              </a:p>
              <a:p>
                <a:pPr lvl="1"/>
                <a:r>
                  <a:rPr lang="en-US" dirty="0"/>
                  <a:t>Kernel regression</a:t>
                </a:r>
              </a:p>
              <a:p>
                <a:pPr lvl="1"/>
                <a:r>
                  <a:rPr lang="en-US" dirty="0"/>
                  <a:t>Cross-</a:t>
                </a:r>
                <a:r>
                  <a:rPr lang="en-US" dirty="0" err="1"/>
                  <a:t>splitted</a:t>
                </a:r>
                <a:r>
                  <a:rPr lang="en-US" dirty="0"/>
                  <a:t> LASSO regressions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D67FD4-E5B1-2E44-92BD-47A476CED3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074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5AD6ED-5D50-3740-ADD3-F97C21E4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Study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C0AB7-1EFD-D54A-B2EF-FC63BE45A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05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F0936F-C52A-0740-B3F8-3423AF9C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C709B-DDB7-9446-B301-9CB9A351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Recall, HTE models are not about estimating the </a:t>
            </a:r>
            <a:r>
              <a:rPr lang="en-US" u="sng" dirty="0"/>
              <a:t>average</a:t>
            </a:r>
            <a:r>
              <a:rPr lang="en-US" dirty="0"/>
              <a:t> effect, but rather the functional form of treatment effects.</a:t>
            </a:r>
          </a:p>
          <a:p>
            <a:r>
              <a:rPr lang="en-US" dirty="0"/>
              <a:t>The additional complexity of functional form can make this very difficult.</a:t>
            </a:r>
          </a:p>
          <a:p>
            <a:r>
              <a:rPr lang="en-US" dirty="0"/>
              <a:t>We will demonstrating using simulation evidence, where we can change the </a:t>
            </a:r>
            <a:r>
              <a:rPr lang="en-US" b="1" dirty="0"/>
              <a:t>true </a:t>
            </a:r>
            <a:r>
              <a:rPr lang="en-US" b="1"/>
              <a:t>HTE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155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6838-2E24-F844-B579-AB65C3B5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Simulation Context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85CFB-0613-3645-8B4D-E6DBD510A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895114" cy="481466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simplicity, there is only one feature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want to know the HTE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We show three examples, with different HTE functions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85CFB-0613-3645-8B4D-E6DBD510A4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895114" cy="4814661"/>
              </a:xfrm>
              <a:blipFill>
                <a:blip r:embed="rId2"/>
                <a:stretch>
                  <a:fillRect l="-1154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03F3BE-E62C-1143-BD1D-D5281B4A7410}"/>
                  </a:ext>
                </a:extLst>
              </p:cNvPr>
              <p:cNvSpPr txBox="1"/>
              <p:nvPr/>
            </p:nvSpPr>
            <p:spPr>
              <a:xfrm>
                <a:off x="838200" y="2318657"/>
                <a:ext cx="10515600" cy="164846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=10+2∗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=1{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&gt;0 }</m:t>
                    </m:r>
                    <m:r>
                      <m:rPr>
                        <m:nor/>
                      </m:rPr>
                      <a:rPr lang="en-US" sz="2800" dirty="0"/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(0,1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03F3BE-E62C-1143-BD1D-D5281B4A7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18657"/>
                <a:ext cx="10515600" cy="1648465"/>
              </a:xfrm>
              <a:prstGeom prst="rect">
                <a:avLst/>
              </a:prstGeom>
              <a:blipFill>
                <a:blip r:embed="rId3"/>
                <a:stretch>
                  <a:fillRect b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369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C59DEE-17B0-7841-BC19-F7391551A0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67" y="1690688"/>
            <a:ext cx="916906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6BD521-9720-194E-868C-967FC539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Example – Linearity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879F0-DA97-9347-9448-5E9356835F24}"/>
                  </a:ext>
                </a:extLst>
              </p:cNvPr>
              <p:cNvSpPr txBox="1"/>
              <p:nvPr/>
            </p:nvSpPr>
            <p:spPr>
              <a:xfrm>
                <a:off x="0" y="1167468"/>
                <a:ext cx="12192000" cy="95410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𝐻𝑇𝐸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Model controls: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879F0-DA97-9347-9448-5E9356835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7468"/>
                <a:ext cx="12192000" cy="954107"/>
              </a:xfrm>
              <a:prstGeom prst="rect">
                <a:avLst/>
              </a:prstGeom>
              <a:blipFill>
                <a:blip r:embed="rId3"/>
                <a:stretch>
                  <a:fillRect l="-1040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253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E8590E3-E3EA-E44F-941E-090737298B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68" y="1690688"/>
            <a:ext cx="9169064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6BD521-9720-194E-868C-967FC539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Example – Linearity with more controls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879F0-DA97-9347-9448-5E9356835F24}"/>
                  </a:ext>
                </a:extLst>
              </p:cNvPr>
              <p:cNvSpPr txBox="1"/>
              <p:nvPr/>
            </p:nvSpPr>
            <p:spPr>
              <a:xfrm>
                <a:off x="0" y="1167468"/>
                <a:ext cx="12192000" cy="95410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𝐻𝑇𝐸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Model controls: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1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&gt;0.2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&gt;0.4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…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.8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879F0-DA97-9347-9448-5E9356835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7468"/>
                <a:ext cx="12192000" cy="954107"/>
              </a:xfrm>
              <a:prstGeom prst="rect">
                <a:avLst/>
              </a:prstGeom>
              <a:blipFill>
                <a:blip r:embed="rId3"/>
                <a:stretch>
                  <a:fillRect l="-1040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147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AC6D3C77-FF91-5748-8289-C54422A15B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271" y="1690688"/>
            <a:ext cx="9223457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6BD521-9720-194E-868C-967FC539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Example – Quadratics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879F0-DA97-9347-9448-5E9356835F24}"/>
                  </a:ext>
                </a:extLst>
              </p:cNvPr>
              <p:cNvSpPr txBox="1"/>
              <p:nvPr/>
            </p:nvSpPr>
            <p:spPr>
              <a:xfrm>
                <a:off x="0" y="1167468"/>
                <a:ext cx="12192000" cy="113159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𝐻𝑇𝐸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  <a:p>
                <a:r>
                  <a:rPr lang="en-US" sz="2800" dirty="0"/>
                  <a:t>Model controls: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879F0-DA97-9347-9448-5E9356835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7468"/>
                <a:ext cx="12192000" cy="1131592"/>
              </a:xfrm>
              <a:prstGeom prst="rect">
                <a:avLst/>
              </a:prstGeom>
              <a:blipFill>
                <a:blip r:embed="rId3"/>
                <a:stretch>
                  <a:fillRect l="-1040" b="-1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45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1D54-BF7E-D345-AEE7-18F8710C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B2E6-9AB0-8C4F-89DE-E29DA9AB9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covers the general problem of estimating heterogeneous treatment effects (HTE) and how it differs from ATE/ATET estimation.</a:t>
            </a:r>
          </a:p>
          <a:p>
            <a:r>
              <a:rPr lang="en-US" dirty="0"/>
              <a:t>Covers a few models:</a:t>
            </a:r>
          </a:p>
          <a:p>
            <a:pPr lvl="1"/>
            <a:r>
              <a:rPr lang="en-US" dirty="0"/>
              <a:t>Double Machine Learning following </a:t>
            </a:r>
            <a:r>
              <a:rPr lang="en-US" dirty="0" err="1"/>
              <a:t>Semenova</a:t>
            </a:r>
            <a:r>
              <a:rPr lang="en-US" dirty="0"/>
              <a:t> et al. (2021)</a:t>
            </a:r>
          </a:p>
          <a:p>
            <a:pPr lvl="1"/>
            <a:r>
              <a:rPr lang="en-US" dirty="0"/>
              <a:t>Heterogeneous Residuals</a:t>
            </a:r>
          </a:p>
          <a:p>
            <a:pPr lvl="1"/>
            <a:r>
              <a:rPr lang="en-US" dirty="0"/>
              <a:t>Causal Forests / Local Linear Forests</a:t>
            </a:r>
          </a:p>
          <a:p>
            <a:pPr lvl="1"/>
            <a:r>
              <a:rPr lang="en-US" dirty="0"/>
              <a:t>Doubly Robust models following Kennedy (2020)</a:t>
            </a:r>
          </a:p>
          <a:p>
            <a:r>
              <a:rPr lang="en-US" dirty="0"/>
              <a:t>Wrap up with a simulation demonstration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00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CDCF92A4-B5E9-0E45-8247-FDDD2A9F72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67" y="1690688"/>
            <a:ext cx="916906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6BD521-9720-194E-868C-967FC539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Example – Quadratics with more controls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879F0-DA97-9347-9448-5E9356835F24}"/>
                  </a:ext>
                </a:extLst>
              </p:cNvPr>
              <p:cNvSpPr txBox="1"/>
              <p:nvPr/>
            </p:nvSpPr>
            <p:spPr>
              <a:xfrm>
                <a:off x="0" y="1167468"/>
                <a:ext cx="12192000" cy="95410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𝐻𝑇𝐸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Model controls: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1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&gt;0.2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&gt;0.4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…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.8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879F0-DA97-9347-9448-5E9356835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7468"/>
                <a:ext cx="12192000" cy="954107"/>
              </a:xfrm>
              <a:prstGeom prst="rect">
                <a:avLst/>
              </a:prstGeom>
              <a:blipFill>
                <a:blip r:embed="rId3"/>
                <a:stretch>
                  <a:fillRect l="-1040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679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99CA554-2D12-C047-B3A0-5980E472DB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92" y="2284820"/>
            <a:ext cx="8114816" cy="457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6BD521-9720-194E-868C-967FC539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3258"/>
          </a:xfrm>
        </p:spPr>
        <p:txBody>
          <a:bodyPr>
            <a:normAutofit/>
          </a:bodyPr>
          <a:lstStyle/>
          <a:p>
            <a:r>
              <a:rPr lang="en-US" dirty="0"/>
              <a:t>Third Example – Piece-wise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879F0-DA97-9347-9448-5E9356835F24}"/>
                  </a:ext>
                </a:extLst>
              </p:cNvPr>
              <p:cNvSpPr txBox="1"/>
              <p:nvPr/>
            </p:nvSpPr>
            <p:spPr>
              <a:xfrm>
                <a:off x="0" y="925286"/>
                <a:ext cx="12192000" cy="189885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𝐻𝑇𝐸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0.10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&lt;0.20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0.75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0.20≤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&lt;0.80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−0.50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0.80≤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Model controls: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879F0-DA97-9347-9448-5E9356835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25286"/>
                <a:ext cx="12192000" cy="1898853"/>
              </a:xfrm>
              <a:prstGeom prst="rect">
                <a:avLst/>
              </a:prstGeom>
              <a:blipFill>
                <a:blip r:embed="rId3"/>
                <a:stretch>
                  <a:fillRect l="-2183" t="-163816" b="-211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149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2CF073C-D4AF-344E-A987-CB8E3DDDC4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66" y="2232355"/>
            <a:ext cx="8222468" cy="463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6BD521-9720-194E-868C-967FC539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3258"/>
          </a:xfrm>
        </p:spPr>
        <p:txBody>
          <a:bodyPr>
            <a:normAutofit fontScale="90000"/>
          </a:bodyPr>
          <a:lstStyle/>
          <a:p>
            <a:r>
              <a:rPr lang="en-US" dirty="0"/>
              <a:t>Third Example – Piece-wise with more controls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879F0-DA97-9347-9448-5E9356835F24}"/>
                  </a:ext>
                </a:extLst>
              </p:cNvPr>
              <p:cNvSpPr txBox="1"/>
              <p:nvPr/>
            </p:nvSpPr>
            <p:spPr>
              <a:xfrm>
                <a:off x="0" y="925286"/>
                <a:ext cx="12192000" cy="189885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𝐻𝑇𝐸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0.10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&lt;0.20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0.75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0.20≤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&lt;0.80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−0.50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0.80≤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Model controls: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, 1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&gt;0.2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,1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0.2≥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&gt;0.4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…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0.8≥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879F0-DA97-9347-9448-5E9356835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25286"/>
                <a:ext cx="12192000" cy="1898853"/>
              </a:xfrm>
              <a:prstGeom prst="rect">
                <a:avLst/>
              </a:prstGeom>
              <a:blipFill>
                <a:blip r:embed="rId3"/>
                <a:stretch>
                  <a:fillRect l="-2183" t="-163816" b="-211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488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F593-4278-5E4C-B6C9-F82B547E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13E2C-55D0-6949-8B01-E2C59DB7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Including more features to estimate a more flexible HTE may not necessarily increase performance.</a:t>
            </a:r>
          </a:p>
          <a:p>
            <a:r>
              <a:rPr lang="en-US" dirty="0"/>
              <a:t>The more complicated, or more fine-grained, you want HTE estimates to be, the more data you need. </a:t>
            </a:r>
          </a:p>
        </p:txBody>
      </p:sp>
    </p:spTree>
    <p:extLst>
      <p:ext uri="{BB962C8B-B14F-4D97-AF65-F5344CB8AC3E}">
        <p14:creationId xmlns:p14="http://schemas.microsoft.com/office/powerpoint/2010/main" val="215119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E2D4-ADFB-1241-B323-0D689C66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0803-F9C9-964F-8260-D3DC7EEE2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Covered the additional complexities and challenges of estimating HTE </a:t>
            </a:r>
          </a:p>
          <a:p>
            <a:r>
              <a:rPr lang="en-US" dirty="0"/>
              <a:t>Covered a parametric (DML, HR) and non-parametric (forests) models</a:t>
            </a:r>
          </a:p>
          <a:p>
            <a:pPr lvl="1"/>
            <a:r>
              <a:rPr lang="en-US" dirty="0"/>
              <a:t>Deep neural network models (Farrell et. al 2020) not covered because of code availability</a:t>
            </a:r>
          </a:p>
          <a:p>
            <a:r>
              <a:rPr lang="en-US" dirty="0"/>
              <a:t>Demonstration </a:t>
            </a:r>
            <a:r>
              <a:rPr lang="en-US"/>
              <a:t>with simulated data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19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B62-5F2B-0042-B4D1-0A616B9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5C76-6BD6-0F41-AB0A-743D5631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Foundations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Defining Some ATE/ATET Causal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ATE/ATET Inference, Asymptotic Theory, and Bootstrapping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Best Practices: Outliers, Class Imbalance, Feature Selection, and Bad Control  [skipped for now]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Heterogeneous Treatment Effect Models and Inference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Difference-in-Difference Models for Panel Data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Regression Discontinuity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Arguable Validation</a:t>
            </a:r>
          </a:p>
        </p:txBody>
      </p:sp>
    </p:spTree>
    <p:extLst>
      <p:ext uri="{BB962C8B-B14F-4D97-AF65-F5344CB8AC3E}">
        <p14:creationId xmlns:p14="http://schemas.microsoft.com/office/powerpoint/2010/main" val="913312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8100-59BD-D54E-B846-A3D07A32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B8A3-FB5E-BC4E-B1BC-7F535FE3E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2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6774-34DE-4E40-85B8-9F2E0C00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HTE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4E677-5C65-B847-BA68-D63CD7F88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Average treatment effect (ATE) and average treatment effect on the treated (ATET) models want to know aggregate treatment effects.</a:t>
                </a:r>
              </a:p>
              <a:p>
                <a:r>
                  <a:rPr lang="en-US" dirty="0"/>
                  <a:t>Instead, HTE model want to estimate the distribution of treatment effects.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So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the HTE and varies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We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more flexible notation.</a:t>
                </a:r>
              </a:p>
              <a:p>
                <a:r>
                  <a:rPr lang="en-US" dirty="0"/>
                  <a:t>You also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denoted as the conditional average treatment effect: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4E677-5C65-B847-BA68-D63CD7F88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198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40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D469-3DB8-CD48-BF12-F7EEEABC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HTE as an estimated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33FE-5C37-6A4B-969B-5A0DE235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estimate the functional form of HTE.</a:t>
            </a:r>
          </a:p>
          <a:p>
            <a:r>
              <a:rPr lang="en-US" dirty="0"/>
              <a:t>When estimating ATE/ATET, we are only concerned with the average. We can assume linearity as well.</a:t>
            </a:r>
          </a:p>
          <a:p>
            <a:pPr lvl="1"/>
            <a:r>
              <a:rPr lang="en-US" dirty="0"/>
              <a:t>We average over more granular treatment effects. </a:t>
            </a:r>
          </a:p>
          <a:p>
            <a:r>
              <a:rPr lang="en-US" dirty="0"/>
              <a:t>Estimating more granular treatment effects means there are additional challenges.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1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053B-D8ED-6140-93AF-B11FE0A3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variation do we want in HTE?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529D-A0AD-794F-B3C9-54A2FE28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extremes:</a:t>
            </a:r>
          </a:p>
          <a:p>
            <a:pPr marL="0" indent="0">
              <a:buNone/>
            </a:pPr>
            <a:r>
              <a:rPr lang="en-US" dirty="0"/>
              <a:t>1. Individualized treatment estimates allow more flexibility, but can demand large sample sizes and variation in data.</a:t>
            </a:r>
          </a:p>
          <a:p>
            <a:pPr lvl="1"/>
            <a:r>
              <a:rPr lang="en-US" dirty="0"/>
              <a:t>Increases the risk of noise driving estimates</a:t>
            </a:r>
          </a:p>
          <a:p>
            <a:pPr marL="0" indent="0">
              <a:buNone/>
            </a:pPr>
            <a:r>
              <a:rPr lang="en-US" dirty="0"/>
              <a:t>2. Segmented estimates are the least inflexible, with the least risk of noise driving estimates.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In-between case is to allow treatment effects to vary across some dimensions, but not others.</a:t>
            </a:r>
          </a:p>
        </p:txBody>
      </p:sp>
    </p:spTree>
    <p:extLst>
      <p:ext uri="{BB962C8B-B14F-4D97-AF65-F5344CB8AC3E}">
        <p14:creationId xmlns:p14="http://schemas.microsoft.com/office/powerpoint/2010/main" val="292194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03EE-41B9-8D44-BE92-C3450DD3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HTE ideal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331F-6E8E-F046-91C6-4866683C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understand these two extreme based on what the ideal experiment is to estimate unbiased HTE.</a:t>
            </a:r>
          </a:p>
          <a:p>
            <a:r>
              <a:rPr lang="en-US" dirty="0"/>
              <a:t>For individualized HTE, the ideal is to randomize treatment for </a:t>
            </a:r>
            <a:r>
              <a:rPr lang="en-US" b="1" dirty="0"/>
              <a:t>each individual</a:t>
            </a:r>
            <a:r>
              <a:rPr lang="en-US" dirty="0"/>
              <a:t>. (impossible)</a:t>
            </a:r>
          </a:p>
          <a:p>
            <a:r>
              <a:rPr lang="en-US" dirty="0"/>
              <a:t>For segmented HTE, the ideal is to randomize treatment for </a:t>
            </a:r>
            <a:r>
              <a:rPr lang="en-US" b="1" dirty="0"/>
              <a:t>each segment.</a:t>
            </a:r>
            <a:r>
              <a:rPr lang="en-US" dirty="0"/>
              <a:t> (stratified randomization)</a:t>
            </a:r>
          </a:p>
          <a:p>
            <a:r>
              <a:rPr lang="en-US" dirty="0"/>
              <a:t>The more individualized HTE is, the more data and assumptions are needed to distinguish between real patterns and statistical noise in the data.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46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617E-7373-904E-B40B-DF93BED3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HTE inference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B715-5AB2-A74F-B4B2-9DB9C79F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inference for ATE/ATET estimates is based on the distribution of error around the average estimate. </a:t>
            </a:r>
          </a:p>
          <a:p>
            <a:r>
              <a:rPr lang="en-US" dirty="0"/>
              <a:t>The challenge is getting a distribution around an individual estimate.</a:t>
            </a:r>
          </a:p>
          <a:p>
            <a:r>
              <a:rPr lang="en-US" dirty="0"/>
              <a:t>The solution is to rely on either model specifications or bootstrapping-</a:t>
            </a:r>
            <a:r>
              <a:rPr lang="en-US" dirty="0" err="1"/>
              <a:t>esque</a:t>
            </a:r>
            <a:r>
              <a:rPr lang="en-US" dirty="0"/>
              <a:t> methods.</a:t>
            </a:r>
          </a:p>
        </p:txBody>
      </p:sp>
    </p:spTree>
    <p:extLst>
      <p:ext uri="{BB962C8B-B14F-4D97-AF65-F5344CB8AC3E}">
        <p14:creationId xmlns:p14="http://schemas.microsoft.com/office/powerpoint/2010/main" val="86768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5AD6ED-5D50-3740-ADD3-F97C21E4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HTE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C0AB7-1EFD-D54A-B2EF-FC63BE45A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6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22757</TotalTime>
  <Words>2147</Words>
  <Application>Microsoft Macintosh PowerPoint</Application>
  <PresentationFormat>Widescreen</PresentationFormat>
  <Paragraphs>214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Causal Inference Crash Course Part 5: Heterogeneous Treatment Effect Models and Inference</vt:lpstr>
      <vt:lpstr>Causal Inference Series</vt:lpstr>
      <vt:lpstr>Overview</vt:lpstr>
      <vt:lpstr>HTE Overview</vt:lpstr>
      <vt:lpstr>HTE as an estimated function</vt:lpstr>
      <vt:lpstr>How much variation do we want in HTE?</vt:lpstr>
      <vt:lpstr>HTE ideal experiment</vt:lpstr>
      <vt:lpstr>HTE inference challenge</vt:lpstr>
      <vt:lpstr>Some HTE Models</vt:lpstr>
      <vt:lpstr>Support across use cases</vt:lpstr>
      <vt:lpstr>DML-Style Models</vt:lpstr>
      <vt:lpstr>SGCT uses residualization </vt:lpstr>
      <vt:lpstr>SGCT – HTE and inference</vt:lpstr>
      <vt:lpstr>SGCT – inference with post-LASSO regression</vt:lpstr>
      <vt:lpstr>Heterogeneous residuals (HR)</vt:lpstr>
      <vt:lpstr>HR – flexible residualization</vt:lpstr>
      <vt:lpstr>Generalized Random Forests</vt:lpstr>
      <vt:lpstr>GRF – Causal Forest Objective Function</vt:lpstr>
      <vt:lpstr>GRF –Weights α_i (z) </vt:lpstr>
      <vt:lpstr>GRF - Inference</vt:lpstr>
      <vt:lpstr>Doubly Robust – Kennedy (2020)</vt:lpstr>
      <vt:lpstr>Applying inference to the individual estimates</vt:lpstr>
      <vt:lpstr>Refining estimates with a second stage</vt:lpstr>
      <vt:lpstr>Simulation Study</vt:lpstr>
      <vt:lpstr>Context</vt:lpstr>
      <vt:lpstr>General Simulation Context</vt:lpstr>
      <vt:lpstr>First Example – Linearity </vt:lpstr>
      <vt:lpstr>First Example – Linearity with more controls </vt:lpstr>
      <vt:lpstr>Second Example – Quadratics </vt:lpstr>
      <vt:lpstr>Second Example – Quadratics with more controls </vt:lpstr>
      <vt:lpstr>Third Example – Piece-wise</vt:lpstr>
      <vt:lpstr>Third Example – Piece-wise with more controls</vt:lpstr>
      <vt:lpstr>Takeaways</vt:lpstr>
      <vt:lpstr>Review and Conclusion</vt:lpstr>
      <vt:lpstr>Causal Inference Series</vt:lpstr>
      <vt:lpstr>Appendix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Hsu</dc:creator>
  <cp:lastModifiedBy>Julian Hsu</cp:lastModifiedBy>
  <cp:revision>344</cp:revision>
  <dcterms:created xsi:type="dcterms:W3CDTF">2021-11-18T00:47:24Z</dcterms:created>
  <dcterms:modified xsi:type="dcterms:W3CDTF">2021-12-07T22:37:21Z</dcterms:modified>
</cp:coreProperties>
</file>