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2" r:id="rId5"/>
    <p:sldId id="304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4" r:id="rId16"/>
    <p:sldId id="315" r:id="rId17"/>
    <p:sldId id="306" r:id="rId18"/>
    <p:sldId id="307" r:id="rId19"/>
    <p:sldId id="308" r:id="rId20"/>
    <p:sldId id="309" r:id="rId21"/>
    <p:sldId id="325" r:id="rId22"/>
    <p:sldId id="326" r:id="rId23"/>
    <p:sldId id="327" r:id="rId24"/>
    <p:sldId id="329" r:id="rId25"/>
    <p:sldId id="330" r:id="rId26"/>
    <p:sldId id="331" r:id="rId27"/>
    <p:sldId id="332" r:id="rId28"/>
    <p:sldId id="334" r:id="rId29"/>
    <p:sldId id="333" r:id="rId30"/>
    <p:sldId id="312" r:id="rId31"/>
    <p:sldId id="310" r:id="rId32"/>
    <p:sldId id="32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405"/>
  </p:normalViewPr>
  <p:slideViewPr>
    <p:cSldViewPr snapToGrid="0" snapToObjects="1">
      <p:cViewPr>
        <p:scale>
          <a:sx n="112" d="100"/>
          <a:sy n="112" d="100"/>
        </p:scale>
        <p:origin x="132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51B7-C958-D041-B688-3873CD15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6672-824C-784E-A11D-21EEEA24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1C9A-DEDE-7948-AAE5-1F6FC30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099B-DBCC-6743-BE29-D455CEC9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7D3D1-58AE-B841-8802-F66CF21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D746-4939-4948-ACB4-013FCF6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DF8D-B526-F344-917D-251EBDA1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EA23-359D-FF4A-851B-129D3DEE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F2CD-8306-3843-9A3A-649A3B0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C85-6C41-7640-8121-FB4E8D5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C821-0924-6148-B6EE-4F28D9CC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BB5E-EC6B-B345-9DA8-4F8A59EC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557D-B344-1648-8B21-8DFC893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185A-CA43-564D-8C30-CC8CDF9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34D-3610-574B-BBD2-B916308E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1F4-3438-C245-867C-EABB71A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B624-FFD2-784E-9278-F7BEE9B2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ECF0-47B7-FA47-8110-CADDEA7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50E7-B1FA-3F40-B769-E891FE4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4FAB-96E4-EC4F-9C70-E5153902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F2DA-CD11-FD40-9DEA-95D57B4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75EE-0409-D043-9815-4B566C75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65DD-2022-494A-A114-B1127C5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B562-A089-C744-AAD4-EB3358C6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AEF-D433-EE42-B573-BE01474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DEFF-4A72-A949-AFB3-B0942D9D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A394-8D72-854C-9057-7A6F19E5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71486-8138-BE4E-838E-8B63401F1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B9CB-7145-A447-9917-6E83E815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D7736-A2C8-304E-896C-9E4EB31E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BEA3-D8D7-CF4D-85C5-BDBD4021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E18-10B5-6745-8DB7-D256DDF4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F7A2-6243-5E42-ADF2-D393091B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0EFE-29E6-4744-9491-7D6C2E6D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47B6-1866-EE4A-A806-8E8D5D4BB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4E500-FF4E-874B-92BC-7BAD44420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C09F2-DC6B-754E-BADD-ADA4F6A8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BE7AA-1E50-9F48-B4C7-BDDA314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8E78D-4E40-0740-A32C-34E8DCDD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695-FF63-4B4C-9297-2AC09AEB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34B77-D928-9041-ADEC-520A5B2F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52031-D47B-6F4B-B393-A2ECF3EC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86AD-51E3-974B-A85F-FE84A23D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0DE0E-D99E-B548-9B94-1D865CF7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339B8-6123-834C-B188-A651E74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0710-0D02-334D-9571-51B2327F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C268-5285-5A4E-A132-25FEC8C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A84E-76D6-7C49-9879-AC3D7ED2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A438-6A6B-B546-9D81-3D38B61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AB8C5-9796-6E46-BD96-FB0E2269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0AA8-093F-6748-A57B-7E50A6E2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26DFA-0CC6-3D4F-B222-3565FC4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8728-C79E-ED40-9282-ED40E311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C3A07-B375-5043-B514-D5F09EE6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29A7D-853B-F148-BA40-134B5EEB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59BCB-4307-5740-B508-9DE00FD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B64B-01A7-7147-B470-5FBC066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A947-D6C5-9541-97EC-300EA4D4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662BB-D6A7-EC41-B23C-19E7C39C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1BE2-D1ED-8849-B47D-A85468F4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1CFE-C54A-AA4B-985B-E12DA33CB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7522-F642-5A49-B82E-BCA977CE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3AA1-FE3A-C446-A661-175110DC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3E0-BFCC-E548-9BA4-5C854CF51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 Part 4: Best Practices: Outliers, Class Imbalance, Feature Selection, and Bad Control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A0C69-5E82-E44A-831D-F2DAA392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</a:t>
            </a:r>
          </a:p>
        </p:txBody>
      </p:sp>
    </p:spTree>
    <p:extLst>
      <p:ext uri="{BB962C8B-B14F-4D97-AF65-F5344CB8AC3E}">
        <p14:creationId xmlns:p14="http://schemas.microsoft.com/office/powerpoint/2010/main" val="42523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A2C-6ACF-AC4D-A046-582DEB23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8063" cy="624431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 on the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91752-A053-474B-A648-4069D20AD496}"/>
                  </a:ext>
                </a:extLst>
              </p:cNvPr>
              <p:cNvSpPr txBox="1"/>
              <p:nvPr/>
            </p:nvSpPr>
            <p:spPr>
              <a:xfrm>
                <a:off x="8258661" y="1490596"/>
                <a:ext cx="3616013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With and without outliers,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800" dirty="0"/>
                  <a:t> has small bias.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However, with outliers, the confidence intervals are much larger due the additional statistical noise.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91752-A053-474B-A648-4069D20AD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61" y="1490596"/>
                <a:ext cx="3616013" cy="4832092"/>
              </a:xfrm>
              <a:prstGeom prst="rect">
                <a:avLst/>
              </a:prstGeom>
              <a:blipFill>
                <a:blip r:embed="rId2"/>
                <a:stretch>
                  <a:fillRect l="-3147" t="-1312" r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4CFAB416-A3E3-0346-AEC6-D71941EF0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3331"/>
            <a:ext cx="82586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4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 much larger concern because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driven by random noise. This means that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raises theoretical concerns.</a:t>
                </a:r>
              </a:p>
              <a:p>
                <a:r>
                  <a:rPr lang="en-US" dirty="0"/>
                  <a:t>In a simulation similar to before,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create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The estimated ATE is </a:t>
                </a:r>
                <a:r>
                  <a:rPr lang="en-US" b="1" dirty="0"/>
                  <a:t>500% larger </a:t>
                </a:r>
                <a:r>
                  <a:rPr lang="en-US" dirty="0"/>
                  <a:t>than the true treatment effect.</a:t>
                </a:r>
              </a:p>
              <a:p>
                <a:r>
                  <a:rPr lang="en-US" dirty="0"/>
                  <a:t>Discuss three approaches: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Conditioning on generated features;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Truncation; 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 err="1"/>
                  <a:t>Winsorization</a:t>
                </a:r>
                <a:endParaRPr lang="en-US" dirty="0"/>
              </a:p>
              <a:p>
                <a:pPr marL="914400" lvl="1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1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 on generated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interacted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log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5" t="-1724" r="-4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25" t="-1724" r="-3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5" t="-1724" r="-2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43DAE8-A651-B948-8913-7679B5317A4A}"/>
              </a:ext>
            </a:extLst>
          </p:cNvPr>
          <p:cNvSpPr txBox="1"/>
          <p:nvPr/>
        </p:nvSpPr>
        <p:spPr>
          <a:xfrm>
            <a:off x="701458" y="4637088"/>
            <a:ext cx="10652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Conditioning on additional features drives the estimate to be closer to the truth, but at best the estimate is more than 400%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also no impact on the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5371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Truncating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Truncation is removing observations based on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However, it is unclear how much to truncate. The more data is truncated, the less </a:t>
                </a:r>
                <a:r>
                  <a:rPr lang="en-US" u="sng" dirty="0"/>
                  <a:t>natural variation</a:t>
                </a:r>
                <a:r>
                  <a:rPr lang="en-US" dirty="0"/>
                  <a:t> in the data is removed. </a:t>
                </a:r>
              </a:p>
              <a:p>
                <a:r>
                  <a:rPr lang="en-US" dirty="0"/>
                  <a:t>No principled way to determine the best truncation point.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EDC7-5FC3-134F-8133-F91B3D3B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8561" cy="1325563"/>
          </a:xfrm>
        </p:spPr>
        <p:txBody>
          <a:bodyPr/>
          <a:lstStyle/>
          <a:p>
            <a:r>
              <a:rPr lang="en-US" dirty="0"/>
              <a:t>Truncation simulation evidence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Truncated data based on the 90</a:t>
                </a:r>
                <a:r>
                  <a:rPr lang="en-US" baseline="30000" dirty="0"/>
                  <a:t>th </a:t>
                </a:r>
                <a:r>
                  <a:rPr lang="en-US" dirty="0"/>
                  <a:t>, 91</a:t>
                </a:r>
                <a:r>
                  <a:rPr lang="en-US" baseline="30000" dirty="0"/>
                  <a:t>st</a:t>
                </a:r>
                <a:r>
                  <a:rPr lang="en-US" dirty="0"/>
                  <a:t>, … 99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less truncation, the more biased and less precise the estimate is.</a:t>
                </a:r>
              </a:p>
              <a:p>
                <a:r>
                  <a:rPr lang="en-US" dirty="0"/>
                  <a:t>However, the idea of removing data is not palatable and will likely break down in more flexible data settings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169" t="-2326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29430AFD-28BE-CF47-8565-A1F354F61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r="51523"/>
          <a:stretch/>
        </p:blipFill>
        <p:spPr bwMode="auto">
          <a:xfrm>
            <a:off x="6338431" y="493145"/>
            <a:ext cx="5448561" cy="6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5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is replacing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 top coded or bottom coded number</a:t>
                </a:r>
              </a:p>
              <a:p>
                <a:r>
                  <a:rPr lang="en-US" dirty="0"/>
                  <a:t>Like truncation, it is unclear how much to </a:t>
                </a:r>
                <a:r>
                  <a:rPr lang="en-US" dirty="0" err="1"/>
                  <a:t>winsorize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Simulation evidence shows that more </a:t>
                </a:r>
                <a:r>
                  <a:rPr lang="en-US" dirty="0" err="1"/>
                  <a:t>winsorization</a:t>
                </a:r>
                <a:r>
                  <a:rPr lang="en-US" dirty="0"/>
                  <a:t> leads to more biased estimates and more precision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2169" t="-2326" r="-3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D4FF6C52-087A-3D4D-812B-C66B1ACF6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" r="51635"/>
          <a:stretch/>
        </p:blipFill>
        <p:spPr bwMode="auto">
          <a:xfrm>
            <a:off x="6476217" y="593354"/>
            <a:ext cx="5436035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A19D-EB1F-F646-BC6D-9CBCAE20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 – Median and Quantile Treatment Effects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92A93E-F20B-F34F-B98D-1D6F63228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74" y="1825625"/>
            <a:ext cx="44782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1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Feature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74229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5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Bad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5599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Best Practices: Outliers, Feature Selection, Bad Control, and Propensity Trimming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38580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Propensity Score Trimming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41787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in propensity-based causal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Propensity-based causal models such as IPW and DML are all identified with the same assumptions (overlap, exogeneity, and stable unit treatment variable assumption).</a:t>
            </a:r>
          </a:p>
          <a:p>
            <a:r>
              <a:rPr lang="en-US" dirty="0"/>
              <a:t>At a high level, they all estimate treatment effects by comparing control and treatment accounts with similar propensity scores, that are, in other words, similarly likely to be treated.</a:t>
            </a:r>
          </a:p>
          <a:p>
            <a:r>
              <a:rPr lang="en-US" dirty="0"/>
              <a:t>We show that extremely large and small propensity scores can raise issues. </a:t>
            </a:r>
          </a:p>
          <a:p>
            <a:r>
              <a:rPr lang="en-US" dirty="0"/>
              <a:t>We show how propensity weighting happens in IPW and DML estimators.</a:t>
            </a:r>
          </a:p>
        </p:txBody>
      </p:sp>
    </p:spTree>
    <p:extLst>
      <p:ext uri="{BB962C8B-B14F-4D97-AF65-F5344CB8AC3E}">
        <p14:creationId xmlns:p14="http://schemas.microsoft.com/office/powerpoint/2010/main" val="379824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6A75-30D2-FE48-8111-A9D2D29C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in IPW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22406-E981-7D48-9C85-27DB709E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We want to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and will estimate a propensity score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The Inverse Propensity Weighting (IPW) estimator of the Average Treatment Effect (ATE) is: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denominator, it is is clear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values of 0 and 1 can cause the estimator to get very large.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22406-E981-7D48-9C85-27DB709E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85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B621-92A1-0E4C-A86F-685D16B4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in DML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68746-33E1-2A41-9BB2-E94E417A1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DML’s Interactive Regression Model contains an IPW portion, so the previous IPW slide’s logic holds.</a:t>
                </a:r>
              </a:p>
              <a:p>
                <a:r>
                  <a:rPr lang="en-US" dirty="0"/>
                  <a:t>The DML-IRM estimator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𝐷𝑀𝐿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𝐼𝑅𝑀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 why would we use these models in the first place? IPW and DML-IRM have the additional advantage of flexibility</a:t>
                </a:r>
                <a:r>
                  <a:rPr lang="en-US"/>
                  <a:t>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68746-33E1-2A41-9BB2-E94E417A1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793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9DD-EBDD-8447-A58E-AC687DB8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EFBE-DF64-C94D-835E-9F049F2D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568" cy="4351338"/>
          </a:xfrm>
        </p:spPr>
        <p:txBody>
          <a:bodyPr/>
          <a:lstStyle/>
          <a:p>
            <a:r>
              <a:rPr lang="en-US" dirty="0"/>
              <a:t>Setup where we have extremely large and small propensity scores</a:t>
            </a:r>
          </a:p>
          <a:p>
            <a:r>
              <a:rPr lang="en-US" dirty="0"/>
              <a:t>Estimate the average treatment effect (ATE) with IPW and DML-IRM models.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933A40-C079-2744-BDE8-E137E03A96F6}"/>
              </a:ext>
            </a:extLst>
          </p:cNvPr>
          <p:cNvGrpSpPr/>
          <p:nvPr/>
        </p:nvGrpSpPr>
        <p:grpSpPr>
          <a:xfrm>
            <a:off x="5836768" y="365125"/>
            <a:ext cx="6062397" cy="3390027"/>
            <a:chOff x="5836768" y="1456293"/>
            <a:chExt cx="6062397" cy="339002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C8F6F11-D01C-0047-A0EB-9EF9AF496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768" y="1690688"/>
              <a:ext cx="6062397" cy="3155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635C1E-8F8F-0940-BAA5-DC6C82E2E90F}"/>
                </a:ext>
              </a:extLst>
            </p:cNvPr>
            <p:cNvSpPr txBox="1"/>
            <p:nvPr/>
          </p:nvSpPr>
          <p:spPr>
            <a:xfrm>
              <a:off x="7532370" y="1456293"/>
              <a:ext cx="3719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Distribution of True Propensity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5278-8DCE-4347-98A4-A6950C26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BF22-19EC-5E4A-9B7A-5E161EAC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Replace extremely large/small propensity scores with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bin average; 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Sample average.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observations with large/small propensity scores.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challenge is that these approaches will create bias in the estimate, so how do you know whether you have eliminated the bias?</a:t>
            </a:r>
          </a:p>
        </p:txBody>
      </p:sp>
    </p:spTree>
    <p:extLst>
      <p:ext uri="{BB962C8B-B14F-4D97-AF65-F5344CB8AC3E}">
        <p14:creationId xmlns:p14="http://schemas.microsoft.com/office/powerpoint/2010/main" val="366745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1CA3-7E4A-494C-B301-F1271345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to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467F-5EA2-2842-A316-35E38443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placebo outcome is available, where you know the true treatment effect is zero, then you can tune your approach to the placebo outcome.</a:t>
            </a:r>
          </a:p>
          <a:p>
            <a:r>
              <a:rPr lang="en-US" dirty="0"/>
              <a:t>If not, then you have to balance the bias and variance of the approach. Specifically, the more generous your adjustment the more bias but smaller the variance you have.</a:t>
            </a:r>
          </a:p>
        </p:txBody>
      </p:sp>
    </p:spTree>
    <p:extLst>
      <p:ext uri="{BB962C8B-B14F-4D97-AF65-F5344CB8AC3E}">
        <p14:creationId xmlns:p14="http://schemas.microsoft.com/office/powerpoint/2010/main" val="175884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1210-5387-B446-9378-CDCAC9FB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8251-ADF8-184C-B3E4-FEF4DBB9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6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DE15-963E-A147-A0A3-000A59DD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bias-variance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FC84-32A1-F54D-8827-02F67C78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3B44-8F3E-9A48-977A-B0F4304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AD45-E807-C644-8514-9D2CE7B7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outline best practices for issues around causal inference which can be applied to other ML settings. </a:t>
            </a:r>
          </a:p>
          <a:p>
            <a:pPr marL="514350" indent="-514350">
              <a:buAutoNum type="alphaUcPeriod"/>
            </a:pPr>
            <a:r>
              <a:rPr lang="en-US" dirty="0"/>
              <a:t>Outliers; </a:t>
            </a:r>
          </a:p>
          <a:p>
            <a:pPr marL="514350" indent="-514350">
              <a:buAutoNum type="alphaUcPeriod"/>
            </a:pPr>
            <a:r>
              <a:rPr lang="en-US" dirty="0"/>
              <a:t>Feature Selection;</a:t>
            </a:r>
          </a:p>
          <a:p>
            <a:pPr marL="514350" indent="-514350">
              <a:buAutoNum type="alphaUcPeriod"/>
            </a:pPr>
            <a:r>
              <a:rPr lang="en-US" dirty="0"/>
              <a:t>Bad Control ; and</a:t>
            </a:r>
          </a:p>
          <a:p>
            <a:pPr marL="514350" indent="-514350">
              <a:buAutoNum type="alphaUcPeriod"/>
            </a:pPr>
            <a:r>
              <a:rPr lang="en-US" dirty="0"/>
              <a:t>Propensity Score Trimming</a:t>
            </a:r>
          </a:p>
          <a:p>
            <a:r>
              <a:rPr lang="en-US" dirty="0"/>
              <a:t>For each issue, we will discuss what the problem is, why it’s a problem, and a solution outline.</a:t>
            </a:r>
          </a:p>
        </p:txBody>
      </p:sp>
    </p:spTree>
    <p:extLst>
      <p:ext uri="{BB962C8B-B14F-4D97-AF65-F5344CB8AC3E}">
        <p14:creationId xmlns:p14="http://schemas.microsoft.com/office/powerpoint/2010/main" val="3146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4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9005-6E22-A84F-A1A8-45CFB58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B0D24-7805-9147-A906-9892C9587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621"/>
            <a:ext cx="8363188" cy="58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D41B67-5B5E-D444-950B-DA18B97C7E92}"/>
              </a:ext>
            </a:extLst>
          </p:cNvPr>
          <p:cNvSpPr txBox="1"/>
          <p:nvPr/>
        </p:nvSpPr>
        <p:spPr>
          <a:xfrm>
            <a:off x="5651500" y="5992297"/>
            <a:ext cx="540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https://</a:t>
            </a:r>
            <a:r>
              <a:rPr lang="en-US" i="1" dirty="0" err="1"/>
              <a:t>eng.uber.com</a:t>
            </a:r>
            <a:r>
              <a:rPr lang="en-US" i="1" dirty="0"/>
              <a:t>/causal-inference-at-uber/</a:t>
            </a:r>
          </a:p>
        </p:txBody>
      </p:sp>
    </p:spTree>
    <p:extLst>
      <p:ext uri="{BB962C8B-B14F-4D97-AF65-F5344CB8AC3E}">
        <p14:creationId xmlns:p14="http://schemas.microsoft.com/office/powerpoint/2010/main" val="244827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ACDE-E4D4-B44B-BF09-2A24B385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in 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88569-55DD-A94B-AD75-90C756E98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From the Frisch-Waugh-Lovell theorem, we can express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also the OLS estimator. </a:t>
                </a:r>
              </a:p>
              <a:p>
                <a:r>
                  <a:rPr lang="en-US" dirty="0"/>
                  <a:t>Weighting enters the scenario because the above can be re-expressed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we can see how dividing by the propensity score results in the same issue.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88569-55DD-A94B-AD75-90C756E98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Outliers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outliers problems?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treatment effects estimates are about the average.</a:t>
                </a:r>
              </a:p>
              <a:p>
                <a:pPr lvl="1"/>
                <a:r>
                  <a:rPr lang="en-US" dirty="0"/>
                  <a:t>Average treatment effect</a:t>
                </a:r>
              </a:p>
              <a:p>
                <a:pPr lvl="1"/>
                <a:r>
                  <a:rPr lang="en-US" dirty="0"/>
                  <a:t>Average treatment effect on the treated</a:t>
                </a:r>
              </a:p>
              <a:p>
                <a:pPr lvl="1"/>
                <a:r>
                  <a:rPr lang="en-US" dirty="0"/>
                  <a:t>Conditional average treatment effect</a:t>
                </a:r>
              </a:p>
              <a:p>
                <a:r>
                  <a:rPr lang="en-US" dirty="0"/>
                  <a:t> This is represented in their technical implementation by the statistical conditions for estimation.</a:t>
                </a:r>
              </a:p>
              <a:p>
                <a:r>
                  <a:rPr lang="en-US" dirty="0"/>
                  <a:t>For example,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 can be represented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4A86-6BC5-CD40-8CA2-03BD62B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skew the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6B79-2DC6-E84E-B95C-97A74467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Obviously, outlier values cause the average to take on extreme values</a:t>
            </a:r>
          </a:p>
          <a:p>
            <a:r>
              <a:rPr lang="en-US" dirty="0"/>
              <a:t>This is also a theoretical problem because we have already decided our metric of interest is the average. The average by its nature is sensitive to outliers. </a:t>
            </a:r>
          </a:p>
          <a:p>
            <a:pPr lvl="1"/>
            <a:r>
              <a:rPr lang="en-US" dirty="0"/>
              <a:t>The median not so much, but we’ll return to the median later.</a:t>
            </a:r>
          </a:p>
          <a:p>
            <a:r>
              <a:rPr lang="en-US" dirty="0"/>
              <a:t>Outliers can be a problem if the data is is meant to be representative, but we still have low sample size. </a:t>
            </a:r>
          </a:p>
        </p:txBody>
      </p:sp>
    </p:spTree>
    <p:extLst>
      <p:ext uri="{BB962C8B-B14F-4D97-AF65-F5344CB8AC3E}">
        <p14:creationId xmlns:p14="http://schemas.microsoft.com/office/powerpoint/2010/main" val="420289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208-33F8-F844-BD4C-9E138DA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This means that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potentially a problem.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(without any corresponding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) can be addressed with feature generation. </a:t>
                </a:r>
              </a:p>
              <a:p>
                <a:r>
                  <a:rPr lang="en-US" dirty="0"/>
                  <a:t>We will discuss two types of outliers with simulations:</a:t>
                </a:r>
              </a:p>
              <a:p>
                <a:pPr marL="0" indent="0">
                  <a:buNone/>
                </a:pPr>
                <a:r>
                  <a:rPr lang="en-US" dirty="0"/>
                  <a:t>1.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due to random noise, or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2.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due to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5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a concern for the estimate, but can be a concern with inference. This is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be identified as random noise.</a:t>
                </a:r>
              </a:p>
              <a:p>
                <a:r>
                  <a:rPr lang="en-US" dirty="0"/>
                  <a:t>Simulation setup: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random draws,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normally distributed features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treatment effect, and the parameter of interest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8226-C323-BA41-B120-CE7A91B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evidence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560518" cy="4374759"/>
              </a:xfrm>
            </p:spPr>
            <p:txBody>
              <a:bodyPr/>
              <a:lstStyle/>
              <a:p>
                <a:r>
                  <a:rPr lang="en-US" dirty="0"/>
                  <a:t>Simulation created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10% of observations have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the distribution becomes more skewed, the bias increases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560518" cy="4374759"/>
              </a:xfrm>
              <a:blipFill>
                <a:blip r:embed="rId2"/>
                <a:stretch>
                  <a:fillRect l="-2500" t="-2312" r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88CF132-4BE7-C14D-91F4-CB80F49A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05" y="739035"/>
            <a:ext cx="5960509" cy="572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1321</Words>
  <Application>Microsoft Macintosh PowerPoint</Application>
  <PresentationFormat>Widescreen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Causal Inference Crash Course Part 4: Best Practices: Outliers, Class Imbalance, Feature Selection, and Bad Control </vt:lpstr>
      <vt:lpstr>Causal Inference Series</vt:lpstr>
      <vt:lpstr>Overview</vt:lpstr>
      <vt:lpstr>A. Outliers</vt:lpstr>
      <vt:lpstr>Why are outliers problems?</vt:lpstr>
      <vt:lpstr>Outliers skew the average</vt:lpstr>
      <vt:lpstr>Two types of outliers</vt:lpstr>
      <vt:lpstr>Outlier Y_i values due to large values of u_i </vt:lpstr>
      <vt:lpstr>Simulation evidence</vt:lpstr>
      <vt:lpstr>Simulation results on the bias</vt:lpstr>
      <vt:lpstr>Outlier Y_i values due to large values of X_i</vt:lpstr>
      <vt:lpstr>Condition on generated features of X_1i and X_2i</vt:lpstr>
      <vt:lpstr>Truncating Values of Y_i </vt:lpstr>
      <vt:lpstr>Truncation simulation evidence</vt:lpstr>
      <vt:lpstr>Winsorizing Values of Y_i </vt:lpstr>
      <vt:lpstr>WIP – Median and Quantile Treatment Effects</vt:lpstr>
      <vt:lpstr>B. Feature Selection</vt:lpstr>
      <vt:lpstr>PowerPoint Presentation</vt:lpstr>
      <vt:lpstr>C. Bad Control</vt:lpstr>
      <vt:lpstr>PowerPoint Presentation</vt:lpstr>
      <vt:lpstr>D. Propensity Score Trimming</vt:lpstr>
      <vt:lpstr>Weighting in propensity-based causal models</vt:lpstr>
      <vt:lpstr>Weighting in IPW</vt:lpstr>
      <vt:lpstr>Weighting in DML</vt:lpstr>
      <vt:lpstr>Simulation case</vt:lpstr>
      <vt:lpstr>Possible Approaches</vt:lpstr>
      <vt:lpstr>Robustness to approaches</vt:lpstr>
      <vt:lpstr>PowerPoint Presentation</vt:lpstr>
      <vt:lpstr>Simulation of bias-variance trade-offs</vt:lpstr>
      <vt:lpstr>Appendix</vt:lpstr>
      <vt:lpstr>PowerPoint Presentation</vt:lpstr>
      <vt:lpstr>Weighting in 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Crash Course Part 4: Best Practices: Outliers, Class Imbalance, Feature Selection, and Bad Control </dc:title>
  <dc:creator>Julian Hsu</dc:creator>
  <cp:lastModifiedBy>Julian Hsu</cp:lastModifiedBy>
  <cp:revision>172</cp:revision>
  <dcterms:created xsi:type="dcterms:W3CDTF">2021-09-15T22:39:30Z</dcterms:created>
  <dcterms:modified xsi:type="dcterms:W3CDTF">2022-01-11T04:42:09Z</dcterms:modified>
</cp:coreProperties>
</file>