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13" r:id="rId3"/>
    <p:sldId id="314" r:id="rId4"/>
    <p:sldId id="317" r:id="rId5"/>
    <p:sldId id="318" r:id="rId6"/>
    <p:sldId id="334" r:id="rId7"/>
    <p:sldId id="321" r:id="rId8"/>
    <p:sldId id="322" r:id="rId9"/>
    <p:sldId id="325" r:id="rId10"/>
    <p:sldId id="320" r:id="rId11"/>
    <p:sldId id="335" r:id="rId12"/>
    <p:sldId id="329" r:id="rId13"/>
    <p:sldId id="330" r:id="rId14"/>
    <p:sldId id="338" r:id="rId15"/>
    <p:sldId id="339" r:id="rId16"/>
    <p:sldId id="350" r:id="rId17"/>
    <p:sldId id="349" r:id="rId18"/>
    <p:sldId id="345" r:id="rId19"/>
    <p:sldId id="3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4"/>
    <p:restoredTop sz="77858"/>
  </p:normalViewPr>
  <p:slideViewPr>
    <p:cSldViewPr snapToGrid="0" snapToObjects="1">
      <p:cViewPr varScale="1">
        <p:scale>
          <a:sx n="112" d="100"/>
          <a:sy n="112" d="100"/>
        </p:scale>
        <p:origin x="2904" y="184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96D-ABC4-3C44-843F-AA5649F659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F9DB-49D4-654C-A95E-5E67804B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inference and standard errors is *required* for HTE models, just like for ATE/ATET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inference for ATE/ATET estimates is based on the distribution of error around the average estimate. </a:t>
            </a:r>
          </a:p>
          <a:p>
            <a:r>
              <a:rPr lang="en-US" dirty="0"/>
              <a:t>The challenge is getting a distribution around an individual estimate.</a:t>
            </a:r>
          </a:p>
          <a:p>
            <a:r>
              <a:rPr lang="en-US" dirty="0"/>
              <a:t>The solution is to rely on either model specifications or bootstrapping-</a:t>
            </a:r>
            <a:r>
              <a:rPr lang="en-US" dirty="0" err="1"/>
              <a:t>esque</a:t>
            </a:r>
            <a:r>
              <a:rPr lang="en-US" dirty="0"/>
              <a:t>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OLS to estimate the above equation if:</a:t>
                </a:r>
              </a:p>
              <a:p>
                <a:pPr lvl="1"/>
                <a:r>
                  <a:rPr lang="en-US" dirty="0"/>
                  <a:t>There are few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low dimensional); or</a:t>
                </a:r>
              </a:p>
              <a:p>
                <a:pPr lvl="1"/>
                <a:r>
                  <a:rPr lang="en-US" dirty="0"/>
                  <a:t>We are interested in specific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we only want to know HTE across account tenure)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OLS to estimate the above equation if:</a:t>
                </a:r>
              </a:p>
              <a:p>
                <a:pPr lvl="1"/>
                <a:r>
                  <a:rPr lang="en-US" dirty="0"/>
                  <a:t>There are few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𝑔(𝑍_𝑖 )  </a:t>
                </a:r>
                <a:r>
                  <a:rPr lang="en-US" dirty="0"/>
                  <a:t>is low dimensional); or</a:t>
                </a:r>
              </a:p>
              <a:p>
                <a:pPr lvl="1"/>
                <a:r>
                  <a:rPr lang="en-US" dirty="0"/>
                  <a:t>We are interested in specific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we only want to know HTE across account tenure)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Note the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:r>
                  <a:rPr lang="en-US" b="0" i="0">
                    <a:latin typeface="Cambria Math" panose="02040503050406030204" pitchFamily="18" charset="0"/>
                  </a:rPr>
                  <a:t>𝑧_1𝑖</a:t>
                </a:r>
                <a:r>
                  <a:rPr lang="en-US" dirty="0"/>
                  <a:t>, we had </a:t>
                </a:r>
                <a:r>
                  <a:rPr lang="en-US" b="0" i="0">
                    <a:latin typeface="Cambria Math" panose="02040503050406030204" pitchFamily="18" charset="0"/>
                  </a:rPr>
                  <a:t>𝑧_2𝑖</a:t>
                </a:r>
                <a:r>
                  <a:rPr lang="en-US" dirty="0"/>
                  <a:t>. Note the argument </a:t>
                </a:r>
                <a:r>
                  <a:rPr lang="en-US" i="0">
                    <a:latin typeface="Cambria Math" panose="02040503050406030204" pitchFamily="18" charset="0"/>
                  </a:rPr>
                  <a:t>𝑇 ̃_𝑖</a:t>
                </a:r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Standard errors and confidence intervals are available based on a bootstrap/jackknife approach.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Bootstrap/Jackknife approach: Intuitively, estimate the distribution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removed from the sample 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Standard errors and confidence intervals are available based on a bootstrap/jackknife approach.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Bootstrap/Jackknife approach: Intuitively, estimate the distribution in </a:t>
                </a:r>
                <a:r>
                  <a:rPr lang="en-US" i="0" dirty="0">
                    <a:latin typeface="Cambria Math" panose="02040503050406030204" pitchFamily="18" charset="0"/>
                  </a:rPr>
                  <a:t>𝜏 ̂(𝑧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when </a:t>
                </a:r>
                <a:r>
                  <a:rPr lang="en-US" i="0" dirty="0">
                    <a:latin typeface="Cambria Math" panose="02040503050406030204" pitchFamily="18" charset="0"/>
                  </a:rPr>
                  <a:t>𝑧</a:t>
                </a:r>
                <a:r>
                  <a:rPr lang="en-US" dirty="0"/>
                  <a:t> is removed from the sample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*could* do bootstrapping of the individual-level estimates, but that would be very computationally intensive procedure.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9C8-5123-E04C-9644-E9A8A19E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FE71-B920-4549-B064-434EE8B6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03F-E703-564B-8B0F-1E04796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DB5-971A-FC47-884B-08541F55C1C3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1AA-1B56-3C47-8E19-DCD370D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6C6A-65C3-0C40-A604-33FA741C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3685-1692-AF4F-96E1-E5837823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FC91-7E57-404E-896F-BC86EC26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D28F-8F45-7148-B2BE-DD1F80A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3079-9EDA-4745-8573-22F8FC2B4C2B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55CA-17E9-1F40-9AC9-CAC9B68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829A-3201-884A-AEE2-6881C4B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39BAC-A213-8146-9FEB-FEF90424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1CE9-7FF8-8D48-9EAA-91BEE377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7683-683E-CF4F-BBBC-2AA4B13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3C7-CCF3-6B47-B18E-4F2C081301DB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E93B-476D-C84E-AD56-8032C3E1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8DE-9233-F248-AF44-325B960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96A-7BF2-7A4F-91F6-E0A73B3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9F30-B167-D34F-9C54-F5584CD6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3E85-47A4-8548-B769-509E6BE2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755-B230-374C-BFB3-05B8F74980B4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D00A-85A3-8840-A855-D976C324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65A5-29F4-864E-A3F2-045A399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A859-28C8-E640-8517-B2805675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EC66-8183-0C4C-92ED-BB7A7E65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BE40-9513-E343-9D95-8BF8D749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D7E3-4A7B-DA43-85A8-87C0B221EA4B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DDB3-EA0C-EA48-9D64-96A9B913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CEA2-6EDA-B84C-AFA8-AA30C598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296B-5100-E247-9290-23F8976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1E25-92AD-CE45-A4C4-A9763218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FF665-16E3-B54D-B472-9FC409B4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CB8A-9263-224C-BF7A-A60381D0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FB5-BC7B-3C4A-893C-0E8BA4E1F80F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9170-E02B-F04F-BE55-7E4A0D1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DEB6-F777-7A4F-980A-54EBC2C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54CB-3FA9-3A40-93B5-8C3E011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8A5C-C3F0-FB46-BD4E-F760BB5D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EE1B-6666-404D-A97D-E0C78A5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8228-88B1-F244-9D7B-22EAA23D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87D5-28EA-234A-B178-A7B3AC477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A686-5ADA-884B-AAEC-8CDECBC2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87FA-DA3D-0F48-870D-53A90D2CDC16}" type="datetime1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7EB8-AECF-5546-8834-6A048105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156E4-6CA0-4843-8DD7-547DA8C2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93A9-E515-5B40-BE43-DCAE8CA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71FAA-99E5-704B-A4C9-65BB259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3373-6773-E64F-AF19-A307D4595376}" type="datetime1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73EDD-D760-5C4D-B4FF-D13197C9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DF355-7F0D-DF42-94D6-27F316AC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B95C2-A693-4449-A00F-891C432E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0C4B-C799-2541-A791-96D47C829D62}" type="datetime1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AFB4-0DA6-D04F-9276-D90866C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87C8-B626-494B-83C0-CC55B461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7D5-03B0-CD49-A50D-AD11A0F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DAB6-30F6-0D42-9DFB-19F25EF9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644F-17AA-4943-AC66-2D4B933D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0415-8240-2E48-A281-307A7DDB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2BA6-6637-0647-86EC-4EADFA870092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AF4C-74DA-D342-9E8D-2F6E1FB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41D0-0384-AD42-8830-C61273B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C8D-AC44-3443-B1EB-DD23D52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C6A8-F0CB-3D4E-9BEE-812DB0678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6ECFA-2BB5-4345-9471-C95D52F9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2C2B-6636-4644-A8C9-1D8E2685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A1A4-4758-AA46-A081-20CCA1104709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D555-B494-8740-89D4-E32D1CBD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6C79-8C2D-5744-9B10-A9C5C40E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9EB8D-3E08-E044-9E4C-01717B0C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63A3-C6A3-0E41-89D6-68A5983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0C6-D3E7-FC49-A054-DD07F608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562A-0E6F-504A-BBBB-F649C53C426A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45FC-D96D-1640-9330-1D8DBD78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B6DD-2AFA-E84C-A662-F5C220FD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4.1449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12.04802" TargetMode="External"/><Relationship Id="rId4" Type="http://schemas.openxmlformats.org/officeDocument/2006/relationships/hyperlink" Target="https://academic.oup.com/ectj/article-abstract/24/2/264/589904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C02-60B0-E64F-A9A3-9CC1DD16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Heterogeneous Treatment Effect Models and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A8CC-B78C-2A42-92A4-783F9E30C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3EB1-B365-B442-8958-3CA5397C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6BE4-14F2-1E4E-A490-91FEF44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A35D-28D5-0649-AD70-34011706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forests are a special class of generalized random forests, which we will discuss here.</a:t>
            </a:r>
          </a:p>
          <a:p>
            <a:r>
              <a:rPr lang="en-US" dirty="0"/>
              <a:t>It differs in that it uses a non-parametric approach to estimating HTE.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0904-43D4-B14D-BC8C-4EDA0F1B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79A-1346-4642-891A-AEC2287C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GRF – Causal Forest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B3D27-1F0E-FB4F-8CAA-BD36963FC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estimating equation (with simplified notation is):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This part is the standard </a:t>
                </a:r>
                <a:r>
                  <a:rPr lang="en-US" dirty="0" err="1">
                    <a:solidFill>
                      <a:srgbClr val="00B050"/>
                    </a:solidFill>
                  </a:rPr>
                  <a:t>residualization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weight used to allow flexibility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 random forest to deal with high dimensionality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Estimated to maximize variation in THE</a:t>
                </a:r>
              </a:p>
              <a:p>
                <a:r>
                  <a:rPr lang="en-US" dirty="0"/>
                  <a:t>Athey, </a:t>
                </a:r>
                <a:r>
                  <a:rPr lang="en-US" dirty="0" err="1"/>
                  <a:t>Tibshirani</a:t>
                </a:r>
                <a:r>
                  <a:rPr lang="en-US" dirty="0"/>
                  <a:t>, and Wager (2019) show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asymptotically normal.</a:t>
                </a:r>
              </a:p>
              <a:p>
                <a:pPr lvl="1"/>
                <a:r>
                  <a:rPr lang="en-US" dirty="0"/>
                  <a:t>This is because different samples are used to determine splits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B3D27-1F0E-FB4F-8CAA-BD36963FC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72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DC9C7-6AB2-BE41-99A9-05B90C2A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C4AE-D5C2-1842-8E12-1EDC3775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“Proxy”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90E2F-AB11-5D4D-BE66-79258870F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the interactive regression model from DML: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Recall that we can intuitively understand this as a individual-level comparison from a regression adjustment model, correcting for prediction errors.</a:t>
                </a:r>
              </a:p>
              <a:p>
                <a:r>
                  <a:rPr lang="en-US" dirty="0"/>
                  <a:t>Removing the expectation, we can see that these are individual-level treatment effect estimates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90E2F-AB11-5D4D-BE66-79258870F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D1802-9684-294F-AFEC-42139FBF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1E24-917D-B648-9CCB-84EE1DC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inference to the individual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0653-A9E9-ED42-AF0A-98CFE12B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problems are that these estimates:</a:t>
            </a:r>
          </a:p>
          <a:p>
            <a:pPr marL="457200" lvl="1" indent="0">
              <a:buNone/>
            </a:pPr>
            <a:r>
              <a:rPr lang="en-US" dirty="0"/>
              <a:t>1. Are meant to be averaged to get the ATE/ATET; and </a:t>
            </a:r>
          </a:p>
          <a:p>
            <a:pPr marL="457200" lvl="1" indent="0">
              <a:buNone/>
            </a:pPr>
            <a:r>
              <a:rPr lang="en-US" dirty="0"/>
              <a:t>2. Do not have inference properties.</a:t>
            </a:r>
          </a:p>
          <a:p>
            <a:r>
              <a:rPr lang="en-US" dirty="0"/>
              <a:t>We can reframe these as “proxy” estimates of the true HTE, and refine them with a second stage.</a:t>
            </a:r>
          </a:p>
          <a:p>
            <a:pPr lvl="1"/>
            <a:r>
              <a:rPr lang="en-US" dirty="0"/>
              <a:t>OLS, Kernel regression, sample-</a:t>
            </a:r>
            <a:r>
              <a:rPr lang="en-US" dirty="0" err="1"/>
              <a:t>splitted</a:t>
            </a:r>
            <a:r>
              <a:rPr lang="en-US" dirty="0"/>
              <a:t> LASSOs, etc.</a:t>
            </a:r>
          </a:p>
          <a:p>
            <a:r>
              <a:rPr lang="en-US" dirty="0"/>
              <a:t>Several papers follow this procedure: </a:t>
            </a:r>
            <a:r>
              <a:rPr lang="en-US" dirty="0">
                <a:hlinkClick r:id="rId3"/>
              </a:rPr>
              <a:t>Kennedy (2020)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Semenova and Chernozhukov (2020)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Chernozhukov et al. (2017)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152B3-BB3F-BD43-A3D3-FEC1BC73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035CA-D1AE-3D43-83D0-7A5234B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0936F-C52A-0740-B3F8-3423AF9C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C709B-DDB7-9446-B301-9CB9A351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 performance using simulation evidence, where we can change the </a:t>
            </a:r>
            <a:r>
              <a:rPr lang="en-US" b="1" dirty="0"/>
              <a:t>true HTE function</a:t>
            </a:r>
          </a:p>
          <a:p>
            <a:r>
              <a:rPr lang="en-US" dirty="0"/>
              <a:t>For simplicity, there is only one feature in these simulations.</a:t>
            </a:r>
          </a:p>
          <a:p>
            <a:r>
              <a:rPr lang="en-US" dirty="0"/>
              <a:t>We will find that the functional form assumption has a material impact on performance</a:t>
            </a:r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61BF1-EC6C-3741-B38A-241856F6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 – Linearity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  <a:blipFill>
                <a:blip r:embed="rId2"/>
                <a:stretch>
                  <a:fillRect l="-104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78E77AB0-AD2F-6A4B-B62E-6A4984D4B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1"/>
          <a:stretch/>
        </p:blipFill>
        <p:spPr bwMode="auto">
          <a:xfrm>
            <a:off x="1579740" y="2121575"/>
            <a:ext cx="9032519" cy="46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6A58A-492C-C64A-A35C-EBDBBE2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3258"/>
          </a:xfrm>
        </p:spPr>
        <p:txBody>
          <a:bodyPr>
            <a:normAutofit/>
          </a:bodyPr>
          <a:lstStyle/>
          <a:p>
            <a:r>
              <a:rPr lang="en-US" dirty="0"/>
              <a:t>Second Example – Piece-wise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925286"/>
                <a:ext cx="12192000" cy="189885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0.10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&lt;0.20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0.75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0.20≤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&lt;0.80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−0.50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0.80≤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5286"/>
                <a:ext cx="12192000" cy="1898853"/>
              </a:xfrm>
              <a:prstGeom prst="rect">
                <a:avLst/>
              </a:prstGeom>
              <a:blipFill>
                <a:blip r:embed="rId2"/>
                <a:stretch>
                  <a:fillRect l="-2183" t="-163816" b="-21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197A9AF8-61AC-DE46-B328-03CE7FD6B7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3"/>
          <a:stretch/>
        </p:blipFill>
        <p:spPr bwMode="auto">
          <a:xfrm>
            <a:off x="2086711" y="2823174"/>
            <a:ext cx="8018577" cy="403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4A250-C819-694F-A8D5-D4A355AE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4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F593-4278-5E4C-B6C9-F82B547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3E2C-55D0-6949-8B01-E2C59DB7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functional form assumption (linear, non-parametric) has a material impact on whether you correctly estimate the HTE functions. </a:t>
            </a:r>
          </a:p>
          <a:p>
            <a:pPr lvl="1"/>
            <a:r>
              <a:rPr lang="en-US" dirty="0"/>
              <a:t>Including more features to estimate a more flexible HTE may not necessarily increase performance.</a:t>
            </a:r>
          </a:p>
          <a:p>
            <a:r>
              <a:rPr lang="en-US" dirty="0"/>
              <a:t>At a high-level, the more complicated, or more fine-grained, you want HTE estimates to be, the more data you need. </a:t>
            </a:r>
          </a:p>
          <a:p>
            <a:r>
              <a:rPr lang="en-US" dirty="0"/>
              <a:t>Today, we covered the additional complexities and challenges of estimating HTE and did a demonstration with simulated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FCB4-9943-5D4A-8174-374759C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8100-59BD-D54E-B846-A3D07A32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B8A3-FB5E-BC4E-B1BC-7F535FE3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BBE3B-5CEE-504C-B958-69F463BB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1D54-BF7E-D345-AEE7-18F8710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B2E6-9AB0-8C4F-89DE-E29DA9AB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covers the general problem of estimating heterogeneous treatment effects (HTE) and how it differs from ATE/ATET estimation.</a:t>
            </a:r>
          </a:p>
          <a:p>
            <a:r>
              <a:rPr lang="en-US" dirty="0"/>
              <a:t>We will briefly cover a few models:</a:t>
            </a:r>
          </a:p>
          <a:p>
            <a:pPr lvl="1"/>
            <a:r>
              <a:rPr lang="en-US" dirty="0"/>
              <a:t>Double Machine Learning following </a:t>
            </a:r>
            <a:r>
              <a:rPr lang="en-US" dirty="0" err="1"/>
              <a:t>Semenova</a:t>
            </a:r>
            <a:r>
              <a:rPr lang="en-US" dirty="0"/>
              <a:t> et al. (2021)</a:t>
            </a:r>
          </a:p>
          <a:p>
            <a:pPr lvl="1"/>
            <a:r>
              <a:rPr lang="en-US" dirty="0"/>
              <a:t>Heterogeneous Residuals</a:t>
            </a:r>
          </a:p>
          <a:p>
            <a:pPr lvl="1"/>
            <a:r>
              <a:rPr lang="en-US" dirty="0"/>
              <a:t>Generalized Random Forests - Causal Forests</a:t>
            </a:r>
          </a:p>
          <a:p>
            <a:pPr lvl="1"/>
            <a:r>
              <a:rPr lang="en-US" dirty="0"/>
              <a:t>“Proxy” models</a:t>
            </a:r>
          </a:p>
          <a:p>
            <a:r>
              <a:rPr lang="en-US" dirty="0"/>
              <a:t>Wrap up with a simulation demonstration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18E13-C49D-6544-B3FE-0BDE6C2E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774-34DE-4E40-85B8-9F2E0C00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229"/>
                <a:ext cx="10515600" cy="46747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Average treatment effect (ATE) and average treatment effect on the treated (ATET) models want to know aggregate treatment effects.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Sometimes they assume linearity but they aggregate over individual treatment effects.</a:t>
                </a:r>
              </a:p>
              <a:p>
                <a:r>
                  <a:rPr lang="en-US" dirty="0"/>
                  <a:t>Instead, HTE model want to estimate the distribution of treatment effects.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HTE and varies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We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more flexible notation.</a:t>
                </a:r>
              </a:p>
              <a:p>
                <a:r>
                  <a:rPr lang="en-US" dirty="0"/>
                  <a:t>Estimating more granular treatment effects means there are additional challenges.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229"/>
                <a:ext cx="10515600" cy="4674734"/>
              </a:xfrm>
              <a:blipFill>
                <a:blip r:embed="rId3"/>
                <a:stretch>
                  <a:fillRect l="-965" t="-2710" r="-1568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BF277-D8CB-2D45-8647-773315F9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3EE-41B9-8D44-BE92-C3450DD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ideal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331F-6E8E-F046-91C6-4866683C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understand two extremes by considering what the ideal experiment is to estimate unbiased HTE.</a:t>
            </a:r>
          </a:p>
          <a:p>
            <a:r>
              <a:rPr lang="en-US" dirty="0"/>
              <a:t>For individualized HTE, the ideal is to randomize treatment for </a:t>
            </a:r>
            <a:r>
              <a:rPr lang="en-US" b="1" dirty="0"/>
              <a:t>each individual</a:t>
            </a:r>
            <a:r>
              <a:rPr lang="en-US" dirty="0"/>
              <a:t>. (impossible)</a:t>
            </a:r>
          </a:p>
          <a:p>
            <a:r>
              <a:rPr lang="en-US" dirty="0"/>
              <a:t>For segmented HTE, the ideal is to randomize treatment for </a:t>
            </a:r>
            <a:r>
              <a:rPr lang="en-US" b="1" dirty="0"/>
              <a:t>each segment.</a:t>
            </a:r>
            <a:r>
              <a:rPr lang="en-US" dirty="0"/>
              <a:t> (stratified randomization)</a:t>
            </a:r>
          </a:p>
          <a:p>
            <a:r>
              <a:rPr lang="en-US" dirty="0"/>
              <a:t>The more individualized HTE is, the more data and assumptions are needed to distinguish between real patterns and statistical noise in the data.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6823B-E9F3-3543-B0F7-6C9283F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HTE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C2917-9A52-3D46-ADE8-9D12421A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C0-3799-6343-9553-67389D6C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DML-Style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Semenova, Goldman, </a:t>
                </a:r>
                <a:r>
                  <a:rPr lang="en-US" dirty="0" err="1"/>
                  <a:t>Chernozhukov</a:t>
                </a:r>
                <a:r>
                  <a:rPr lang="en-US" dirty="0"/>
                  <a:t>, </a:t>
                </a:r>
                <a:r>
                  <a:rPr lang="en-US" dirty="0" err="1"/>
                  <a:t>Taddy</a:t>
                </a:r>
                <a:r>
                  <a:rPr lang="en-US" dirty="0"/>
                  <a:t> (2021) - SGCT</a:t>
                </a:r>
              </a:p>
              <a:p>
                <a:r>
                  <a:rPr lang="en-US" dirty="0"/>
                  <a:t>Let’s start with linearity assumptions, which gives us better interpretability: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SGCT decomposes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a functional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different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Continuing this example, the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FEE6F-EBB1-B248-BEEC-4490123A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202-F741-884A-B02D-A4DE1C7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uses </a:t>
            </a:r>
            <a:r>
              <a:rPr lang="en-US" dirty="0" err="1"/>
              <a:t>residualization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how do we estimate this equation?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At first glance we can just do OLS, but we can improve that approach with double machine learning (DML; aka </a:t>
                </a:r>
                <a:r>
                  <a:rPr lang="en-US" dirty="0" err="1"/>
                  <a:t>residualization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Recall DML works through the Frisch-Waugh-Lovell theorem</a:t>
                </a:r>
              </a:p>
              <a:p>
                <a:r>
                  <a:rPr lang="en-US" dirty="0"/>
                  <a:t>SGCT estimates this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are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and treatment.</a:t>
                </a:r>
              </a:p>
              <a:p>
                <a:r>
                  <a:rPr lang="en-US" dirty="0"/>
                  <a:t>This works via Frisch-Waugh-Lovell, which will come up again when we look at the Heterogeneous Residuals model.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29F67-932F-FB4B-8EDA-2A4F7241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HTE and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now need to do inference for individual treatment effects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the standard error is calculated via the Delta method.</a:t>
                </a:r>
              </a:p>
              <a:p>
                <a:r>
                  <a:rPr lang="en-US" dirty="0"/>
                  <a:t>To address the risk of overfitting, we do feature selection using sample-</a:t>
                </a:r>
                <a:r>
                  <a:rPr lang="en-US" dirty="0" err="1"/>
                  <a:t>splitted</a:t>
                </a:r>
                <a:r>
                  <a:rPr lang="en-US" dirty="0"/>
                  <a:t> LASSO. Select features with LASSO on one half of the dataset, and then estimate HTE using those selected features on the other half.</a:t>
                </a:r>
              </a:p>
              <a:p>
                <a:r>
                  <a:rPr lang="en-US" dirty="0"/>
                  <a:t>The splitting allows us to do inference.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A019-7747-1945-B1B8-EF4D7C28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17-CC3C-4A41-935E-17852C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residuals (HR)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Based on SGCT and does more flexible </a:t>
                </a:r>
                <a:r>
                  <a:rPr lang="en-US" dirty="0" err="1"/>
                  <a:t>residualization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SGCT, the estimating equation uses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 and treatment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 HR model </a:t>
                </a:r>
                <a:r>
                  <a:rPr lang="en-US" dirty="0" err="1"/>
                  <a:t>residualizes</a:t>
                </a:r>
                <a:r>
                  <a:rPr lang="en-US" dirty="0"/>
                  <a:t> the interacted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treats HTE as a multiple treatments problem. Instead of estimating how the treatment effect varies over features, we estimate separate treatments.</a:t>
                </a:r>
              </a:p>
              <a:p>
                <a:r>
                  <a:rPr lang="en-US" dirty="0"/>
                  <a:t>This gives us additional flexibility to better apply Frisch-Waugh-Lovell.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653-27C5-D149-AB60-75132FC6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23438</TotalTime>
  <Words>1404</Words>
  <Application>Microsoft Macintosh PowerPoint</Application>
  <PresentationFormat>Widescreen</PresentationFormat>
  <Paragraphs>136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Heterogeneous Treatment Effect Models and Inference</vt:lpstr>
      <vt:lpstr>Overview</vt:lpstr>
      <vt:lpstr>HTE Overview</vt:lpstr>
      <vt:lpstr>HTE ideal experiment</vt:lpstr>
      <vt:lpstr>Some HTE Models</vt:lpstr>
      <vt:lpstr>DML-Style Models</vt:lpstr>
      <vt:lpstr>SGCT uses residualization </vt:lpstr>
      <vt:lpstr>SGCT – HTE and inference</vt:lpstr>
      <vt:lpstr>Heterogeneous residuals (HR)</vt:lpstr>
      <vt:lpstr>Generalized Random Forests</vt:lpstr>
      <vt:lpstr>GRF – Causal Forest Objective Function</vt:lpstr>
      <vt:lpstr>“Proxy” methods</vt:lpstr>
      <vt:lpstr>Applying inference to the individual estimates</vt:lpstr>
      <vt:lpstr>Simulation Study</vt:lpstr>
      <vt:lpstr>Context</vt:lpstr>
      <vt:lpstr>First Example – Linearity </vt:lpstr>
      <vt:lpstr>Second Example – Piece-wise</vt:lpstr>
      <vt:lpstr>Takeaways and Conclusion</vt:lpstr>
      <vt:lpstr>Appendix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Hsu</dc:creator>
  <cp:lastModifiedBy>Julian Hsu</cp:lastModifiedBy>
  <cp:revision>379</cp:revision>
  <dcterms:created xsi:type="dcterms:W3CDTF">2021-11-18T00:47:24Z</dcterms:created>
  <dcterms:modified xsi:type="dcterms:W3CDTF">2022-01-13T18:29:17Z</dcterms:modified>
</cp:coreProperties>
</file>