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57" r:id="rId2"/>
    <p:sldId id="300" r:id="rId3"/>
    <p:sldId id="301" r:id="rId4"/>
    <p:sldId id="336" r:id="rId5"/>
    <p:sldId id="334" r:id="rId6"/>
    <p:sldId id="340" r:id="rId7"/>
    <p:sldId id="338" r:id="rId8"/>
    <p:sldId id="335" r:id="rId9"/>
    <p:sldId id="341" r:id="rId10"/>
    <p:sldId id="343" r:id="rId11"/>
    <p:sldId id="342" r:id="rId12"/>
    <p:sldId id="337" r:id="rId13"/>
    <p:sldId id="346" r:id="rId14"/>
    <p:sldId id="344" r:id="rId15"/>
    <p:sldId id="350" r:id="rId16"/>
    <p:sldId id="348" r:id="rId17"/>
    <p:sldId id="357" r:id="rId18"/>
    <p:sldId id="351" r:id="rId19"/>
    <p:sldId id="355" r:id="rId20"/>
    <p:sldId id="358" r:id="rId21"/>
    <p:sldId id="352" r:id="rId22"/>
    <p:sldId id="360" r:id="rId23"/>
    <p:sldId id="359" r:id="rId24"/>
    <p:sldId id="353" r:id="rId25"/>
    <p:sldId id="361" r:id="rId26"/>
    <p:sldId id="362" r:id="rId27"/>
    <p:sldId id="356" r:id="rId28"/>
    <p:sldId id="354" r:id="rId29"/>
    <p:sldId id="317" r:id="rId30"/>
    <p:sldId id="302" r:id="rId31"/>
    <p:sldId id="307" r:id="rId32"/>
    <p:sldId id="308" r:id="rId33"/>
    <p:sldId id="309" r:id="rId34"/>
    <p:sldId id="310" r:id="rId35"/>
    <p:sldId id="311" r:id="rId36"/>
    <p:sldId id="312" r:id="rId37"/>
    <p:sldId id="313" r:id="rId38"/>
    <p:sldId id="314" r:id="rId39"/>
    <p:sldId id="315" r:id="rId40"/>
    <p:sldId id="332" r:id="rId41"/>
    <p:sldId id="329" r:id="rId42"/>
    <p:sldId id="330" r:id="rId43"/>
    <p:sldId id="331" r:id="rId44"/>
    <p:sldId id="319" r:id="rId45"/>
    <p:sldId id="316" r:id="rId46"/>
    <p:sldId id="324" r:id="rId47"/>
    <p:sldId id="325" r:id="rId48"/>
    <p:sldId id="326" r:id="rId49"/>
    <p:sldId id="327" r:id="rId50"/>
    <p:sldId id="328" r:id="rId51"/>
    <p:sldId id="333" r:id="rId52"/>
    <p:sldId id="321" r:id="rId53"/>
    <p:sldId id="322" r:id="rId54"/>
    <p:sldId id="305" r:id="rId55"/>
    <p:sldId id="323"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9"/>
    <p:restoredTop sz="84331"/>
  </p:normalViewPr>
  <p:slideViewPr>
    <p:cSldViewPr snapToGrid="0" snapToObjects="1">
      <p:cViewPr>
        <p:scale>
          <a:sx n="101" d="100"/>
          <a:sy n="101" d="100"/>
        </p:scale>
        <p:origin x="168"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90CB22-C839-6149-99A7-A90D8892B5C9}" type="datetimeFigureOut">
              <a:rPr lang="en-US" smtClean="0"/>
              <a:t>10/24/22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14EBF-23B0-C640-95FE-808FB0AFD5B4}" type="slidenum">
              <a:rPr lang="en-US" smtClean="0"/>
              <a:t>‹#›</a:t>
            </a:fld>
            <a:endParaRPr lang="en-US"/>
          </a:p>
        </p:txBody>
      </p:sp>
    </p:spTree>
    <p:extLst>
      <p:ext uri="{BB962C8B-B14F-4D97-AF65-F5344CB8AC3E}">
        <p14:creationId xmlns:p14="http://schemas.microsoft.com/office/powerpoint/2010/main" val="1712321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cool advantage of </a:t>
            </a:r>
            <a:r>
              <a:rPr lang="en-US" dirty="0" err="1"/>
              <a:t>contolling</a:t>
            </a:r>
            <a:r>
              <a:rPr lang="en-US" dirty="0"/>
              <a:t> for </a:t>
            </a:r>
            <a:r>
              <a:rPr lang="en-US" dirty="0" err="1"/>
              <a:t>X_i</a:t>
            </a:r>
            <a:r>
              <a:rPr lang="en-US" dirty="0"/>
              <a:t> instead of the subject fixed effects is that it gives you more flexibility for modifications such as dynamic learning or dynamic discrete choice models. These are very much outside the scope of these materials.</a:t>
            </a:r>
          </a:p>
        </p:txBody>
      </p:sp>
      <p:sp>
        <p:nvSpPr>
          <p:cNvPr id="4" name="Slide Number Placeholder 3"/>
          <p:cNvSpPr>
            <a:spLocks noGrp="1"/>
          </p:cNvSpPr>
          <p:nvPr>
            <p:ph type="sldNum" sz="quarter" idx="5"/>
          </p:nvPr>
        </p:nvSpPr>
        <p:spPr/>
        <p:txBody>
          <a:bodyPr/>
          <a:lstStyle/>
          <a:p>
            <a:fld id="{34814EBF-23B0-C640-95FE-808FB0AFD5B4}" type="slidenum">
              <a:rPr lang="en-US" smtClean="0"/>
              <a:t>39</a:t>
            </a:fld>
            <a:endParaRPr lang="en-US"/>
          </a:p>
        </p:txBody>
      </p:sp>
    </p:spTree>
    <p:extLst>
      <p:ext uri="{BB962C8B-B14F-4D97-AF65-F5344CB8AC3E}">
        <p14:creationId xmlns:p14="http://schemas.microsoft.com/office/powerpoint/2010/main" val="55496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applications, we cannot as easily assume that we assume enough data to meet the </a:t>
            </a:r>
            <a:r>
              <a:rPr lang="en-US" dirty="0" err="1"/>
              <a:t>unconfoundedness</a:t>
            </a:r>
            <a:r>
              <a:rPr lang="en-US" dirty="0"/>
              <a:t> assumption, and this is another vote for </a:t>
            </a:r>
            <a:r>
              <a:rPr lang="en-US" dirty="0" err="1"/>
              <a:t>DnD</a:t>
            </a:r>
            <a:r>
              <a:rPr lang="en-US" dirty="0"/>
              <a:t> models.</a:t>
            </a:r>
          </a:p>
          <a:p>
            <a:endParaRPr lang="en-US" dirty="0"/>
          </a:p>
        </p:txBody>
      </p:sp>
      <p:sp>
        <p:nvSpPr>
          <p:cNvPr id="4" name="Slide Number Placeholder 3"/>
          <p:cNvSpPr>
            <a:spLocks noGrp="1"/>
          </p:cNvSpPr>
          <p:nvPr>
            <p:ph type="sldNum" sz="quarter" idx="5"/>
          </p:nvPr>
        </p:nvSpPr>
        <p:spPr/>
        <p:txBody>
          <a:bodyPr/>
          <a:lstStyle/>
          <a:p>
            <a:fld id="{34814EBF-23B0-C640-95FE-808FB0AFD5B4}" type="slidenum">
              <a:rPr lang="en-US" smtClean="0"/>
              <a:t>42</a:t>
            </a:fld>
            <a:endParaRPr lang="en-US"/>
          </a:p>
        </p:txBody>
      </p:sp>
    </p:spTree>
    <p:extLst>
      <p:ext uri="{BB962C8B-B14F-4D97-AF65-F5344CB8AC3E}">
        <p14:creationId xmlns:p14="http://schemas.microsoft.com/office/powerpoint/2010/main" val="143872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C6187-CDC8-E648-B14F-0F47C4BC0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989D4A-4277-2748-9D8F-9BEEB02BCA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44AADC-DFD3-F84B-AE6C-54B78E49D524}"/>
              </a:ext>
            </a:extLst>
          </p:cNvPr>
          <p:cNvSpPr>
            <a:spLocks noGrp="1"/>
          </p:cNvSpPr>
          <p:nvPr>
            <p:ph type="dt" sz="half" idx="10"/>
          </p:nvPr>
        </p:nvSpPr>
        <p:spPr/>
        <p:txBody>
          <a:bodyPr/>
          <a:lstStyle/>
          <a:p>
            <a:fld id="{6A51730C-A43A-674C-AA66-C618CC514046}" type="datetimeFigureOut">
              <a:rPr lang="en-US" smtClean="0"/>
              <a:t>10/24/22</a:t>
            </a:fld>
            <a:endParaRPr lang="en-US"/>
          </a:p>
        </p:txBody>
      </p:sp>
      <p:sp>
        <p:nvSpPr>
          <p:cNvPr id="5" name="Footer Placeholder 4">
            <a:extLst>
              <a:ext uri="{FF2B5EF4-FFF2-40B4-BE49-F238E27FC236}">
                <a16:creationId xmlns:a16="http://schemas.microsoft.com/office/drawing/2014/main" id="{5FFE3714-C4B1-814B-82F1-D52241E70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B023A-8ED9-384C-BB3C-C89407680E60}"/>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420922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7DA0A-24A4-894C-9DBB-704690E082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313C26-50FD-8C4B-BE54-D6EF38463C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D6C32-5A98-5249-8449-686DE80761E5}"/>
              </a:ext>
            </a:extLst>
          </p:cNvPr>
          <p:cNvSpPr>
            <a:spLocks noGrp="1"/>
          </p:cNvSpPr>
          <p:nvPr>
            <p:ph type="dt" sz="half" idx="10"/>
          </p:nvPr>
        </p:nvSpPr>
        <p:spPr/>
        <p:txBody>
          <a:bodyPr/>
          <a:lstStyle/>
          <a:p>
            <a:fld id="{6A51730C-A43A-674C-AA66-C618CC514046}" type="datetimeFigureOut">
              <a:rPr lang="en-US" smtClean="0"/>
              <a:t>10/24/22</a:t>
            </a:fld>
            <a:endParaRPr lang="en-US"/>
          </a:p>
        </p:txBody>
      </p:sp>
      <p:sp>
        <p:nvSpPr>
          <p:cNvPr id="5" name="Footer Placeholder 4">
            <a:extLst>
              <a:ext uri="{FF2B5EF4-FFF2-40B4-BE49-F238E27FC236}">
                <a16:creationId xmlns:a16="http://schemas.microsoft.com/office/drawing/2014/main" id="{91924523-369A-1D4F-90BF-562C33607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E08F2-25A1-3141-9829-00244402475E}"/>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2565369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7E876C-6B91-DA4F-96D8-5A01285575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A6794F-2CD7-FF47-A715-851A12D918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CE2071-51EA-BF44-AF24-87E670275AC7}"/>
              </a:ext>
            </a:extLst>
          </p:cNvPr>
          <p:cNvSpPr>
            <a:spLocks noGrp="1"/>
          </p:cNvSpPr>
          <p:nvPr>
            <p:ph type="dt" sz="half" idx="10"/>
          </p:nvPr>
        </p:nvSpPr>
        <p:spPr/>
        <p:txBody>
          <a:bodyPr/>
          <a:lstStyle/>
          <a:p>
            <a:fld id="{6A51730C-A43A-674C-AA66-C618CC514046}" type="datetimeFigureOut">
              <a:rPr lang="en-US" smtClean="0"/>
              <a:t>10/24/22</a:t>
            </a:fld>
            <a:endParaRPr lang="en-US"/>
          </a:p>
        </p:txBody>
      </p:sp>
      <p:sp>
        <p:nvSpPr>
          <p:cNvPr id="5" name="Footer Placeholder 4">
            <a:extLst>
              <a:ext uri="{FF2B5EF4-FFF2-40B4-BE49-F238E27FC236}">
                <a16:creationId xmlns:a16="http://schemas.microsoft.com/office/drawing/2014/main" id="{A3381804-C3B4-2146-99AB-ACCA18042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B6452A-1FA6-9547-AF9D-7E6F7145C9CC}"/>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92153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4768-B532-0641-8A41-E2D014F7BD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A4F9ED-87F3-4242-B412-C43A685511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B8879C-6CFB-AB47-9C04-E77285F8A6F9}"/>
              </a:ext>
            </a:extLst>
          </p:cNvPr>
          <p:cNvSpPr>
            <a:spLocks noGrp="1"/>
          </p:cNvSpPr>
          <p:nvPr>
            <p:ph type="dt" sz="half" idx="10"/>
          </p:nvPr>
        </p:nvSpPr>
        <p:spPr/>
        <p:txBody>
          <a:bodyPr/>
          <a:lstStyle/>
          <a:p>
            <a:fld id="{6A51730C-A43A-674C-AA66-C618CC514046}" type="datetimeFigureOut">
              <a:rPr lang="en-US" smtClean="0"/>
              <a:t>10/24/22</a:t>
            </a:fld>
            <a:endParaRPr lang="en-US"/>
          </a:p>
        </p:txBody>
      </p:sp>
      <p:sp>
        <p:nvSpPr>
          <p:cNvPr id="5" name="Footer Placeholder 4">
            <a:extLst>
              <a:ext uri="{FF2B5EF4-FFF2-40B4-BE49-F238E27FC236}">
                <a16:creationId xmlns:a16="http://schemas.microsoft.com/office/drawing/2014/main" id="{B81B8D21-04CA-B54A-A79D-3288516FA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C54BDF-CD99-D44C-A191-D133F85BF14D}"/>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1987284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77ACC-A3D8-2C4D-9F32-1D7C4BF81F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CF44B5-B776-774E-8266-F97CEAFDE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8D08C5-5612-0F49-8456-B934BE9E35E7}"/>
              </a:ext>
            </a:extLst>
          </p:cNvPr>
          <p:cNvSpPr>
            <a:spLocks noGrp="1"/>
          </p:cNvSpPr>
          <p:nvPr>
            <p:ph type="dt" sz="half" idx="10"/>
          </p:nvPr>
        </p:nvSpPr>
        <p:spPr/>
        <p:txBody>
          <a:bodyPr/>
          <a:lstStyle/>
          <a:p>
            <a:fld id="{6A51730C-A43A-674C-AA66-C618CC514046}" type="datetimeFigureOut">
              <a:rPr lang="en-US" smtClean="0"/>
              <a:t>10/24/22</a:t>
            </a:fld>
            <a:endParaRPr lang="en-US"/>
          </a:p>
        </p:txBody>
      </p:sp>
      <p:sp>
        <p:nvSpPr>
          <p:cNvPr id="5" name="Footer Placeholder 4">
            <a:extLst>
              <a:ext uri="{FF2B5EF4-FFF2-40B4-BE49-F238E27FC236}">
                <a16:creationId xmlns:a16="http://schemas.microsoft.com/office/drawing/2014/main" id="{A2A78E69-1A40-DE42-A77D-8CFFE8897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873A48-7CF6-534B-84BC-19D748FBA630}"/>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3188255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ACC7B-7612-664E-B145-795ED91828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D6473F-A91E-E641-9DA8-3277A2793F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31D82D-C1F7-7645-9EFD-A6648A4FE4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89E02F-97A3-D944-A646-A4A493751F75}"/>
              </a:ext>
            </a:extLst>
          </p:cNvPr>
          <p:cNvSpPr>
            <a:spLocks noGrp="1"/>
          </p:cNvSpPr>
          <p:nvPr>
            <p:ph type="dt" sz="half" idx="10"/>
          </p:nvPr>
        </p:nvSpPr>
        <p:spPr/>
        <p:txBody>
          <a:bodyPr/>
          <a:lstStyle/>
          <a:p>
            <a:fld id="{6A51730C-A43A-674C-AA66-C618CC514046}" type="datetimeFigureOut">
              <a:rPr lang="en-US" smtClean="0"/>
              <a:t>10/24/22</a:t>
            </a:fld>
            <a:endParaRPr lang="en-US"/>
          </a:p>
        </p:txBody>
      </p:sp>
      <p:sp>
        <p:nvSpPr>
          <p:cNvPr id="6" name="Footer Placeholder 5">
            <a:extLst>
              <a:ext uri="{FF2B5EF4-FFF2-40B4-BE49-F238E27FC236}">
                <a16:creationId xmlns:a16="http://schemas.microsoft.com/office/drawing/2014/main" id="{4A0A83B8-35FA-7B4E-9843-79BCDEAA8A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2CD11F-F566-764A-937A-27E0A97E6497}"/>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167699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8948-2FAA-604E-A2C2-3BB421F813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B85D11-1AEE-284B-A7F7-60D982E2C4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B3C4AF-AECD-2E43-9B5B-E3420E2786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3C9016-A338-5E4F-A137-EB2D4D325B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FC788C-4E79-A040-8617-16FFC20378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339302-6F3B-984E-BA13-510E8C9E8C1F}"/>
              </a:ext>
            </a:extLst>
          </p:cNvPr>
          <p:cNvSpPr>
            <a:spLocks noGrp="1"/>
          </p:cNvSpPr>
          <p:nvPr>
            <p:ph type="dt" sz="half" idx="10"/>
          </p:nvPr>
        </p:nvSpPr>
        <p:spPr/>
        <p:txBody>
          <a:bodyPr/>
          <a:lstStyle/>
          <a:p>
            <a:fld id="{6A51730C-A43A-674C-AA66-C618CC514046}" type="datetimeFigureOut">
              <a:rPr lang="en-US" smtClean="0"/>
              <a:t>10/24/22</a:t>
            </a:fld>
            <a:endParaRPr lang="en-US"/>
          </a:p>
        </p:txBody>
      </p:sp>
      <p:sp>
        <p:nvSpPr>
          <p:cNvPr id="8" name="Footer Placeholder 7">
            <a:extLst>
              <a:ext uri="{FF2B5EF4-FFF2-40B4-BE49-F238E27FC236}">
                <a16:creationId xmlns:a16="http://schemas.microsoft.com/office/drawing/2014/main" id="{5429AD21-46A6-1641-A4AB-3E95F298C6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396C6C-5595-A647-960C-97405E6F5E51}"/>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43850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E13C-96F3-3F48-8123-8DE473053B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1E572-B20B-124A-B586-64AEBC3C6D1E}"/>
              </a:ext>
            </a:extLst>
          </p:cNvPr>
          <p:cNvSpPr>
            <a:spLocks noGrp="1"/>
          </p:cNvSpPr>
          <p:nvPr>
            <p:ph type="dt" sz="half" idx="10"/>
          </p:nvPr>
        </p:nvSpPr>
        <p:spPr/>
        <p:txBody>
          <a:bodyPr/>
          <a:lstStyle/>
          <a:p>
            <a:fld id="{6A51730C-A43A-674C-AA66-C618CC514046}" type="datetimeFigureOut">
              <a:rPr lang="en-US" smtClean="0"/>
              <a:t>10/24/22</a:t>
            </a:fld>
            <a:endParaRPr lang="en-US"/>
          </a:p>
        </p:txBody>
      </p:sp>
      <p:sp>
        <p:nvSpPr>
          <p:cNvPr id="4" name="Footer Placeholder 3">
            <a:extLst>
              <a:ext uri="{FF2B5EF4-FFF2-40B4-BE49-F238E27FC236}">
                <a16:creationId xmlns:a16="http://schemas.microsoft.com/office/drawing/2014/main" id="{447FEFC8-5328-C940-B624-E6BF3C6C7A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E686A6-22CE-184D-840D-1707E4AE7FA1}"/>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515487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C44502-0F13-F743-B930-6A59E7652CA7}"/>
              </a:ext>
            </a:extLst>
          </p:cNvPr>
          <p:cNvSpPr>
            <a:spLocks noGrp="1"/>
          </p:cNvSpPr>
          <p:nvPr>
            <p:ph type="dt" sz="half" idx="10"/>
          </p:nvPr>
        </p:nvSpPr>
        <p:spPr/>
        <p:txBody>
          <a:bodyPr/>
          <a:lstStyle/>
          <a:p>
            <a:fld id="{6A51730C-A43A-674C-AA66-C618CC514046}" type="datetimeFigureOut">
              <a:rPr lang="en-US" smtClean="0"/>
              <a:t>10/24/22</a:t>
            </a:fld>
            <a:endParaRPr lang="en-US"/>
          </a:p>
        </p:txBody>
      </p:sp>
      <p:sp>
        <p:nvSpPr>
          <p:cNvPr id="3" name="Footer Placeholder 2">
            <a:extLst>
              <a:ext uri="{FF2B5EF4-FFF2-40B4-BE49-F238E27FC236}">
                <a16:creationId xmlns:a16="http://schemas.microsoft.com/office/drawing/2014/main" id="{B229AA93-F3A6-E74C-956A-CD57027A4E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7DDA65-2C73-884F-BBA1-D62C9BB15B35}"/>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720039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AF8D-EA2C-BF46-B697-E2421EF37B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723E3E-BA9A-4F4C-8F55-F22E6F04EB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9AAB69-305B-4E40-A5C3-9A83F0216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ABF98-9072-D448-9990-1FC332C15244}"/>
              </a:ext>
            </a:extLst>
          </p:cNvPr>
          <p:cNvSpPr>
            <a:spLocks noGrp="1"/>
          </p:cNvSpPr>
          <p:nvPr>
            <p:ph type="dt" sz="half" idx="10"/>
          </p:nvPr>
        </p:nvSpPr>
        <p:spPr/>
        <p:txBody>
          <a:bodyPr/>
          <a:lstStyle/>
          <a:p>
            <a:fld id="{6A51730C-A43A-674C-AA66-C618CC514046}" type="datetimeFigureOut">
              <a:rPr lang="en-US" smtClean="0"/>
              <a:t>10/24/22</a:t>
            </a:fld>
            <a:endParaRPr lang="en-US"/>
          </a:p>
        </p:txBody>
      </p:sp>
      <p:sp>
        <p:nvSpPr>
          <p:cNvPr id="6" name="Footer Placeholder 5">
            <a:extLst>
              <a:ext uri="{FF2B5EF4-FFF2-40B4-BE49-F238E27FC236}">
                <a16:creationId xmlns:a16="http://schemas.microsoft.com/office/drawing/2014/main" id="{828F7BDF-2985-9C49-837C-79FE73454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B4AB44-545E-634F-9F00-CF64DA375DDE}"/>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3359723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7AA72-2747-494D-8F3A-34F443F573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942250-FAF1-BB45-98FC-531F4B665F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5C07C7-B7AA-7B45-BED4-1DCFE4729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D456C-0112-9147-92E3-997F617D0E83}"/>
              </a:ext>
            </a:extLst>
          </p:cNvPr>
          <p:cNvSpPr>
            <a:spLocks noGrp="1"/>
          </p:cNvSpPr>
          <p:nvPr>
            <p:ph type="dt" sz="half" idx="10"/>
          </p:nvPr>
        </p:nvSpPr>
        <p:spPr/>
        <p:txBody>
          <a:bodyPr/>
          <a:lstStyle/>
          <a:p>
            <a:fld id="{6A51730C-A43A-674C-AA66-C618CC514046}" type="datetimeFigureOut">
              <a:rPr lang="en-US" smtClean="0"/>
              <a:t>10/24/22</a:t>
            </a:fld>
            <a:endParaRPr lang="en-US"/>
          </a:p>
        </p:txBody>
      </p:sp>
      <p:sp>
        <p:nvSpPr>
          <p:cNvPr id="6" name="Footer Placeholder 5">
            <a:extLst>
              <a:ext uri="{FF2B5EF4-FFF2-40B4-BE49-F238E27FC236}">
                <a16:creationId xmlns:a16="http://schemas.microsoft.com/office/drawing/2014/main" id="{7A926805-6E31-B545-BE58-B533D20C1C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1DD820-B924-E94D-B360-5BFBF1B8B9DC}"/>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194802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24D0D3-EC3B-1D4D-9C5E-DAFF053416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CC7580-AF4B-BA41-BAB6-8E11CBD1DB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D3D948-9C09-5441-88EF-3E70FFC6F1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51730C-A43A-674C-AA66-C618CC514046}" type="datetimeFigureOut">
              <a:rPr lang="en-US" smtClean="0"/>
              <a:t>10/24/22</a:t>
            </a:fld>
            <a:endParaRPr lang="en-US"/>
          </a:p>
        </p:txBody>
      </p:sp>
      <p:sp>
        <p:nvSpPr>
          <p:cNvPr id="5" name="Footer Placeholder 4">
            <a:extLst>
              <a:ext uri="{FF2B5EF4-FFF2-40B4-BE49-F238E27FC236}">
                <a16:creationId xmlns:a16="http://schemas.microsoft.com/office/drawing/2014/main" id="{7C66C995-A670-8741-8BFB-6F24932F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848ABA-B3F6-DF43-B8CE-79E3E267CE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A4747-026C-A74C-A4A0-19E2AE13F7AF}" type="slidenum">
              <a:rPr lang="en-US" smtClean="0"/>
              <a:t>‹#›</a:t>
            </a:fld>
            <a:endParaRPr lang="en-US"/>
          </a:p>
        </p:txBody>
      </p:sp>
    </p:spTree>
    <p:extLst>
      <p:ext uri="{BB962C8B-B14F-4D97-AF65-F5344CB8AC3E}">
        <p14:creationId xmlns:p14="http://schemas.microsoft.com/office/powerpoint/2010/main" val="1829461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arxiv.org/abs/1812.0172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aeaweb.org/articles?id=10.1257/aer.20181169" TargetMode="External"/><Relationship Id="rId2" Type="http://schemas.openxmlformats.org/officeDocument/2006/relationships/hyperlink" Target="https://arxiv.org/abs/2201.01194" TargetMode="External"/><Relationship Id="rId1" Type="http://schemas.openxmlformats.org/officeDocument/2006/relationships/slideLayout" Target="../slideLayouts/slideLayout2.xml"/><Relationship Id="rId6" Type="http://schemas.openxmlformats.org/officeDocument/2006/relationships/hyperlink" Target="https://arxiv.org/abs/1812.01723" TargetMode="External"/><Relationship Id="rId5" Type="http://schemas.openxmlformats.org/officeDocument/2006/relationships/hyperlink" Target="https://arxiv.org/abs/2107.02637" TargetMode="External"/><Relationship Id="rId4" Type="http://schemas.openxmlformats.org/officeDocument/2006/relationships/hyperlink" Target="https://arxiv.org/abs/1803.09015"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aeaweb.org/articles?id=10.1257/pandp.20201058"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4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83E0-BFCC-E548-9BA4-5C854CF519E2}"/>
              </a:ext>
            </a:extLst>
          </p:cNvPr>
          <p:cNvSpPr>
            <a:spLocks noGrp="1"/>
          </p:cNvSpPr>
          <p:nvPr>
            <p:ph type="ctrTitle"/>
          </p:nvPr>
        </p:nvSpPr>
        <p:spPr/>
        <p:txBody>
          <a:bodyPr>
            <a:normAutofit fontScale="90000"/>
          </a:bodyPr>
          <a:lstStyle/>
          <a:p>
            <a:r>
              <a:rPr lang="en-US" dirty="0"/>
              <a:t>Causal Inference Crash Course Part 6: </a:t>
            </a:r>
            <a:br>
              <a:rPr lang="en-US" dirty="0"/>
            </a:br>
            <a:r>
              <a:rPr lang="en-US" dirty="0"/>
              <a:t>Panel Models</a:t>
            </a:r>
          </a:p>
        </p:txBody>
      </p:sp>
      <p:sp>
        <p:nvSpPr>
          <p:cNvPr id="3" name="Subtitle 2">
            <a:extLst>
              <a:ext uri="{FF2B5EF4-FFF2-40B4-BE49-F238E27FC236}">
                <a16:creationId xmlns:a16="http://schemas.microsoft.com/office/drawing/2014/main" id="{139A0C69-5E82-E44A-831D-F2DAA392590E}"/>
              </a:ext>
            </a:extLst>
          </p:cNvPr>
          <p:cNvSpPr>
            <a:spLocks noGrp="1"/>
          </p:cNvSpPr>
          <p:nvPr>
            <p:ph type="subTitle" idx="1"/>
          </p:nvPr>
        </p:nvSpPr>
        <p:spPr/>
        <p:txBody>
          <a:bodyPr/>
          <a:lstStyle/>
          <a:p>
            <a:r>
              <a:rPr lang="en-US" dirty="0"/>
              <a:t>Julian Hsu</a:t>
            </a:r>
          </a:p>
        </p:txBody>
      </p:sp>
    </p:spTree>
    <p:extLst>
      <p:ext uri="{BB962C8B-B14F-4D97-AF65-F5344CB8AC3E}">
        <p14:creationId xmlns:p14="http://schemas.microsoft.com/office/powerpoint/2010/main" val="4252380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FE1D7-B649-60A6-F4A6-D2211561F4DF}"/>
              </a:ext>
            </a:extLst>
          </p:cNvPr>
          <p:cNvSpPr>
            <a:spLocks noGrp="1"/>
          </p:cNvSpPr>
          <p:nvPr>
            <p:ph type="title"/>
          </p:nvPr>
        </p:nvSpPr>
        <p:spPr/>
        <p:txBody>
          <a:bodyPr/>
          <a:lstStyle/>
          <a:p>
            <a:r>
              <a:rPr lang="en-US" dirty="0" err="1"/>
              <a:t>DiD</a:t>
            </a:r>
            <a:r>
              <a:rPr lang="en-US" dirty="0"/>
              <a:t>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00F1DF-60C9-06BB-6561-717D3856B27B}"/>
                  </a:ext>
                </a:extLst>
              </p:cNvPr>
              <p:cNvSpPr>
                <a:spLocks noGrp="1"/>
              </p:cNvSpPr>
              <p:nvPr>
                <p:ph idx="1"/>
              </p:nvPr>
            </p:nvSpPr>
            <p:spPr/>
            <p:txBody>
              <a:bodyPr/>
              <a:lstStyle/>
              <a:p>
                <a:r>
                  <a:rPr lang="en-US" dirty="0"/>
                  <a:t>Let’s setup our notation:</a:t>
                </a:r>
              </a:p>
              <a:p>
                <a:pPr lvl="1"/>
                <a:r>
                  <a:rPr lang="en-US" dirty="0"/>
                  <a:t>Before 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r>
                  <a:rPr lang="en-US" dirty="0"/>
                  <a:t>;</a:t>
                </a:r>
              </a:p>
              <a:p>
                <a:pPr lvl="1"/>
                <a:r>
                  <a:rPr lang="en-US" dirty="0"/>
                  <a:t>After 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a:t>
                </a:r>
              </a:p>
              <a:p>
                <a:pPr lvl="1"/>
                <a:r>
                  <a:rPr lang="en-US" dirty="0"/>
                  <a:t>Unit was treated: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r>
                  <a:rPr lang="en-US" dirty="0"/>
                  <a:t>; and</a:t>
                </a:r>
              </a:p>
              <a:p>
                <a:pPr lvl="1"/>
                <a:r>
                  <a:rPr lang="en-US" dirty="0"/>
                  <a:t>Unit after it was treated: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𝑖𝑡</m:t>
                        </m:r>
                      </m:sub>
                    </m:sSub>
                    <m:r>
                      <a:rPr lang="en-US" b="0" i="1" smtClean="0">
                        <a:latin typeface="Cambria Math" panose="02040503050406030204" pitchFamily="18" charset="0"/>
                      </a:rPr>
                      <m:t>=1 </m:t>
                    </m:r>
                    <m:r>
                      <m:rPr>
                        <m:nor/>
                      </m:rPr>
                      <a:rPr lang="en-US" b="0" i="0" smtClean="0">
                        <a:latin typeface="Cambria Math" panose="02040503050406030204" pitchFamily="18" charset="0"/>
                      </a:rPr>
                      <m:t>iff</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≥0 </m:t>
                    </m:r>
                    <m:r>
                      <m:rPr>
                        <m:nor/>
                      </m:rPr>
                      <a:rPr lang="en-US" b="0" i="0" smtClean="0">
                        <a:latin typeface="Cambria Math" panose="02040503050406030204" pitchFamily="18" charset="0"/>
                      </a:rPr>
                      <m:t>and</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𝜖</m:t>
                          </m:r>
                        </m:e>
                        <m:sub>
                          <m:r>
                            <a:rPr lang="en-US" i="1">
                              <a:solidFill>
                                <a:schemeClr val="accent2"/>
                              </a:solidFill>
                              <a:latin typeface="Cambria Math" panose="02040503050406030204" pitchFamily="18" charset="0"/>
                            </a:rPr>
                            <m:t>𝑖𝑡</m:t>
                          </m:r>
                        </m:sub>
                      </m:sSub>
                    </m:oMath>
                  </m:oMathPara>
                </a14:m>
                <a:endParaRPr lang="en-US" dirty="0"/>
              </a:p>
              <a:p>
                <a:r>
                  <a:rPr lang="en-US" dirty="0"/>
                  <a:t>We are interested in </a:t>
                </a:r>
                <a14:m>
                  <m:oMath xmlns:m="http://schemas.openxmlformats.org/officeDocument/2006/math">
                    <m:r>
                      <a:rPr lang="en-US" i="1" smtClean="0">
                        <a:latin typeface="Cambria Math" panose="02040503050406030204" pitchFamily="18" charset="0"/>
                      </a:rPr>
                      <m:t>𝜏</m:t>
                    </m:r>
                  </m:oMath>
                </a14:m>
                <a:r>
                  <a:rPr lang="en-US" dirty="0"/>
                  <a:t>. </a:t>
                </a:r>
                <a:r>
                  <a:rPr lang="en-US" dirty="0" err="1"/>
                  <a:t>DiD</a:t>
                </a:r>
                <a:r>
                  <a:rPr lang="en-US" dirty="0"/>
                  <a:t> assumes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a14:m>
                <a:r>
                  <a:rPr lang="en-US" dirty="0"/>
                  <a:t> has a time-invariant and a unit-invariant component:</a:t>
                </a: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r>
                        <a:rPr lang="en-US" sz="2800" b="0" i="1" smtClean="0">
                          <a:latin typeface="Cambria Math" panose="02040503050406030204" pitchFamily="18" charset="0"/>
                        </a:rPr>
                        <m:t>𝜏</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𝐷</m:t>
                          </m:r>
                        </m:e>
                        <m:sub>
                          <m:r>
                            <a:rPr lang="en-US" sz="2800" b="0" i="1" smtClean="0">
                              <a:latin typeface="Cambria Math" panose="02040503050406030204" pitchFamily="18" charset="0"/>
                            </a:rPr>
                            <m:t>𝑖𝑡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𝛾</m:t>
                          </m:r>
                        </m:e>
                        <m:sub>
                          <m:r>
                            <a:rPr lang="en-US" sz="2800" b="0" i="1" smtClean="0">
                              <a:solidFill>
                                <a:schemeClr val="accent2"/>
                              </a:solidFill>
                              <a:latin typeface="Cambria Math" panose="02040503050406030204" pitchFamily="18" charset="0"/>
                            </a:rPr>
                            <m:t>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𝜂</m:t>
                          </m:r>
                        </m:e>
                        <m:sub>
                          <m:r>
                            <a:rPr lang="en-US" sz="2800" b="0" i="1" smtClean="0">
                              <a:solidFill>
                                <a:schemeClr val="accent2"/>
                              </a:solidFill>
                              <a:latin typeface="Cambria Math" panose="02040503050406030204" pitchFamily="18" charset="0"/>
                            </a:rPr>
                            <m:t>𝑖</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𝜁</m:t>
                          </m:r>
                        </m:e>
                        <m:sub>
                          <m:r>
                            <a:rPr lang="en-US" sz="2800" b="0" i="1" smtClean="0">
                              <a:solidFill>
                                <a:schemeClr val="accent2"/>
                              </a:solidFill>
                              <a:latin typeface="Cambria Math" panose="02040503050406030204" pitchFamily="18" charset="0"/>
                            </a:rPr>
                            <m:t>𝑖𝑡</m:t>
                          </m:r>
                        </m:sub>
                      </m:sSub>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2A00F1DF-60C9-06BB-6561-717D3856B27B}"/>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803152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ABB86-A9AF-AE3C-7374-A70529855F7F}"/>
              </a:ext>
            </a:extLst>
          </p:cNvPr>
          <p:cNvSpPr>
            <a:spLocks noGrp="1"/>
          </p:cNvSpPr>
          <p:nvPr>
            <p:ph type="title"/>
          </p:nvPr>
        </p:nvSpPr>
        <p:spPr/>
        <p:txBody>
          <a:bodyPr/>
          <a:lstStyle/>
          <a:p>
            <a:r>
              <a:rPr lang="en-US" dirty="0" err="1"/>
              <a:t>DiD</a:t>
            </a:r>
            <a:r>
              <a:rPr lang="en-US" dirty="0"/>
              <a:t> comes from combining two differences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5E56ED-6A1D-8A4B-AAD9-6C12F93278FB}"/>
                  </a:ext>
                </a:extLst>
              </p:cNvPr>
              <p:cNvSpPr>
                <a:spLocks noGrp="1"/>
              </p:cNvSpPr>
              <p:nvPr>
                <p:ph idx="1"/>
              </p:nvPr>
            </p:nvSpPr>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𝐷</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𝜁</m:t>
                          </m:r>
                        </m:e>
                        <m:sub>
                          <m:r>
                            <a:rPr lang="en-US" i="1">
                              <a:solidFill>
                                <a:schemeClr val="tx1"/>
                              </a:solidFill>
                              <a:latin typeface="Cambria Math" panose="02040503050406030204" pitchFamily="18" charset="0"/>
                            </a:rPr>
                            <m:t>𝑖𝑡</m:t>
                          </m:r>
                        </m:sub>
                      </m:sSub>
                    </m:oMath>
                  </m:oMathPara>
                </a14:m>
                <a:endParaRPr lang="en-US" dirty="0">
                  <a:solidFill>
                    <a:schemeClr val="tx1"/>
                  </a:solidFill>
                </a:endParaRPr>
              </a:p>
              <a:p>
                <a:r>
                  <a:rPr lang="en-US" b="1" dirty="0"/>
                  <a:t>Post-Pre Among Treated and Control: </a:t>
                </a:r>
                <a:r>
                  <a:rPr lang="en-US" dirty="0"/>
                  <a:t>Among treated and control subjects, compare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oMath>
                </a14:m>
                <a:r>
                  <a:rPr lang="en-US" dirty="0"/>
                  <a:t> before and after treatment. </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&lt;0,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=0</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&lt;0,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=0</m:t>
                          </m:r>
                        </m:e>
                      </m:d>
                    </m:oMath>
                  </m:oMathPara>
                </a14:m>
                <a:endParaRPr lang="en-US" b="0" dirty="0"/>
              </a:p>
              <a:p>
                <a:r>
                  <a:rPr lang="en-US" dirty="0"/>
                  <a:t>Notice that </a:t>
                </a:r>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oMath>
                </a14:m>
                <a:r>
                  <a:rPr lang="en-US" dirty="0"/>
                  <a:t> cancels out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oMath>
                </a14:m>
                <a:r>
                  <a:rPr lang="en-US" dirty="0"/>
                  <a:t>” part for treated units, similarly for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oMath>
                </a14:m>
                <a:endParaRPr lang="en-US" dirty="0"/>
              </a:p>
              <a:p>
                <a:r>
                  <a:rPr lang="en-US" dirty="0"/>
                  <a:t>This means that </a:t>
                </a:r>
                <a14:m>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oMath>
                </a14:m>
                <a:r>
                  <a:rPr lang="en-US" dirty="0"/>
                  <a:t> only have time-variant errors:</a:t>
                </a:r>
              </a:p>
              <a:p>
                <a:pPr marL="0" indent="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 </m:t>
                      </m:r>
                      <m:r>
                        <a:rPr lang="en-US" i="1">
                          <a:latin typeface="Cambria Math" panose="02040503050406030204" pitchFamily="18" charset="0"/>
                        </a:rPr>
                        <m:t>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=1</m:t>
                          </m:r>
                        </m:sub>
                      </m:sSub>
                    </m:oMath>
                  </m:oMathPara>
                </a14:m>
                <a:endParaRPr lang="en-US" dirty="0"/>
              </a:p>
              <a:p>
                <a:pPr marL="0" indent="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sub>
                      </m:sSub>
                    </m:oMath>
                  </m:oMathPara>
                </a14:m>
                <a:endParaRPr lang="en-US" dirty="0"/>
              </a:p>
            </p:txBody>
          </p:sp>
        </mc:Choice>
        <mc:Fallback xmlns="">
          <p:sp>
            <p:nvSpPr>
              <p:cNvPr id="3" name="Content Placeholder 2">
                <a:extLst>
                  <a:ext uri="{FF2B5EF4-FFF2-40B4-BE49-F238E27FC236}">
                    <a16:creationId xmlns:a16="http://schemas.microsoft.com/office/drawing/2014/main" id="{9A5E56ED-6A1D-8A4B-AAD9-6C12F93278FB}"/>
                  </a:ext>
                </a:extLst>
              </p:cNvPr>
              <p:cNvSpPr>
                <a:spLocks noGrp="1" noRot="1" noChangeAspect="1" noMove="1" noResize="1" noEditPoints="1" noAdjustHandles="1" noChangeArrowheads="1" noChangeShapeType="1" noTextEdit="1"/>
              </p:cNvSpPr>
              <p:nvPr>
                <p:ph idx="1"/>
              </p:nvPr>
            </p:nvSpPr>
            <p:spPr>
              <a:blipFill>
                <a:blip r:embed="rId2"/>
                <a:stretch>
                  <a:fillRect l="-1086" r="-1206"/>
                </a:stretch>
              </a:blipFill>
            </p:spPr>
            <p:txBody>
              <a:bodyPr/>
              <a:lstStyle/>
              <a:p>
                <a:r>
                  <a:rPr lang="en-US">
                    <a:noFill/>
                  </a:rPr>
                  <a:t> </a:t>
                </a:r>
              </a:p>
            </p:txBody>
          </p:sp>
        </mc:Fallback>
      </mc:AlternateContent>
    </p:spTree>
    <p:extLst>
      <p:ext uri="{BB962C8B-B14F-4D97-AF65-F5344CB8AC3E}">
        <p14:creationId xmlns:p14="http://schemas.microsoft.com/office/powerpoint/2010/main" val="4178790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FDDD-5030-5929-D011-2F626A9F90F8}"/>
              </a:ext>
            </a:extLst>
          </p:cNvPr>
          <p:cNvSpPr>
            <a:spLocks noGrp="1"/>
          </p:cNvSpPr>
          <p:nvPr>
            <p:ph type="title"/>
          </p:nvPr>
        </p:nvSpPr>
        <p:spPr/>
        <p:txBody>
          <a:bodyPr/>
          <a:lstStyle/>
          <a:p>
            <a:r>
              <a:rPr lang="en-US" dirty="0"/>
              <a:t>Deriving </a:t>
            </a:r>
            <a:r>
              <a:rPr lang="en-US" dirty="0" err="1"/>
              <a:t>DiD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BCD03B-DC5A-5B59-E5CE-F57A3F3CF4E5}"/>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 </m:t>
                      </m:r>
                      <m:r>
                        <a:rPr lang="en-US" i="1">
                          <a:latin typeface="Cambria Math" panose="02040503050406030204" pitchFamily="18" charset="0"/>
                        </a:rPr>
                        <m:t>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=1</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sub>
                      </m:sSub>
                    </m:oMath>
                  </m:oMathPara>
                </a14:m>
                <a:endParaRPr lang="en-US" dirty="0"/>
              </a:p>
              <a:p>
                <a:r>
                  <a:rPr lang="en-US" dirty="0"/>
                  <a:t>First, we can see that the time terms,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 </m:t>
                        </m:r>
                      </m:sub>
                    </m:sSub>
                    <m:r>
                      <a:rPr lang="en-US" b="0" i="1" smtClean="0">
                        <a:latin typeface="Cambria Math" panose="02040503050406030204" pitchFamily="18" charset="0"/>
                      </a:rPr>
                      <m:t>,</m:t>
                    </m:r>
                  </m:oMath>
                </a14:m>
                <a:r>
                  <a:rPr lang="en-US" dirty="0"/>
                  <a:t> are the same in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oMath>
                </a14:m>
                <a:r>
                  <a:rPr lang="en-US" dirty="0"/>
                  <a:t>.</a:t>
                </a:r>
              </a:p>
              <a:p>
                <a:r>
                  <a:rPr lang="en-US" dirty="0"/>
                  <a:t>Second, do we think that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𝜁</m:t>
                        </m:r>
                      </m:e>
                      <m:sub>
                        <m:r>
                          <a:rPr lang="en-US" b="0" i="1" smtClean="0">
                            <a:latin typeface="Cambria Math" panose="02040503050406030204" pitchFamily="18" charset="0"/>
                          </a:rPr>
                          <m:t>𝑖𝑡</m:t>
                        </m:r>
                      </m:sub>
                    </m:sSub>
                  </m:oMath>
                </a14:m>
                <a:r>
                  <a:rPr lang="en-US" dirty="0"/>
                  <a:t> are the same, on average, between treatment and control too? In other words, do we think that treatment and control differ in time-varying ways?</a:t>
                </a:r>
              </a:p>
              <a:p>
                <a:r>
                  <a:rPr lang="en-US" dirty="0"/>
                  <a:t>If so, then we can take the second difference to estimate </a:t>
                </a:r>
                <a14:m>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 </m:t>
                    </m:r>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m:t>
                      </m:r>
                      <m:r>
                        <a:rPr lang="en-US" b="0" i="1" smtClean="0">
                          <a:latin typeface="Cambria Math" panose="02040503050406030204" pitchFamily="18" charset="0"/>
                        </a:rPr>
                        <m:t>𝜏</m:t>
                      </m:r>
                    </m:oMath>
                  </m:oMathPara>
                </a14:m>
                <a:endParaRPr lang="en-US" dirty="0"/>
              </a:p>
            </p:txBody>
          </p:sp>
        </mc:Choice>
        <mc:Fallback xmlns="">
          <p:sp>
            <p:nvSpPr>
              <p:cNvPr id="3" name="Content Placeholder 2">
                <a:extLst>
                  <a:ext uri="{FF2B5EF4-FFF2-40B4-BE49-F238E27FC236}">
                    <a16:creationId xmlns:a16="http://schemas.microsoft.com/office/drawing/2014/main" id="{B1BCD03B-DC5A-5B59-E5CE-F57A3F3CF4E5}"/>
                  </a:ext>
                </a:extLst>
              </p:cNvPr>
              <p:cNvSpPr>
                <a:spLocks noGrp="1" noRot="1" noChangeAspect="1" noMove="1" noResize="1" noEditPoints="1" noAdjustHandles="1" noChangeArrowheads="1" noChangeShapeType="1" noTextEdit="1"/>
              </p:cNvSpPr>
              <p:nvPr>
                <p:ph idx="1"/>
              </p:nvPr>
            </p:nvSpPr>
            <p:spPr>
              <a:blipFill>
                <a:blip r:embed="rId2"/>
                <a:stretch>
                  <a:fillRect l="-1086" t="-291"/>
                </a:stretch>
              </a:blipFill>
            </p:spPr>
            <p:txBody>
              <a:bodyPr/>
              <a:lstStyle/>
              <a:p>
                <a:r>
                  <a:rPr lang="en-US">
                    <a:noFill/>
                  </a:rPr>
                  <a:t> </a:t>
                </a:r>
              </a:p>
            </p:txBody>
          </p:sp>
        </mc:Fallback>
      </mc:AlternateContent>
    </p:spTree>
    <p:extLst>
      <p:ext uri="{BB962C8B-B14F-4D97-AF65-F5344CB8AC3E}">
        <p14:creationId xmlns:p14="http://schemas.microsoft.com/office/powerpoint/2010/main" val="3188111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FDFA-84F5-A248-A1A8-25906C1A3E99}"/>
              </a:ext>
            </a:extLst>
          </p:cNvPr>
          <p:cNvSpPr>
            <a:spLocks noGrp="1"/>
          </p:cNvSpPr>
          <p:nvPr>
            <p:ph type="title"/>
          </p:nvPr>
        </p:nvSpPr>
        <p:spPr/>
        <p:txBody>
          <a:bodyPr/>
          <a:lstStyle/>
          <a:p>
            <a:r>
              <a:rPr lang="en-US" dirty="0"/>
              <a:t>Estimating </a:t>
            </a:r>
            <a:r>
              <a:rPr lang="en-US" dirty="0" err="1"/>
              <a:t>DiD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9C24DC-F3FB-E442-9FF0-2BE6D395C5E9}"/>
                  </a:ext>
                </a:extLst>
              </p:cNvPr>
              <p:cNvSpPr>
                <a:spLocks noGrp="1"/>
              </p:cNvSpPr>
              <p:nvPr>
                <p:ph idx="1"/>
              </p:nvPr>
            </p:nvSpPr>
            <p:spPr/>
            <p:txBody>
              <a:bodyPr/>
              <a:lstStyle/>
              <a:p>
                <a:r>
                  <a:rPr lang="en-US" dirty="0"/>
                  <a:t>A simple model is where we aggregated fixed effects to be between treatment and control groups, and the time fixed effects of being before or after treatment periods: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b="0" i="1" smtClean="0">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𝜂</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r>
                  <a:rPr lang="en-US" dirty="0"/>
                  <a:t>The current standard is a two-way fixed effects model where we control for all individual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t>and time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b="0" i="1" smtClean="0">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pPr lvl="1"/>
                <a:r>
                  <a:rPr lang="en-US" dirty="0"/>
                  <a:t>This gives the same estimate as above, but with additional precision.</a:t>
                </a:r>
              </a:p>
            </p:txBody>
          </p:sp>
        </mc:Choice>
        <mc:Fallback xmlns="">
          <p:sp>
            <p:nvSpPr>
              <p:cNvPr id="3" name="Content Placeholder 2">
                <a:extLst>
                  <a:ext uri="{FF2B5EF4-FFF2-40B4-BE49-F238E27FC236}">
                    <a16:creationId xmlns:a16="http://schemas.microsoft.com/office/drawing/2014/main" id="{919C24DC-F3FB-E442-9FF0-2BE6D395C5E9}"/>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27244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D4A63-4E89-40EF-DACB-490CCECFA5AE}"/>
              </a:ext>
            </a:extLst>
          </p:cNvPr>
          <p:cNvSpPr>
            <a:spLocks noGrp="1"/>
          </p:cNvSpPr>
          <p:nvPr>
            <p:ph type="title"/>
          </p:nvPr>
        </p:nvSpPr>
        <p:spPr/>
        <p:txBody>
          <a:bodyPr/>
          <a:lstStyle/>
          <a:p>
            <a:r>
              <a:rPr lang="en-US" dirty="0"/>
              <a:t>Validating </a:t>
            </a:r>
            <a:r>
              <a:rPr lang="en-US" dirty="0" err="1"/>
              <a:t>DiD</a:t>
            </a:r>
            <a:endParaRPr lang="en-US" dirty="0"/>
          </a:p>
        </p:txBody>
      </p:sp>
      <p:sp>
        <p:nvSpPr>
          <p:cNvPr id="3" name="Content Placeholder 2">
            <a:extLst>
              <a:ext uri="{FF2B5EF4-FFF2-40B4-BE49-F238E27FC236}">
                <a16:creationId xmlns:a16="http://schemas.microsoft.com/office/drawing/2014/main" id="{4ED7763D-6B15-D491-3837-9570C31BA071}"/>
              </a:ext>
            </a:extLst>
          </p:cNvPr>
          <p:cNvSpPr>
            <a:spLocks noGrp="1"/>
          </p:cNvSpPr>
          <p:nvPr>
            <p:ph idx="1"/>
          </p:nvPr>
        </p:nvSpPr>
        <p:spPr/>
        <p:txBody>
          <a:bodyPr/>
          <a:lstStyle/>
          <a:p>
            <a:r>
              <a:rPr lang="en-US" dirty="0"/>
              <a:t>If treated and control units vary in time-varying ways that influence their outcomes, then we cannot trust the </a:t>
            </a:r>
            <a:r>
              <a:rPr lang="en-US" dirty="0" err="1"/>
              <a:t>DiD</a:t>
            </a:r>
            <a:r>
              <a:rPr lang="en-US" dirty="0"/>
              <a:t> estimate.</a:t>
            </a:r>
          </a:p>
          <a:p>
            <a:pPr lvl="1"/>
            <a:r>
              <a:rPr lang="en-US" dirty="0"/>
              <a:t>We do not think that the average control trend accurately represents how treated units would perform absent treatment.</a:t>
            </a:r>
          </a:p>
          <a:p>
            <a:pPr lvl="1"/>
            <a:endParaRPr lang="en-US" dirty="0"/>
          </a:p>
          <a:p>
            <a:r>
              <a:rPr lang="en-US" dirty="0"/>
              <a:t>We can arguably assess this by looking at whether the predicted control trend is parallel to the treated units. </a:t>
            </a:r>
          </a:p>
          <a:p>
            <a:r>
              <a:rPr lang="en-US" dirty="0"/>
              <a:t>This is the Parallel Trends test.</a:t>
            </a:r>
          </a:p>
        </p:txBody>
      </p:sp>
    </p:spTree>
    <p:extLst>
      <p:ext uri="{BB962C8B-B14F-4D97-AF65-F5344CB8AC3E}">
        <p14:creationId xmlns:p14="http://schemas.microsoft.com/office/powerpoint/2010/main" val="2860547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AEED-6A08-4941-C623-8361A63AE0C5}"/>
              </a:ext>
            </a:extLst>
          </p:cNvPr>
          <p:cNvSpPr>
            <a:spLocks noGrp="1"/>
          </p:cNvSpPr>
          <p:nvPr>
            <p:ph type="title"/>
          </p:nvPr>
        </p:nvSpPr>
        <p:spPr/>
        <p:txBody>
          <a:bodyPr/>
          <a:lstStyle/>
          <a:p>
            <a:r>
              <a:rPr lang="en-US" dirty="0"/>
              <a:t>Example of Parallel and Non-Parallel Trends</a:t>
            </a:r>
          </a:p>
        </p:txBody>
      </p:sp>
      <p:sp>
        <p:nvSpPr>
          <p:cNvPr id="3" name="Text Placeholder 2">
            <a:extLst>
              <a:ext uri="{FF2B5EF4-FFF2-40B4-BE49-F238E27FC236}">
                <a16:creationId xmlns:a16="http://schemas.microsoft.com/office/drawing/2014/main" id="{538CF9D3-53B7-820B-B7B8-B41080AFEBAA}"/>
              </a:ext>
            </a:extLst>
          </p:cNvPr>
          <p:cNvSpPr>
            <a:spLocks noGrp="1"/>
          </p:cNvSpPr>
          <p:nvPr>
            <p:ph type="body" idx="1"/>
          </p:nvPr>
        </p:nvSpPr>
        <p:spPr/>
        <p:txBody>
          <a:bodyPr/>
          <a:lstStyle/>
          <a:p>
            <a:r>
              <a:rPr lang="en-US" dirty="0"/>
              <a:t>Parallel Trends Test: Yes</a:t>
            </a:r>
          </a:p>
        </p:txBody>
      </p:sp>
      <p:sp>
        <p:nvSpPr>
          <p:cNvPr id="5" name="Text Placeholder 4">
            <a:extLst>
              <a:ext uri="{FF2B5EF4-FFF2-40B4-BE49-F238E27FC236}">
                <a16:creationId xmlns:a16="http://schemas.microsoft.com/office/drawing/2014/main" id="{66FFEE30-F220-EC4D-1DFB-560F582DCD2D}"/>
              </a:ext>
            </a:extLst>
          </p:cNvPr>
          <p:cNvSpPr>
            <a:spLocks noGrp="1"/>
          </p:cNvSpPr>
          <p:nvPr>
            <p:ph type="body" sz="quarter" idx="3"/>
          </p:nvPr>
        </p:nvSpPr>
        <p:spPr/>
        <p:txBody>
          <a:bodyPr/>
          <a:lstStyle/>
          <a:p>
            <a:r>
              <a:rPr lang="en-US" dirty="0"/>
              <a:t>Parallel Trends Test: No</a:t>
            </a:r>
          </a:p>
        </p:txBody>
      </p:sp>
      <p:grpSp>
        <p:nvGrpSpPr>
          <p:cNvPr id="16" name="Group 15">
            <a:extLst>
              <a:ext uri="{FF2B5EF4-FFF2-40B4-BE49-F238E27FC236}">
                <a16:creationId xmlns:a16="http://schemas.microsoft.com/office/drawing/2014/main" id="{4607354B-6D33-98A3-0B08-485F84456EA8}"/>
              </a:ext>
            </a:extLst>
          </p:cNvPr>
          <p:cNvGrpSpPr/>
          <p:nvPr/>
        </p:nvGrpSpPr>
        <p:grpSpPr>
          <a:xfrm>
            <a:off x="1009155" y="2699936"/>
            <a:ext cx="4656150" cy="3351047"/>
            <a:chOff x="4597180" y="1619700"/>
            <a:chExt cx="7508681" cy="3767455"/>
          </a:xfrm>
        </p:grpSpPr>
        <p:cxnSp>
          <p:nvCxnSpPr>
            <p:cNvPr id="17" name="Straight Arrow Connector 16">
              <a:extLst>
                <a:ext uri="{FF2B5EF4-FFF2-40B4-BE49-F238E27FC236}">
                  <a16:creationId xmlns:a16="http://schemas.microsoft.com/office/drawing/2014/main" id="{2C5960E4-D75C-6774-B87B-0A87ACBF0BDE}"/>
                </a:ext>
              </a:extLst>
            </p:cNvPr>
            <p:cNvCxnSpPr/>
            <p:nvPr/>
          </p:nvCxnSpPr>
          <p:spPr>
            <a:xfrm flipV="1">
              <a:off x="9389319" y="1619700"/>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5A1652-A377-BAC3-DF41-237E481DA947}"/>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EEBF901C-06E1-1426-59F9-B31A74AFFCCA}"/>
              </a:ext>
            </a:extLst>
          </p:cNvPr>
          <p:cNvGrpSpPr/>
          <p:nvPr/>
        </p:nvGrpSpPr>
        <p:grpSpPr>
          <a:xfrm>
            <a:off x="836612" y="3063207"/>
            <a:ext cx="4639844" cy="1230909"/>
            <a:chOff x="836612" y="3063207"/>
            <a:chExt cx="4639844" cy="1230909"/>
          </a:xfrm>
        </p:grpSpPr>
        <p:grpSp>
          <p:nvGrpSpPr>
            <p:cNvPr id="19" name="Group 18">
              <a:extLst>
                <a:ext uri="{FF2B5EF4-FFF2-40B4-BE49-F238E27FC236}">
                  <a16:creationId xmlns:a16="http://schemas.microsoft.com/office/drawing/2014/main" id="{3F4235DA-08FA-3B43-D30A-C9EA5286BBD4}"/>
                </a:ext>
              </a:extLst>
            </p:cNvPr>
            <p:cNvGrpSpPr/>
            <p:nvPr/>
          </p:nvGrpSpPr>
          <p:grpSpPr>
            <a:xfrm>
              <a:off x="836612" y="3063207"/>
              <a:ext cx="4639844" cy="1230909"/>
              <a:chOff x="4575405" y="2534478"/>
              <a:chExt cx="6317882" cy="1230909"/>
            </a:xfrm>
          </p:grpSpPr>
          <p:grpSp>
            <p:nvGrpSpPr>
              <p:cNvPr id="20" name="Group 19">
                <a:extLst>
                  <a:ext uri="{FF2B5EF4-FFF2-40B4-BE49-F238E27FC236}">
                    <a16:creationId xmlns:a16="http://schemas.microsoft.com/office/drawing/2014/main" id="{33C0EFE5-4800-F916-68AD-78CD523D3764}"/>
                  </a:ext>
                </a:extLst>
              </p:cNvPr>
              <p:cNvGrpSpPr/>
              <p:nvPr/>
            </p:nvGrpSpPr>
            <p:grpSpPr>
              <a:xfrm>
                <a:off x="4575405" y="2534478"/>
                <a:ext cx="6317882" cy="1039937"/>
                <a:chOff x="4575405" y="2534478"/>
                <a:chExt cx="6317882" cy="1039937"/>
              </a:xfrm>
            </p:grpSpPr>
            <p:grpSp>
              <p:nvGrpSpPr>
                <p:cNvPr id="22" name="Group 21">
                  <a:extLst>
                    <a:ext uri="{FF2B5EF4-FFF2-40B4-BE49-F238E27FC236}">
                      <a16:creationId xmlns:a16="http://schemas.microsoft.com/office/drawing/2014/main" id="{94C6DEF4-2B43-C251-83F7-8F4BC3FBB44A}"/>
                    </a:ext>
                  </a:extLst>
                </p:cNvPr>
                <p:cNvGrpSpPr/>
                <p:nvPr/>
              </p:nvGrpSpPr>
              <p:grpSpPr>
                <a:xfrm>
                  <a:off x="7773257" y="2534478"/>
                  <a:ext cx="3120030" cy="1039937"/>
                  <a:chOff x="7773257" y="2534478"/>
                  <a:chExt cx="3120030" cy="1039937"/>
                </a:xfrm>
              </p:grpSpPr>
              <p:cxnSp>
                <p:nvCxnSpPr>
                  <p:cNvPr id="24" name="Straight Connector 23">
                    <a:extLst>
                      <a:ext uri="{FF2B5EF4-FFF2-40B4-BE49-F238E27FC236}">
                        <a16:creationId xmlns:a16="http://schemas.microsoft.com/office/drawing/2014/main" id="{7D718347-812E-0B83-8B84-63370523B3A7}"/>
                      </a:ext>
                    </a:extLst>
                  </p:cNvPr>
                  <p:cNvCxnSpPr>
                    <a:cxnSpLocks/>
                  </p:cNvCxnSpPr>
                  <p:nvPr/>
                </p:nvCxnSpPr>
                <p:spPr>
                  <a:xfrm>
                    <a:off x="7773257" y="3208879"/>
                    <a:ext cx="1092021" cy="3655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47C552C-B8A3-D357-F5EC-E96D60749753}"/>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5D7DF815-6B46-6F9C-A97D-366ACB27BD46}"/>
                    </a:ext>
                  </a:extLst>
                </p:cNvPr>
                <p:cNvSpPr txBox="1"/>
                <p:nvPr/>
              </p:nvSpPr>
              <p:spPr>
                <a:xfrm>
                  <a:off x="4575405" y="2886426"/>
                  <a:ext cx="3192654" cy="646331"/>
                </a:xfrm>
                <a:prstGeom prst="rect">
                  <a:avLst/>
                </a:prstGeom>
                <a:noFill/>
              </p:spPr>
              <p:txBody>
                <a:bodyPr wrap="none" rtlCol="0">
                  <a:spAutoFit/>
                </a:bodyPr>
                <a:lstStyle/>
                <a:p>
                  <a:r>
                    <a:rPr lang="en-US" dirty="0"/>
                    <a:t>Trend for Treated Units</a:t>
                  </a:r>
                </a:p>
                <a:p>
                  <a:r>
                    <a:rPr lang="en-US" dirty="0"/>
                    <a:t> </a:t>
                  </a:r>
                </a:p>
              </p:txBody>
            </p:sp>
          </p:grpSp>
          <p:cxnSp>
            <p:nvCxnSpPr>
              <p:cNvPr id="21" name="Straight Connector 20">
                <a:extLst>
                  <a:ext uri="{FF2B5EF4-FFF2-40B4-BE49-F238E27FC236}">
                    <a16:creationId xmlns:a16="http://schemas.microsoft.com/office/drawing/2014/main" id="{63E78DEA-F0D9-3035-79C3-E0756A2FA15D}"/>
                  </a:ext>
                </a:extLst>
              </p:cNvPr>
              <p:cNvCxnSpPr>
                <a:cxnSpLocks/>
              </p:cNvCxnSpPr>
              <p:nvPr/>
            </p:nvCxnSpPr>
            <p:spPr>
              <a:xfrm flipV="1">
                <a:off x="6562917" y="3208879"/>
                <a:ext cx="1221126" cy="556508"/>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9F4DF0B2-EA3F-54B9-9103-7899C91963E4}"/>
                </a:ext>
              </a:extLst>
            </p:cNvPr>
            <p:cNvCxnSpPr>
              <a:cxnSpLocks/>
            </p:cNvCxnSpPr>
            <p:nvPr/>
          </p:nvCxnSpPr>
          <p:spPr>
            <a:xfrm>
              <a:off x="1009155" y="4103144"/>
              <a:ext cx="1290712" cy="19097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D5790C2F-259A-5C72-6EE3-C4BC51CDE338}"/>
              </a:ext>
            </a:extLst>
          </p:cNvPr>
          <p:cNvGrpSpPr/>
          <p:nvPr/>
        </p:nvGrpSpPr>
        <p:grpSpPr>
          <a:xfrm>
            <a:off x="618075" y="4495514"/>
            <a:ext cx="4931894" cy="1008233"/>
            <a:chOff x="618075" y="3737608"/>
            <a:chExt cx="4931894" cy="1008233"/>
          </a:xfrm>
        </p:grpSpPr>
        <p:grpSp>
          <p:nvGrpSpPr>
            <p:cNvPr id="35" name="Group 34">
              <a:extLst>
                <a:ext uri="{FF2B5EF4-FFF2-40B4-BE49-F238E27FC236}">
                  <a16:creationId xmlns:a16="http://schemas.microsoft.com/office/drawing/2014/main" id="{CE77FBC5-DBFF-308E-9D99-DBDD24DFC6AC}"/>
                </a:ext>
              </a:extLst>
            </p:cNvPr>
            <p:cNvGrpSpPr/>
            <p:nvPr/>
          </p:nvGrpSpPr>
          <p:grpSpPr>
            <a:xfrm>
              <a:off x="618075" y="3737608"/>
              <a:ext cx="4931894" cy="1008233"/>
              <a:chOff x="4277832" y="3208879"/>
              <a:chExt cx="6715554" cy="1008233"/>
            </a:xfrm>
          </p:grpSpPr>
          <p:grpSp>
            <p:nvGrpSpPr>
              <p:cNvPr id="37" name="Group 36">
                <a:extLst>
                  <a:ext uri="{FF2B5EF4-FFF2-40B4-BE49-F238E27FC236}">
                    <a16:creationId xmlns:a16="http://schemas.microsoft.com/office/drawing/2014/main" id="{91A31E62-4AE3-F3B3-A395-D24E39C34464}"/>
                  </a:ext>
                </a:extLst>
              </p:cNvPr>
              <p:cNvGrpSpPr/>
              <p:nvPr/>
            </p:nvGrpSpPr>
            <p:grpSpPr>
              <a:xfrm>
                <a:off x="4277832" y="3208879"/>
                <a:ext cx="6715554" cy="1008233"/>
                <a:chOff x="4277832" y="3208879"/>
                <a:chExt cx="6715554" cy="1008233"/>
              </a:xfrm>
            </p:grpSpPr>
            <p:grpSp>
              <p:nvGrpSpPr>
                <p:cNvPr id="39" name="Group 38">
                  <a:extLst>
                    <a:ext uri="{FF2B5EF4-FFF2-40B4-BE49-F238E27FC236}">
                      <a16:creationId xmlns:a16="http://schemas.microsoft.com/office/drawing/2014/main" id="{9BB88CC5-C23A-0B5D-5D5A-8E07FF731A92}"/>
                    </a:ext>
                  </a:extLst>
                </p:cNvPr>
                <p:cNvGrpSpPr/>
                <p:nvPr/>
              </p:nvGrpSpPr>
              <p:grpSpPr>
                <a:xfrm>
                  <a:off x="7773257" y="3208879"/>
                  <a:ext cx="3220129" cy="645302"/>
                  <a:chOff x="7773257" y="3208879"/>
                  <a:chExt cx="3220129" cy="645302"/>
                </a:xfrm>
              </p:grpSpPr>
              <p:cxnSp>
                <p:nvCxnSpPr>
                  <p:cNvPr id="41" name="Straight Connector 40">
                    <a:extLst>
                      <a:ext uri="{FF2B5EF4-FFF2-40B4-BE49-F238E27FC236}">
                        <a16:creationId xmlns:a16="http://schemas.microsoft.com/office/drawing/2014/main" id="{030C490E-F5A6-FA60-1671-B3C147659B5A}"/>
                      </a:ext>
                    </a:extLst>
                  </p:cNvPr>
                  <p:cNvCxnSpPr>
                    <a:cxnSpLocks/>
                  </p:cNvCxnSpPr>
                  <p:nvPr/>
                </p:nvCxnSpPr>
                <p:spPr>
                  <a:xfrm>
                    <a:off x="7773257" y="3208879"/>
                    <a:ext cx="1092021" cy="36553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AD2EC-D48D-68D6-8F7A-623C78F978A3}"/>
                      </a:ext>
                    </a:extLst>
                  </p:cNvPr>
                  <p:cNvCxnSpPr>
                    <a:cxnSpLocks/>
                  </p:cNvCxnSpPr>
                  <p:nvPr/>
                </p:nvCxnSpPr>
                <p:spPr>
                  <a:xfrm>
                    <a:off x="8856677" y="3574415"/>
                    <a:ext cx="2136709" cy="279766"/>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EC4AC137-E2BE-8FC2-6AC3-C66D9C9A70D8}"/>
                    </a:ext>
                  </a:extLst>
                </p:cNvPr>
                <p:cNvSpPr txBox="1"/>
                <p:nvPr/>
              </p:nvSpPr>
              <p:spPr>
                <a:xfrm>
                  <a:off x="4277832" y="3847780"/>
                  <a:ext cx="4459953" cy="369332"/>
                </a:xfrm>
                <a:prstGeom prst="rect">
                  <a:avLst/>
                </a:prstGeom>
                <a:noFill/>
                <a:ln w="38100">
                  <a:noFill/>
                </a:ln>
              </p:spPr>
              <p:txBody>
                <a:bodyPr wrap="none" rtlCol="0">
                  <a:spAutoFit/>
                </a:bodyPr>
                <a:lstStyle/>
                <a:p>
                  <a:r>
                    <a:rPr lang="en-US" dirty="0"/>
                    <a:t>Predicted Trend for Control Units</a:t>
                  </a:r>
                </a:p>
              </p:txBody>
            </p:sp>
          </p:grpSp>
          <p:cxnSp>
            <p:nvCxnSpPr>
              <p:cNvPr id="38" name="Straight Connector 37">
                <a:extLst>
                  <a:ext uri="{FF2B5EF4-FFF2-40B4-BE49-F238E27FC236}">
                    <a16:creationId xmlns:a16="http://schemas.microsoft.com/office/drawing/2014/main" id="{302D3C6A-4020-0F58-12D7-464B95274996}"/>
                  </a:ext>
                </a:extLst>
              </p:cNvPr>
              <p:cNvCxnSpPr>
                <a:cxnSpLocks/>
              </p:cNvCxnSpPr>
              <p:nvPr/>
            </p:nvCxnSpPr>
            <p:spPr>
              <a:xfrm flipV="1">
                <a:off x="6562917" y="3208879"/>
                <a:ext cx="1221126" cy="55650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36" name="Straight Connector 35">
              <a:extLst>
                <a:ext uri="{FF2B5EF4-FFF2-40B4-BE49-F238E27FC236}">
                  <a16:creationId xmlns:a16="http://schemas.microsoft.com/office/drawing/2014/main" id="{0C3814EC-FECA-BA85-B540-CFD28D3AD8FE}"/>
                </a:ext>
              </a:extLst>
            </p:cNvPr>
            <p:cNvCxnSpPr>
              <a:cxnSpLocks/>
            </p:cNvCxnSpPr>
            <p:nvPr/>
          </p:nvCxnSpPr>
          <p:spPr>
            <a:xfrm>
              <a:off x="1009155" y="4103144"/>
              <a:ext cx="1290712" cy="19097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330A914C-0DD6-991A-536F-46538952357A}"/>
              </a:ext>
            </a:extLst>
          </p:cNvPr>
          <p:cNvGrpSpPr/>
          <p:nvPr/>
        </p:nvGrpSpPr>
        <p:grpSpPr>
          <a:xfrm>
            <a:off x="6501298" y="2618592"/>
            <a:ext cx="4656150" cy="3351047"/>
            <a:chOff x="4597180" y="1619700"/>
            <a:chExt cx="7508681" cy="3767455"/>
          </a:xfrm>
        </p:grpSpPr>
        <p:cxnSp>
          <p:nvCxnSpPr>
            <p:cNvPr id="45" name="Straight Arrow Connector 44">
              <a:extLst>
                <a:ext uri="{FF2B5EF4-FFF2-40B4-BE49-F238E27FC236}">
                  <a16:creationId xmlns:a16="http://schemas.microsoft.com/office/drawing/2014/main" id="{9038CC1A-EE58-5D99-CB55-5DD71E96074E}"/>
                </a:ext>
              </a:extLst>
            </p:cNvPr>
            <p:cNvCxnSpPr/>
            <p:nvPr/>
          </p:nvCxnSpPr>
          <p:spPr>
            <a:xfrm flipV="1">
              <a:off x="9389319" y="1619700"/>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816AB3A-2324-6A86-3AD0-8CE7F41EF78C}"/>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3AAE357A-CDD5-86C8-92EB-10566896F064}"/>
              </a:ext>
            </a:extLst>
          </p:cNvPr>
          <p:cNvGrpSpPr/>
          <p:nvPr/>
        </p:nvGrpSpPr>
        <p:grpSpPr>
          <a:xfrm>
            <a:off x="6328755" y="2981863"/>
            <a:ext cx="4639844" cy="1230909"/>
            <a:chOff x="836612" y="3063207"/>
            <a:chExt cx="4639844" cy="1230909"/>
          </a:xfrm>
        </p:grpSpPr>
        <p:grpSp>
          <p:nvGrpSpPr>
            <p:cNvPr id="48" name="Group 47">
              <a:extLst>
                <a:ext uri="{FF2B5EF4-FFF2-40B4-BE49-F238E27FC236}">
                  <a16:creationId xmlns:a16="http://schemas.microsoft.com/office/drawing/2014/main" id="{76530858-72AA-3F59-F398-7CA76CAB63D1}"/>
                </a:ext>
              </a:extLst>
            </p:cNvPr>
            <p:cNvGrpSpPr/>
            <p:nvPr/>
          </p:nvGrpSpPr>
          <p:grpSpPr>
            <a:xfrm>
              <a:off x="836612" y="3063207"/>
              <a:ext cx="4639844" cy="1230909"/>
              <a:chOff x="4575405" y="2534478"/>
              <a:chExt cx="6317882" cy="1230909"/>
            </a:xfrm>
          </p:grpSpPr>
          <p:grpSp>
            <p:nvGrpSpPr>
              <p:cNvPr id="50" name="Group 49">
                <a:extLst>
                  <a:ext uri="{FF2B5EF4-FFF2-40B4-BE49-F238E27FC236}">
                    <a16:creationId xmlns:a16="http://schemas.microsoft.com/office/drawing/2014/main" id="{F82A4963-E656-7476-12D7-BC870F5CB06F}"/>
                  </a:ext>
                </a:extLst>
              </p:cNvPr>
              <p:cNvGrpSpPr/>
              <p:nvPr/>
            </p:nvGrpSpPr>
            <p:grpSpPr>
              <a:xfrm>
                <a:off x="4575405" y="2534478"/>
                <a:ext cx="6317882" cy="1039937"/>
                <a:chOff x="4575405" y="2534478"/>
                <a:chExt cx="6317882" cy="1039937"/>
              </a:xfrm>
            </p:grpSpPr>
            <p:grpSp>
              <p:nvGrpSpPr>
                <p:cNvPr id="52" name="Group 51">
                  <a:extLst>
                    <a:ext uri="{FF2B5EF4-FFF2-40B4-BE49-F238E27FC236}">
                      <a16:creationId xmlns:a16="http://schemas.microsoft.com/office/drawing/2014/main" id="{830D7322-532B-9A01-1842-8B6677F4E281}"/>
                    </a:ext>
                  </a:extLst>
                </p:cNvPr>
                <p:cNvGrpSpPr/>
                <p:nvPr/>
              </p:nvGrpSpPr>
              <p:grpSpPr>
                <a:xfrm>
                  <a:off x="7773257" y="2534478"/>
                  <a:ext cx="3120030" cy="1039937"/>
                  <a:chOff x="7773257" y="2534478"/>
                  <a:chExt cx="3120030" cy="1039937"/>
                </a:xfrm>
              </p:grpSpPr>
              <p:cxnSp>
                <p:nvCxnSpPr>
                  <p:cNvPr id="54" name="Straight Connector 53">
                    <a:extLst>
                      <a:ext uri="{FF2B5EF4-FFF2-40B4-BE49-F238E27FC236}">
                        <a16:creationId xmlns:a16="http://schemas.microsoft.com/office/drawing/2014/main" id="{7E69C81E-6663-4847-FD2E-E906A028B66C}"/>
                      </a:ext>
                    </a:extLst>
                  </p:cNvPr>
                  <p:cNvCxnSpPr>
                    <a:cxnSpLocks/>
                  </p:cNvCxnSpPr>
                  <p:nvPr/>
                </p:nvCxnSpPr>
                <p:spPr>
                  <a:xfrm>
                    <a:off x="7773257" y="3208879"/>
                    <a:ext cx="1092021" cy="3655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2EC8CCF-5465-7BDE-BFB5-311342A0659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3" name="TextBox 52">
                  <a:extLst>
                    <a:ext uri="{FF2B5EF4-FFF2-40B4-BE49-F238E27FC236}">
                      <a16:creationId xmlns:a16="http://schemas.microsoft.com/office/drawing/2014/main" id="{9733863A-C9D1-93AA-7622-ECC136525142}"/>
                    </a:ext>
                  </a:extLst>
                </p:cNvPr>
                <p:cNvSpPr txBox="1"/>
                <p:nvPr/>
              </p:nvSpPr>
              <p:spPr>
                <a:xfrm>
                  <a:off x="4575405" y="2886426"/>
                  <a:ext cx="3192654" cy="646331"/>
                </a:xfrm>
                <a:prstGeom prst="rect">
                  <a:avLst/>
                </a:prstGeom>
                <a:noFill/>
              </p:spPr>
              <p:txBody>
                <a:bodyPr wrap="none" rtlCol="0">
                  <a:spAutoFit/>
                </a:bodyPr>
                <a:lstStyle/>
                <a:p>
                  <a:r>
                    <a:rPr lang="en-US" dirty="0"/>
                    <a:t>Trend for Treated Units</a:t>
                  </a:r>
                </a:p>
                <a:p>
                  <a:r>
                    <a:rPr lang="en-US" dirty="0"/>
                    <a:t> </a:t>
                  </a:r>
                </a:p>
              </p:txBody>
            </p:sp>
          </p:grpSp>
          <p:cxnSp>
            <p:nvCxnSpPr>
              <p:cNvPr id="51" name="Straight Connector 50">
                <a:extLst>
                  <a:ext uri="{FF2B5EF4-FFF2-40B4-BE49-F238E27FC236}">
                    <a16:creationId xmlns:a16="http://schemas.microsoft.com/office/drawing/2014/main" id="{BB452F6F-99BE-3550-3AF9-96AC751DE72E}"/>
                  </a:ext>
                </a:extLst>
              </p:cNvPr>
              <p:cNvCxnSpPr>
                <a:cxnSpLocks/>
              </p:cNvCxnSpPr>
              <p:nvPr/>
            </p:nvCxnSpPr>
            <p:spPr>
              <a:xfrm flipV="1">
                <a:off x="6562917" y="3208879"/>
                <a:ext cx="1221126" cy="556508"/>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49" name="Straight Connector 48">
              <a:extLst>
                <a:ext uri="{FF2B5EF4-FFF2-40B4-BE49-F238E27FC236}">
                  <a16:creationId xmlns:a16="http://schemas.microsoft.com/office/drawing/2014/main" id="{7FB23EE9-C126-CB1C-67E2-3D4A8806B9D5}"/>
                </a:ext>
              </a:extLst>
            </p:cNvPr>
            <p:cNvCxnSpPr>
              <a:cxnSpLocks/>
            </p:cNvCxnSpPr>
            <p:nvPr/>
          </p:nvCxnSpPr>
          <p:spPr>
            <a:xfrm>
              <a:off x="1009155" y="4103144"/>
              <a:ext cx="1290712" cy="19097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F00BFA3F-87EE-201C-091D-DFB6F0A90585}"/>
              </a:ext>
            </a:extLst>
          </p:cNvPr>
          <p:cNvGrpSpPr/>
          <p:nvPr/>
        </p:nvGrpSpPr>
        <p:grpSpPr>
          <a:xfrm>
            <a:off x="6110218" y="4495514"/>
            <a:ext cx="4931894" cy="926889"/>
            <a:chOff x="618075" y="3818952"/>
            <a:chExt cx="4931894" cy="926889"/>
          </a:xfrm>
        </p:grpSpPr>
        <p:grpSp>
          <p:nvGrpSpPr>
            <p:cNvPr id="57" name="Group 56">
              <a:extLst>
                <a:ext uri="{FF2B5EF4-FFF2-40B4-BE49-F238E27FC236}">
                  <a16:creationId xmlns:a16="http://schemas.microsoft.com/office/drawing/2014/main" id="{07DE42AE-8F85-B360-162D-BE76DC28D710}"/>
                </a:ext>
              </a:extLst>
            </p:cNvPr>
            <p:cNvGrpSpPr/>
            <p:nvPr/>
          </p:nvGrpSpPr>
          <p:grpSpPr>
            <a:xfrm>
              <a:off x="618075" y="4103144"/>
              <a:ext cx="4931894" cy="642697"/>
              <a:chOff x="4277832" y="3574415"/>
              <a:chExt cx="6715554" cy="642697"/>
            </a:xfrm>
          </p:grpSpPr>
          <p:grpSp>
            <p:nvGrpSpPr>
              <p:cNvPr id="59" name="Group 58">
                <a:extLst>
                  <a:ext uri="{FF2B5EF4-FFF2-40B4-BE49-F238E27FC236}">
                    <a16:creationId xmlns:a16="http://schemas.microsoft.com/office/drawing/2014/main" id="{1EE8ED25-A30E-040A-ED3C-6BB56DA66729}"/>
                  </a:ext>
                </a:extLst>
              </p:cNvPr>
              <p:cNvGrpSpPr/>
              <p:nvPr/>
            </p:nvGrpSpPr>
            <p:grpSpPr>
              <a:xfrm>
                <a:off x="4277832" y="3574415"/>
                <a:ext cx="6715554" cy="642697"/>
                <a:chOff x="4277832" y="3574415"/>
                <a:chExt cx="6715554" cy="642697"/>
              </a:xfrm>
            </p:grpSpPr>
            <p:grpSp>
              <p:nvGrpSpPr>
                <p:cNvPr id="61" name="Group 60">
                  <a:extLst>
                    <a:ext uri="{FF2B5EF4-FFF2-40B4-BE49-F238E27FC236}">
                      <a16:creationId xmlns:a16="http://schemas.microsoft.com/office/drawing/2014/main" id="{0527C261-3DE2-7BB4-64D8-9EB8A2885749}"/>
                    </a:ext>
                  </a:extLst>
                </p:cNvPr>
                <p:cNvGrpSpPr/>
                <p:nvPr/>
              </p:nvGrpSpPr>
              <p:grpSpPr>
                <a:xfrm>
                  <a:off x="7924234" y="3574415"/>
                  <a:ext cx="3069152" cy="279766"/>
                  <a:chOff x="7924234" y="3574415"/>
                  <a:chExt cx="3069152" cy="279766"/>
                </a:xfrm>
              </p:grpSpPr>
              <p:cxnSp>
                <p:nvCxnSpPr>
                  <p:cNvPr id="63" name="Straight Connector 62">
                    <a:extLst>
                      <a:ext uri="{FF2B5EF4-FFF2-40B4-BE49-F238E27FC236}">
                        <a16:creationId xmlns:a16="http://schemas.microsoft.com/office/drawing/2014/main" id="{958AC00C-FF1D-867A-FEFC-A4BD4EAED618}"/>
                      </a:ext>
                    </a:extLst>
                  </p:cNvPr>
                  <p:cNvCxnSpPr>
                    <a:cxnSpLocks/>
                  </p:cNvCxnSpPr>
                  <p:nvPr/>
                </p:nvCxnSpPr>
                <p:spPr>
                  <a:xfrm flipV="1">
                    <a:off x="7924234" y="3574415"/>
                    <a:ext cx="941045" cy="25822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277FA5-8FAF-97DD-EF6A-0229A6207AA4}"/>
                      </a:ext>
                    </a:extLst>
                  </p:cNvPr>
                  <p:cNvCxnSpPr>
                    <a:cxnSpLocks/>
                  </p:cNvCxnSpPr>
                  <p:nvPr/>
                </p:nvCxnSpPr>
                <p:spPr>
                  <a:xfrm>
                    <a:off x="8856677" y="3574415"/>
                    <a:ext cx="2136709" cy="279766"/>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700BDE92-5E97-034F-31FA-2111C36E2BFD}"/>
                    </a:ext>
                  </a:extLst>
                </p:cNvPr>
                <p:cNvSpPr txBox="1"/>
                <p:nvPr/>
              </p:nvSpPr>
              <p:spPr>
                <a:xfrm>
                  <a:off x="4277832" y="3847780"/>
                  <a:ext cx="4459953" cy="369332"/>
                </a:xfrm>
                <a:prstGeom prst="rect">
                  <a:avLst/>
                </a:prstGeom>
                <a:noFill/>
                <a:ln w="38100">
                  <a:noFill/>
                </a:ln>
              </p:spPr>
              <p:txBody>
                <a:bodyPr wrap="none" rtlCol="0">
                  <a:spAutoFit/>
                </a:bodyPr>
                <a:lstStyle/>
                <a:p>
                  <a:r>
                    <a:rPr lang="en-US" dirty="0"/>
                    <a:t>Predicted Trend for Control Units</a:t>
                  </a:r>
                </a:p>
              </p:txBody>
            </p:sp>
          </p:grpSp>
          <p:cxnSp>
            <p:nvCxnSpPr>
              <p:cNvPr id="60" name="Straight Connector 59">
                <a:extLst>
                  <a:ext uri="{FF2B5EF4-FFF2-40B4-BE49-F238E27FC236}">
                    <a16:creationId xmlns:a16="http://schemas.microsoft.com/office/drawing/2014/main" id="{6678A10C-07A1-8CE4-CF6D-1FB26346B3D0}"/>
                  </a:ext>
                </a:extLst>
              </p:cNvPr>
              <p:cNvCxnSpPr>
                <a:cxnSpLocks/>
              </p:cNvCxnSpPr>
              <p:nvPr/>
            </p:nvCxnSpPr>
            <p:spPr>
              <a:xfrm>
                <a:off x="6562916" y="3765387"/>
                <a:ext cx="1361318" cy="8879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58" name="Straight Connector 57">
              <a:extLst>
                <a:ext uri="{FF2B5EF4-FFF2-40B4-BE49-F238E27FC236}">
                  <a16:creationId xmlns:a16="http://schemas.microsoft.com/office/drawing/2014/main" id="{715C56E8-8B09-D0C3-32E5-0C0A24578B3D}"/>
                </a:ext>
              </a:extLst>
            </p:cNvPr>
            <p:cNvCxnSpPr>
              <a:cxnSpLocks/>
            </p:cNvCxnSpPr>
            <p:nvPr/>
          </p:nvCxnSpPr>
          <p:spPr>
            <a:xfrm>
              <a:off x="1053947" y="3818952"/>
              <a:ext cx="1245920" cy="47516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9751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CC26B-2CBD-E186-BFE2-15CA779DE524}"/>
              </a:ext>
            </a:extLst>
          </p:cNvPr>
          <p:cNvSpPr>
            <a:spLocks noGrp="1"/>
          </p:cNvSpPr>
          <p:nvPr>
            <p:ph type="title"/>
          </p:nvPr>
        </p:nvSpPr>
        <p:spPr/>
        <p:txBody>
          <a:bodyPr/>
          <a:lstStyle/>
          <a:p>
            <a:r>
              <a:rPr lang="en-US" dirty="0"/>
              <a:t>Two ways to Assess this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082DFE-0D43-47B1-B60B-CF48E2775143}"/>
                  </a:ext>
                </a:extLst>
              </p:cNvPr>
              <p:cNvSpPr>
                <a:spLocks noGrp="1"/>
              </p:cNvSpPr>
              <p:nvPr>
                <p:ph idx="1"/>
              </p:nvPr>
            </p:nvSpPr>
            <p:spPr/>
            <p:txBody>
              <a:bodyPr>
                <a:normAutofit fontScale="92500" lnSpcReduction="10000"/>
              </a:bodyPr>
              <a:lstStyle/>
              <a:p>
                <a:pPr marL="514350" indent="-514350">
                  <a:buFont typeface="+mj-lt"/>
                  <a:buAutoNum type="arabicPeriod"/>
                </a:pPr>
                <a:r>
                  <a:rPr lang="en-US" b="1" dirty="0"/>
                  <a:t>Eye-ball check</a:t>
                </a:r>
                <a:r>
                  <a:rPr lang="en-US" dirty="0"/>
                  <a:t>: plot the treatment and control trends and see if they look similar. The drawback is that you cannot see if trends are statistically different;</a:t>
                </a:r>
              </a:p>
              <a:p>
                <a:pPr marL="514350" indent="-514350">
                  <a:buFont typeface="+mj-lt"/>
                  <a:buAutoNum type="arabicPeriod"/>
                </a:pPr>
                <a:r>
                  <a:rPr lang="en-US" b="1" dirty="0"/>
                  <a:t>Event-study test</a:t>
                </a:r>
                <a:r>
                  <a:rPr lang="en-US" dirty="0"/>
                  <a:t>: estimate an altered version of the two-way fixed effects model where you allow for the impact of treatment to vary before and after treatment.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nary>
                        <m:naryPr>
                          <m:chr m:val="∑"/>
                          <m:supHide m:val="on"/>
                          <m:ctrlPr>
                            <a:rPr lang="en-US" b="0" i="1" smtClean="0">
                              <a:latin typeface="Cambria Math" panose="02040503050406030204" pitchFamily="18" charset="0"/>
                            </a:rPr>
                          </m:ctrlPr>
                        </m:naryPr>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&lt;0</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𝑡</m:t>
                              </m:r>
                              <m:r>
                                <a:rPr lang="en-US" b="0" i="1" smtClean="0">
                                  <a:latin typeface="Cambria Math" panose="02040503050406030204" pitchFamily="18" charset="0"/>
                                </a:rPr>
                                <m:t>′</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𝑡</m:t>
                          </m:r>
                          <m:r>
                            <a:rPr lang="en-US" b="0" i="1" smtClean="0">
                              <a:latin typeface="Cambria Math" panose="02040503050406030204" pitchFamily="18" charset="0"/>
                            </a:rPr>
                            <m:t>”≥0</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𝑡</m:t>
                              </m:r>
                              <m:r>
                                <a:rPr lang="en-US" b="0" i="1" smtClean="0">
                                  <a:latin typeface="Cambria Math" panose="02040503050406030204" pitchFamily="18" charset="0"/>
                                </a:rPr>
                                <m:t>”</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br>
                  <a:rPr lang="en-US" dirty="0"/>
                </a:br>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𝑡</m:t>
                        </m:r>
                        <m:r>
                          <a:rPr lang="en-US" b="0" i="1" smtClean="0">
                            <a:latin typeface="Cambria Math" panose="02040503050406030204" pitchFamily="18" charset="0"/>
                          </a:rPr>
                          <m:t>′</m:t>
                        </m:r>
                      </m:sub>
                    </m:sSub>
                  </m:oMath>
                </a14:m>
                <a:r>
                  <a:rPr lang="en-US" dirty="0"/>
                  <a:t> is statistically indistinguishable from zero, the trends are parallel.</a:t>
                </a:r>
              </a:p>
              <a:p>
                <a:pPr marL="0" indent="0">
                  <a:buNone/>
                </a:pPr>
                <a:r>
                  <a:rPr lang="en-US" dirty="0"/>
                  <a:t>This is a-kin to a placebo test. Before the treatment took place, the treatment effect should be zero.</a:t>
                </a:r>
              </a:p>
              <a:p>
                <a:pPr marL="0" indent="0">
                  <a:buNone/>
                </a:pPr>
                <a:endParaRPr lang="en-US" dirty="0"/>
              </a:p>
              <a:p>
                <a:pPr marL="514350" indent="-51435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93082DFE-0D43-47B1-B60B-CF48E2775143}"/>
                  </a:ext>
                </a:extLst>
              </p:cNvPr>
              <p:cNvSpPr>
                <a:spLocks noGrp="1" noRot="1" noChangeAspect="1" noMove="1" noResize="1" noEditPoints="1" noAdjustHandles="1" noChangeArrowheads="1" noChangeShapeType="1" noTextEdit="1"/>
              </p:cNvSpPr>
              <p:nvPr>
                <p:ph idx="1"/>
              </p:nvPr>
            </p:nvSpPr>
            <p:spPr>
              <a:blipFill>
                <a:blip r:embed="rId2"/>
                <a:stretch>
                  <a:fillRect l="-1086" t="-3198" r="-1568" b="-14535"/>
                </a:stretch>
              </a:blipFill>
            </p:spPr>
            <p:txBody>
              <a:bodyPr/>
              <a:lstStyle/>
              <a:p>
                <a:r>
                  <a:rPr lang="en-US">
                    <a:noFill/>
                  </a:rPr>
                  <a:t> </a:t>
                </a:r>
              </a:p>
            </p:txBody>
          </p:sp>
        </mc:Fallback>
      </mc:AlternateContent>
    </p:spTree>
    <p:extLst>
      <p:ext uri="{BB962C8B-B14F-4D97-AF65-F5344CB8AC3E}">
        <p14:creationId xmlns:p14="http://schemas.microsoft.com/office/powerpoint/2010/main" val="3659064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09FA-D7A7-D4FD-7A21-C42E198AE22E}"/>
              </a:ext>
            </a:extLst>
          </p:cNvPr>
          <p:cNvSpPr>
            <a:spLocks noGrp="1"/>
          </p:cNvSpPr>
          <p:nvPr>
            <p:ph type="title"/>
          </p:nvPr>
        </p:nvSpPr>
        <p:spPr/>
        <p:txBody>
          <a:bodyPr/>
          <a:lstStyle/>
          <a:p>
            <a:r>
              <a:rPr lang="en-US" dirty="0"/>
              <a:t>Extended Topic: Time-Varying Covariates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99F98F-7391-6AAC-F925-6BC96568AD97}"/>
                  </a:ext>
                </a:extLst>
              </p:cNvPr>
              <p:cNvSpPr>
                <a:spLocks noGrp="1"/>
              </p:cNvSpPr>
              <p:nvPr>
                <p:ph idx="1"/>
              </p:nvPr>
            </p:nvSpPr>
            <p:spPr/>
            <p:txBody>
              <a:bodyPr>
                <a:normAutofit/>
              </a:bodyPr>
              <a:lstStyle/>
              <a:p>
                <a:r>
                  <a:rPr lang="en-US" dirty="0"/>
                  <a:t>We can potentially improve on the two-ways fixed effects model by controlling for time-varying covariates: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b="0" i="1" smtClean="0">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r>
                        <a:rPr lang="en-US" b="0" i="1" smtClean="0">
                          <a:solidFill>
                            <a:schemeClr val="accent2"/>
                          </a:solidFill>
                          <a:latin typeface="Cambria Math" panose="02040503050406030204" pitchFamily="18" charset="0"/>
                        </a:rPr>
                        <m:t>𝜋</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𝑖𝑡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r>
                  <a:rPr lang="en-US" dirty="0"/>
                  <a:t>Improvement comes from (1) additional precision from reducing noise; and (2) greater likelihood to meet parallel trends assumption by conditioning on covariates.</a:t>
                </a:r>
              </a:p>
              <a:p>
                <a:r>
                  <a:rPr lang="en-US" dirty="0"/>
                  <a:t>You run the risk of model misspecification bias if you</a:t>
                </a:r>
                <a:r>
                  <a:rPr lang="en-US" b="0" dirty="0">
                    <a:solidFill>
                      <a:schemeClr val="accent2"/>
                    </a:solidFill>
                  </a:rPr>
                  <a:t> </a:t>
                </a:r>
                <a14:m>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𝑖𝑡</m:t>
                        </m:r>
                      </m:sub>
                    </m:sSub>
                  </m:oMath>
                </a14:m>
                <a:r>
                  <a:rPr lang="en-US" dirty="0"/>
                  <a:t> enters linearly. </a:t>
                </a:r>
                <a:r>
                  <a:rPr lang="en-US" dirty="0">
                    <a:hlinkClick r:id="rId2"/>
                  </a:rPr>
                  <a:t>Sant'Anna and Zhao (2018)</a:t>
                </a:r>
                <a:r>
                  <a:rPr lang="en-US" dirty="0"/>
                  <a:t> discusses how to incorporate ML models.</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5E99F98F-7391-6AAC-F925-6BC96568AD97}"/>
                  </a:ext>
                </a:extLst>
              </p:cNvPr>
              <p:cNvSpPr>
                <a:spLocks noGrp="1" noRot="1" noChangeAspect="1" noMove="1" noResize="1" noEditPoints="1" noAdjustHandles="1" noChangeArrowheads="1" noChangeShapeType="1" noTextEdit="1"/>
              </p:cNvSpPr>
              <p:nvPr>
                <p:ph idx="1"/>
              </p:nvPr>
            </p:nvSpPr>
            <p:spPr>
              <a:blipFill>
                <a:blip r:embed="rId3"/>
                <a:stretch>
                  <a:fillRect l="-1086" t="-2326" r="-121"/>
                </a:stretch>
              </a:blipFill>
            </p:spPr>
            <p:txBody>
              <a:bodyPr/>
              <a:lstStyle/>
              <a:p>
                <a:r>
                  <a:rPr lang="en-US">
                    <a:noFill/>
                  </a:rPr>
                  <a:t> </a:t>
                </a:r>
              </a:p>
            </p:txBody>
          </p:sp>
        </mc:Fallback>
      </mc:AlternateContent>
    </p:spTree>
    <p:extLst>
      <p:ext uri="{BB962C8B-B14F-4D97-AF65-F5344CB8AC3E}">
        <p14:creationId xmlns:p14="http://schemas.microsoft.com/office/powerpoint/2010/main" val="2273324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CAEF-E8E9-2E97-B2A5-CCE45807BBFA}"/>
              </a:ext>
            </a:extLst>
          </p:cNvPr>
          <p:cNvSpPr>
            <a:spLocks noGrp="1"/>
          </p:cNvSpPr>
          <p:nvPr>
            <p:ph type="title"/>
          </p:nvPr>
        </p:nvSpPr>
        <p:spPr/>
        <p:txBody>
          <a:bodyPr/>
          <a:lstStyle/>
          <a:p>
            <a:r>
              <a:rPr lang="en-US" dirty="0"/>
              <a:t>More </a:t>
            </a:r>
            <a:r>
              <a:rPr lang="en-US" dirty="0" err="1"/>
              <a:t>DiD</a:t>
            </a:r>
            <a:r>
              <a:rPr lang="en-US" dirty="0"/>
              <a:t> Extended Topics</a:t>
            </a:r>
          </a:p>
        </p:txBody>
      </p:sp>
      <p:sp>
        <p:nvSpPr>
          <p:cNvPr id="3" name="Content Placeholder 2">
            <a:extLst>
              <a:ext uri="{FF2B5EF4-FFF2-40B4-BE49-F238E27FC236}">
                <a16:creationId xmlns:a16="http://schemas.microsoft.com/office/drawing/2014/main" id="{7C4C0680-1774-41F8-7928-F14800863C92}"/>
              </a:ext>
            </a:extLst>
          </p:cNvPr>
          <p:cNvSpPr>
            <a:spLocks noGrp="1"/>
          </p:cNvSpPr>
          <p:nvPr>
            <p:ph idx="1"/>
          </p:nvPr>
        </p:nvSpPr>
        <p:spPr/>
        <p:txBody>
          <a:bodyPr/>
          <a:lstStyle/>
          <a:p>
            <a:r>
              <a:rPr lang="en-US" dirty="0">
                <a:hlinkClick r:id="rId2"/>
              </a:rPr>
              <a:t>Roth, Sant'Anna, Bilinski, Poe (2022)</a:t>
            </a:r>
            <a:r>
              <a:rPr lang="en-US" dirty="0"/>
              <a:t> for a comprehensive overview of the current literature. Some highlights below:</a:t>
            </a:r>
          </a:p>
          <a:p>
            <a:r>
              <a:rPr lang="en-US" dirty="0"/>
              <a:t>Staggered Treatment Effects</a:t>
            </a:r>
          </a:p>
          <a:p>
            <a:pPr lvl="1"/>
            <a:r>
              <a:rPr lang="en-US" dirty="0">
                <a:hlinkClick r:id="rId3"/>
              </a:rPr>
              <a:t>Chaisemartin and D'Haultfœuille  (2020)</a:t>
            </a:r>
            <a:endParaRPr lang="en-US" dirty="0"/>
          </a:p>
          <a:p>
            <a:pPr lvl="1"/>
            <a:r>
              <a:rPr lang="en-US" dirty="0">
                <a:hlinkClick r:id="rId4"/>
              </a:rPr>
              <a:t>Callaway and Sant'Anna (2018)</a:t>
            </a:r>
            <a:endParaRPr lang="en-US" dirty="0"/>
          </a:p>
          <a:p>
            <a:r>
              <a:rPr lang="en-US" dirty="0"/>
              <a:t>Continuous Treatment</a:t>
            </a:r>
          </a:p>
          <a:p>
            <a:pPr lvl="1"/>
            <a:r>
              <a:rPr lang="en-US" dirty="0">
                <a:hlinkClick r:id="rId5"/>
              </a:rPr>
              <a:t>Callaway, Goodman-Bacon, Sant'Anna</a:t>
            </a:r>
            <a:endParaRPr lang="en-US" dirty="0"/>
          </a:p>
          <a:p>
            <a:r>
              <a:rPr lang="en-US" dirty="0"/>
              <a:t>Doubly Robust </a:t>
            </a:r>
            <a:r>
              <a:rPr lang="en-US" dirty="0" err="1"/>
              <a:t>DiD</a:t>
            </a:r>
            <a:endParaRPr lang="en-US" dirty="0"/>
          </a:p>
          <a:p>
            <a:pPr lvl="1"/>
            <a:r>
              <a:rPr lang="en-US" dirty="0">
                <a:hlinkClick r:id="rId6"/>
              </a:rPr>
              <a:t>Sant'Anna and Zhao (2018)</a:t>
            </a:r>
            <a:endParaRPr lang="en-US" dirty="0"/>
          </a:p>
          <a:p>
            <a:pPr lvl="1"/>
            <a:endParaRPr lang="en-US" dirty="0"/>
          </a:p>
        </p:txBody>
      </p:sp>
    </p:spTree>
    <p:extLst>
      <p:ext uri="{BB962C8B-B14F-4D97-AF65-F5344CB8AC3E}">
        <p14:creationId xmlns:p14="http://schemas.microsoft.com/office/powerpoint/2010/main" val="2772606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32FD1E-E2F2-7CF7-5111-EA464D426F4E}"/>
              </a:ext>
            </a:extLst>
          </p:cNvPr>
          <p:cNvSpPr>
            <a:spLocks noGrp="1"/>
          </p:cNvSpPr>
          <p:nvPr>
            <p:ph type="title"/>
          </p:nvPr>
        </p:nvSpPr>
        <p:spPr/>
        <p:txBody>
          <a:bodyPr/>
          <a:lstStyle/>
          <a:p>
            <a:r>
              <a:rPr lang="en-US" dirty="0"/>
              <a:t>Synthetic Control</a:t>
            </a:r>
          </a:p>
        </p:txBody>
      </p:sp>
      <p:sp>
        <p:nvSpPr>
          <p:cNvPr id="5" name="Text Placeholder 4">
            <a:extLst>
              <a:ext uri="{FF2B5EF4-FFF2-40B4-BE49-F238E27FC236}">
                <a16:creationId xmlns:a16="http://schemas.microsoft.com/office/drawing/2014/main" id="{37BB626C-AEE8-FE3C-7949-4EF5C5F29B35}"/>
              </a:ext>
            </a:extLst>
          </p:cNvPr>
          <p:cNvSpPr>
            <a:spLocks noGrp="1"/>
          </p:cNvSpPr>
          <p:nvPr>
            <p:ph type="body" idx="1"/>
          </p:nvPr>
        </p:nvSpPr>
        <p:spPr/>
        <p:txBody>
          <a:bodyPr/>
          <a:lstStyle/>
          <a:p>
            <a:r>
              <a:rPr lang="en-US" dirty="0"/>
              <a:t>Abadie, Diamond, </a:t>
            </a:r>
            <a:r>
              <a:rPr lang="en-US" dirty="0" err="1"/>
              <a:t>Hainmueller</a:t>
            </a:r>
            <a:r>
              <a:rPr lang="en-US" dirty="0"/>
              <a:t> (2010)</a:t>
            </a:r>
          </a:p>
          <a:p>
            <a:r>
              <a:rPr lang="en-US" dirty="0" err="1"/>
              <a:t>Doudchenko</a:t>
            </a:r>
            <a:r>
              <a:rPr lang="en-US" dirty="0"/>
              <a:t> and </a:t>
            </a:r>
            <a:r>
              <a:rPr lang="en-US" dirty="0" err="1"/>
              <a:t>Imbens</a:t>
            </a:r>
            <a:r>
              <a:rPr lang="en-US" dirty="0"/>
              <a:t> (2016)</a:t>
            </a:r>
          </a:p>
        </p:txBody>
      </p:sp>
    </p:spTree>
    <p:extLst>
      <p:ext uri="{BB962C8B-B14F-4D97-AF65-F5344CB8AC3E}">
        <p14:creationId xmlns:p14="http://schemas.microsoft.com/office/powerpoint/2010/main" val="544984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1B62-5F2B-0042-B4D1-0A616B9A2397}"/>
              </a:ext>
            </a:extLst>
          </p:cNvPr>
          <p:cNvSpPr>
            <a:spLocks noGrp="1"/>
          </p:cNvSpPr>
          <p:nvPr>
            <p:ph type="title"/>
          </p:nvPr>
        </p:nvSpPr>
        <p:spPr/>
        <p:txBody>
          <a:bodyPr/>
          <a:lstStyle/>
          <a:p>
            <a:r>
              <a:rPr lang="en-US" dirty="0"/>
              <a:t>Causal Inference Series</a:t>
            </a:r>
          </a:p>
        </p:txBody>
      </p:sp>
      <p:sp>
        <p:nvSpPr>
          <p:cNvPr id="3" name="Content Placeholder 2">
            <a:extLst>
              <a:ext uri="{FF2B5EF4-FFF2-40B4-BE49-F238E27FC236}">
                <a16:creationId xmlns:a16="http://schemas.microsoft.com/office/drawing/2014/main" id="{70C15C76-6BD6-0F41-AB0A-743D563189AD}"/>
              </a:ext>
            </a:extLst>
          </p:cNvPr>
          <p:cNvSpPr>
            <a:spLocks noGrp="1"/>
          </p:cNvSpPr>
          <p:nvPr>
            <p:ph idx="1"/>
          </p:nvPr>
        </p:nvSpPr>
        <p:spPr/>
        <p:txBody>
          <a:bodyPr>
            <a:normAutofit lnSpcReduction="10000"/>
          </a:bodyPr>
          <a:lstStyle/>
          <a:p>
            <a:pPr marL="514350" indent="-514350">
              <a:buFont typeface="+mj-lt"/>
              <a:buAutoNum type="arabicParenR"/>
            </a:pPr>
            <a:r>
              <a:rPr lang="en-US" dirty="0"/>
              <a:t>Foundations</a:t>
            </a:r>
          </a:p>
          <a:p>
            <a:pPr marL="514350" indent="-514350">
              <a:buFont typeface="+mj-lt"/>
              <a:buAutoNum type="arabicParenR"/>
            </a:pPr>
            <a:r>
              <a:rPr lang="en-US" dirty="0"/>
              <a:t>Defining Some ATE/ATET Causal Models</a:t>
            </a:r>
          </a:p>
          <a:p>
            <a:pPr marL="514350" indent="-514350">
              <a:buFont typeface="+mj-lt"/>
              <a:buAutoNum type="arabicParenR"/>
            </a:pPr>
            <a:r>
              <a:rPr lang="en-US" dirty="0"/>
              <a:t>ATE/ATET Inference, Asymptotic Theory, and Bootstrapping</a:t>
            </a:r>
          </a:p>
          <a:p>
            <a:pPr marL="514350" indent="-514350">
              <a:buFont typeface="+mj-lt"/>
              <a:buAutoNum type="arabicParenR"/>
            </a:pPr>
            <a:r>
              <a:rPr lang="en-US" dirty="0"/>
              <a:t>Best Practices: Outliers, Class Imbalance, Feature Selection, and Bad Control </a:t>
            </a:r>
          </a:p>
          <a:p>
            <a:pPr marL="514350" indent="-514350">
              <a:buFont typeface="+mj-lt"/>
              <a:buAutoNum type="arabicParenR"/>
            </a:pPr>
            <a:r>
              <a:rPr lang="en-US" dirty="0"/>
              <a:t>Heterogeneous Treatment Effect Models and Inference</a:t>
            </a:r>
          </a:p>
          <a:p>
            <a:pPr marL="514350" indent="-514350">
              <a:buFont typeface="+mj-lt"/>
              <a:buAutoNum type="arabicParenR"/>
            </a:pPr>
            <a:r>
              <a:rPr lang="en-US" b="1" dirty="0"/>
              <a:t>Difference-in-Difference Models for Panel Data</a:t>
            </a:r>
          </a:p>
          <a:p>
            <a:pPr marL="514350" indent="-514350">
              <a:buFont typeface="+mj-lt"/>
              <a:buAutoNum type="arabicParenR"/>
            </a:pPr>
            <a:r>
              <a:rPr lang="en-US" dirty="0"/>
              <a:t>Regression Discontinuity Models</a:t>
            </a:r>
          </a:p>
          <a:p>
            <a:pPr marL="514350" indent="-514350">
              <a:buFont typeface="+mj-lt"/>
              <a:buAutoNum type="arabicParenR"/>
            </a:pPr>
            <a:r>
              <a:rPr lang="en-US" dirty="0"/>
              <a:t>Arguable Validation</a:t>
            </a:r>
          </a:p>
        </p:txBody>
      </p:sp>
    </p:spTree>
    <p:extLst>
      <p:ext uri="{BB962C8B-B14F-4D97-AF65-F5344CB8AC3E}">
        <p14:creationId xmlns:p14="http://schemas.microsoft.com/office/powerpoint/2010/main" val="2385803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SC Model</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5"/>
            <a:ext cx="3672840" cy="4351338"/>
          </a:xfrm>
        </p:spPr>
        <p:txBody>
          <a:bodyPr>
            <a:normAutofit/>
          </a:bodyPr>
          <a:lstStyle/>
          <a:p>
            <a:r>
              <a:rPr lang="en-US" dirty="0"/>
              <a:t>We predict the treated unit’s outcome if it were not treated with a weighted average of the control units</a:t>
            </a:r>
          </a:p>
          <a:p>
            <a:r>
              <a:rPr lang="en-US" dirty="0"/>
              <a:t>Weights allow for a data-driven selection of control units</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E322551F-B820-8E77-6AD9-B645D12831B2}"/>
              </a:ext>
            </a:extLst>
          </p:cNvPr>
          <p:cNvGrpSpPr/>
          <p:nvPr/>
        </p:nvGrpSpPr>
        <p:grpSpPr>
          <a:xfrm>
            <a:off x="4681330" y="2534478"/>
            <a:ext cx="6211957" cy="1312253"/>
            <a:chOff x="4681330" y="2534478"/>
            <a:chExt cx="6211957" cy="1312253"/>
          </a:xfrm>
        </p:grpSpPr>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7036479" y="2534478"/>
                <a:ext cx="3856808" cy="1039937"/>
                <a:chOff x="7036479" y="2534478"/>
                <a:chExt cx="3856808" cy="1039937"/>
              </a:xfrm>
            </p:grpSpPr>
            <p:cxnSp>
              <p:nvCxnSpPr>
                <p:cNvPr id="24" name="Straight Connector 23">
                  <a:extLst>
                    <a:ext uri="{FF2B5EF4-FFF2-40B4-BE49-F238E27FC236}">
                      <a16:creationId xmlns:a16="http://schemas.microsoft.com/office/drawing/2014/main" id="{2655C7AD-AAC9-BC71-1672-80C52A66CDB4}"/>
                    </a:ext>
                  </a:extLst>
                </p:cNvPr>
                <p:cNvCxnSpPr>
                  <a:cxnSpLocks/>
                </p:cNvCxnSpPr>
                <p:nvPr/>
              </p:nvCxnSpPr>
              <p:spPr>
                <a:xfrm>
                  <a:off x="7036479" y="3329609"/>
                  <a:ext cx="1828800" cy="2448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77E1F907-AED4-E21B-4A2A-9589981C06A6}"/>
                </a:ext>
              </a:extLst>
            </p:cNvPr>
            <p:cNvCxnSpPr>
              <a:cxnSpLocks/>
            </p:cNvCxnSpPr>
            <p:nvPr/>
          </p:nvCxnSpPr>
          <p:spPr>
            <a:xfrm flipV="1">
              <a:off x="5207679" y="3332954"/>
              <a:ext cx="1828800" cy="45496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AA76A33-C941-FD46-4053-459D1476E710}"/>
              </a:ext>
            </a:extLst>
          </p:cNvPr>
          <p:cNvGrpSpPr/>
          <p:nvPr/>
        </p:nvGrpSpPr>
        <p:grpSpPr>
          <a:xfrm>
            <a:off x="4681330" y="3364599"/>
            <a:ext cx="6211957" cy="1931487"/>
            <a:chOff x="4681330" y="3997269"/>
            <a:chExt cx="6211957" cy="1931487"/>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F0A07E-6EA1-0602-C9C7-FD8B4489E6A9}"/>
                    </a:ext>
                  </a:extLst>
                </p:cNvPr>
                <p:cNvSpPr txBox="1"/>
                <p:nvPr/>
              </p:nvSpPr>
              <p:spPr>
                <a:xfrm>
                  <a:off x="4681330" y="4451428"/>
                  <a:ext cx="1470787" cy="1477328"/>
                </a:xfrm>
                <a:prstGeom prst="rect">
                  <a:avLst/>
                </a:prstGeom>
                <a:noFill/>
              </p:spPr>
              <p:txBody>
                <a:bodyPr wrap="none" rtlCol="0">
                  <a:spAutoFit/>
                </a:bodyPr>
                <a:lstStyle/>
                <a:p>
                  <a:r>
                    <a:rPr lang="en-US" dirty="0"/>
                    <a:t>Weighted </a:t>
                  </a:r>
                </a:p>
                <a:p>
                  <a:r>
                    <a:rPr lang="en-US" dirty="0"/>
                    <a:t>Average </a:t>
                  </a:r>
                </a:p>
                <a:p>
                  <a:r>
                    <a:rPr lang="en-US" dirty="0"/>
                    <a:t>of Control </a:t>
                  </a:r>
                </a:p>
                <a:p>
                  <a:r>
                    <a:rPr lang="en-US" dirty="0"/>
                    <a:t>Units,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xmlns="">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81330" y="4451428"/>
                  <a:ext cx="1470787" cy="1477328"/>
                </a:xfrm>
                <a:prstGeom prst="rect">
                  <a:avLst/>
                </a:prstGeom>
                <a:blipFill>
                  <a:blip r:embed="rId6"/>
                  <a:stretch>
                    <a:fillRect l="-3419" t="-1695"/>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ECBDA29A-E54F-0741-7DEE-3CBE19E0B392}"/>
                </a:ext>
              </a:extLst>
            </p:cNvPr>
            <p:cNvGrpSpPr/>
            <p:nvPr/>
          </p:nvGrpSpPr>
          <p:grpSpPr>
            <a:xfrm>
              <a:off x="5207679" y="3997269"/>
              <a:ext cx="5685608" cy="458307"/>
              <a:chOff x="5207679" y="3329609"/>
              <a:chExt cx="5685608" cy="458307"/>
            </a:xfrm>
          </p:grpSpPr>
          <p:grpSp>
            <p:nvGrpSpPr>
              <p:cNvPr id="26" name="Group 25">
                <a:extLst>
                  <a:ext uri="{FF2B5EF4-FFF2-40B4-BE49-F238E27FC236}">
                    <a16:creationId xmlns:a16="http://schemas.microsoft.com/office/drawing/2014/main" id="{ACF5AE9B-B3F5-F8C4-9AA0-71D103658916}"/>
                  </a:ext>
                </a:extLst>
              </p:cNvPr>
              <p:cNvGrpSpPr/>
              <p:nvPr/>
            </p:nvGrpSpPr>
            <p:grpSpPr>
              <a:xfrm>
                <a:off x="7036479" y="3329609"/>
                <a:ext cx="3856808" cy="244806"/>
                <a:chOff x="7036479" y="3329609"/>
                <a:chExt cx="3856808" cy="244806"/>
              </a:xfrm>
            </p:grpSpPr>
            <p:cxnSp>
              <p:nvCxnSpPr>
                <p:cNvPr id="36" name="Straight Connector 35">
                  <a:extLst>
                    <a:ext uri="{FF2B5EF4-FFF2-40B4-BE49-F238E27FC236}">
                      <a16:creationId xmlns:a16="http://schemas.microsoft.com/office/drawing/2014/main" id="{F6C2B665-2005-4E0B-85F8-1065BA46ED7A}"/>
                    </a:ext>
                  </a:extLst>
                </p:cNvPr>
                <p:cNvCxnSpPr>
                  <a:cxnSpLocks/>
                </p:cNvCxnSpPr>
                <p:nvPr/>
              </p:nvCxnSpPr>
              <p:spPr>
                <a:xfrm>
                  <a:off x="7036479" y="3329609"/>
                  <a:ext cx="1828800" cy="244806"/>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F9E81A-2175-209F-C2F2-B30169D1F9B6}"/>
                    </a:ext>
                  </a:extLst>
                </p:cNvPr>
                <p:cNvCxnSpPr>
                  <a:cxnSpLocks/>
                </p:cNvCxnSpPr>
                <p:nvPr/>
              </p:nvCxnSpPr>
              <p:spPr>
                <a:xfrm>
                  <a:off x="8856676" y="3574415"/>
                  <a:ext cx="2036611" cy="0"/>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BF2B27C1-0CEF-3796-29E6-316E02DEBF45}"/>
                  </a:ext>
                </a:extLst>
              </p:cNvPr>
              <p:cNvCxnSpPr>
                <a:cxnSpLocks/>
              </p:cNvCxnSpPr>
              <p:nvPr/>
            </p:nvCxnSpPr>
            <p:spPr>
              <a:xfrm flipV="1">
                <a:off x="5207679" y="3332954"/>
                <a:ext cx="1828800" cy="454962"/>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025861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3FDBA-24CC-626C-8FCB-752C491A16B5}"/>
              </a:ext>
            </a:extLst>
          </p:cNvPr>
          <p:cNvSpPr>
            <a:spLocks noGrp="1"/>
          </p:cNvSpPr>
          <p:nvPr>
            <p:ph type="title"/>
          </p:nvPr>
        </p:nvSpPr>
        <p:spPr/>
        <p:txBody>
          <a:bodyPr/>
          <a:lstStyle/>
          <a:p>
            <a:r>
              <a:rPr lang="en-US" dirty="0"/>
              <a:t>SC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B02C0F-4513-32DF-CE91-CF477D3F604A}"/>
                  </a:ext>
                </a:extLst>
              </p:cNvPr>
              <p:cNvSpPr>
                <a:spLocks noGrp="1"/>
              </p:cNvSpPr>
              <p:nvPr>
                <p:ph idx="1"/>
              </p:nvPr>
            </p:nvSpPr>
            <p:spPr/>
            <p:txBody>
              <a:bodyPr>
                <a:normAutofit fontScale="92500" lnSpcReduction="20000"/>
              </a:bodyPr>
              <a:lstStyle/>
              <a:p>
                <a:r>
                  <a:rPr lang="en-US" dirty="0"/>
                  <a:t>Let </a:t>
                </a:r>
                <a14:m>
                  <m:oMath xmlns:m="http://schemas.openxmlformats.org/officeDocument/2006/math">
                    <m:r>
                      <a:rPr lang="en-US" i="1" dirty="0" smtClean="0">
                        <a:latin typeface="Cambria Math" panose="02040503050406030204" pitchFamily="18" charset="0"/>
                      </a:rPr>
                      <m:t>𝑖</m:t>
                    </m:r>
                    <m:r>
                      <a:rPr lang="en-US" b="0" i="1" dirty="0" smtClean="0">
                        <a:latin typeface="Cambria Math" panose="02040503050406030204" pitchFamily="18" charset="0"/>
                      </a:rPr>
                      <m:t>=0 </m:t>
                    </m:r>
                  </m:oMath>
                </a14:m>
                <a:r>
                  <a:rPr lang="en-US" dirty="0"/>
                  <a:t>indicate the treated unit, so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0</m:t>
                        </m:r>
                        <m:r>
                          <a:rPr lang="en-US" i="1" dirty="0">
                            <a:latin typeface="Cambria Math" panose="02040503050406030204" pitchFamily="18" charset="0"/>
                          </a:rPr>
                          <m:t>𝑡</m:t>
                        </m:r>
                      </m:sub>
                    </m:sSub>
                  </m:oMath>
                </a14:m>
                <a:r>
                  <a:rPr lang="en-US" dirty="0"/>
                  <a:t> is the trend of treated units</a:t>
                </a:r>
              </a:p>
              <a:p>
                <a:r>
                  <a:rPr lang="en-US" dirty="0"/>
                  <a:t>We want to predict what the treated units’ outcomes would be, if they had not been treated: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𝑌</m:t>
                        </m:r>
                      </m:e>
                      <m:sub>
                        <m:r>
                          <a:rPr lang="en-US" b="0" i="1" dirty="0" smtClean="0">
                            <a:latin typeface="Cambria Math" panose="02040503050406030204" pitchFamily="18" charset="0"/>
                          </a:rPr>
                          <m:t>0</m:t>
                        </m:r>
                        <m:r>
                          <a:rPr lang="en-US" i="1" dirty="0">
                            <a:latin typeface="Cambria Math" panose="02040503050406030204" pitchFamily="18" charset="0"/>
                          </a:rPr>
                          <m:t>𝑡</m:t>
                        </m:r>
                      </m:sub>
                    </m:sSub>
                    <m:r>
                      <a:rPr lang="en-US" i="1" dirty="0">
                        <a:latin typeface="Cambria Math" panose="02040503050406030204" pitchFamily="18" charset="0"/>
                      </a:rPr>
                      <m:t>(0)</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𝜏</m:t>
                      </m:r>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0</m:t>
                              </m:r>
                              <m:r>
                                <a:rPr lang="en-US" b="0" i="1" dirty="0" smtClean="0">
                                  <a:latin typeface="Cambria Math" panose="02040503050406030204" pitchFamily="18" charset="0"/>
                                </a:rPr>
                                <m:t>𝑡</m:t>
                              </m:r>
                              <m:r>
                                <a:rPr lang="en-US" b="0" i="1" dirty="0" smtClean="0">
                                  <a:latin typeface="Cambria Math" panose="02040503050406030204" pitchFamily="18" charset="0"/>
                                </a:rPr>
                                <m:t>”</m:t>
                              </m:r>
                            </m:sub>
                          </m:sSub>
                          <m:r>
                            <a:rPr lang="en-US" b="0" i="1" dirty="0" smtClean="0">
                              <a:latin typeface="Cambria Math" panose="02040503050406030204" pitchFamily="18" charset="0"/>
                            </a:rPr>
                            <m:t>(1)</m:t>
                          </m:r>
                        </m:e>
                      </m:nary>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sSub>
                            <m:sSubPr>
                              <m:ctrlPr>
                                <a:rPr lang="en-US" i="1" dirty="0">
                                  <a:latin typeface="Cambria Math" panose="02040503050406030204" pitchFamily="18" charset="0"/>
                                </a:rPr>
                              </m:ctrlPr>
                            </m:sSubPr>
                            <m:e>
                              <m:r>
                                <a:rPr lang="en-US" i="1" dirty="0" smtClean="0">
                                  <a:latin typeface="Cambria Math" panose="02040503050406030204" pitchFamily="18" charset="0"/>
                                </a:rPr>
                                <m:t>𝑌</m:t>
                              </m:r>
                            </m:e>
                            <m:sub>
                              <m:r>
                                <a:rPr lang="en-US" b="0" i="1" dirty="0" smtClean="0">
                                  <a:latin typeface="Cambria Math" panose="02040503050406030204" pitchFamily="18" charset="0"/>
                                </a:rPr>
                                <m:t>0</m:t>
                              </m:r>
                              <m:r>
                                <a:rPr lang="en-US" i="1" dirty="0">
                                  <a:latin typeface="Cambria Math" panose="02040503050406030204" pitchFamily="18" charset="0"/>
                                </a:rPr>
                                <m:t>𝑡</m:t>
                              </m:r>
                              <m:r>
                                <a:rPr lang="en-US" b="0" i="1" dirty="0" smtClean="0">
                                  <a:latin typeface="Cambria Math" panose="02040503050406030204" pitchFamily="18" charset="0"/>
                                </a:rPr>
                                <m:t>”</m:t>
                              </m:r>
                            </m:sub>
                          </m:sSub>
                          <m:d>
                            <m:dPr>
                              <m:ctrlPr>
                                <a:rPr lang="en-US" i="1" dirty="0">
                                  <a:latin typeface="Cambria Math" panose="02040503050406030204" pitchFamily="18" charset="0"/>
                                </a:rPr>
                              </m:ctrlPr>
                            </m:dPr>
                            <m:e>
                              <m:r>
                                <a:rPr lang="en-US" i="1" dirty="0">
                                  <a:latin typeface="Cambria Math" panose="02040503050406030204" pitchFamily="18" charset="0"/>
                                </a:rPr>
                                <m:t>0</m:t>
                              </m:r>
                            </m:e>
                          </m:d>
                        </m:e>
                      </m:nary>
                    </m:oMath>
                  </m:oMathPara>
                </a14:m>
                <a:endParaRPr lang="en-US" b="0" dirty="0"/>
              </a:p>
              <a:p>
                <a:r>
                  <a:rPr lang="en-US" dirty="0"/>
                  <a:t>SC proposes estimating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𝑌</m:t>
                        </m:r>
                      </m:e>
                      <m:sub>
                        <m:r>
                          <a:rPr lang="en-US" b="0" i="1" dirty="0" smtClean="0">
                            <a:latin typeface="Cambria Math" panose="02040503050406030204" pitchFamily="18" charset="0"/>
                          </a:rPr>
                          <m:t>0</m:t>
                        </m:r>
                        <m:r>
                          <a:rPr lang="en-US" i="1" dirty="0">
                            <a:latin typeface="Cambria Math" panose="02040503050406030204" pitchFamily="18" charset="0"/>
                          </a:rPr>
                          <m:t>𝑡</m:t>
                        </m:r>
                      </m:sub>
                    </m:sSub>
                    <m:r>
                      <a:rPr lang="en-US" i="1" dirty="0">
                        <a:latin typeface="Cambria Math" panose="02040503050406030204" pitchFamily="18" charset="0"/>
                      </a:rPr>
                      <m:t>(0)</m:t>
                    </m:r>
                  </m:oMath>
                </a14:m>
                <a:r>
                  <a:rPr lang="en-US" dirty="0"/>
                  <a:t> with a weighted average of all other control units</a:t>
                </a:r>
              </a:p>
              <a:p>
                <a:pPr marL="0" indent="0">
                  <a:buNone/>
                </a:pPr>
                <a14:m>
                  <m:oMathPara xmlns:m="http://schemas.openxmlformats.org/officeDocument/2006/math">
                    <m:oMathParaPr>
                      <m:jc m:val="centerGroup"/>
                    </m:oMathParaPr>
                    <m:oMath xmlns:m="http://schemas.openxmlformats.org/officeDocument/2006/math">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0</m:t>
                              </m:r>
                              <m:r>
                                <a:rPr lang="en-US" b="0" i="1" dirty="0" smtClean="0">
                                  <a:latin typeface="Cambria Math" panose="02040503050406030204" pitchFamily="18" charset="0"/>
                                </a:rPr>
                                <m:t>𝑡</m:t>
                              </m:r>
                            </m:sub>
                          </m:sSub>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0</m:t>
                          </m:r>
                        </m:e>
                      </m:d>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𝜇</m:t>
                          </m:r>
                        </m:e>
                      </m:acc>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𝑖</m:t>
                          </m:r>
                          <m:r>
                            <a:rPr lang="en-US" b="0" i="1" dirty="0" smtClean="0">
                              <a:latin typeface="Cambria Math" panose="02040503050406030204" pitchFamily="18" charset="0"/>
                            </a:rPr>
                            <m:t>&gt;0</m:t>
                          </m:r>
                        </m:sub>
                        <m:sup/>
                        <m:e>
                          <m:acc>
                            <m:accPr>
                              <m:chr m:val="̂"/>
                              <m:ctrlPr>
                                <a:rPr lang="en-US" b="0" i="1" dirty="0" smtClean="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panose="02040503050406030204" pitchFamily="18" charset="0"/>
                                    </a:rPr>
                                    <m:t>𝜔</m:t>
                                  </m:r>
                                </m:e>
                                <m:sub>
                                  <m:r>
                                    <a:rPr lang="en-US" i="1" dirty="0">
                                      <a:latin typeface="Cambria Math" panose="02040503050406030204" pitchFamily="18" charset="0"/>
                                    </a:rPr>
                                    <m:t>𝑖</m:t>
                                  </m:r>
                                </m:sub>
                              </m:sSub>
                            </m:e>
                          </m:acc>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e>
                      </m:nary>
                    </m:oMath>
                  </m:oMathPara>
                </a14:m>
                <a:endParaRPr lang="en-US" dirty="0"/>
              </a:p>
              <a:p>
                <a:r>
                  <a:rPr lang="en-US" dirty="0"/>
                  <a:t>This flexible notation may alarm some of you; we will cover different constraints on </a:t>
                </a:r>
                <a14:m>
                  <m:oMath xmlns:m="http://schemas.openxmlformats.org/officeDocument/2006/math">
                    <m:r>
                      <a:rPr lang="en-US" b="0" i="0" dirty="0" smtClean="0">
                        <a:latin typeface="Cambria Math" panose="02040503050406030204" pitchFamily="18" charset="0"/>
                      </a:rPr>
                      <m:t>(</m:t>
                    </m:r>
                    <m:r>
                      <a:rPr lang="en-US" b="0" i="1" dirty="0" smtClean="0">
                        <a:latin typeface="Cambria Math" panose="02040503050406030204" pitchFamily="18" charset="0"/>
                      </a:rPr>
                      <m:t>𝜇</m:t>
                    </m:r>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r>
                      <a:rPr lang="en-US" b="0" i="1" smtClean="0">
                        <a:latin typeface="Cambria Math" panose="02040503050406030204" pitchFamily="18" charset="0"/>
                      </a:rPr>
                      <m:t>)</m:t>
                    </m:r>
                  </m:oMath>
                </a14:m>
                <a:r>
                  <a:rPr lang="en-US" dirty="0"/>
                  <a:t>.</a:t>
                </a:r>
              </a:p>
            </p:txBody>
          </p:sp>
        </mc:Choice>
        <mc:Fallback xmlns="">
          <p:sp>
            <p:nvSpPr>
              <p:cNvPr id="3" name="Content Placeholder 2">
                <a:extLst>
                  <a:ext uri="{FF2B5EF4-FFF2-40B4-BE49-F238E27FC236}">
                    <a16:creationId xmlns:a16="http://schemas.microsoft.com/office/drawing/2014/main" id="{0EB02C0F-4513-32DF-CE91-CF477D3F604A}"/>
                  </a:ext>
                </a:extLst>
              </p:cNvPr>
              <p:cNvSpPr>
                <a:spLocks noGrp="1" noRot="1" noChangeAspect="1" noMove="1" noResize="1" noEditPoints="1" noAdjustHandles="1" noChangeArrowheads="1" noChangeShapeType="1" noTextEdit="1"/>
              </p:cNvSpPr>
              <p:nvPr>
                <p:ph idx="1"/>
              </p:nvPr>
            </p:nvSpPr>
            <p:spPr>
              <a:blipFill>
                <a:blip r:embed="rId2"/>
                <a:stretch>
                  <a:fillRect l="-965" t="-11919" r="-844" b="-25581"/>
                </a:stretch>
              </a:blipFill>
            </p:spPr>
            <p:txBody>
              <a:bodyPr/>
              <a:lstStyle/>
              <a:p>
                <a:r>
                  <a:rPr lang="en-US">
                    <a:noFill/>
                  </a:rPr>
                  <a:t> </a:t>
                </a:r>
              </a:p>
            </p:txBody>
          </p:sp>
        </mc:Fallback>
      </mc:AlternateContent>
    </p:spTree>
    <p:extLst>
      <p:ext uri="{BB962C8B-B14F-4D97-AF65-F5344CB8AC3E}">
        <p14:creationId xmlns:p14="http://schemas.microsoft.com/office/powerpoint/2010/main" val="1238326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570B8-08CD-11DB-7A2B-B0662816912F}"/>
              </a:ext>
            </a:extLst>
          </p:cNvPr>
          <p:cNvSpPr>
            <a:spLocks noGrp="1"/>
          </p:cNvSpPr>
          <p:nvPr>
            <p:ph type="title"/>
          </p:nvPr>
        </p:nvSpPr>
        <p:spPr/>
        <p:txBody>
          <a:bodyPr/>
          <a:lstStyle/>
          <a:p>
            <a:r>
              <a:rPr lang="en-US" dirty="0"/>
              <a:t>Validating SC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CF53F8-A3D2-77A9-277F-238EE79CEE42}"/>
                  </a:ext>
                </a:extLst>
              </p:cNvPr>
              <p:cNvSpPr>
                <a:spLocks noGrp="1"/>
              </p:cNvSpPr>
              <p:nvPr>
                <p:ph idx="1"/>
              </p:nvPr>
            </p:nvSpPr>
            <p:spPr/>
            <p:txBody>
              <a:bodyPr/>
              <a:lstStyle/>
              <a:p>
                <a:r>
                  <a:rPr lang="en-US" dirty="0"/>
                  <a:t>We will cover how different SC models go about estimating </a:t>
                </a:r>
                <a14:m>
                  <m:oMath xmlns:m="http://schemas.openxmlformats.org/officeDocument/2006/math">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𝜇</m:t>
                        </m:r>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in more detail soon, but at a high-level, an optimizer estimates </a:t>
                </a:r>
                <a14:m>
                  <m:oMath xmlns:m="http://schemas.openxmlformats.org/officeDocument/2006/math">
                    <m:d>
                      <m:dPr>
                        <m:ctrlPr>
                          <a:rPr lang="en-US" i="1" dirty="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to best predict the pre-treatment of the treated unit.</a:t>
                </a:r>
              </a:p>
              <a:p>
                <a:r>
                  <a:rPr lang="en-US" dirty="0"/>
                  <a:t>We can validate the prediction by having a hold-out sample of recent pre-treatment outcomes.</a:t>
                </a:r>
              </a:p>
              <a:p>
                <a:pPr marL="914400" lvl="1" indent="-457200">
                  <a:buFont typeface="+mj-lt"/>
                  <a:buAutoNum type="arabicPeriod"/>
                </a:pPr>
                <a:r>
                  <a:rPr lang="en-US" dirty="0"/>
                  <a:t>Estimate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using data on potential control units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&gt;0</m:t>
                    </m:r>
                  </m:oMath>
                </a14:m>
                <a:r>
                  <a:rPr lang="en-US" dirty="0"/>
                  <a:t> and for time periods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𝑝</m:t>
                        </m:r>
                      </m:sub>
                    </m:sSub>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𝑝</m:t>
                        </m:r>
                      </m:sub>
                    </m:sSub>
                  </m:oMath>
                </a14:m>
                <a:r>
                  <a:rPr lang="en-US" dirty="0"/>
                  <a:t> is the number of hold-out sample periods.</a:t>
                </a:r>
              </a:p>
              <a:p>
                <a:pPr marL="914400" lvl="1" indent="-457200">
                  <a:buFont typeface="+mj-lt"/>
                  <a:buAutoNum type="arabicPeriod"/>
                </a:pPr>
                <a:r>
                  <a:rPr lang="en-US" dirty="0"/>
                  <a:t>Evaluate whether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does a good job predicting outcomes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𝑝</m:t>
                        </m:r>
                      </m:sub>
                    </m:sSub>
                  </m:oMath>
                </a14:m>
                <a:r>
                  <a:rPr lang="en-US" dirty="0"/>
                  <a:t> periods.</a:t>
                </a:r>
              </a:p>
              <a:p>
                <a:endParaRPr lang="en-US" dirty="0"/>
              </a:p>
            </p:txBody>
          </p:sp>
        </mc:Choice>
        <mc:Fallback xmlns="">
          <p:sp>
            <p:nvSpPr>
              <p:cNvPr id="3" name="Content Placeholder 2">
                <a:extLst>
                  <a:ext uri="{FF2B5EF4-FFF2-40B4-BE49-F238E27FC236}">
                    <a16:creationId xmlns:a16="http://schemas.microsoft.com/office/drawing/2014/main" id="{6DCF53F8-A3D2-77A9-277F-238EE79CEE42}"/>
                  </a:ext>
                </a:extLst>
              </p:cNvPr>
              <p:cNvSpPr>
                <a:spLocks noGrp="1" noRot="1" noChangeAspect="1" noMove="1" noResize="1" noEditPoints="1" noAdjustHandles="1" noChangeArrowheads="1" noChangeShapeType="1" noTextEdit="1"/>
              </p:cNvSpPr>
              <p:nvPr>
                <p:ph idx="1"/>
              </p:nvPr>
            </p:nvSpPr>
            <p:spPr>
              <a:blipFill>
                <a:blip r:embed="rId2"/>
                <a:stretch>
                  <a:fillRect l="-1086" t="-2326" r="-362"/>
                </a:stretch>
              </a:blipFill>
            </p:spPr>
            <p:txBody>
              <a:bodyPr/>
              <a:lstStyle/>
              <a:p>
                <a:r>
                  <a:rPr lang="en-US">
                    <a:noFill/>
                  </a:rPr>
                  <a:t> </a:t>
                </a:r>
              </a:p>
            </p:txBody>
          </p:sp>
        </mc:Fallback>
      </mc:AlternateContent>
    </p:spTree>
    <p:extLst>
      <p:ext uri="{BB962C8B-B14F-4D97-AF65-F5344CB8AC3E}">
        <p14:creationId xmlns:p14="http://schemas.microsoft.com/office/powerpoint/2010/main" val="413452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5EE8-B811-5E5B-E106-13B493954E67}"/>
              </a:ext>
            </a:extLst>
          </p:cNvPr>
          <p:cNvSpPr>
            <a:spLocks noGrp="1"/>
          </p:cNvSpPr>
          <p:nvPr>
            <p:ph type="title"/>
          </p:nvPr>
        </p:nvSpPr>
        <p:spPr/>
        <p:txBody>
          <a:bodyPr/>
          <a:lstStyle/>
          <a:p>
            <a:r>
              <a:rPr lang="en-US" dirty="0"/>
              <a:t>SC, the big idea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4F8C17-DBDC-CBA0-58E1-87ECE7DF7129}"/>
                  </a:ext>
                </a:extLst>
              </p:cNvPr>
              <p:cNvSpPr>
                <a:spLocks noGrp="1"/>
              </p:cNvSpPr>
              <p:nvPr>
                <p:ph idx="1"/>
              </p:nvPr>
            </p:nvSpPr>
            <p:spPr/>
            <p:txBody>
              <a:bodyPr/>
              <a:lstStyle/>
              <a:p>
                <a:r>
                  <a:rPr lang="en-US" dirty="0"/>
                  <a:t>We want to have a data-driven way of identifying the ideal control group.</a:t>
                </a:r>
              </a:p>
              <a:p>
                <a:r>
                  <a:rPr lang="en-US" dirty="0"/>
                  <a:t>Since </a:t>
                </a:r>
                <a:r>
                  <a:rPr lang="en-US" dirty="0" err="1"/>
                  <a:t>DiD</a:t>
                </a:r>
                <a:r>
                  <a:rPr lang="en-US" dirty="0"/>
                  <a:t> uses all the control units in our data, we may find ourselves on a time-consuming and likely non-rigorous data-mining exercise to find units that pass the parallel trends test.</a:t>
                </a:r>
              </a:p>
              <a:p>
                <a:r>
                  <a:rPr lang="en-US" dirty="0"/>
                  <a:t>SC models have different approaches to identify the relevant control units and how important they are.</a:t>
                </a:r>
              </a:p>
              <a:p>
                <a:r>
                  <a:rPr lang="en-US" dirty="0"/>
                  <a:t>We will now go over two models that place more and less restrictions on estimating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r>
                          <a:rPr lang="en-US" i="1">
                            <a:latin typeface="Cambria Math" panose="02040503050406030204" pitchFamily="18" charset="0"/>
                          </a:rPr>
                          <m:t>𝜔</m:t>
                        </m:r>
                      </m:e>
                      <m:sub>
                        <m:r>
                          <a:rPr lang="en-US" i="1">
                            <a:latin typeface="Cambria Math" panose="02040503050406030204" pitchFamily="18" charset="0"/>
                          </a:rPr>
                          <m:t>𝑖</m:t>
                        </m:r>
                      </m:sub>
                    </m:sSub>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DB4F8C17-DBDC-CBA0-58E1-87ECE7DF7129}"/>
                  </a:ext>
                </a:extLst>
              </p:cNvPr>
              <p:cNvSpPr>
                <a:spLocks noGrp="1" noRot="1" noChangeAspect="1" noMove="1" noResize="1" noEditPoints="1" noAdjustHandles="1" noChangeArrowheads="1" noChangeShapeType="1" noTextEdit="1"/>
              </p:cNvSpPr>
              <p:nvPr>
                <p:ph idx="1"/>
              </p:nvPr>
            </p:nvSpPr>
            <p:spPr>
              <a:blipFill>
                <a:blip r:embed="rId2"/>
                <a:stretch>
                  <a:fillRect l="-1086" t="-2326" r="-965"/>
                </a:stretch>
              </a:blipFill>
            </p:spPr>
            <p:txBody>
              <a:bodyPr/>
              <a:lstStyle/>
              <a:p>
                <a:r>
                  <a:rPr lang="en-US">
                    <a:noFill/>
                  </a:rPr>
                  <a:t> </a:t>
                </a:r>
              </a:p>
            </p:txBody>
          </p:sp>
        </mc:Fallback>
      </mc:AlternateContent>
    </p:spTree>
    <p:extLst>
      <p:ext uri="{BB962C8B-B14F-4D97-AF65-F5344CB8AC3E}">
        <p14:creationId xmlns:p14="http://schemas.microsoft.com/office/powerpoint/2010/main" val="948193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C291-6F68-02A4-B247-3D98FDC2266A}"/>
              </a:ext>
            </a:extLst>
          </p:cNvPr>
          <p:cNvSpPr>
            <a:spLocks noGrp="1"/>
          </p:cNvSpPr>
          <p:nvPr>
            <p:ph type="title"/>
          </p:nvPr>
        </p:nvSpPr>
        <p:spPr/>
        <p:txBody>
          <a:bodyPr/>
          <a:lstStyle/>
          <a:p>
            <a:r>
              <a:rPr lang="en-US" dirty="0"/>
              <a:t>Abadie, Diamond, </a:t>
            </a:r>
            <a:r>
              <a:rPr lang="en-US" dirty="0" err="1"/>
              <a:t>Hainmueller</a:t>
            </a:r>
            <a:r>
              <a:rPr lang="en-US" dirty="0"/>
              <a:t> 2010 (ADH)</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7370F68-B8F4-4156-795B-117B4E517A00}"/>
                  </a:ext>
                </a:extLst>
              </p:cNvPr>
              <p:cNvSpPr>
                <a:spLocks noGrp="1"/>
              </p:cNvSpPr>
              <p:nvPr>
                <p:ph idx="1"/>
              </p:nvPr>
            </p:nvSpPr>
            <p:spPr/>
            <p:txBody>
              <a:bodyPr/>
              <a:lstStyle/>
              <a:p>
                <a:r>
                  <a:rPr lang="en-US" dirty="0"/>
                  <a:t>This is a more restrictive approach to estimating the weights </a:t>
                </a:r>
                <a14:m>
                  <m:oMath xmlns:m="http://schemas.openxmlformats.org/officeDocument/2006/math">
                    <m:r>
                      <a:rPr lang="en-US" b="0" i="0" dirty="0" smtClean="0">
                        <a:latin typeface="Cambria Math" panose="02040503050406030204" pitchFamily="18" charset="0"/>
                      </a:rPr>
                      <m:t>(</m:t>
                    </m:r>
                    <m:r>
                      <a:rPr lang="en-US" b="0" i="1" dirty="0" smtClean="0">
                        <a:latin typeface="Cambria Math" panose="02040503050406030204" pitchFamily="18" charset="0"/>
                      </a:rPr>
                      <m:t>𝜇</m:t>
                    </m:r>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r>
                      <a:rPr lang="en-US" b="0" i="1" smtClean="0">
                        <a:latin typeface="Cambria Math" panose="02040503050406030204" pitchFamily="18" charset="0"/>
                      </a:rPr>
                      <m:t>)</m:t>
                    </m:r>
                  </m:oMath>
                </a14:m>
                <a:r>
                  <a:rPr lang="en-US" dirty="0"/>
                  <a:t>. These restrictions allow us to find a unique solution for </a:t>
                </a:r>
                <a14:m>
                  <m:oMath xmlns:m="http://schemas.openxmlformats.org/officeDocument/2006/math">
                    <m:d>
                      <m:dPr>
                        <m:ctrlPr>
                          <a:rPr lang="en-US" i="1" dirty="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to predict pre-trends.</a:t>
                </a:r>
              </a:p>
              <a:p>
                <a:r>
                  <a:rPr lang="en-US" dirty="0"/>
                  <a:t>Our restrictions are (1) </a:t>
                </a:r>
                <a14:m>
                  <m:oMath xmlns:m="http://schemas.openxmlformats.org/officeDocument/2006/math">
                    <m:r>
                      <a:rPr lang="en-US" b="0" i="1" dirty="0" smtClean="0">
                        <a:latin typeface="Cambria Math" panose="02040503050406030204" pitchFamily="18" charset="0"/>
                      </a:rPr>
                      <m:t>𝜇</m:t>
                    </m:r>
                    <m:r>
                      <a:rPr lang="en-US" b="0" i="1" dirty="0" smtClean="0">
                        <a:latin typeface="Cambria Math" panose="02040503050406030204" pitchFamily="18" charset="0"/>
                      </a:rPr>
                      <m:t>=0</m:t>
                    </m:r>
                  </m:oMath>
                </a14:m>
                <a:r>
                  <a:rPr lang="en-US" dirty="0"/>
                  <a:t>; (2)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r>
                      <a:rPr lang="en-US" b="0" i="1" smtClean="0">
                        <a:latin typeface="Cambria Math" panose="02040503050406030204" pitchFamily="18" charset="0"/>
                      </a:rPr>
                      <m:t>&gt;0</m:t>
                    </m:r>
                  </m:oMath>
                </a14:m>
                <a:r>
                  <a:rPr lang="en-US" dirty="0"/>
                  <a:t>; and (3)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=1</m:t>
                    </m:r>
                  </m:oMath>
                </a14:m>
                <a:r>
                  <a:rPr lang="en-US" dirty="0"/>
                  <a:t>.</a:t>
                </a:r>
              </a:p>
              <a:p>
                <a:r>
                  <a:rPr lang="en-US" dirty="0"/>
                  <a:t>These restrictions mean that only a few units will have strictly positive weights, giving us a more interpretable result. </a:t>
                </a:r>
              </a:p>
              <a:p>
                <a:pPr lvl="1"/>
                <a:r>
                  <a:rPr lang="en-US" dirty="0"/>
                  <a:t>For example, we can find that out of 100 stores, only three stores are needed to predict the outcome of the treated store.</a:t>
                </a:r>
              </a:p>
              <a:p>
                <a:pPr marL="0" indent="0">
                  <a:buNone/>
                </a:pPr>
                <a:endParaRPr lang="en-US" dirty="0"/>
              </a:p>
            </p:txBody>
          </p:sp>
        </mc:Choice>
        <mc:Fallback>
          <p:sp>
            <p:nvSpPr>
              <p:cNvPr id="3" name="Content Placeholder 2">
                <a:extLst>
                  <a:ext uri="{FF2B5EF4-FFF2-40B4-BE49-F238E27FC236}">
                    <a16:creationId xmlns:a16="http://schemas.microsoft.com/office/drawing/2014/main" id="{77370F68-B8F4-4156-795B-117B4E517A00}"/>
                  </a:ext>
                </a:extLst>
              </p:cNvPr>
              <p:cNvSpPr>
                <a:spLocks noGrp="1" noRot="1" noChangeAspect="1" noMove="1" noResize="1" noEditPoints="1" noAdjustHandles="1" noChangeArrowheads="1" noChangeShapeType="1" noTextEdit="1"/>
              </p:cNvSpPr>
              <p:nvPr>
                <p:ph idx="1"/>
              </p:nvPr>
            </p:nvSpPr>
            <p:spPr>
              <a:blipFill>
                <a:blip r:embed="rId2"/>
                <a:stretch>
                  <a:fillRect l="-1086" t="-2326" r="-1689"/>
                </a:stretch>
              </a:blipFill>
            </p:spPr>
            <p:txBody>
              <a:bodyPr/>
              <a:lstStyle/>
              <a:p>
                <a:r>
                  <a:rPr lang="en-US">
                    <a:noFill/>
                  </a:rPr>
                  <a:t> </a:t>
                </a:r>
              </a:p>
            </p:txBody>
          </p:sp>
        </mc:Fallback>
      </mc:AlternateContent>
    </p:spTree>
    <p:extLst>
      <p:ext uri="{BB962C8B-B14F-4D97-AF65-F5344CB8AC3E}">
        <p14:creationId xmlns:p14="http://schemas.microsoft.com/office/powerpoint/2010/main" val="2092293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26AFE-DF7F-1E9E-C100-517887E372D0}"/>
              </a:ext>
            </a:extLst>
          </p:cNvPr>
          <p:cNvSpPr>
            <a:spLocks noGrp="1"/>
          </p:cNvSpPr>
          <p:nvPr>
            <p:ph type="title"/>
          </p:nvPr>
        </p:nvSpPr>
        <p:spPr/>
        <p:txBody>
          <a:bodyPr/>
          <a:lstStyle/>
          <a:p>
            <a:r>
              <a:rPr lang="en-US" dirty="0" err="1"/>
              <a:t>Doudchenko</a:t>
            </a:r>
            <a:r>
              <a:rPr lang="en-US" dirty="0"/>
              <a:t> and </a:t>
            </a:r>
            <a:r>
              <a:rPr lang="en-US" dirty="0" err="1"/>
              <a:t>Imbens</a:t>
            </a:r>
            <a:r>
              <a:rPr lang="en-US" dirty="0"/>
              <a:t> 2016 – DI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F9E89DB-1EFD-2BD4-322B-942D7B2BDE50}"/>
                  </a:ext>
                </a:extLst>
              </p:cNvPr>
              <p:cNvSpPr>
                <a:spLocks noGrp="1"/>
              </p:cNvSpPr>
              <p:nvPr>
                <p:ph idx="1"/>
              </p:nvPr>
            </p:nvSpPr>
            <p:spPr/>
            <p:txBody>
              <a:bodyPr/>
              <a:lstStyle/>
              <a:p>
                <a:r>
                  <a:rPr lang="en-US" dirty="0"/>
                  <a:t>A less restrictive SC model uses cross-validation with an elastic net regression to allow a more flexible way of estimating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a:t>
                </a:r>
              </a:p>
              <a:p>
                <a:r>
                  <a:rPr lang="en-US" dirty="0"/>
                  <a:t>Compared to ADH:</a:t>
                </a:r>
              </a:p>
              <a:p>
                <a:pPr marL="514350" indent="-514350">
                  <a:buFont typeface="+mj-lt"/>
                  <a:buAutoNum type="arabicPeriod"/>
                </a:pPr>
                <a:r>
                  <a:rPr lang="en-US" dirty="0"/>
                  <a:t>DI allows for </a:t>
                </a:r>
                <a14:m>
                  <m:oMath xmlns:m="http://schemas.openxmlformats.org/officeDocument/2006/math">
                    <m:r>
                      <a:rPr lang="en-US" b="0" i="1" dirty="0" smtClean="0">
                        <a:latin typeface="Cambria Math" panose="02040503050406030204" pitchFamily="18" charset="0"/>
                      </a:rPr>
                      <m:t>𝜇</m:t>
                    </m:r>
                  </m:oMath>
                </a14:m>
                <a:r>
                  <a:rPr lang="en-US" dirty="0"/>
                  <a:t> to take on any value, allowing us to predict the trend of a treatment unit that is outside the range of other control units (</a:t>
                </a:r>
                <a:r>
                  <a:rPr lang="en-US" dirty="0" err="1"/>
                  <a:t>ie</a:t>
                </a:r>
                <a:r>
                  <a:rPr lang="en-US" dirty="0"/>
                  <a:t>, stores with the lowest or highest sales); and</a:t>
                </a:r>
              </a:p>
              <a:p>
                <a:pPr marL="514350" indent="-514350">
                  <a:buFont typeface="+mj-lt"/>
                  <a:buAutoNum type="arabicPeriod"/>
                </a:pP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𝜔</m:t>
                        </m:r>
                      </m:e>
                      <m:sub>
                        <m:r>
                          <a:rPr lang="en-US" b="0" i="1" dirty="0" smtClean="0">
                            <a:latin typeface="Cambria Math" panose="02040503050406030204" pitchFamily="18" charset="0"/>
                          </a:rPr>
                          <m:t>𝑖</m:t>
                        </m:r>
                      </m:sub>
                    </m:sSub>
                  </m:oMath>
                </a14:m>
                <a:r>
                  <a:rPr lang="en-US" dirty="0"/>
                  <a:t> can be positive or negative, and do not necessarily need to add up to one. This allows additional precision to estimating the pre-trend.</a:t>
                </a:r>
              </a:p>
              <a:p>
                <a:endParaRPr lang="en-US" dirty="0"/>
              </a:p>
            </p:txBody>
          </p:sp>
        </mc:Choice>
        <mc:Fallback>
          <p:sp>
            <p:nvSpPr>
              <p:cNvPr id="3" name="Content Placeholder 2">
                <a:extLst>
                  <a:ext uri="{FF2B5EF4-FFF2-40B4-BE49-F238E27FC236}">
                    <a16:creationId xmlns:a16="http://schemas.microsoft.com/office/drawing/2014/main" id="{5F9E89DB-1EFD-2BD4-322B-942D7B2BDE50}"/>
                  </a:ext>
                </a:extLst>
              </p:cNvPr>
              <p:cNvSpPr>
                <a:spLocks noGrp="1" noRot="1" noChangeAspect="1" noMove="1" noResize="1" noEditPoints="1" noAdjustHandles="1" noChangeArrowheads="1" noChangeShapeType="1" noTextEdit="1"/>
              </p:cNvSpPr>
              <p:nvPr>
                <p:ph idx="1"/>
              </p:nvPr>
            </p:nvSpPr>
            <p:spPr>
              <a:blipFill>
                <a:blip r:embed="rId2"/>
                <a:stretch>
                  <a:fillRect l="-1206" t="-2326" r="-1327"/>
                </a:stretch>
              </a:blipFill>
            </p:spPr>
            <p:txBody>
              <a:bodyPr/>
              <a:lstStyle/>
              <a:p>
                <a:r>
                  <a:rPr lang="en-US">
                    <a:noFill/>
                  </a:rPr>
                  <a:t> </a:t>
                </a:r>
              </a:p>
            </p:txBody>
          </p:sp>
        </mc:Fallback>
      </mc:AlternateContent>
    </p:spTree>
    <p:extLst>
      <p:ext uri="{BB962C8B-B14F-4D97-AF65-F5344CB8AC3E}">
        <p14:creationId xmlns:p14="http://schemas.microsoft.com/office/powerpoint/2010/main" val="22557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1354-28B2-92F4-69C1-63159DB2279C}"/>
              </a:ext>
            </a:extLst>
          </p:cNvPr>
          <p:cNvSpPr>
            <a:spLocks noGrp="1"/>
          </p:cNvSpPr>
          <p:nvPr>
            <p:ph type="title"/>
          </p:nvPr>
        </p:nvSpPr>
        <p:spPr/>
        <p:txBody>
          <a:bodyPr/>
          <a:lstStyle/>
          <a:p>
            <a:r>
              <a:rPr lang="en-US" dirty="0"/>
              <a:t>How does inference work?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7097B67-9A3D-C2EB-7C6B-402C42DD0180}"/>
                  </a:ext>
                </a:extLst>
              </p:cNvPr>
              <p:cNvSpPr>
                <a:spLocks noGrp="1"/>
              </p:cNvSpPr>
              <p:nvPr>
                <p:ph idx="1"/>
              </p:nvPr>
            </p:nvSpPr>
            <p:spPr/>
            <p:txBody>
              <a:bodyPr>
                <a:normAutofit fontScale="92500" lnSpcReduction="10000"/>
              </a:bodyPr>
              <a:lstStyle/>
              <a:p>
                <a:r>
                  <a:rPr lang="en-US" dirty="0"/>
                  <a:t>Once we have a set of estimates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we can estimate the treatment effect on the treated:</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𝜏</m:t>
                      </m:r>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0</m:t>
                              </m:r>
                              <m:r>
                                <a:rPr lang="en-US" b="0" i="1" dirty="0" smtClean="0">
                                  <a:latin typeface="Cambria Math" panose="02040503050406030204" pitchFamily="18" charset="0"/>
                                </a:rPr>
                                <m:t>𝑡</m:t>
                              </m:r>
                              <m:r>
                                <a:rPr lang="en-US" b="0" i="1" dirty="0" smtClean="0">
                                  <a:latin typeface="Cambria Math" panose="02040503050406030204" pitchFamily="18" charset="0"/>
                                </a:rPr>
                                <m:t>”</m:t>
                              </m:r>
                            </m:sub>
                          </m:sSub>
                          <m:r>
                            <a:rPr lang="en-US" b="0" i="1" dirty="0" smtClean="0">
                              <a:latin typeface="Cambria Math" panose="02040503050406030204" pitchFamily="18" charset="0"/>
                            </a:rPr>
                            <m:t>(1)</m:t>
                          </m:r>
                        </m:e>
                      </m:nary>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acc>
                            <m:accPr>
                              <m:chr m:val="̂"/>
                              <m:ctrlPr>
                                <a:rPr lang="en-US" b="0" i="1" dirty="0" smtClean="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0</m:t>
                                  </m:r>
                                  <m:r>
                                    <a:rPr lang="en-US" i="1" dirty="0">
                                      <a:latin typeface="Cambria Math" panose="02040503050406030204" pitchFamily="18" charset="0"/>
                                    </a:rPr>
                                    <m:t>𝑡</m:t>
                                  </m:r>
                                  <m:r>
                                    <a:rPr lang="en-US" i="1" dirty="0">
                                      <a:latin typeface="Cambria Math" panose="02040503050406030204" pitchFamily="18" charset="0"/>
                                    </a:rPr>
                                    <m:t>”</m:t>
                                  </m:r>
                                </m:sub>
                              </m:sSub>
                            </m:e>
                          </m:acc>
                          <m:d>
                            <m:dPr>
                              <m:ctrlPr>
                                <a:rPr lang="en-US" i="1" dirty="0">
                                  <a:latin typeface="Cambria Math" panose="02040503050406030204" pitchFamily="18" charset="0"/>
                                </a:rPr>
                              </m:ctrlPr>
                            </m:dPr>
                            <m:e>
                              <m:r>
                                <a:rPr lang="en-US" i="1" dirty="0">
                                  <a:latin typeface="Cambria Math" panose="02040503050406030204" pitchFamily="18" charset="0"/>
                                </a:rPr>
                                <m:t>0</m:t>
                              </m:r>
                            </m:e>
                          </m:d>
                        </m:e>
                      </m:nary>
                    </m:oMath>
                  </m:oMathPara>
                </a14:m>
                <a:endParaRPr lang="en-US" dirty="0"/>
              </a:p>
              <a:p>
                <a:r>
                  <a:rPr lang="en-US" dirty="0"/>
                  <a:t>There are two main methods to do inference and get p-values:</a:t>
                </a:r>
              </a:p>
              <a:p>
                <a:pPr marL="514350" indent="-514350">
                  <a:buFont typeface="+mj-lt"/>
                  <a:buAutoNum type="arabicPeriod"/>
                </a:pPr>
                <a:r>
                  <a:rPr lang="en-US" dirty="0"/>
                  <a:t>Permutation / Fischer Exact Test: pretend other control units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m:t>
                    </m:r>
                  </m:oMath>
                </a14:m>
                <a:r>
                  <a:rPr lang="en-US" dirty="0"/>
                  <a:t> are treated and estimate a corresponding treatment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𝜏</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𝜏</m:t>
                        </m:r>
                      </m:e>
                      <m:sub>
                        <m:r>
                          <a:rPr lang="en-US" b="0" i="1" dirty="0" smtClean="0">
                            <a:latin typeface="Cambria Math" panose="02040503050406030204" pitchFamily="18" charset="0"/>
                          </a:rPr>
                          <m:t>𝑁</m:t>
                        </m:r>
                      </m:sub>
                    </m:sSub>
                  </m:oMath>
                </a14:m>
                <a:r>
                  <a:rPr lang="en-US" dirty="0"/>
                  <a:t>. Compare </a:t>
                </a:r>
                <a14:m>
                  <m:oMath xmlns:m="http://schemas.openxmlformats.org/officeDocument/2006/math">
                    <m:r>
                      <a:rPr lang="en-US" i="1" dirty="0">
                        <a:latin typeface="Cambria Math" panose="02040503050406030204" pitchFamily="18" charset="0"/>
                      </a:rPr>
                      <m:t>𝜏</m:t>
                    </m:r>
                  </m:oMath>
                </a14:m>
                <a:r>
                  <a:rPr lang="en-US" dirty="0"/>
                  <a:t> to these ”control effects.”</a:t>
                </a:r>
              </a:p>
              <a:p>
                <a:pPr marL="971550" lvl="1" indent="-514350">
                  <a:buFont typeface="+mj-lt"/>
                  <a:buAutoNum type="arabicPeriod"/>
                </a:pPr>
                <a:r>
                  <a:rPr lang="en-US" dirty="0"/>
                  <a:t>A modified version is to weight each “control effect” with a propensity score.</a:t>
                </a:r>
              </a:p>
              <a:p>
                <a:pPr marL="971550" lvl="1" indent="-514350">
                  <a:buFont typeface="+mj-lt"/>
                  <a:buAutoNum type="arabicPeriod"/>
                </a:pPr>
                <a:r>
                  <a:rPr lang="en-US" dirty="0"/>
                  <a:t>Instead of permuting over control units, you can permute over treatment periods.</a:t>
                </a:r>
              </a:p>
              <a:p>
                <a:pPr marL="514350" indent="-514350">
                  <a:buFont typeface="+mj-lt"/>
                  <a:buAutoNum type="arabicPeriod"/>
                </a:pPr>
                <a:r>
                  <a:rPr lang="en-US"/>
                  <a:t>Conformal Inference: </a:t>
                </a:r>
              </a:p>
              <a:p>
                <a:pPr marL="514350" indent="-514350">
                  <a:buFont typeface="+mj-lt"/>
                  <a:buAutoNum type="arabicPeriod"/>
                </a:pPr>
                <a:endParaRPr lang="en-US" dirty="0"/>
              </a:p>
              <a:p>
                <a:pPr marL="514350" indent="-514350">
                  <a:buFont typeface="+mj-lt"/>
                  <a:buAutoNum type="arabicPeriod"/>
                </a:pPr>
                <a:endParaRPr lang="en-US" dirty="0"/>
              </a:p>
            </p:txBody>
          </p:sp>
        </mc:Choice>
        <mc:Fallback>
          <p:sp>
            <p:nvSpPr>
              <p:cNvPr id="3" name="Content Placeholder 2">
                <a:extLst>
                  <a:ext uri="{FF2B5EF4-FFF2-40B4-BE49-F238E27FC236}">
                    <a16:creationId xmlns:a16="http://schemas.microsoft.com/office/drawing/2014/main" id="{F7097B67-9A3D-C2EB-7C6B-402C42DD0180}"/>
                  </a:ext>
                </a:extLst>
              </p:cNvPr>
              <p:cNvSpPr>
                <a:spLocks noGrp="1" noRot="1" noChangeAspect="1" noMove="1" noResize="1" noEditPoints="1" noAdjustHandles="1" noChangeArrowheads="1" noChangeShapeType="1" noTextEdit="1"/>
              </p:cNvSpPr>
              <p:nvPr>
                <p:ph idx="1"/>
              </p:nvPr>
            </p:nvSpPr>
            <p:spPr>
              <a:blipFill>
                <a:blip r:embed="rId2"/>
                <a:stretch>
                  <a:fillRect l="-1086" t="-19186" b="-872"/>
                </a:stretch>
              </a:blipFill>
            </p:spPr>
            <p:txBody>
              <a:bodyPr/>
              <a:lstStyle/>
              <a:p>
                <a:r>
                  <a:rPr lang="en-US">
                    <a:noFill/>
                  </a:rPr>
                  <a:t> </a:t>
                </a:r>
              </a:p>
            </p:txBody>
          </p:sp>
        </mc:Fallback>
      </mc:AlternateContent>
    </p:spTree>
    <p:extLst>
      <p:ext uri="{BB962C8B-B14F-4D97-AF65-F5344CB8AC3E}">
        <p14:creationId xmlns:p14="http://schemas.microsoft.com/office/powerpoint/2010/main" val="2548315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E8942-EF9C-18D0-F01A-147A190CBFA6}"/>
              </a:ext>
            </a:extLst>
          </p:cNvPr>
          <p:cNvSpPr>
            <a:spLocks noGrp="1"/>
          </p:cNvSpPr>
          <p:nvPr>
            <p:ph type="title"/>
          </p:nvPr>
        </p:nvSpPr>
        <p:spPr/>
        <p:txBody>
          <a:bodyPr/>
          <a:lstStyle/>
          <a:p>
            <a:r>
              <a:rPr lang="en-US" dirty="0" err="1"/>
              <a:t>DiD</a:t>
            </a:r>
            <a:r>
              <a:rPr lang="en-US" dirty="0"/>
              <a:t> vs SC</a:t>
            </a:r>
          </a:p>
        </p:txBody>
      </p:sp>
      <p:graphicFrame>
        <p:nvGraphicFramePr>
          <p:cNvPr id="4" name="Table 4">
            <a:extLst>
              <a:ext uri="{FF2B5EF4-FFF2-40B4-BE49-F238E27FC236}">
                <a16:creationId xmlns:a16="http://schemas.microsoft.com/office/drawing/2014/main" id="{AB9E4238-1309-7666-35A1-9B4489B18D3D}"/>
              </a:ext>
            </a:extLst>
          </p:cNvPr>
          <p:cNvGraphicFramePr>
            <a:graphicFrameLocks noGrp="1"/>
          </p:cNvGraphicFramePr>
          <p:nvPr>
            <p:ph idx="1"/>
            <p:extLst>
              <p:ext uri="{D42A27DB-BD31-4B8C-83A1-F6EECF244321}">
                <p14:modId xmlns:p14="http://schemas.microsoft.com/office/powerpoint/2010/main" val="2975225079"/>
              </p:ext>
            </p:extLst>
          </p:nvPr>
        </p:nvGraphicFramePr>
        <p:xfrm>
          <a:off x="838199" y="1825625"/>
          <a:ext cx="9846366" cy="3037840"/>
        </p:xfrm>
        <a:graphic>
          <a:graphicData uri="http://schemas.openxmlformats.org/drawingml/2006/table">
            <a:tbl>
              <a:tblPr firstRow="1" bandRow="1">
                <a:tableStyleId>{5C22544A-7EE6-4342-B048-85BDC9FD1C3A}</a:tableStyleId>
              </a:tblPr>
              <a:tblGrid>
                <a:gridCol w="3282122">
                  <a:extLst>
                    <a:ext uri="{9D8B030D-6E8A-4147-A177-3AD203B41FA5}">
                      <a16:colId xmlns:a16="http://schemas.microsoft.com/office/drawing/2014/main" val="59118072"/>
                    </a:ext>
                  </a:extLst>
                </a:gridCol>
                <a:gridCol w="3282122">
                  <a:extLst>
                    <a:ext uri="{9D8B030D-6E8A-4147-A177-3AD203B41FA5}">
                      <a16:colId xmlns:a16="http://schemas.microsoft.com/office/drawing/2014/main" val="2221220880"/>
                    </a:ext>
                  </a:extLst>
                </a:gridCol>
                <a:gridCol w="3282122">
                  <a:extLst>
                    <a:ext uri="{9D8B030D-6E8A-4147-A177-3AD203B41FA5}">
                      <a16:colId xmlns:a16="http://schemas.microsoft.com/office/drawing/2014/main" val="4250904754"/>
                    </a:ext>
                  </a:extLst>
                </a:gridCol>
              </a:tblGrid>
              <a:tr h="370840">
                <a:tc>
                  <a:txBody>
                    <a:bodyPr/>
                    <a:lstStyle/>
                    <a:p>
                      <a:endParaRPr lang="en-US"/>
                    </a:p>
                  </a:txBody>
                  <a:tcPr/>
                </a:tc>
                <a:tc>
                  <a:txBody>
                    <a:bodyPr/>
                    <a:lstStyle/>
                    <a:p>
                      <a:r>
                        <a:rPr lang="en-US" dirty="0" err="1"/>
                        <a:t>DiD</a:t>
                      </a:r>
                      <a:endParaRPr lang="en-US" dirty="0"/>
                    </a:p>
                  </a:txBody>
                  <a:tcPr/>
                </a:tc>
                <a:tc>
                  <a:txBody>
                    <a:bodyPr/>
                    <a:lstStyle/>
                    <a:p>
                      <a:r>
                        <a:rPr lang="en-US" dirty="0"/>
                        <a:t>SC</a:t>
                      </a:r>
                    </a:p>
                  </a:txBody>
                  <a:tcPr/>
                </a:tc>
                <a:extLst>
                  <a:ext uri="{0D108BD9-81ED-4DB2-BD59-A6C34878D82A}">
                    <a16:rowId xmlns:a16="http://schemas.microsoft.com/office/drawing/2014/main" val="1258803008"/>
                  </a:ext>
                </a:extLst>
              </a:tr>
              <a:tr h="370840">
                <a:tc>
                  <a:txBody>
                    <a:bodyPr/>
                    <a:lstStyle/>
                    <a:p>
                      <a:r>
                        <a:rPr lang="en-US" dirty="0"/>
                        <a:t>Control Group?</a:t>
                      </a:r>
                    </a:p>
                  </a:txBody>
                  <a:tcPr/>
                </a:tc>
                <a:tc>
                  <a:txBody>
                    <a:bodyPr/>
                    <a:lstStyle/>
                    <a:p>
                      <a:r>
                        <a:rPr lang="en-US" dirty="0"/>
                        <a:t>Unweighted average of all potential controls</a:t>
                      </a:r>
                    </a:p>
                  </a:txBody>
                  <a:tcPr/>
                </a:tc>
                <a:tc>
                  <a:txBody>
                    <a:bodyPr/>
                    <a:lstStyle/>
                    <a:p>
                      <a:r>
                        <a:rPr lang="en-US" dirty="0"/>
                        <a:t>Weighted average for a subset of all potential controls</a:t>
                      </a:r>
                    </a:p>
                  </a:txBody>
                  <a:tcPr/>
                </a:tc>
                <a:extLst>
                  <a:ext uri="{0D108BD9-81ED-4DB2-BD59-A6C34878D82A}">
                    <a16:rowId xmlns:a16="http://schemas.microsoft.com/office/drawing/2014/main" val="739614797"/>
                  </a:ext>
                </a:extLst>
              </a:tr>
              <a:tr h="370840">
                <a:tc>
                  <a:txBody>
                    <a:bodyPr/>
                    <a:lstStyle/>
                    <a:p>
                      <a:r>
                        <a:rPr lang="en-US" dirty="0"/>
                        <a:t>Inference?</a:t>
                      </a:r>
                    </a:p>
                  </a:txBody>
                  <a:tcPr/>
                </a:tc>
                <a:tc>
                  <a:txBody>
                    <a:bodyPr/>
                    <a:lstStyle/>
                    <a:p>
                      <a:r>
                        <a:rPr lang="en-US" dirty="0"/>
                        <a:t>Done with OLS</a:t>
                      </a:r>
                    </a:p>
                  </a:txBody>
                  <a:tcPr/>
                </a:tc>
                <a:tc>
                  <a:txBody>
                    <a:bodyPr/>
                    <a:lstStyle/>
                    <a:p>
                      <a:r>
                        <a:rPr lang="en-US" dirty="0"/>
                        <a:t>(1) Permutation;</a:t>
                      </a:r>
                      <a:br>
                        <a:rPr lang="en-US" dirty="0"/>
                      </a:br>
                      <a:r>
                        <a:rPr lang="en-US" dirty="0"/>
                        <a:t>(2) Conformal Inference; or</a:t>
                      </a:r>
                      <a:br>
                        <a:rPr lang="en-US" dirty="0"/>
                      </a:br>
                      <a:r>
                        <a:rPr lang="en-US" dirty="0"/>
                        <a:t>(3) others</a:t>
                      </a:r>
                    </a:p>
                  </a:txBody>
                  <a:tcPr/>
                </a:tc>
                <a:extLst>
                  <a:ext uri="{0D108BD9-81ED-4DB2-BD59-A6C34878D82A}">
                    <a16:rowId xmlns:a16="http://schemas.microsoft.com/office/drawing/2014/main" val="307231941"/>
                  </a:ext>
                </a:extLst>
              </a:tr>
              <a:tr h="3708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48115493"/>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21971422"/>
                  </a:ext>
                </a:extLst>
              </a:tr>
              <a:tr h="37084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95234358"/>
                  </a:ext>
                </a:extLst>
              </a:tr>
            </a:tbl>
          </a:graphicData>
        </a:graphic>
      </p:graphicFrame>
    </p:spTree>
    <p:extLst>
      <p:ext uri="{BB962C8B-B14F-4D97-AF65-F5344CB8AC3E}">
        <p14:creationId xmlns:p14="http://schemas.microsoft.com/office/powerpoint/2010/main" val="1248565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32FD1E-E2F2-7CF7-5111-EA464D426F4E}"/>
              </a:ext>
            </a:extLst>
          </p:cNvPr>
          <p:cNvSpPr>
            <a:spLocks noGrp="1"/>
          </p:cNvSpPr>
          <p:nvPr>
            <p:ph type="title"/>
          </p:nvPr>
        </p:nvSpPr>
        <p:spPr/>
        <p:txBody>
          <a:bodyPr/>
          <a:lstStyle/>
          <a:p>
            <a:r>
              <a:rPr lang="en-US" dirty="0"/>
              <a:t>Appendix and Old Slides</a:t>
            </a:r>
          </a:p>
        </p:txBody>
      </p:sp>
      <p:sp>
        <p:nvSpPr>
          <p:cNvPr id="5" name="Text Placeholder 4">
            <a:extLst>
              <a:ext uri="{FF2B5EF4-FFF2-40B4-BE49-F238E27FC236}">
                <a16:creationId xmlns:a16="http://schemas.microsoft.com/office/drawing/2014/main" id="{37BB626C-AEE8-FE3C-7949-4EF5C5F29B3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53926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Defining the difference-in-difference estimator</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40564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3B44-8F3E-9A48-977A-B0F4304BD9F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BE00AD45-E807-C644-8514-9D2CE7B7F813}"/>
              </a:ext>
            </a:extLst>
          </p:cNvPr>
          <p:cNvSpPr>
            <a:spLocks noGrp="1"/>
          </p:cNvSpPr>
          <p:nvPr>
            <p:ph idx="1"/>
          </p:nvPr>
        </p:nvSpPr>
        <p:spPr/>
        <p:txBody>
          <a:bodyPr>
            <a:normAutofit/>
          </a:bodyPr>
          <a:lstStyle/>
          <a:p>
            <a:r>
              <a:rPr lang="en-US" dirty="0"/>
              <a:t>This presentation will primarily cover how panel models can be used for causal inference, particularly difference-in-difference (</a:t>
            </a:r>
            <a:r>
              <a:rPr lang="en-US" dirty="0" err="1"/>
              <a:t>DiD</a:t>
            </a:r>
            <a:r>
              <a:rPr lang="en-US" dirty="0"/>
              <a:t>) and synthetic control-style models (SC).</a:t>
            </a:r>
          </a:p>
          <a:p>
            <a:r>
              <a:rPr lang="en-US" dirty="0"/>
              <a:t>We will also discuss the role of prediction in panel models</a:t>
            </a:r>
          </a:p>
          <a:p>
            <a:r>
              <a:rPr lang="en-US" dirty="0" err="1"/>
              <a:t>DiD</a:t>
            </a:r>
            <a:r>
              <a:rPr lang="en-US" dirty="0"/>
              <a:t> is the most popular quasi-experimental design in economics for causal inference.</a:t>
            </a:r>
          </a:p>
          <a:p>
            <a:pPr lvl="1"/>
            <a:r>
              <a:rPr lang="en-US" dirty="0"/>
              <a:t>One quarter of NBER Working Paper series used diff-in-diff; and 16% of articles in top five economic journals (</a:t>
            </a:r>
            <a:r>
              <a:rPr lang="en-US" dirty="0">
                <a:hlinkClick r:id="rId2"/>
              </a:rPr>
              <a:t>Currie et al, 2020</a:t>
            </a:r>
            <a:r>
              <a:rPr lang="en-US" dirty="0"/>
              <a:t>)</a:t>
            </a:r>
          </a:p>
          <a:p>
            <a:r>
              <a:rPr lang="en-US" dirty="0"/>
              <a:t>It exploits panel data to estimate causal impacts</a:t>
            </a:r>
          </a:p>
        </p:txBody>
      </p:sp>
    </p:spTree>
    <p:extLst>
      <p:ext uri="{BB962C8B-B14F-4D97-AF65-F5344CB8AC3E}">
        <p14:creationId xmlns:p14="http://schemas.microsoft.com/office/powerpoint/2010/main" val="314643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06D5C-2281-1C4D-90E9-EE6718871B74}"/>
              </a:ext>
            </a:extLst>
          </p:cNvPr>
          <p:cNvSpPr>
            <a:spLocks noGrp="1"/>
          </p:cNvSpPr>
          <p:nvPr>
            <p:ph type="title"/>
          </p:nvPr>
        </p:nvSpPr>
        <p:spPr/>
        <p:txBody>
          <a:bodyPr/>
          <a:lstStyle/>
          <a:p>
            <a:r>
              <a:rPr lang="en-US" dirty="0"/>
              <a:t>Foundation using panel data</a:t>
            </a:r>
          </a:p>
        </p:txBody>
      </p:sp>
      <p:sp>
        <p:nvSpPr>
          <p:cNvPr id="3" name="Content Placeholder 2">
            <a:extLst>
              <a:ext uri="{FF2B5EF4-FFF2-40B4-BE49-F238E27FC236}">
                <a16:creationId xmlns:a16="http://schemas.microsoft.com/office/drawing/2014/main" id="{65AABF75-2717-F043-8D71-1AF83EA0DECE}"/>
              </a:ext>
            </a:extLst>
          </p:cNvPr>
          <p:cNvSpPr>
            <a:spLocks noGrp="1"/>
          </p:cNvSpPr>
          <p:nvPr>
            <p:ph idx="1"/>
          </p:nvPr>
        </p:nvSpPr>
        <p:spPr/>
        <p:txBody>
          <a:bodyPr/>
          <a:lstStyle/>
          <a:p>
            <a:r>
              <a:rPr lang="en-US" u="sng" dirty="0"/>
              <a:t>Panel data</a:t>
            </a:r>
            <a:r>
              <a:rPr lang="en-US" dirty="0"/>
              <a:t> is when each subject is tracked across multiple time periods. For example, knowing the purchase history of a given customer or account for each calendar day.</a:t>
            </a:r>
          </a:p>
          <a:p>
            <a:r>
              <a:rPr lang="en-US" dirty="0"/>
              <a:t>With greater data storage capacity, panel data is becoming more available to scientists for analysis.</a:t>
            </a:r>
          </a:p>
        </p:txBody>
      </p:sp>
    </p:spTree>
    <p:extLst>
      <p:ext uri="{BB962C8B-B14F-4D97-AF65-F5344CB8AC3E}">
        <p14:creationId xmlns:p14="http://schemas.microsoft.com/office/powerpoint/2010/main" val="788517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838D6-F56C-9843-A0D4-332E08E60DE0}"/>
              </a:ext>
            </a:extLst>
          </p:cNvPr>
          <p:cNvSpPr>
            <a:spLocks noGrp="1"/>
          </p:cNvSpPr>
          <p:nvPr>
            <p:ph type="title"/>
          </p:nvPr>
        </p:nvSpPr>
        <p:spPr/>
        <p:txBody>
          <a:bodyPr/>
          <a:lstStyle/>
          <a:p>
            <a:r>
              <a:rPr lang="en-US" dirty="0"/>
              <a:t>Simple panel data set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169666-D9AB-7746-9D0E-116D2E0C5D02}"/>
                  </a:ext>
                </a:extLst>
              </p:cNvPr>
              <p:cNvSpPr>
                <a:spLocks noGrp="1"/>
              </p:cNvSpPr>
              <p:nvPr>
                <p:ph idx="1"/>
              </p:nvPr>
            </p:nvSpPr>
            <p:spPr/>
            <p:txBody>
              <a:bodyPr>
                <a:normAutofit fontScale="92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r>
                        <a:rPr lang="en-US" b="0" i="1" smtClean="0">
                          <a:latin typeface="Cambria Math" panose="02040503050406030204" pitchFamily="18" charset="0"/>
                        </a:rPr>
                        <m:t>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m:oMathPara>
                </a14:m>
                <a:endParaRPr lang="en-US" dirty="0"/>
              </a:p>
              <a:p>
                <a:r>
                  <a:rPr lang="en-US" dirty="0"/>
                  <a:t>Each subject </a:t>
                </a:r>
                <a14:m>
                  <m:oMath xmlns:m="http://schemas.openxmlformats.org/officeDocument/2006/math">
                    <m:r>
                      <a:rPr lang="en-US" b="0" i="1" smtClean="0">
                        <a:latin typeface="Cambria Math" panose="02040503050406030204" pitchFamily="18" charset="0"/>
                      </a:rPr>
                      <m:t>𝑖</m:t>
                    </m:r>
                  </m:oMath>
                </a14:m>
                <a:r>
                  <a:rPr lang="en-US" dirty="0"/>
                  <a:t> is tracked for time periods </a:t>
                </a:r>
                <a14:m>
                  <m:oMath xmlns:m="http://schemas.openxmlformats.org/officeDocument/2006/math">
                    <m:r>
                      <a:rPr lang="en-US" b="0" i="1" smtClean="0">
                        <a:latin typeface="Cambria Math" panose="02040503050406030204" pitchFamily="18" charset="0"/>
                      </a:rPr>
                      <m:t>𝑡</m:t>
                    </m:r>
                  </m:oMath>
                </a14:m>
                <a:r>
                  <a:rPr lang="en-US" dirty="0"/>
                  <a:t>. The outcome of interest is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r>
                      <a:rPr lang="en-US" b="0" i="0" smtClean="0">
                        <a:latin typeface="Cambria Math" panose="02040503050406030204" pitchFamily="18" charset="0"/>
                      </a:rPr>
                      <m:t>.</m:t>
                    </m:r>
                  </m:oMath>
                </a14:m>
                <a:endParaRPr lang="en-US" dirty="0"/>
              </a:p>
              <a:p>
                <a:r>
                  <a:rPr lang="en-US" dirty="0"/>
                  <a:t>Suppose that all subjects are untreated before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W</m:t>
                        </m:r>
                      </m:e>
                      <m:sub>
                        <m:r>
                          <m:rPr>
                            <m:sty m:val="p"/>
                          </m:rPr>
                          <a:rPr lang="en-US" b="0" i="0" smtClean="0">
                            <a:latin typeface="Cambria Math" panose="02040503050406030204" pitchFamily="18" charset="0"/>
                          </a:rPr>
                          <m:t>it</m:t>
                        </m:r>
                      </m:sub>
                    </m:sSub>
                    <m:r>
                      <a:rPr lang="en-US" b="0" i="0" smtClean="0">
                        <a:latin typeface="Cambria Math" panose="02040503050406030204" pitchFamily="18" charset="0"/>
                      </a:rPr>
                      <m:t>=0 </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&lt;0</m:t>
                    </m:r>
                  </m:oMath>
                </a14:m>
                <a:r>
                  <a:rPr lang="en-US" dirty="0"/>
                  <a:t>), and some are treated starting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Starting from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treatment and control groups are mutually exclusive and are permanently assigned.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𝑖𝑡</m:t>
                          </m:r>
                        </m:sub>
                      </m:sSub>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0, </m:t>
                              </m:r>
                              <m:r>
                                <a:rPr lang="en-US" b="0" i="1" smtClean="0">
                                  <a:latin typeface="Cambria Math" panose="02040503050406030204" pitchFamily="18" charset="0"/>
                                </a:rPr>
                                <m:t>𝑡</m:t>
                              </m:r>
                              <m:r>
                                <a:rPr lang="en-US" b="0" i="1" smtClean="0">
                                  <a:latin typeface="Cambria Math" panose="02040503050406030204" pitchFamily="18" charset="0"/>
                                </a:rPr>
                                <m:t>&lt;0</m:t>
                              </m:r>
                            </m:e>
                            <m:e>
                              <m:r>
                                <a:rPr lang="en-US" b="0" i="1" smtClean="0">
                                  <a:latin typeface="Cambria Math" panose="02040503050406030204" pitchFamily="18" charset="0"/>
                                </a:rPr>
                                <m:t>1, </m:t>
                              </m:r>
                              <m:r>
                                <a:rPr lang="en-US" b="0" i="1" smtClean="0">
                                  <a:latin typeface="Cambria Math" panose="02040503050406030204" pitchFamily="18" charset="0"/>
                                </a:rPr>
                                <m:t>𝑡</m:t>
                              </m:r>
                              <m:r>
                                <a:rPr lang="en-US" b="0" i="1" smtClean="0">
                                  <a:latin typeface="Cambria Math" panose="02040503050406030204" pitchFamily="18" charset="0"/>
                                </a:rPr>
                                <m:t>≥0 &amp;, </m:t>
                              </m:r>
                              <m:r>
                                <a:rPr lang="en-US" b="0" i="1" smtClean="0">
                                  <a:latin typeface="Cambria Math" panose="02040503050406030204" pitchFamily="18" charset="0"/>
                                </a:rPr>
                                <m:t>𝑖</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sub>
                              </m:sSub>
                              <m:r>
                                <a:rPr lang="en-US" b="0" i="1" smtClean="0">
                                  <a:latin typeface="Cambria Math" panose="02040503050406030204" pitchFamily="18" charset="0"/>
                                </a:rPr>
                                <m:t>)&amp;</m:t>
                              </m:r>
                            </m:e>
                            <m:e>
                              <m:r>
                                <a:rPr lang="en-US" b="0" i="1" smtClean="0">
                                  <a:latin typeface="Cambria Math" panose="02040503050406030204" pitchFamily="18" charset="0"/>
                                </a:rPr>
                                <m:t>0, </m:t>
                              </m:r>
                              <m:r>
                                <a:rPr lang="en-US" b="0" i="1" smtClean="0">
                                  <a:latin typeface="Cambria Math" panose="02040503050406030204" pitchFamily="18" charset="0"/>
                                </a:rPr>
                                <m:t>𝑡</m:t>
                              </m:r>
                              <m:r>
                                <a:rPr lang="en-US" b="0" i="1" smtClean="0">
                                  <a:latin typeface="Cambria Math" panose="02040503050406030204" pitchFamily="18" charset="0"/>
                                </a:rPr>
                                <m:t>≥0 , </m:t>
                              </m:r>
                              <m:r>
                                <a:rPr lang="en-US" b="0" i="1" smtClean="0">
                                  <a:latin typeface="Cambria Math" panose="02040503050406030204" pitchFamily="18" charset="0"/>
                                </a:rPr>
                                <m:t>𝑖</m:t>
                              </m:r>
                              <m:r>
                                <m:rPr>
                                  <m:lit/>
                                </m:rPr>
                                <a:rPr lang="en-US" b="0" i="1" smtClean="0">
                                  <a:latin typeface="Cambria Math" panose="02040503050406030204" pitchFamily="18" charset="0"/>
                                </a:rPr>
                                <m:t> </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e>
                          </m:eqArr>
                        </m:e>
                      </m:d>
                    </m:oMath>
                  </m:oMathPara>
                </a14:m>
                <a:endParaRPr lang="en-US" dirty="0"/>
              </a:p>
              <a:p>
                <a:r>
                  <a:rPr lang="en-US" dirty="0"/>
                  <a:t>Treatment groups never switch to control.</a:t>
                </a:r>
              </a:p>
              <a:p>
                <a:r>
                  <a:rPr lang="en-US" u="sng" dirty="0"/>
                  <a:t>Treatment group</a:t>
                </a:r>
                <a:r>
                  <a:rPr lang="en-US" dirty="0"/>
                  <a:t>: subjects that are eventually assigned treatment</a:t>
                </a:r>
              </a:p>
              <a:p>
                <a:r>
                  <a:rPr lang="en-US" u="sng" dirty="0"/>
                  <a:t>Control group</a:t>
                </a:r>
                <a:r>
                  <a:rPr lang="en-US" dirty="0"/>
                  <a:t>: subjects that are never assigned treatment</a:t>
                </a:r>
              </a:p>
            </p:txBody>
          </p:sp>
        </mc:Choice>
        <mc:Fallback xmlns="">
          <p:sp>
            <p:nvSpPr>
              <p:cNvPr id="3" name="Content Placeholder 2">
                <a:extLst>
                  <a:ext uri="{FF2B5EF4-FFF2-40B4-BE49-F238E27FC236}">
                    <a16:creationId xmlns:a16="http://schemas.microsoft.com/office/drawing/2014/main" id="{1F169666-D9AB-7746-9D0E-116D2E0C5D02}"/>
                  </a:ext>
                </a:extLst>
              </p:cNvPr>
              <p:cNvSpPr>
                <a:spLocks noGrp="1" noRot="1" noChangeAspect="1" noMove="1" noResize="1" noEditPoints="1" noAdjustHandles="1" noChangeArrowheads="1" noChangeShapeType="1" noTextEdit="1"/>
              </p:cNvSpPr>
              <p:nvPr>
                <p:ph idx="1"/>
              </p:nvPr>
            </p:nvSpPr>
            <p:spPr>
              <a:blipFill>
                <a:blip r:embed="rId2"/>
                <a:stretch>
                  <a:fillRect l="-965" t="-30523" r="-724" b="-65407"/>
                </a:stretch>
              </a:blipFill>
            </p:spPr>
            <p:txBody>
              <a:bodyPr/>
              <a:lstStyle/>
              <a:p>
                <a:r>
                  <a:rPr lang="en-US">
                    <a:noFill/>
                  </a:rPr>
                  <a:t> </a:t>
                </a:r>
              </a:p>
            </p:txBody>
          </p:sp>
        </mc:Fallback>
      </mc:AlternateContent>
    </p:spTree>
    <p:extLst>
      <p:ext uri="{BB962C8B-B14F-4D97-AF65-F5344CB8AC3E}">
        <p14:creationId xmlns:p14="http://schemas.microsoft.com/office/powerpoint/2010/main" val="1317775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A2552-D03E-F242-8C2D-E2BB3CF23E33}"/>
              </a:ext>
            </a:extLst>
          </p:cNvPr>
          <p:cNvSpPr>
            <a:spLocks noGrp="1"/>
          </p:cNvSpPr>
          <p:nvPr>
            <p:ph type="title"/>
          </p:nvPr>
        </p:nvSpPr>
        <p:spPr/>
        <p:txBody>
          <a:bodyPr/>
          <a:lstStyle/>
          <a:p>
            <a:r>
              <a:rPr lang="en-US" dirty="0"/>
              <a:t>Two naïve comparisons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EB0A42-9CFE-FD41-AF42-6B863E6B0839}"/>
                  </a:ext>
                </a:extLst>
              </p:cNvPr>
              <p:cNvSpPr>
                <a:spLocks noGrp="1"/>
              </p:cNvSpPr>
              <p:nvPr>
                <p:ph idx="1"/>
              </p:nvPr>
            </p:nvSpPr>
            <p:spPr/>
            <p:txBody>
              <a:bodyPr>
                <a:normAutofit fontScale="92500" lnSpcReduction="10000"/>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r>
                      <a:rPr lang="en-US" b="0" i="1" smtClean="0">
                        <a:latin typeface="Cambria Math" panose="02040503050406030204" pitchFamily="18" charset="0"/>
                      </a:rPr>
                      <m:t>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a14:m>
                <a:endParaRPr lang="en-US" dirty="0"/>
              </a:p>
              <a:p>
                <a:pPr marL="514350" indent="-514350">
                  <a:buAutoNum type="arabicPeriod"/>
                </a:pPr>
                <a:r>
                  <a:rPr lang="en-US" b="1" dirty="0"/>
                  <a:t>Post-Pre: </a:t>
                </a:r>
                <a:r>
                  <a:rPr lang="en-US" dirty="0"/>
                  <a:t>Among treated subjects, compare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oMath>
                </a14:m>
                <a:r>
                  <a:rPr lang="en-US" dirty="0"/>
                  <a:t> before and after treatment. This compares across time.</a:t>
                </a:r>
                <a:endParaRPr lang="en-US" dirty="0">
                  <a:latin typeface="Cambria Math" panose="02040503050406030204" pitchFamily="18" charset="0"/>
                </a:endParaRP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𝑇𝑟𝑒𝑎𝑡</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&lt;0,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𝑇𝑟𝑒𝑎𝑡</m:t>
                        </m:r>
                      </m:e>
                    </m:d>
                  </m:oMath>
                </a14:m>
                <a:endParaRPr lang="en-US" b="0" dirty="0"/>
              </a:p>
              <a:p>
                <a:pPr lvl="1"/>
                <a:r>
                  <a:rPr lang="en-US" b="0" dirty="0"/>
                  <a:t>Problematic because you do not know how much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oMath>
                </a14:m>
                <a:r>
                  <a:rPr lang="en-US" b="0" dirty="0"/>
                  <a:t> is due to the true difference </a:t>
                </a:r>
                <a14:m>
                  <m:oMath xmlns:m="http://schemas.openxmlformats.org/officeDocument/2006/math">
                    <m:r>
                      <a:rPr lang="en-US" b="0" i="1" smtClean="0">
                        <a:latin typeface="Cambria Math" panose="02040503050406030204" pitchFamily="18" charset="0"/>
                      </a:rPr>
                      <m:t>𝜏</m:t>
                    </m:r>
                  </m:oMath>
                </a14:m>
                <a:r>
                  <a:rPr lang="en-US" b="0"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a14:m>
                <a:r>
                  <a:rPr lang="en-US" b="0" dirty="0"/>
                  <a:t> </a:t>
                </a:r>
              </a:p>
              <a:p>
                <a:pPr lvl="1"/>
                <a:r>
                  <a:rPr lang="en-US" dirty="0"/>
                  <a:t>For example, suppose that there was a change in a feature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𝑖𝑡</m:t>
                        </m:r>
                      </m:sub>
                    </m:sSub>
                  </m:oMath>
                </a14:m>
                <a:r>
                  <a:rPr lang="en-US" b="0" dirty="0"/>
                  <a:t> around the same time.</a:t>
                </a:r>
              </a:p>
              <a:p>
                <a:pPr marL="514350" indent="-514350">
                  <a:buAutoNum type="arabicPeriod"/>
                </a:pPr>
                <a:r>
                  <a:rPr lang="en-US" b="1" dirty="0"/>
                  <a:t>Treatment-Control: </a:t>
                </a:r>
                <a:r>
                  <a:rPr lang="en-US" dirty="0"/>
                  <a:t>Among observations after treatment assignment, compare treatment and control. This compares across units.</a:t>
                </a: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𝑇𝑟𝑒𝑎𝑡</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𝐶𝑜𝑛𝑡𝑟𝑜𝑙</m:t>
                        </m:r>
                      </m:e>
                    </m:d>
                  </m:oMath>
                </a14:m>
                <a:endParaRPr lang="en-US" b="0" dirty="0"/>
              </a:p>
              <a:p>
                <a:pPr lvl="1"/>
                <a:r>
                  <a:rPr lang="en-US" dirty="0"/>
                  <a:t>Problematic for the same reason. Treatment and control can differ in terms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a14:m>
                <a:r>
                  <a:rPr lang="en-US" b="0" dirty="0"/>
                  <a:t>.</a:t>
                </a:r>
              </a:p>
              <a:p>
                <a:pPr marL="514350" indent="-514350">
                  <a:buAutoNum type="arabicPeriod"/>
                </a:pPr>
                <a:endParaRPr lang="en-US" b="1" dirty="0"/>
              </a:p>
            </p:txBody>
          </p:sp>
        </mc:Choice>
        <mc:Fallback xmlns="">
          <p:sp>
            <p:nvSpPr>
              <p:cNvPr id="3" name="Content Placeholder 2">
                <a:extLst>
                  <a:ext uri="{FF2B5EF4-FFF2-40B4-BE49-F238E27FC236}">
                    <a16:creationId xmlns:a16="http://schemas.microsoft.com/office/drawing/2014/main" id="{6BEB0A42-9CFE-FD41-AF42-6B863E6B0839}"/>
                  </a:ext>
                </a:extLst>
              </p:cNvPr>
              <p:cNvSpPr>
                <a:spLocks noGrp="1" noRot="1" noChangeAspect="1" noMove="1" noResize="1" noEditPoints="1" noAdjustHandles="1" noChangeArrowheads="1" noChangeShapeType="1" noTextEdit="1"/>
              </p:cNvSpPr>
              <p:nvPr>
                <p:ph idx="1"/>
              </p:nvPr>
            </p:nvSpPr>
            <p:spPr>
              <a:blipFill>
                <a:blip r:embed="rId2"/>
                <a:stretch>
                  <a:fillRect l="-1086" t="-2035" b="-291"/>
                </a:stretch>
              </a:blipFill>
            </p:spPr>
            <p:txBody>
              <a:bodyPr/>
              <a:lstStyle/>
              <a:p>
                <a:r>
                  <a:rPr lang="en-US">
                    <a:noFill/>
                  </a:rPr>
                  <a:t> </a:t>
                </a:r>
              </a:p>
            </p:txBody>
          </p:sp>
        </mc:Fallback>
      </mc:AlternateContent>
    </p:spTree>
    <p:extLst>
      <p:ext uri="{BB962C8B-B14F-4D97-AF65-F5344CB8AC3E}">
        <p14:creationId xmlns:p14="http://schemas.microsoft.com/office/powerpoint/2010/main" val="2517035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B263-53F9-074D-837F-BDD749B65A2D}"/>
              </a:ext>
            </a:extLst>
          </p:cNvPr>
          <p:cNvSpPr>
            <a:spLocks noGrp="1"/>
          </p:cNvSpPr>
          <p:nvPr>
            <p:ph type="title"/>
          </p:nvPr>
        </p:nvSpPr>
        <p:spPr/>
        <p:txBody>
          <a:bodyPr/>
          <a:lstStyle/>
          <a:p>
            <a:r>
              <a:rPr lang="en-US" dirty="0"/>
              <a:t>Instead, let’s compare across time and units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4722AD-6043-AF4D-A274-CEBC82A960F6}"/>
                  </a:ext>
                </a:extLst>
              </p:cNvPr>
              <p:cNvSpPr>
                <a:spLocks noGrp="1"/>
              </p:cNvSpPr>
              <p:nvPr>
                <p:ph idx="1"/>
              </p:nvPr>
            </p:nvSpPr>
            <p:spPr/>
            <p:txBody>
              <a:bodyPr/>
              <a:lstStyle/>
              <a:p>
                <a:pPr marL="3200400" lvl="7" indent="0">
                  <a:buNone/>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r>
                        <a:rPr lang="en-US" sz="2800" b="0" i="1" smtClean="0">
                          <a:latin typeface="Cambria Math" panose="02040503050406030204" pitchFamily="18" charset="0"/>
                        </a:rPr>
                        <m:t>𝜏</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𝑖𝑡</m:t>
                          </m:r>
                        </m:sub>
                      </m:sSub>
                    </m:oMath>
                  </m:oMathPara>
                </a14:m>
                <a:endParaRPr lang="en-US" sz="2800" dirty="0"/>
              </a:p>
              <a:p>
                <a:pPr marL="3200400" lvl="7" indent="0">
                  <a:buNone/>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r>
                        <a:rPr lang="en-US" sz="2800" b="0" i="1" smtClean="0">
                          <a:latin typeface="Cambria Math" panose="02040503050406030204" pitchFamily="18" charset="0"/>
                        </a:rPr>
                        <m:t>𝜏</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𝑖𝑡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𝛾</m:t>
                          </m:r>
                        </m:e>
                        <m:sub>
                          <m:r>
                            <a:rPr lang="en-US" sz="2800" b="0" i="1" smtClean="0">
                              <a:solidFill>
                                <a:schemeClr val="accent2"/>
                              </a:solidFill>
                              <a:latin typeface="Cambria Math" panose="02040503050406030204" pitchFamily="18" charset="0"/>
                            </a:rPr>
                            <m:t>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𝜂</m:t>
                          </m:r>
                        </m:e>
                        <m:sub>
                          <m:r>
                            <a:rPr lang="en-US" sz="2800" b="0" i="1" smtClean="0">
                              <a:solidFill>
                                <a:schemeClr val="accent2"/>
                              </a:solidFill>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𝑖𝑡</m:t>
                          </m:r>
                        </m:sub>
                      </m:sSub>
                    </m:oMath>
                  </m:oMathPara>
                </a14:m>
                <a:endParaRPr lang="en-US" dirty="0"/>
              </a:p>
              <a:p>
                <a:r>
                  <a:rPr lang="en-US" dirty="0"/>
                  <a:t>Build additional structure to the model</a:t>
                </a:r>
              </a:p>
              <a:p>
                <a:pPr lvl="1"/>
                <a:r>
                  <a:rPr lang="en-US" dirty="0"/>
                  <a:t>Include fixed effects, or parameters, for each subject (</a:t>
                </a:r>
                <a14:m>
                  <m:oMath xmlns:m="http://schemas.openxmlformats.org/officeDocument/2006/math">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𝜂</m:t>
                        </m:r>
                      </m:e>
                      <m:sub>
                        <m:r>
                          <a:rPr lang="en-US" i="1">
                            <a:solidFill>
                              <a:schemeClr val="accent2"/>
                            </a:solidFill>
                            <a:latin typeface="Cambria Math" panose="02040503050406030204" pitchFamily="18" charset="0"/>
                          </a:rPr>
                          <m:t>𝑖</m:t>
                        </m:r>
                      </m:sub>
                    </m:sSub>
                  </m:oMath>
                </a14:m>
                <a:r>
                  <a:rPr lang="en-US" dirty="0"/>
                  <a:t>) and time period (</a:t>
                </a:r>
                <a14:m>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𝛾</m:t>
                        </m:r>
                      </m:e>
                      <m:sub>
                        <m:r>
                          <a:rPr lang="en-US" b="0" i="1" smtClean="0">
                            <a:solidFill>
                              <a:schemeClr val="accent2"/>
                            </a:solidFill>
                            <a:latin typeface="Cambria Math" panose="02040503050406030204" pitchFamily="18" charset="0"/>
                          </a:rPr>
                          <m:t>𝑡</m:t>
                        </m:r>
                      </m:sub>
                    </m:sSub>
                  </m:oMath>
                </a14:m>
                <a:r>
                  <a:rPr lang="en-US" dirty="0"/>
                  <a:t>)</a:t>
                </a:r>
              </a:p>
              <a:p>
                <a:r>
                  <a:rPr lang="en-US" dirty="0"/>
                  <a:t>This additional structure shows us why the two naïve approaches are </a:t>
                </a:r>
                <a:r>
                  <a:rPr lang="en-US" dirty="0">
                    <a:solidFill>
                      <a:schemeClr val="tx1"/>
                    </a:solidFill>
                  </a:rPr>
                  <a:t>problematic and provides a solution for an unbiased estimate of </a:t>
                </a:r>
                <a14:m>
                  <m:oMath xmlns:m="http://schemas.openxmlformats.org/officeDocument/2006/math">
                    <m:r>
                      <a:rPr lang="en-US" b="0" i="1" smtClean="0">
                        <a:solidFill>
                          <a:schemeClr val="tx1"/>
                        </a:solidFill>
                        <a:latin typeface="Cambria Math" panose="02040503050406030204" pitchFamily="18" charset="0"/>
                      </a:rPr>
                      <m:t>𝜏</m:t>
                    </m:r>
                  </m:oMath>
                </a14:m>
                <a:r>
                  <a:rPr lang="en-US" dirty="0"/>
                  <a:t>, under conditions similar to the cross-sectional models.</a:t>
                </a:r>
              </a:p>
              <a:p>
                <a:pPr lvl="1"/>
                <a:endParaRPr lang="en-US" dirty="0"/>
              </a:p>
            </p:txBody>
          </p:sp>
        </mc:Choice>
        <mc:Fallback xmlns="">
          <p:sp>
            <p:nvSpPr>
              <p:cNvPr id="3" name="Content Placeholder 2">
                <a:extLst>
                  <a:ext uri="{FF2B5EF4-FFF2-40B4-BE49-F238E27FC236}">
                    <a16:creationId xmlns:a16="http://schemas.microsoft.com/office/drawing/2014/main" id="{9A4722AD-6043-AF4D-A274-CEBC82A960F6}"/>
                  </a:ext>
                </a:extLst>
              </p:cNvPr>
              <p:cNvSpPr>
                <a:spLocks noGrp="1" noRot="1" noChangeAspect="1" noMove="1" noResize="1" noEditPoints="1" noAdjustHandles="1" noChangeArrowheads="1" noChangeShapeType="1" noTextEdit="1"/>
              </p:cNvSpPr>
              <p:nvPr>
                <p:ph idx="1"/>
              </p:nvPr>
            </p:nvSpPr>
            <p:spPr>
              <a:blipFill>
                <a:blip r:embed="rId2"/>
                <a:stretch>
                  <a:fillRect l="-1086" r="-362"/>
                </a:stretch>
              </a:blipFill>
            </p:spPr>
            <p:txBody>
              <a:bodyPr/>
              <a:lstStyle/>
              <a:p>
                <a:r>
                  <a:rPr lang="en-US">
                    <a:noFill/>
                  </a:rPr>
                  <a:t> </a:t>
                </a:r>
              </a:p>
            </p:txBody>
          </p:sp>
        </mc:Fallback>
      </mc:AlternateContent>
    </p:spTree>
    <p:extLst>
      <p:ext uri="{BB962C8B-B14F-4D97-AF65-F5344CB8AC3E}">
        <p14:creationId xmlns:p14="http://schemas.microsoft.com/office/powerpoint/2010/main" val="2500366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73D0-77B8-374A-884C-E783ED295BBB}"/>
              </a:ext>
            </a:extLst>
          </p:cNvPr>
          <p:cNvSpPr>
            <a:spLocks noGrp="1"/>
          </p:cNvSpPr>
          <p:nvPr>
            <p:ph type="title"/>
          </p:nvPr>
        </p:nvSpPr>
        <p:spPr/>
        <p:txBody>
          <a:bodyPr/>
          <a:lstStyle/>
          <a:p>
            <a:r>
              <a:rPr lang="en-US" dirty="0"/>
              <a:t>Revising the naïve comparison: </a:t>
            </a:r>
            <a:r>
              <a:rPr lang="en-US" b="1" dirty="0"/>
              <a:t>Post-Pre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FC68F3-C1CE-9948-82DE-E263A333CE58}"/>
                  </a:ext>
                </a:extLst>
              </p:cNvPr>
              <p:cNvSpPr>
                <a:spLocks noGrp="1"/>
              </p:cNvSpPr>
              <p:nvPr>
                <p:ph idx="1"/>
              </p:nvPr>
            </p:nvSpPr>
            <p:spPr/>
            <p:txBody>
              <a:bodyPr/>
              <a:lstStyle/>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a14:m>
                <a:endParaRPr lang="en-US" dirty="0">
                  <a:solidFill>
                    <a:schemeClr val="tx1"/>
                  </a:solidFill>
                </a:endParaRPr>
              </a:p>
              <a:p>
                <a14:m>
                  <m:oMath xmlns:m="http://schemas.openxmlformats.org/officeDocument/2006/math">
                    <m:r>
                      <m:rPr>
                        <m:nor/>
                      </m:rPr>
                      <a:rPr lang="en-US" b="0" i="0" smtClean="0">
                        <a:solidFill>
                          <a:schemeClr val="tx1"/>
                        </a:solidFill>
                        <a:latin typeface="Cambria Math" panose="02040503050406030204" pitchFamily="18" charset="0"/>
                      </a:rPr>
                      <m:t>Post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Pre</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E</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oMath>
                </a14:m>
                <a:endParaRPr lang="en-US" b="0" dirty="0">
                  <a:solidFill>
                    <a:schemeClr val="tx1"/>
                  </a:solidFill>
                </a:endParaRPr>
              </a:p>
              <a:p>
                <a14:m>
                  <m:oMath xmlns:m="http://schemas.openxmlformats.org/officeDocument/2006/math">
                    <m:d>
                      <m:dPr>
                        <m:ctrlPr>
                          <a:rPr lang="en-US" b="0" i="1" smtClean="0">
                            <a:solidFill>
                              <a:schemeClr val="tx1"/>
                            </a:solidFill>
                            <a:latin typeface="Cambria Math" panose="02040503050406030204" pitchFamily="18" charset="0"/>
                          </a:rPr>
                        </m:ctrlPr>
                      </m:dPr>
                      <m:e>
                        <m:r>
                          <a:rPr lang="en-US" i="1" smtClean="0">
                            <a:solidFill>
                              <a:schemeClr val="tx1"/>
                            </a:solidFill>
                            <a:latin typeface="Cambria Math" panose="02040503050406030204" pitchFamily="18" charset="0"/>
                          </a:rPr>
                          <m:t>𝜏</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𝜂</m:t>
                            </m:r>
                          </m:e>
                          <m:sub>
                            <m:r>
                              <a:rPr lang="en-US" i="1">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m:t>
                            </m:r>
                          </m:sub>
                        </m:sSub>
                        <m:r>
                          <a:rPr lang="en-US" i="1">
                            <a:solidFill>
                              <a:schemeClr val="tx1"/>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𝜂</m:t>
                            </m:r>
                          </m:e>
                          <m:sub>
                            <m:r>
                              <a:rPr lang="en-US" i="1">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e>
                    </m:d>
                  </m:oMath>
                </a14:m>
                <a:endParaRPr lang="en-US" b="0" dirty="0">
                  <a:solidFill>
                    <a:schemeClr val="tx1"/>
                  </a:solidFill>
                </a:endParaRPr>
              </a:p>
              <a:p>
                <a:r>
                  <a:rPr lang="en-US" dirty="0">
                    <a:solidFill>
                      <a:srgbClr val="FF0000"/>
                    </a:solidFill>
                  </a:rPr>
                  <a:t>These</a:t>
                </a:r>
                <a:r>
                  <a:rPr lang="en-US" dirty="0">
                    <a:solidFill>
                      <a:schemeClr val="tx1"/>
                    </a:solidFill>
                  </a:rPr>
                  <a:t> cancel out, leaving us:</a:t>
                </a:r>
              </a:p>
              <a:p>
                <a14:m>
                  <m:oMath xmlns:m="http://schemas.openxmlformats.org/officeDocument/2006/math">
                    <m:r>
                      <m:rPr>
                        <m:nor/>
                      </m:rPr>
                      <a:rPr lang="en-US" b="0" i="0" smtClean="0">
                        <a:solidFill>
                          <a:schemeClr val="tx1"/>
                        </a:solidFill>
                        <a:latin typeface="Cambria Math" panose="02040503050406030204" pitchFamily="18" charset="0"/>
                      </a:rPr>
                      <m:t>Post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Pre</m:t>
                    </m:r>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i="1" smtClean="0">
                        <a:solidFill>
                          <a:schemeClr val="tx1"/>
                        </a:solidFill>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m:t>
                        </m:r>
                        <m:r>
                          <a:rPr lang="en-US" i="1">
                            <a:solidFill>
                              <a:schemeClr val="accent2"/>
                            </a:solidFill>
                            <a:latin typeface="Cambria Math" panose="02040503050406030204" pitchFamily="18" charset="0"/>
                          </a:rPr>
                          <m:t>𝛾</m:t>
                        </m:r>
                      </m:e>
                      <m:sub>
                        <m:r>
                          <a:rPr lang="en-US" i="1">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m:t>
                        </m:r>
                      </m:sub>
                    </m:sSub>
                    <m:r>
                      <a:rPr lang="en-US" b="0" i="1" smtClean="0">
                        <a:solidFill>
                          <a:schemeClr val="accent2"/>
                        </a:solidFill>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𝛾</m:t>
                        </m:r>
                      </m:e>
                      <m:sub>
                        <m:r>
                          <a:rPr lang="en-US" i="1">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m:t>
                        </m:r>
                      </m:sub>
                    </m:sSub>
                    <m:r>
                      <a:rPr lang="en-US" b="0" i="1" smtClean="0">
                        <a:solidFill>
                          <a:schemeClr val="accent2"/>
                        </a:solidFill>
                        <a:latin typeface="Cambria Math" panose="02040503050406030204" pitchFamily="18" charset="0"/>
                      </a:rPr>
                      <m:t>)</m:t>
                    </m:r>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oMath>
                </a14:m>
                <a:endParaRPr lang="en-US" b="0" dirty="0">
                  <a:solidFill>
                    <a:schemeClr val="tx1"/>
                  </a:solidFill>
                </a:endParaRPr>
              </a:p>
              <a:p>
                <a:r>
                  <a:rPr lang="en-US" dirty="0">
                    <a:solidFill>
                      <a:schemeClr val="tx1"/>
                    </a:solidFill>
                  </a:rPr>
                  <a:t>Problem is that we cannot distinguish the true treatment effect from</a:t>
                </a:r>
                <a:r>
                  <a:rPr lang="en-US" dirty="0">
                    <a:solidFill>
                      <a:schemeClr val="accent2"/>
                    </a:solidFill>
                  </a:rPr>
                  <a:t> time trend changes</a:t>
                </a:r>
              </a:p>
            </p:txBody>
          </p:sp>
        </mc:Choice>
        <mc:Fallback xmlns="">
          <p:sp>
            <p:nvSpPr>
              <p:cNvPr id="3" name="Content Placeholder 2">
                <a:extLst>
                  <a:ext uri="{FF2B5EF4-FFF2-40B4-BE49-F238E27FC236}">
                    <a16:creationId xmlns:a16="http://schemas.microsoft.com/office/drawing/2014/main" id="{83FC68F3-C1CE-9948-82DE-E263A333CE58}"/>
                  </a:ext>
                </a:extLst>
              </p:cNvPr>
              <p:cNvSpPr>
                <a:spLocks noGrp="1" noRot="1" noChangeAspect="1" noMove="1" noResize="1" noEditPoints="1" noAdjustHandles="1" noChangeArrowheads="1" noChangeShapeType="1" noTextEdit="1"/>
              </p:cNvSpPr>
              <p:nvPr>
                <p:ph idx="1"/>
              </p:nvPr>
            </p:nvSpPr>
            <p:spPr>
              <a:blipFill>
                <a:blip r:embed="rId2"/>
                <a:stretch>
                  <a:fillRect l="-1086" t="-1744"/>
                </a:stretch>
              </a:blipFill>
            </p:spPr>
            <p:txBody>
              <a:bodyPr/>
              <a:lstStyle/>
              <a:p>
                <a:r>
                  <a:rPr lang="en-US">
                    <a:noFill/>
                  </a:rPr>
                  <a:t> </a:t>
                </a:r>
              </a:p>
            </p:txBody>
          </p:sp>
        </mc:Fallback>
      </mc:AlternateContent>
    </p:spTree>
    <p:extLst>
      <p:ext uri="{BB962C8B-B14F-4D97-AF65-F5344CB8AC3E}">
        <p14:creationId xmlns:p14="http://schemas.microsoft.com/office/powerpoint/2010/main" val="1639458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73D0-77B8-374A-884C-E783ED295BBB}"/>
              </a:ext>
            </a:extLst>
          </p:cNvPr>
          <p:cNvSpPr>
            <a:spLocks noGrp="1"/>
          </p:cNvSpPr>
          <p:nvPr>
            <p:ph type="title"/>
          </p:nvPr>
        </p:nvSpPr>
        <p:spPr/>
        <p:txBody>
          <a:bodyPr/>
          <a:lstStyle/>
          <a:p>
            <a:r>
              <a:rPr lang="en-US" dirty="0"/>
              <a:t>Revising the naïve comparison: </a:t>
            </a:r>
            <a:r>
              <a:rPr lang="en-US" b="1" dirty="0"/>
              <a:t>Treatment-Control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FC68F3-C1CE-9948-82DE-E263A333CE58}"/>
                  </a:ext>
                </a:extLst>
              </p:cNvPr>
              <p:cNvSpPr>
                <a:spLocks noGrp="1"/>
              </p:cNvSpPr>
              <p:nvPr>
                <p:ph idx="1"/>
              </p:nvPr>
            </p:nvSpPr>
            <p:spPr>
              <a:xfrm>
                <a:off x="223025" y="1825625"/>
                <a:ext cx="11820292" cy="4351338"/>
              </a:xfrm>
            </p:spPr>
            <p:txBody>
              <a:bodyPr/>
              <a:lstStyle/>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a14:m>
                <a:endParaRPr lang="en-US" dirty="0">
                  <a:solidFill>
                    <a:schemeClr val="tx1"/>
                  </a:solidFill>
                </a:endParaRPr>
              </a:p>
              <a:p>
                <a14:m>
                  <m:oMath xmlns:m="http://schemas.openxmlformats.org/officeDocument/2006/math">
                    <m:r>
                      <m:rPr>
                        <m:nor/>
                      </m:rPr>
                      <a:rPr lang="en-US" b="0" i="0" smtClean="0">
                        <a:solidFill>
                          <a:schemeClr val="tx1"/>
                        </a:solidFill>
                        <a:latin typeface="Cambria Math" panose="02040503050406030204" pitchFamily="18" charset="0"/>
                      </a:rPr>
                      <m:t>Treatment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Control</m:t>
                    </m:r>
                    <m:r>
                      <a:rPr lang="en-US" b="0" i="0" smtClean="0">
                        <a:solidFill>
                          <a:schemeClr val="tx1"/>
                        </a:solidFill>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𝐶</m:t>
                        </m:r>
                      </m:e>
                    </m:d>
                  </m:oMath>
                </a14:m>
                <a:endParaRPr lang="en-US" b="0" dirty="0">
                  <a:solidFill>
                    <a:schemeClr val="tx1"/>
                  </a:solidFill>
                </a:endParaRPr>
              </a:p>
              <a:p>
                <a14:m>
                  <m:oMath xmlns:m="http://schemas.openxmlformats.org/officeDocument/2006/math">
                    <m:d>
                      <m:dPr>
                        <m:ctrlPr>
                          <a:rPr lang="en-US" b="0" i="1" smtClean="0">
                            <a:solidFill>
                              <a:schemeClr val="tx1"/>
                            </a:solidFill>
                            <a:latin typeface="Cambria Math" panose="02040503050406030204" pitchFamily="18" charset="0"/>
                          </a:rPr>
                        </m:ctrlPr>
                      </m:dPr>
                      <m:e>
                        <m:r>
                          <a:rPr lang="en-US" i="1" smtClean="0">
                            <a:solidFill>
                              <a:schemeClr val="tx1"/>
                            </a:solidFill>
                            <a:latin typeface="Cambria Math" panose="02040503050406030204" pitchFamily="18" charset="0"/>
                          </a:rPr>
                          <m:t>𝜏</m:t>
                        </m:r>
                        <m:r>
                          <a:rPr lang="en-US" i="1">
                            <a:solidFill>
                              <a:schemeClr val="tx1"/>
                            </a:solidFill>
                            <a:latin typeface="Cambria Math" panose="02040503050406030204" pitchFamily="18" charset="0"/>
                          </a:rPr>
                          <m:t>+</m:t>
                        </m:r>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𝛾</m:t>
                            </m:r>
                          </m:e>
                          <m:sub>
                            <m:r>
                              <a:rPr lang="en-US" i="1">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𝛾</m:t>
                            </m:r>
                          </m:e>
                          <m:sub>
                            <m:r>
                              <a:rPr lang="en-US" i="1">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 </m:t>
                            </m:r>
                          </m:sub>
                        </m:sSub>
                      </m:e>
                    </m:d>
                  </m:oMath>
                </a14:m>
                <a:endParaRPr lang="en-US" b="0" dirty="0">
                  <a:solidFill>
                    <a:schemeClr val="tx1"/>
                  </a:solidFill>
                </a:endParaRPr>
              </a:p>
              <a:p>
                <a:r>
                  <a:rPr lang="en-US" dirty="0">
                    <a:solidFill>
                      <a:srgbClr val="00B050"/>
                    </a:solidFill>
                  </a:rPr>
                  <a:t>These</a:t>
                </a:r>
                <a:r>
                  <a:rPr lang="en-US" dirty="0">
                    <a:solidFill>
                      <a:schemeClr val="tx1"/>
                    </a:solidFill>
                  </a:rPr>
                  <a:t> cancel out, leaving us:</a:t>
                </a:r>
              </a:p>
              <a:p>
                <a14:m>
                  <m:oMath xmlns:m="http://schemas.openxmlformats.org/officeDocument/2006/math">
                    <m:r>
                      <m:rPr>
                        <m:nor/>
                      </m:rPr>
                      <a:rPr lang="en-US" b="0" i="0" smtClean="0">
                        <a:solidFill>
                          <a:schemeClr val="tx1"/>
                        </a:solidFill>
                        <a:latin typeface="Cambria Math" panose="02040503050406030204" pitchFamily="18" charset="0"/>
                      </a:rPr>
                      <m:t>Treatment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Control</m:t>
                    </m:r>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i="1" smtClean="0">
                        <a:solidFill>
                          <a:schemeClr val="tx1"/>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𝜂</m:t>
                            </m:r>
                          </m:e>
                          <m:sub>
                            <m:r>
                              <a:rPr lang="en-US" i="1">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𝜂</m:t>
                            </m:r>
                          </m:e>
                          <m:sub>
                            <m:r>
                              <a:rPr lang="en-US" i="1">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 </m:t>
                            </m:r>
                          </m:sub>
                        </m:sSub>
                      </m:e>
                    </m:d>
                  </m:oMath>
                </a14:m>
                <a:endParaRPr lang="en-US" dirty="0">
                  <a:solidFill>
                    <a:schemeClr val="tx1"/>
                  </a:solidFill>
                </a:endParaRPr>
              </a:p>
              <a:p>
                <a:r>
                  <a:rPr lang="en-US" dirty="0"/>
                  <a:t>The problem is that we cannot distinguish the true treatment effect from other </a:t>
                </a:r>
                <a:r>
                  <a:rPr lang="en-US" dirty="0">
                    <a:solidFill>
                      <a:schemeClr val="accent2"/>
                    </a:solidFill>
                  </a:rPr>
                  <a:t>time-invariant differences between treatment and control</a:t>
                </a:r>
              </a:p>
            </p:txBody>
          </p:sp>
        </mc:Choice>
        <mc:Fallback xmlns="">
          <p:sp>
            <p:nvSpPr>
              <p:cNvPr id="3" name="Content Placeholder 2">
                <a:extLst>
                  <a:ext uri="{FF2B5EF4-FFF2-40B4-BE49-F238E27FC236}">
                    <a16:creationId xmlns:a16="http://schemas.microsoft.com/office/drawing/2014/main" id="{83FC68F3-C1CE-9948-82DE-E263A333CE58}"/>
                  </a:ext>
                </a:extLst>
              </p:cNvPr>
              <p:cNvSpPr>
                <a:spLocks noGrp="1" noRot="1" noChangeAspect="1" noMove="1" noResize="1" noEditPoints="1" noAdjustHandles="1" noChangeArrowheads="1" noChangeShapeType="1" noTextEdit="1"/>
              </p:cNvSpPr>
              <p:nvPr>
                <p:ph idx="1"/>
              </p:nvPr>
            </p:nvSpPr>
            <p:spPr>
              <a:xfrm>
                <a:off x="223025" y="1825625"/>
                <a:ext cx="11820292" cy="4351338"/>
              </a:xfrm>
              <a:blipFill>
                <a:blip r:embed="rId2"/>
                <a:stretch>
                  <a:fillRect l="-858" t="-1744" r="-1502"/>
                </a:stretch>
              </a:blipFill>
            </p:spPr>
            <p:txBody>
              <a:bodyPr/>
              <a:lstStyle/>
              <a:p>
                <a:r>
                  <a:rPr lang="en-US">
                    <a:noFill/>
                  </a:rPr>
                  <a:t> </a:t>
                </a:r>
              </a:p>
            </p:txBody>
          </p:sp>
        </mc:Fallback>
      </mc:AlternateContent>
    </p:spTree>
    <p:extLst>
      <p:ext uri="{BB962C8B-B14F-4D97-AF65-F5344CB8AC3E}">
        <p14:creationId xmlns:p14="http://schemas.microsoft.com/office/powerpoint/2010/main" val="2447483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6D38-132D-0F4E-9A54-9DD7F9115513}"/>
              </a:ext>
            </a:extLst>
          </p:cNvPr>
          <p:cNvSpPr>
            <a:spLocks noGrp="1"/>
          </p:cNvSpPr>
          <p:nvPr>
            <p:ph type="title"/>
          </p:nvPr>
        </p:nvSpPr>
        <p:spPr/>
        <p:txBody>
          <a:bodyPr/>
          <a:lstStyle/>
          <a:p>
            <a:r>
              <a:rPr lang="en-US" dirty="0"/>
              <a:t>Construct the diff-in-diff estimator</a:t>
            </a:r>
          </a:p>
        </p:txBody>
      </p:sp>
      <p:sp>
        <p:nvSpPr>
          <p:cNvPr id="3" name="Content Placeholder 2">
            <a:extLst>
              <a:ext uri="{FF2B5EF4-FFF2-40B4-BE49-F238E27FC236}">
                <a16:creationId xmlns:a16="http://schemas.microsoft.com/office/drawing/2014/main" id="{E59084AB-ECD7-CE47-AB49-9B402BB7D951}"/>
              </a:ext>
            </a:extLst>
          </p:cNvPr>
          <p:cNvSpPr>
            <a:spLocks noGrp="1"/>
          </p:cNvSpPr>
          <p:nvPr>
            <p:ph idx="1"/>
          </p:nvPr>
        </p:nvSpPr>
        <p:spPr/>
        <p:txBody>
          <a:bodyPr/>
          <a:lstStyle/>
          <a:p>
            <a:r>
              <a:rPr lang="en-US" dirty="0"/>
              <a:t>The naïve comparisons suffer from being unable to distinguish between time-variant and time-invariant differences between treatment and control.</a:t>
            </a:r>
          </a:p>
          <a:p>
            <a:r>
              <a:rPr lang="en-US" dirty="0"/>
              <a:t>Propose combining these two approaches to compensate for each others shortcomings:</a:t>
            </a:r>
          </a:p>
          <a:p>
            <a:r>
              <a:rPr lang="en-US" dirty="0"/>
              <a:t>Intuitively, take two differences:</a:t>
            </a:r>
          </a:p>
          <a:p>
            <a:pPr marL="457200" lvl="1" indent="0">
              <a:buNone/>
            </a:pPr>
            <a:r>
              <a:rPr lang="en-US" dirty="0"/>
              <a:t>1. Treatment subjects before and after treatment time; and</a:t>
            </a:r>
          </a:p>
          <a:p>
            <a:pPr marL="457200" lvl="1" indent="0">
              <a:buNone/>
            </a:pPr>
            <a:r>
              <a:rPr lang="en-US" dirty="0"/>
              <a:t>2. Control subjects before and after treatment time.</a:t>
            </a:r>
          </a:p>
          <a:p>
            <a:r>
              <a:rPr lang="en-US" dirty="0"/>
              <a:t>and then take the difference between them.</a:t>
            </a:r>
          </a:p>
        </p:txBody>
      </p:sp>
    </p:spTree>
    <p:extLst>
      <p:ext uri="{BB962C8B-B14F-4D97-AF65-F5344CB8AC3E}">
        <p14:creationId xmlns:p14="http://schemas.microsoft.com/office/powerpoint/2010/main" val="25218145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954A6-EDA6-9447-B872-ABD5EC2D154D}"/>
              </a:ext>
            </a:extLst>
          </p:cNvPr>
          <p:cNvSpPr>
            <a:spLocks noGrp="1"/>
          </p:cNvSpPr>
          <p:nvPr>
            <p:ph type="title"/>
          </p:nvPr>
        </p:nvSpPr>
        <p:spPr/>
        <p:txBody>
          <a:bodyPr/>
          <a:lstStyle/>
          <a:p>
            <a:r>
              <a:rPr lang="en-US" dirty="0"/>
              <a:t>Diff-in-diff estimator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AA7E19-3775-3D46-B532-DABA2DCE9D38}"/>
                  </a:ext>
                </a:extLst>
              </p:cNvPr>
              <p:cNvSpPr>
                <a:spLocks noGrp="1"/>
              </p:cNvSpPr>
              <p:nvPr>
                <p:ph idx="1"/>
              </p:nvPr>
            </p:nvSpPr>
            <p:spPr>
              <a:xfrm>
                <a:off x="166255" y="1825625"/>
                <a:ext cx="11568545" cy="4351338"/>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r>
                            <a:rPr lang="en-US" b="0" i="0" smtClean="0">
                              <a:solidFill>
                                <a:schemeClr val="tx1"/>
                              </a:solidFill>
                              <a:latin typeface="Cambria Math" panose="02040503050406030204" pitchFamily="18" charset="0"/>
                            </a:rPr>
                            <m:t> </m:t>
                          </m:r>
                          <m:r>
                            <m:rPr>
                              <m:sty m:val="p"/>
                            </m:rPr>
                            <a:rPr lang="en-US" b="0" i="0" smtClean="0">
                              <a:solidFill>
                                <a:schemeClr val="tx1"/>
                              </a:solidFill>
                              <a:latin typeface="Cambria Math" panose="02040503050406030204" pitchFamily="18" charset="0"/>
                            </a:rPr>
                            <m:t>E</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r>
                            <a:rPr lang="en-US" b="0" i="1" smtClean="0">
                              <a:solidFill>
                                <a:schemeClr val="tx1"/>
                              </a:solidFill>
                              <a:latin typeface="Cambria Math" panose="02040503050406030204" pitchFamily="18" charset="0"/>
                            </a:rPr>
                            <m:t> −</m:t>
                          </m:r>
                          <m:r>
                            <m:rPr>
                              <m:sty m:val="p"/>
                            </m:rPr>
                            <a:rPr lang="en-US" b="0" i="0" smtClean="0">
                              <a:solidFill>
                                <a:schemeClr val="tx1"/>
                              </a:solidFill>
                              <a:latin typeface="Cambria Math" panose="02040503050406030204" pitchFamily="18" charset="0"/>
                            </a:rPr>
                            <m:t>E</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e>
                      </m:d>
                    </m:oMath>
                  </m:oMathPara>
                </a14:m>
                <a:endParaRPr lang="en-US" b="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e>
                          </m:d>
                        </m:e>
                      </m:d>
                    </m:oMath>
                  </m:oMathPara>
                </a14:m>
                <a:endParaRPr lang="en-US" b="0" dirty="0">
                  <a:solidFill>
                    <a:schemeClr val="tx1"/>
                  </a:solidFill>
                </a:endParaRPr>
              </a:p>
              <a:p>
                <a:r>
                  <a:rPr lang="en-US" dirty="0"/>
                  <a:t>We can show that:</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sub>
                    </m:sSub>
                  </m:oMath>
                </a14:m>
                <a:endParaRPr lang="en-US" b="0" dirty="0">
                  <a:solidFill>
                    <a:schemeClr val="tx1"/>
                  </a:solidFill>
                </a:endParaRP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sub>
                    </m:sSub>
                  </m:oMath>
                </a14:m>
                <a:endParaRPr lang="en-US" dirty="0"/>
              </a:p>
              <a:p>
                <a:r>
                  <a:rPr lang="en-US" dirty="0"/>
                  <a:t>Therefore:</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b="0" i="1" smtClean="0">
                        <a:solidFill>
                          <a:schemeClr val="tx1"/>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e>
                    </m:d>
                    <m:r>
                      <a:rPr lang="en-US" b="0" i="1" smtClean="0">
                        <a:solidFill>
                          <a:schemeClr val="accent2"/>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m:rPr>
                            <m:nor/>
                          </m:rPr>
                          <a:rPr lang="en-US" dirty="0">
                            <a:solidFill>
                              <a:schemeClr val="accent2"/>
                            </a:solidFill>
                          </a:rPr>
                          <m:t> </m:t>
                        </m:r>
                      </m:e>
                    </m:d>
                  </m:oMath>
                </a14:m>
                <a:endParaRPr lang="en-US" b="0" dirty="0">
                  <a:solidFill>
                    <a:schemeClr val="accent2"/>
                  </a:solidFill>
                </a:endParaRPr>
              </a:p>
              <a:p>
                <a:r>
                  <a:rPr lang="en-US" dirty="0"/>
                  <a:t>The </a:t>
                </a:r>
                <a14:m>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sub>
                    </m:sSub>
                  </m:oMath>
                </a14:m>
                <a:r>
                  <a:rPr lang="en-US" dirty="0">
                    <a:solidFill>
                      <a:schemeClr val="accent2"/>
                    </a:solidFill>
                  </a:rPr>
                  <a:t> </a:t>
                </a:r>
                <a:r>
                  <a:rPr lang="en-US" dirty="0"/>
                  <a:t>part looks monstrous, but we have seen this before when we studied the fundamentals of causal inference for cross-sectional, or propensity-based models</a:t>
                </a:r>
              </a:p>
            </p:txBody>
          </p:sp>
        </mc:Choice>
        <mc:Fallback xmlns="">
          <p:sp>
            <p:nvSpPr>
              <p:cNvPr id="3" name="Content Placeholder 2">
                <a:extLst>
                  <a:ext uri="{FF2B5EF4-FFF2-40B4-BE49-F238E27FC236}">
                    <a16:creationId xmlns:a16="http://schemas.microsoft.com/office/drawing/2014/main" id="{29AA7E19-3775-3D46-B532-DABA2DCE9D38}"/>
                  </a:ext>
                </a:extLst>
              </p:cNvPr>
              <p:cNvSpPr>
                <a:spLocks noGrp="1" noRot="1" noChangeAspect="1" noMove="1" noResize="1" noEditPoints="1" noAdjustHandles="1" noChangeArrowheads="1" noChangeShapeType="1" noTextEdit="1"/>
              </p:cNvSpPr>
              <p:nvPr>
                <p:ph idx="1"/>
              </p:nvPr>
            </p:nvSpPr>
            <p:spPr>
              <a:xfrm>
                <a:off x="166255" y="1825625"/>
                <a:ext cx="11568545" cy="4351338"/>
              </a:xfrm>
              <a:blipFill>
                <a:blip r:embed="rId2"/>
                <a:stretch>
                  <a:fillRect l="-767" b="-1744"/>
                </a:stretch>
              </a:blipFill>
            </p:spPr>
            <p:txBody>
              <a:bodyPr/>
              <a:lstStyle/>
              <a:p>
                <a:r>
                  <a:rPr lang="en-US">
                    <a:noFill/>
                  </a:rPr>
                  <a:t> </a:t>
                </a:r>
              </a:p>
            </p:txBody>
          </p:sp>
        </mc:Fallback>
      </mc:AlternateContent>
    </p:spTree>
    <p:extLst>
      <p:ext uri="{BB962C8B-B14F-4D97-AF65-F5344CB8AC3E}">
        <p14:creationId xmlns:p14="http://schemas.microsoft.com/office/powerpoint/2010/main" val="344439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B2AC-4808-0B4B-A423-61A533BBD54E}"/>
              </a:ext>
            </a:extLst>
          </p:cNvPr>
          <p:cNvSpPr>
            <a:spLocks noGrp="1"/>
          </p:cNvSpPr>
          <p:nvPr>
            <p:ph type="title"/>
          </p:nvPr>
        </p:nvSpPr>
        <p:spPr/>
        <p:txBody>
          <a:bodyPr/>
          <a:lstStyle/>
          <a:p>
            <a:r>
              <a:rPr lang="en-US" dirty="0" err="1"/>
              <a:t>Unconfoundedness</a:t>
            </a:r>
            <a:r>
              <a:rPr lang="en-US" dirty="0"/>
              <a:t>, again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2551B5-F632-7744-B0FC-A6C888159A8F}"/>
                  </a:ext>
                </a:extLst>
              </p:cNvPr>
              <p:cNvSpPr>
                <a:spLocks noGrp="1"/>
              </p:cNvSpPr>
              <p:nvPr>
                <p:ph idx="1"/>
              </p:nvPr>
            </p:nvSpPr>
            <p:spPr>
              <a:xfrm>
                <a:off x="429491" y="1253331"/>
                <a:ext cx="11180618" cy="4351338"/>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b="0" i="1" smtClean="0">
                          <a:solidFill>
                            <a:schemeClr val="tx1"/>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e>
                      </m:d>
                      <m:r>
                        <a:rPr lang="en-US" b="0" i="1" smtClean="0">
                          <a:solidFill>
                            <a:schemeClr val="accent2"/>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m:rPr>
                              <m:nor/>
                            </m:rPr>
                            <a:rPr lang="en-US" dirty="0">
                              <a:solidFill>
                                <a:schemeClr val="accent2"/>
                              </a:solidFill>
                            </a:rPr>
                            <m:t> </m:t>
                          </m:r>
                        </m:e>
                      </m:d>
                    </m:oMath>
                  </m:oMathPara>
                </a14:m>
                <a:endParaRPr lang="en-US" b="0" dirty="0">
                  <a:solidFill>
                    <a:schemeClr val="accent2"/>
                  </a:solidFill>
                </a:endParaRPr>
              </a:p>
              <a:p>
                <a:r>
                  <a:rPr lang="en-US" dirty="0"/>
                  <a:t>We want to assume </a:t>
                </a:r>
                <a:r>
                  <a:rPr lang="en-US" dirty="0">
                    <a:solidFill>
                      <a:schemeClr val="accent2"/>
                    </a:solidFill>
                  </a:rPr>
                  <a:t>the differences in errors</a:t>
                </a:r>
                <a:r>
                  <a:rPr lang="en-US" dirty="0"/>
                  <a:t> to be zero in expectation. This means that after controlling for time specific and subject specific effects, we assume treatment is exogeneous. Similar to the </a:t>
                </a:r>
                <a:r>
                  <a:rPr lang="en-US" dirty="0" err="1"/>
                  <a:t>unconfoundedness</a:t>
                </a:r>
                <a:r>
                  <a:rPr lang="en-US" dirty="0"/>
                  <a:t> assumption.</a:t>
                </a:r>
              </a:p>
              <a:p>
                <a:r>
                  <a:rPr lang="en-US" dirty="0"/>
                  <a:t>This means there are inherently eight counterfactuals. For treated subjects, we only observe outcomes before and after treatment. For control subjects, we only observe outcome before and after control.</a:t>
                </a:r>
              </a:p>
              <a:p>
                <a:endParaRPr lang="en-US" dirty="0"/>
              </a:p>
            </p:txBody>
          </p:sp>
        </mc:Choice>
        <mc:Fallback xmlns="">
          <p:sp>
            <p:nvSpPr>
              <p:cNvPr id="3" name="Content Placeholder 2">
                <a:extLst>
                  <a:ext uri="{FF2B5EF4-FFF2-40B4-BE49-F238E27FC236}">
                    <a16:creationId xmlns:a16="http://schemas.microsoft.com/office/drawing/2014/main" id="{292551B5-F632-7744-B0FC-A6C888159A8F}"/>
                  </a:ext>
                </a:extLst>
              </p:cNvPr>
              <p:cNvSpPr>
                <a:spLocks noGrp="1" noRot="1" noChangeAspect="1" noMove="1" noResize="1" noEditPoints="1" noAdjustHandles="1" noChangeArrowheads="1" noChangeShapeType="1" noTextEdit="1"/>
              </p:cNvSpPr>
              <p:nvPr>
                <p:ph idx="1"/>
              </p:nvPr>
            </p:nvSpPr>
            <p:spPr>
              <a:xfrm>
                <a:off x="429491" y="1253331"/>
                <a:ext cx="11180618" cy="4351338"/>
              </a:xfrm>
              <a:blipFill>
                <a:blip r:embed="rId2"/>
                <a:stretch>
                  <a:fillRect l="-907" t="-11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A8E73853-385D-5D47-95BE-7F5EE4EE7082}"/>
                  </a:ext>
                </a:extLst>
              </p:cNvPr>
              <p:cNvGraphicFramePr>
                <a:graphicFrameLocks noGrp="1"/>
              </p:cNvGraphicFramePr>
              <p:nvPr>
                <p:extLst>
                  <p:ext uri="{D42A27DB-BD31-4B8C-83A1-F6EECF244321}">
                    <p14:modId xmlns:p14="http://schemas.microsoft.com/office/powerpoint/2010/main" val="252083243"/>
                  </p:ext>
                </p:extLst>
              </p:nvPr>
            </p:nvGraphicFramePr>
            <p:xfrm>
              <a:off x="2334571" y="4839152"/>
              <a:ext cx="6765636" cy="1854200"/>
            </p:xfrm>
            <a:graphic>
              <a:graphicData uri="http://schemas.openxmlformats.org/drawingml/2006/table">
                <a:tbl>
                  <a:tblPr firstRow="1" bandRow="1">
                    <a:tableStyleId>{5C22544A-7EE6-4342-B048-85BDC9FD1C3A}</a:tableStyleId>
                  </a:tblPr>
                  <a:tblGrid>
                    <a:gridCol w="3382818">
                      <a:extLst>
                        <a:ext uri="{9D8B030D-6E8A-4147-A177-3AD203B41FA5}">
                          <a16:colId xmlns:a16="http://schemas.microsoft.com/office/drawing/2014/main" val="1463077011"/>
                        </a:ext>
                      </a:extLst>
                    </a:gridCol>
                    <a:gridCol w="3382818">
                      <a:extLst>
                        <a:ext uri="{9D8B030D-6E8A-4147-A177-3AD203B41FA5}">
                          <a16:colId xmlns:a16="http://schemas.microsoft.com/office/drawing/2014/main" val="3006450266"/>
                        </a:ext>
                      </a:extLst>
                    </a:gridCol>
                  </a:tblGrid>
                  <a:tr h="370840">
                    <a:tc>
                      <a:txBody>
                        <a:bodyPr/>
                        <a:lstStyle/>
                        <a:p>
                          <a:r>
                            <a:rPr lang="en-US" dirty="0"/>
                            <a:t>For subjects actually treated</a:t>
                          </a:r>
                        </a:p>
                      </a:txBody>
                      <a:tcPr/>
                    </a:tc>
                    <a:tc>
                      <a:txBody>
                        <a:bodyPr/>
                        <a:lstStyle/>
                        <a:p>
                          <a:r>
                            <a:rPr lang="en-US" dirty="0"/>
                            <a:t>For subjects actually in control</a:t>
                          </a:r>
                        </a:p>
                      </a:txBody>
                      <a:tcPr/>
                    </a:tc>
                    <a:extLst>
                      <a:ext uri="{0D108BD9-81ED-4DB2-BD59-A6C34878D82A}">
                        <a16:rowId xmlns:a16="http://schemas.microsoft.com/office/drawing/2014/main" val="698581769"/>
                      </a:ext>
                    </a:extLst>
                  </a:tr>
                  <a:tr h="370840">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00B050"/>
                                    </a:solidFill>
                                    <a:latin typeface="Cambria Math" panose="02040503050406030204" pitchFamily="18" charset="0"/>
                                  </a:rPr>
                                  <m:t>E</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𝑇</m:t>
                                    </m:r>
                                  </m:e>
                                </m:d>
                              </m:oMath>
                            </m:oMathPara>
                          </a14:m>
                          <a:endParaRPr lang="en-US" dirty="0">
                            <a:solidFill>
                              <a:srgbClr val="00B050"/>
                            </a:solidFill>
                          </a:endParaRPr>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FF0000"/>
                                    </a:solidFill>
                                    <a:latin typeface="Cambria Math" panose="02040503050406030204" pitchFamily="18" charset="0"/>
                                  </a:rPr>
                                  <m:t>E</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e>
                                </m:d>
                              </m:oMath>
                            </m:oMathPara>
                          </a14:m>
                          <a:endParaRPr lang="en-US" dirty="0">
                            <a:solidFill>
                              <a:srgbClr val="FF0000"/>
                            </a:solidFill>
                          </a:endParaRPr>
                        </a:p>
                      </a:txBody>
                      <a:tcPr/>
                    </a:tc>
                    <a:extLst>
                      <a:ext uri="{0D108BD9-81ED-4DB2-BD59-A6C34878D82A}">
                        <a16:rowId xmlns:a16="http://schemas.microsoft.com/office/drawing/2014/main" val="2382265248"/>
                      </a:ext>
                    </a:extLst>
                  </a:tr>
                  <a:tr h="370840">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00B050"/>
                                    </a:solidFill>
                                    <a:latin typeface="Cambria Math" panose="02040503050406030204" pitchFamily="18" charset="0"/>
                                  </a:rPr>
                                  <m:t>E</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&lt;0,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𝑇</m:t>
                                    </m:r>
                                  </m:e>
                                </m:d>
                              </m:oMath>
                            </m:oMathPara>
                          </a14:m>
                          <a:endParaRPr lang="en-US" dirty="0">
                            <a:solidFill>
                              <a:srgbClr val="00B050"/>
                            </a:solidFill>
                          </a:endParaRPr>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FF0000"/>
                                    </a:solidFill>
                                    <a:latin typeface="Cambria Math" panose="02040503050406030204" pitchFamily="18" charset="0"/>
                                  </a:rPr>
                                  <m:t>E</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&lt;0,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e>
                                </m:d>
                              </m:oMath>
                            </m:oMathPara>
                          </a14:m>
                          <a:endParaRPr lang="en-US" dirty="0">
                            <a:solidFill>
                              <a:srgbClr val="FF0000"/>
                            </a:solidFill>
                          </a:endParaRPr>
                        </a:p>
                      </a:txBody>
                      <a:tcPr/>
                    </a:tc>
                    <a:extLst>
                      <a:ext uri="{0D108BD9-81ED-4DB2-BD59-A6C34878D82A}">
                        <a16:rowId xmlns:a16="http://schemas.microsoft.com/office/drawing/2014/main" val="2041692938"/>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𝐸</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𝐶</m:t>
                                    </m:r>
                                  </m:e>
                                </m:d>
                              </m:oMath>
                            </m:oMathPara>
                          </a14:m>
                          <a:endParaRPr lang="en-US" dirty="0">
                            <a:solidFill>
                              <a:srgbClr val="FF0000"/>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rgbClr val="00B050"/>
                                    </a:solidFill>
                                    <a:latin typeface="Cambria Math" panose="02040503050406030204" pitchFamily="18" charset="0"/>
                                  </a:rPr>
                                  <m:t>𝐸</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𝐶</m:t>
                                    </m:r>
                                  </m:e>
                                </m:d>
                              </m:oMath>
                            </m:oMathPara>
                          </a14:m>
                          <a:endParaRPr lang="en-US" dirty="0">
                            <a:solidFill>
                              <a:srgbClr val="00B050"/>
                            </a:solidFill>
                          </a:endParaRPr>
                        </a:p>
                      </a:txBody>
                      <a:tcPr/>
                    </a:tc>
                    <a:extLst>
                      <a:ext uri="{0D108BD9-81ED-4DB2-BD59-A6C34878D82A}">
                        <a16:rowId xmlns:a16="http://schemas.microsoft.com/office/drawing/2014/main" val="208850501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𝐸</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&lt;0,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𝐶</m:t>
                                    </m:r>
                                  </m:e>
                                </m:d>
                              </m:oMath>
                            </m:oMathPara>
                          </a14:m>
                          <a:endParaRPr lang="en-US" dirty="0">
                            <a:solidFill>
                              <a:srgbClr val="FF0000"/>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rgbClr val="00B050"/>
                                    </a:solidFill>
                                    <a:latin typeface="Cambria Math" panose="02040503050406030204" pitchFamily="18" charset="0"/>
                                  </a:rPr>
                                  <m:t>𝐸</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&lt;0,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𝐶</m:t>
                                    </m:r>
                                  </m:e>
                                </m:d>
                              </m:oMath>
                            </m:oMathPara>
                          </a14:m>
                          <a:endParaRPr lang="en-US" dirty="0">
                            <a:solidFill>
                              <a:srgbClr val="00B050"/>
                            </a:solidFill>
                          </a:endParaRPr>
                        </a:p>
                      </a:txBody>
                      <a:tcPr/>
                    </a:tc>
                    <a:extLst>
                      <a:ext uri="{0D108BD9-81ED-4DB2-BD59-A6C34878D82A}">
                        <a16:rowId xmlns:a16="http://schemas.microsoft.com/office/drawing/2014/main" val="3737523347"/>
                      </a:ext>
                    </a:extLst>
                  </a:tr>
                </a:tbl>
              </a:graphicData>
            </a:graphic>
          </p:graphicFrame>
        </mc:Choice>
        <mc:Fallback xmlns="">
          <p:graphicFrame>
            <p:nvGraphicFramePr>
              <p:cNvPr id="4" name="Table 4">
                <a:extLst>
                  <a:ext uri="{FF2B5EF4-FFF2-40B4-BE49-F238E27FC236}">
                    <a16:creationId xmlns:a16="http://schemas.microsoft.com/office/drawing/2014/main" id="{A8E73853-385D-5D47-95BE-7F5EE4EE7082}"/>
                  </a:ext>
                </a:extLst>
              </p:cNvPr>
              <p:cNvGraphicFramePr>
                <a:graphicFrameLocks noGrp="1"/>
              </p:cNvGraphicFramePr>
              <p:nvPr>
                <p:extLst>
                  <p:ext uri="{D42A27DB-BD31-4B8C-83A1-F6EECF244321}">
                    <p14:modId xmlns:p14="http://schemas.microsoft.com/office/powerpoint/2010/main" val="252083243"/>
                  </p:ext>
                </p:extLst>
              </p:nvPr>
            </p:nvGraphicFramePr>
            <p:xfrm>
              <a:off x="2334571" y="4839152"/>
              <a:ext cx="6765636" cy="1854200"/>
            </p:xfrm>
            <a:graphic>
              <a:graphicData uri="http://schemas.openxmlformats.org/drawingml/2006/table">
                <a:tbl>
                  <a:tblPr firstRow="1" bandRow="1">
                    <a:tableStyleId>{5C22544A-7EE6-4342-B048-85BDC9FD1C3A}</a:tableStyleId>
                  </a:tblPr>
                  <a:tblGrid>
                    <a:gridCol w="3382818">
                      <a:extLst>
                        <a:ext uri="{9D8B030D-6E8A-4147-A177-3AD203B41FA5}">
                          <a16:colId xmlns:a16="http://schemas.microsoft.com/office/drawing/2014/main" val="1463077011"/>
                        </a:ext>
                      </a:extLst>
                    </a:gridCol>
                    <a:gridCol w="3382818">
                      <a:extLst>
                        <a:ext uri="{9D8B030D-6E8A-4147-A177-3AD203B41FA5}">
                          <a16:colId xmlns:a16="http://schemas.microsoft.com/office/drawing/2014/main" val="3006450266"/>
                        </a:ext>
                      </a:extLst>
                    </a:gridCol>
                  </a:tblGrid>
                  <a:tr h="370840">
                    <a:tc>
                      <a:txBody>
                        <a:bodyPr/>
                        <a:lstStyle/>
                        <a:p>
                          <a:r>
                            <a:rPr lang="en-US" dirty="0"/>
                            <a:t>For subjects actually treated</a:t>
                          </a:r>
                        </a:p>
                      </a:txBody>
                      <a:tcPr/>
                    </a:tc>
                    <a:tc>
                      <a:txBody>
                        <a:bodyPr/>
                        <a:lstStyle/>
                        <a:p>
                          <a:r>
                            <a:rPr lang="en-US" dirty="0"/>
                            <a:t>For subjects actually in control</a:t>
                          </a:r>
                        </a:p>
                      </a:txBody>
                      <a:tcPr/>
                    </a:tc>
                    <a:extLst>
                      <a:ext uri="{0D108BD9-81ED-4DB2-BD59-A6C34878D82A}">
                        <a16:rowId xmlns:a16="http://schemas.microsoft.com/office/drawing/2014/main" val="698581769"/>
                      </a:ext>
                    </a:extLst>
                  </a:tr>
                  <a:tr h="370840">
                    <a:tc>
                      <a:txBody>
                        <a:bodyPr/>
                        <a:lstStyle/>
                        <a:p>
                          <a:endParaRPr lang="en-US"/>
                        </a:p>
                      </a:txBody>
                      <a:tcPr>
                        <a:blipFill>
                          <a:blip r:embed="rId3"/>
                          <a:stretch>
                            <a:fillRect l="-375" t="-106667" r="-100749" b="-296667"/>
                          </a:stretch>
                        </a:blipFill>
                      </a:tcPr>
                    </a:tc>
                    <a:tc>
                      <a:txBody>
                        <a:bodyPr/>
                        <a:lstStyle/>
                        <a:p>
                          <a:endParaRPr lang="en-US"/>
                        </a:p>
                      </a:txBody>
                      <a:tcPr>
                        <a:blipFill>
                          <a:blip r:embed="rId3"/>
                          <a:stretch>
                            <a:fillRect l="-100375" t="-106667" r="-749" b="-296667"/>
                          </a:stretch>
                        </a:blipFill>
                      </a:tcPr>
                    </a:tc>
                    <a:extLst>
                      <a:ext uri="{0D108BD9-81ED-4DB2-BD59-A6C34878D82A}">
                        <a16:rowId xmlns:a16="http://schemas.microsoft.com/office/drawing/2014/main" val="2382265248"/>
                      </a:ext>
                    </a:extLst>
                  </a:tr>
                  <a:tr h="370840">
                    <a:tc>
                      <a:txBody>
                        <a:bodyPr/>
                        <a:lstStyle/>
                        <a:p>
                          <a:endParaRPr lang="en-US"/>
                        </a:p>
                      </a:txBody>
                      <a:tcPr>
                        <a:blipFill>
                          <a:blip r:embed="rId3"/>
                          <a:stretch>
                            <a:fillRect l="-375" t="-213793" r="-100749" b="-206897"/>
                          </a:stretch>
                        </a:blipFill>
                      </a:tcPr>
                    </a:tc>
                    <a:tc>
                      <a:txBody>
                        <a:bodyPr/>
                        <a:lstStyle/>
                        <a:p>
                          <a:endParaRPr lang="en-US"/>
                        </a:p>
                      </a:txBody>
                      <a:tcPr>
                        <a:blipFill>
                          <a:blip r:embed="rId3"/>
                          <a:stretch>
                            <a:fillRect l="-100375" t="-213793" r="-749" b="-206897"/>
                          </a:stretch>
                        </a:blipFill>
                      </a:tcPr>
                    </a:tc>
                    <a:extLst>
                      <a:ext uri="{0D108BD9-81ED-4DB2-BD59-A6C34878D82A}">
                        <a16:rowId xmlns:a16="http://schemas.microsoft.com/office/drawing/2014/main" val="2041692938"/>
                      </a:ext>
                    </a:extLst>
                  </a:tr>
                  <a:tr h="370840">
                    <a:tc>
                      <a:txBody>
                        <a:bodyPr/>
                        <a:lstStyle/>
                        <a:p>
                          <a:endParaRPr lang="en-US"/>
                        </a:p>
                      </a:txBody>
                      <a:tcPr>
                        <a:blipFill>
                          <a:blip r:embed="rId3"/>
                          <a:stretch>
                            <a:fillRect l="-375" t="-303333" r="-100749" b="-100000"/>
                          </a:stretch>
                        </a:blipFill>
                      </a:tcPr>
                    </a:tc>
                    <a:tc>
                      <a:txBody>
                        <a:bodyPr/>
                        <a:lstStyle/>
                        <a:p>
                          <a:endParaRPr lang="en-US"/>
                        </a:p>
                      </a:txBody>
                      <a:tcPr>
                        <a:blipFill>
                          <a:blip r:embed="rId3"/>
                          <a:stretch>
                            <a:fillRect l="-100375" t="-303333" r="-749" b="-100000"/>
                          </a:stretch>
                        </a:blipFill>
                      </a:tcPr>
                    </a:tc>
                    <a:extLst>
                      <a:ext uri="{0D108BD9-81ED-4DB2-BD59-A6C34878D82A}">
                        <a16:rowId xmlns:a16="http://schemas.microsoft.com/office/drawing/2014/main" val="2088505016"/>
                      </a:ext>
                    </a:extLst>
                  </a:tr>
                  <a:tr h="370840">
                    <a:tc>
                      <a:txBody>
                        <a:bodyPr/>
                        <a:lstStyle/>
                        <a:p>
                          <a:endParaRPr lang="en-US"/>
                        </a:p>
                      </a:txBody>
                      <a:tcPr>
                        <a:blipFill>
                          <a:blip r:embed="rId3"/>
                          <a:stretch>
                            <a:fillRect l="-375" t="-417241" r="-100749" b="-3448"/>
                          </a:stretch>
                        </a:blipFill>
                      </a:tcPr>
                    </a:tc>
                    <a:tc>
                      <a:txBody>
                        <a:bodyPr/>
                        <a:lstStyle/>
                        <a:p>
                          <a:endParaRPr lang="en-US"/>
                        </a:p>
                      </a:txBody>
                      <a:tcPr>
                        <a:blipFill>
                          <a:blip r:embed="rId3"/>
                          <a:stretch>
                            <a:fillRect l="-100375" t="-417241" r="-749" b="-3448"/>
                          </a:stretch>
                        </a:blipFill>
                      </a:tcPr>
                    </a:tc>
                    <a:extLst>
                      <a:ext uri="{0D108BD9-81ED-4DB2-BD59-A6C34878D82A}">
                        <a16:rowId xmlns:a16="http://schemas.microsoft.com/office/drawing/2014/main" val="3737523347"/>
                      </a:ext>
                    </a:extLst>
                  </a:tr>
                </a:tbl>
              </a:graphicData>
            </a:graphic>
          </p:graphicFrame>
        </mc:Fallback>
      </mc:AlternateContent>
      <p:sp>
        <p:nvSpPr>
          <p:cNvPr id="5" name="TextBox 4">
            <a:extLst>
              <a:ext uri="{FF2B5EF4-FFF2-40B4-BE49-F238E27FC236}">
                <a16:creationId xmlns:a16="http://schemas.microsoft.com/office/drawing/2014/main" id="{A2BE0769-7165-A947-9B90-C3E4D4190E71}"/>
              </a:ext>
            </a:extLst>
          </p:cNvPr>
          <p:cNvSpPr txBox="1"/>
          <p:nvPr/>
        </p:nvSpPr>
        <p:spPr>
          <a:xfrm>
            <a:off x="9100207" y="5281503"/>
            <a:ext cx="1454565" cy="646331"/>
          </a:xfrm>
          <a:prstGeom prst="rect">
            <a:avLst/>
          </a:prstGeom>
          <a:noFill/>
        </p:spPr>
        <p:txBody>
          <a:bodyPr wrap="none" rtlCol="0">
            <a:spAutoFit/>
          </a:bodyPr>
          <a:lstStyle/>
          <a:p>
            <a:r>
              <a:rPr lang="en-US" dirty="0">
                <a:solidFill>
                  <a:srgbClr val="00B050"/>
                </a:solidFill>
              </a:rPr>
              <a:t>Observed</a:t>
            </a:r>
          </a:p>
          <a:p>
            <a:r>
              <a:rPr lang="en-US" dirty="0">
                <a:solidFill>
                  <a:srgbClr val="FF0000"/>
                </a:solidFill>
              </a:rPr>
              <a:t>Not observed</a:t>
            </a:r>
          </a:p>
        </p:txBody>
      </p:sp>
    </p:spTree>
    <p:extLst>
      <p:ext uri="{BB962C8B-B14F-4D97-AF65-F5344CB8AC3E}">
        <p14:creationId xmlns:p14="http://schemas.microsoft.com/office/powerpoint/2010/main" val="3019404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CFCA-5881-7645-A8AD-DDC540E646D9}"/>
              </a:ext>
            </a:extLst>
          </p:cNvPr>
          <p:cNvSpPr>
            <a:spLocks noGrp="1"/>
          </p:cNvSpPr>
          <p:nvPr>
            <p:ph type="title"/>
          </p:nvPr>
        </p:nvSpPr>
        <p:spPr/>
        <p:txBody>
          <a:bodyPr/>
          <a:lstStyle/>
          <a:p>
            <a:r>
              <a:rPr lang="en-US" dirty="0"/>
              <a:t>Panel data’s advantage over cross-sectional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EE697-6CDE-7E4B-AF7D-ADF4AF33CE04}"/>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m:oMathPara>
                </a14:m>
                <a:endParaRPr lang="en-US" dirty="0">
                  <a:solidFill>
                    <a:schemeClr val="tx1"/>
                  </a:solidFill>
                </a:endParaRPr>
              </a:p>
              <a:p>
                <a:r>
                  <a:rPr lang="en-US" dirty="0"/>
                  <a:t>With cross-sectional, we cannot control for individual fixed effects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oMath>
                </a14:m>
                <a:r>
                  <a:rPr lang="en-US" dirty="0"/>
                  <a:t>. We would have to use some flexible function of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m:t>
                        </m:r>
                      </m:sub>
                    </m:sSub>
                  </m:oMath>
                </a14:m>
                <a:r>
                  <a:rPr lang="en-US" dirty="0"/>
                  <a:t>. </a:t>
                </a:r>
              </a:p>
              <a:p>
                <a:r>
                  <a:rPr lang="en-US" dirty="0"/>
                  <a:t>We could instead of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oMath>
                </a14:m>
                <a:r>
                  <a:rPr lang="en-US" dirty="0"/>
                  <a:t>, control for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𝑖𝑡</m:t>
                        </m:r>
                      </m:sub>
                    </m:sSub>
                  </m:oMath>
                </a14:m>
                <a:r>
                  <a:rPr lang="en-US" dirty="0"/>
                  <a:t>. </a:t>
                </a: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𝑔</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𝑖𝑡</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m:oMathPara>
                </a14:m>
                <a:endParaRPr lang="en-US" dirty="0">
                  <a:solidFill>
                    <a:schemeClr val="tx1"/>
                  </a:solidFill>
                </a:endParaRPr>
              </a:p>
              <a:p>
                <a:r>
                  <a:rPr lang="en-US" dirty="0"/>
                  <a:t>This has implications for whether we believe the </a:t>
                </a:r>
                <a:r>
                  <a:rPr lang="en-US" dirty="0" err="1"/>
                  <a:t>unconfoundedness</a:t>
                </a:r>
                <a:r>
                  <a:rPr lang="en-US" dirty="0"/>
                  <a:t> assumption is true with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𝑖𝑡</m:t>
                        </m:r>
                      </m:sub>
                    </m:sSub>
                  </m:oMath>
                </a14:m>
                <a:r>
                  <a:rPr lang="en-US" dirty="0"/>
                  <a:t>, and why we are not using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𝜂</m:t>
                        </m:r>
                      </m:e>
                      <m:sub>
                        <m:r>
                          <a:rPr lang="en-US" b="0" i="1" smtClean="0">
                            <a:solidFill>
                              <a:schemeClr val="tx1"/>
                            </a:solidFill>
                            <a:latin typeface="Cambria Math" panose="02040503050406030204" pitchFamily="18" charset="0"/>
                          </a:rPr>
                          <m:t>𝑖</m:t>
                        </m:r>
                      </m:sub>
                    </m:sSub>
                  </m:oMath>
                </a14:m>
                <a:r>
                  <a:rPr lang="en-US" dirty="0"/>
                  <a:t> instead.</a:t>
                </a:r>
              </a:p>
              <a:p>
                <a:endParaRPr lang="en-US" dirty="0"/>
              </a:p>
            </p:txBody>
          </p:sp>
        </mc:Choice>
        <mc:Fallback xmlns="">
          <p:sp>
            <p:nvSpPr>
              <p:cNvPr id="3" name="Content Placeholder 2">
                <a:extLst>
                  <a:ext uri="{FF2B5EF4-FFF2-40B4-BE49-F238E27FC236}">
                    <a16:creationId xmlns:a16="http://schemas.microsoft.com/office/drawing/2014/main" id="{7E6EE697-6CDE-7E4B-AF7D-ADF4AF33CE04}"/>
                  </a:ext>
                </a:extLst>
              </p:cNvPr>
              <p:cNvSpPr>
                <a:spLocks noGrp="1" noRot="1" noChangeAspect="1" noMove="1" noResize="1" noEditPoints="1" noAdjustHandles="1" noChangeArrowheads="1" noChangeShapeType="1" noTextEdit="1"/>
              </p:cNvSpPr>
              <p:nvPr>
                <p:ph idx="1"/>
              </p:nvPr>
            </p:nvSpPr>
            <p:spPr>
              <a:blipFill>
                <a:blip r:embed="rId3"/>
                <a:stretch>
                  <a:fillRect l="-1086" r="-724"/>
                </a:stretch>
              </a:blipFill>
            </p:spPr>
            <p:txBody>
              <a:bodyPr/>
              <a:lstStyle/>
              <a:p>
                <a:r>
                  <a:rPr lang="en-US">
                    <a:noFill/>
                  </a:rPr>
                  <a:t> </a:t>
                </a:r>
              </a:p>
            </p:txBody>
          </p:sp>
        </mc:Fallback>
      </mc:AlternateContent>
    </p:spTree>
    <p:extLst>
      <p:ext uri="{BB962C8B-B14F-4D97-AF65-F5344CB8AC3E}">
        <p14:creationId xmlns:p14="http://schemas.microsoft.com/office/powerpoint/2010/main" val="150223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7FAD-5F9A-B22A-54C0-7675F1160B89}"/>
              </a:ext>
            </a:extLst>
          </p:cNvPr>
          <p:cNvSpPr>
            <a:spLocks noGrp="1"/>
          </p:cNvSpPr>
          <p:nvPr>
            <p:ph type="title"/>
          </p:nvPr>
        </p:nvSpPr>
        <p:spPr/>
        <p:txBody>
          <a:bodyPr/>
          <a:lstStyle/>
          <a:p>
            <a:r>
              <a:rPr lang="en-US" dirty="0"/>
              <a:t>Panel Data</a:t>
            </a:r>
          </a:p>
        </p:txBody>
      </p:sp>
      <p:sp>
        <p:nvSpPr>
          <p:cNvPr id="3" name="Text Placeholder 2">
            <a:extLst>
              <a:ext uri="{FF2B5EF4-FFF2-40B4-BE49-F238E27FC236}">
                <a16:creationId xmlns:a16="http://schemas.microsoft.com/office/drawing/2014/main" id="{971234BC-A8A6-76BA-6036-A2E7B653B00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92594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FDFA-84F5-A248-A1A8-25906C1A3E99}"/>
              </a:ext>
            </a:extLst>
          </p:cNvPr>
          <p:cNvSpPr>
            <a:spLocks noGrp="1"/>
          </p:cNvSpPr>
          <p:nvPr>
            <p:ph type="title"/>
          </p:nvPr>
        </p:nvSpPr>
        <p:spPr/>
        <p:txBody>
          <a:bodyPr/>
          <a:lstStyle/>
          <a:p>
            <a:r>
              <a:rPr lang="en-US" dirty="0"/>
              <a:t>Difference-in-difference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9C24DC-F3FB-E442-9FF0-2BE6D395C5E9}"/>
                  </a:ext>
                </a:extLst>
              </p:cNvPr>
              <p:cNvSpPr>
                <a:spLocks noGrp="1"/>
              </p:cNvSpPr>
              <p:nvPr>
                <p:ph idx="1"/>
              </p:nvPr>
            </p:nvSpPr>
            <p:spPr/>
            <p:txBody>
              <a:bodyPr/>
              <a:lstStyle/>
              <a:p>
                <a:r>
                  <a:rPr lang="en-US" dirty="0"/>
                  <a:t>Two-way fixed effects model where we control for all individual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t>and time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r>
                  <a:rPr lang="en-US" dirty="0"/>
                  <a:t>A simpler model is where we aggregated fixed effects to be between treatment and control groups, and the time fixed effects of being before or after treatment periods: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𝑖𝑡</m:t>
                          </m:r>
                        </m:sub>
                      </m:sSub>
                      <m:r>
                        <a:rPr lang="en-US" i="1">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𝜂</m:t>
                      </m:r>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919C24DC-F3FB-E442-9FF0-2BE6D395C5E9}"/>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1242727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88FFDE3-66C3-C743-9C03-D8AEC6DB80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0" y="3786247"/>
            <a:ext cx="12192000" cy="2505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24A984C-75F5-ED45-9028-3A4DB5AD05C1}"/>
              </a:ext>
            </a:extLst>
          </p:cNvPr>
          <p:cNvSpPr>
            <a:spLocks noGrp="1"/>
          </p:cNvSpPr>
          <p:nvPr>
            <p:ph type="title"/>
          </p:nvPr>
        </p:nvSpPr>
        <p:spPr/>
        <p:txBody>
          <a:bodyPr/>
          <a:lstStyle/>
          <a:p>
            <a:r>
              <a:rPr lang="en-US" dirty="0"/>
              <a:t>Let’s see this come out in simulation evidence</a:t>
            </a:r>
          </a:p>
        </p:txBody>
      </p:sp>
      <p:sp>
        <p:nvSpPr>
          <p:cNvPr id="3" name="Content Placeholder 2">
            <a:extLst>
              <a:ext uri="{FF2B5EF4-FFF2-40B4-BE49-F238E27FC236}">
                <a16:creationId xmlns:a16="http://schemas.microsoft.com/office/drawing/2014/main" id="{90EEBAF0-F688-D142-8554-EB33F9B7E99F}"/>
              </a:ext>
            </a:extLst>
          </p:cNvPr>
          <p:cNvSpPr>
            <a:spLocks noGrp="1"/>
          </p:cNvSpPr>
          <p:nvPr>
            <p:ph idx="1"/>
          </p:nvPr>
        </p:nvSpPr>
        <p:spPr>
          <a:xfrm>
            <a:off x="838200" y="1825625"/>
            <a:ext cx="10515600" cy="985814"/>
          </a:xfrm>
        </p:spPr>
        <p:txBody>
          <a:bodyPr/>
          <a:lstStyle/>
          <a:p>
            <a:r>
              <a:rPr lang="en-US" dirty="0"/>
              <a:t>We generate a panel of outcome data, with seven pre-treatment periods, and three post-treatment periods.</a:t>
            </a:r>
          </a:p>
        </p:txBody>
      </p:sp>
      <p:sp>
        <p:nvSpPr>
          <p:cNvPr id="4" name="TextBox 3">
            <a:extLst>
              <a:ext uri="{FF2B5EF4-FFF2-40B4-BE49-F238E27FC236}">
                <a16:creationId xmlns:a16="http://schemas.microsoft.com/office/drawing/2014/main" id="{C81B6C51-FB0A-8845-BE05-5FE19C923B57}"/>
              </a:ext>
            </a:extLst>
          </p:cNvPr>
          <p:cNvSpPr txBox="1"/>
          <p:nvPr/>
        </p:nvSpPr>
        <p:spPr>
          <a:xfrm>
            <a:off x="996287" y="3429000"/>
            <a:ext cx="7055892" cy="2862322"/>
          </a:xfrm>
          <a:prstGeom prst="rect">
            <a:avLst/>
          </a:prstGeom>
          <a:noFill/>
          <a:ln w="38100">
            <a:solidFill>
              <a:schemeClr val="accent2"/>
            </a:solidFill>
          </a:ln>
        </p:spPr>
        <p:txBody>
          <a:bodyPr wrap="square" rtlCol="0">
            <a:spAutoFit/>
          </a:bodyPr>
          <a:lstStyle/>
          <a:p>
            <a:r>
              <a:rPr lang="en-US" dirty="0"/>
              <a:t>Pre-treatment Periods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A1968404-7A0C-5143-B8CD-39ACFF923F53}"/>
              </a:ext>
            </a:extLst>
          </p:cNvPr>
          <p:cNvSpPr txBox="1"/>
          <p:nvPr/>
        </p:nvSpPr>
        <p:spPr>
          <a:xfrm>
            <a:off x="8052179" y="3429000"/>
            <a:ext cx="3527946" cy="2862322"/>
          </a:xfrm>
          <a:prstGeom prst="rect">
            <a:avLst/>
          </a:prstGeom>
          <a:noFill/>
          <a:ln w="38100">
            <a:solidFill>
              <a:schemeClr val="accent6">
                <a:lumMod val="75000"/>
              </a:schemeClr>
            </a:solidFill>
          </a:ln>
        </p:spPr>
        <p:txBody>
          <a:bodyPr wrap="square" rtlCol="0">
            <a:spAutoFit/>
          </a:bodyPr>
          <a:lstStyle/>
          <a:p>
            <a:r>
              <a:rPr lang="en-US" dirty="0"/>
              <a:t>Post-Treatment Periods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684712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C4627-6E43-8E43-819A-13BFA212DD05}"/>
              </a:ext>
            </a:extLst>
          </p:cNvPr>
          <p:cNvSpPr>
            <a:spLocks noGrp="1"/>
          </p:cNvSpPr>
          <p:nvPr>
            <p:ph type="title"/>
          </p:nvPr>
        </p:nvSpPr>
        <p:spPr/>
        <p:txBody>
          <a:bodyPr/>
          <a:lstStyle/>
          <a:p>
            <a:r>
              <a:rPr lang="en-US" dirty="0"/>
              <a:t>Compare performance of cross-sectional to panel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7C85CE-A72B-FF47-A368-A1E6082352FC}"/>
                  </a:ext>
                </a:extLst>
              </p:cNvPr>
              <p:cNvSpPr>
                <a:spLocks noGrp="1"/>
              </p:cNvSpPr>
              <p:nvPr>
                <p:ph idx="1"/>
              </p:nvPr>
            </p:nvSpPr>
            <p:spPr/>
            <p:txBody>
              <a:bodyPr/>
              <a:lstStyle/>
              <a:p>
                <a:r>
                  <a:rPr lang="en-US" dirty="0"/>
                  <a:t>What if we ignored the panel structure, and estimated impacts only using pre-treatment period:</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sub>
                      </m:sSub>
                    </m:oMath>
                  </m:oMathPara>
                </a14:m>
                <a:endParaRPr lang="en-US" dirty="0"/>
              </a:p>
              <a:p>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1</m:t>
                        </m:r>
                      </m:sub>
                    </m:sSub>
                  </m:oMath>
                </a14:m>
                <a:r>
                  <a:rPr lang="en-US" dirty="0"/>
                  <a:t> is a post-treatment period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0</m:t>
                        </m:r>
                      </m:sub>
                    </m:sSub>
                  </m:oMath>
                </a14:m>
                <a:r>
                  <a:rPr lang="en-US" dirty="0"/>
                  <a:t> is a pre-treatment period, so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sub>
                    </m:sSub>
                  </m:oMath>
                </a14:m>
                <a:r>
                  <a:rPr lang="en-US" dirty="0"/>
                  <a:t> are pre-treatment features?</a:t>
                </a:r>
              </a:p>
              <a:p>
                <a:r>
                  <a:rPr lang="en-US" dirty="0"/>
                  <a:t>If we control for enough features to meet the </a:t>
                </a:r>
                <a:r>
                  <a:rPr lang="en-US" dirty="0" err="1"/>
                  <a:t>unconfoundedness</a:t>
                </a:r>
                <a:r>
                  <a:rPr lang="en-US" dirty="0"/>
                  <a:t> assumption, then we should have the same performance as a difference-in-difference model will.</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A67C85CE-A72B-FF47-A368-A1E6082352FC}"/>
                  </a:ext>
                </a:extLst>
              </p:cNvPr>
              <p:cNvSpPr>
                <a:spLocks noGrp="1" noRot="1" noChangeAspect="1" noMove="1" noResize="1" noEditPoints="1" noAdjustHandles="1" noChangeArrowheads="1" noChangeShapeType="1" noTextEdit="1"/>
              </p:cNvSpPr>
              <p:nvPr>
                <p:ph idx="1"/>
              </p:nvPr>
            </p:nvSpPr>
            <p:spPr>
              <a:blipFill>
                <a:blip r:embed="rId3"/>
                <a:stretch>
                  <a:fillRect l="-1086" t="-2326" r="-1689"/>
                </a:stretch>
              </a:blipFill>
            </p:spPr>
            <p:txBody>
              <a:bodyPr/>
              <a:lstStyle/>
              <a:p>
                <a:r>
                  <a:rPr lang="en-US">
                    <a:noFill/>
                  </a:rPr>
                  <a:t> </a:t>
                </a:r>
              </a:p>
            </p:txBody>
          </p:sp>
        </mc:Fallback>
      </mc:AlternateContent>
    </p:spTree>
    <p:extLst>
      <p:ext uri="{BB962C8B-B14F-4D97-AF65-F5344CB8AC3E}">
        <p14:creationId xmlns:p14="http://schemas.microsoft.com/office/powerpoint/2010/main" val="14731486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3971-F3EF-CE4D-8AF8-728A6C93240B}"/>
              </a:ext>
            </a:extLst>
          </p:cNvPr>
          <p:cNvSpPr>
            <a:spLocks noGrp="1"/>
          </p:cNvSpPr>
          <p:nvPr>
            <p:ph type="title"/>
          </p:nvPr>
        </p:nvSpPr>
        <p:spPr/>
        <p:txBody>
          <a:bodyPr/>
          <a:lstStyle/>
          <a:p>
            <a:r>
              <a:rPr lang="en-US" dirty="0"/>
              <a:t>Simulation evidence of cross-sectional and panel data</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2B50C6B7-FB8E-4C4B-93D4-073A8BA6D52D}"/>
                  </a:ext>
                </a:extLst>
              </p:cNvPr>
              <p:cNvGraphicFramePr>
                <a:graphicFrameLocks noGrp="1"/>
              </p:cNvGraphicFramePr>
              <p:nvPr>
                <p:ph idx="1"/>
                <p:extLst>
                  <p:ext uri="{D42A27DB-BD31-4B8C-83A1-F6EECF244321}">
                    <p14:modId xmlns:p14="http://schemas.microsoft.com/office/powerpoint/2010/main" val="4169433247"/>
                  </p:ext>
                </p:extLst>
              </p:nvPr>
            </p:nvGraphicFramePr>
            <p:xfrm>
              <a:off x="838200" y="1825625"/>
              <a:ext cx="10049256" cy="2595880"/>
            </p:xfrm>
            <a:graphic>
              <a:graphicData uri="http://schemas.openxmlformats.org/drawingml/2006/table">
                <a:tbl>
                  <a:tblPr firstRow="1" bandRow="1">
                    <a:tableStyleId>{5C22544A-7EE6-4342-B048-85BDC9FD1C3A}</a:tableStyleId>
                  </a:tblPr>
                  <a:tblGrid>
                    <a:gridCol w="2343912">
                      <a:extLst>
                        <a:ext uri="{9D8B030D-6E8A-4147-A177-3AD203B41FA5}">
                          <a16:colId xmlns:a16="http://schemas.microsoft.com/office/drawing/2014/main" val="2351199887"/>
                        </a:ext>
                      </a:extLst>
                    </a:gridCol>
                    <a:gridCol w="2680716">
                      <a:extLst>
                        <a:ext uri="{9D8B030D-6E8A-4147-A177-3AD203B41FA5}">
                          <a16:colId xmlns:a16="http://schemas.microsoft.com/office/drawing/2014/main" val="1876562297"/>
                        </a:ext>
                      </a:extLst>
                    </a:gridCol>
                    <a:gridCol w="2512314">
                      <a:extLst>
                        <a:ext uri="{9D8B030D-6E8A-4147-A177-3AD203B41FA5}">
                          <a16:colId xmlns:a16="http://schemas.microsoft.com/office/drawing/2014/main" val="4209274762"/>
                        </a:ext>
                      </a:extLst>
                    </a:gridCol>
                    <a:gridCol w="2512314">
                      <a:extLst>
                        <a:ext uri="{9D8B030D-6E8A-4147-A177-3AD203B41FA5}">
                          <a16:colId xmlns:a16="http://schemas.microsoft.com/office/drawing/2014/main" val="132637997"/>
                        </a:ext>
                      </a:extLst>
                    </a:gridCol>
                  </a:tblGrid>
                  <a:tr h="370840">
                    <a:tc>
                      <a:txBody>
                        <a:bodyPr/>
                        <a:lstStyle/>
                        <a:p>
                          <a:endParaRPr lang="en-US" dirty="0"/>
                        </a:p>
                      </a:txBody>
                      <a:tcPr/>
                    </a:tc>
                    <a:tc>
                      <a:txBody>
                        <a:bodyPr/>
                        <a:lstStyle/>
                        <a:p>
                          <a:endParaRPr lang="en-US" dirty="0"/>
                        </a:p>
                      </a:txBody>
                      <a:tcPr/>
                    </a:tc>
                    <a:tc>
                      <a:txBody>
                        <a:bodyPr/>
                        <a:lstStyle/>
                        <a:p>
                          <a:r>
                            <a:rPr lang="en-US" dirty="0"/>
                            <a:t>Estimate of </a:t>
                          </a:r>
                          <a14:m>
                            <m:oMath xmlns:m="http://schemas.openxmlformats.org/officeDocument/2006/math">
                              <m:r>
                                <a:rPr lang="en-US" i="1" smtClean="0">
                                  <a:latin typeface="Cambria Math" panose="02040503050406030204" pitchFamily="18" charset="0"/>
                                </a:rPr>
                                <m:t>𝜏</m:t>
                              </m:r>
                            </m:oMath>
                          </a14:m>
                          <a:endParaRPr lang="en-US" dirty="0"/>
                        </a:p>
                      </a:txBody>
                      <a:tcPr/>
                    </a:tc>
                    <a:tc>
                      <a:txBody>
                        <a:bodyPr/>
                        <a:lstStyle/>
                        <a:p>
                          <a:r>
                            <a:rPr lang="en-US" dirty="0"/>
                            <a:t>True Value</a:t>
                          </a:r>
                        </a:p>
                      </a:txBody>
                      <a:tcPr/>
                    </a:tc>
                    <a:extLst>
                      <a:ext uri="{0D108BD9-81ED-4DB2-BD59-A6C34878D82A}">
                        <a16:rowId xmlns:a16="http://schemas.microsoft.com/office/drawing/2014/main" val="1153492925"/>
                      </a:ext>
                    </a:extLst>
                  </a:tr>
                  <a:tr h="370840">
                    <a:tc rowSpan="3">
                      <a:txBody>
                        <a:bodyPr/>
                        <a:lstStyle/>
                        <a:p>
                          <a:r>
                            <a:rPr lang="en-US" dirty="0"/>
                            <a:t>Cross-Sectional Estimates</a:t>
                          </a:r>
                        </a:p>
                      </a:txBody>
                      <a:tcPr/>
                    </a:tc>
                    <a:tc>
                      <a:txBody>
                        <a:bodyPr/>
                        <a:lstStyle/>
                        <a:p>
                          <a:r>
                            <a:rPr lang="en-US" dirty="0"/>
                            <a:t>First Pre-Period</a:t>
                          </a:r>
                        </a:p>
                      </a:txBody>
                      <a:tcPr/>
                    </a:tc>
                    <a:tc>
                      <a:txBody>
                        <a:bodyPr/>
                        <a:lstStyle/>
                        <a:p>
                          <a:r>
                            <a:rPr lang="en-US" dirty="0"/>
                            <a:t>2.679[1.502]</a:t>
                          </a:r>
                        </a:p>
                      </a:txBody>
                      <a:tcPr/>
                    </a:tc>
                    <a:tc>
                      <a:txBody>
                        <a:bodyPr/>
                        <a:lstStyle/>
                        <a:p>
                          <a:r>
                            <a:rPr lang="en-US" dirty="0"/>
                            <a:t>2.500</a:t>
                          </a:r>
                        </a:p>
                      </a:txBody>
                      <a:tcPr/>
                    </a:tc>
                    <a:extLst>
                      <a:ext uri="{0D108BD9-81ED-4DB2-BD59-A6C34878D82A}">
                        <a16:rowId xmlns:a16="http://schemas.microsoft.com/office/drawing/2014/main" val="3170666368"/>
                      </a:ext>
                    </a:extLst>
                  </a:tr>
                  <a:tr h="370840">
                    <a:tc vMerge="1">
                      <a:txBody>
                        <a:bodyPr/>
                        <a:lstStyle/>
                        <a:p>
                          <a:endParaRPr lang="en-US" dirty="0"/>
                        </a:p>
                      </a:txBody>
                      <a:tcPr/>
                    </a:tc>
                    <a:tc>
                      <a:txBody>
                        <a:bodyPr/>
                        <a:lstStyle/>
                        <a:p>
                          <a:r>
                            <a:rPr lang="en-US" dirty="0"/>
                            <a:t>Middle Pre-Period</a:t>
                          </a:r>
                        </a:p>
                      </a:txBody>
                      <a:tcPr/>
                    </a:tc>
                    <a:tc>
                      <a:txBody>
                        <a:bodyPr/>
                        <a:lstStyle/>
                        <a:p>
                          <a:r>
                            <a:rPr lang="en-US" dirty="0"/>
                            <a:t>3.510[0.848]</a:t>
                          </a:r>
                        </a:p>
                      </a:txBody>
                      <a:tcPr/>
                    </a:tc>
                    <a:tc>
                      <a:txBody>
                        <a:bodyPr/>
                        <a:lstStyle/>
                        <a:p>
                          <a:r>
                            <a:rPr lang="en-US" dirty="0"/>
                            <a:t>2.500</a:t>
                          </a:r>
                        </a:p>
                      </a:txBody>
                      <a:tcPr/>
                    </a:tc>
                    <a:extLst>
                      <a:ext uri="{0D108BD9-81ED-4DB2-BD59-A6C34878D82A}">
                        <a16:rowId xmlns:a16="http://schemas.microsoft.com/office/drawing/2014/main" val="1213267472"/>
                      </a:ext>
                    </a:extLst>
                  </a:tr>
                  <a:tr h="370840">
                    <a:tc vMerge="1">
                      <a:txBody>
                        <a:bodyPr/>
                        <a:lstStyle/>
                        <a:p>
                          <a:endParaRPr lang="en-US" dirty="0"/>
                        </a:p>
                      </a:txBody>
                      <a:tcPr/>
                    </a:tc>
                    <a:tc>
                      <a:txBody>
                        <a:bodyPr/>
                        <a:lstStyle/>
                        <a:p>
                          <a:r>
                            <a:rPr lang="en-US" dirty="0"/>
                            <a:t>Last Pre-Period</a:t>
                          </a:r>
                        </a:p>
                      </a:txBody>
                      <a:tcPr/>
                    </a:tc>
                    <a:tc>
                      <a:txBody>
                        <a:bodyPr/>
                        <a:lstStyle/>
                        <a:p>
                          <a:r>
                            <a:rPr lang="en-US" dirty="0"/>
                            <a:t>0.476[1.397]</a:t>
                          </a:r>
                        </a:p>
                      </a:txBody>
                      <a:tcPr/>
                    </a:tc>
                    <a:tc>
                      <a:txBody>
                        <a:bodyPr/>
                        <a:lstStyle/>
                        <a:p>
                          <a:r>
                            <a:rPr lang="en-US" dirty="0"/>
                            <a:t>2.500</a:t>
                          </a:r>
                        </a:p>
                      </a:txBody>
                      <a:tcPr/>
                    </a:tc>
                    <a:extLst>
                      <a:ext uri="{0D108BD9-81ED-4DB2-BD59-A6C34878D82A}">
                        <a16:rowId xmlns:a16="http://schemas.microsoft.com/office/drawing/2014/main" val="1153489132"/>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66607022"/>
                      </a:ext>
                    </a:extLst>
                  </a:tr>
                  <a:tr h="37084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Panel Estimate</a:t>
                          </a:r>
                        </a:p>
                      </a:txBody>
                      <a:tcPr/>
                    </a:tc>
                    <a:tc>
                      <a:txBody>
                        <a:bodyPr/>
                        <a:lstStyle/>
                        <a:p>
                          <a:r>
                            <a:rPr lang="en-US" dirty="0"/>
                            <a:t>Two-Way Fixed Effects</a:t>
                          </a:r>
                        </a:p>
                      </a:txBody>
                      <a:tcPr/>
                    </a:tc>
                    <a:tc>
                      <a:txBody>
                        <a:bodyPr/>
                        <a:lstStyle/>
                        <a:p>
                          <a:r>
                            <a:rPr lang="en-US" dirty="0"/>
                            <a:t>1.936 [0.577]</a:t>
                          </a:r>
                        </a:p>
                      </a:txBody>
                      <a:tcPr/>
                    </a:tc>
                    <a:tc>
                      <a:txBody>
                        <a:bodyPr/>
                        <a:lstStyle/>
                        <a:p>
                          <a:r>
                            <a:rPr lang="en-US" dirty="0"/>
                            <a:t>2.500</a:t>
                          </a:r>
                        </a:p>
                      </a:txBody>
                      <a:tcPr/>
                    </a:tc>
                    <a:extLst>
                      <a:ext uri="{0D108BD9-81ED-4DB2-BD59-A6C34878D82A}">
                        <a16:rowId xmlns:a16="http://schemas.microsoft.com/office/drawing/2014/main" val="610293041"/>
                      </a:ext>
                    </a:extLst>
                  </a:tr>
                  <a:tr h="370840">
                    <a:tc vMerge="1">
                      <a:txBody>
                        <a:bodyPr/>
                        <a:lstStyle/>
                        <a:p>
                          <a:endParaRPr lang="en-US" dirty="0"/>
                        </a:p>
                      </a:txBody>
                      <a:tcPr/>
                    </a:tc>
                    <a:tc>
                      <a:txBody>
                        <a:bodyPr/>
                        <a:lstStyle/>
                        <a:p>
                          <a:r>
                            <a:rPr lang="en-US" dirty="0"/>
                            <a:t>Aggregated Fixed Effects</a:t>
                          </a:r>
                        </a:p>
                      </a:txBody>
                      <a:tcPr/>
                    </a:tc>
                    <a:tc>
                      <a:txBody>
                        <a:bodyPr/>
                        <a:lstStyle/>
                        <a:p>
                          <a:r>
                            <a:rPr lang="en-US" dirty="0"/>
                            <a:t>1.936 [0.537]</a:t>
                          </a:r>
                        </a:p>
                      </a:txBody>
                      <a:tcPr/>
                    </a:tc>
                    <a:tc>
                      <a:txBody>
                        <a:bodyPr/>
                        <a:lstStyle/>
                        <a:p>
                          <a:r>
                            <a:rPr lang="en-US" dirty="0"/>
                            <a:t>2.500</a:t>
                          </a:r>
                        </a:p>
                      </a:txBody>
                      <a:tcPr/>
                    </a:tc>
                    <a:extLst>
                      <a:ext uri="{0D108BD9-81ED-4DB2-BD59-A6C34878D82A}">
                        <a16:rowId xmlns:a16="http://schemas.microsoft.com/office/drawing/2014/main" val="1813029979"/>
                      </a:ext>
                    </a:extLst>
                  </a:tr>
                </a:tbl>
              </a:graphicData>
            </a:graphic>
          </p:graphicFrame>
        </mc:Choice>
        <mc:Fallback xmlns="">
          <p:graphicFrame>
            <p:nvGraphicFramePr>
              <p:cNvPr id="4" name="Table 4">
                <a:extLst>
                  <a:ext uri="{FF2B5EF4-FFF2-40B4-BE49-F238E27FC236}">
                    <a16:creationId xmlns:a16="http://schemas.microsoft.com/office/drawing/2014/main" id="{2B50C6B7-FB8E-4C4B-93D4-073A8BA6D52D}"/>
                  </a:ext>
                </a:extLst>
              </p:cNvPr>
              <p:cNvGraphicFramePr>
                <a:graphicFrameLocks noGrp="1"/>
              </p:cNvGraphicFramePr>
              <p:nvPr>
                <p:ph idx="1"/>
                <p:extLst>
                  <p:ext uri="{D42A27DB-BD31-4B8C-83A1-F6EECF244321}">
                    <p14:modId xmlns:p14="http://schemas.microsoft.com/office/powerpoint/2010/main" val="4169433247"/>
                  </p:ext>
                </p:extLst>
              </p:nvPr>
            </p:nvGraphicFramePr>
            <p:xfrm>
              <a:off x="838200" y="1825625"/>
              <a:ext cx="10049256" cy="2595880"/>
            </p:xfrm>
            <a:graphic>
              <a:graphicData uri="http://schemas.openxmlformats.org/drawingml/2006/table">
                <a:tbl>
                  <a:tblPr firstRow="1" bandRow="1">
                    <a:tableStyleId>{5C22544A-7EE6-4342-B048-85BDC9FD1C3A}</a:tableStyleId>
                  </a:tblPr>
                  <a:tblGrid>
                    <a:gridCol w="2343912">
                      <a:extLst>
                        <a:ext uri="{9D8B030D-6E8A-4147-A177-3AD203B41FA5}">
                          <a16:colId xmlns:a16="http://schemas.microsoft.com/office/drawing/2014/main" val="2351199887"/>
                        </a:ext>
                      </a:extLst>
                    </a:gridCol>
                    <a:gridCol w="2680716">
                      <a:extLst>
                        <a:ext uri="{9D8B030D-6E8A-4147-A177-3AD203B41FA5}">
                          <a16:colId xmlns:a16="http://schemas.microsoft.com/office/drawing/2014/main" val="1876562297"/>
                        </a:ext>
                      </a:extLst>
                    </a:gridCol>
                    <a:gridCol w="2512314">
                      <a:extLst>
                        <a:ext uri="{9D8B030D-6E8A-4147-A177-3AD203B41FA5}">
                          <a16:colId xmlns:a16="http://schemas.microsoft.com/office/drawing/2014/main" val="4209274762"/>
                        </a:ext>
                      </a:extLst>
                    </a:gridCol>
                    <a:gridCol w="2512314">
                      <a:extLst>
                        <a:ext uri="{9D8B030D-6E8A-4147-A177-3AD203B41FA5}">
                          <a16:colId xmlns:a16="http://schemas.microsoft.com/office/drawing/2014/main" val="132637997"/>
                        </a:ext>
                      </a:extLst>
                    </a:gridCol>
                  </a:tblGrid>
                  <a:tr h="370840">
                    <a:tc>
                      <a:txBody>
                        <a:bodyPr/>
                        <a:lstStyle/>
                        <a:p>
                          <a:endParaRPr lang="en-US" dirty="0"/>
                        </a:p>
                      </a:txBody>
                      <a:tcPr/>
                    </a:tc>
                    <a:tc>
                      <a:txBody>
                        <a:bodyPr/>
                        <a:lstStyle/>
                        <a:p>
                          <a:endParaRPr lang="en-US" dirty="0"/>
                        </a:p>
                      </a:txBody>
                      <a:tcPr/>
                    </a:tc>
                    <a:tc>
                      <a:txBody>
                        <a:bodyPr/>
                        <a:lstStyle/>
                        <a:p>
                          <a:endParaRPr lang="en-US"/>
                        </a:p>
                      </a:txBody>
                      <a:tcPr>
                        <a:blipFill>
                          <a:blip r:embed="rId2"/>
                          <a:stretch>
                            <a:fillRect l="-200505" t="-6897" r="-101010" b="-634483"/>
                          </a:stretch>
                        </a:blipFill>
                      </a:tcPr>
                    </a:tc>
                    <a:tc>
                      <a:txBody>
                        <a:bodyPr/>
                        <a:lstStyle/>
                        <a:p>
                          <a:r>
                            <a:rPr lang="en-US" dirty="0"/>
                            <a:t>True Value</a:t>
                          </a:r>
                        </a:p>
                      </a:txBody>
                      <a:tcPr/>
                    </a:tc>
                    <a:extLst>
                      <a:ext uri="{0D108BD9-81ED-4DB2-BD59-A6C34878D82A}">
                        <a16:rowId xmlns:a16="http://schemas.microsoft.com/office/drawing/2014/main" val="1153492925"/>
                      </a:ext>
                    </a:extLst>
                  </a:tr>
                  <a:tr h="370840">
                    <a:tc rowSpan="3">
                      <a:txBody>
                        <a:bodyPr/>
                        <a:lstStyle/>
                        <a:p>
                          <a:r>
                            <a:rPr lang="en-US" dirty="0"/>
                            <a:t>Cross-Sectional Estimates</a:t>
                          </a:r>
                        </a:p>
                      </a:txBody>
                      <a:tcPr/>
                    </a:tc>
                    <a:tc>
                      <a:txBody>
                        <a:bodyPr/>
                        <a:lstStyle/>
                        <a:p>
                          <a:r>
                            <a:rPr lang="en-US" dirty="0"/>
                            <a:t>First Pre-Period</a:t>
                          </a:r>
                        </a:p>
                      </a:txBody>
                      <a:tcPr/>
                    </a:tc>
                    <a:tc>
                      <a:txBody>
                        <a:bodyPr/>
                        <a:lstStyle/>
                        <a:p>
                          <a:r>
                            <a:rPr lang="en-US" dirty="0"/>
                            <a:t>2.679[1.502]</a:t>
                          </a:r>
                        </a:p>
                      </a:txBody>
                      <a:tcPr/>
                    </a:tc>
                    <a:tc>
                      <a:txBody>
                        <a:bodyPr/>
                        <a:lstStyle/>
                        <a:p>
                          <a:r>
                            <a:rPr lang="en-US" dirty="0"/>
                            <a:t>2.500</a:t>
                          </a:r>
                        </a:p>
                      </a:txBody>
                      <a:tcPr/>
                    </a:tc>
                    <a:extLst>
                      <a:ext uri="{0D108BD9-81ED-4DB2-BD59-A6C34878D82A}">
                        <a16:rowId xmlns:a16="http://schemas.microsoft.com/office/drawing/2014/main" val="3170666368"/>
                      </a:ext>
                    </a:extLst>
                  </a:tr>
                  <a:tr h="370840">
                    <a:tc vMerge="1">
                      <a:txBody>
                        <a:bodyPr/>
                        <a:lstStyle/>
                        <a:p>
                          <a:endParaRPr lang="en-US" dirty="0"/>
                        </a:p>
                      </a:txBody>
                      <a:tcPr/>
                    </a:tc>
                    <a:tc>
                      <a:txBody>
                        <a:bodyPr/>
                        <a:lstStyle/>
                        <a:p>
                          <a:r>
                            <a:rPr lang="en-US" dirty="0"/>
                            <a:t>Middle Pre-Period</a:t>
                          </a:r>
                        </a:p>
                      </a:txBody>
                      <a:tcPr/>
                    </a:tc>
                    <a:tc>
                      <a:txBody>
                        <a:bodyPr/>
                        <a:lstStyle/>
                        <a:p>
                          <a:r>
                            <a:rPr lang="en-US" dirty="0"/>
                            <a:t>3.510[0.848]</a:t>
                          </a:r>
                        </a:p>
                      </a:txBody>
                      <a:tcPr/>
                    </a:tc>
                    <a:tc>
                      <a:txBody>
                        <a:bodyPr/>
                        <a:lstStyle/>
                        <a:p>
                          <a:r>
                            <a:rPr lang="en-US" dirty="0"/>
                            <a:t>2.500</a:t>
                          </a:r>
                        </a:p>
                      </a:txBody>
                      <a:tcPr/>
                    </a:tc>
                    <a:extLst>
                      <a:ext uri="{0D108BD9-81ED-4DB2-BD59-A6C34878D82A}">
                        <a16:rowId xmlns:a16="http://schemas.microsoft.com/office/drawing/2014/main" val="1213267472"/>
                      </a:ext>
                    </a:extLst>
                  </a:tr>
                  <a:tr h="370840">
                    <a:tc vMerge="1">
                      <a:txBody>
                        <a:bodyPr/>
                        <a:lstStyle/>
                        <a:p>
                          <a:endParaRPr lang="en-US" dirty="0"/>
                        </a:p>
                      </a:txBody>
                      <a:tcPr/>
                    </a:tc>
                    <a:tc>
                      <a:txBody>
                        <a:bodyPr/>
                        <a:lstStyle/>
                        <a:p>
                          <a:r>
                            <a:rPr lang="en-US" dirty="0"/>
                            <a:t>Last Pre-Period</a:t>
                          </a:r>
                        </a:p>
                      </a:txBody>
                      <a:tcPr/>
                    </a:tc>
                    <a:tc>
                      <a:txBody>
                        <a:bodyPr/>
                        <a:lstStyle/>
                        <a:p>
                          <a:r>
                            <a:rPr lang="en-US" dirty="0"/>
                            <a:t>0.476[1.397]</a:t>
                          </a:r>
                        </a:p>
                      </a:txBody>
                      <a:tcPr/>
                    </a:tc>
                    <a:tc>
                      <a:txBody>
                        <a:bodyPr/>
                        <a:lstStyle/>
                        <a:p>
                          <a:r>
                            <a:rPr lang="en-US" dirty="0"/>
                            <a:t>2.500</a:t>
                          </a:r>
                        </a:p>
                      </a:txBody>
                      <a:tcPr/>
                    </a:tc>
                    <a:extLst>
                      <a:ext uri="{0D108BD9-81ED-4DB2-BD59-A6C34878D82A}">
                        <a16:rowId xmlns:a16="http://schemas.microsoft.com/office/drawing/2014/main" val="1153489132"/>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66607022"/>
                      </a:ext>
                    </a:extLst>
                  </a:tr>
                  <a:tr h="37084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Panel Estimate</a:t>
                          </a:r>
                        </a:p>
                      </a:txBody>
                      <a:tcPr/>
                    </a:tc>
                    <a:tc>
                      <a:txBody>
                        <a:bodyPr/>
                        <a:lstStyle/>
                        <a:p>
                          <a:r>
                            <a:rPr lang="en-US" dirty="0"/>
                            <a:t>Two-Way Fixed Effects</a:t>
                          </a:r>
                        </a:p>
                      </a:txBody>
                      <a:tcPr/>
                    </a:tc>
                    <a:tc>
                      <a:txBody>
                        <a:bodyPr/>
                        <a:lstStyle/>
                        <a:p>
                          <a:r>
                            <a:rPr lang="en-US" dirty="0"/>
                            <a:t>1.936 [0.577]</a:t>
                          </a:r>
                        </a:p>
                      </a:txBody>
                      <a:tcPr/>
                    </a:tc>
                    <a:tc>
                      <a:txBody>
                        <a:bodyPr/>
                        <a:lstStyle/>
                        <a:p>
                          <a:r>
                            <a:rPr lang="en-US" dirty="0"/>
                            <a:t>2.500</a:t>
                          </a:r>
                        </a:p>
                      </a:txBody>
                      <a:tcPr/>
                    </a:tc>
                    <a:extLst>
                      <a:ext uri="{0D108BD9-81ED-4DB2-BD59-A6C34878D82A}">
                        <a16:rowId xmlns:a16="http://schemas.microsoft.com/office/drawing/2014/main" val="610293041"/>
                      </a:ext>
                    </a:extLst>
                  </a:tr>
                  <a:tr h="370840">
                    <a:tc vMerge="1">
                      <a:txBody>
                        <a:bodyPr/>
                        <a:lstStyle/>
                        <a:p>
                          <a:endParaRPr lang="en-US" dirty="0"/>
                        </a:p>
                      </a:txBody>
                      <a:tcPr/>
                    </a:tc>
                    <a:tc>
                      <a:txBody>
                        <a:bodyPr/>
                        <a:lstStyle/>
                        <a:p>
                          <a:r>
                            <a:rPr lang="en-US" dirty="0"/>
                            <a:t>Aggregated Fixed Effects</a:t>
                          </a:r>
                        </a:p>
                      </a:txBody>
                      <a:tcPr/>
                    </a:tc>
                    <a:tc>
                      <a:txBody>
                        <a:bodyPr/>
                        <a:lstStyle/>
                        <a:p>
                          <a:r>
                            <a:rPr lang="en-US" dirty="0"/>
                            <a:t>1.936 [0.537]</a:t>
                          </a:r>
                        </a:p>
                      </a:txBody>
                      <a:tcPr/>
                    </a:tc>
                    <a:tc>
                      <a:txBody>
                        <a:bodyPr/>
                        <a:lstStyle/>
                        <a:p>
                          <a:r>
                            <a:rPr lang="en-US" dirty="0"/>
                            <a:t>2.500</a:t>
                          </a:r>
                        </a:p>
                      </a:txBody>
                      <a:tcPr/>
                    </a:tc>
                    <a:extLst>
                      <a:ext uri="{0D108BD9-81ED-4DB2-BD59-A6C34878D82A}">
                        <a16:rowId xmlns:a16="http://schemas.microsoft.com/office/drawing/2014/main" val="1813029979"/>
                      </a:ext>
                    </a:extLst>
                  </a:tr>
                </a:tbl>
              </a:graphicData>
            </a:graphic>
          </p:graphicFrame>
        </mc:Fallback>
      </mc:AlternateContent>
      <p:sp>
        <p:nvSpPr>
          <p:cNvPr id="5" name="TextBox 4">
            <a:extLst>
              <a:ext uri="{FF2B5EF4-FFF2-40B4-BE49-F238E27FC236}">
                <a16:creationId xmlns:a16="http://schemas.microsoft.com/office/drawing/2014/main" id="{4D605FBD-A029-BC43-98BA-F3C6CEC9099F}"/>
              </a:ext>
            </a:extLst>
          </p:cNvPr>
          <p:cNvSpPr txBox="1"/>
          <p:nvPr/>
        </p:nvSpPr>
        <p:spPr>
          <a:xfrm>
            <a:off x="838200" y="4718304"/>
            <a:ext cx="10049256" cy="646331"/>
          </a:xfrm>
          <a:prstGeom prst="rect">
            <a:avLst/>
          </a:prstGeom>
          <a:noFill/>
        </p:spPr>
        <p:txBody>
          <a:bodyPr wrap="square" rtlCol="0">
            <a:spAutoFit/>
          </a:bodyPr>
          <a:lstStyle/>
          <a:p>
            <a:pPr marL="285750" indent="-285750">
              <a:buFont typeface="Arial" panose="020B0604020202020204" pitchFamily="34" charset="0"/>
              <a:buChar char="•"/>
            </a:pPr>
            <a:r>
              <a:rPr lang="en-US" dirty="0"/>
              <a:t>Performance of cross-sectional models can vary over pre-treatment periods, but we have more consistent performance</a:t>
            </a:r>
          </a:p>
        </p:txBody>
      </p:sp>
    </p:spTree>
    <p:extLst>
      <p:ext uri="{BB962C8B-B14F-4D97-AF65-F5344CB8AC3E}">
        <p14:creationId xmlns:p14="http://schemas.microsoft.com/office/powerpoint/2010/main" val="1210676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Arguable validation using panel data</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444726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6E20-3792-FB47-8BD3-7386647ACEAE}"/>
              </a:ext>
            </a:extLst>
          </p:cNvPr>
          <p:cNvSpPr>
            <a:spLocks noGrp="1"/>
          </p:cNvSpPr>
          <p:nvPr>
            <p:ph type="title"/>
          </p:nvPr>
        </p:nvSpPr>
        <p:spPr/>
        <p:txBody>
          <a:bodyPr/>
          <a:lstStyle/>
          <a:p>
            <a:r>
              <a:rPr lang="en-US" dirty="0"/>
              <a:t>Difference-in-difference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879A17-D217-A14E-B845-72F55FA70DAE}"/>
                  </a:ext>
                </a:extLst>
              </p:cNvPr>
              <p:cNvSpPr>
                <a:spLocks noGrp="1"/>
              </p:cNvSpPr>
              <p:nvPr>
                <p:ph idx="1"/>
              </p:nvPr>
            </p:nvSpPr>
            <p:spPr/>
            <p:txBody>
              <a:bodyPr/>
              <a:lstStyle/>
              <a:p>
                <a:r>
                  <a:rPr lang="en-US" dirty="0"/>
                  <a:t>The diff-in-diff estimator comes from comparing the difference over time of the treatment group, to the difference over time of the control group.</a:t>
                </a:r>
              </a:p>
              <a:p>
                <a:r>
                  <a:rPr lang="en-US" dirty="0"/>
                  <a:t>Therefore, the diff-in-diff estimator is identified – or yields an unbiased estimate – if the treatment and control have similar trends before treatment time.</a:t>
                </a:r>
              </a:p>
              <a:p>
                <a:r>
                  <a:rPr lang="en-US" dirty="0"/>
                  <a:t>Differences in the outcome after treatment time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are interpreted as due to treatment and what would have happened anyway.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F8879A17-D217-A14E-B845-72F55FA70DAE}"/>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18528819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7352-2618-444B-B680-00BFD16C730B}"/>
              </a:ext>
            </a:extLst>
          </p:cNvPr>
          <p:cNvSpPr>
            <a:spLocks noGrp="1"/>
          </p:cNvSpPr>
          <p:nvPr>
            <p:ph type="title"/>
          </p:nvPr>
        </p:nvSpPr>
        <p:spPr/>
        <p:txBody>
          <a:bodyPr/>
          <a:lstStyle/>
          <a:p>
            <a:r>
              <a:rPr lang="en-US" dirty="0"/>
              <a:t>Visual representation – Two Differences</a:t>
            </a:r>
          </a:p>
        </p:txBody>
      </p:sp>
      <p:grpSp>
        <p:nvGrpSpPr>
          <p:cNvPr id="15" name="Group 14">
            <a:extLst>
              <a:ext uri="{FF2B5EF4-FFF2-40B4-BE49-F238E27FC236}">
                <a16:creationId xmlns:a16="http://schemas.microsoft.com/office/drawing/2014/main" id="{90D56AFB-CB13-5D4A-A2BE-D46340764ADA}"/>
              </a:ext>
            </a:extLst>
          </p:cNvPr>
          <p:cNvGrpSpPr/>
          <p:nvPr/>
        </p:nvGrpSpPr>
        <p:grpSpPr>
          <a:xfrm>
            <a:off x="2362200" y="1409441"/>
            <a:ext cx="7467600" cy="5185322"/>
            <a:chOff x="2362200" y="914400"/>
            <a:chExt cx="7467600" cy="5029200"/>
          </a:xfrm>
        </p:grpSpPr>
        <p:cxnSp>
          <p:nvCxnSpPr>
            <p:cNvPr id="16" name="Straight Arrow Connector 15">
              <a:extLst>
                <a:ext uri="{FF2B5EF4-FFF2-40B4-BE49-F238E27FC236}">
                  <a16:creationId xmlns:a16="http://schemas.microsoft.com/office/drawing/2014/main" id="{76F436FA-26A1-9C44-8A26-C0A6F133DC5C}"/>
                </a:ext>
              </a:extLst>
            </p:cNvPr>
            <p:cNvCxnSpPr/>
            <p:nvPr/>
          </p:nvCxnSpPr>
          <p:spPr>
            <a:xfrm>
              <a:off x="2362200" y="4876800"/>
              <a:ext cx="74676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BA8516-509B-A744-A44F-D127E78C0E01}"/>
                </a:ext>
              </a:extLst>
            </p:cNvPr>
            <p:cNvCxnSpPr>
              <a:cxnSpLocks/>
            </p:cNvCxnSpPr>
            <p:nvPr/>
          </p:nvCxnSpPr>
          <p:spPr>
            <a:xfrm flipV="1">
              <a:off x="6096000" y="914400"/>
              <a:ext cx="0" cy="50292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EA72A02-1F5D-014D-97B3-6A1983A607B3}"/>
                  </a:ext>
                </a:extLst>
              </p:cNvPr>
              <p:cNvSpPr txBox="1"/>
              <p:nvPr/>
            </p:nvSpPr>
            <p:spPr>
              <a:xfrm>
                <a:off x="1856509" y="5874327"/>
                <a:ext cx="2154949" cy="369332"/>
              </a:xfrm>
              <a:prstGeom prst="rect">
                <a:avLst/>
              </a:prstGeom>
              <a:noFill/>
            </p:spPr>
            <p:txBody>
              <a:bodyPr wrap="none" rtlCol="0">
                <a:spAutoFit/>
              </a:bodyPr>
              <a:lstStyle/>
              <a:p>
                <a:r>
                  <a:rPr lang="en-US" dirty="0"/>
                  <a:t>Pre-treatment,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endParaRPr lang="en-US" dirty="0"/>
              </a:p>
            </p:txBody>
          </p:sp>
        </mc:Choice>
        <mc:Fallback xmlns="">
          <p:sp>
            <p:nvSpPr>
              <p:cNvPr id="18" name="TextBox 17">
                <a:extLst>
                  <a:ext uri="{FF2B5EF4-FFF2-40B4-BE49-F238E27FC236}">
                    <a16:creationId xmlns:a16="http://schemas.microsoft.com/office/drawing/2014/main" id="{EEA72A02-1F5D-014D-97B3-6A1983A607B3}"/>
                  </a:ext>
                </a:extLst>
              </p:cNvPr>
              <p:cNvSpPr txBox="1">
                <a:spLocks noRot="1" noChangeAspect="1" noMove="1" noResize="1" noEditPoints="1" noAdjustHandles="1" noChangeArrowheads="1" noChangeShapeType="1" noTextEdit="1"/>
              </p:cNvSpPr>
              <p:nvPr/>
            </p:nvSpPr>
            <p:spPr>
              <a:xfrm>
                <a:off x="1856509" y="5874327"/>
                <a:ext cx="2154949" cy="369332"/>
              </a:xfrm>
              <a:prstGeom prst="rect">
                <a:avLst/>
              </a:prstGeom>
              <a:blipFill>
                <a:blip r:embed="rId2"/>
                <a:stretch>
                  <a:fillRect l="-2353"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0BA2177-A3E1-4148-9339-1097644586C1}"/>
                  </a:ext>
                </a:extLst>
              </p:cNvPr>
              <p:cNvSpPr txBox="1"/>
              <p:nvPr/>
            </p:nvSpPr>
            <p:spPr>
              <a:xfrm>
                <a:off x="8312727" y="5874327"/>
                <a:ext cx="2236638" cy="369332"/>
              </a:xfrm>
              <a:prstGeom prst="rect">
                <a:avLst/>
              </a:prstGeom>
              <a:noFill/>
            </p:spPr>
            <p:txBody>
              <a:bodyPr wrap="none" rtlCol="0">
                <a:spAutoFit/>
              </a:bodyPr>
              <a:lstStyle/>
              <a:p>
                <a:r>
                  <a:rPr lang="en-US" dirty="0"/>
                  <a:t>Post-treatment,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p:txBody>
          </p:sp>
        </mc:Choice>
        <mc:Fallback xmlns="">
          <p:sp>
            <p:nvSpPr>
              <p:cNvPr id="19" name="TextBox 18">
                <a:extLst>
                  <a:ext uri="{FF2B5EF4-FFF2-40B4-BE49-F238E27FC236}">
                    <a16:creationId xmlns:a16="http://schemas.microsoft.com/office/drawing/2014/main" id="{00BA2177-A3E1-4148-9339-1097644586C1}"/>
                  </a:ext>
                </a:extLst>
              </p:cNvPr>
              <p:cNvSpPr txBox="1">
                <a:spLocks noRot="1" noChangeAspect="1" noMove="1" noResize="1" noEditPoints="1" noAdjustHandles="1" noChangeArrowheads="1" noChangeShapeType="1" noTextEdit="1"/>
              </p:cNvSpPr>
              <p:nvPr/>
            </p:nvSpPr>
            <p:spPr>
              <a:xfrm>
                <a:off x="8312727" y="5874327"/>
                <a:ext cx="2236638" cy="369332"/>
              </a:xfrm>
              <a:prstGeom prst="rect">
                <a:avLst/>
              </a:prstGeom>
              <a:blipFill>
                <a:blip r:embed="rId3"/>
                <a:stretch>
                  <a:fillRect l="-2260" t="-6667" b="-26667"/>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3BA3A484-5DED-194F-A4C2-257B236A6260}"/>
              </a:ext>
            </a:extLst>
          </p:cNvPr>
          <p:cNvCxnSpPr/>
          <p:nvPr/>
        </p:nvCxnSpPr>
        <p:spPr>
          <a:xfrm flipV="1">
            <a:off x="1787237" y="308263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EE6FC-6D3C-1443-806B-78763B70D7C1}"/>
              </a:ext>
            </a:extLst>
          </p:cNvPr>
          <p:cNvCxnSpPr/>
          <p:nvPr/>
        </p:nvCxnSpPr>
        <p:spPr>
          <a:xfrm flipV="1">
            <a:off x="6012874" y="123305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789552-694E-6B4F-875D-8E22132BDFE1}"/>
              </a:ext>
            </a:extLst>
          </p:cNvPr>
          <p:cNvCxnSpPr>
            <a:cxnSpLocks/>
          </p:cNvCxnSpPr>
          <p:nvPr/>
        </p:nvCxnSpPr>
        <p:spPr>
          <a:xfrm flipV="1">
            <a:off x="1828800" y="2888674"/>
            <a:ext cx="8617526" cy="22098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31B31C-5DAA-CB43-8277-BDCD99C6F703}"/>
              </a:ext>
            </a:extLst>
          </p:cNvPr>
          <p:cNvSpPr txBox="1"/>
          <p:nvPr/>
        </p:nvSpPr>
        <p:spPr>
          <a:xfrm>
            <a:off x="10676947" y="3141042"/>
            <a:ext cx="877741" cy="369332"/>
          </a:xfrm>
          <a:prstGeom prst="rect">
            <a:avLst/>
          </a:prstGeom>
          <a:noFill/>
        </p:spPr>
        <p:txBody>
          <a:bodyPr wrap="none" rtlCol="0">
            <a:spAutoFit/>
          </a:bodyPr>
          <a:lstStyle/>
          <a:p>
            <a:r>
              <a:rPr lang="en-US" dirty="0">
                <a:solidFill>
                  <a:srgbClr val="00B050"/>
                </a:solidFill>
              </a:rPr>
              <a:t>Control</a:t>
            </a:r>
          </a:p>
        </p:txBody>
      </p:sp>
      <p:sp>
        <p:nvSpPr>
          <p:cNvPr id="26" name="TextBox 25">
            <a:extLst>
              <a:ext uri="{FF2B5EF4-FFF2-40B4-BE49-F238E27FC236}">
                <a16:creationId xmlns:a16="http://schemas.microsoft.com/office/drawing/2014/main" id="{26BC5BB4-D442-8849-B960-E1BE9C4DE64C}"/>
              </a:ext>
            </a:extLst>
          </p:cNvPr>
          <p:cNvSpPr txBox="1"/>
          <p:nvPr/>
        </p:nvSpPr>
        <p:spPr>
          <a:xfrm>
            <a:off x="10141334" y="1409441"/>
            <a:ext cx="1156983" cy="369332"/>
          </a:xfrm>
          <a:prstGeom prst="rect">
            <a:avLst/>
          </a:prstGeom>
          <a:noFill/>
        </p:spPr>
        <p:txBody>
          <a:bodyPr wrap="none" rtlCol="0">
            <a:spAutoFit/>
          </a:bodyPr>
          <a:lstStyle/>
          <a:p>
            <a:r>
              <a:rPr lang="en-US" dirty="0">
                <a:solidFill>
                  <a:schemeClr val="accent2"/>
                </a:solidFill>
              </a:rPr>
              <a:t>Treatment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02FD06B-78A8-7E4D-A883-93BF049B016A}"/>
                  </a:ext>
                </a:extLst>
              </p:cNvPr>
              <p:cNvSpPr txBox="1"/>
              <p:nvPr/>
            </p:nvSpPr>
            <p:spPr>
              <a:xfrm>
                <a:off x="6096000" y="1376343"/>
                <a:ext cx="1405256"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oMath>
                </a14:m>
                <a:endParaRPr lang="en-US" dirty="0"/>
              </a:p>
            </p:txBody>
          </p:sp>
        </mc:Choice>
        <mc:Fallback xmlns="">
          <p:sp>
            <p:nvSpPr>
              <p:cNvPr id="27" name="TextBox 26">
                <a:extLst>
                  <a:ext uri="{FF2B5EF4-FFF2-40B4-BE49-F238E27FC236}">
                    <a16:creationId xmlns:a16="http://schemas.microsoft.com/office/drawing/2014/main" id="{D02FD06B-78A8-7E4D-A883-93BF049B016A}"/>
                  </a:ext>
                </a:extLst>
              </p:cNvPr>
              <p:cNvSpPr txBox="1">
                <a:spLocks noRot="1" noChangeAspect="1" noMove="1" noResize="1" noEditPoints="1" noAdjustHandles="1" noChangeArrowheads="1" noChangeShapeType="1" noTextEdit="1"/>
              </p:cNvSpPr>
              <p:nvPr/>
            </p:nvSpPr>
            <p:spPr>
              <a:xfrm>
                <a:off x="6096000" y="1376343"/>
                <a:ext cx="1405256" cy="369332"/>
              </a:xfrm>
              <a:prstGeom prst="rect">
                <a:avLst/>
              </a:prstGeom>
              <a:blipFill>
                <a:blip r:embed="rId4"/>
                <a:stretch>
                  <a:fillRect l="-3604" t="-6667" b="-2666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178CC551-904A-9641-94EE-02BE272B0888}"/>
              </a:ext>
            </a:extLst>
          </p:cNvPr>
          <p:cNvCxnSpPr/>
          <p:nvPr/>
        </p:nvCxnSpPr>
        <p:spPr>
          <a:xfrm>
            <a:off x="2870899" y="3856631"/>
            <a:ext cx="0" cy="97168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FC2BC1E-C28D-324D-8721-3785FFB0B5C9}"/>
              </a:ext>
            </a:extLst>
          </p:cNvPr>
          <p:cNvCxnSpPr>
            <a:cxnSpLocks/>
          </p:cNvCxnSpPr>
          <p:nvPr/>
        </p:nvCxnSpPr>
        <p:spPr>
          <a:xfrm>
            <a:off x="6776197" y="2106021"/>
            <a:ext cx="0" cy="173831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A2D26AE-E8BA-934A-A48B-E59BE1A2C09C}"/>
              </a:ext>
            </a:extLst>
          </p:cNvPr>
          <p:cNvSpPr txBox="1"/>
          <p:nvPr/>
        </p:nvSpPr>
        <p:spPr>
          <a:xfrm>
            <a:off x="325459" y="4288500"/>
            <a:ext cx="2545440" cy="369332"/>
          </a:xfrm>
          <a:prstGeom prst="rect">
            <a:avLst/>
          </a:prstGeom>
          <a:noFill/>
        </p:spPr>
        <p:txBody>
          <a:bodyPr wrap="none" rtlCol="0">
            <a:spAutoFit/>
          </a:bodyPr>
          <a:lstStyle/>
          <a:p>
            <a:r>
              <a:rPr lang="en-US" dirty="0"/>
              <a:t>Difference pre-treatment</a:t>
            </a:r>
          </a:p>
        </p:txBody>
      </p:sp>
      <p:sp>
        <p:nvSpPr>
          <p:cNvPr id="36" name="TextBox 35">
            <a:extLst>
              <a:ext uri="{FF2B5EF4-FFF2-40B4-BE49-F238E27FC236}">
                <a16:creationId xmlns:a16="http://schemas.microsoft.com/office/drawing/2014/main" id="{E6945317-019A-F64E-B0AA-B5242BC525E4}"/>
              </a:ext>
            </a:extLst>
          </p:cNvPr>
          <p:cNvSpPr txBox="1"/>
          <p:nvPr/>
        </p:nvSpPr>
        <p:spPr>
          <a:xfrm>
            <a:off x="6761230" y="2888674"/>
            <a:ext cx="2631746" cy="369332"/>
          </a:xfrm>
          <a:prstGeom prst="rect">
            <a:avLst/>
          </a:prstGeom>
          <a:noFill/>
        </p:spPr>
        <p:txBody>
          <a:bodyPr wrap="none" rtlCol="0">
            <a:spAutoFit/>
          </a:bodyPr>
          <a:lstStyle/>
          <a:p>
            <a:r>
              <a:rPr lang="en-US" dirty="0"/>
              <a:t>Difference post-treatment</a:t>
            </a:r>
          </a:p>
        </p:txBody>
      </p:sp>
    </p:spTree>
    <p:extLst>
      <p:ext uri="{BB962C8B-B14F-4D97-AF65-F5344CB8AC3E}">
        <p14:creationId xmlns:p14="http://schemas.microsoft.com/office/powerpoint/2010/main" val="41243626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7352-2618-444B-B680-00BFD16C730B}"/>
              </a:ext>
            </a:extLst>
          </p:cNvPr>
          <p:cNvSpPr>
            <a:spLocks noGrp="1"/>
          </p:cNvSpPr>
          <p:nvPr>
            <p:ph type="title"/>
          </p:nvPr>
        </p:nvSpPr>
        <p:spPr/>
        <p:txBody>
          <a:bodyPr/>
          <a:lstStyle/>
          <a:p>
            <a:r>
              <a:rPr lang="en-US" dirty="0"/>
              <a:t>Visual representation – Difference in Differences</a:t>
            </a:r>
          </a:p>
        </p:txBody>
      </p:sp>
      <p:grpSp>
        <p:nvGrpSpPr>
          <p:cNvPr id="15" name="Group 14">
            <a:extLst>
              <a:ext uri="{FF2B5EF4-FFF2-40B4-BE49-F238E27FC236}">
                <a16:creationId xmlns:a16="http://schemas.microsoft.com/office/drawing/2014/main" id="{90D56AFB-CB13-5D4A-A2BE-D46340764ADA}"/>
              </a:ext>
            </a:extLst>
          </p:cNvPr>
          <p:cNvGrpSpPr/>
          <p:nvPr/>
        </p:nvGrpSpPr>
        <p:grpSpPr>
          <a:xfrm>
            <a:off x="2362200" y="1409441"/>
            <a:ext cx="7467600" cy="5185322"/>
            <a:chOff x="2362200" y="914400"/>
            <a:chExt cx="7467600" cy="5029200"/>
          </a:xfrm>
        </p:grpSpPr>
        <p:cxnSp>
          <p:nvCxnSpPr>
            <p:cNvPr id="16" name="Straight Arrow Connector 15">
              <a:extLst>
                <a:ext uri="{FF2B5EF4-FFF2-40B4-BE49-F238E27FC236}">
                  <a16:creationId xmlns:a16="http://schemas.microsoft.com/office/drawing/2014/main" id="{76F436FA-26A1-9C44-8A26-C0A6F133DC5C}"/>
                </a:ext>
              </a:extLst>
            </p:cNvPr>
            <p:cNvCxnSpPr/>
            <p:nvPr/>
          </p:nvCxnSpPr>
          <p:spPr>
            <a:xfrm>
              <a:off x="2362200" y="4876800"/>
              <a:ext cx="74676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BA8516-509B-A744-A44F-D127E78C0E01}"/>
                </a:ext>
              </a:extLst>
            </p:cNvPr>
            <p:cNvCxnSpPr>
              <a:cxnSpLocks/>
            </p:cNvCxnSpPr>
            <p:nvPr/>
          </p:nvCxnSpPr>
          <p:spPr>
            <a:xfrm flipV="1">
              <a:off x="6096000" y="914400"/>
              <a:ext cx="0" cy="50292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EA72A02-1F5D-014D-97B3-6A1983A607B3}"/>
                  </a:ext>
                </a:extLst>
              </p:cNvPr>
              <p:cNvSpPr txBox="1"/>
              <p:nvPr/>
            </p:nvSpPr>
            <p:spPr>
              <a:xfrm>
                <a:off x="1856509" y="5874327"/>
                <a:ext cx="2154949" cy="369332"/>
              </a:xfrm>
              <a:prstGeom prst="rect">
                <a:avLst/>
              </a:prstGeom>
              <a:noFill/>
            </p:spPr>
            <p:txBody>
              <a:bodyPr wrap="none" rtlCol="0">
                <a:spAutoFit/>
              </a:bodyPr>
              <a:lstStyle/>
              <a:p>
                <a:r>
                  <a:rPr lang="en-US" dirty="0"/>
                  <a:t>Pre-treatment,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endParaRPr lang="en-US" dirty="0"/>
              </a:p>
            </p:txBody>
          </p:sp>
        </mc:Choice>
        <mc:Fallback xmlns="">
          <p:sp>
            <p:nvSpPr>
              <p:cNvPr id="18" name="TextBox 17">
                <a:extLst>
                  <a:ext uri="{FF2B5EF4-FFF2-40B4-BE49-F238E27FC236}">
                    <a16:creationId xmlns:a16="http://schemas.microsoft.com/office/drawing/2014/main" id="{EEA72A02-1F5D-014D-97B3-6A1983A607B3}"/>
                  </a:ext>
                </a:extLst>
              </p:cNvPr>
              <p:cNvSpPr txBox="1">
                <a:spLocks noRot="1" noChangeAspect="1" noMove="1" noResize="1" noEditPoints="1" noAdjustHandles="1" noChangeArrowheads="1" noChangeShapeType="1" noTextEdit="1"/>
              </p:cNvSpPr>
              <p:nvPr/>
            </p:nvSpPr>
            <p:spPr>
              <a:xfrm>
                <a:off x="1856509" y="5874327"/>
                <a:ext cx="2154949" cy="369332"/>
              </a:xfrm>
              <a:prstGeom prst="rect">
                <a:avLst/>
              </a:prstGeom>
              <a:blipFill>
                <a:blip r:embed="rId2"/>
                <a:stretch>
                  <a:fillRect l="-2353"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0BA2177-A3E1-4148-9339-1097644586C1}"/>
                  </a:ext>
                </a:extLst>
              </p:cNvPr>
              <p:cNvSpPr txBox="1"/>
              <p:nvPr/>
            </p:nvSpPr>
            <p:spPr>
              <a:xfrm>
                <a:off x="8312727" y="5874327"/>
                <a:ext cx="2287934" cy="369332"/>
              </a:xfrm>
              <a:prstGeom prst="rect">
                <a:avLst/>
              </a:prstGeom>
              <a:noFill/>
            </p:spPr>
            <p:txBody>
              <a:bodyPr wrap="none" rtlCol="0">
                <a:spAutoFit/>
              </a:bodyPr>
              <a:lstStyle/>
              <a:p>
                <a:r>
                  <a:rPr lang="en-US" dirty="0"/>
                  <a:t>Post-treatment,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p:txBody>
          </p:sp>
        </mc:Choice>
        <mc:Fallback xmlns="">
          <p:sp>
            <p:nvSpPr>
              <p:cNvPr id="19" name="TextBox 18">
                <a:extLst>
                  <a:ext uri="{FF2B5EF4-FFF2-40B4-BE49-F238E27FC236}">
                    <a16:creationId xmlns:a16="http://schemas.microsoft.com/office/drawing/2014/main" id="{00BA2177-A3E1-4148-9339-1097644586C1}"/>
                  </a:ext>
                </a:extLst>
              </p:cNvPr>
              <p:cNvSpPr txBox="1">
                <a:spLocks noRot="1" noChangeAspect="1" noMove="1" noResize="1" noEditPoints="1" noAdjustHandles="1" noChangeArrowheads="1" noChangeShapeType="1" noTextEdit="1"/>
              </p:cNvSpPr>
              <p:nvPr/>
            </p:nvSpPr>
            <p:spPr>
              <a:xfrm>
                <a:off x="8312727" y="5874327"/>
                <a:ext cx="2287934" cy="369332"/>
              </a:xfrm>
              <a:prstGeom prst="rect">
                <a:avLst/>
              </a:prstGeom>
              <a:blipFill>
                <a:blip r:embed="rId3"/>
                <a:stretch>
                  <a:fillRect l="-2210" t="-6667" b="-26667"/>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3BA3A484-5DED-194F-A4C2-257B236A6260}"/>
              </a:ext>
            </a:extLst>
          </p:cNvPr>
          <p:cNvCxnSpPr/>
          <p:nvPr/>
        </p:nvCxnSpPr>
        <p:spPr>
          <a:xfrm flipV="1">
            <a:off x="1787237" y="308263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EE6FC-6D3C-1443-806B-78763B70D7C1}"/>
              </a:ext>
            </a:extLst>
          </p:cNvPr>
          <p:cNvCxnSpPr/>
          <p:nvPr/>
        </p:nvCxnSpPr>
        <p:spPr>
          <a:xfrm flipV="1">
            <a:off x="6012874" y="123305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789552-694E-6B4F-875D-8E22132BDFE1}"/>
              </a:ext>
            </a:extLst>
          </p:cNvPr>
          <p:cNvCxnSpPr>
            <a:cxnSpLocks/>
          </p:cNvCxnSpPr>
          <p:nvPr/>
        </p:nvCxnSpPr>
        <p:spPr>
          <a:xfrm flipV="1">
            <a:off x="1828800" y="2888674"/>
            <a:ext cx="8617526" cy="22098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31B31C-5DAA-CB43-8277-BDCD99C6F703}"/>
              </a:ext>
            </a:extLst>
          </p:cNvPr>
          <p:cNvSpPr txBox="1"/>
          <p:nvPr/>
        </p:nvSpPr>
        <p:spPr>
          <a:xfrm>
            <a:off x="10676947" y="3141042"/>
            <a:ext cx="877741" cy="369332"/>
          </a:xfrm>
          <a:prstGeom prst="rect">
            <a:avLst/>
          </a:prstGeom>
          <a:noFill/>
        </p:spPr>
        <p:txBody>
          <a:bodyPr wrap="none" rtlCol="0">
            <a:spAutoFit/>
          </a:bodyPr>
          <a:lstStyle/>
          <a:p>
            <a:r>
              <a:rPr lang="en-US" dirty="0">
                <a:solidFill>
                  <a:srgbClr val="00B050"/>
                </a:solidFill>
              </a:rPr>
              <a:t>Control</a:t>
            </a:r>
          </a:p>
        </p:txBody>
      </p:sp>
      <p:sp>
        <p:nvSpPr>
          <p:cNvPr id="26" name="TextBox 25">
            <a:extLst>
              <a:ext uri="{FF2B5EF4-FFF2-40B4-BE49-F238E27FC236}">
                <a16:creationId xmlns:a16="http://schemas.microsoft.com/office/drawing/2014/main" id="{26BC5BB4-D442-8849-B960-E1BE9C4DE64C}"/>
              </a:ext>
            </a:extLst>
          </p:cNvPr>
          <p:cNvSpPr txBox="1"/>
          <p:nvPr/>
        </p:nvSpPr>
        <p:spPr>
          <a:xfrm>
            <a:off x="10217598" y="1048391"/>
            <a:ext cx="1156983" cy="369332"/>
          </a:xfrm>
          <a:prstGeom prst="rect">
            <a:avLst/>
          </a:prstGeom>
          <a:noFill/>
        </p:spPr>
        <p:txBody>
          <a:bodyPr wrap="none" rtlCol="0">
            <a:spAutoFit/>
          </a:bodyPr>
          <a:lstStyle/>
          <a:p>
            <a:r>
              <a:rPr lang="en-US" dirty="0">
                <a:solidFill>
                  <a:schemeClr val="accent2"/>
                </a:solidFill>
              </a:rPr>
              <a:t>Treatment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02FD06B-78A8-7E4D-A883-93BF049B016A}"/>
                  </a:ext>
                </a:extLst>
              </p:cNvPr>
              <p:cNvSpPr txBox="1"/>
              <p:nvPr/>
            </p:nvSpPr>
            <p:spPr>
              <a:xfrm>
                <a:off x="6096000" y="1376343"/>
                <a:ext cx="1405256"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oMath>
                </a14:m>
                <a:endParaRPr lang="en-US" dirty="0"/>
              </a:p>
            </p:txBody>
          </p:sp>
        </mc:Choice>
        <mc:Fallback xmlns="">
          <p:sp>
            <p:nvSpPr>
              <p:cNvPr id="27" name="TextBox 26">
                <a:extLst>
                  <a:ext uri="{FF2B5EF4-FFF2-40B4-BE49-F238E27FC236}">
                    <a16:creationId xmlns:a16="http://schemas.microsoft.com/office/drawing/2014/main" id="{D02FD06B-78A8-7E4D-A883-93BF049B016A}"/>
                  </a:ext>
                </a:extLst>
              </p:cNvPr>
              <p:cNvSpPr txBox="1">
                <a:spLocks noRot="1" noChangeAspect="1" noMove="1" noResize="1" noEditPoints="1" noAdjustHandles="1" noChangeArrowheads="1" noChangeShapeType="1" noTextEdit="1"/>
              </p:cNvSpPr>
              <p:nvPr/>
            </p:nvSpPr>
            <p:spPr>
              <a:xfrm>
                <a:off x="6096000" y="1376343"/>
                <a:ext cx="1405256" cy="369332"/>
              </a:xfrm>
              <a:prstGeom prst="rect">
                <a:avLst/>
              </a:prstGeom>
              <a:blipFill>
                <a:blip r:embed="rId4"/>
                <a:stretch>
                  <a:fillRect l="-3604" t="-6667" b="-2666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178CC551-904A-9641-94EE-02BE272B0888}"/>
              </a:ext>
            </a:extLst>
          </p:cNvPr>
          <p:cNvCxnSpPr/>
          <p:nvPr/>
        </p:nvCxnSpPr>
        <p:spPr>
          <a:xfrm>
            <a:off x="2362200" y="4002102"/>
            <a:ext cx="0" cy="97168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6942F7-637B-9F4D-8127-D179705676DE}"/>
              </a:ext>
            </a:extLst>
          </p:cNvPr>
          <p:cNvCxnSpPr/>
          <p:nvPr/>
        </p:nvCxnSpPr>
        <p:spPr>
          <a:xfrm flipV="1">
            <a:off x="6054437" y="2047225"/>
            <a:ext cx="4267200" cy="1025237"/>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6227307-7AC8-CA42-9A63-8637FC020E79}"/>
              </a:ext>
            </a:extLst>
          </p:cNvPr>
          <p:cNvCxnSpPr>
            <a:cxnSpLocks/>
          </p:cNvCxnSpPr>
          <p:nvPr/>
        </p:nvCxnSpPr>
        <p:spPr>
          <a:xfrm>
            <a:off x="8756074" y="1594107"/>
            <a:ext cx="0" cy="80272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B6218CF-8C69-854D-846B-33DF79D6D77A}"/>
              </a:ext>
            </a:extLst>
          </p:cNvPr>
          <p:cNvSpPr txBox="1"/>
          <p:nvPr/>
        </p:nvSpPr>
        <p:spPr>
          <a:xfrm>
            <a:off x="8732218" y="1661623"/>
            <a:ext cx="1790939" cy="369332"/>
          </a:xfrm>
          <a:prstGeom prst="rect">
            <a:avLst/>
          </a:prstGeom>
          <a:noFill/>
        </p:spPr>
        <p:txBody>
          <a:bodyPr wrap="none" rtlCol="0">
            <a:spAutoFit/>
          </a:bodyPr>
          <a:lstStyle/>
          <a:p>
            <a:r>
              <a:rPr lang="en-US" dirty="0"/>
              <a:t>Treatment Effect </a:t>
            </a:r>
          </a:p>
        </p:txBody>
      </p:sp>
      <p:sp>
        <p:nvSpPr>
          <p:cNvPr id="28" name="TextBox 27">
            <a:extLst>
              <a:ext uri="{FF2B5EF4-FFF2-40B4-BE49-F238E27FC236}">
                <a16:creationId xmlns:a16="http://schemas.microsoft.com/office/drawing/2014/main" id="{58E235A9-267A-9D41-AADC-A142813698DB}"/>
              </a:ext>
            </a:extLst>
          </p:cNvPr>
          <p:cNvSpPr txBox="1"/>
          <p:nvPr/>
        </p:nvSpPr>
        <p:spPr>
          <a:xfrm>
            <a:off x="10293927" y="1853048"/>
            <a:ext cx="1788209" cy="936039"/>
          </a:xfrm>
          <a:prstGeom prst="rect">
            <a:avLst/>
          </a:prstGeom>
          <a:noFill/>
        </p:spPr>
        <p:txBody>
          <a:bodyPr wrap="square" rtlCol="0">
            <a:spAutoFit/>
          </a:bodyPr>
          <a:lstStyle/>
          <a:p>
            <a:r>
              <a:rPr lang="en-US" dirty="0">
                <a:solidFill>
                  <a:srgbClr val="7030A0"/>
                </a:solidFill>
              </a:rPr>
              <a:t>Estimated counterfactual of treatment</a:t>
            </a:r>
          </a:p>
        </p:txBody>
      </p:sp>
      <p:cxnSp>
        <p:nvCxnSpPr>
          <p:cNvPr id="31" name="Straight Arrow Connector 30">
            <a:extLst>
              <a:ext uri="{FF2B5EF4-FFF2-40B4-BE49-F238E27FC236}">
                <a16:creationId xmlns:a16="http://schemas.microsoft.com/office/drawing/2014/main" id="{62FCBFBE-E662-7042-A93D-B0B4DEDD6721}"/>
              </a:ext>
            </a:extLst>
          </p:cNvPr>
          <p:cNvCxnSpPr>
            <a:cxnSpLocks/>
          </p:cNvCxnSpPr>
          <p:nvPr/>
        </p:nvCxnSpPr>
        <p:spPr>
          <a:xfrm>
            <a:off x="6776197" y="2106021"/>
            <a:ext cx="0" cy="173831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2185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9DB75-2B7E-D74A-A682-8033F36C3F47}"/>
              </a:ext>
            </a:extLst>
          </p:cNvPr>
          <p:cNvSpPr>
            <a:spLocks noGrp="1"/>
          </p:cNvSpPr>
          <p:nvPr>
            <p:ph type="title"/>
          </p:nvPr>
        </p:nvSpPr>
        <p:spPr/>
        <p:txBody>
          <a:bodyPr/>
          <a:lstStyle/>
          <a:p>
            <a:r>
              <a:rPr lang="en-US" dirty="0"/>
              <a:t>Pre-trend tests</a:t>
            </a:r>
          </a:p>
        </p:txBody>
      </p:sp>
      <p:sp>
        <p:nvSpPr>
          <p:cNvPr id="3" name="Content Placeholder 2">
            <a:extLst>
              <a:ext uri="{FF2B5EF4-FFF2-40B4-BE49-F238E27FC236}">
                <a16:creationId xmlns:a16="http://schemas.microsoft.com/office/drawing/2014/main" id="{1D917A6A-E36D-1547-A30F-5E10C3D48F5F}"/>
              </a:ext>
            </a:extLst>
          </p:cNvPr>
          <p:cNvSpPr>
            <a:spLocks noGrp="1"/>
          </p:cNvSpPr>
          <p:nvPr>
            <p:ph idx="1"/>
          </p:nvPr>
        </p:nvSpPr>
        <p:spPr/>
        <p:txBody>
          <a:bodyPr/>
          <a:lstStyle/>
          <a:p>
            <a:r>
              <a:rPr lang="en-US" dirty="0"/>
              <a:t>If treatment and control groups do not have parallel trends in outcomes pre-treatment, then we cannot distinguish how much of the post-treatment difference is due to the true treatment effect and what would have happened anyway.</a:t>
            </a:r>
          </a:p>
          <a:p>
            <a:r>
              <a:rPr lang="en-US" dirty="0"/>
              <a:t>If the treatment was on a different trajectory of the control, then how can we be sure how the treatment would have behaved if it were not treated?</a:t>
            </a:r>
          </a:p>
        </p:txBody>
      </p:sp>
    </p:spTree>
    <p:extLst>
      <p:ext uri="{BB962C8B-B14F-4D97-AF65-F5344CB8AC3E}">
        <p14:creationId xmlns:p14="http://schemas.microsoft.com/office/powerpoint/2010/main" val="18208020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7352-2618-444B-B680-00BFD16C730B}"/>
              </a:ext>
            </a:extLst>
          </p:cNvPr>
          <p:cNvSpPr>
            <a:spLocks noGrp="1"/>
          </p:cNvSpPr>
          <p:nvPr>
            <p:ph type="title"/>
          </p:nvPr>
        </p:nvSpPr>
        <p:spPr/>
        <p:txBody>
          <a:bodyPr/>
          <a:lstStyle/>
          <a:p>
            <a:r>
              <a:rPr lang="en-US" dirty="0"/>
              <a:t>Visual representation – No Parallel Trends</a:t>
            </a:r>
          </a:p>
        </p:txBody>
      </p:sp>
      <p:grpSp>
        <p:nvGrpSpPr>
          <p:cNvPr id="15" name="Group 14">
            <a:extLst>
              <a:ext uri="{FF2B5EF4-FFF2-40B4-BE49-F238E27FC236}">
                <a16:creationId xmlns:a16="http://schemas.microsoft.com/office/drawing/2014/main" id="{90D56AFB-CB13-5D4A-A2BE-D46340764ADA}"/>
              </a:ext>
            </a:extLst>
          </p:cNvPr>
          <p:cNvGrpSpPr/>
          <p:nvPr/>
        </p:nvGrpSpPr>
        <p:grpSpPr>
          <a:xfrm>
            <a:off x="2362200" y="1409441"/>
            <a:ext cx="7467600" cy="5185322"/>
            <a:chOff x="2362200" y="914400"/>
            <a:chExt cx="7467600" cy="5029200"/>
          </a:xfrm>
        </p:grpSpPr>
        <p:cxnSp>
          <p:nvCxnSpPr>
            <p:cNvPr id="16" name="Straight Arrow Connector 15">
              <a:extLst>
                <a:ext uri="{FF2B5EF4-FFF2-40B4-BE49-F238E27FC236}">
                  <a16:creationId xmlns:a16="http://schemas.microsoft.com/office/drawing/2014/main" id="{76F436FA-26A1-9C44-8A26-C0A6F133DC5C}"/>
                </a:ext>
              </a:extLst>
            </p:cNvPr>
            <p:cNvCxnSpPr/>
            <p:nvPr/>
          </p:nvCxnSpPr>
          <p:spPr>
            <a:xfrm>
              <a:off x="2362200" y="4876800"/>
              <a:ext cx="74676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BA8516-509B-A744-A44F-D127E78C0E01}"/>
                </a:ext>
              </a:extLst>
            </p:cNvPr>
            <p:cNvCxnSpPr>
              <a:cxnSpLocks/>
            </p:cNvCxnSpPr>
            <p:nvPr/>
          </p:nvCxnSpPr>
          <p:spPr>
            <a:xfrm flipV="1">
              <a:off x="6096000" y="914400"/>
              <a:ext cx="0" cy="50292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EA72A02-1F5D-014D-97B3-6A1983A607B3}"/>
                  </a:ext>
                </a:extLst>
              </p:cNvPr>
              <p:cNvSpPr txBox="1"/>
              <p:nvPr/>
            </p:nvSpPr>
            <p:spPr>
              <a:xfrm>
                <a:off x="1856509" y="5874327"/>
                <a:ext cx="2154949" cy="369332"/>
              </a:xfrm>
              <a:prstGeom prst="rect">
                <a:avLst/>
              </a:prstGeom>
              <a:noFill/>
            </p:spPr>
            <p:txBody>
              <a:bodyPr wrap="none" rtlCol="0">
                <a:spAutoFit/>
              </a:bodyPr>
              <a:lstStyle/>
              <a:p>
                <a:r>
                  <a:rPr lang="en-US" dirty="0"/>
                  <a:t>Pre-treatment,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endParaRPr lang="en-US" dirty="0"/>
              </a:p>
            </p:txBody>
          </p:sp>
        </mc:Choice>
        <mc:Fallback xmlns="">
          <p:sp>
            <p:nvSpPr>
              <p:cNvPr id="18" name="TextBox 17">
                <a:extLst>
                  <a:ext uri="{FF2B5EF4-FFF2-40B4-BE49-F238E27FC236}">
                    <a16:creationId xmlns:a16="http://schemas.microsoft.com/office/drawing/2014/main" id="{EEA72A02-1F5D-014D-97B3-6A1983A607B3}"/>
                  </a:ext>
                </a:extLst>
              </p:cNvPr>
              <p:cNvSpPr txBox="1">
                <a:spLocks noRot="1" noChangeAspect="1" noMove="1" noResize="1" noEditPoints="1" noAdjustHandles="1" noChangeArrowheads="1" noChangeShapeType="1" noTextEdit="1"/>
              </p:cNvSpPr>
              <p:nvPr/>
            </p:nvSpPr>
            <p:spPr>
              <a:xfrm>
                <a:off x="1856509" y="5874327"/>
                <a:ext cx="2154949" cy="369332"/>
              </a:xfrm>
              <a:prstGeom prst="rect">
                <a:avLst/>
              </a:prstGeom>
              <a:blipFill>
                <a:blip r:embed="rId2"/>
                <a:stretch>
                  <a:fillRect l="-2353"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0BA2177-A3E1-4148-9339-1097644586C1}"/>
                  </a:ext>
                </a:extLst>
              </p:cNvPr>
              <p:cNvSpPr txBox="1"/>
              <p:nvPr/>
            </p:nvSpPr>
            <p:spPr>
              <a:xfrm>
                <a:off x="8312727" y="5874327"/>
                <a:ext cx="2287934" cy="369332"/>
              </a:xfrm>
              <a:prstGeom prst="rect">
                <a:avLst/>
              </a:prstGeom>
              <a:noFill/>
            </p:spPr>
            <p:txBody>
              <a:bodyPr wrap="none" rtlCol="0">
                <a:spAutoFit/>
              </a:bodyPr>
              <a:lstStyle/>
              <a:p>
                <a:r>
                  <a:rPr lang="en-US" dirty="0"/>
                  <a:t>Post-treatment,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p:txBody>
          </p:sp>
        </mc:Choice>
        <mc:Fallback xmlns="">
          <p:sp>
            <p:nvSpPr>
              <p:cNvPr id="19" name="TextBox 18">
                <a:extLst>
                  <a:ext uri="{FF2B5EF4-FFF2-40B4-BE49-F238E27FC236}">
                    <a16:creationId xmlns:a16="http://schemas.microsoft.com/office/drawing/2014/main" id="{00BA2177-A3E1-4148-9339-1097644586C1}"/>
                  </a:ext>
                </a:extLst>
              </p:cNvPr>
              <p:cNvSpPr txBox="1">
                <a:spLocks noRot="1" noChangeAspect="1" noMove="1" noResize="1" noEditPoints="1" noAdjustHandles="1" noChangeArrowheads="1" noChangeShapeType="1" noTextEdit="1"/>
              </p:cNvSpPr>
              <p:nvPr/>
            </p:nvSpPr>
            <p:spPr>
              <a:xfrm>
                <a:off x="8312727" y="5874327"/>
                <a:ext cx="2287934" cy="369332"/>
              </a:xfrm>
              <a:prstGeom prst="rect">
                <a:avLst/>
              </a:prstGeom>
              <a:blipFill>
                <a:blip r:embed="rId3"/>
                <a:stretch>
                  <a:fillRect l="-2210" t="-6667" b="-26667"/>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3BA3A484-5DED-194F-A4C2-257B236A6260}"/>
              </a:ext>
            </a:extLst>
          </p:cNvPr>
          <p:cNvCxnSpPr>
            <a:cxnSpLocks/>
          </p:cNvCxnSpPr>
          <p:nvPr/>
        </p:nvCxnSpPr>
        <p:spPr>
          <a:xfrm flipV="1">
            <a:off x="1828800" y="2888674"/>
            <a:ext cx="4267200" cy="4873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EE6FC-6D3C-1443-806B-78763B70D7C1}"/>
              </a:ext>
            </a:extLst>
          </p:cNvPr>
          <p:cNvCxnSpPr/>
          <p:nvPr/>
        </p:nvCxnSpPr>
        <p:spPr>
          <a:xfrm flipV="1">
            <a:off x="6064828" y="1422920"/>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789552-694E-6B4F-875D-8E22132BDFE1}"/>
              </a:ext>
            </a:extLst>
          </p:cNvPr>
          <p:cNvCxnSpPr>
            <a:cxnSpLocks/>
          </p:cNvCxnSpPr>
          <p:nvPr/>
        </p:nvCxnSpPr>
        <p:spPr>
          <a:xfrm flipV="1">
            <a:off x="1828800" y="2888674"/>
            <a:ext cx="8617526" cy="22098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31B31C-5DAA-CB43-8277-BDCD99C6F703}"/>
              </a:ext>
            </a:extLst>
          </p:cNvPr>
          <p:cNvSpPr txBox="1"/>
          <p:nvPr/>
        </p:nvSpPr>
        <p:spPr>
          <a:xfrm>
            <a:off x="9000063" y="3224008"/>
            <a:ext cx="877741" cy="369332"/>
          </a:xfrm>
          <a:prstGeom prst="rect">
            <a:avLst/>
          </a:prstGeom>
          <a:noFill/>
        </p:spPr>
        <p:txBody>
          <a:bodyPr wrap="none" rtlCol="0">
            <a:spAutoFit/>
          </a:bodyPr>
          <a:lstStyle/>
          <a:p>
            <a:r>
              <a:rPr lang="en-US" dirty="0">
                <a:solidFill>
                  <a:srgbClr val="00B050"/>
                </a:solidFill>
              </a:rPr>
              <a:t>Control</a:t>
            </a:r>
          </a:p>
        </p:txBody>
      </p:sp>
      <p:sp>
        <p:nvSpPr>
          <p:cNvPr id="26" name="TextBox 25">
            <a:extLst>
              <a:ext uri="{FF2B5EF4-FFF2-40B4-BE49-F238E27FC236}">
                <a16:creationId xmlns:a16="http://schemas.microsoft.com/office/drawing/2014/main" id="{26BC5BB4-D442-8849-B960-E1BE9C4DE64C}"/>
              </a:ext>
            </a:extLst>
          </p:cNvPr>
          <p:cNvSpPr txBox="1"/>
          <p:nvPr/>
        </p:nvSpPr>
        <p:spPr>
          <a:xfrm>
            <a:off x="10217598" y="1048391"/>
            <a:ext cx="1156983" cy="369332"/>
          </a:xfrm>
          <a:prstGeom prst="rect">
            <a:avLst/>
          </a:prstGeom>
          <a:noFill/>
        </p:spPr>
        <p:txBody>
          <a:bodyPr wrap="none" rtlCol="0">
            <a:spAutoFit/>
          </a:bodyPr>
          <a:lstStyle/>
          <a:p>
            <a:r>
              <a:rPr lang="en-US" dirty="0">
                <a:solidFill>
                  <a:schemeClr val="accent2"/>
                </a:solidFill>
              </a:rPr>
              <a:t>Treatment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02FD06B-78A8-7E4D-A883-93BF049B016A}"/>
                  </a:ext>
                </a:extLst>
              </p:cNvPr>
              <p:cNvSpPr txBox="1"/>
              <p:nvPr/>
            </p:nvSpPr>
            <p:spPr>
              <a:xfrm>
                <a:off x="6096000" y="1376343"/>
                <a:ext cx="1405256"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oMath>
                </a14:m>
                <a:endParaRPr lang="en-US" dirty="0"/>
              </a:p>
            </p:txBody>
          </p:sp>
        </mc:Choice>
        <mc:Fallback xmlns="">
          <p:sp>
            <p:nvSpPr>
              <p:cNvPr id="27" name="TextBox 26">
                <a:extLst>
                  <a:ext uri="{FF2B5EF4-FFF2-40B4-BE49-F238E27FC236}">
                    <a16:creationId xmlns:a16="http://schemas.microsoft.com/office/drawing/2014/main" id="{D02FD06B-78A8-7E4D-A883-93BF049B016A}"/>
                  </a:ext>
                </a:extLst>
              </p:cNvPr>
              <p:cNvSpPr txBox="1">
                <a:spLocks noRot="1" noChangeAspect="1" noMove="1" noResize="1" noEditPoints="1" noAdjustHandles="1" noChangeArrowheads="1" noChangeShapeType="1" noTextEdit="1"/>
              </p:cNvSpPr>
              <p:nvPr/>
            </p:nvSpPr>
            <p:spPr>
              <a:xfrm>
                <a:off x="6096000" y="1376343"/>
                <a:ext cx="1405256" cy="369332"/>
              </a:xfrm>
              <a:prstGeom prst="rect">
                <a:avLst/>
              </a:prstGeom>
              <a:blipFill>
                <a:blip r:embed="rId4"/>
                <a:stretch>
                  <a:fillRect l="-3604" t="-6667" b="-2666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178CC551-904A-9641-94EE-02BE272B0888}"/>
              </a:ext>
            </a:extLst>
          </p:cNvPr>
          <p:cNvCxnSpPr>
            <a:cxnSpLocks/>
          </p:cNvCxnSpPr>
          <p:nvPr/>
        </p:nvCxnSpPr>
        <p:spPr>
          <a:xfrm flipH="1">
            <a:off x="2682753" y="2975177"/>
            <a:ext cx="6927" cy="184931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6942F7-637B-9F4D-8127-D179705676DE}"/>
              </a:ext>
            </a:extLst>
          </p:cNvPr>
          <p:cNvCxnSpPr>
            <a:cxnSpLocks/>
          </p:cNvCxnSpPr>
          <p:nvPr/>
        </p:nvCxnSpPr>
        <p:spPr>
          <a:xfrm flipV="1">
            <a:off x="6102360" y="2827637"/>
            <a:ext cx="4385528" cy="78481"/>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6227307-7AC8-CA42-9A63-8637FC020E79}"/>
              </a:ext>
            </a:extLst>
          </p:cNvPr>
          <p:cNvCxnSpPr>
            <a:cxnSpLocks/>
          </p:cNvCxnSpPr>
          <p:nvPr/>
        </p:nvCxnSpPr>
        <p:spPr>
          <a:xfrm>
            <a:off x="9101570" y="1704656"/>
            <a:ext cx="0" cy="112298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B6218CF-8C69-854D-846B-33DF79D6D77A}"/>
              </a:ext>
            </a:extLst>
          </p:cNvPr>
          <p:cNvSpPr txBox="1"/>
          <p:nvPr/>
        </p:nvSpPr>
        <p:spPr>
          <a:xfrm>
            <a:off x="9115423" y="1982178"/>
            <a:ext cx="1790939" cy="369332"/>
          </a:xfrm>
          <a:prstGeom prst="rect">
            <a:avLst/>
          </a:prstGeom>
          <a:noFill/>
        </p:spPr>
        <p:txBody>
          <a:bodyPr wrap="none" rtlCol="0">
            <a:spAutoFit/>
          </a:bodyPr>
          <a:lstStyle/>
          <a:p>
            <a:r>
              <a:rPr lang="en-US" dirty="0"/>
              <a:t>Treatment Effect </a:t>
            </a:r>
          </a:p>
        </p:txBody>
      </p:sp>
      <p:sp>
        <p:nvSpPr>
          <p:cNvPr id="28" name="TextBox 27">
            <a:extLst>
              <a:ext uri="{FF2B5EF4-FFF2-40B4-BE49-F238E27FC236}">
                <a16:creationId xmlns:a16="http://schemas.microsoft.com/office/drawing/2014/main" id="{58E235A9-267A-9D41-AADC-A142813698DB}"/>
              </a:ext>
            </a:extLst>
          </p:cNvPr>
          <p:cNvSpPr txBox="1"/>
          <p:nvPr/>
        </p:nvSpPr>
        <p:spPr>
          <a:xfrm>
            <a:off x="10403791" y="2174484"/>
            <a:ext cx="1788209" cy="936039"/>
          </a:xfrm>
          <a:prstGeom prst="rect">
            <a:avLst/>
          </a:prstGeom>
          <a:noFill/>
        </p:spPr>
        <p:txBody>
          <a:bodyPr wrap="square" rtlCol="0">
            <a:spAutoFit/>
          </a:bodyPr>
          <a:lstStyle/>
          <a:p>
            <a:r>
              <a:rPr lang="en-US" dirty="0">
                <a:solidFill>
                  <a:srgbClr val="7030A0"/>
                </a:solidFill>
              </a:rPr>
              <a:t>Estimated counterfactual of treatment</a:t>
            </a:r>
          </a:p>
        </p:txBody>
      </p:sp>
      <p:cxnSp>
        <p:nvCxnSpPr>
          <p:cNvPr id="31" name="Straight Arrow Connector 30">
            <a:extLst>
              <a:ext uri="{FF2B5EF4-FFF2-40B4-BE49-F238E27FC236}">
                <a16:creationId xmlns:a16="http://schemas.microsoft.com/office/drawing/2014/main" id="{62FCBFBE-E662-7042-A93D-B0B4DEDD6721}"/>
              </a:ext>
            </a:extLst>
          </p:cNvPr>
          <p:cNvCxnSpPr>
            <a:cxnSpLocks/>
          </p:cNvCxnSpPr>
          <p:nvPr/>
        </p:nvCxnSpPr>
        <p:spPr>
          <a:xfrm>
            <a:off x="7274960" y="2174484"/>
            <a:ext cx="0" cy="152230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477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The big picture</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4"/>
            <a:ext cx="3672840" cy="4667239"/>
          </a:xfrm>
        </p:spPr>
        <p:txBody>
          <a:bodyPr>
            <a:normAutofit lnSpcReduction="10000"/>
          </a:bodyPr>
          <a:lstStyle/>
          <a:p>
            <a:r>
              <a:rPr lang="en-US" dirty="0"/>
              <a:t>We track treated and control units over time, and see their outcomes before and after they are treated.</a:t>
            </a:r>
          </a:p>
          <a:p>
            <a:r>
              <a:rPr lang="en-US" dirty="0"/>
              <a:t>Before treatment, their outcomes have the </a:t>
            </a:r>
            <a:r>
              <a:rPr lang="en-US" u="sng" dirty="0"/>
              <a:t>exact same</a:t>
            </a:r>
            <a:r>
              <a:rPr lang="en-US" dirty="0"/>
              <a:t> trend.</a:t>
            </a:r>
          </a:p>
          <a:p>
            <a:r>
              <a:rPr lang="en-US" dirty="0"/>
              <a:t>We assume that the difference in trends after treatment is due to treatment.</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5188226" y="2534478"/>
              <a:ext cx="5705061" cy="1039937"/>
              <a:chOff x="5188226" y="2534478"/>
              <a:chExt cx="5705061" cy="1039937"/>
            </a:xfrm>
          </p:grpSpPr>
          <p:cxnSp>
            <p:nvCxnSpPr>
              <p:cNvPr id="24" name="Straight Connector 23">
                <a:extLst>
                  <a:ext uri="{FF2B5EF4-FFF2-40B4-BE49-F238E27FC236}">
                    <a16:creationId xmlns:a16="http://schemas.microsoft.com/office/drawing/2014/main" id="{2655C7AD-AAC9-BC71-1672-80C52A66CDB4}"/>
                  </a:ext>
                </a:extLst>
              </p:cNvPr>
              <p:cNvCxnSpPr/>
              <p:nvPr/>
            </p:nvCxnSpPr>
            <p:spPr>
              <a:xfrm>
                <a:off x="5188226" y="3574415"/>
                <a:ext cx="36589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grpSp>
        <p:nvGrpSpPr>
          <p:cNvPr id="31" name="Group 30">
            <a:extLst>
              <a:ext uri="{FF2B5EF4-FFF2-40B4-BE49-F238E27FC236}">
                <a16:creationId xmlns:a16="http://schemas.microsoft.com/office/drawing/2014/main" id="{7CA571B0-E146-9618-CF3A-79A28C95FA81}"/>
              </a:ext>
            </a:extLst>
          </p:cNvPr>
          <p:cNvGrpSpPr/>
          <p:nvPr/>
        </p:nvGrpSpPr>
        <p:grpSpPr>
          <a:xfrm>
            <a:off x="4690854" y="3637659"/>
            <a:ext cx="6385008" cy="646331"/>
            <a:chOff x="4690854" y="3571873"/>
            <a:chExt cx="6385008" cy="646331"/>
          </a:xfrm>
        </p:grpSpPr>
        <p:grpSp>
          <p:nvGrpSpPr>
            <p:cNvPr id="32" name="Group 31">
              <a:extLst>
                <a:ext uri="{FF2B5EF4-FFF2-40B4-BE49-F238E27FC236}">
                  <a16:creationId xmlns:a16="http://schemas.microsoft.com/office/drawing/2014/main" id="{ED6683C6-023A-CAB8-0432-0B6B2A917D7A}"/>
                </a:ext>
              </a:extLst>
            </p:cNvPr>
            <p:cNvGrpSpPr/>
            <p:nvPr/>
          </p:nvGrpSpPr>
          <p:grpSpPr>
            <a:xfrm>
              <a:off x="5188226" y="3574415"/>
              <a:ext cx="5887636" cy="21874"/>
              <a:chOff x="5188226" y="3574415"/>
              <a:chExt cx="5887636" cy="21874"/>
            </a:xfrm>
          </p:grpSpPr>
          <p:cxnSp>
            <p:nvCxnSpPr>
              <p:cNvPr id="34" name="Straight Connector 33">
                <a:extLst>
                  <a:ext uri="{FF2B5EF4-FFF2-40B4-BE49-F238E27FC236}">
                    <a16:creationId xmlns:a16="http://schemas.microsoft.com/office/drawing/2014/main" id="{A19C91AD-6611-D351-B0D3-225BFDFB017F}"/>
                  </a:ext>
                </a:extLst>
              </p:cNvPr>
              <p:cNvCxnSpPr/>
              <p:nvPr/>
            </p:nvCxnSpPr>
            <p:spPr>
              <a:xfrm>
                <a:off x="5188226" y="3574415"/>
                <a:ext cx="3658925"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6C9D997-534B-AEF3-54FA-ECCDBB3D52B1}"/>
                  </a:ext>
                </a:extLst>
              </p:cNvPr>
              <p:cNvCxnSpPr>
                <a:cxnSpLocks/>
              </p:cNvCxnSpPr>
              <p:nvPr/>
            </p:nvCxnSpPr>
            <p:spPr>
              <a:xfrm>
                <a:off x="8856676" y="3574415"/>
                <a:ext cx="2219186" cy="21874"/>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F0A07E-6EA1-0602-C9C7-FD8B4489E6A9}"/>
                    </a:ext>
                  </a:extLst>
                </p:cNvPr>
                <p:cNvSpPr txBox="1"/>
                <p:nvPr/>
              </p:nvSpPr>
              <p:spPr>
                <a:xfrm>
                  <a:off x="4690854" y="3571873"/>
                  <a:ext cx="2638351" cy="646331"/>
                </a:xfrm>
                <a:prstGeom prst="rect">
                  <a:avLst/>
                </a:prstGeom>
                <a:noFill/>
              </p:spPr>
              <p:txBody>
                <a:bodyPr wrap="none" rtlCol="0">
                  <a:spAutoFit/>
                </a:bodyPr>
                <a:lstStyle/>
                <a:p>
                  <a:r>
                    <a:rPr lang="en-US" dirty="0"/>
                    <a:t>Ideal Control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xmlns="">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90854" y="3571873"/>
                  <a:ext cx="2638351" cy="646331"/>
                </a:xfrm>
                <a:prstGeom prst="rect">
                  <a:avLst/>
                </a:prstGeom>
                <a:blipFill>
                  <a:blip r:embed="rId6"/>
                  <a:stretch>
                    <a:fillRect l="-1923" t="-3846"/>
                  </a:stretch>
                </a:blipFill>
              </p:spPr>
              <p:txBody>
                <a:bodyPr/>
                <a:lstStyle/>
                <a:p>
                  <a:r>
                    <a:rPr lang="en-US">
                      <a:noFill/>
                    </a:rPr>
                    <a:t> </a:t>
                  </a:r>
                </a:p>
              </p:txBody>
            </p:sp>
          </mc:Fallback>
        </mc:AlternateContent>
      </p:grpSp>
    </p:spTree>
    <p:extLst>
      <p:ext uri="{BB962C8B-B14F-4D97-AF65-F5344CB8AC3E}">
        <p14:creationId xmlns:p14="http://schemas.microsoft.com/office/powerpoint/2010/main" val="18258571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8FB8F-3EF3-0846-9AF9-ABCBF7266945}"/>
              </a:ext>
            </a:extLst>
          </p:cNvPr>
          <p:cNvSpPr>
            <a:spLocks noGrp="1"/>
          </p:cNvSpPr>
          <p:nvPr>
            <p:ph type="title"/>
          </p:nvPr>
        </p:nvSpPr>
        <p:spPr/>
        <p:txBody>
          <a:bodyPr/>
          <a:lstStyle/>
          <a:p>
            <a:r>
              <a:rPr lang="en-US" dirty="0"/>
              <a:t>Pre-trend tests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AD80E7-CABA-8F4F-9991-57DAB71B8D63}"/>
                  </a:ext>
                </a:extLst>
              </p:cNvPr>
              <p:cNvSpPr>
                <a:spLocks noGrp="1"/>
              </p:cNvSpPr>
              <p:nvPr>
                <p:ph idx="1"/>
              </p:nvPr>
            </p:nvSpPr>
            <p:spPr/>
            <p:txBody>
              <a:bodyPr/>
              <a:lstStyle/>
              <a:p>
                <a:r>
                  <a:rPr lang="en-US" dirty="0"/>
                  <a:t>Estimate the impact of the treatment on pre-treatment outcomes</a:t>
                </a:r>
                <a:endParaRPr 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nary>
                        <m:naryPr>
                          <m:chr m:val="∑"/>
                          <m:supHide m:val="on"/>
                          <m:ctrlPr>
                            <a:rPr lang="en-US" b="0" i="1" smtClean="0">
                              <a:solidFill>
                                <a:schemeClr val="tx1"/>
                              </a:solidFill>
                              <a:latin typeface="Cambria Math" panose="02040503050406030204" pitchFamily="18" charset="0"/>
                            </a:rPr>
                          </m:ctrlPr>
                        </m:naryPr>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m:t>
                          </m:r>
                        </m:sub>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𝑊</m:t>
                              </m:r>
                            </m:e>
                            <m:sub>
                              <m:r>
                                <a:rPr lang="en-US" b="0" i="1" smtClean="0">
                                  <a:solidFill>
                                    <a:schemeClr val="tx1"/>
                                  </a:solidFill>
                                  <a:latin typeface="Cambria Math" panose="02040503050406030204" pitchFamily="18" charset="0"/>
                                </a:rPr>
                                <m:t>𝑖</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r>
                            <a:rPr lang="en-US" b="0" i="1" smtClean="0">
                              <a:solidFill>
                                <a:schemeClr val="tx1"/>
                              </a:solidFill>
                              <a:latin typeface="Cambria Math" panose="02040503050406030204" pitchFamily="18" charset="0"/>
                            </a:rPr>
                            <m:t>+</m:t>
                          </m:r>
                          <m:nary>
                            <m:naryPr>
                              <m:chr m:val="∑"/>
                              <m:supHide m:val="on"/>
                              <m:ctrlPr>
                                <a:rPr lang="en-US" b="0" i="1" smtClean="0">
                                  <a:solidFill>
                                    <a:schemeClr val="tx1"/>
                                  </a:solidFill>
                                  <a:latin typeface="Cambria Math" panose="02040503050406030204" pitchFamily="18" charset="0"/>
                                </a:rPr>
                              </m:ctrlPr>
                            </m:naryPr>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m:t>
                              </m:r>
                            </m:sub>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𝛼</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𝑊</m:t>
                                  </m:r>
                                </m:e>
                                <m:sub>
                                  <m:r>
                                    <a:rPr lang="en-US" b="0" i="1" smtClean="0">
                                      <a:solidFill>
                                        <a:schemeClr val="tx1"/>
                                      </a:solidFill>
                                      <a:latin typeface="Cambria Math" panose="02040503050406030204" pitchFamily="18" charset="0"/>
                                    </a:rPr>
                                    <m:t>𝑖</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sub>
                              </m:sSub>
                            </m:e>
                          </m:nary>
                        </m:e>
                      </m:nary>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m:oMathPara>
                </a14:m>
                <a:endParaRPr lang="en-US" dirty="0"/>
              </a:p>
              <a:p>
                <a:r>
                  <a:rPr lang="en-US" dirty="0"/>
                  <a:t>Where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𝑊</m:t>
                        </m:r>
                      </m:e>
                      <m:sub>
                        <m:r>
                          <a:rPr lang="en-US" b="0" i="1" smtClean="0">
                            <a:solidFill>
                              <a:schemeClr val="tx1"/>
                            </a:solidFill>
                            <a:latin typeface="Cambria Math" panose="02040503050406030204" pitchFamily="18" charset="0"/>
                          </a:rPr>
                          <m:t>𝑖</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oMath>
                </a14:m>
                <a:r>
                  <a:rPr lang="en-US" dirty="0"/>
                  <a:t> is whether a subject is ever treated interacted with an indicator of time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oMath>
                </a14:m>
                <a:endParaRPr lang="en-US" b="0" dirty="0">
                  <a:solidFill>
                    <a:schemeClr val="tx1"/>
                  </a:solidFill>
                </a:endParaRPr>
              </a:p>
              <a:p>
                <a:r>
                  <a:rPr lang="en-US" dirty="0"/>
                  <a:t>Then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oMath>
                </a14:m>
                <a:r>
                  <a:rPr lang="en-US" dirty="0"/>
                  <a:t> estimates the impact of the treatment on pre-treatment outcomes, and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𝛼</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sub>
                    </m:sSub>
                  </m:oMath>
                </a14:m>
                <a:r>
                  <a:rPr lang="en-US" dirty="0"/>
                  <a:t> estimates the impact on post-treatment outcomes.</a:t>
                </a:r>
              </a:p>
            </p:txBody>
          </p:sp>
        </mc:Choice>
        <mc:Fallback xmlns="">
          <p:sp>
            <p:nvSpPr>
              <p:cNvPr id="3" name="Content Placeholder 2">
                <a:extLst>
                  <a:ext uri="{FF2B5EF4-FFF2-40B4-BE49-F238E27FC236}">
                    <a16:creationId xmlns:a16="http://schemas.microsoft.com/office/drawing/2014/main" id="{9EAD80E7-CABA-8F4F-9991-57DAB71B8D63}"/>
                  </a:ext>
                </a:extLst>
              </p:cNvPr>
              <p:cNvSpPr>
                <a:spLocks noGrp="1" noRot="1" noChangeAspect="1" noMove="1" noResize="1" noEditPoints="1" noAdjustHandles="1" noChangeArrowheads="1" noChangeShapeType="1" noTextEdit="1"/>
              </p:cNvSpPr>
              <p:nvPr>
                <p:ph idx="1"/>
              </p:nvPr>
            </p:nvSpPr>
            <p:spPr>
              <a:blipFill>
                <a:blip r:embed="rId2"/>
                <a:stretch>
                  <a:fillRect l="-1086" t="-27616"/>
                </a:stretch>
              </a:blipFill>
            </p:spPr>
            <p:txBody>
              <a:bodyPr/>
              <a:lstStyle/>
              <a:p>
                <a:r>
                  <a:rPr lang="en-US">
                    <a:noFill/>
                  </a:rPr>
                  <a:t> </a:t>
                </a:r>
              </a:p>
            </p:txBody>
          </p:sp>
        </mc:Fallback>
      </mc:AlternateContent>
    </p:spTree>
    <p:extLst>
      <p:ext uri="{BB962C8B-B14F-4D97-AF65-F5344CB8AC3E}">
        <p14:creationId xmlns:p14="http://schemas.microsoft.com/office/powerpoint/2010/main" val="23289223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6FB8E-6304-8B4C-9585-09FAA6A5BF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770A96-A786-3542-A1E7-7B3ACEB783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074991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Staggered treatment time</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720903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Identification deep dive</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58543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0611-3F7D-2B4E-8A69-50953493E1A2}"/>
              </a:ext>
            </a:extLst>
          </p:cNvPr>
          <p:cNvSpPr>
            <a:spLocks noGrp="1"/>
          </p:cNvSpPr>
          <p:nvPr>
            <p:ph type="title"/>
          </p:nvPr>
        </p:nvSpPr>
        <p:spPr/>
        <p:txBody>
          <a:bodyPr/>
          <a:lstStyle/>
          <a:p>
            <a:r>
              <a:rPr lang="en-US" dirty="0"/>
              <a:t>Identification deep dive</a:t>
            </a:r>
          </a:p>
        </p:txBody>
      </p:sp>
      <p:sp>
        <p:nvSpPr>
          <p:cNvPr id="3" name="Content Placeholder 2">
            <a:extLst>
              <a:ext uri="{FF2B5EF4-FFF2-40B4-BE49-F238E27FC236}">
                <a16:creationId xmlns:a16="http://schemas.microsoft.com/office/drawing/2014/main" id="{94919043-4032-2448-B034-C35C7569E7E5}"/>
              </a:ext>
            </a:extLst>
          </p:cNvPr>
          <p:cNvSpPr>
            <a:spLocks noGrp="1"/>
          </p:cNvSpPr>
          <p:nvPr>
            <p:ph idx="1"/>
          </p:nvPr>
        </p:nvSpPr>
        <p:spPr/>
        <p:txBody>
          <a:bodyPr/>
          <a:lstStyle/>
          <a:p>
            <a:r>
              <a:rPr lang="en-US" dirty="0"/>
              <a:t>Controlling for lagged outcome or not, and its implication for inference</a:t>
            </a:r>
          </a:p>
          <a:p>
            <a:r>
              <a:rPr lang="en-US" dirty="0"/>
              <a:t>Controlling for features instead of fixed effects</a:t>
            </a:r>
          </a:p>
        </p:txBody>
      </p:sp>
    </p:spTree>
    <p:extLst>
      <p:ext uri="{BB962C8B-B14F-4D97-AF65-F5344CB8AC3E}">
        <p14:creationId xmlns:p14="http://schemas.microsoft.com/office/powerpoint/2010/main" val="20055217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Continuous treatments</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0543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Comparing trends lets us arguably validate</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580873"/>
            <a:ext cx="3672840" cy="4888500"/>
          </a:xfrm>
        </p:spPr>
        <p:txBody>
          <a:bodyPr>
            <a:normAutofit/>
          </a:bodyPr>
          <a:lstStyle/>
          <a:p>
            <a:r>
              <a:rPr lang="en-US" dirty="0"/>
              <a:t>We want to know how the treated unit would behave if we did not treat it.</a:t>
            </a:r>
          </a:p>
          <a:p>
            <a:r>
              <a:rPr lang="en-US" dirty="0"/>
              <a:t>The more similar pre-treatment trends are, the more we think that the control unit’s post-treatment outcomes represent this.</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5188226" y="2534478"/>
              <a:ext cx="5705061" cy="1039937"/>
              <a:chOff x="5188226" y="2534478"/>
              <a:chExt cx="5705061" cy="1039937"/>
            </a:xfrm>
          </p:grpSpPr>
          <p:cxnSp>
            <p:nvCxnSpPr>
              <p:cNvPr id="24" name="Straight Connector 23">
                <a:extLst>
                  <a:ext uri="{FF2B5EF4-FFF2-40B4-BE49-F238E27FC236}">
                    <a16:creationId xmlns:a16="http://schemas.microsoft.com/office/drawing/2014/main" id="{2655C7AD-AAC9-BC71-1672-80C52A66CDB4}"/>
                  </a:ext>
                </a:extLst>
              </p:cNvPr>
              <p:cNvCxnSpPr/>
              <p:nvPr/>
            </p:nvCxnSpPr>
            <p:spPr>
              <a:xfrm>
                <a:off x="5188226" y="3574415"/>
                <a:ext cx="36589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grpSp>
        <p:nvGrpSpPr>
          <p:cNvPr id="31" name="Group 30">
            <a:extLst>
              <a:ext uri="{FF2B5EF4-FFF2-40B4-BE49-F238E27FC236}">
                <a16:creationId xmlns:a16="http://schemas.microsoft.com/office/drawing/2014/main" id="{7CA571B0-E146-9618-CF3A-79A28C95FA81}"/>
              </a:ext>
            </a:extLst>
          </p:cNvPr>
          <p:cNvGrpSpPr/>
          <p:nvPr/>
        </p:nvGrpSpPr>
        <p:grpSpPr>
          <a:xfrm>
            <a:off x="4690854" y="3637659"/>
            <a:ext cx="6385008" cy="646331"/>
            <a:chOff x="4690854" y="3571873"/>
            <a:chExt cx="6385008" cy="646331"/>
          </a:xfrm>
        </p:grpSpPr>
        <p:grpSp>
          <p:nvGrpSpPr>
            <p:cNvPr id="32" name="Group 31">
              <a:extLst>
                <a:ext uri="{FF2B5EF4-FFF2-40B4-BE49-F238E27FC236}">
                  <a16:creationId xmlns:a16="http://schemas.microsoft.com/office/drawing/2014/main" id="{ED6683C6-023A-CAB8-0432-0B6B2A917D7A}"/>
                </a:ext>
              </a:extLst>
            </p:cNvPr>
            <p:cNvGrpSpPr/>
            <p:nvPr/>
          </p:nvGrpSpPr>
          <p:grpSpPr>
            <a:xfrm>
              <a:off x="5188226" y="3574415"/>
              <a:ext cx="5887636" cy="21874"/>
              <a:chOff x="5188226" y="3574415"/>
              <a:chExt cx="5887636" cy="21874"/>
            </a:xfrm>
          </p:grpSpPr>
          <p:cxnSp>
            <p:nvCxnSpPr>
              <p:cNvPr id="34" name="Straight Connector 33">
                <a:extLst>
                  <a:ext uri="{FF2B5EF4-FFF2-40B4-BE49-F238E27FC236}">
                    <a16:creationId xmlns:a16="http://schemas.microsoft.com/office/drawing/2014/main" id="{A19C91AD-6611-D351-B0D3-225BFDFB017F}"/>
                  </a:ext>
                </a:extLst>
              </p:cNvPr>
              <p:cNvCxnSpPr/>
              <p:nvPr/>
            </p:nvCxnSpPr>
            <p:spPr>
              <a:xfrm>
                <a:off x="5188226" y="3574415"/>
                <a:ext cx="3658925"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6C9D997-534B-AEF3-54FA-ECCDBB3D52B1}"/>
                  </a:ext>
                </a:extLst>
              </p:cNvPr>
              <p:cNvCxnSpPr>
                <a:cxnSpLocks/>
              </p:cNvCxnSpPr>
              <p:nvPr/>
            </p:nvCxnSpPr>
            <p:spPr>
              <a:xfrm>
                <a:off x="8856676" y="3574415"/>
                <a:ext cx="2219186" cy="21874"/>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F0A07E-6EA1-0602-C9C7-FD8B4489E6A9}"/>
                    </a:ext>
                  </a:extLst>
                </p:cNvPr>
                <p:cNvSpPr txBox="1"/>
                <p:nvPr/>
              </p:nvSpPr>
              <p:spPr>
                <a:xfrm>
                  <a:off x="4690854" y="3571873"/>
                  <a:ext cx="2638351" cy="646331"/>
                </a:xfrm>
                <a:prstGeom prst="rect">
                  <a:avLst/>
                </a:prstGeom>
                <a:noFill/>
              </p:spPr>
              <p:txBody>
                <a:bodyPr wrap="none" rtlCol="0">
                  <a:spAutoFit/>
                </a:bodyPr>
                <a:lstStyle/>
                <a:p>
                  <a:r>
                    <a:rPr lang="en-US" dirty="0"/>
                    <a:t>Ideal Control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xmlns="">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90854" y="3571873"/>
                  <a:ext cx="2638351" cy="646331"/>
                </a:xfrm>
                <a:prstGeom prst="rect">
                  <a:avLst/>
                </a:prstGeom>
                <a:blipFill>
                  <a:blip r:embed="rId6"/>
                  <a:stretch>
                    <a:fillRect l="-1923" t="-3846"/>
                  </a:stretch>
                </a:blipFill>
              </p:spPr>
              <p:txBody>
                <a:bodyPr/>
                <a:lstStyle/>
                <a:p>
                  <a:r>
                    <a:rPr lang="en-US">
                      <a:noFill/>
                    </a:rPr>
                    <a:t> </a:t>
                  </a:r>
                </a:p>
              </p:txBody>
            </p:sp>
          </mc:Fallback>
        </mc:AlternateContent>
      </p:grpSp>
    </p:spTree>
    <p:extLst>
      <p:ext uri="{BB962C8B-B14F-4D97-AF65-F5344CB8AC3E}">
        <p14:creationId xmlns:p14="http://schemas.microsoft.com/office/powerpoint/2010/main" val="348888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Where </a:t>
            </a:r>
            <a:r>
              <a:rPr lang="en-US" dirty="0" err="1"/>
              <a:t>DiD</a:t>
            </a:r>
            <a:r>
              <a:rPr lang="en-US" dirty="0"/>
              <a:t> and SC models come in</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5"/>
            <a:ext cx="3672840" cy="4351338"/>
          </a:xfrm>
        </p:spPr>
        <p:txBody>
          <a:bodyPr>
            <a:normAutofit/>
          </a:bodyPr>
          <a:lstStyle/>
          <a:p>
            <a:r>
              <a:rPr lang="en-US" dirty="0"/>
              <a:t>How do we find the ideal control unit on the right? What if we can’t?</a:t>
            </a:r>
          </a:p>
          <a:p>
            <a:r>
              <a:rPr lang="en-US" dirty="0"/>
              <a:t>What if treatment is staggered (</a:t>
            </a:r>
            <a:r>
              <a:rPr lang="en-US" dirty="0" err="1"/>
              <a:t>ie</a:t>
            </a:r>
            <a:r>
              <a:rPr lang="en-US" dirty="0"/>
              <a:t>, roll out of a new algorithm over states or stores)?</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5188226" y="2534478"/>
              <a:ext cx="5705061" cy="1039937"/>
              <a:chOff x="5188226" y="2534478"/>
              <a:chExt cx="5705061" cy="1039937"/>
            </a:xfrm>
          </p:grpSpPr>
          <p:cxnSp>
            <p:nvCxnSpPr>
              <p:cNvPr id="24" name="Straight Connector 23">
                <a:extLst>
                  <a:ext uri="{FF2B5EF4-FFF2-40B4-BE49-F238E27FC236}">
                    <a16:creationId xmlns:a16="http://schemas.microsoft.com/office/drawing/2014/main" id="{2655C7AD-AAC9-BC71-1672-80C52A66CDB4}"/>
                  </a:ext>
                </a:extLst>
              </p:cNvPr>
              <p:cNvCxnSpPr/>
              <p:nvPr/>
            </p:nvCxnSpPr>
            <p:spPr>
              <a:xfrm>
                <a:off x="5188226" y="3574415"/>
                <a:ext cx="36589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grpSp>
        <p:nvGrpSpPr>
          <p:cNvPr id="32" name="Group 31">
            <a:extLst>
              <a:ext uri="{FF2B5EF4-FFF2-40B4-BE49-F238E27FC236}">
                <a16:creationId xmlns:a16="http://schemas.microsoft.com/office/drawing/2014/main" id="{ED6683C6-023A-CAB8-0432-0B6B2A917D7A}"/>
              </a:ext>
            </a:extLst>
          </p:cNvPr>
          <p:cNvGrpSpPr/>
          <p:nvPr/>
        </p:nvGrpSpPr>
        <p:grpSpPr>
          <a:xfrm>
            <a:off x="5257800" y="2961861"/>
            <a:ext cx="5818061" cy="1197170"/>
            <a:chOff x="5257800" y="2896075"/>
            <a:chExt cx="5818061" cy="1197170"/>
          </a:xfrm>
        </p:grpSpPr>
        <p:cxnSp>
          <p:nvCxnSpPr>
            <p:cNvPr id="34" name="Straight Connector 33">
              <a:extLst>
                <a:ext uri="{FF2B5EF4-FFF2-40B4-BE49-F238E27FC236}">
                  <a16:creationId xmlns:a16="http://schemas.microsoft.com/office/drawing/2014/main" id="{A19C91AD-6611-D351-B0D3-225BFDFB017F}"/>
                </a:ext>
              </a:extLst>
            </p:cNvPr>
            <p:cNvCxnSpPr>
              <a:cxnSpLocks/>
            </p:cNvCxnSpPr>
            <p:nvPr/>
          </p:nvCxnSpPr>
          <p:spPr>
            <a:xfrm>
              <a:off x="5257800" y="2896075"/>
              <a:ext cx="3589350" cy="1197170"/>
            </a:xfrm>
            <a:prstGeom prst="line">
              <a:avLst/>
            </a:prstGeom>
            <a:ln w="38100">
              <a:solidFill>
                <a:srgbClr val="00B050">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6C9D997-534B-AEF3-54FA-ECCDBB3D52B1}"/>
                </a:ext>
              </a:extLst>
            </p:cNvPr>
            <p:cNvCxnSpPr>
              <a:cxnSpLocks/>
            </p:cNvCxnSpPr>
            <p:nvPr/>
          </p:nvCxnSpPr>
          <p:spPr>
            <a:xfrm>
              <a:off x="8856675" y="4071371"/>
              <a:ext cx="2219186" cy="21874"/>
            </a:xfrm>
            <a:prstGeom prst="line">
              <a:avLst/>
            </a:prstGeom>
            <a:ln w="38100">
              <a:solidFill>
                <a:srgbClr val="00B050">
                  <a:alpha val="50196"/>
                </a:srgb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0625A33D-C58D-BE72-02F8-388F4297C03E}"/>
              </a:ext>
            </a:extLst>
          </p:cNvPr>
          <p:cNvGrpSpPr/>
          <p:nvPr/>
        </p:nvGrpSpPr>
        <p:grpSpPr>
          <a:xfrm>
            <a:off x="5257800" y="2096260"/>
            <a:ext cx="5635487" cy="1989010"/>
            <a:chOff x="5257800" y="907065"/>
            <a:chExt cx="5635487" cy="1989010"/>
          </a:xfrm>
        </p:grpSpPr>
        <p:cxnSp>
          <p:nvCxnSpPr>
            <p:cNvPr id="13" name="Straight Connector 12">
              <a:extLst>
                <a:ext uri="{FF2B5EF4-FFF2-40B4-BE49-F238E27FC236}">
                  <a16:creationId xmlns:a16="http://schemas.microsoft.com/office/drawing/2014/main" id="{F5E3EDBD-BB4F-E2A3-1387-9C18546D0A92}"/>
                </a:ext>
              </a:extLst>
            </p:cNvPr>
            <p:cNvCxnSpPr>
              <a:cxnSpLocks/>
            </p:cNvCxnSpPr>
            <p:nvPr/>
          </p:nvCxnSpPr>
          <p:spPr>
            <a:xfrm flipV="1">
              <a:off x="5257800" y="907065"/>
              <a:ext cx="3589350" cy="1989010"/>
            </a:xfrm>
            <a:prstGeom prst="line">
              <a:avLst/>
            </a:prstGeom>
            <a:ln w="38100">
              <a:solidFill>
                <a:srgbClr val="00B050">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8E06BF3-53CA-476A-8606-52CA5A03FA44}"/>
                </a:ext>
              </a:extLst>
            </p:cNvPr>
            <p:cNvCxnSpPr>
              <a:cxnSpLocks/>
            </p:cNvCxnSpPr>
            <p:nvPr/>
          </p:nvCxnSpPr>
          <p:spPr>
            <a:xfrm>
              <a:off x="8837627" y="935004"/>
              <a:ext cx="2055660" cy="1076201"/>
            </a:xfrm>
            <a:prstGeom prst="line">
              <a:avLst/>
            </a:prstGeom>
            <a:ln w="38100">
              <a:solidFill>
                <a:srgbClr val="00B050">
                  <a:alpha val="50196"/>
                </a:srgb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88377776-22B2-D518-F717-9CD8AF632992}"/>
              </a:ext>
            </a:extLst>
          </p:cNvPr>
          <p:cNvCxnSpPr>
            <a:cxnSpLocks/>
          </p:cNvCxnSpPr>
          <p:nvPr/>
        </p:nvCxnSpPr>
        <p:spPr>
          <a:xfrm>
            <a:off x="5257799" y="2662299"/>
            <a:ext cx="3589351" cy="642720"/>
          </a:xfrm>
          <a:prstGeom prst="line">
            <a:avLst/>
          </a:prstGeom>
          <a:ln w="38100">
            <a:solidFill>
              <a:srgbClr val="00B050">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06E05B-13DA-9F6C-9878-35760EB43FE0}"/>
              </a:ext>
            </a:extLst>
          </p:cNvPr>
          <p:cNvCxnSpPr>
            <a:cxnSpLocks/>
          </p:cNvCxnSpPr>
          <p:nvPr/>
        </p:nvCxnSpPr>
        <p:spPr>
          <a:xfrm>
            <a:off x="8837627" y="3299585"/>
            <a:ext cx="2164990" cy="382283"/>
          </a:xfrm>
          <a:prstGeom prst="line">
            <a:avLst/>
          </a:prstGeom>
          <a:ln w="38100">
            <a:solidFill>
              <a:srgbClr val="00B050">
                <a:alpha val="50196"/>
              </a:srgb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26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303218-409E-3B6F-4185-229C36D6E04F}"/>
              </a:ext>
            </a:extLst>
          </p:cNvPr>
          <p:cNvSpPr>
            <a:spLocks noGrp="1"/>
          </p:cNvSpPr>
          <p:nvPr>
            <p:ph type="title"/>
          </p:nvPr>
        </p:nvSpPr>
        <p:spPr/>
        <p:txBody>
          <a:bodyPr/>
          <a:lstStyle/>
          <a:p>
            <a:r>
              <a:rPr lang="en-US" dirty="0"/>
              <a:t>Difference-in-Difference (</a:t>
            </a:r>
            <a:r>
              <a:rPr lang="en-US" dirty="0" err="1"/>
              <a:t>DiD</a:t>
            </a:r>
            <a:r>
              <a:rPr lang="en-US" dirty="0"/>
              <a:t>) Models</a:t>
            </a:r>
          </a:p>
        </p:txBody>
      </p:sp>
      <p:sp>
        <p:nvSpPr>
          <p:cNvPr id="5" name="Text Placeholder 4">
            <a:extLst>
              <a:ext uri="{FF2B5EF4-FFF2-40B4-BE49-F238E27FC236}">
                <a16:creationId xmlns:a16="http://schemas.microsoft.com/office/drawing/2014/main" id="{7822AB07-BE97-2261-8E8B-4D15C495F1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6443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err="1"/>
              <a:t>DiD</a:t>
            </a:r>
            <a:r>
              <a:rPr lang="en-US" dirty="0"/>
              <a:t>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5"/>
                <a:ext cx="3672840" cy="4351338"/>
              </a:xfrm>
            </p:spPr>
            <p:txBody>
              <a:bodyPr>
                <a:normAutofit/>
              </a:bodyPr>
              <a:lstStyle/>
              <a:p>
                <a:r>
                  <a:rPr lang="en-US" dirty="0"/>
                  <a:t>We predict the treated unit’s outcome if it were not treated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𝑊</m:t>
                        </m:r>
                        <m:r>
                          <a:rPr lang="en-US" b="0" i="1" dirty="0" smtClean="0">
                            <a:latin typeface="Cambria Math" panose="02040503050406030204" pitchFamily="18" charset="0"/>
                          </a:rPr>
                          <m:t>=1</m:t>
                        </m:r>
                      </m:sub>
                    </m:sSub>
                    <m:r>
                      <a:rPr lang="en-US" b="0" i="1" dirty="0" smtClean="0">
                        <a:latin typeface="Cambria Math" panose="02040503050406030204" pitchFamily="18" charset="0"/>
                      </a:rPr>
                      <m:t>(0)</m:t>
                    </m:r>
                  </m:oMath>
                </a14:m>
                <a:r>
                  <a:rPr lang="en-US" dirty="0"/>
                  <a:t>) with the average of the control units, </a:t>
                </a:r>
                <a:r>
                  <a:rPr lang="en-US" b="1" u="sng" dirty="0"/>
                  <a:t>and</a:t>
                </a:r>
                <a:r>
                  <a:rPr lang="en-US" dirty="0"/>
                  <a:t> assume this outcome is biased by a time-invariant constant</a:t>
                </a:r>
              </a:p>
            </p:txBody>
          </p:sp>
        </mc:Choice>
        <mc:Fallback xmlns="">
          <p:sp>
            <p:nvSpPr>
              <p:cNvPr id="3" name="Content Placeholder 2">
                <a:extLst>
                  <a:ext uri="{FF2B5EF4-FFF2-40B4-BE49-F238E27FC236}">
                    <a16:creationId xmlns:a16="http://schemas.microsoft.com/office/drawing/2014/main" id="{7D12C2C0-0B0C-E4E0-E5C9-6ED6B940A91D}"/>
                  </a:ext>
                </a:extLst>
              </p:cNvPr>
              <p:cNvSpPr>
                <a:spLocks noGrp="1" noRot="1" noChangeAspect="1" noMove="1" noResize="1" noEditPoints="1" noAdjustHandles="1" noChangeArrowheads="1" noChangeShapeType="1" noTextEdit="1"/>
              </p:cNvSpPr>
              <p:nvPr>
                <p:ph idx="1"/>
              </p:nvPr>
            </p:nvSpPr>
            <p:spPr>
              <a:xfrm>
                <a:off x="838200" y="1825625"/>
                <a:ext cx="3672840" cy="4351338"/>
              </a:xfrm>
              <a:blipFill>
                <a:blip r:embed="rId2"/>
                <a:stretch>
                  <a:fillRect l="-3103" t="-2326" r="-4138"/>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3"/>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4"/>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5"/>
                <a:stretch>
                  <a:fillRect l="-3571" t="-6667" b="-26667"/>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E322551F-B820-8E77-6AD9-B645D12831B2}"/>
              </a:ext>
            </a:extLst>
          </p:cNvPr>
          <p:cNvGrpSpPr/>
          <p:nvPr/>
        </p:nvGrpSpPr>
        <p:grpSpPr>
          <a:xfrm>
            <a:off x="4681330" y="2534478"/>
            <a:ext cx="6211957" cy="1253438"/>
            <a:chOff x="4681330" y="2534478"/>
            <a:chExt cx="6211957" cy="1253438"/>
          </a:xfrm>
        </p:grpSpPr>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166299"/>
              <a:chOff x="4681330" y="2534478"/>
              <a:chExt cx="6211957" cy="1166299"/>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7036479" y="2534478"/>
                <a:ext cx="3856808" cy="1039937"/>
                <a:chOff x="7036479" y="2534478"/>
                <a:chExt cx="3856808" cy="1039937"/>
              </a:xfrm>
            </p:grpSpPr>
            <p:cxnSp>
              <p:nvCxnSpPr>
                <p:cNvPr id="24" name="Straight Connector 23">
                  <a:extLst>
                    <a:ext uri="{FF2B5EF4-FFF2-40B4-BE49-F238E27FC236}">
                      <a16:creationId xmlns:a16="http://schemas.microsoft.com/office/drawing/2014/main" id="{2655C7AD-AAC9-BC71-1672-80C52A66CDB4}"/>
                    </a:ext>
                  </a:extLst>
                </p:cNvPr>
                <p:cNvCxnSpPr>
                  <a:cxnSpLocks/>
                </p:cNvCxnSpPr>
                <p:nvPr/>
              </p:nvCxnSpPr>
              <p:spPr>
                <a:xfrm>
                  <a:off x="7036479" y="3329609"/>
                  <a:ext cx="1828800" cy="2448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054446"/>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054446"/>
                    <a:ext cx="2144561" cy="646331"/>
                  </a:xfrm>
                  <a:prstGeom prst="rect">
                    <a:avLst/>
                  </a:prstGeom>
                  <a:blipFill>
                    <a:blip r:embed="rId6"/>
                    <a:stretch>
                      <a:fillRect l="-2353" t="-3846"/>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77E1F907-AED4-E21B-4A2A-9589981C06A6}"/>
                </a:ext>
              </a:extLst>
            </p:cNvPr>
            <p:cNvCxnSpPr>
              <a:cxnSpLocks/>
            </p:cNvCxnSpPr>
            <p:nvPr/>
          </p:nvCxnSpPr>
          <p:spPr>
            <a:xfrm flipV="1">
              <a:off x="5207679" y="3332954"/>
              <a:ext cx="1828800" cy="45496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AA76A33-C941-FD46-4053-459D1476E710}"/>
              </a:ext>
            </a:extLst>
          </p:cNvPr>
          <p:cNvGrpSpPr/>
          <p:nvPr/>
        </p:nvGrpSpPr>
        <p:grpSpPr>
          <a:xfrm>
            <a:off x="4681330" y="3997269"/>
            <a:ext cx="6211957" cy="1100490"/>
            <a:chOff x="4681330" y="3997269"/>
            <a:chExt cx="6211957" cy="1100490"/>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F0A07E-6EA1-0602-C9C7-FD8B4489E6A9}"/>
                    </a:ext>
                  </a:extLst>
                </p:cNvPr>
                <p:cNvSpPr txBox="1"/>
                <p:nvPr/>
              </p:nvSpPr>
              <p:spPr>
                <a:xfrm>
                  <a:off x="4681330" y="4451428"/>
                  <a:ext cx="3269549" cy="646331"/>
                </a:xfrm>
                <a:prstGeom prst="rect">
                  <a:avLst/>
                </a:prstGeom>
                <a:noFill/>
              </p:spPr>
              <p:txBody>
                <a:bodyPr wrap="none" rtlCol="0">
                  <a:spAutoFit/>
                </a:bodyPr>
                <a:lstStyle/>
                <a:p>
                  <a:r>
                    <a:rPr lang="en-US" dirty="0"/>
                    <a:t>Average of Control Units,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xmlns="">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81330" y="4451428"/>
                  <a:ext cx="3269549" cy="646331"/>
                </a:xfrm>
                <a:prstGeom prst="rect">
                  <a:avLst/>
                </a:prstGeom>
                <a:blipFill>
                  <a:blip r:embed="rId7"/>
                  <a:stretch>
                    <a:fillRect l="-1550" t="-3846"/>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ECBDA29A-E54F-0741-7DEE-3CBE19E0B392}"/>
                </a:ext>
              </a:extLst>
            </p:cNvPr>
            <p:cNvGrpSpPr/>
            <p:nvPr/>
          </p:nvGrpSpPr>
          <p:grpSpPr>
            <a:xfrm>
              <a:off x="5207679" y="3997269"/>
              <a:ext cx="5685608" cy="458307"/>
              <a:chOff x="5207679" y="3329609"/>
              <a:chExt cx="5685608" cy="458307"/>
            </a:xfrm>
          </p:grpSpPr>
          <p:grpSp>
            <p:nvGrpSpPr>
              <p:cNvPr id="26" name="Group 25">
                <a:extLst>
                  <a:ext uri="{FF2B5EF4-FFF2-40B4-BE49-F238E27FC236}">
                    <a16:creationId xmlns:a16="http://schemas.microsoft.com/office/drawing/2014/main" id="{ACF5AE9B-B3F5-F8C4-9AA0-71D103658916}"/>
                  </a:ext>
                </a:extLst>
              </p:cNvPr>
              <p:cNvGrpSpPr/>
              <p:nvPr/>
            </p:nvGrpSpPr>
            <p:grpSpPr>
              <a:xfrm>
                <a:off x="7036479" y="3329609"/>
                <a:ext cx="3856808" cy="244806"/>
                <a:chOff x="7036479" y="3329609"/>
                <a:chExt cx="3856808" cy="244806"/>
              </a:xfrm>
            </p:grpSpPr>
            <p:cxnSp>
              <p:nvCxnSpPr>
                <p:cNvPr id="36" name="Straight Connector 35">
                  <a:extLst>
                    <a:ext uri="{FF2B5EF4-FFF2-40B4-BE49-F238E27FC236}">
                      <a16:creationId xmlns:a16="http://schemas.microsoft.com/office/drawing/2014/main" id="{F6C2B665-2005-4E0B-85F8-1065BA46ED7A}"/>
                    </a:ext>
                  </a:extLst>
                </p:cNvPr>
                <p:cNvCxnSpPr>
                  <a:cxnSpLocks/>
                </p:cNvCxnSpPr>
                <p:nvPr/>
              </p:nvCxnSpPr>
              <p:spPr>
                <a:xfrm>
                  <a:off x="7036479" y="3329609"/>
                  <a:ext cx="1828800" cy="244806"/>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F9E81A-2175-209F-C2F2-B30169D1F9B6}"/>
                    </a:ext>
                  </a:extLst>
                </p:cNvPr>
                <p:cNvCxnSpPr>
                  <a:cxnSpLocks/>
                </p:cNvCxnSpPr>
                <p:nvPr/>
              </p:nvCxnSpPr>
              <p:spPr>
                <a:xfrm>
                  <a:off x="8856676" y="3574415"/>
                  <a:ext cx="2036611" cy="0"/>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BF2B27C1-0CEF-3796-29E6-316E02DEBF45}"/>
                  </a:ext>
                </a:extLst>
              </p:cNvPr>
              <p:cNvCxnSpPr>
                <a:cxnSpLocks/>
              </p:cNvCxnSpPr>
              <p:nvPr/>
            </p:nvCxnSpPr>
            <p:spPr>
              <a:xfrm flipV="1">
                <a:off x="5207679" y="3332954"/>
                <a:ext cx="1828800" cy="454962"/>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50121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6657</TotalTime>
  <Words>3348</Words>
  <Application>Microsoft Macintosh PowerPoint</Application>
  <PresentationFormat>Widescreen</PresentationFormat>
  <Paragraphs>358</Paragraphs>
  <Slides>55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Calibri Light</vt:lpstr>
      <vt:lpstr>Cambria Math</vt:lpstr>
      <vt:lpstr>Office Theme</vt:lpstr>
      <vt:lpstr>Causal Inference Crash Course Part 6:  Panel Models</vt:lpstr>
      <vt:lpstr>Causal Inference Series</vt:lpstr>
      <vt:lpstr>Overview</vt:lpstr>
      <vt:lpstr>Panel Data</vt:lpstr>
      <vt:lpstr>The big picture</vt:lpstr>
      <vt:lpstr>Comparing trends lets us arguably validate</vt:lpstr>
      <vt:lpstr>Where DiD and SC models come in</vt:lpstr>
      <vt:lpstr>Difference-in-Difference (DiD) Models</vt:lpstr>
      <vt:lpstr>DiD Model</vt:lpstr>
      <vt:lpstr>DiD Setup</vt:lpstr>
      <vt:lpstr>DiD comes from combining two differences</vt:lpstr>
      <vt:lpstr>Deriving DiD</vt:lpstr>
      <vt:lpstr>Estimating DiD</vt:lpstr>
      <vt:lpstr>Validating DiD</vt:lpstr>
      <vt:lpstr>Example of Parallel and Non-Parallel Trends</vt:lpstr>
      <vt:lpstr>Two ways to Assess this</vt:lpstr>
      <vt:lpstr>Extended Topic: Time-Varying Covariates</vt:lpstr>
      <vt:lpstr>More DiD Extended Topics</vt:lpstr>
      <vt:lpstr>Synthetic Control</vt:lpstr>
      <vt:lpstr>SC Model</vt:lpstr>
      <vt:lpstr>SC Setup</vt:lpstr>
      <vt:lpstr>Validating SC Models</vt:lpstr>
      <vt:lpstr>SC, the big idea</vt:lpstr>
      <vt:lpstr>Abadie, Diamond, Hainmueller 2010 (ADH)</vt:lpstr>
      <vt:lpstr>Doudchenko and Imbens 2016 – DI </vt:lpstr>
      <vt:lpstr>How does inference work?</vt:lpstr>
      <vt:lpstr>DiD vs SC</vt:lpstr>
      <vt:lpstr>Appendix and Old Slides</vt:lpstr>
      <vt:lpstr>Defining the difference-in-difference estimator</vt:lpstr>
      <vt:lpstr>Foundation using panel data</vt:lpstr>
      <vt:lpstr>Simple panel data set</vt:lpstr>
      <vt:lpstr>Two naïve comparisons</vt:lpstr>
      <vt:lpstr>Instead, let’s compare across time and units</vt:lpstr>
      <vt:lpstr>Revising the naïve comparison: Post-Pre</vt:lpstr>
      <vt:lpstr>Revising the naïve comparison: Treatment-Control</vt:lpstr>
      <vt:lpstr>Construct the diff-in-diff estimator</vt:lpstr>
      <vt:lpstr>Diff-in-diff estimator</vt:lpstr>
      <vt:lpstr>Unconfoundedness, again</vt:lpstr>
      <vt:lpstr>Panel data’s advantage over cross-sectional data</vt:lpstr>
      <vt:lpstr>Difference-in-difference model</vt:lpstr>
      <vt:lpstr>Let’s see this come out in simulation evidence</vt:lpstr>
      <vt:lpstr>Compare performance of cross-sectional to panel methods</vt:lpstr>
      <vt:lpstr>Simulation evidence of cross-sectional and panel data</vt:lpstr>
      <vt:lpstr>Arguable validation using panel data</vt:lpstr>
      <vt:lpstr>Difference-in-difference</vt:lpstr>
      <vt:lpstr>Visual representation – Two Differences</vt:lpstr>
      <vt:lpstr>Visual representation – Difference in Differences</vt:lpstr>
      <vt:lpstr>Pre-trend tests</vt:lpstr>
      <vt:lpstr>Visual representation – No Parallel Trends</vt:lpstr>
      <vt:lpstr>Pre-trend tests</vt:lpstr>
      <vt:lpstr>PowerPoint Presentation</vt:lpstr>
      <vt:lpstr>Staggered treatment time</vt:lpstr>
      <vt:lpstr>Identification deep dive</vt:lpstr>
      <vt:lpstr>Identification deep dive</vt:lpstr>
      <vt:lpstr>Continuous treatments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Inference Crash Course Part 6:  Difference-in-Difference Models</dc:title>
  <dc:creator>Julian Hsu</dc:creator>
  <cp:lastModifiedBy>Julian Hsu</cp:lastModifiedBy>
  <cp:revision>396</cp:revision>
  <dcterms:created xsi:type="dcterms:W3CDTF">2022-01-02T21:34:29Z</dcterms:created>
  <dcterms:modified xsi:type="dcterms:W3CDTF">2022-10-25T05:06:04Z</dcterms:modified>
</cp:coreProperties>
</file>