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7" r:id="rId2"/>
    <p:sldId id="300" r:id="rId3"/>
    <p:sldId id="301" r:id="rId4"/>
    <p:sldId id="336" r:id="rId5"/>
    <p:sldId id="334" r:id="rId6"/>
    <p:sldId id="340" r:id="rId7"/>
    <p:sldId id="338" r:id="rId8"/>
    <p:sldId id="335" r:id="rId9"/>
    <p:sldId id="341" r:id="rId10"/>
    <p:sldId id="343" r:id="rId11"/>
    <p:sldId id="342" r:id="rId12"/>
    <p:sldId id="337" r:id="rId13"/>
    <p:sldId id="346" r:id="rId14"/>
    <p:sldId id="344" r:id="rId15"/>
    <p:sldId id="350" r:id="rId16"/>
    <p:sldId id="348" r:id="rId17"/>
    <p:sldId id="357" r:id="rId18"/>
    <p:sldId id="351" r:id="rId19"/>
    <p:sldId id="355" r:id="rId20"/>
    <p:sldId id="358" r:id="rId21"/>
    <p:sldId id="352" r:id="rId22"/>
    <p:sldId id="360" r:id="rId23"/>
    <p:sldId id="359" r:id="rId24"/>
    <p:sldId id="353" r:id="rId25"/>
    <p:sldId id="361" r:id="rId26"/>
    <p:sldId id="362" r:id="rId27"/>
    <p:sldId id="363" r:id="rId28"/>
    <p:sldId id="364" r:id="rId29"/>
    <p:sldId id="356" r:id="rId30"/>
    <p:sldId id="354" r:id="rId31"/>
    <p:sldId id="317" r:id="rId32"/>
    <p:sldId id="302" r:id="rId33"/>
    <p:sldId id="307" r:id="rId34"/>
    <p:sldId id="308" r:id="rId35"/>
    <p:sldId id="309" r:id="rId36"/>
    <p:sldId id="310" r:id="rId37"/>
    <p:sldId id="311" r:id="rId38"/>
    <p:sldId id="312" r:id="rId39"/>
    <p:sldId id="313" r:id="rId40"/>
    <p:sldId id="314" r:id="rId41"/>
    <p:sldId id="315" r:id="rId42"/>
    <p:sldId id="332" r:id="rId43"/>
    <p:sldId id="329" r:id="rId44"/>
    <p:sldId id="330" r:id="rId45"/>
    <p:sldId id="331" r:id="rId46"/>
    <p:sldId id="319" r:id="rId47"/>
    <p:sldId id="316" r:id="rId48"/>
    <p:sldId id="324" r:id="rId49"/>
    <p:sldId id="325" r:id="rId50"/>
    <p:sldId id="326" r:id="rId51"/>
    <p:sldId id="327" r:id="rId52"/>
    <p:sldId id="328" r:id="rId53"/>
    <p:sldId id="333" r:id="rId54"/>
    <p:sldId id="321" r:id="rId55"/>
    <p:sldId id="322" r:id="rId56"/>
    <p:sldId id="305" r:id="rId57"/>
    <p:sldId id="32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0"/>
    <p:restoredTop sz="84331"/>
  </p:normalViewPr>
  <p:slideViewPr>
    <p:cSldViewPr snapToGrid="0" snapToObjects="1">
      <p:cViewPr varScale="1">
        <p:scale>
          <a:sx n="81" d="100"/>
          <a:sy n="81" d="100"/>
        </p:scale>
        <p:origin x="1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0CB22-C839-6149-99A7-A90D8892B5C9}" type="datetimeFigureOut">
              <a:rPr lang="en-US" smtClean="0"/>
              <a:t>10/26/22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14EBF-23B0-C640-95FE-808FB0AFD5B4}" type="slidenum">
              <a:rPr lang="en-US" smtClean="0"/>
              <a:t>‹#›</a:t>
            </a:fld>
            <a:endParaRPr lang="en-US"/>
          </a:p>
        </p:txBody>
      </p:sp>
    </p:spTree>
    <p:extLst>
      <p:ext uri="{BB962C8B-B14F-4D97-AF65-F5344CB8AC3E}">
        <p14:creationId xmlns:p14="http://schemas.microsoft.com/office/powerpoint/2010/main" val="171232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cool advantage of </a:t>
            </a:r>
            <a:r>
              <a:rPr lang="en-US" dirty="0" err="1"/>
              <a:t>contolling</a:t>
            </a:r>
            <a:r>
              <a:rPr lang="en-US" dirty="0"/>
              <a:t> for </a:t>
            </a:r>
            <a:r>
              <a:rPr lang="en-US" dirty="0" err="1"/>
              <a:t>X_i</a:t>
            </a:r>
            <a:r>
              <a:rPr lang="en-US" dirty="0"/>
              <a:t> instead of the subject fixed effects is that it gives you more flexibility for modifications such as dynamic learning or dynamic discrete choice models. These are very much outside the scope of these materials.</a:t>
            </a:r>
          </a:p>
        </p:txBody>
      </p:sp>
      <p:sp>
        <p:nvSpPr>
          <p:cNvPr id="4" name="Slide Number Placeholder 3"/>
          <p:cNvSpPr>
            <a:spLocks noGrp="1"/>
          </p:cNvSpPr>
          <p:nvPr>
            <p:ph type="sldNum" sz="quarter" idx="5"/>
          </p:nvPr>
        </p:nvSpPr>
        <p:spPr/>
        <p:txBody>
          <a:bodyPr/>
          <a:lstStyle/>
          <a:p>
            <a:fld id="{34814EBF-23B0-C640-95FE-808FB0AFD5B4}" type="slidenum">
              <a:rPr lang="en-US" smtClean="0"/>
              <a:t>41</a:t>
            </a:fld>
            <a:endParaRPr lang="en-US"/>
          </a:p>
        </p:txBody>
      </p:sp>
    </p:spTree>
    <p:extLst>
      <p:ext uri="{BB962C8B-B14F-4D97-AF65-F5344CB8AC3E}">
        <p14:creationId xmlns:p14="http://schemas.microsoft.com/office/powerpoint/2010/main" val="5549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applications, we cannot as easily assume that we assume enough data to meet the </a:t>
            </a:r>
            <a:r>
              <a:rPr lang="en-US" dirty="0" err="1"/>
              <a:t>unconfoundedness</a:t>
            </a:r>
            <a:r>
              <a:rPr lang="en-US" dirty="0"/>
              <a:t> assumption, and this is another vote for </a:t>
            </a:r>
            <a:r>
              <a:rPr lang="en-US" dirty="0" err="1"/>
              <a:t>DnD</a:t>
            </a:r>
            <a:r>
              <a:rPr lang="en-US" dirty="0"/>
              <a:t> models.</a:t>
            </a:r>
          </a:p>
          <a:p>
            <a:endParaRPr lang="en-US" dirty="0"/>
          </a:p>
        </p:txBody>
      </p:sp>
      <p:sp>
        <p:nvSpPr>
          <p:cNvPr id="4" name="Slide Number Placeholder 3"/>
          <p:cNvSpPr>
            <a:spLocks noGrp="1"/>
          </p:cNvSpPr>
          <p:nvPr>
            <p:ph type="sldNum" sz="quarter" idx="5"/>
          </p:nvPr>
        </p:nvSpPr>
        <p:spPr/>
        <p:txBody>
          <a:bodyPr/>
          <a:lstStyle/>
          <a:p>
            <a:fld id="{34814EBF-23B0-C640-95FE-808FB0AFD5B4}" type="slidenum">
              <a:rPr lang="en-US" smtClean="0"/>
              <a:t>44</a:t>
            </a:fld>
            <a:endParaRPr lang="en-US"/>
          </a:p>
        </p:txBody>
      </p:sp>
    </p:spTree>
    <p:extLst>
      <p:ext uri="{BB962C8B-B14F-4D97-AF65-F5344CB8AC3E}">
        <p14:creationId xmlns:p14="http://schemas.microsoft.com/office/powerpoint/2010/main" val="143872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6187-CDC8-E648-B14F-0F47C4BC0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89D4A-4277-2748-9D8F-9BEEB02BC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4AADC-DFD3-F84B-AE6C-54B78E49D524}"/>
              </a:ext>
            </a:extLst>
          </p:cNvPr>
          <p:cNvSpPr>
            <a:spLocks noGrp="1"/>
          </p:cNvSpPr>
          <p:nvPr>
            <p:ph type="dt" sz="half" idx="10"/>
          </p:nvPr>
        </p:nvSpPr>
        <p:spPr/>
        <p:txBody>
          <a:bodyPr/>
          <a:lstStyle/>
          <a:p>
            <a:fld id="{6A51730C-A43A-674C-AA66-C618CC514046}" type="datetimeFigureOut">
              <a:rPr lang="en-US" smtClean="0"/>
              <a:t>10/26/22</a:t>
            </a:fld>
            <a:endParaRPr lang="en-US"/>
          </a:p>
        </p:txBody>
      </p:sp>
      <p:sp>
        <p:nvSpPr>
          <p:cNvPr id="5" name="Footer Placeholder 4">
            <a:extLst>
              <a:ext uri="{FF2B5EF4-FFF2-40B4-BE49-F238E27FC236}">
                <a16:creationId xmlns:a16="http://schemas.microsoft.com/office/drawing/2014/main" id="{5FFE3714-C4B1-814B-82F1-D52241E70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B023A-8ED9-384C-BB3C-C89407680E6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20922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DA0A-24A4-894C-9DBB-704690E08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13C26-50FD-8C4B-BE54-D6EF38463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D6C32-5A98-5249-8449-686DE80761E5}"/>
              </a:ext>
            </a:extLst>
          </p:cNvPr>
          <p:cNvSpPr>
            <a:spLocks noGrp="1"/>
          </p:cNvSpPr>
          <p:nvPr>
            <p:ph type="dt" sz="half" idx="10"/>
          </p:nvPr>
        </p:nvSpPr>
        <p:spPr/>
        <p:txBody>
          <a:bodyPr/>
          <a:lstStyle/>
          <a:p>
            <a:fld id="{6A51730C-A43A-674C-AA66-C618CC514046}" type="datetimeFigureOut">
              <a:rPr lang="en-US" smtClean="0"/>
              <a:t>10/26/22</a:t>
            </a:fld>
            <a:endParaRPr lang="en-US"/>
          </a:p>
        </p:txBody>
      </p:sp>
      <p:sp>
        <p:nvSpPr>
          <p:cNvPr id="5" name="Footer Placeholder 4">
            <a:extLst>
              <a:ext uri="{FF2B5EF4-FFF2-40B4-BE49-F238E27FC236}">
                <a16:creationId xmlns:a16="http://schemas.microsoft.com/office/drawing/2014/main" id="{91924523-369A-1D4F-90BF-562C33607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E08F2-25A1-3141-9829-00244402475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256536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E876C-6B91-DA4F-96D8-5A01285575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6794F-2CD7-FF47-A715-851A12D918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E2071-51EA-BF44-AF24-87E670275AC7}"/>
              </a:ext>
            </a:extLst>
          </p:cNvPr>
          <p:cNvSpPr>
            <a:spLocks noGrp="1"/>
          </p:cNvSpPr>
          <p:nvPr>
            <p:ph type="dt" sz="half" idx="10"/>
          </p:nvPr>
        </p:nvSpPr>
        <p:spPr/>
        <p:txBody>
          <a:bodyPr/>
          <a:lstStyle/>
          <a:p>
            <a:fld id="{6A51730C-A43A-674C-AA66-C618CC514046}" type="datetimeFigureOut">
              <a:rPr lang="en-US" smtClean="0"/>
              <a:t>10/26/22</a:t>
            </a:fld>
            <a:endParaRPr lang="en-US"/>
          </a:p>
        </p:txBody>
      </p:sp>
      <p:sp>
        <p:nvSpPr>
          <p:cNvPr id="5" name="Footer Placeholder 4">
            <a:extLst>
              <a:ext uri="{FF2B5EF4-FFF2-40B4-BE49-F238E27FC236}">
                <a16:creationId xmlns:a16="http://schemas.microsoft.com/office/drawing/2014/main" id="{A3381804-C3B4-2146-99AB-ACCA18042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6452A-1FA6-9547-AF9D-7E6F7145C9C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9215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4768-B532-0641-8A41-E2D014F7B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4F9ED-87F3-4242-B412-C43A68551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8879C-6CFB-AB47-9C04-E77285F8A6F9}"/>
              </a:ext>
            </a:extLst>
          </p:cNvPr>
          <p:cNvSpPr>
            <a:spLocks noGrp="1"/>
          </p:cNvSpPr>
          <p:nvPr>
            <p:ph type="dt" sz="half" idx="10"/>
          </p:nvPr>
        </p:nvSpPr>
        <p:spPr/>
        <p:txBody>
          <a:bodyPr/>
          <a:lstStyle/>
          <a:p>
            <a:fld id="{6A51730C-A43A-674C-AA66-C618CC514046}" type="datetimeFigureOut">
              <a:rPr lang="en-US" smtClean="0"/>
              <a:t>10/26/22</a:t>
            </a:fld>
            <a:endParaRPr lang="en-US"/>
          </a:p>
        </p:txBody>
      </p:sp>
      <p:sp>
        <p:nvSpPr>
          <p:cNvPr id="5" name="Footer Placeholder 4">
            <a:extLst>
              <a:ext uri="{FF2B5EF4-FFF2-40B4-BE49-F238E27FC236}">
                <a16:creationId xmlns:a16="http://schemas.microsoft.com/office/drawing/2014/main" id="{B81B8D21-04CA-B54A-A79D-3288516FA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54BDF-CD99-D44C-A191-D133F85BF14D}"/>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8728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7ACC-A3D8-2C4D-9F32-1D7C4BF81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CF44B5-B776-774E-8266-F97CEAFDE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8D08C5-5612-0F49-8456-B934BE9E35E7}"/>
              </a:ext>
            </a:extLst>
          </p:cNvPr>
          <p:cNvSpPr>
            <a:spLocks noGrp="1"/>
          </p:cNvSpPr>
          <p:nvPr>
            <p:ph type="dt" sz="half" idx="10"/>
          </p:nvPr>
        </p:nvSpPr>
        <p:spPr/>
        <p:txBody>
          <a:bodyPr/>
          <a:lstStyle/>
          <a:p>
            <a:fld id="{6A51730C-A43A-674C-AA66-C618CC514046}" type="datetimeFigureOut">
              <a:rPr lang="en-US" smtClean="0"/>
              <a:t>10/26/22</a:t>
            </a:fld>
            <a:endParaRPr lang="en-US"/>
          </a:p>
        </p:txBody>
      </p:sp>
      <p:sp>
        <p:nvSpPr>
          <p:cNvPr id="5" name="Footer Placeholder 4">
            <a:extLst>
              <a:ext uri="{FF2B5EF4-FFF2-40B4-BE49-F238E27FC236}">
                <a16:creationId xmlns:a16="http://schemas.microsoft.com/office/drawing/2014/main" id="{A2A78E69-1A40-DE42-A77D-8CFFE8897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73A48-7CF6-534B-84BC-19D748FBA63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18825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CC7B-7612-664E-B145-795ED9182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6473F-A91E-E641-9DA8-3277A2793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31D82D-C1F7-7645-9EFD-A6648A4FE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9E02F-97A3-D944-A646-A4A493751F75}"/>
              </a:ext>
            </a:extLst>
          </p:cNvPr>
          <p:cNvSpPr>
            <a:spLocks noGrp="1"/>
          </p:cNvSpPr>
          <p:nvPr>
            <p:ph type="dt" sz="half" idx="10"/>
          </p:nvPr>
        </p:nvSpPr>
        <p:spPr/>
        <p:txBody>
          <a:bodyPr/>
          <a:lstStyle/>
          <a:p>
            <a:fld id="{6A51730C-A43A-674C-AA66-C618CC514046}" type="datetimeFigureOut">
              <a:rPr lang="en-US" smtClean="0"/>
              <a:t>10/26/22</a:t>
            </a:fld>
            <a:endParaRPr lang="en-US"/>
          </a:p>
        </p:txBody>
      </p:sp>
      <p:sp>
        <p:nvSpPr>
          <p:cNvPr id="6" name="Footer Placeholder 5">
            <a:extLst>
              <a:ext uri="{FF2B5EF4-FFF2-40B4-BE49-F238E27FC236}">
                <a16:creationId xmlns:a16="http://schemas.microsoft.com/office/drawing/2014/main" id="{4A0A83B8-35FA-7B4E-9843-79BCDEAA8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CD11F-F566-764A-937A-27E0A97E6497}"/>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67699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8948-2FAA-604E-A2C2-3BB421F81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85D11-1AEE-284B-A7F7-60D982E2C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B3C4AF-AECD-2E43-9B5B-E3420E278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3C9016-A338-5E4F-A137-EB2D4D325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C788C-4E79-A040-8617-16FFC2037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39302-6F3B-984E-BA13-510E8C9E8C1F}"/>
              </a:ext>
            </a:extLst>
          </p:cNvPr>
          <p:cNvSpPr>
            <a:spLocks noGrp="1"/>
          </p:cNvSpPr>
          <p:nvPr>
            <p:ph type="dt" sz="half" idx="10"/>
          </p:nvPr>
        </p:nvSpPr>
        <p:spPr/>
        <p:txBody>
          <a:bodyPr/>
          <a:lstStyle/>
          <a:p>
            <a:fld id="{6A51730C-A43A-674C-AA66-C618CC514046}" type="datetimeFigureOut">
              <a:rPr lang="en-US" smtClean="0"/>
              <a:t>10/26/22</a:t>
            </a:fld>
            <a:endParaRPr lang="en-US"/>
          </a:p>
        </p:txBody>
      </p:sp>
      <p:sp>
        <p:nvSpPr>
          <p:cNvPr id="8" name="Footer Placeholder 7">
            <a:extLst>
              <a:ext uri="{FF2B5EF4-FFF2-40B4-BE49-F238E27FC236}">
                <a16:creationId xmlns:a16="http://schemas.microsoft.com/office/drawing/2014/main" id="{5429AD21-46A6-1641-A4AB-3E95F298C6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96C6C-5595-A647-960C-97405E6F5E5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3850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E13C-96F3-3F48-8123-8DE473053B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1E572-B20B-124A-B586-64AEBC3C6D1E}"/>
              </a:ext>
            </a:extLst>
          </p:cNvPr>
          <p:cNvSpPr>
            <a:spLocks noGrp="1"/>
          </p:cNvSpPr>
          <p:nvPr>
            <p:ph type="dt" sz="half" idx="10"/>
          </p:nvPr>
        </p:nvSpPr>
        <p:spPr/>
        <p:txBody>
          <a:bodyPr/>
          <a:lstStyle/>
          <a:p>
            <a:fld id="{6A51730C-A43A-674C-AA66-C618CC514046}" type="datetimeFigureOut">
              <a:rPr lang="en-US" smtClean="0"/>
              <a:t>10/26/22</a:t>
            </a:fld>
            <a:endParaRPr lang="en-US"/>
          </a:p>
        </p:txBody>
      </p:sp>
      <p:sp>
        <p:nvSpPr>
          <p:cNvPr id="4" name="Footer Placeholder 3">
            <a:extLst>
              <a:ext uri="{FF2B5EF4-FFF2-40B4-BE49-F238E27FC236}">
                <a16:creationId xmlns:a16="http://schemas.microsoft.com/office/drawing/2014/main" id="{447FEFC8-5328-C940-B624-E6BF3C6C7A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686A6-22CE-184D-840D-1707E4AE7FA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51548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44502-0F13-F743-B930-6A59E7652CA7}"/>
              </a:ext>
            </a:extLst>
          </p:cNvPr>
          <p:cNvSpPr>
            <a:spLocks noGrp="1"/>
          </p:cNvSpPr>
          <p:nvPr>
            <p:ph type="dt" sz="half" idx="10"/>
          </p:nvPr>
        </p:nvSpPr>
        <p:spPr/>
        <p:txBody>
          <a:bodyPr/>
          <a:lstStyle/>
          <a:p>
            <a:fld id="{6A51730C-A43A-674C-AA66-C618CC514046}" type="datetimeFigureOut">
              <a:rPr lang="en-US" smtClean="0"/>
              <a:t>10/26/22</a:t>
            </a:fld>
            <a:endParaRPr lang="en-US"/>
          </a:p>
        </p:txBody>
      </p:sp>
      <p:sp>
        <p:nvSpPr>
          <p:cNvPr id="3" name="Footer Placeholder 2">
            <a:extLst>
              <a:ext uri="{FF2B5EF4-FFF2-40B4-BE49-F238E27FC236}">
                <a16:creationId xmlns:a16="http://schemas.microsoft.com/office/drawing/2014/main" id="{B229AA93-F3A6-E74C-956A-CD57027A4E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7DDA65-2C73-884F-BBA1-D62C9BB15B35}"/>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72003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AF8D-EA2C-BF46-B697-E2421EF37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23E3E-BA9A-4F4C-8F55-F22E6F04E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9AAB69-305B-4E40-A5C3-9A83F0216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ABF98-9072-D448-9990-1FC332C15244}"/>
              </a:ext>
            </a:extLst>
          </p:cNvPr>
          <p:cNvSpPr>
            <a:spLocks noGrp="1"/>
          </p:cNvSpPr>
          <p:nvPr>
            <p:ph type="dt" sz="half" idx="10"/>
          </p:nvPr>
        </p:nvSpPr>
        <p:spPr/>
        <p:txBody>
          <a:bodyPr/>
          <a:lstStyle/>
          <a:p>
            <a:fld id="{6A51730C-A43A-674C-AA66-C618CC514046}" type="datetimeFigureOut">
              <a:rPr lang="en-US" smtClean="0"/>
              <a:t>10/26/22</a:t>
            </a:fld>
            <a:endParaRPr lang="en-US"/>
          </a:p>
        </p:txBody>
      </p:sp>
      <p:sp>
        <p:nvSpPr>
          <p:cNvPr id="6" name="Footer Placeholder 5">
            <a:extLst>
              <a:ext uri="{FF2B5EF4-FFF2-40B4-BE49-F238E27FC236}">
                <a16:creationId xmlns:a16="http://schemas.microsoft.com/office/drawing/2014/main" id="{828F7BDF-2985-9C49-837C-79FE73454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4AB44-545E-634F-9F00-CF64DA375DD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35972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AA72-2747-494D-8F3A-34F443F57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942250-FAF1-BB45-98FC-531F4B665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5C07C7-B7AA-7B45-BED4-1DCFE4729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D456C-0112-9147-92E3-997F617D0E83}"/>
              </a:ext>
            </a:extLst>
          </p:cNvPr>
          <p:cNvSpPr>
            <a:spLocks noGrp="1"/>
          </p:cNvSpPr>
          <p:nvPr>
            <p:ph type="dt" sz="half" idx="10"/>
          </p:nvPr>
        </p:nvSpPr>
        <p:spPr/>
        <p:txBody>
          <a:bodyPr/>
          <a:lstStyle/>
          <a:p>
            <a:fld id="{6A51730C-A43A-674C-AA66-C618CC514046}" type="datetimeFigureOut">
              <a:rPr lang="en-US" smtClean="0"/>
              <a:t>10/26/22</a:t>
            </a:fld>
            <a:endParaRPr lang="en-US"/>
          </a:p>
        </p:txBody>
      </p:sp>
      <p:sp>
        <p:nvSpPr>
          <p:cNvPr id="6" name="Footer Placeholder 5">
            <a:extLst>
              <a:ext uri="{FF2B5EF4-FFF2-40B4-BE49-F238E27FC236}">
                <a16:creationId xmlns:a16="http://schemas.microsoft.com/office/drawing/2014/main" id="{7A926805-6E31-B545-BE58-B533D20C1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DD820-B924-E94D-B360-5BFBF1B8B9D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4802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4D0D3-EC3B-1D4D-9C5E-DAFF05341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CC7580-AF4B-BA41-BAB6-8E11CBD1D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3D948-9C09-5441-88EF-3E70FFC6F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1730C-A43A-674C-AA66-C618CC514046}" type="datetimeFigureOut">
              <a:rPr lang="en-US" smtClean="0"/>
              <a:t>10/26/22</a:t>
            </a:fld>
            <a:endParaRPr lang="en-US"/>
          </a:p>
        </p:txBody>
      </p:sp>
      <p:sp>
        <p:nvSpPr>
          <p:cNvPr id="5" name="Footer Placeholder 4">
            <a:extLst>
              <a:ext uri="{FF2B5EF4-FFF2-40B4-BE49-F238E27FC236}">
                <a16:creationId xmlns:a16="http://schemas.microsoft.com/office/drawing/2014/main" id="{7C66C995-A670-8741-8BFB-6F24932F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48ABA-B3F6-DF43-B8CE-79E3E267C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A4747-026C-A74C-A4A0-19E2AE13F7AF}" type="slidenum">
              <a:rPr lang="en-US" smtClean="0"/>
              <a:t>‹#›</a:t>
            </a:fld>
            <a:endParaRPr lang="en-US"/>
          </a:p>
        </p:txBody>
      </p:sp>
    </p:spTree>
    <p:extLst>
      <p:ext uri="{BB962C8B-B14F-4D97-AF65-F5344CB8AC3E}">
        <p14:creationId xmlns:p14="http://schemas.microsoft.com/office/powerpoint/2010/main" val="1829461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1812.017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eaweb.org/articles?id=10.1257/aer.20181169" TargetMode="External"/><Relationship Id="rId2" Type="http://schemas.openxmlformats.org/officeDocument/2006/relationships/hyperlink" Target="https://arxiv.org/abs/2201.01194" TargetMode="External"/><Relationship Id="rId1" Type="http://schemas.openxmlformats.org/officeDocument/2006/relationships/slideLayout" Target="../slideLayouts/slideLayout2.xml"/><Relationship Id="rId6" Type="http://schemas.openxmlformats.org/officeDocument/2006/relationships/hyperlink" Target="https://arxiv.org/abs/1812.01723" TargetMode="External"/><Relationship Id="rId5" Type="http://schemas.openxmlformats.org/officeDocument/2006/relationships/hyperlink" Target="https://arxiv.org/abs/2107.02637" TargetMode="External"/><Relationship Id="rId4" Type="http://schemas.openxmlformats.org/officeDocument/2006/relationships/hyperlink" Target="https://arxiv.org/abs/1803.0901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rxiv.org/abs/1812.10820" TargetMode="External"/><Relationship Id="rId2" Type="http://schemas.openxmlformats.org/officeDocument/2006/relationships/hyperlink" Target="https://pubs.aeaweb.org/doi/pdfplus/10.1257/jel.20191450" TargetMode="External"/><Relationship Id="rId1" Type="http://schemas.openxmlformats.org/officeDocument/2006/relationships/slideLayout" Target="../slideLayouts/slideLayout2.xml"/><Relationship Id="rId4" Type="http://schemas.openxmlformats.org/officeDocument/2006/relationships/hyperlink" Target="https://www.aeaweb.org/articles?id=10.1257/aer.20190159"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arxiv.org/abs/1912.07120" TargetMode="External"/><Relationship Id="rId2" Type="http://schemas.openxmlformats.org/officeDocument/2006/relationships/hyperlink" Target="https://arxiv.org/abs/1812.1082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eaweb.org/articles?id=10.1257/pandp.2020105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83E0-BFCC-E548-9BA4-5C854CF519E2}"/>
              </a:ext>
            </a:extLst>
          </p:cNvPr>
          <p:cNvSpPr>
            <a:spLocks noGrp="1"/>
          </p:cNvSpPr>
          <p:nvPr>
            <p:ph type="ctrTitle"/>
          </p:nvPr>
        </p:nvSpPr>
        <p:spPr/>
        <p:txBody>
          <a:bodyPr>
            <a:normAutofit fontScale="90000"/>
          </a:bodyPr>
          <a:lstStyle/>
          <a:p>
            <a:r>
              <a:rPr lang="en-US" dirty="0"/>
              <a:t>Causal Inference Crash Course Part 6: </a:t>
            </a:r>
            <a:br>
              <a:rPr lang="en-US" dirty="0"/>
            </a:br>
            <a:r>
              <a:rPr lang="en-US" dirty="0"/>
              <a:t>Panel Models</a:t>
            </a:r>
          </a:p>
        </p:txBody>
      </p:sp>
      <p:sp>
        <p:nvSpPr>
          <p:cNvPr id="3" name="Subtitle 2">
            <a:extLst>
              <a:ext uri="{FF2B5EF4-FFF2-40B4-BE49-F238E27FC236}">
                <a16:creationId xmlns:a16="http://schemas.microsoft.com/office/drawing/2014/main" id="{139A0C69-5E82-E44A-831D-F2DAA392590E}"/>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42523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E1D7-B649-60A6-F4A6-D2211561F4DF}"/>
              </a:ext>
            </a:extLst>
          </p:cNvPr>
          <p:cNvSpPr>
            <a:spLocks noGrp="1"/>
          </p:cNvSpPr>
          <p:nvPr>
            <p:ph type="title"/>
          </p:nvPr>
        </p:nvSpPr>
        <p:spPr/>
        <p:txBody>
          <a:bodyPr/>
          <a:lstStyle/>
          <a:p>
            <a:r>
              <a:rPr lang="en-US" dirty="0" err="1"/>
              <a:t>DiD</a:t>
            </a:r>
            <a:r>
              <a:rPr lang="en-US" dirty="0"/>
              <a:t>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0F1DF-60C9-06BB-6561-717D3856B27B}"/>
                  </a:ext>
                </a:extLst>
              </p:cNvPr>
              <p:cNvSpPr>
                <a:spLocks noGrp="1"/>
              </p:cNvSpPr>
              <p:nvPr>
                <p:ph idx="1"/>
              </p:nvPr>
            </p:nvSpPr>
            <p:spPr/>
            <p:txBody>
              <a:bodyPr/>
              <a:lstStyle/>
              <a:p>
                <a:r>
                  <a:rPr lang="en-US" dirty="0"/>
                  <a:t>Let’s setup our notation:</a:t>
                </a:r>
              </a:p>
              <a:p>
                <a:pPr lvl="1"/>
                <a:r>
                  <a:rPr lang="en-US" dirty="0"/>
                  <a:t>Before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a:t>
                </a:r>
              </a:p>
              <a:p>
                <a:pPr lvl="1"/>
                <a:r>
                  <a:rPr lang="en-US" dirty="0"/>
                  <a:t>After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a:t>
                </a:r>
              </a:p>
              <a:p>
                <a:pPr lvl="1"/>
                <a:r>
                  <a:rPr lang="en-US" dirty="0"/>
                  <a:t>Unit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and</a:t>
                </a:r>
              </a:p>
              <a:p>
                <a:pPr lvl="1"/>
                <a:r>
                  <a:rPr lang="en-US" dirty="0"/>
                  <a:t>Unit after 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𝑖𝑡</m:t>
                        </m:r>
                      </m:sub>
                    </m:sSub>
                    <m:r>
                      <a:rPr lang="en-US" b="0" i="1" smtClean="0">
                        <a:latin typeface="Cambria Math" panose="02040503050406030204" pitchFamily="18" charset="0"/>
                      </a:rPr>
                      <m:t>=1 </m:t>
                    </m:r>
                    <m:r>
                      <m:rPr>
                        <m:nor/>
                      </m:rPr>
                      <a:rPr lang="en-US" b="0" i="0" smtClean="0">
                        <a:latin typeface="Cambria Math" panose="02040503050406030204" pitchFamily="18" charset="0"/>
                      </a:rPr>
                      <m:t>iff</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≥0 </m:t>
                    </m:r>
                    <m:r>
                      <m:rPr>
                        <m:nor/>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𝜖</m:t>
                          </m:r>
                        </m:e>
                        <m:sub>
                          <m:r>
                            <a:rPr lang="en-US" i="1">
                              <a:solidFill>
                                <a:schemeClr val="accent2"/>
                              </a:solidFill>
                              <a:latin typeface="Cambria Math" panose="02040503050406030204" pitchFamily="18" charset="0"/>
                            </a:rPr>
                            <m:t>𝑖𝑡</m:t>
                          </m:r>
                        </m:sub>
                      </m:sSub>
                    </m:oMath>
                  </m:oMathPara>
                </a14:m>
                <a:endParaRPr lang="en-US" dirty="0"/>
              </a:p>
              <a:p>
                <a:r>
                  <a:rPr lang="en-US" dirty="0"/>
                  <a:t>We are interested in </a:t>
                </a:r>
                <a14:m>
                  <m:oMath xmlns:m="http://schemas.openxmlformats.org/officeDocument/2006/math">
                    <m:r>
                      <a:rPr lang="en-US" i="1" smtClean="0">
                        <a:latin typeface="Cambria Math" panose="02040503050406030204" pitchFamily="18" charset="0"/>
                      </a:rPr>
                      <m:t>𝜏</m:t>
                    </m:r>
                  </m:oMath>
                </a14:m>
                <a:r>
                  <a:rPr lang="en-US" dirty="0"/>
                  <a:t>. </a:t>
                </a:r>
                <a:r>
                  <a:rPr lang="en-US" dirty="0" err="1"/>
                  <a:t>DiD</a:t>
                </a:r>
                <a:r>
                  <a:rPr lang="en-US" dirty="0"/>
                  <a:t> assumes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a14:m>
                <a:r>
                  <a:rPr lang="en-US" dirty="0"/>
                  <a:t> has a time-invariant and a unit-invariant component:</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𝜁</m:t>
                          </m:r>
                        </m:e>
                        <m:sub>
                          <m:r>
                            <a:rPr lang="en-US" sz="2800" b="0" i="1" smtClean="0">
                              <a:solidFill>
                                <a:schemeClr val="accent2"/>
                              </a:solidFill>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2A00F1DF-60C9-06BB-6561-717D3856B27B}"/>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80315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BB86-A9AF-AE3C-7374-A70529855F7F}"/>
              </a:ext>
            </a:extLst>
          </p:cNvPr>
          <p:cNvSpPr>
            <a:spLocks noGrp="1"/>
          </p:cNvSpPr>
          <p:nvPr>
            <p:ph type="title"/>
          </p:nvPr>
        </p:nvSpPr>
        <p:spPr/>
        <p:txBody>
          <a:bodyPr/>
          <a:lstStyle/>
          <a:p>
            <a:r>
              <a:rPr lang="en-US" dirty="0" err="1"/>
              <a:t>DiD</a:t>
            </a:r>
            <a:r>
              <a:rPr lang="en-US" dirty="0"/>
              <a:t> comes from combining two differences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5E56ED-6A1D-8A4B-AAD9-6C12F93278FB}"/>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𝜁</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b="1" dirty="0"/>
                  <a:t>Post-Pre Among Treated and Control: </a:t>
                </a:r>
                <a:r>
                  <a:rPr lang="en-US" dirty="0"/>
                  <a:t>Among treated and control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oMath>
                  </m:oMathPara>
                </a14:m>
                <a:endParaRPr lang="en-US" b="0" dirty="0"/>
              </a:p>
              <a:p>
                <a:r>
                  <a:rPr lang="en-US" dirty="0"/>
                  <a:t>Notice that </a:t>
                </a:r>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oMath>
                </a14:m>
                <a:r>
                  <a:rPr lang="en-US" dirty="0"/>
                  <a:t> cancels out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oMath>
                </a14:m>
                <a:r>
                  <a:rPr lang="en-US" dirty="0"/>
                  <a:t>” part for treated units, similarly for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endParaRPr lang="en-US" dirty="0"/>
              </a:p>
              <a:p>
                <a:r>
                  <a:rPr lang="en-US" dirty="0"/>
                  <a:t>This means that </a:t>
                </a:r>
                <a14:m>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 only have time-variant errors:</a:t>
                </a: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p:txBody>
          </p:sp>
        </mc:Choice>
        <mc:Fallback xmlns="">
          <p:sp>
            <p:nvSpPr>
              <p:cNvPr id="3" name="Content Placeholder 2">
                <a:extLst>
                  <a:ext uri="{FF2B5EF4-FFF2-40B4-BE49-F238E27FC236}">
                    <a16:creationId xmlns:a16="http://schemas.microsoft.com/office/drawing/2014/main" id="{9A5E56ED-6A1D-8A4B-AAD9-6C12F93278FB}"/>
                  </a:ext>
                </a:extLst>
              </p:cNvPr>
              <p:cNvSpPr>
                <a:spLocks noGrp="1" noRot="1" noChangeAspect="1" noMove="1" noResize="1" noEditPoints="1" noAdjustHandles="1" noChangeArrowheads="1" noChangeShapeType="1" noTextEdit="1"/>
              </p:cNvSpPr>
              <p:nvPr>
                <p:ph idx="1"/>
              </p:nvPr>
            </p:nvSpPr>
            <p:spPr>
              <a:blipFill>
                <a:blip r:embed="rId2"/>
                <a:stretch>
                  <a:fillRect l="-1086" r="-1206"/>
                </a:stretch>
              </a:blipFill>
            </p:spPr>
            <p:txBody>
              <a:bodyPr/>
              <a:lstStyle/>
              <a:p>
                <a:r>
                  <a:rPr lang="en-US">
                    <a:noFill/>
                  </a:rPr>
                  <a:t> </a:t>
                </a:r>
              </a:p>
            </p:txBody>
          </p:sp>
        </mc:Fallback>
      </mc:AlternateContent>
    </p:spTree>
    <p:extLst>
      <p:ext uri="{BB962C8B-B14F-4D97-AF65-F5344CB8AC3E}">
        <p14:creationId xmlns:p14="http://schemas.microsoft.com/office/powerpoint/2010/main" val="417879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FDDD-5030-5929-D011-2F626A9F90F8}"/>
              </a:ext>
            </a:extLst>
          </p:cNvPr>
          <p:cNvSpPr>
            <a:spLocks noGrp="1"/>
          </p:cNvSpPr>
          <p:nvPr>
            <p:ph type="title"/>
          </p:nvPr>
        </p:nvSpPr>
        <p:spPr/>
        <p:txBody>
          <a:bodyPr/>
          <a:lstStyle/>
          <a:p>
            <a:r>
              <a:rPr lang="en-US" dirty="0"/>
              <a:t>Deriving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CD03B-DC5A-5B59-E5CE-F57A3F3CF4E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a:p>
                <a:r>
                  <a:rPr lang="en-US" dirty="0"/>
                  <a:t>First, we can see that the time terms,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 </m:t>
                        </m:r>
                      </m:sub>
                    </m:sSub>
                    <m:r>
                      <a:rPr lang="en-US" b="0" i="1" smtClean="0">
                        <a:latin typeface="Cambria Math" panose="02040503050406030204" pitchFamily="18" charset="0"/>
                      </a:rPr>
                      <m:t>,</m:t>
                    </m:r>
                  </m:oMath>
                </a14:m>
                <a:r>
                  <a:rPr lang="en-US" dirty="0"/>
                  <a:t> are the same in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a:t>
                </a:r>
              </a:p>
              <a:p>
                <a:r>
                  <a:rPr lang="en-US" dirty="0"/>
                  <a:t>Second, do we think that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𝜁</m:t>
                        </m:r>
                      </m:e>
                      <m:sub>
                        <m:r>
                          <a:rPr lang="en-US" b="0" i="1" smtClean="0">
                            <a:latin typeface="Cambria Math" panose="02040503050406030204" pitchFamily="18" charset="0"/>
                          </a:rPr>
                          <m:t>𝑖𝑡</m:t>
                        </m:r>
                      </m:sub>
                    </m:sSub>
                  </m:oMath>
                </a14:m>
                <a:r>
                  <a:rPr lang="en-US" dirty="0"/>
                  <a:t> are the same, on average, between treatment and control too? In other words, do we think that treatment and control differ in time-varying ways?</a:t>
                </a:r>
              </a:p>
              <a:p>
                <a:r>
                  <a:rPr lang="en-US" dirty="0"/>
                  <a:t>If so, then we can take the second difference to estimate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 </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a:rPr lang="en-US" b="0" i="1" smtClean="0">
                          <a:latin typeface="Cambria Math" panose="02040503050406030204" pitchFamily="18" charset="0"/>
                        </a:rPr>
                        <m:t>𝜏</m:t>
                      </m:r>
                    </m:oMath>
                  </m:oMathPara>
                </a14:m>
                <a:endParaRPr lang="en-US" dirty="0"/>
              </a:p>
            </p:txBody>
          </p:sp>
        </mc:Choice>
        <mc:Fallback xmlns="">
          <p:sp>
            <p:nvSpPr>
              <p:cNvPr id="3" name="Content Placeholder 2">
                <a:extLst>
                  <a:ext uri="{FF2B5EF4-FFF2-40B4-BE49-F238E27FC236}">
                    <a16:creationId xmlns:a16="http://schemas.microsoft.com/office/drawing/2014/main" id="{B1BCD03B-DC5A-5B59-E5CE-F57A3F3CF4E5}"/>
                  </a:ext>
                </a:extLst>
              </p:cNvPr>
              <p:cNvSpPr>
                <a:spLocks noGrp="1" noRot="1" noChangeAspect="1" noMove="1" noResize="1" noEditPoints="1" noAdjustHandles="1" noChangeArrowheads="1" noChangeShapeType="1" noTextEdit="1"/>
              </p:cNvSpPr>
              <p:nvPr>
                <p:ph idx="1"/>
              </p:nvPr>
            </p:nvSpPr>
            <p:spPr>
              <a:blipFill>
                <a:blip r:embed="rId2"/>
                <a:stretch>
                  <a:fillRect l="-1086" t="-291"/>
                </a:stretch>
              </a:blipFill>
            </p:spPr>
            <p:txBody>
              <a:bodyPr/>
              <a:lstStyle/>
              <a:p>
                <a:r>
                  <a:rPr lang="en-US">
                    <a:noFill/>
                  </a:rPr>
                  <a:t> </a:t>
                </a:r>
              </a:p>
            </p:txBody>
          </p:sp>
        </mc:Fallback>
      </mc:AlternateContent>
    </p:spTree>
    <p:extLst>
      <p:ext uri="{BB962C8B-B14F-4D97-AF65-F5344CB8AC3E}">
        <p14:creationId xmlns:p14="http://schemas.microsoft.com/office/powerpoint/2010/main" val="318811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Estimating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A simple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The current standard is a 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pPr lvl="1"/>
                <a:r>
                  <a:rPr lang="en-US" dirty="0"/>
                  <a:t>This gives the same estimate as above, but with additional precision.</a:t>
                </a:r>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724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4A63-4E89-40EF-DACB-490CCECFA5AE}"/>
              </a:ext>
            </a:extLst>
          </p:cNvPr>
          <p:cNvSpPr>
            <a:spLocks noGrp="1"/>
          </p:cNvSpPr>
          <p:nvPr>
            <p:ph type="title"/>
          </p:nvPr>
        </p:nvSpPr>
        <p:spPr/>
        <p:txBody>
          <a:bodyPr/>
          <a:lstStyle/>
          <a:p>
            <a:r>
              <a:rPr lang="en-US" dirty="0"/>
              <a:t>Validating </a:t>
            </a:r>
            <a:r>
              <a:rPr lang="en-US" dirty="0" err="1"/>
              <a:t>DiD</a:t>
            </a:r>
            <a:endParaRPr lang="en-US" dirty="0"/>
          </a:p>
        </p:txBody>
      </p:sp>
      <p:sp>
        <p:nvSpPr>
          <p:cNvPr id="3" name="Content Placeholder 2">
            <a:extLst>
              <a:ext uri="{FF2B5EF4-FFF2-40B4-BE49-F238E27FC236}">
                <a16:creationId xmlns:a16="http://schemas.microsoft.com/office/drawing/2014/main" id="{4ED7763D-6B15-D491-3837-9570C31BA071}"/>
              </a:ext>
            </a:extLst>
          </p:cNvPr>
          <p:cNvSpPr>
            <a:spLocks noGrp="1"/>
          </p:cNvSpPr>
          <p:nvPr>
            <p:ph idx="1"/>
          </p:nvPr>
        </p:nvSpPr>
        <p:spPr/>
        <p:txBody>
          <a:bodyPr/>
          <a:lstStyle/>
          <a:p>
            <a:r>
              <a:rPr lang="en-US" dirty="0"/>
              <a:t>If treated and control units vary in time-varying ways that influence their outcomes, then we cannot trust the </a:t>
            </a:r>
            <a:r>
              <a:rPr lang="en-US" dirty="0" err="1"/>
              <a:t>DiD</a:t>
            </a:r>
            <a:r>
              <a:rPr lang="en-US" dirty="0"/>
              <a:t> estimate.</a:t>
            </a:r>
          </a:p>
          <a:p>
            <a:pPr lvl="1"/>
            <a:r>
              <a:rPr lang="en-US" dirty="0"/>
              <a:t>We do not think that the average control trend accurately represents how treated units would perform absent treatment.</a:t>
            </a:r>
          </a:p>
          <a:p>
            <a:pPr lvl="1"/>
            <a:endParaRPr lang="en-US" dirty="0"/>
          </a:p>
          <a:p>
            <a:r>
              <a:rPr lang="en-US" dirty="0"/>
              <a:t>We can arguably assess this by looking at whether the predicted control trend is parallel to the treated units. </a:t>
            </a:r>
          </a:p>
          <a:p>
            <a:r>
              <a:rPr lang="en-US" dirty="0"/>
              <a:t>This is the Parallel Trends test.</a:t>
            </a:r>
          </a:p>
        </p:txBody>
      </p:sp>
    </p:spTree>
    <p:extLst>
      <p:ext uri="{BB962C8B-B14F-4D97-AF65-F5344CB8AC3E}">
        <p14:creationId xmlns:p14="http://schemas.microsoft.com/office/powerpoint/2010/main" val="286054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AEED-6A08-4941-C623-8361A63AE0C5}"/>
              </a:ext>
            </a:extLst>
          </p:cNvPr>
          <p:cNvSpPr>
            <a:spLocks noGrp="1"/>
          </p:cNvSpPr>
          <p:nvPr>
            <p:ph type="title"/>
          </p:nvPr>
        </p:nvSpPr>
        <p:spPr/>
        <p:txBody>
          <a:bodyPr/>
          <a:lstStyle/>
          <a:p>
            <a:r>
              <a:rPr lang="en-US" dirty="0"/>
              <a:t>Example of Parallel and Non-Parallel Trends</a:t>
            </a:r>
          </a:p>
        </p:txBody>
      </p:sp>
      <p:sp>
        <p:nvSpPr>
          <p:cNvPr id="3" name="Text Placeholder 2">
            <a:extLst>
              <a:ext uri="{FF2B5EF4-FFF2-40B4-BE49-F238E27FC236}">
                <a16:creationId xmlns:a16="http://schemas.microsoft.com/office/drawing/2014/main" id="{538CF9D3-53B7-820B-B7B8-B41080AFEBAA}"/>
              </a:ext>
            </a:extLst>
          </p:cNvPr>
          <p:cNvSpPr>
            <a:spLocks noGrp="1"/>
          </p:cNvSpPr>
          <p:nvPr>
            <p:ph type="body" idx="1"/>
          </p:nvPr>
        </p:nvSpPr>
        <p:spPr/>
        <p:txBody>
          <a:bodyPr/>
          <a:lstStyle/>
          <a:p>
            <a:r>
              <a:rPr lang="en-US" dirty="0"/>
              <a:t>Parallel Trends Test: Yes</a:t>
            </a:r>
          </a:p>
        </p:txBody>
      </p:sp>
      <p:sp>
        <p:nvSpPr>
          <p:cNvPr id="5" name="Text Placeholder 4">
            <a:extLst>
              <a:ext uri="{FF2B5EF4-FFF2-40B4-BE49-F238E27FC236}">
                <a16:creationId xmlns:a16="http://schemas.microsoft.com/office/drawing/2014/main" id="{66FFEE30-F220-EC4D-1DFB-560F582DCD2D}"/>
              </a:ext>
            </a:extLst>
          </p:cNvPr>
          <p:cNvSpPr>
            <a:spLocks noGrp="1"/>
          </p:cNvSpPr>
          <p:nvPr>
            <p:ph type="body" sz="quarter" idx="3"/>
          </p:nvPr>
        </p:nvSpPr>
        <p:spPr/>
        <p:txBody>
          <a:bodyPr/>
          <a:lstStyle/>
          <a:p>
            <a:r>
              <a:rPr lang="en-US" dirty="0"/>
              <a:t>Parallel Trends Test: No</a:t>
            </a:r>
          </a:p>
        </p:txBody>
      </p:sp>
      <p:grpSp>
        <p:nvGrpSpPr>
          <p:cNvPr id="16" name="Group 15">
            <a:extLst>
              <a:ext uri="{FF2B5EF4-FFF2-40B4-BE49-F238E27FC236}">
                <a16:creationId xmlns:a16="http://schemas.microsoft.com/office/drawing/2014/main" id="{4607354B-6D33-98A3-0B08-485F84456EA8}"/>
              </a:ext>
            </a:extLst>
          </p:cNvPr>
          <p:cNvGrpSpPr/>
          <p:nvPr/>
        </p:nvGrpSpPr>
        <p:grpSpPr>
          <a:xfrm>
            <a:off x="1009155" y="2699936"/>
            <a:ext cx="4656150" cy="3351047"/>
            <a:chOff x="4597180" y="1619700"/>
            <a:chExt cx="7508681" cy="3767455"/>
          </a:xfrm>
        </p:grpSpPr>
        <p:cxnSp>
          <p:nvCxnSpPr>
            <p:cNvPr id="17" name="Straight Arrow Connector 16">
              <a:extLst>
                <a:ext uri="{FF2B5EF4-FFF2-40B4-BE49-F238E27FC236}">
                  <a16:creationId xmlns:a16="http://schemas.microsoft.com/office/drawing/2014/main" id="{2C5960E4-D75C-6774-B87B-0A87ACBF0BD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5A1652-A377-BAC3-DF41-237E481DA947}"/>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EBF901C-06E1-1426-59F9-B31A74AFFCCA}"/>
              </a:ext>
            </a:extLst>
          </p:cNvPr>
          <p:cNvGrpSpPr/>
          <p:nvPr/>
        </p:nvGrpSpPr>
        <p:grpSpPr>
          <a:xfrm>
            <a:off x="836612" y="3063207"/>
            <a:ext cx="4639844" cy="1230909"/>
            <a:chOff x="836612" y="3063207"/>
            <a:chExt cx="4639844" cy="1230909"/>
          </a:xfrm>
        </p:grpSpPr>
        <p:grpSp>
          <p:nvGrpSpPr>
            <p:cNvPr id="19" name="Group 18">
              <a:extLst>
                <a:ext uri="{FF2B5EF4-FFF2-40B4-BE49-F238E27FC236}">
                  <a16:creationId xmlns:a16="http://schemas.microsoft.com/office/drawing/2014/main" id="{3F4235DA-08FA-3B43-D30A-C9EA5286BBD4}"/>
                </a:ext>
              </a:extLst>
            </p:cNvPr>
            <p:cNvGrpSpPr/>
            <p:nvPr/>
          </p:nvGrpSpPr>
          <p:grpSpPr>
            <a:xfrm>
              <a:off x="836612" y="3063207"/>
              <a:ext cx="4639844" cy="1230909"/>
              <a:chOff x="4575405" y="2534478"/>
              <a:chExt cx="6317882" cy="1230909"/>
            </a:xfrm>
          </p:grpSpPr>
          <p:grpSp>
            <p:nvGrpSpPr>
              <p:cNvPr id="20" name="Group 19">
                <a:extLst>
                  <a:ext uri="{FF2B5EF4-FFF2-40B4-BE49-F238E27FC236}">
                    <a16:creationId xmlns:a16="http://schemas.microsoft.com/office/drawing/2014/main" id="{33C0EFE5-4800-F916-68AD-78CD523D3764}"/>
                  </a:ext>
                </a:extLst>
              </p:cNvPr>
              <p:cNvGrpSpPr/>
              <p:nvPr/>
            </p:nvGrpSpPr>
            <p:grpSpPr>
              <a:xfrm>
                <a:off x="4575405" y="2534478"/>
                <a:ext cx="6317882" cy="1039937"/>
                <a:chOff x="4575405" y="2534478"/>
                <a:chExt cx="6317882" cy="1039937"/>
              </a:xfrm>
            </p:grpSpPr>
            <p:grpSp>
              <p:nvGrpSpPr>
                <p:cNvPr id="22" name="Group 21">
                  <a:extLst>
                    <a:ext uri="{FF2B5EF4-FFF2-40B4-BE49-F238E27FC236}">
                      <a16:creationId xmlns:a16="http://schemas.microsoft.com/office/drawing/2014/main" id="{94C6DEF4-2B43-C251-83F7-8F4BC3FBB44A}"/>
                    </a:ext>
                  </a:extLst>
                </p:cNvPr>
                <p:cNvGrpSpPr/>
                <p:nvPr/>
              </p:nvGrpSpPr>
              <p:grpSpPr>
                <a:xfrm>
                  <a:off x="7773257" y="2534478"/>
                  <a:ext cx="3120030" cy="1039937"/>
                  <a:chOff x="7773257" y="2534478"/>
                  <a:chExt cx="3120030" cy="1039937"/>
                </a:xfrm>
              </p:grpSpPr>
              <p:cxnSp>
                <p:nvCxnSpPr>
                  <p:cNvPr id="24" name="Straight Connector 23">
                    <a:extLst>
                      <a:ext uri="{FF2B5EF4-FFF2-40B4-BE49-F238E27FC236}">
                        <a16:creationId xmlns:a16="http://schemas.microsoft.com/office/drawing/2014/main" id="{7D718347-812E-0B83-8B84-63370523B3A7}"/>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7C552C-B8A3-D357-F5EC-E96D60749753}"/>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D7DF815-6B46-6F9C-A97D-366ACB27BD46}"/>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21" name="Straight Connector 20">
                <a:extLst>
                  <a:ext uri="{FF2B5EF4-FFF2-40B4-BE49-F238E27FC236}">
                    <a16:creationId xmlns:a16="http://schemas.microsoft.com/office/drawing/2014/main" id="{63E78DEA-F0D9-3035-79C3-E0756A2FA15D}"/>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9F4DF0B2-EA3F-54B9-9103-7899C91963E4}"/>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5790C2F-259A-5C72-6EE3-C4BC51CDE338}"/>
              </a:ext>
            </a:extLst>
          </p:cNvPr>
          <p:cNvGrpSpPr/>
          <p:nvPr/>
        </p:nvGrpSpPr>
        <p:grpSpPr>
          <a:xfrm>
            <a:off x="618075" y="4495514"/>
            <a:ext cx="4931894" cy="1008233"/>
            <a:chOff x="618075" y="3737608"/>
            <a:chExt cx="4931894" cy="1008233"/>
          </a:xfrm>
        </p:grpSpPr>
        <p:grpSp>
          <p:nvGrpSpPr>
            <p:cNvPr id="35" name="Group 34">
              <a:extLst>
                <a:ext uri="{FF2B5EF4-FFF2-40B4-BE49-F238E27FC236}">
                  <a16:creationId xmlns:a16="http://schemas.microsoft.com/office/drawing/2014/main" id="{CE77FBC5-DBFF-308E-9D99-DBDD24DFC6AC}"/>
                </a:ext>
              </a:extLst>
            </p:cNvPr>
            <p:cNvGrpSpPr/>
            <p:nvPr/>
          </p:nvGrpSpPr>
          <p:grpSpPr>
            <a:xfrm>
              <a:off x="618075" y="3737608"/>
              <a:ext cx="4931894" cy="1008233"/>
              <a:chOff x="4277832" y="3208879"/>
              <a:chExt cx="6715554" cy="1008233"/>
            </a:xfrm>
          </p:grpSpPr>
          <p:grpSp>
            <p:nvGrpSpPr>
              <p:cNvPr id="37" name="Group 36">
                <a:extLst>
                  <a:ext uri="{FF2B5EF4-FFF2-40B4-BE49-F238E27FC236}">
                    <a16:creationId xmlns:a16="http://schemas.microsoft.com/office/drawing/2014/main" id="{91A31E62-4AE3-F3B3-A395-D24E39C34464}"/>
                  </a:ext>
                </a:extLst>
              </p:cNvPr>
              <p:cNvGrpSpPr/>
              <p:nvPr/>
            </p:nvGrpSpPr>
            <p:grpSpPr>
              <a:xfrm>
                <a:off x="4277832" y="3208879"/>
                <a:ext cx="6715554" cy="1008233"/>
                <a:chOff x="4277832" y="3208879"/>
                <a:chExt cx="6715554" cy="1008233"/>
              </a:xfrm>
            </p:grpSpPr>
            <p:grpSp>
              <p:nvGrpSpPr>
                <p:cNvPr id="39" name="Group 38">
                  <a:extLst>
                    <a:ext uri="{FF2B5EF4-FFF2-40B4-BE49-F238E27FC236}">
                      <a16:creationId xmlns:a16="http://schemas.microsoft.com/office/drawing/2014/main" id="{9BB88CC5-C23A-0B5D-5D5A-8E07FF731A92}"/>
                    </a:ext>
                  </a:extLst>
                </p:cNvPr>
                <p:cNvGrpSpPr/>
                <p:nvPr/>
              </p:nvGrpSpPr>
              <p:grpSpPr>
                <a:xfrm>
                  <a:off x="7773257" y="3208879"/>
                  <a:ext cx="3220129" cy="645302"/>
                  <a:chOff x="7773257" y="3208879"/>
                  <a:chExt cx="3220129" cy="645302"/>
                </a:xfrm>
              </p:grpSpPr>
              <p:cxnSp>
                <p:nvCxnSpPr>
                  <p:cNvPr id="41" name="Straight Connector 40">
                    <a:extLst>
                      <a:ext uri="{FF2B5EF4-FFF2-40B4-BE49-F238E27FC236}">
                        <a16:creationId xmlns:a16="http://schemas.microsoft.com/office/drawing/2014/main" id="{030C490E-F5A6-FA60-1671-B3C147659B5A}"/>
                      </a:ext>
                    </a:extLst>
                  </p:cNvPr>
                  <p:cNvCxnSpPr>
                    <a:cxnSpLocks/>
                  </p:cNvCxnSpPr>
                  <p:nvPr/>
                </p:nvCxnSpPr>
                <p:spPr>
                  <a:xfrm>
                    <a:off x="7773257" y="3208879"/>
                    <a:ext cx="1092021" cy="36553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AD2EC-D48D-68D6-8F7A-623C78F978A3}"/>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EC4AC137-E2BE-8FC2-6AC3-C66D9C9A70D8}"/>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38" name="Straight Connector 37">
                <a:extLst>
                  <a:ext uri="{FF2B5EF4-FFF2-40B4-BE49-F238E27FC236}">
                    <a16:creationId xmlns:a16="http://schemas.microsoft.com/office/drawing/2014/main" id="{302D3C6A-4020-0F58-12D7-464B95274996}"/>
                  </a:ext>
                </a:extLst>
              </p:cNvPr>
              <p:cNvCxnSpPr>
                <a:cxnSpLocks/>
              </p:cNvCxnSpPr>
              <p:nvPr/>
            </p:nvCxnSpPr>
            <p:spPr>
              <a:xfrm flipV="1">
                <a:off x="6562917" y="3208879"/>
                <a:ext cx="1221126" cy="55650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0C3814EC-FECA-BA85-B540-CFD28D3AD8FE}"/>
                </a:ext>
              </a:extLst>
            </p:cNvPr>
            <p:cNvCxnSpPr>
              <a:cxnSpLocks/>
            </p:cNvCxnSpPr>
            <p:nvPr/>
          </p:nvCxnSpPr>
          <p:spPr>
            <a:xfrm>
              <a:off x="1009155" y="4103144"/>
              <a:ext cx="1290712" cy="19097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330A914C-0DD6-991A-536F-46538952357A}"/>
              </a:ext>
            </a:extLst>
          </p:cNvPr>
          <p:cNvGrpSpPr/>
          <p:nvPr/>
        </p:nvGrpSpPr>
        <p:grpSpPr>
          <a:xfrm>
            <a:off x="6501298" y="2618592"/>
            <a:ext cx="4656150" cy="3351047"/>
            <a:chOff x="4597180" y="1619700"/>
            <a:chExt cx="7508681" cy="3767455"/>
          </a:xfrm>
        </p:grpSpPr>
        <p:cxnSp>
          <p:nvCxnSpPr>
            <p:cNvPr id="45" name="Straight Arrow Connector 44">
              <a:extLst>
                <a:ext uri="{FF2B5EF4-FFF2-40B4-BE49-F238E27FC236}">
                  <a16:creationId xmlns:a16="http://schemas.microsoft.com/office/drawing/2014/main" id="{9038CC1A-EE58-5D99-CB55-5DD71E96074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816AB3A-2324-6A86-3AD0-8CE7F41EF78C}"/>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3AAE357A-CDD5-86C8-92EB-10566896F064}"/>
              </a:ext>
            </a:extLst>
          </p:cNvPr>
          <p:cNvGrpSpPr/>
          <p:nvPr/>
        </p:nvGrpSpPr>
        <p:grpSpPr>
          <a:xfrm>
            <a:off x="6328755" y="2981863"/>
            <a:ext cx="4639844" cy="1230909"/>
            <a:chOff x="836612" y="3063207"/>
            <a:chExt cx="4639844" cy="1230909"/>
          </a:xfrm>
        </p:grpSpPr>
        <p:grpSp>
          <p:nvGrpSpPr>
            <p:cNvPr id="48" name="Group 47">
              <a:extLst>
                <a:ext uri="{FF2B5EF4-FFF2-40B4-BE49-F238E27FC236}">
                  <a16:creationId xmlns:a16="http://schemas.microsoft.com/office/drawing/2014/main" id="{76530858-72AA-3F59-F398-7CA76CAB63D1}"/>
                </a:ext>
              </a:extLst>
            </p:cNvPr>
            <p:cNvGrpSpPr/>
            <p:nvPr/>
          </p:nvGrpSpPr>
          <p:grpSpPr>
            <a:xfrm>
              <a:off x="836612" y="3063207"/>
              <a:ext cx="4639844" cy="1230909"/>
              <a:chOff x="4575405" y="2534478"/>
              <a:chExt cx="6317882" cy="1230909"/>
            </a:xfrm>
          </p:grpSpPr>
          <p:grpSp>
            <p:nvGrpSpPr>
              <p:cNvPr id="50" name="Group 49">
                <a:extLst>
                  <a:ext uri="{FF2B5EF4-FFF2-40B4-BE49-F238E27FC236}">
                    <a16:creationId xmlns:a16="http://schemas.microsoft.com/office/drawing/2014/main" id="{F82A4963-E656-7476-12D7-BC870F5CB06F}"/>
                  </a:ext>
                </a:extLst>
              </p:cNvPr>
              <p:cNvGrpSpPr/>
              <p:nvPr/>
            </p:nvGrpSpPr>
            <p:grpSpPr>
              <a:xfrm>
                <a:off x="4575405" y="2534478"/>
                <a:ext cx="6317882" cy="1039937"/>
                <a:chOff x="4575405" y="2534478"/>
                <a:chExt cx="6317882" cy="1039937"/>
              </a:xfrm>
            </p:grpSpPr>
            <p:grpSp>
              <p:nvGrpSpPr>
                <p:cNvPr id="52" name="Group 51">
                  <a:extLst>
                    <a:ext uri="{FF2B5EF4-FFF2-40B4-BE49-F238E27FC236}">
                      <a16:creationId xmlns:a16="http://schemas.microsoft.com/office/drawing/2014/main" id="{830D7322-532B-9A01-1842-8B6677F4E281}"/>
                    </a:ext>
                  </a:extLst>
                </p:cNvPr>
                <p:cNvGrpSpPr/>
                <p:nvPr/>
              </p:nvGrpSpPr>
              <p:grpSpPr>
                <a:xfrm>
                  <a:off x="7773257" y="2534478"/>
                  <a:ext cx="3120030" cy="1039937"/>
                  <a:chOff x="7773257" y="2534478"/>
                  <a:chExt cx="3120030" cy="1039937"/>
                </a:xfrm>
              </p:grpSpPr>
              <p:cxnSp>
                <p:nvCxnSpPr>
                  <p:cNvPr id="54" name="Straight Connector 53">
                    <a:extLst>
                      <a:ext uri="{FF2B5EF4-FFF2-40B4-BE49-F238E27FC236}">
                        <a16:creationId xmlns:a16="http://schemas.microsoft.com/office/drawing/2014/main" id="{7E69C81E-6663-4847-FD2E-E906A028B66C}"/>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EC8CCF-5465-7BDE-BFB5-311342A0659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9733863A-C9D1-93AA-7622-ECC136525142}"/>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51" name="Straight Connector 50">
                <a:extLst>
                  <a:ext uri="{FF2B5EF4-FFF2-40B4-BE49-F238E27FC236}">
                    <a16:creationId xmlns:a16="http://schemas.microsoft.com/office/drawing/2014/main" id="{BB452F6F-99BE-3550-3AF9-96AC751DE72E}"/>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7FB23EE9-C126-CB1C-67E2-3D4A8806B9D5}"/>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00BFA3F-87EE-201C-091D-DFB6F0A90585}"/>
              </a:ext>
            </a:extLst>
          </p:cNvPr>
          <p:cNvGrpSpPr/>
          <p:nvPr/>
        </p:nvGrpSpPr>
        <p:grpSpPr>
          <a:xfrm>
            <a:off x="6110218" y="4495514"/>
            <a:ext cx="4931894" cy="926889"/>
            <a:chOff x="618075" y="3818952"/>
            <a:chExt cx="4931894" cy="926889"/>
          </a:xfrm>
        </p:grpSpPr>
        <p:grpSp>
          <p:nvGrpSpPr>
            <p:cNvPr id="57" name="Group 56">
              <a:extLst>
                <a:ext uri="{FF2B5EF4-FFF2-40B4-BE49-F238E27FC236}">
                  <a16:creationId xmlns:a16="http://schemas.microsoft.com/office/drawing/2014/main" id="{07DE42AE-8F85-B360-162D-BE76DC28D710}"/>
                </a:ext>
              </a:extLst>
            </p:cNvPr>
            <p:cNvGrpSpPr/>
            <p:nvPr/>
          </p:nvGrpSpPr>
          <p:grpSpPr>
            <a:xfrm>
              <a:off x="618075" y="4103144"/>
              <a:ext cx="4931894" cy="642697"/>
              <a:chOff x="4277832" y="3574415"/>
              <a:chExt cx="6715554" cy="642697"/>
            </a:xfrm>
          </p:grpSpPr>
          <p:grpSp>
            <p:nvGrpSpPr>
              <p:cNvPr id="59" name="Group 58">
                <a:extLst>
                  <a:ext uri="{FF2B5EF4-FFF2-40B4-BE49-F238E27FC236}">
                    <a16:creationId xmlns:a16="http://schemas.microsoft.com/office/drawing/2014/main" id="{1EE8ED25-A30E-040A-ED3C-6BB56DA66729}"/>
                  </a:ext>
                </a:extLst>
              </p:cNvPr>
              <p:cNvGrpSpPr/>
              <p:nvPr/>
            </p:nvGrpSpPr>
            <p:grpSpPr>
              <a:xfrm>
                <a:off x="4277832" y="3574415"/>
                <a:ext cx="6715554" cy="642697"/>
                <a:chOff x="4277832" y="3574415"/>
                <a:chExt cx="6715554" cy="642697"/>
              </a:xfrm>
            </p:grpSpPr>
            <p:grpSp>
              <p:nvGrpSpPr>
                <p:cNvPr id="61" name="Group 60">
                  <a:extLst>
                    <a:ext uri="{FF2B5EF4-FFF2-40B4-BE49-F238E27FC236}">
                      <a16:creationId xmlns:a16="http://schemas.microsoft.com/office/drawing/2014/main" id="{0527C261-3DE2-7BB4-64D8-9EB8A2885749}"/>
                    </a:ext>
                  </a:extLst>
                </p:cNvPr>
                <p:cNvGrpSpPr/>
                <p:nvPr/>
              </p:nvGrpSpPr>
              <p:grpSpPr>
                <a:xfrm>
                  <a:off x="7924234" y="3574415"/>
                  <a:ext cx="3069152" cy="279766"/>
                  <a:chOff x="7924234" y="3574415"/>
                  <a:chExt cx="3069152" cy="279766"/>
                </a:xfrm>
              </p:grpSpPr>
              <p:cxnSp>
                <p:nvCxnSpPr>
                  <p:cNvPr id="63" name="Straight Connector 62">
                    <a:extLst>
                      <a:ext uri="{FF2B5EF4-FFF2-40B4-BE49-F238E27FC236}">
                        <a16:creationId xmlns:a16="http://schemas.microsoft.com/office/drawing/2014/main" id="{958AC00C-FF1D-867A-FEFC-A4BD4EAED618}"/>
                      </a:ext>
                    </a:extLst>
                  </p:cNvPr>
                  <p:cNvCxnSpPr>
                    <a:cxnSpLocks/>
                  </p:cNvCxnSpPr>
                  <p:nvPr/>
                </p:nvCxnSpPr>
                <p:spPr>
                  <a:xfrm flipV="1">
                    <a:off x="7924234" y="3574415"/>
                    <a:ext cx="941045" cy="258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277FA5-8FAF-97DD-EF6A-0229A6207AA4}"/>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700BDE92-5E97-034F-31FA-2111C36E2BFD}"/>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60" name="Straight Connector 59">
                <a:extLst>
                  <a:ext uri="{FF2B5EF4-FFF2-40B4-BE49-F238E27FC236}">
                    <a16:creationId xmlns:a16="http://schemas.microsoft.com/office/drawing/2014/main" id="{6678A10C-07A1-8CE4-CF6D-1FB26346B3D0}"/>
                  </a:ext>
                </a:extLst>
              </p:cNvPr>
              <p:cNvCxnSpPr>
                <a:cxnSpLocks/>
              </p:cNvCxnSpPr>
              <p:nvPr/>
            </p:nvCxnSpPr>
            <p:spPr>
              <a:xfrm>
                <a:off x="6562916" y="3765387"/>
                <a:ext cx="1361318" cy="887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58" name="Straight Connector 57">
              <a:extLst>
                <a:ext uri="{FF2B5EF4-FFF2-40B4-BE49-F238E27FC236}">
                  <a16:creationId xmlns:a16="http://schemas.microsoft.com/office/drawing/2014/main" id="{715C56E8-8B09-D0C3-32E5-0C0A24578B3D}"/>
                </a:ext>
              </a:extLst>
            </p:cNvPr>
            <p:cNvCxnSpPr>
              <a:cxnSpLocks/>
            </p:cNvCxnSpPr>
            <p:nvPr/>
          </p:nvCxnSpPr>
          <p:spPr>
            <a:xfrm>
              <a:off x="1053947" y="3818952"/>
              <a:ext cx="1245920" cy="47516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751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C26B-2CBD-E186-BFE2-15CA779DE524}"/>
              </a:ext>
            </a:extLst>
          </p:cNvPr>
          <p:cNvSpPr>
            <a:spLocks noGrp="1"/>
          </p:cNvSpPr>
          <p:nvPr>
            <p:ph type="title"/>
          </p:nvPr>
        </p:nvSpPr>
        <p:spPr/>
        <p:txBody>
          <a:bodyPr/>
          <a:lstStyle/>
          <a:p>
            <a:r>
              <a:rPr lang="en-US" dirty="0"/>
              <a:t>Two ways to Assess this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82DFE-0D43-47B1-B60B-CF48E2775143}"/>
                  </a:ext>
                </a:extLst>
              </p:cNvPr>
              <p:cNvSpPr>
                <a:spLocks noGrp="1"/>
              </p:cNvSpPr>
              <p:nvPr>
                <p:ph idx="1"/>
              </p:nvPr>
            </p:nvSpPr>
            <p:spPr/>
            <p:txBody>
              <a:bodyPr>
                <a:normAutofit fontScale="92500" lnSpcReduction="10000"/>
              </a:bodyPr>
              <a:lstStyle/>
              <a:p>
                <a:pPr marL="514350" indent="-514350">
                  <a:buFont typeface="+mj-lt"/>
                  <a:buAutoNum type="arabicPeriod"/>
                </a:pPr>
                <a:r>
                  <a:rPr lang="en-US" b="1" dirty="0"/>
                  <a:t>Eye-ball check</a:t>
                </a:r>
                <a:r>
                  <a:rPr lang="en-US" dirty="0"/>
                  <a:t>: plot the treatment and control trends and see if they look similar. The drawback is that you cannot see if trends are statistically different;</a:t>
                </a:r>
              </a:p>
              <a:p>
                <a:pPr marL="514350" indent="-514350">
                  <a:buFont typeface="+mj-lt"/>
                  <a:buAutoNum type="arabicPeriod"/>
                </a:pPr>
                <a:r>
                  <a:rPr lang="en-US" b="1" dirty="0"/>
                  <a:t>Event-study test</a:t>
                </a:r>
                <a:r>
                  <a:rPr lang="en-US" dirty="0"/>
                  <a:t>: estimate an altered version of the two-way fixed effects model where you allow for the impact of treatment to vary before and after treatment.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&lt;0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r>
                            <a:rPr lang="en-US" b="0" i="1" smtClean="0">
                              <a:latin typeface="Cambria Math" panose="02040503050406030204" pitchFamily="18" charset="0"/>
                            </a:rPr>
                            <m: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br>
                  <a:rPr lang="en-US" dirty="0"/>
                </a:b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oMath>
                </a14:m>
                <a:r>
                  <a:rPr lang="en-US" dirty="0"/>
                  <a:t> is statistically indistinguishable from zero, the trends are parallel.</a:t>
                </a:r>
              </a:p>
              <a:p>
                <a:pPr marL="0" indent="0">
                  <a:buNone/>
                </a:pPr>
                <a:r>
                  <a:rPr lang="en-US" dirty="0"/>
                  <a:t>This is a-kin to a placebo test. Before the treatment took place, the treatment effect should be zero.</a:t>
                </a:r>
              </a:p>
              <a:p>
                <a:pPr marL="0" indent="0">
                  <a:buNone/>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93082DFE-0D43-47B1-B60B-CF48E2775143}"/>
                  </a:ext>
                </a:extLst>
              </p:cNvPr>
              <p:cNvSpPr>
                <a:spLocks noGrp="1" noRot="1" noChangeAspect="1" noMove="1" noResize="1" noEditPoints="1" noAdjustHandles="1" noChangeArrowheads="1" noChangeShapeType="1" noTextEdit="1"/>
              </p:cNvSpPr>
              <p:nvPr>
                <p:ph idx="1"/>
              </p:nvPr>
            </p:nvSpPr>
            <p:spPr>
              <a:blipFill>
                <a:blip r:embed="rId2"/>
                <a:stretch>
                  <a:fillRect l="-1086" t="-3198" r="-1568" b="-14535"/>
                </a:stretch>
              </a:blipFill>
            </p:spPr>
            <p:txBody>
              <a:bodyPr/>
              <a:lstStyle/>
              <a:p>
                <a:r>
                  <a:rPr lang="en-US">
                    <a:noFill/>
                  </a:rPr>
                  <a:t> </a:t>
                </a:r>
              </a:p>
            </p:txBody>
          </p:sp>
        </mc:Fallback>
      </mc:AlternateContent>
    </p:spTree>
    <p:extLst>
      <p:ext uri="{BB962C8B-B14F-4D97-AF65-F5344CB8AC3E}">
        <p14:creationId xmlns:p14="http://schemas.microsoft.com/office/powerpoint/2010/main" val="365906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09FA-D7A7-D4FD-7A21-C42E198AE22E}"/>
              </a:ext>
            </a:extLst>
          </p:cNvPr>
          <p:cNvSpPr>
            <a:spLocks noGrp="1"/>
          </p:cNvSpPr>
          <p:nvPr>
            <p:ph type="title"/>
          </p:nvPr>
        </p:nvSpPr>
        <p:spPr/>
        <p:txBody>
          <a:bodyPr/>
          <a:lstStyle/>
          <a:p>
            <a:r>
              <a:rPr lang="en-US" dirty="0"/>
              <a:t>Including Time-Varying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9F98F-7391-6AAC-F925-6BC96568AD97}"/>
                  </a:ext>
                </a:extLst>
              </p:cNvPr>
              <p:cNvSpPr>
                <a:spLocks noGrp="1"/>
              </p:cNvSpPr>
              <p:nvPr>
                <p:ph idx="1"/>
              </p:nvPr>
            </p:nvSpPr>
            <p:spPr/>
            <p:txBody>
              <a:bodyPr>
                <a:normAutofit/>
              </a:bodyPr>
              <a:lstStyle/>
              <a:p>
                <a:r>
                  <a:rPr lang="en-US" dirty="0"/>
                  <a:t>We can potentially improve on the two-ways fixed effects model by controlling for time-varying covariates: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solidFill>
                            <a:schemeClr val="accent2"/>
                          </a:solidFill>
                          <a:latin typeface="Cambria Math" panose="02040503050406030204" pitchFamily="18" charset="0"/>
                        </a:rPr>
                        <m:t>𝜋</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Improvement comes from (1) additional precision from reducing noise; and (2) greater likelihood to meet parallel trends assumption by conditioning on covariates.</a:t>
                </a:r>
              </a:p>
              <a:p>
                <a:r>
                  <a:rPr lang="en-US" dirty="0"/>
                  <a:t>You run the risk of model misspecification bias if you</a:t>
                </a:r>
                <a:r>
                  <a:rPr lang="en-US" b="0" dirty="0">
                    <a:solidFill>
                      <a:schemeClr val="accent2"/>
                    </a:solidFill>
                  </a:rPr>
                  <a:t>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oMath>
                </a14:m>
                <a:r>
                  <a:rPr lang="en-US" dirty="0"/>
                  <a:t> enters linearly. </a:t>
                </a:r>
                <a:r>
                  <a:rPr lang="en-US" dirty="0">
                    <a:hlinkClick r:id="rId2"/>
                  </a:rPr>
                  <a:t>Sant'Anna and Zhao (2018)</a:t>
                </a:r>
                <a:r>
                  <a:rPr lang="en-US" dirty="0"/>
                  <a:t> discusses how to incorporate ML models.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5E99F98F-7391-6AAC-F925-6BC96568AD97}"/>
                  </a:ext>
                </a:extLst>
              </p:cNvPr>
              <p:cNvSpPr>
                <a:spLocks noGrp="1" noRot="1" noChangeAspect="1" noMove="1" noResize="1" noEditPoints="1" noAdjustHandles="1" noChangeArrowheads="1" noChangeShapeType="1" noTextEdit="1"/>
              </p:cNvSpPr>
              <p:nvPr>
                <p:ph idx="1"/>
              </p:nvPr>
            </p:nvSpPr>
            <p:spPr>
              <a:blipFill>
                <a:blip r:embed="rId3"/>
                <a:stretch>
                  <a:fillRect l="-1086" t="-2326" r="-121"/>
                </a:stretch>
              </a:blipFill>
            </p:spPr>
            <p:txBody>
              <a:bodyPr/>
              <a:lstStyle/>
              <a:p>
                <a:r>
                  <a:rPr lang="en-US">
                    <a:noFill/>
                  </a:rPr>
                  <a:t> </a:t>
                </a:r>
              </a:p>
            </p:txBody>
          </p:sp>
        </mc:Fallback>
      </mc:AlternateContent>
    </p:spTree>
    <p:extLst>
      <p:ext uri="{BB962C8B-B14F-4D97-AF65-F5344CB8AC3E}">
        <p14:creationId xmlns:p14="http://schemas.microsoft.com/office/powerpoint/2010/main" val="2273324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CAEF-E8E9-2E97-B2A5-CCE45807BBFA}"/>
              </a:ext>
            </a:extLst>
          </p:cNvPr>
          <p:cNvSpPr>
            <a:spLocks noGrp="1"/>
          </p:cNvSpPr>
          <p:nvPr>
            <p:ph type="title"/>
          </p:nvPr>
        </p:nvSpPr>
        <p:spPr/>
        <p:txBody>
          <a:bodyPr/>
          <a:lstStyle/>
          <a:p>
            <a:r>
              <a:rPr lang="en-US" dirty="0"/>
              <a:t>More </a:t>
            </a:r>
            <a:r>
              <a:rPr lang="en-US" dirty="0" err="1"/>
              <a:t>DiD</a:t>
            </a:r>
            <a:r>
              <a:rPr lang="en-US" dirty="0"/>
              <a:t> Extended Topics</a:t>
            </a:r>
          </a:p>
        </p:txBody>
      </p:sp>
      <p:sp>
        <p:nvSpPr>
          <p:cNvPr id="3" name="Content Placeholder 2">
            <a:extLst>
              <a:ext uri="{FF2B5EF4-FFF2-40B4-BE49-F238E27FC236}">
                <a16:creationId xmlns:a16="http://schemas.microsoft.com/office/drawing/2014/main" id="{7C4C0680-1774-41F8-7928-F14800863C92}"/>
              </a:ext>
            </a:extLst>
          </p:cNvPr>
          <p:cNvSpPr>
            <a:spLocks noGrp="1"/>
          </p:cNvSpPr>
          <p:nvPr>
            <p:ph idx="1"/>
          </p:nvPr>
        </p:nvSpPr>
        <p:spPr/>
        <p:txBody>
          <a:bodyPr/>
          <a:lstStyle/>
          <a:p>
            <a:r>
              <a:rPr lang="en-US" dirty="0">
                <a:hlinkClick r:id="rId2"/>
              </a:rPr>
              <a:t>Roth, Sant'Anna, Bilinski, Poe (2022)</a:t>
            </a:r>
            <a:r>
              <a:rPr lang="en-US" dirty="0"/>
              <a:t> for a comprehensive overview of the current literature. Some highlights below:</a:t>
            </a:r>
          </a:p>
          <a:p>
            <a:r>
              <a:rPr lang="en-US" dirty="0"/>
              <a:t>Staggered Treatment Effects</a:t>
            </a:r>
          </a:p>
          <a:p>
            <a:pPr lvl="1"/>
            <a:r>
              <a:rPr lang="en-US" dirty="0">
                <a:hlinkClick r:id="rId3"/>
              </a:rPr>
              <a:t>Chaisemartin and D'Haultfœuille  (2020)</a:t>
            </a:r>
            <a:endParaRPr lang="en-US" dirty="0"/>
          </a:p>
          <a:p>
            <a:pPr lvl="1"/>
            <a:r>
              <a:rPr lang="en-US" dirty="0">
                <a:hlinkClick r:id="rId4"/>
              </a:rPr>
              <a:t>Callaway and Sant'Anna (2018)</a:t>
            </a:r>
            <a:endParaRPr lang="en-US" dirty="0"/>
          </a:p>
          <a:p>
            <a:r>
              <a:rPr lang="en-US" dirty="0"/>
              <a:t>Continuous Treatment</a:t>
            </a:r>
          </a:p>
          <a:p>
            <a:pPr lvl="1"/>
            <a:r>
              <a:rPr lang="en-US" dirty="0">
                <a:hlinkClick r:id="rId5"/>
              </a:rPr>
              <a:t>Callaway, Goodman-Bacon, Sant'Anna</a:t>
            </a:r>
            <a:endParaRPr lang="en-US" dirty="0"/>
          </a:p>
          <a:p>
            <a:r>
              <a:rPr lang="en-US" dirty="0"/>
              <a:t>Doubly Robust </a:t>
            </a:r>
            <a:r>
              <a:rPr lang="en-US" dirty="0" err="1"/>
              <a:t>DiD</a:t>
            </a:r>
            <a:endParaRPr lang="en-US" dirty="0"/>
          </a:p>
          <a:p>
            <a:pPr lvl="1"/>
            <a:r>
              <a:rPr lang="en-US" dirty="0">
                <a:hlinkClick r:id="rId6"/>
              </a:rPr>
              <a:t>Sant'Anna and Zhao (2018)</a:t>
            </a:r>
            <a:endParaRPr lang="en-US" dirty="0"/>
          </a:p>
          <a:p>
            <a:pPr lvl="1"/>
            <a:endParaRPr lang="en-US" dirty="0"/>
          </a:p>
        </p:txBody>
      </p:sp>
    </p:spTree>
    <p:extLst>
      <p:ext uri="{BB962C8B-B14F-4D97-AF65-F5344CB8AC3E}">
        <p14:creationId xmlns:p14="http://schemas.microsoft.com/office/powerpoint/2010/main" val="277260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Synthetic Control</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r>
              <a:rPr lang="en-US" dirty="0"/>
              <a:t>Abadie, Diamond, </a:t>
            </a:r>
            <a:r>
              <a:rPr lang="en-US" dirty="0" err="1"/>
              <a:t>Hainmueller</a:t>
            </a:r>
            <a:r>
              <a:rPr lang="en-US" dirty="0"/>
              <a:t> (2010)</a:t>
            </a:r>
          </a:p>
          <a:p>
            <a:r>
              <a:rPr lang="en-US" dirty="0" err="1"/>
              <a:t>Doudchenko</a:t>
            </a:r>
            <a:r>
              <a:rPr lang="en-US" dirty="0"/>
              <a:t> and </a:t>
            </a:r>
            <a:r>
              <a:rPr lang="en-US" dirty="0" err="1"/>
              <a:t>Imbens</a:t>
            </a:r>
            <a:r>
              <a:rPr lang="en-US" dirty="0"/>
              <a:t> (2016)</a:t>
            </a:r>
          </a:p>
        </p:txBody>
      </p:sp>
    </p:spTree>
    <p:extLst>
      <p:ext uri="{BB962C8B-B14F-4D97-AF65-F5344CB8AC3E}">
        <p14:creationId xmlns:p14="http://schemas.microsoft.com/office/powerpoint/2010/main" val="54498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b="1"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SC Model</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with a weighted average of the control units</a:t>
            </a:r>
          </a:p>
          <a:p>
            <a:r>
              <a:rPr lang="en-US" dirty="0"/>
              <a:t>Weights allow for a data-driven selection of control units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312253"/>
            <a:chOff x="4681330" y="2534478"/>
            <a:chExt cx="6211957" cy="1312253"/>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364599"/>
            <a:ext cx="6211957" cy="1931487"/>
            <a:chOff x="4681330" y="3997269"/>
            <a:chExt cx="6211957" cy="1931487"/>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1470787" cy="1477328"/>
                </a:xfrm>
                <a:prstGeom prst="rect">
                  <a:avLst/>
                </a:prstGeom>
                <a:noFill/>
              </p:spPr>
              <p:txBody>
                <a:bodyPr wrap="none" rtlCol="0">
                  <a:spAutoFit/>
                </a:bodyPr>
                <a:lstStyle/>
                <a:p>
                  <a:r>
                    <a:rPr lang="en-US" dirty="0"/>
                    <a:t>Weighted </a:t>
                  </a:r>
                </a:p>
                <a:p>
                  <a:r>
                    <a:rPr lang="en-US" dirty="0"/>
                    <a:t>Average </a:t>
                  </a:r>
                </a:p>
                <a:p>
                  <a:r>
                    <a:rPr lang="en-US" dirty="0"/>
                    <a:t>of Control </a:t>
                  </a:r>
                </a:p>
                <a:p>
                  <a:r>
                    <a:rPr lang="en-US" dirty="0"/>
                    <a:t>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1470787" cy="1477328"/>
                </a:xfrm>
                <a:prstGeom prst="rect">
                  <a:avLst/>
                </a:prstGeom>
                <a:blipFill>
                  <a:blip r:embed="rId6"/>
                  <a:stretch>
                    <a:fillRect l="-3419" t="-1695"/>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2586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FDBA-24CC-626C-8FCB-752C491A16B5}"/>
              </a:ext>
            </a:extLst>
          </p:cNvPr>
          <p:cNvSpPr>
            <a:spLocks noGrp="1"/>
          </p:cNvSpPr>
          <p:nvPr>
            <p:ph type="title"/>
          </p:nvPr>
        </p:nvSpPr>
        <p:spPr/>
        <p:txBody>
          <a:bodyPr/>
          <a:lstStyle/>
          <a:p>
            <a:r>
              <a:rPr lang="en-US" dirty="0"/>
              <a:t>SC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B02C0F-4513-32DF-CE91-CF477D3F604A}"/>
                  </a:ext>
                </a:extLst>
              </p:cNvPr>
              <p:cNvSpPr>
                <a:spLocks noGrp="1"/>
              </p:cNvSpPr>
              <p:nvPr>
                <p:ph idx="1"/>
              </p:nvPr>
            </p:nvSpPr>
            <p:spPr/>
            <p:txBody>
              <a:bodyPr>
                <a:normAutofit fontScale="92500" lnSpcReduction="20000"/>
              </a:bodyPr>
              <a:lstStyle/>
              <a:p>
                <a:r>
                  <a:rPr lang="en-US" dirty="0"/>
                  <a:t>Let </a:t>
                </a:r>
                <a14:m>
                  <m:oMath xmlns:m="http://schemas.openxmlformats.org/officeDocument/2006/math">
                    <m:r>
                      <a:rPr lang="en-US" i="1" dirty="0" smtClean="0">
                        <a:latin typeface="Cambria Math" panose="02040503050406030204" pitchFamily="18" charset="0"/>
                      </a:rPr>
                      <m:t>𝑖</m:t>
                    </m:r>
                    <m:r>
                      <a:rPr lang="en-US" b="0" i="1" dirty="0" smtClean="0">
                        <a:latin typeface="Cambria Math" panose="02040503050406030204" pitchFamily="18" charset="0"/>
                      </a:rPr>
                      <m:t>=0 </m:t>
                    </m:r>
                  </m:oMath>
                </a14:m>
                <a:r>
                  <a:rPr lang="en-US" dirty="0"/>
                  <a:t>indicate the treated unit, so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sub>
                    </m:sSub>
                  </m:oMath>
                </a14:m>
                <a:r>
                  <a:rPr lang="en-US" dirty="0"/>
                  <a:t> is the trend of treated units</a:t>
                </a:r>
              </a:p>
              <a:p>
                <a:r>
                  <a:rPr lang="en-US" dirty="0"/>
                  <a:t>We want to predict what the treated units’ outcomes would be, if they had not been treated: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i="1" dirty="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r>
                                <a:rPr lang="en-US" b="0" i="1" dirty="0" smtClean="0">
                                  <a:latin typeface="Cambria Math" panose="02040503050406030204" pitchFamily="18" charset="0"/>
                                </a:rPr>
                                <m:t>”</m:t>
                              </m:r>
                            </m:sub>
                          </m:sSub>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b="0" dirty="0"/>
              </a:p>
              <a:p>
                <a:r>
                  <a:rPr lang="en-US" dirty="0"/>
                  <a:t>SC proposes estimating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r>
                  <a:rPr lang="en-US" dirty="0"/>
                  <a:t> with a weighted average of all other control units</a:t>
                </a:r>
              </a:p>
              <a:p>
                <a:pPr marL="0" indent="0">
                  <a:buNone/>
                </a:pPr>
                <a14:m>
                  <m:oMathPara xmlns:m="http://schemas.openxmlformats.org/officeDocument/2006/math">
                    <m:oMathParaPr>
                      <m:jc m:val="centerGroup"/>
                    </m:oMathParaPr>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sub>
                          </m:sSub>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𝜇</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&gt;0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𝑖</m:t>
                                  </m:r>
                                </m:sub>
                              </m:sSub>
                            </m:e>
                          </m:acc>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e>
                      </m:nary>
                    </m:oMath>
                  </m:oMathPara>
                </a14:m>
                <a:endParaRPr lang="en-US" dirty="0"/>
              </a:p>
              <a:p>
                <a:r>
                  <a:rPr lang="en-US" dirty="0"/>
                  <a:t>This flexible notation may alarm some of you; we will cover different constraints on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0EB02C0F-4513-32DF-CE91-CF477D3F604A}"/>
                  </a:ext>
                </a:extLst>
              </p:cNvPr>
              <p:cNvSpPr>
                <a:spLocks noGrp="1" noRot="1" noChangeAspect="1" noMove="1" noResize="1" noEditPoints="1" noAdjustHandles="1" noChangeArrowheads="1" noChangeShapeType="1" noTextEdit="1"/>
              </p:cNvSpPr>
              <p:nvPr>
                <p:ph idx="1"/>
              </p:nvPr>
            </p:nvSpPr>
            <p:spPr>
              <a:blipFill>
                <a:blip r:embed="rId2"/>
                <a:stretch>
                  <a:fillRect l="-965" t="-11919" r="-844" b="-25581"/>
                </a:stretch>
              </a:blipFill>
            </p:spPr>
            <p:txBody>
              <a:bodyPr/>
              <a:lstStyle/>
              <a:p>
                <a:r>
                  <a:rPr lang="en-US">
                    <a:noFill/>
                  </a:rPr>
                  <a:t> </a:t>
                </a:r>
              </a:p>
            </p:txBody>
          </p:sp>
        </mc:Fallback>
      </mc:AlternateContent>
    </p:spTree>
    <p:extLst>
      <p:ext uri="{BB962C8B-B14F-4D97-AF65-F5344CB8AC3E}">
        <p14:creationId xmlns:p14="http://schemas.microsoft.com/office/powerpoint/2010/main" val="1238326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70B8-08CD-11DB-7A2B-B0662816912F}"/>
              </a:ext>
            </a:extLst>
          </p:cNvPr>
          <p:cNvSpPr>
            <a:spLocks noGrp="1"/>
          </p:cNvSpPr>
          <p:nvPr>
            <p:ph type="title"/>
          </p:nvPr>
        </p:nvSpPr>
        <p:spPr/>
        <p:txBody>
          <a:bodyPr/>
          <a:lstStyle/>
          <a:p>
            <a:r>
              <a:rPr lang="en-US" dirty="0"/>
              <a:t>Validating SC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CF53F8-A3D2-77A9-277F-238EE79CEE42}"/>
                  </a:ext>
                </a:extLst>
              </p:cNvPr>
              <p:cNvSpPr>
                <a:spLocks noGrp="1"/>
              </p:cNvSpPr>
              <p:nvPr>
                <p:ph idx="1"/>
              </p:nvPr>
            </p:nvSpPr>
            <p:spPr/>
            <p:txBody>
              <a:bodyPr/>
              <a:lstStyle/>
              <a:p>
                <a:r>
                  <a:rPr lang="en-US" dirty="0"/>
                  <a:t>We will cover how different SC models go about estimating </a:t>
                </a:r>
                <a14:m>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in more detail soon, but at a high-level, an optimizer estimates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best predict the pre-treatment of the treated unit.</a:t>
                </a:r>
              </a:p>
              <a:p>
                <a:r>
                  <a:rPr lang="en-US" dirty="0"/>
                  <a:t>We can validate the prediction by having a hold-out sample of recent pre-treatment outcomes.</a:t>
                </a:r>
              </a:p>
              <a:p>
                <a:pPr marL="914400" lvl="1" indent="-457200">
                  <a:buFont typeface="+mj-lt"/>
                  <a:buAutoNum type="arabicPeriod"/>
                </a:pPr>
                <a:r>
                  <a:rPr lang="en-US" dirty="0"/>
                  <a:t>Estimate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using data on potential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&gt;0</m:t>
                    </m:r>
                  </m:oMath>
                </a14:m>
                <a:r>
                  <a:rPr lang="en-US" dirty="0"/>
                  <a:t> and for time periods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is the number of hold-out sample periods.</a:t>
                </a:r>
              </a:p>
              <a:p>
                <a:pPr marL="914400" lvl="1" indent="-457200">
                  <a:buFont typeface="+mj-lt"/>
                  <a:buAutoNum type="arabicPeriod"/>
                </a:pPr>
                <a:r>
                  <a:rPr lang="en-US" dirty="0"/>
                  <a:t>Evaluate whether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does a good job predicting outcomes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periods.</a:t>
                </a:r>
              </a:p>
              <a:p>
                <a:endParaRPr lang="en-US" dirty="0"/>
              </a:p>
            </p:txBody>
          </p:sp>
        </mc:Choice>
        <mc:Fallback xmlns="">
          <p:sp>
            <p:nvSpPr>
              <p:cNvPr id="3" name="Content Placeholder 2">
                <a:extLst>
                  <a:ext uri="{FF2B5EF4-FFF2-40B4-BE49-F238E27FC236}">
                    <a16:creationId xmlns:a16="http://schemas.microsoft.com/office/drawing/2014/main" id="{6DCF53F8-A3D2-77A9-277F-238EE79CEE42}"/>
                  </a:ext>
                </a:extLst>
              </p:cNvPr>
              <p:cNvSpPr>
                <a:spLocks noGrp="1" noRot="1" noChangeAspect="1" noMove="1" noResize="1" noEditPoints="1" noAdjustHandles="1" noChangeArrowheads="1" noChangeShapeType="1" noTextEdit="1"/>
              </p:cNvSpPr>
              <p:nvPr>
                <p:ph idx="1"/>
              </p:nvPr>
            </p:nvSpPr>
            <p:spPr>
              <a:blipFill>
                <a:blip r:embed="rId2"/>
                <a:stretch>
                  <a:fillRect l="-1086" t="-2326" r="-362"/>
                </a:stretch>
              </a:blipFill>
            </p:spPr>
            <p:txBody>
              <a:bodyPr/>
              <a:lstStyle/>
              <a:p>
                <a:r>
                  <a:rPr lang="en-US">
                    <a:noFill/>
                  </a:rPr>
                  <a:t> </a:t>
                </a:r>
              </a:p>
            </p:txBody>
          </p:sp>
        </mc:Fallback>
      </mc:AlternateContent>
    </p:spTree>
    <p:extLst>
      <p:ext uri="{BB962C8B-B14F-4D97-AF65-F5344CB8AC3E}">
        <p14:creationId xmlns:p14="http://schemas.microsoft.com/office/powerpoint/2010/main" val="41345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5EE8-B811-5E5B-E106-13B493954E67}"/>
              </a:ext>
            </a:extLst>
          </p:cNvPr>
          <p:cNvSpPr>
            <a:spLocks noGrp="1"/>
          </p:cNvSpPr>
          <p:nvPr>
            <p:ph type="title"/>
          </p:nvPr>
        </p:nvSpPr>
        <p:spPr/>
        <p:txBody>
          <a:bodyPr/>
          <a:lstStyle/>
          <a:p>
            <a:r>
              <a:rPr lang="en-US" dirty="0"/>
              <a:t>SC, the big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4F8C17-DBDC-CBA0-58E1-87ECE7DF7129}"/>
                  </a:ext>
                </a:extLst>
              </p:cNvPr>
              <p:cNvSpPr>
                <a:spLocks noGrp="1"/>
              </p:cNvSpPr>
              <p:nvPr>
                <p:ph idx="1"/>
              </p:nvPr>
            </p:nvSpPr>
            <p:spPr/>
            <p:txBody>
              <a:bodyPr/>
              <a:lstStyle/>
              <a:p>
                <a:r>
                  <a:rPr lang="en-US" dirty="0"/>
                  <a:t>We want to have a data-driven way of identifying the ideal control group.</a:t>
                </a:r>
              </a:p>
              <a:p>
                <a:r>
                  <a:rPr lang="en-US" dirty="0"/>
                  <a:t>Since </a:t>
                </a:r>
                <a:r>
                  <a:rPr lang="en-US" dirty="0" err="1"/>
                  <a:t>DiD</a:t>
                </a:r>
                <a:r>
                  <a:rPr lang="en-US" dirty="0"/>
                  <a:t> uses all the control units in our data, we may find ourselves on a time-consuming and likely non-rigorous data-mining exercise to find units that pass the parallel trends test.</a:t>
                </a:r>
              </a:p>
              <a:p>
                <a:r>
                  <a:rPr lang="en-US" dirty="0"/>
                  <a:t>SC models have different approaches to identify the relevant control units and how important they are.</a:t>
                </a:r>
              </a:p>
              <a:p>
                <a:r>
                  <a:rPr lang="en-US" dirty="0"/>
                  <a:t>We will now go over two models that place more and less restrictions on estimating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B4F8C17-DBDC-CBA0-58E1-87ECE7DF7129}"/>
                  </a:ext>
                </a:extLst>
              </p:cNvPr>
              <p:cNvSpPr>
                <a:spLocks noGrp="1" noRot="1" noChangeAspect="1" noMove="1" noResize="1" noEditPoints="1" noAdjustHandles="1" noChangeArrowheads="1" noChangeShapeType="1" noTextEdit="1"/>
              </p:cNvSpPr>
              <p:nvPr>
                <p:ph idx="1"/>
              </p:nvPr>
            </p:nvSpPr>
            <p:spPr>
              <a:blipFill>
                <a:blip r:embed="rId2"/>
                <a:stretch>
                  <a:fillRect l="-1086" t="-2326" r="-965"/>
                </a:stretch>
              </a:blipFill>
            </p:spPr>
            <p:txBody>
              <a:bodyPr/>
              <a:lstStyle/>
              <a:p>
                <a:r>
                  <a:rPr lang="en-US">
                    <a:noFill/>
                  </a:rPr>
                  <a:t> </a:t>
                </a:r>
              </a:p>
            </p:txBody>
          </p:sp>
        </mc:Fallback>
      </mc:AlternateContent>
    </p:spTree>
    <p:extLst>
      <p:ext uri="{BB962C8B-B14F-4D97-AF65-F5344CB8AC3E}">
        <p14:creationId xmlns:p14="http://schemas.microsoft.com/office/powerpoint/2010/main" val="948193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C291-6F68-02A4-B247-3D98FDC2266A}"/>
              </a:ext>
            </a:extLst>
          </p:cNvPr>
          <p:cNvSpPr>
            <a:spLocks noGrp="1"/>
          </p:cNvSpPr>
          <p:nvPr>
            <p:ph type="title"/>
          </p:nvPr>
        </p:nvSpPr>
        <p:spPr/>
        <p:txBody>
          <a:bodyPr/>
          <a:lstStyle/>
          <a:p>
            <a:r>
              <a:rPr lang="en-US" dirty="0"/>
              <a:t>Abadie, Diamond, </a:t>
            </a:r>
            <a:r>
              <a:rPr lang="en-US" dirty="0" err="1"/>
              <a:t>Hainmueller</a:t>
            </a:r>
            <a:r>
              <a:rPr lang="en-US" dirty="0"/>
              <a:t> 2010 (ADH)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370F68-B8F4-4156-795B-117B4E517A00}"/>
                  </a:ext>
                </a:extLst>
              </p:cNvPr>
              <p:cNvSpPr>
                <a:spLocks noGrp="1"/>
              </p:cNvSpPr>
              <p:nvPr>
                <p:ph idx="1"/>
              </p:nvPr>
            </p:nvSpPr>
            <p:spPr/>
            <p:txBody>
              <a:bodyPr/>
              <a:lstStyle/>
              <a:p>
                <a:r>
                  <a:rPr lang="en-US" dirty="0"/>
                  <a:t>This is a more restrictive approach to estimating the weights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 These restrictions allow us to find a unique solution for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predict pre-trends.</a:t>
                </a:r>
              </a:p>
              <a:p>
                <a:r>
                  <a:rPr lang="en-US" dirty="0"/>
                  <a:t>Our restrictions are (1) </a:t>
                </a:r>
                <a14:m>
                  <m:oMath xmlns:m="http://schemas.openxmlformats.org/officeDocument/2006/math">
                    <m:r>
                      <a:rPr lang="en-US" b="0" i="1" dirty="0" smtClean="0">
                        <a:latin typeface="Cambria Math" panose="02040503050406030204" pitchFamily="18" charset="0"/>
                      </a:rPr>
                      <m:t>𝜇</m:t>
                    </m:r>
                    <m:r>
                      <a:rPr lang="en-US" b="0" i="1" dirty="0" smtClean="0">
                        <a:latin typeface="Cambria Math" panose="02040503050406030204" pitchFamily="18" charset="0"/>
                      </a:rPr>
                      <m:t>=0</m:t>
                    </m:r>
                  </m:oMath>
                </a14:m>
                <a:r>
                  <a:rPr lang="en-US" dirty="0"/>
                  <a:t>; (2)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&gt;0</m:t>
                    </m:r>
                  </m:oMath>
                </a14:m>
                <a:r>
                  <a:rPr lang="en-US" dirty="0"/>
                  <a:t>; and (3)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=1</m:t>
                    </m:r>
                  </m:oMath>
                </a14:m>
                <a:r>
                  <a:rPr lang="en-US" dirty="0"/>
                  <a:t>.</a:t>
                </a:r>
              </a:p>
              <a:p>
                <a:r>
                  <a:rPr lang="en-US" dirty="0"/>
                  <a:t>These restrictions mean that only a few units will have strictly positive weights, giving us a more interpretable result. </a:t>
                </a:r>
              </a:p>
              <a:p>
                <a:pPr lvl="1"/>
                <a:r>
                  <a:rPr lang="en-US" dirty="0"/>
                  <a:t>For example, we can find that out of 100 stores, only three stores are needed to predict the outcome of the treated store.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7370F68-B8F4-4156-795B-117B4E517A00}"/>
                  </a:ext>
                </a:extLst>
              </p:cNvPr>
              <p:cNvSpPr>
                <a:spLocks noGrp="1" noRot="1" noChangeAspect="1" noMove="1" noResize="1" noEditPoints="1" noAdjustHandles="1" noChangeArrowheads="1" noChangeShapeType="1" noTextEdit="1"/>
              </p:cNvSpPr>
              <p:nvPr>
                <p:ph idx="1"/>
              </p:nvPr>
            </p:nvSpPr>
            <p:spPr>
              <a:blipFill>
                <a:blip r:embed="rId2"/>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2092293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6AFE-DF7F-1E9E-C100-517887E372D0}"/>
              </a:ext>
            </a:extLst>
          </p:cNvPr>
          <p:cNvSpPr>
            <a:spLocks noGrp="1"/>
          </p:cNvSpPr>
          <p:nvPr>
            <p:ph type="title"/>
          </p:nvPr>
        </p:nvSpPr>
        <p:spPr/>
        <p:txBody>
          <a:bodyPr/>
          <a:lstStyle/>
          <a:p>
            <a:r>
              <a:rPr lang="en-US" dirty="0" err="1"/>
              <a:t>Doudchenko</a:t>
            </a:r>
            <a:r>
              <a:rPr lang="en-US" dirty="0"/>
              <a:t> and </a:t>
            </a:r>
            <a:r>
              <a:rPr lang="en-US" dirty="0" err="1"/>
              <a:t>Imbens</a:t>
            </a:r>
            <a:r>
              <a:rPr lang="en-US" dirty="0"/>
              <a:t> 2016 – DI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9E89DB-1EFD-2BD4-322B-942D7B2BDE50}"/>
                  </a:ext>
                </a:extLst>
              </p:cNvPr>
              <p:cNvSpPr>
                <a:spLocks noGrp="1"/>
              </p:cNvSpPr>
              <p:nvPr>
                <p:ph idx="1"/>
              </p:nvPr>
            </p:nvSpPr>
            <p:spPr/>
            <p:txBody>
              <a:bodyPr/>
              <a:lstStyle/>
              <a:p>
                <a:r>
                  <a:rPr lang="en-US" dirty="0"/>
                  <a:t>A less restrictive SC model uses cross-validation with an elastic net regression to allow a more flexible way of estimating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a:t>
                </a:r>
              </a:p>
              <a:p>
                <a:r>
                  <a:rPr lang="en-US" dirty="0"/>
                  <a:t>Compared to ADH:</a:t>
                </a:r>
              </a:p>
              <a:p>
                <a:pPr marL="514350" indent="-514350">
                  <a:buFont typeface="+mj-lt"/>
                  <a:buAutoNum type="arabicPeriod"/>
                </a:pPr>
                <a:r>
                  <a:rPr lang="en-US" dirty="0"/>
                  <a:t>DI allows for </a:t>
                </a:r>
                <a14:m>
                  <m:oMath xmlns:m="http://schemas.openxmlformats.org/officeDocument/2006/math">
                    <m:r>
                      <a:rPr lang="en-US" b="0" i="1" dirty="0" smtClean="0">
                        <a:latin typeface="Cambria Math" panose="02040503050406030204" pitchFamily="18" charset="0"/>
                      </a:rPr>
                      <m:t>𝜇</m:t>
                    </m:r>
                  </m:oMath>
                </a14:m>
                <a:r>
                  <a:rPr lang="en-US" dirty="0"/>
                  <a:t> to take on any value, allowing us to predict the trend of a treatment unit that is outside the range of other control units (</a:t>
                </a:r>
                <a:r>
                  <a:rPr lang="en-US" dirty="0" err="1"/>
                  <a:t>ie</a:t>
                </a:r>
                <a:r>
                  <a:rPr lang="en-US" dirty="0"/>
                  <a:t>, stores with the lowest or highest sales); and</a:t>
                </a:r>
              </a:p>
              <a:p>
                <a:pPr marL="514350" indent="-514350">
                  <a:buFont typeface="+mj-lt"/>
                  <a:buAutoNum type="arabicPeriod"/>
                </a:pP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𝜔</m:t>
                        </m:r>
                      </m:e>
                      <m:sub>
                        <m:r>
                          <a:rPr lang="en-US" b="0" i="1" dirty="0" smtClean="0">
                            <a:latin typeface="Cambria Math" panose="02040503050406030204" pitchFamily="18" charset="0"/>
                          </a:rPr>
                          <m:t>𝑖</m:t>
                        </m:r>
                      </m:sub>
                    </m:sSub>
                  </m:oMath>
                </a14:m>
                <a:r>
                  <a:rPr lang="en-US" dirty="0"/>
                  <a:t> can be positive or negative, and do not necessarily need to add up to one. This allows additional precision to estimating the pre-trend.</a:t>
                </a:r>
              </a:p>
              <a:p>
                <a:endParaRPr lang="en-US" dirty="0"/>
              </a:p>
            </p:txBody>
          </p:sp>
        </mc:Choice>
        <mc:Fallback xmlns="">
          <p:sp>
            <p:nvSpPr>
              <p:cNvPr id="3" name="Content Placeholder 2">
                <a:extLst>
                  <a:ext uri="{FF2B5EF4-FFF2-40B4-BE49-F238E27FC236}">
                    <a16:creationId xmlns:a16="http://schemas.microsoft.com/office/drawing/2014/main" id="{5F9E89DB-1EFD-2BD4-322B-942D7B2BDE50}"/>
                  </a:ext>
                </a:extLst>
              </p:cNvPr>
              <p:cNvSpPr>
                <a:spLocks noGrp="1" noRot="1" noChangeAspect="1" noMove="1" noResize="1" noEditPoints="1" noAdjustHandles="1" noChangeArrowheads="1" noChangeShapeType="1" noTextEdit="1"/>
              </p:cNvSpPr>
              <p:nvPr>
                <p:ph idx="1"/>
              </p:nvPr>
            </p:nvSpPr>
            <p:spPr>
              <a:blipFill>
                <a:blip r:embed="rId2"/>
                <a:stretch>
                  <a:fillRect l="-1206" t="-2326" r="-1327"/>
                </a:stretch>
              </a:blipFill>
            </p:spPr>
            <p:txBody>
              <a:bodyPr/>
              <a:lstStyle/>
              <a:p>
                <a:r>
                  <a:rPr lang="en-US">
                    <a:noFill/>
                  </a:rPr>
                  <a:t> </a:t>
                </a:r>
              </a:p>
            </p:txBody>
          </p:sp>
        </mc:Fallback>
      </mc:AlternateContent>
    </p:spTree>
    <p:extLst>
      <p:ext uri="{BB962C8B-B14F-4D97-AF65-F5344CB8AC3E}">
        <p14:creationId xmlns:p14="http://schemas.microsoft.com/office/powerpoint/2010/main" val="22557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1354-28B2-92F4-69C1-63159DB2279C}"/>
              </a:ext>
            </a:extLst>
          </p:cNvPr>
          <p:cNvSpPr>
            <a:spLocks noGrp="1"/>
          </p:cNvSpPr>
          <p:nvPr>
            <p:ph type="title"/>
          </p:nvPr>
        </p:nvSpPr>
        <p:spPr/>
        <p:txBody>
          <a:bodyPr/>
          <a:lstStyle/>
          <a:p>
            <a:r>
              <a:rPr lang="en-US" dirty="0"/>
              <a:t>How does inference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097B67-9A3D-C2EB-7C6B-402C42DD0180}"/>
                  </a:ext>
                </a:extLst>
              </p:cNvPr>
              <p:cNvSpPr>
                <a:spLocks noGrp="1"/>
              </p:cNvSpPr>
              <p:nvPr>
                <p:ph idx="1"/>
              </p:nvPr>
            </p:nvSpPr>
            <p:spPr/>
            <p:txBody>
              <a:bodyPr>
                <a:normAutofit fontScale="77500" lnSpcReduction="20000"/>
              </a:bodyPr>
              <a:lstStyle/>
              <a:p>
                <a:r>
                  <a:rPr lang="en-US" dirty="0"/>
                  <a:t>Once we have a set of estimates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we can estimate the treatment effect on the treated:</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r>
                                    <a:rPr lang="en-US" i="1" dirty="0">
                                      <a:latin typeface="Cambria Math" panose="02040503050406030204" pitchFamily="18" charset="0"/>
                                    </a:rPr>
                                    <m:t>”</m:t>
                                  </m:r>
                                </m:sub>
                              </m:sSub>
                            </m:e>
                          </m:acc>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dirty="0"/>
              </a:p>
              <a:p>
                <a:r>
                  <a:rPr lang="en-US" dirty="0"/>
                  <a:t>There are two main methods to do inference and get p-values:</a:t>
                </a:r>
              </a:p>
              <a:p>
                <a:pPr marL="514350" indent="-514350">
                  <a:buFont typeface="+mj-lt"/>
                  <a:buAutoNum type="arabicPeriod"/>
                </a:pPr>
                <a:r>
                  <a:rPr lang="en-US" dirty="0"/>
                  <a:t>Permutation / Fischer Exact Test: pretend other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a:t> are treated and estimate a corresponding treatment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𝜏</m:t>
                        </m:r>
                      </m:e>
                      <m:sub>
                        <m:r>
                          <a:rPr lang="en-US" b="0" i="1" dirty="0" smtClean="0">
                            <a:latin typeface="Cambria Math" panose="02040503050406030204" pitchFamily="18" charset="0"/>
                          </a:rPr>
                          <m:t>𝑁</m:t>
                        </m:r>
                      </m:sub>
                    </m:sSub>
                  </m:oMath>
                </a14:m>
                <a:r>
                  <a:rPr lang="en-US" dirty="0"/>
                  <a:t>. Compare </a:t>
                </a:r>
                <a14:m>
                  <m:oMath xmlns:m="http://schemas.openxmlformats.org/officeDocument/2006/math">
                    <m:r>
                      <a:rPr lang="en-US" i="1" dirty="0">
                        <a:latin typeface="Cambria Math" panose="02040503050406030204" pitchFamily="18" charset="0"/>
                      </a:rPr>
                      <m:t>𝜏</m:t>
                    </m:r>
                  </m:oMath>
                </a14:m>
                <a:r>
                  <a:rPr lang="en-US" dirty="0"/>
                  <a:t> to these ”control effects.”</a:t>
                </a:r>
              </a:p>
              <a:p>
                <a:pPr marL="971550" lvl="1" indent="-514350">
                  <a:buFont typeface="+mj-lt"/>
                  <a:buAutoNum type="arabicPeriod"/>
                </a:pPr>
                <a:r>
                  <a:rPr lang="en-US" dirty="0"/>
                  <a:t>A modified version is to weight each “control effect” with a propensity score.</a:t>
                </a:r>
              </a:p>
              <a:p>
                <a:pPr marL="971550" lvl="1" indent="-514350">
                  <a:buFont typeface="+mj-lt"/>
                  <a:buAutoNum type="arabicPeriod"/>
                </a:pPr>
                <a:r>
                  <a:rPr lang="en-US" dirty="0"/>
                  <a:t>Instead of permuting over control units, you can permute over treatment periods.</a:t>
                </a:r>
              </a:p>
              <a:p>
                <a:pPr marL="514350" indent="-514350">
                  <a:buFont typeface="+mj-lt"/>
                  <a:buAutoNum type="arabicPeriod"/>
                </a:pPr>
                <a:r>
                  <a:rPr lang="en-US" dirty="0"/>
                  <a:t>Conformal Inference: this follows </a:t>
                </a:r>
                <a:r>
                  <a:rPr lang="en-US" dirty="0" err="1"/>
                  <a:t>Chernozhukov</a:t>
                </a:r>
                <a:r>
                  <a:rPr lang="en-US" dirty="0"/>
                  <a:t>, Wuthrich, and Zhu (2017). The high-level approach is that given the predicted pre-trend, what is the likelihood of seeing the observed post-treatment trend?</a:t>
                </a:r>
              </a:p>
              <a:p>
                <a:pPr marL="971550" lvl="1" indent="-514350">
                  <a:buFont typeface="+mj-lt"/>
                  <a:buAutoNum type="arabicPeriod"/>
                </a:pPr>
                <a:r>
                  <a:rPr lang="en-US" dirty="0"/>
                  <a:t>Compared to the permutation-based methods, this method is much faster and can be applied to any SC model.</a:t>
                </a:r>
              </a:p>
              <a:p>
                <a:pPr marL="514350" indent="-514350">
                  <a:buFont typeface="+mj-lt"/>
                  <a:buAutoNum type="arabicPeriod"/>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F7097B67-9A3D-C2EB-7C6B-402C42DD0180}"/>
                  </a:ext>
                </a:extLst>
              </p:cNvPr>
              <p:cNvSpPr>
                <a:spLocks noGrp="1" noRot="1" noChangeAspect="1" noMove="1" noResize="1" noEditPoints="1" noAdjustHandles="1" noChangeArrowheads="1" noChangeShapeType="1" noTextEdit="1"/>
              </p:cNvSpPr>
              <p:nvPr>
                <p:ph idx="1"/>
              </p:nvPr>
            </p:nvSpPr>
            <p:spPr>
              <a:blipFill>
                <a:blip r:embed="rId2"/>
                <a:stretch>
                  <a:fillRect l="-844" t="-17442" b="-1744"/>
                </a:stretch>
              </a:blipFill>
            </p:spPr>
            <p:txBody>
              <a:bodyPr/>
              <a:lstStyle/>
              <a:p>
                <a:r>
                  <a:rPr lang="en-US">
                    <a:noFill/>
                  </a:rPr>
                  <a:t> </a:t>
                </a:r>
              </a:p>
            </p:txBody>
          </p:sp>
        </mc:Fallback>
      </mc:AlternateContent>
    </p:spTree>
    <p:extLst>
      <p:ext uri="{BB962C8B-B14F-4D97-AF65-F5344CB8AC3E}">
        <p14:creationId xmlns:p14="http://schemas.microsoft.com/office/powerpoint/2010/main" val="2548315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D678-124E-CA7E-0572-DB093BA9E6A9}"/>
              </a:ext>
            </a:extLst>
          </p:cNvPr>
          <p:cNvSpPr>
            <a:spLocks noGrp="1"/>
          </p:cNvSpPr>
          <p:nvPr>
            <p:ph type="title"/>
          </p:nvPr>
        </p:nvSpPr>
        <p:spPr/>
        <p:txBody>
          <a:bodyPr/>
          <a:lstStyle/>
          <a:p>
            <a:r>
              <a:rPr lang="en-US" dirty="0"/>
              <a:t>Including Time-Varying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BE9892-F74C-7FF6-A677-9E2C5BDA8455}"/>
                  </a:ext>
                </a:extLst>
              </p:cNvPr>
              <p:cNvSpPr>
                <a:spLocks noGrp="1"/>
              </p:cNvSpPr>
              <p:nvPr>
                <p:ph idx="1"/>
              </p:nvPr>
            </p:nvSpPr>
            <p:spPr/>
            <p:txBody>
              <a:bodyPr/>
              <a:lstStyle/>
              <a:p>
                <a:r>
                  <a:rPr lang="en-US" dirty="0"/>
                  <a:t>We may want to incorporate time-varying covariates to increase our prediction of the pre-treatment and post-treatment outcome. </a:t>
                </a:r>
              </a:p>
              <a:p>
                <a:r>
                  <a:rPr lang="en-US" dirty="0"/>
                  <a:t>We essentially do this by forcing matching the trend of time-varying covariates and outcome.</a:t>
                </a:r>
              </a:p>
              <a:p>
                <a:pPr lvl="1"/>
                <a:r>
                  <a:rPr lang="en-US" dirty="0"/>
                  <a:t>In ADH, you can estimate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𝜔</m:t>
                        </m:r>
                      </m:e>
                      <m:sub>
                        <m:r>
                          <a:rPr lang="en-US" b="0" i="1" dirty="0" smtClean="0">
                            <a:latin typeface="Cambria Math" panose="02040503050406030204" pitchFamily="18" charset="0"/>
                          </a:rPr>
                          <m:t>𝑖</m:t>
                        </m:r>
                      </m:sub>
                    </m:sSub>
                  </m:oMath>
                </a14:m>
                <a:r>
                  <a:rPr lang="en-US" dirty="0"/>
                  <a:t> that are a function of covariate specific weights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𝜆</m:t>
                        </m:r>
                      </m:e>
                      <m:sub>
                        <m:r>
                          <a:rPr lang="en-US" b="0" i="1" dirty="0" smtClean="0">
                            <a:latin typeface="Cambria Math" panose="02040503050406030204" pitchFamily="18" charset="0"/>
                          </a:rPr>
                          <m:t>𝑘</m:t>
                        </m:r>
                      </m:sub>
                    </m:sSub>
                  </m:oMath>
                </a14:m>
                <a:r>
                  <a:rPr lang="en-US" dirty="0"/>
                  <a:t> for covariate </a:t>
                </a:r>
                <a14:m>
                  <m:oMath xmlns:m="http://schemas.openxmlformats.org/officeDocument/2006/math">
                    <m:r>
                      <a:rPr lang="en-US" b="0" i="1" dirty="0" smtClean="0">
                        <a:latin typeface="Cambria Math" panose="02040503050406030204" pitchFamily="18" charset="0"/>
                      </a:rPr>
                      <m:t>𝑘</m:t>
                    </m:r>
                  </m:oMath>
                </a14:m>
                <a:r>
                  <a:rPr lang="en-US" dirty="0"/>
                  <a:t>.</a:t>
                </a:r>
              </a:p>
              <a:p>
                <a:pPr lvl="1"/>
                <a:r>
                  <a:rPr lang="en-US" dirty="0"/>
                  <a:t>In DI, you can </a:t>
                </a:r>
                <a:r>
                  <a:rPr lang="en-US" dirty="0" err="1"/>
                  <a:t>residualize</a:t>
                </a:r>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r>
                  <a:rPr lang="en-US" dirty="0"/>
                  <a:t> as a function of covariates.</a:t>
                </a:r>
              </a:p>
              <a:p>
                <a:r>
                  <a:rPr lang="en-US" dirty="0"/>
                  <a:t>We should first consider whether we need to impose these additional restrictions.</a:t>
                </a:r>
              </a:p>
              <a:p>
                <a:endParaRPr lang="en-US" dirty="0"/>
              </a:p>
            </p:txBody>
          </p:sp>
        </mc:Choice>
        <mc:Fallback xmlns="">
          <p:sp>
            <p:nvSpPr>
              <p:cNvPr id="3" name="Content Placeholder 2">
                <a:extLst>
                  <a:ext uri="{FF2B5EF4-FFF2-40B4-BE49-F238E27FC236}">
                    <a16:creationId xmlns:a16="http://schemas.microsoft.com/office/drawing/2014/main" id="{D7BE9892-F74C-7FF6-A677-9E2C5BDA8455}"/>
                  </a:ext>
                </a:extLst>
              </p:cNvPr>
              <p:cNvSpPr>
                <a:spLocks noGrp="1" noRot="1" noChangeAspect="1" noMove="1" noResize="1" noEditPoints="1" noAdjustHandles="1" noChangeArrowheads="1" noChangeShapeType="1" noTextEdit="1"/>
              </p:cNvSpPr>
              <p:nvPr>
                <p:ph idx="1"/>
              </p:nvPr>
            </p:nvSpPr>
            <p:spPr>
              <a:blipFill>
                <a:blip r:embed="rId2"/>
                <a:stretch>
                  <a:fillRect l="-1086" t="-2326" r="-1206"/>
                </a:stretch>
              </a:blipFill>
            </p:spPr>
            <p:txBody>
              <a:bodyPr/>
              <a:lstStyle/>
              <a:p>
                <a:r>
                  <a:rPr lang="en-US">
                    <a:noFill/>
                  </a:rPr>
                  <a:t> </a:t>
                </a:r>
              </a:p>
            </p:txBody>
          </p:sp>
        </mc:Fallback>
      </mc:AlternateContent>
    </p:spTree>
    <p:extLst>
      <p:ext uri="{BB962C8B-B14F-4D97-AF65-F5344CB8AC3E}">
        <p14:creationId xmlns:p14="http://schemas.microsoft.com/office/powerpoint/2010/main" val="3766778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ADED-A2B0-0114-B81D-D4E7E34433FB}"/>
              </a:ext>
            </a:extLst>
          </p:cNvPr>
          <p:cNvSpPr>
            <a:spLocks noGrp="1"/>
          </p:cNvSpPr>
          <p:nvPr>
            <p:ph type="title"/>
          </p:nvPr>
        </p:nvSpPr>
        <p:spPr/>
        <p:txBody>
          <a:bodyPr/>
          <a:lstStyle/>
          <a:p>
            <a:r>
              <a:rPr lang="en-US" dirty="0"/>
              <a:t>Extended SC Topics</a:t>
            </a:r>
          </a:p>
        </p:txBody>
      </p:sp>
      <p:sp>
        <p:nvSpPr>
          <p:cNvPr id="3" name="Content Placeholder 2">
            <a:extLst>
              <a:ext uri="{FF2B5EF4-FFF2-40B4-BE49-F238E27FC236}">
                <a16:creationId xmlns:a16="http://schemas.microsoft.com/office/drawing/2014/main" id="{21246E41-9BDB-C6DF-D123-714275F183C8}"/>
              </a:ext>
            </a:extLst>
          </p:cNvPr>
          <p:cNvSpPr>
            <a:spLocks noGrp="1"/>
          </p:cNvSpPr>
          <p:nvPr>
            <p:ph idx="1"/>
          </p:nvPr>
        </p:nvSpPr>
        <p:spPr/>
        <p:txBody>
          <a:bodyPr/>
          <a:lstStyle/>
          <a:p>
            <a:r>
              <a:rPr lang="en-US" dirty="0"/>
              <a:t>Check out </a:t>
            </a:r>
            <a:r>
              <a:rPr lang="en-US" dirty="0">
                <a:hlinkClick r:id="rId2"/>
              </a:rPr>
              <a:t>Abadie 2021</a:t>
            </a:r>
            <a:r>
              <a:rPr lang="en-US" dirty="0"/>
              <a:t> for a review of the literature.</a:t>
            </a:r>
          </a:p>
          <a:p>
            <a:r>
              <a:rPr lang="en-US" dirty="0"/>
              <a:t>Multiple treatment units</a:t>
            </a:r>
          </a:p>
          <a:p>
            <a:pPr lvl="1"/>
            <a:r>
              <a:rPr lang="en-US" dirty="0"/>
              <a:t>TBD</a:t>
            </a:r>
          </a:p>
          <a:p>
            <a:r>
              <a:rPr lang="en-US" dirty="0"/>
              <a:t>K-Fold approach to estimating SC Models</a:t>
            </a:r>
          </a:p>
          <a:p>
            <a:pPr lvl="1"/>
            <a:r>
              <a:rPr lang="en-US" dirty="0">
                <a:hlinkClick r:id="rId3"/>
              </a:rPr>
              <a:t>Chernozhukov, Wuthrich, Zhu 2018</a:t>
            </a:r>
            <a:endParaRPr lang="en-US" dirty="0"/>
          </a:p>
          <a:p>
            <a:r>
              <a:rPr lang="en-US" dirty="0"/>
              <a:t>Time-specific weights via synthetic </a:t>
            </a:r>
            <a:r>
              <a:rPr lang="en-US" dirty="0" err="1"/>
              <a:t>DiD</a:t>
            </a:r>
            <a:endParaRPr lang="en-US" dirty="0"/>
          </a:p>
          <a:p>
            <a:pPr lvl="1"/>
            <a:r>
              <a:rPr lang="en-US" dirty="0">
                <a:hlinkClick r:id="rId4"/>
              </a:rPr>
              <a:t>Arkhangelsky, Athey, Hirschberg, Imbens, Wager 2021</a:t>
            </a:r>
            <a:endParaRPr lang="en-US" dirty="0"/>
          </a:p>
        </p:txBody>
      </p:sp>
    </p:spTree>
    <p:extLst>
      <p:ext uri="{BB962C8B-B14F-4D97-AF65-F5344CB8AC3E}">
        <p14:creationId xmlns:p14="http://schemas.microsoft.com/office/powerpoint/2010/main" val="4052162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8942-EF9C-18D0-F01A-147A190CBFA6}"/>
              </a:ext>
            </a:extLst>
          </p:cNvPr>
          <p:cNvSpPr>
            <a:spLocks noGrp="1"/>
          </p:cNvSpPr>
          <p:nvPr>
            <p:ph type="title"/>
          </p:nvPr>
        </p:nvSpPr>
        <p:spPr/>
        <p:txBody>
          <a:bodyPr/>
          <a:lstStyle/>
          <a:p>
            <a:r>
              <a:rPr lang="en-US" dirty="0" err="1"/>
              <a:t>DiD</a:t>
            </a:r>
            <a:r>
              <a:rPr lang="en-US" dirty="0"/>
              <a:t> vs SC</a:t>
            </a:r>
          </a:p>
        </p:txBody>
      </p:sp>
      <p:graphicFrame>
        <p:nvGraphicFramePr>
          <p:cNvPr id="4" name="Table 4">
            <a:extLst>
              <a:ext uri="{FF2B5EF4-FFF2-40B4-BE49-F238E27FC236}">
                <a16:creationId xmlns:a16="http://schemas.microsoft.com/office/drawing/2014/main" id="{AB9E4238-1309-7666-35A1-9B4489B18D3D}"/>
              </a:ext>
            </a:extLst>
          </p:cNvPr>
          <p:cNvGraphicFramePr>
            <a:graphicFrameLocks noGrp="1"/>
          </p:cNvGraphicFramePr>
          <p:nvPr>
            <p:ph idx="1"/>
            <p:extLst>
              <p:ext uri="{D42A27DB-BD31-4B8C-83A1-F6EECF244321}">
                <p14:modId xmlns:p14="http://schemas.microsoft.com/office/powerpoint/2010/main" val="3712397347"/>
              </p:ext>
            </p:extLst>
          </p:nvPr>
        </p:nvGraphicFramePr>
        <p:xfrm>
          <a:off x="838199" y="1825624"/>
          <a:ext cx="10739513" cy="4263855"/>
        </p:xfrm>
        <a:graphic>
          <a:graphicData uri="http://schemas.openxmlformats.org/drawingml/2006/table">
            <a:tbl>
              <a:tblPr firstRow="1" bandRow="1">
                <a:tableStyleId>{5C22544A-7EE6-4342-B048-85BDC9FD1C3A}</a:tableStyleId>
              </a:tblPr>
              <a:tblGrid>
                <a:gridCol w="2614831">
                  <a:extLst>
                    <a:ext uri="{9D8B030D-6E8A-4147-A177-3AD203B41FA5}">
                      <a16:colId xmlns:a16="http://schemas.microsoft.com/office/drawing/2014/main" val="59118072"/>
                    </a:ext>
                  </a:extLst>
                </a:gridCol>
                <a:gridCol w="4062341">
                  <a:extLst>
                    <a:ext uri="{9D8B030D-6E8A-4147-A177-3AD203B41FA5}">
                      <a16:colId xmlns:a16="http://schemas.microsoft.com/office/drawing/2014/main" val="2221220880"/>
                    </a:ext>
                  </a:extLst>
                </a:gridCol>
                <a:gridCol w="4062341">
                  <a:extLst>
                    <a:ext uri="{9D8B030D-6E8A-4147-A177-3AD203B41FA5}">
                      <a16:colId xmlns:a16="http://schemas.microsoft.com/office/drawing/2014/main" val="4250904754"/>
                    </a:ext>
                  </a:extLst>
                </a:gridCol>
              </a:tblGrid>
              <a:tr h="491534">
                <a:tc>
                  <a:txBody>
                    <a:bodyPr/>
                    <a:lstStyle/>
                    <a:p>
                      <a:endParaRPr lang="en-US"/>
                    </a:p>
                  </a:txBody>
                  <a:tcPr/>
                </a:tc>
                <a:tc>
                  <a:txBody>
                    <a:bodyPr/>
                    <a:lstStyle/>
                    <a:p>
                      <a:r>
                        <a:rPr lang="en-US" dirty="0" err="1"/>
                        <a:t>DiD</a:t>
                      </a:r>
                      <a:endParaRPr lang="en-US" dirty="0"/>
                    </a:p>
                  </a:txBody>
                  <a:tcPr/>
                </a:tc>
                <a:tc>
                  <a:txBody>
                    <a:bodyPr/>
                    <a:lstStyle/>
                    <a:p>
                      <a:r>
                        <a:rPr lang="en-US" dirty="0"/>
                        <a:t>SC</a:t>
                      </a:r>
                    </a:p>
                  </a:txBody>
                  <a:tcPr/>
                </a:tc>
                <a:extLst>
                  <a:ext uri="{0D108BD9-81ED-4DB2-BD59-A6C34878D82A}">
                    <a16:rowId xmlns:a16="http://schemas.microsoft.com/office/drawing/2014/main" val="1258803008"/>
                  </a:ext>
                </a:extLst>
              </a:tr>
              <a:tr h="848400">
                <a:tc>
                  <a:txBody>
                    <a:bodyPr/>
                    <a:lstStyle/>
                    <a:p>
                      <a:r>
                        <a:rPr lang="en-US" dirty="0"/>
                        <a:t>Control Group Definition</a:t>
                      </a:r>
                    </a:p>
                  </a:txBody>
                  <a:tcPr/>
                </a:tc>
                <a:tc>
                  <a:txBody>
                    <a:bodyPr/>
                    <a:lstStyle/>
                    <a:p>
                      <a:r>
                        <a:rPr lang="en-US" dirty="0"/>
                        <a:t>Unweighted average of all potential controls, allowing for a time-invariant difference</a:t>
                      </a:r>
                    </a:p>
                  </a:txBody>
                  <a:tcPr/>
                </a:tc>
                <a:tc>
                  <a:txBody>
                    <a:bodyPr/>
                    <a:lstStyle/>
                    <a:p>
                      <a:r>
                        <a:rPr lang="en-US" dirty="0"/>
                        <a:t>Weighted average for a subset of all potential controls to exactly </a:t>
                      </a:r>
                      <a:r>
                        <a:rPr lang="en-US"/>
                        <a:t>match treatment</a:t>
                      </a:r>
                      <a:endParaRPr lang="en-US" dirty="0"/>
                    </a:p>
                  </a:txBody>
                  <a:tcPr/>
                </a:tc>
                <a:extLst>
                  <a:ext uri="{0D108BD9-81ED-4DB2-BD59-A6C34878D82A}">
                    <a16:rowId xmlns:a16="http://schemas.microsoft.com/office/drawing/2014/main" val="739614797"/>
                  </a:ext>
                </a:extLst>
              </a:tr>
              <a:tr h="126282">
                <a:tc>
                  <a:txBody>
                    <a:bodyPr/>
                    <a:lstStyle/>
                    <a:p>
                      <a:r>
                        <a:rPr lang="en-US" dirty="0"/>
                        <a:t>Computation Speed</a:t>
                      </a:r>
                    </a:p>
                  </a:txBody>
                  <a:tcPr/>
                </a:tc>
                <a:tc>
                  <a:txBody>
                    <a:bodyPr/>
                    <a:lstStyle/>
                    <a:p>
                      <a:r>
                        <a:rPr lang="en-US" dirty="0"/>
                        <a:t>OLS is fast.</a:t>
                      </a:r>
                    </a:p>
                  </a:txBody>
                  <a:tcPr/>
                </a:tc>
                <a:tc>
                  <a:txBody>
                    <a:bodyPr/>
                    <a:lstStyle/>
                    <a:p>
                      <a:r>
                        <a:rPr lang="en-US" dirty="0"/>
                        <a:t>Optimizers can take a while.</a:t>
                      </a:r>
                    </a:p>
                  </a:txBody>
                  <a:tcPr/>
                </a:tc>
                <a:extLst>
                  <a:ext uri="{0D108BD9-81ED-4DB2-BD59-A6C34878D82A}">
                    <a16:rowId xmlns:a16="http://schemas.microsoft.com/office/drawing/2014/main" val="2500651340"/>
                  </a:ext>
                </a:extLst>
              </a:tr>
              <a:tr h="1212001">
                <a:tc>
                  <a:txBody>
                    <a:bodyPr/>
                    <a:lstStyle/>
                    <a:p>
                      <a:r>
                        <a:rPr lang="en-US" dirty="0"/>
                        <a:t>Inference Procedure</a:t>
                      </a:r>
                    </a:p>
                  </a:txBody>
                  <a:tcPr/>
                </a:tc>
                <a:tc>
                  <a:txBody>
                    <a:bodyPr/>
                    <a:lstStyle/>
                    <a:p>
                      <a:r>
                        <a:rPr lang="en-US" dirty="0"/>
                        <a:t>Done with OLS</a:t>
                      </a:r>
                    </a:p>
                  </a:txBody>
                  <a:tcPr/>
                </a:tc>
                <a:tc>
                  <a:txBody>
                    <a:bodyPr/>
                    <a:lstStyle/>
                    <a:p>
                      <a:r>
                        <a:rPr lang="en-US" dirty="0"/>
                        <a:t>(1) Permutation;</a:t>
                      </a:r>
                      <a:br>
                        <a:rPr lang="en-US" dirty="0"/>
                      </a:br>
                      <a:r>
                        <a:rPr lang="en-US" dirty="0"/>
                        <a:t>(2) Conformal Inference; or</a:t>
                      </a:r>
                      <a:br>
                        <a:rPr lang="en-US" dirty="0"/>
                      </a:br>
                      <a:r>
                        <a:rPr lang="en-US" dirty="0"/>
                        <a:t>(3) Others (</a:t>
                      </a:r>
                      <a:r>
                        <a:rPr lang="en-US" dirty="0">
                          <a:hlinkClick r:id="rId2"/>
                        </a:rPr>
                        <a:t>Chernozhukov, Wuthrich, Zhu (2018</a:t>
                      </a:r>
                      <a:r>
                        <a:rPr lang="en-US" dirty="0"/>
                        <a:t>), </a:t>
                      </a:r>
                      <a:r>
                        <a:rPr lang="en-US" dirty="0">
                          <a:hlinkClick r:id="rId3"/>
                        </a:rPr>
                        <a:t>Cattangeo, Feng, Titiunik (2019)</a:t>
                      </a:r>
                      <a:r>
                        <a:rPr lang="en-US" dirty="0"/>
                        <a:t>. )</a:t>
                      </a:r>
                    </a:p>
                  </a:txBody>
                  <a:tcPr/>
                </a:tc>
                <a:extLst>
                  <a:ext uri="{0D108BD9-81ED-4DB2-BD59-A6C34878D82A}">
                    <a16:rowId xmlns:a16="http://schemas.microsoft.com/office/drawing/2014/main" val="307231941"/>
                  </a:ext>
                </a:extLst>
              </a:tr>
              <a:tr h="491534">
                <a:tc>
                  <a:txBody>
                    <a:bodyPr/>
                    <a:lstStyle/>
                    <a:p>
                      <a:r>
                        <a:rPr lang="en-US" dirty="0"/>
                        <a:t>Validation</a:t>
                      </a:r>
                    </a:p>
                  </a:txBody>
                  <a:tcPr/>
                </a:tc>
                <a:tc>
                  <a:txBody>
                    <a:bodyPr/>
                    <a:lstStyle/>
                    <a:p>
                      <a:r>
                        <a:rPr lang="en-US" dirty="0"/>
                        <a:t>Parallel Trends Test with event study model</a:t>
                      </a:r>
                    </a:p>
                  </a:txBody>
                  <a:tcPr/>
                </a:tc>
                <a:tc>
                  <a:txBody>
                    <a:bodyPr/>
                    <a:lstStyle/>
                    <a:p>
                      <a:r>
                        <a:rPr lang="en-US" dirty="0"/>
                        <a:t>Prediction validation of hold-out pre-treatment outcomes</a:t>
                      </a:r>
                    </a:p>
                  </a:txBody>
                  <a:tcPr/>
                </a:tc>
                <a:extLst>
                  <a:ext uri="{0D108BD9-81ED-4DB2-BD59-A6C34878D82A}">
                    <a16:rowId xmlns:a16="http://schemas.microsoft.com/office/drawing/2014/main" val="148115493"/>
                  </a:ext>
                </a:extLst>
              </a:tr>
              <a:tr h="491534">
                <a:tc>
                  <a:txBody>
                    <a:bodyPr/>
                    <a:lstStyle/>
                    <a:p>
                      <a:r>
                        <a:rPr lang="en-US" dirty="0"/>
                        <a:t>Time-Varying Covariates</a:t>
                      </a:r>
                    </a:p>
                  </a:txBody>
                  <a:tcPr/>
                </a:tc>
                <a:tc>
                  <a:txBody>
                    <a:bodyPr/>
                    <a:lstStyle/>
                    <a:p>
                      <a:r>
                        <a:rPr lang="en-US" dirty="0"/>
                        <a:t>Linearly, or with ML models via doubly robust methods.</a:t>
                      </a:r>
                    </a:p>
                  </a:txBody>
                  <a:tcPr/>
                </a:tc>
                <a:tc>
                  <a:txBody>
                    <a:bodyPr/>
                    <a:lstStyle/>
                    <a:p>
                      <a:r>
                        <a:rPr lang="en-US" dirty="0"/>
                        <a:t>Depends on the SC model</a:t>
                      </a:r>
                    </a:p>
                  </a:txBody>
                  <a:tcPr/>
                </a:tc>
                <a:extLst>
                  <a:ext uri="{0D108BD9-81ED-4DB2-BD59-A6C34878D82A}">
                    <a16:rowId xmlns:a16="http://schemas.microsoft.com/office/drawing/2014/main" val="3374636039"/>
                  </a:ext>
                </a:extLst>
              </a:tr>
            </a:tbl>
          </a:graphicData>
        </a:graphic>
      </p:graphicFrame>
    </p:spTree>
    <p:extLst>
      <p:ext uri="{BB962C8B-B14F-4D97-AF65-F5344CB8AC3E}">
        <p14:creationId xmlns:p14="http://schemas.microsoft.com/office/powerpoint/2010/main" val="124856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3B44-8F3E-9A48-977A-B0F4304BD9F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E00AD45-E807-C644-8514-9D2CE7B7F813}"/>
              </a:ext>
            </a:extLst>
          </p:cNvPr>
          <p:cNvSpPr>
            <a:spLocks noGrp="1"/>
          </p:cNvSpPr>
          <p:nvPr>
            <p:ph idx="1"/>
          </p:nvPr>
        </p:nvSpPr>
        <p:spPr/>
        <p:txBody>
          <a:bodyPr>
            <a:normAutofit/>
          </a:bodyPr>
          <a:lstStyle/>
          <a:p>
            <a:r>
              <a:rPr lang="en-US" dirty="0"/>
              <a:t>This presentation will primarily cover how panel models can be used for causal inference, particularly difference-in-difference (</a:t>
            </a:r>
            <a:r>
              <a:rPr lang="en-US" dirty="0" err="1"/>
              <a:t>DiD</a:t>
            </a:r>
            <a:r>
              <a:rPr lang="en-US" dirty="0"/>
              <a:t>) and synthetic control-style models (SC).</a:t>
            </a:r>
          </a:p>
          <a:p>
            <a:r>
              <a:rPr lang="en-US" dirty="0"/>
              <a:t>We will also discuss the role of prediction in panel models</a:t>
            </a:r>
          </a:p>
          <a:p>
            <a:r>
              <a:rPr lang="en-US" dirty="0" err="1"/>
              <a:t>DiD</a:t>
            </a:r>
            <a:r>
              <a:rPr lang="en-US" dirty="0"/>
              <a:t> is the most popular quasi-experimental design in economics for causal inference.</a:t>
            </a:r>
          </a:p>
          <a:p>
            <a:pPr lvl="1"/>
            <a:r>
              <a:rPr lang="en-US" dirty="0"/>
              <a:t>One quarter of NBER Working Paper series used diff-in-diff; and 16% of articles in top five economic journals (</a:t>
            </a:r>
            <a:r>
              <a:rPr lang="en-US" dirty="0">
                <a:hlinkClick r:id="rId2"/>
              </a:rPr>
              <a:t>Currie et al, 2020</a:t>
            </a:r>
            <a:r>
              <a:rPr lang="en-US" dirty="0"/>
              <a:t>)</a:t>
            </a:r>
          </a:p>
          <a:p>
            <a:r>
              <a:rPr lang="en-US" dirty="0"/>
              <a:t>It exploits panel data to estimate causal impacts</a:t>
            </a:r>
          </a:p>
        </p:txBody>
      </p:sp>
    </p:spTree>
    <p:extLst>
      <p:ext uri="{BB962C8B-B14F-4D97-AF65-F5344CB8AC3E}">
        <p14:creationId xmlns:p14="http://schemas.microsoft.com/office/powerpoint/2010/main" val="31464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Appendix and Old Slides</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3926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Defining the difference-in-difference estimator</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0564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6D5C-2281-1C4D-90E9-EE6718871B74}"/>
              </a:ext>
            </a:extLst>
          </p:cNvPr>
          <p:cNvSpPr>
            <a:spLocks noGrp="1"/>
          </p:cNvSpPr>
          <p:nvPr>
            <p:ph type="title"/>
          </p:nvPr>
        </p:nvSpPr>
        <p:spPr/>
        <p:txBody>
          <a:bodyPr/>
          <a:lstStyle/>
          <a:p>
            <a:r>
              <a:rPr lang="en-US" dirty="0"/>
              <a:t>Foundation using panel data</a:t>
            </a:r>
          </a:p>
        </p:txBody>
      </p:sp>
      <p:sp>
        <p:nvSpPr>
          <p:cNvPr id="3" name="Content Placeholder 2">
            <a:extLst>
              <a:ext uri="{FF2B5EF4-FFF2-40B4-BE49-F238E27FC236}">
                <a16:creationId xmlns:a16="http://schemas.microsoft.com/office/drawing/2014/main" id="{65AABF75-2717-F043-8D71-1AF83EA0DECE}"/>
              </a:ext>
            </a:extLst>
          </p:cNvPr>
          <p:cNvSpPr>
            <a:spLocks noGrp="1"/>
          </p:cNvSpPr>
          <p:nvPr>
            <p:ph idx="1"/>
          </p:nvPr>
        </p:nvSpPr>
        <p:spPr/>
        <p:txBody>
          <a:bodyPr/>
          <a:lstStyle/>
          <a:p>
            <a:r>
              <a:rPr lang="en-US" u="sng" dirty="0"/>
              <a:t>Panel data</a:t>
            </a:r>
            <a:r>
              <a:rPr lang="en-US" dirty="0"/>
              <a:t> is when each subject is tracked across multiple time periods. For example, knowing the purchase history of a given customer or account for each calendar day.</a:t>
            </a:r>
          </a:p>
          <a:p>
            <a:r>
              <a:rPr lang="en-US" dirty="0"/>
              <a:t>With greater data storage capacity, panel data is becoming more available to scientists for analysis.</a:t>
            </a:r>
          </a:p>
        </p:txBody>
      </p:sp>
    </p:spTree>
    <p:extLst>
      <p:ext uri="{BB962C8B-B14F-4D97-AF65-F5344CB8AC3E}">
        <p14:creationId xmlns:p14="http://schemas.microsoft.com/office/powerpoint/2010/main" val="788517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38D6-F56C-9843-A0D4-332E08E60DE0}"/>
              </a:ext>
            </a:extLst>
          </p:cNvPr>
          <p:cNvSpPr>
            <a:spLocks noGrp="1"/>
          </p:cNvSpPr>
          <p:nvPr>
            <p:ph type="title"/>
          </p:nvPr>
        </p:nvSpPr>
        <p:spPr/>
        <p:txBody>
          <a:bodyPr/>
          <a:lstStyle/>
          <a:p>
            <a:r>
              <a:rPr lang="en-US" dirty="0"/>
              <a:t>Simple panel data 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169666-D9AB-7746-9D0E-116D2E0C5D02}"/>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m:oMathPara>
                </a14:m>
                <a:endParaRPr lang="en-US" dirty="0"/>
              </a:p>
              <a:p>
                <a:r>
                  <a:rPr lang="en-US" dirty="0"/>
                  <a:t>Each subject </a:t>
                </a:r>
                <a14:m>
                  <m:oMath xmlns:m="http://schemas.openxmlformats.org/officeDocument/2006/math">
                    <m:r>
                      <a:rPr lang="en-US" b="0" i="1" smtClean="0">
                        <a:latin typeface="Cambria Math" panose="02040503050406030204" pitchFamily="18" charset="0"/>
                      </a:rPr>
                      <m:t>𝑖</m:t>
                    </m:r>
                  </m:oMath>
                </a14:m>
                <a:r>
                  <a:rPr lang="en-US" dirty="0"/>
                  <a:t> is tracked for time periods </a:t>
                </a:r>
                <a14:m>
                  <m:oMath xmlns:m="http://schemas.openxmlformats.org/officeDocument/2006/math">
                    <m:r>
                      <a:rPr lang="en-US" b="0" i="1" smtClean="0">
                        <a:latin typeface="Cambria Math" panose="02040503050406030204" pitchFamily="18" charset="0"/>
                      </a:rPr>
                      <m:t>𝑡</m:t>
                    </m:r>
                  </m:oMath>
                </a14:m>
                <a:r>
                  <a:rPr lang="en-US" dirty="0"/>
                  <a:t>. The outcome of interest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m:t>
                    </m:r>
                  </m:oMath>
                </a14:m>
                <a:endParaRPr lang="en-US" dirty="0"/>
              </a:p>
              <a:p>
                <a:r>
                  <a:rPr lang="en-US" dirty="0"/>
                  <a:t>Suppose that all subjects are untreated before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=0 </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 and some are treated starting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Starting from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treatment and control groups are mutually exclusive and are permanently assigned.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&lt;0</m:t>
                              </m:r>
                            </m:e>
                            <m:e>
                              <m:r>
                                <a:rPr lang="en-US" b="0" i="1" smtClean="0">
                                  <a:latin typeface="Cambria Math" panose="02040503050406030204" pitchFamily="18" charset="0"/>
                                </a:rPr>
                                <m:t>1, </m:t>
                              </m:r>
                              <m:r>
                                <a:rPr lang="en-US" b="0" i="1" smtClean="0">
                                  <a:latin typeface="Cambria Math" panose="02040503050406030204" pitchFamily="18" charset="0"/>
                                </a:rPr>
                                <m:t>𝑡</m:t>
                              </m:r>
                              <m:r>
                                <a:rPr lang="en-US" b="0" i="1" smtClean="0">
                                  <a:latin typeface="Cambria Math" panose="02040503050406030204" pitchFamily="18" charset="0"/>
                                </a:rPr>
                                <m:t>≥0 &amp;, </m:t>
                              </m:r>
                              <m:r>
                                <a:rPr lang="en-US" b="0" i="1" smtClean="0">
                                  <a:latin typeface="Cambria Math" panose="02040503050406030204" pitchFamily="18" charset="0"/>
                                </a:rPr>
                                <m:t>𝑖</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r>
                                <a:rPr lang="en-US" b="0" i="1" smtClean="0">
                                  <a:latin typeface="Cambria Math" panose="02040503050406030204" pitchFamily="18" charset="0"/>
                                </a:rPr>
                                <m:t>)&amp;</m:t>
                              </m:r>
                            </m:e>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≥0 , </m:t>
                              </m:r>
                              <m:r>
                                <a:rPr lang="en-US" b="0" i="1" smtClean="0">
                                  <a:latin typeface="Cambria Math" panose="02040503050406030204" pitchFamily="18" charset="0"/>
                                </a:rPr>
                                <m:t>𝑖</m:t>
                              </m:r>
                              <m:r>
                                <m:rPr>
                                  <m:lit/>
                                </m:rPr>
                                <a:rPr lang="en-US" b="0" i="1" smtClean="0">
                                  <a:latin typeface="Cambria Math" panose="02040503050406030204" pitchFamily="18" charset="0"/>
                                </a:rPr>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e>
                          </m:eqArr>
                        </m:e>
                      </m:d>
                    </m:oMath>
                  </m:oMathPara>
                </a14:m>
                <a:endParaRPr lang="en-US" dirty="0"/>
              </a:p>
              <a:p>
                <a:r>
                  <a:rPr lang="en-US" dirty="0"/>
                  <a:t>Treatment groups never switch to control.</a:t>
                </a:r>
              </a:p>
              <a:p>
                <a:r>
                  <a:rPr lang="en-US" u="sng" dirty="0"/>
                  <a:t>Treatment group</a:t>
                </a:r>
                <a:r>
                  <a:rPr lang="en-US" dirty="0"/>
                  <a:t>: subjects that are eventually assigned treatment</a:t>
                </a:r>
              </a:p>
              <a:p>
                <a:r>
                  <a:rPr lang="en-US" u="sng" dirty="0"/>
                  <a:t>Control group</a:t>
                </a:r>
                <a:r>
                  <a:rPr lang="en-US" dirty="0"/>
                  <a:t>: subjects that are never assigned treatment</a:t>
                </a:r>
              </a:p>
            </p:txBody>
          </p:sp>
        </mc:Choice>
        <mc:Fallback xmlns="">
          <p:sp>
            <p:nvSpPr>
              <p:cNvPr id="3" name="Content Placeholder 2">
                <a:extLst>
                  <a:ext uri="{FF2B5EF4-FFF2-40B4-BE49-F238E27FC236}">
                    <a16:creationId xmlns:a16="http://schemas.microsoft.com/office/drawing/2014/main" id="{1F169666-D9AB-7746-9D0E-116D2E0C5D02}"/>
                  </a:ext>
                </a:extLst>
              </p:cNvPr>
              <p:cNvSpPr>
                <a:spLocks noGrp="1" noRot="1" noChangeAspect="1" noMove="1" noResize="1" noEditPoints="1" noAdjustHandles="1" noChangeArrowheads="1" noChangeShapeType="1" noTextEdit="1"/>
              </p:cNvSpPr>
              <p:nvPr>
                <p:ph idx="1"/>
              </p:nvPr>
            </p:nvSpPr>
            <p:spPr>
              <a:blipFill>
                <a:blip r:embed="rId2"/>
                <a:stretch>
                  <a:fillRect l="-965" t="-30523" r="-724" b="-65407"/>
                </a:stretch>
              </a:blipFill>
            </p:spPr>
            <p:txBody>
              <a:bodyPr/>
              <a:lstStyle/>
              <a:p>
                <a:r>
                  <a:rPr lang="en-US">
                    <a:noFill/>
                  </a:rPr>
                  <a:t> </a:t>
                </a:r>
              </a:p>
            </p:txBody>
          </p:sp>
        </mc:Fallback>
      </mc:AlternateContent>
    </p:spTree>
    <p:extLst>
      <p:ext uri="{BB962C8B-B14F-4D97-AF65-F5344CB8AC3E}">
        <p14:creationId xmlns:p14="http://schemas.microsoft.com/office/powerpoint/2010/main" val="1317775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2552-D03E-F242-8C2D-E2BB3CF23E33}"/>
              </a:ext>
            </a:extLst>
          </p:cNvPr>
          <p:cNvSpPr>
            <a:spLocks noGrp="1"/>
          </p:cNvSpPr>
          <p:nvPr>
            <p:ph type="title"/>
          </p:nvPr>
        </p:nvSpPr>
        <p:spPr/>
        <p:txBody>
          <a:bodyPr/>
          <a:lstStyle/>
          <a:p>
            <a:r>
              <a:rPr lang="en-US" dirty="0"/>
              <a:t>Two naïve comparisons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EB0A42-9CFE-FD41-AF42-6B863E6B0839}"/>
                  </a:ext>
                </a:extLst>
              </p:cNvPr>
              <p:cNvSpPr>
                <a:spLocks noGrp="1"/>
              </p:cNvSpPr>
              <p:nvPr>
                <p:ph idx="1"/>
              </p:nvPr>
            </p:nvSpPr>
            <p:spPr/>
            <p:txBody>
              <a:bodyPr>
                <a:normAutofit fontScale="92500" lnSpcReduction="10000"/>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endParaRPr lang="en-US" dirty="0"/>
              </a:p>
              <a:p>
                <a:pPr marL="514350" indent="-514350">
                  <a:buAutoNum type="arabicPeriod"/>
                </a:pPr>
                <a:r>
                  <a:rPr lang="en-US" b="1" dirty="0"/>
                  <a:t>Post-Pre: </a:t>
                </a:r>
                <a:r>
                  <a:rPr lang="en-US" dirty="0"/>
                  <a:t>Among treated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This compares across time.</a:t>
                </a:r>
                <a:endParaRPr lang="en-US" dirty="0">
                  <a:latin typeface="Cambria Math" panose="02040503050406030204" pitchFamily="18" charset="0"/>
                </a:endParaRP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oMath>
                </a14:m>
                <a:endParaRPr lang="en-US" b="0" dirty="0"/>
              </a:p>
              <a:p>
                <a:pPr lvl="1"/>
                <a:r>
                  <a:rPr lang="en-US" b="0" dirty="0"/>
                  <a:t>Problematic because you do not know how much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b="0" dirty="0"/>
                  <a:t> is due to the true difference </a:t>
                </a:r>
                <a14:m>
                  <m:oMath xmlns:m="http://schemas.openxmlformats.org/officeDocument/2006/math">
                    <m:r>
                      <a:rPr lang="en-US" b="0" i="1" smtClean="0">
                        <a:latin typeface="Cambria Math" panose="02040503050406030204" pitchFamily="18" charset="0"/>
                      </a:rPr>
                      <m:t>𝜏</m:t>
                    </m:r>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 </a:t>
                </a:r>
              </a:p>
              <a:p>
                <a:pPr lvl="1"/>
                <a:r>
                  <a:rPr lang="en-US" dirty="0"/>
                  <a:t>For example, suppose that there was a change in a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𝑖𝑡</m:t>
                        </m:r>
                      </m:sub>
                    </m:sSub>
                  </m:oMath>
                </a14:m>
                <a:r>
                  <a:rPr lang="en-US" b="0" dirty="0"/>
                  <a:t> around the same time.</a:t>
                </a:r>
              </a:p>
              <a:p>
                <a:pPr marL="514350" indent="-514350">
                  <a:buAutoNum type="arabicPeriod"/>
                </a:pPr>
                <a:r>
                  <a:rPr lang="en-US" b="1" dirty="0"/>
                  <a:t>Treatment-Control: </a:t>
                </a:r>
                <a:r>
                  <a:rPr lang="en-US" dirty="0"/>
                  <a:t>Among observations after treatment assignment, compare treatment and control. This compares across units.</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𝐶𝑜𝑛𝑡𝑟𝑜𝑙</m:t>
                        </m:r>
                      </m:e>
                    </m:d>
                  </m:oMath>
                </a14:m>
                <a:endParaRPr lang="en-US" b="0" dirty="0"/>
              </a:p>
              <a:p>
                <a:pPr lvl="1"/>
                <a:r>
                  <a:rPr lang="en-US" dirty="0"/>
                  <a:t>Problematic for the same reason. Treatment and control can differ in terms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a:t>
                </a:r>
              </a:p>
              <a:p>
                <a:pPr marL="514350" indent="-514350">
                  <a:buAutoNum type="arabicPeriod"/>
                </a:pPr>
                <a:endParaRPr lang="en-US" b="1" dirty="0"/>
              </a:p>
            </p:txBody>
          </p:sp>
        </mc:Choice>
        <mc:Fallback xmlns="">
          <p:sp>
            <p:nvSpPr>
              <p:cNvPr id="3" name="Content Placeholder 2">
                <a:extLst>
                  <a:ext uri="{FF2B5EF4-FFF2-40B4-BE49-F238E27FC236}">
                    <a16:creationId xmlns:a16="http://schemas.microsoft.com/office/drawing/2014/main" id="{6BEB0A42-9CFE-FD41-AF42-6B863E6B0839}"/>
                  </a:ext>
                </a:extLst>
              </p:cNvPr>
              <p:cNvSpPr>
                <a:spLocks noGrp="1" noRot="1" noChangeAspect="1" noMove="1" noResize="1" noEditPoints="1" noAdjustHandles="1" noChangeArrowheads="1" noChangeShapeType="1" noTextEdit="1"/>
              </p:cNvSpPr>
              <p:nvPr>
                <p:ph idx="1"/>
              </p:nvPr>
            </p:nvSpPr>
            <p:spPr>
              <a:blipFill>
                <a:blip r:embed="rId2"/>
                <a:stretch>
                  <a:fillRect l="-1086" t="-2035" b="-291"/>
                </a:stretch>
              </a:blipFill>
            </p:spPr>
            <p:txBody>
              <a:bodyPr/>
              <a:lstStyle/>
              <a:p>
                <a:r>
                  <a:rPr lang="en-US">
                    <a:noFill/>
                  </a:rPr>
                  <a:t> </a:t>
                </a:r>
              </a:p>
            </p:txBody>
          </p:sp>
        </mc:Fallback>
      </mc:AlternateContent>
    </p:spTree>
    <p:extLst>
      <p:ext uri="{BB962C8B-B14F-4D97-AF65-F5344CB8AC3E}">
        <p14:creationId xmlns:p14="http://schemas.microsoft.com/office/powerpoint/2010/main" val="2517035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B263-53F9-074D-837F-BDD749B65A2D}"/>
              </a:ext>
            </a:extLst>
          </p:cNvPr>
          <p:cNvSpPr>
            <a:spLocks noGrp="1"/>
          </p:cNvSpPr>
          <p:nvPr>
            <p:ph type="title"/>
          </p:nvPr>
        </p:nvSpPr>
        <p:spPr/>
        <p:txBody>
          <a:bodyPr/>
          <a:lstStyle/>
          <a:p>
            <a:r>
              <a:rPr lang="en-US" dirty="0"/>
              <a:t>Instead, let’s compare across time and units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4722AD-6043-AF4D-A274-CEBC82A960F6}"/>
                  </a:ext>
                </a:extLst>
              </p:cNvPr>
              <p:cNvSpPr>
                <a:spLocks noGrp="1"/>
              </p:cNvSpPr>
              <p:nvPr>
                <p:ph idx="1"/>
              </p:nvPr>
            </p:nvSpPr>
            <p:spPr/>
            <p:txBody>
              <a:bodyPr/>
              <a:lstStyle/>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sz="2800" dirty="0"/>
              </a:p>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dirty="0"/>
              </a:p>
              <a:p>
                <a:r>
                  <a:rPr lang="en-US" dirty="0"/>
                  <a:t>Build additional structure to the model</a:t>
                </a:r>
              </a:p>
              <a:p>
                <a:pPr lvl="1"/>
                <a:r>
                  <a:rPr lang="en-US" dirty="0"/>
                  <a:t>Include fixed effects, or parameters, for each subject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sub>
                    </m:sSub>
                  </m:oMath>
                </a14:m>
                <a:r>
                  <a:rPr lang="en-US" dirty="0"/>
                  <a:t>) and time period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𝛾</m:t>
                        </m:r>
                      </m:e>
                      <m:sub>
                        <m:r>
                          <a:rPr lang="en-US" b="0" i="1" smtClean="0">
                            <a:solidFill>
                              <a:schemeClr val="accent2"/>
                            </a:solidFill>
                            <a:latin typeface="Cambria Math" panose="02040503050406030204" pitchFamily="18" charset="0"/>
                          </a:rPr>
                          <m:t>𝑡</m:t>
                        </m:r>
                      </m:sub>
                    </m:sSub>
                  </m:oMath>
                </a14:m>
                <a:r>
                  <a:rPr lang="en-US" dirty="0"/>
                  <a:t>)</a:t>
                </a:r>
              </a:p>
              <a:p>
                <a:r>
                  <a:rPr lang="en-US" dirty="0"/>
                  <a:t>This additional structure shows us why the two naïve approaches are </a:t>
                </a:r>
                <a:r>
                  <a:rPr lang="en-US" dirty="0">
                    <a:solidFill>
                      <a:schemeClr val="tx1"/>
                    </a:solidFill>
                  </a:rPr>
                  <a:t>problematic and provides a solution for an unbiased estimate of </a:t>
                </a:r>
                <a14:m>
                  <m:oMath xmlns:m="http://schemas.openxmlformats.org/officeDocument/2006/math">
                    <m:r>
                      <a:rPr lang="en-US" b="0" i="1" smtClean="0">
                        <a:solidFill>
                          <a:schemeClr val="tx1"/>
                        </a:solidFill>
                        <a:latin typeface="Cambria Math" panose="02040503050406030204" pitchFamily="18" charset="0"/>
                      </a:rPr>
                      <m:t>𝜏</m:t>
                    </m:r>
                  </m:oMath>
                </a14:m>
                <a:r>
                  <a:rPr lang="en-US" dirty="0"/>
                  <a:t>, under conditions similar to the cross-sectional models.</a:t>
                </a:r>
              </a:p>
              <a:p>
                <a:pPr lvl="1"/>
                <a:endParaRPr lang="en-US" dirty="0"/>
              </a:p>
            </p:txBody>
          </p:sp>
        </mc:Choice>
        <mc:Fallback xmlns="">
          <p:sp>
            <p:nvSpPr>
              <p:cNvPr id="3" name="Content Placeholder 2">
                <a:extLst>
                  <a:ext uri="{FF2B5EF4-FFF2-40B4-BE49-F238E27FC236}">
                    <a16:creationId xmlns:a16="http://schemas.microsoft.com/office/drawing/2014/main" id="{9A4722AD-6043-AF4D-A274-CEBC82A960F6}"/>
                  </a:ext>
                </a:extLst>
              </p:cNvPr>
              <p:cNvSpPr>
                <a:spLocks noGrp="1" noRot="1" noChangeAspect="1" noMove="1" noResize="1" noEditPoints="1" noAdjustHandles="1" noChangeArrowheads="1" noChangeShapeType="1" noTextEdit="1"/>
              </p:cNvSpPr>
              <p:nvPr>
                <p:ph idx="1"/>
              </p:nvPr>
            </p:nvSpPr>
            <p:spPr>
              <a:blipFill>
                <a:blip r:embed="rId2"/>
                <a:stretch>
                  <a:fillRect l="-1086" r="-362"/>
                </a:stretch>
              </a:blipFill>
            </p:spPr>
            <p:txBody>
              <a:bodyPr/>
              <a:lstStyle/>
              <a:p>
                <a:r>
                  <a:rPr lang="en-US">
                    <a:noFill/>
                  </a:rPr>
                  <a:t> </a:t>
                </a:r>
              </a:p>
            </p:txBody>
          </p:sp>
        </mc:Fallback>
      </mc:AlternateContent>
    </p:spTree>
    <p:extLst>
      <p:ext uri="{BB962C8B-B14F-4D97-AF65-F5344CB8AC3E}">
        <p14:creationId xmlns:p14="http://schemas.microsoft.com/office/powerpoint/2010/main" val="2500366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Post-Pre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FF000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m:t>
                        </m:r>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m:t>
                        </m:r>
                      </m:sub>
                    </m:sSub>
                    <m:r>
                      <a:rPr lang="en-US" b="0" i="1" smtClean="0">
                        <a:solidFill>
                          <a:schemeClr val="accent2"/>
                        </a:solidFill>
                        <a:latin typeface="Cambria Math" panose="02040503050406030204" pitchFamily="18" charset="0"/>
                      </a:rPr>
                      <m:t>)</m:t>
                    </m:r>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oMath>
                </a14:m>
                <a:endParaRPr lang="en-US" b="0" dirty="0">
                  <a:solidFill>
                    <a:schemeClr val="tx1"/>
                  </a:solidFill>
                </a:endParaRPr>
              </a:p>
              <a:p>
                <a:r>
                  <a:rPr lang="en-US" dirty="0">
                    <a:solidFill>
                      <a:schemeClr val="tx1"/>
                    </a:solidFill>
                  </a:rPr>
                  <a:t>Problem is that we cannot distinguish the true treatment effect from</a:t>
                </a:r>
                <a:r>
                  <a:rPr lang="en-US" dirty="0">
                    <a:solidFill>
                      <a:schemeClr val="accent2"/>
                    </a:solidFill>
                  </a:rPr>
                  <a:t> time trend changes</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blipFill>
                <a:blip r:embed="rId2"/>
                <a:stretch>
                  <a:fillRect l="-1086" t="-1744"/>
                </a:stretch>
              </a:blipFill>
            </p:spPr>
            <p:txBody>
              <a:bodyPr/>
              <a:lstStyle/>
              <a:p>
                <a:r>
                  <a:rPr lang="en-US">
                    <a:noFill/>
                  </a:rPr>
                  <a:t> </a:t>
                </a:r>
              </a:p>
            </p:txBody>
          </p:sp>
        </mc:Fallback>
      </mc:AlternateContent>
    </p:spTree>
    <p:extLst>
      <p:ext uri="{BB962C8B-B14F-4D97-AF65-F5344CB8AC3E}">
        <p14:creationId xmlns:p14="http://schemas.microsoft.com/office/powerpoint/2010/main" val="1639458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Treatment-Control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a:xfrm>
                <a:off x="223025" y="1825625"/>
                <a:ext cx="11820292" cy="4351338"/>
              </a:xfrm>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00B05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dirty="0">
                  <a:solidFill>
                    <a:schemeClr val="tx1"/>
                  </a:solidFill>
                </a:endParaRPr>
              </a:p>
              <a:p>
                <a:r>
                  <a:rPr lang="en-US" dirty="0"/>
                  <a:t>The problem is that we cannot distinguish the true treatment effect from other </a:t>
                </a:r>
                <a:r>
                  <a:rPr lang="en-US" dirty="0">
                    <a:solidFill>
                      <a:schemeClr val="accent2"/>
                    </a:solidFill>
                  </a:rPr>
                  <a:t>time-invariant differences between treatment and control</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xfrm>
                <a:off x="223025" y="1825625"/>
                <a:ext cx="11820292" cy="4351338"/>
              </a:xfrm>
              <a:blipFill>
                <a:blip r:embed="rId2"/>
                <a:stretch>
                  <a:fillRect l="-858" t="-1744" r="-1502"/>
                </a:stretch>
              </a:blipFill>
            </p:spPr>
            <p:txBody>
              <a:bodyPr/>
              <a:lstStyle/>
              <a:p>
                <a:r>
                  <a:rPr lang="en-US">
                    <a:noFill/>
                  </a:rPr>
                  <a:t> </a:t>
                </a:r>
              </a:p>
            </p:txBody>
          </p:sp>
        </mc:Fallback>
      </mc:AlternateContent>
    </p:spTree>
    <p:extLst>
      <p:ext uri="{BB962C8B-B14F-4D97-AF65-F5344CB8AC3E}">
        <p14:creationId xmlns:p14="http://schemas.microsoft.com/office/powerpoint/2010/main" val="2447483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6D38-132D-0F4E-9A54-9DD7F9115513}"/>
              </a:ext>
            </a:extLst>
          </p:cNvPr>
          <p:cNvSpPr>
            <a:spLocks noGrp="1"/>
          </p:cNvSpPr>
          <p:nvPr>
            <p:ph type="title"/>
          </p:nvPr>
        </p:nvSpPr>
        <p:spPr/>
        <p:txBody>
          <a:bodyPr/>
          <a:lstStyle/>
          <a:p>
            <a:r>
              <a:rPr lang="en-US" dirty="0"/>
              <a:t>Construct the diff-in-diff estimator</a:t>
            </a:r>
          </a:p>
        </p:txBody>
      </p:sp>
      <p:sp>
        <p:nvSpPr>
          <p:cNvPr id="3" name="Content Placeholder 2">
            <a:extLst>
              <a:ext uri="{FF2B5EF4-FFF2-40B4-BE49-F238E27FC236}">
                <a16:creationId xmlns:a16="http://schemas.microsoft.com/office/drawing/2014/main" id="{E59084AB-ECD7-CE47-AB49-9B402BB7D951}"/>
              </a:ext>
            </a:extLst>
          </p:cNvPr>
          <p:cNvSpPr>
            <a:spLocks noGrp="1"/>
          </p:cNvSpPr>
          <p:nvPr>
            <p:ph idx="1"/>
          </p:nvPr>
        </p:nvSpPr>
        <p:spPr/>
        <p:txBody>
          <a:bodyPr/>
          <a:lstStyle/>
          <a:p>
            <a:r>
              <a:rPr lang="en-US" dirty="0"/>
              <a:t>The naïve comparisons suffer from being unable to distinguish between time-variant and time-invariant differences between treatment and control.</a:t>
            </a:r>
          </a:p>
          <a:p>
            <a:r>
              <a:rPr lang="en-US" dirty="0"/>
              <a:t>Propose combining these two approaches to compensate for each others shortcomings:</a:t>
            </a:r>
          </a:p>
          <a:p>
            <a:r>
              <a:rPr lang="en-US" dirty="0"/>
              <a:t>Intuitively, take two differences:</a:t>
            </a:r>
          </a:p>
          <a:p>
            <a:pPr marL="457200" lvl="1" indent="0">
              <a:buNone/>
            </a:pPr>
            <a:r>
              <a:rPr lang="en-US" dirty="0"/>
              <a:t>1. Treatment subjects before and after treatment time; and</a:t>
            </a:r>
          </a:p>
          <a:p>
            <a:pPr marL="457200" lvl="1" indent="0">
              <a:buNone/>
            </a:pPr>
            <a:r>
              <a:rPr lang="en-US" dirty="0"/>
              <a:t>2. Control subjects before and after treatment time.</a:t>
            </a:r>
          </a:p>
          <a:p>
            <a:r>
              <a:rPr lang="en-US" dirty="0"/>
              <a:t>and then take the difference between them.</a:t>
            </a:r>
          </a:p>
        </p:txBody>
      </p:sp>
    </p:spTree>
    <p:extLst>
      <p:ext uri="{BB962C8B-B14F-4D97-AF65-F5344CB8AC3E}">
        <p14:creationId xmlns:p14="http://schemas.microsoft.com/office/powerpoint/2010/main" val="2521814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54A6-EDA6-9447-B872-ABD5EC2D154D}"/>
              </a:ext>
            </a:extLst>
          </p:cNvPr>
          <p:cNvSpPr>
            <a:spLocks noGrp="1"/>
          </p:cNvSpPr>
          <p:nvPr>
            <p:ph type="title"/>
          </p:nvPr>
        </p:nvSpPr>
        <p:spPr/>
        <p:txBody>
          <a:bodyPr/>
          <a:lstStyle/>
          <a:p>
            <a:r>
              <a:rPr lang="en-US" dirty="0"/>
              <a:t>Diff-in-diff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AA7E19-3775-3D46-B532-DABA2DCE9D38}"/>
                  </a:ext>
                </a:extLst>
              </p:cNvPr>
              <p:cNvSpPr>
                <a:spLocks noGrp="1"/>
              </p:cNvSpPr>
              <p:nvPr>
                <p:ph idx="1"/>
              </p:nvPr>
            </p:nvSpPr>
            <p:spPr>
              <a:xfrm>
                <a:off x="166255" y="1825625"/>
                <a:ext cx="11568545" cy="4351338"/>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r>
                            <a:rPr lang="en-US" b="0" i="0"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e>
                      </m:d>
                    </m:oMath>
                  </m:oMathPara>
                </a14:m>
                <a:endParaRPr lang="en-US"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e>
                      </m:d>
                    </m:oMath>
                  </m:oMathPara>
                </a14:m>
                <a:endParaRPr lang="en-US" b="0" dirty="0">
                  <a:solidFill>
                    <a:schemeClr val="tx1"/>
                  </a:solidFill>
                </a:endParaRPr>
              </a:p>
              <a:p>
                <a:r>
                  <a:rPr lang="en-US" dirty="0"/>
                  <a:t>We can show that:</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oMath>
                </a14:m>
                <a:endParaRPr lang="en-US" b="0" dirty="0">
                  <a:solidFill>
                    <a:schemeClr val="tx1"/>
                  </a:solidFill>
                </a:endParaRP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oMath>
                </a14:m>
                <a:endParaRPr lang="en-US" dirty="0"/>
              </a:p>
              <a:p>
                <a:r>
                  <a:rPr lang="en-US" dirty="0"/>
                  <a:t>Therefore:</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a14:m>
                <a:endParaRPr lang="en-US" b="0" dirty="0">
                  <a:solidFill>
                    <a:schemeClr val="accent2"/>
                  </a:solidFill>
                </a:endParaRPr>
              </a:p>
              <a:p>
                <a:r>
                  <a:rPr lang="en-US" dirty="0"/>
                  <a:t>The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sub>
                    </m:sSub>
                  </m:oMath>
                </a14:m>
                <a:r>
                  <a:rPr lang="en-US" dirty="0">
                    <a:solidFill>
                      <a:schemeClr val="accent2"/>
                    </a:solidFill>
                  </a:rPr>
                  <a:t> </a:t>
                </a:r>
                <a:r>
                  <a:rPr lang="en-US" dirty="0"/>
                  <a:t>part looks monstrous, but we have seen this before when we studied the fundamentals of causal inference for cross-sectional, or propensity-based models</a:t>
                </a:r>
              </a:p>
            </p:txBody>
          </p:sp>
        </mc:Choice>
        <mc:Fallback xmlns="">
          <p:sp>
            <p:nvSpPr>
              <p:cNvPr id="3" name="Content Placeholder 2">
                <a:extLst>
                  <a:ext uri="{FF2B5EF4-FFF2-40B4-BE49-F238E27FC236}">
                    <a16:creationId xmlns:a16="http://schemas.microsoft.com/office/drawing/2014/main" id="{29AA7E19-3775-3D46-B532-DABA2DCE9D38}"/>
                  </a:ext>
                </a:extLst>
              </p:cNvPr>
              <p:cNvSpPr>
                <a:spLocks noGrp="1" noRot="1" noChangeAspect="1" noMove="1" noResize="1" noEditPoints="1" noAdjustHandles="1" noChangeArrowheads="1" noChangeShapeType="1" noTextEdit="1"/>
              </p:cNvSpPr>
              <p:nvPr>
                <p:ph idx="1"/>
              </p:nvPr>
            </p:nvSpPr>
            <p:spPr>
              <a:xfrm>
                <a:off x="166255" y="1825625"/>
                <a:ext cx="11568545" cy="4351338"/>
              </a:xfrm>
              <a:blipFill>
                <a:blip r:embed="rId2"/>
                <a:stretch>
                  <a:fillRect l="-767" b="-1744"/>
                </a:stretch>
              </a:blipFill>
            </p:spPr>
            <p:txBody>
              <a:bodyPr/>
              <a:lstStyle/>
              <a:p>
                <a:r>
                  <a:rPr lang="en-US">
                    <a:noFill/>
                  </a:rPr>
                  <a:t> </a:t>
                </a:r>
              </a:p>
            </p:txBody>
          </p:sp>
        </mc:Fallback>
      </mc:AlternateContent>
    </p:spTree>
    <p:extLst>
      <p:ext uri="{BB962C8B-B14F-4D97-AF65-F5344CB8AC3E}">
        <p14:creationId xmlns:p14="http://schemas.microsoft.com/office/powerpoint/2010/main" val="34443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7FAD-5F9A-B22A-54C0-7675F1160B89}"/>
              </a:ext>
            </a:extLst>
          </p:cNvPr>
          <p:cNvSpPr>
            <a:spLocks noGrp="1"/>
          </p:cNvSpPr>
          <p:nvPr>
            <p:ph type="title"/>
          </p:nvPr>
        </p:nvSpPr>
        <p:spPr/>
        <p:txBody>
          <a:bodyPr/>
          <a:lstStyle/>
          <a:p>
            <a:r>
              <a:rPr lang="en-US" dirty="0"/>
              <a:t>Panel Data</a:t>
            </a:r>
          </a:p>
        </p:txBody>
      </p:sp>
      <p:sp>
        <p:nvSpPr>
          <p:cNvPr id="3" name="Text Placeholder 2">
            <a:extLst>
              <a:ext uri="{FF2B5EF4-FFF2-40B4-BE49-F238E27FC236}">
                <a16:creationId xmlns:a16="http://schemas.microsoft.com/office/drawing/2014/main" id="{971234BC-A8A6-76BA-6036-A2E7B653B0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92594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B2AC-4808-0B4B-A423-61A533BBD54E}"/>
              </a:ext>
            </a:extLst>
          </p:cNvPr>
          <p:cNvSpPr>
            <a:spLocks noGrp="1"/>
          </p:cNvSpPr>
          <p:nvPr>
            <p:ph type="title"/>
          </p:nvPr>
        </p:nvSpPr>
        <p:spPr/>
        <p:txBody>
          <a:bodyPr/>
          <a:lstStyle/>
          <a:p>
            <a:r>
              <a:rPr lang="en-US" dirty="0" err="1"/>
              <a:t>Unconfoundedness</a:t>
            </a:r>
            <a:r>
              <a:rPr lang="en-US" dirty="0"/>
              <a:t>,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2551B5-F632-7744-B0FC-A6C888159A8F}"/>
                  </a:ext>
                </a:extLst>
              </p:cNvPr>
              <p:cNvSpPr>
                <a:spLocks noGrp="1"/>
              </p:cNvSpPr>
              <p:nvPr>
                <p:ph idx="1"/>
              </p:nvPr>
            </p:nvSpPr>
            <p:spPr>
              <a:xfrm>
                <a:off x="429491" y="1253331"/>
                <a:ext cx="11180618" cy="435133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m:oMathPara>
                </a14:m>
                <a:endParaRPr lang="en-US" b="0" dirty="0">
                  <a:solidFill>
                    <a:schemeClr val="accent2"/>
                  </a:solidFill>
                </a:endParaRPr>
              </a:p>
              <a:p>
                <a:r>
                  <a:rPr lang="en-US" dirty="0"/>
                  <a:t>We want to assume </a:t>
                </a:r>
                <a:r>
                  <a:rPr lang="en-US" dirty="0">
                    <a:solidFill>
                      <a:schemeClr val="accent2"/>
                    </a:solidFill>
                  </a:rPr>
                  <a:t>the differences in errors</a:t>
                </a:r>
                <a:r>
                  <a:rPr lang="en-US" dirty="0"/>
                  <a:t> to be zero in expectation. This means that after controlling for time specific and subject specific effects, we assume treatment is exogeneous. Similar to the </a:t>
                </a:r>
                <a:r>
                  <a:rPr lang="en-US" dirty="0" err="1"/>
                  <a:t>unconfoundedness</a:t>
                </a:r>
                <a:r>
                  <a:rPr lang="en-US" dirty="0"/>
                  <a:t> assumption.</a:t>
                </a:r>
              </a:p>
              <a:p>
                <a:r>
                  <a:rPr lang="en-US" dirty="0"/>
                  <a:t>This means there are inherently eight counterfactuals. For treated subjects, we only observe outcomes before and after treatment. For control subjects, we only observe outcome before and after control.</a:t>
                </a:r>
              </a:p>
              <a:p>
                <a:endParaRPr lang="en-US" dirty="0"/>
              </a:p>
            </p:txBody>
          </p:sp>
        </mc:Choice>
        <mc:Fallback xmlns="">
          <p:sp>
            <p:nvSpPr>
              <p:cNvPr id="3" name="Content Placeholder 2">
                <a:extLst>
                  <a:ext uri="{FF2B5EF4-FFF2-40B4-BE49-F238E27FC236}">
                    <a16:creationId xmlns:a16="http://schemas.microsoft.com/office/drawing/2014/main" id="{292551B5-F632-7744-B0FC-A6C888159A8F}"/>
                  </a:ext>
                </a:extLst>
              </p:cNvPr>
              <p:cNvSpPr>
                <a:spLocks noGrp="1" noRot="1" noChangeAspect="1" noMove="1" noResize="1" noEditPoints="1" noAdjustHandles="1" noChangeArrowheads="1" noChangeShapeType="1" noTextEdit="1"/>
              </p:cNvSpPr>
              <p:nvPr>
                <p:ph idx="1"/>
              </p:nvPr>
            </p:nvSpPr>
            <p:spPr>
              <a:xfrm>
                <a:off x="429491" y="1253331"/>
                <a:ext cx="11180618" cy="4351338"/>
              </a:xfrm>
              <a:blipFill>
                <a:blip r:embed="rId2"/>
                <a:stretch>
                  <a:fillRect l="-907" t="-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382265248"/>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041692938"/>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208850501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3737523347"/>
                      </a:ext>
                    </a:extLst>
                  </a:tr>
                </a:tbl>
              </a:graphicData>
            </a:graphic>
          </p:graphicFrame>
        </mc:Choice>
        <mc:Fallback xmlns="">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endParaRPr lang="en-US"/>
                        </a:p>
                      </a:txBody>
                      <a:tcPr>
                        <a:blipFill>
                          <a:blip r:embed="rId3"/>
                          <a:stretch>
                            <a:fillRect l="-375" t="-106667" r="-100749" b="-296667"/>
                          </a:stretch>
                        </a:blipFill>
                      </a:tcPr>
                    </a:tc>
                    <a:tc>
                      <a:txBody>
                        <a:bodyPr/>
                        <a:lstStyle/>
                        <a:p>
                          <a:endParaRPr lang="en-US"/>
                        </a:p>
                      </a:txBody>
                      <a:tcPr>
                        <a:blipFill>
                          <a:blip r:embed="rId3"/>
                          <a:stretch>
                            <a:fillRect l="-100375" t="-106667" r="-749" b="-296667"/>
                          </a:stretch>
                        </a:blipFill>
                      </a:tcPr>
                    </a:tc>
                    <a:extLst>
                      <a:ext uri="{0D108BD9-81ED-4DB2-BD59-A6C34878D82A}">
                        <a16:rowId xmlns:a16="http://schemas.microsoft.com/office/drawing/2014/main" val="2382265248"/>
                      </a:ext>
                    </a:extLst>
                  </a:tr>
                  <a:tr h="370840">
                    <a:tc>
                      <a:txBody>
                        <a:bodyPr/>
                        <a:lstStyle/>
                        <a:p>
                          <a:endParaRPr lang="en-US"/>
                        </a:p>
                      </a:txBody>
                      <a:tcPr>
                        <a:blipFill>
                          <a:blip r:embed="rId3"/>
                          <a:stretch>
                            <a:fillRect l="-375" t="-213793" r="-100749" b="-206897"/>
                          </a:stretch>
                        </a:blipFill>
                      </a:tcPr>
                    </a:tc>
                    <a:tc>
                      <a:txBody>
                        <a:bodyPr/>
                        <a:lstStyle/>
                        <a:p>
                          <a:endParaRPr lang="en-US"/>
                        </a:p>
                      </a:txBody>
                      <a:tcPr>
                        <a:blipFill>
                          <a:blip r:embed="rId3"/>
                          <a:stretch>
                            <a:fillRect l="-100375" t="-213793" r="-749" b="-206897"/>
                          </a:stretch>
                        </a:blipFill>
                      </a:tcPr>
                    </a:tc>
                    <a:extLst>
                      <a:ext uri="{0D108BD9-81ED-4DB2-BD59-A6C34878D82A}">
                        <a16:rowId xmlns:a16="http://schemas.microsoft.com/office/drawing/2014/main" val="2041692938"/>
                      </a:ext>
                    </a:extLst>
                  </a:tr>
                  <a:tr h="370840">
                    <a:tc>
                      <a:txBody>
                        <a:bodyPr/>
                        <a:lstStyle/>
                        <a:p>
                          <a:endParaRPr lang="en-US"/>
                        </a:p>
                      </a:txBody>
                      <a:tcPr>
                        <a:blipFill>
                          <a:blip r:embed="rId3"/>
                          <a:stretch>
                            <a:fillRect l="-375" t="-303333" r="-100749" b="-100000"/>
                          </a:stretch>
                        </a:blipFill>
                      </a:tcPr>
                    </a:tc>
                    <a:tc>
                      <a:txBody>
                        <a:bodyPr/>
                        <a:lstStyle/>
                        <a:p>
                          <a:endParaRPr lang="en-US"/>
                        </a:p>
                      </a:txBody>
                      <a:tcPr>
                        <a:blipFill>
                          <a:blip r:embed="rId3"/>
                          <a:stretch>
                            <a:fillRect l="-100375" t="-303333" r="-749" b="-100000"/>
                          </a:stretch>
                        </a:blipFill>
                      </a:tcPr>
                    </a:tc>
                    <a:extLst>
                      <a:ext uri="{0D108BD9-81ED-4DB2-BD59-A6C34878D82A}">
                        <a16:rowId xmlns:a16="http://schemas.microsoft.com/office/drawing/2014/main" val="2088505016"/>
                      </a:ext>
                    </a:extLst>
                  </a:tr>
                  <a:tr h="370840">
                    <a:tc>
                      <a:txBody>
                        <a:bodyPr/>
                        <a:lstStyle/>
                        <a:p>
                          <a:endParaRPr lang="en-US"/>
                        </a:p>
                      </a:txBody>
                      <a:tcPr>
                        <a:blipFill>
                          <a:blip r:embed="rId3"/>
                          <a:stretch>
                            <a:fillRect l="-375" t="-417241" r="-100749" b="-3448"/>
                          </a:stretch>
                        </a:blipFill>
                      </a:tcPr>
                    </a:tc>
                    <a:tc>
                      <a:txBody>
                        <a:bodyPr/>
                        <a:lstStyle/>
                        <a:p>
                          <a:endParaRPr lang="en-US"/>
                        </a:p>
                      </a:txBody>
                      <a:tcPr>
                        <a:blipFill>
                          <a:blip r:embed="rId3"/>
                          <a:stretch>
                            <a:fillRect l="-100375" t="-417241" r="-749" b="-3448"/>
                          </a:stretch>
                        </a:blipFill>
                      </a:tcPr>
                    </a:tc>
                    <a:extLst>
                      <a:ext uri="{0D108BD9-81ED-4DB2-BD59-A6C34878D82A}">
                        <a16:rowId xmlns:a16="http://schemas.microsoft.com/office/drawing/2014/main" val="3737523347"/>
                      </a:ext>
                    </a:extLst>
                  </a:tr>
                </a:tbl>
              </a:graphicData>
            </a:graphic>
          </p:graphicFrame>
        </mc:Fallback>
      </mc:AlternateContent>
      <p:sp>
        <p:nvSpPr>
          <p:cNvPr id="5" name="TextBox 4">
            <a:extLst>
              <a:ext uri="{FF2B5EF4-FFF2-40B4-BE49-F238E27FC236}">
                <a16:creationId xmlns:a16="http://schemas.microsoft.com/office/drawing/2014/main" id="{A2BE0769-7165-A947-9B90-C3E4D4190E71}"/>
              </a:ext>
            </a:extLst>
          </p:cNvPr>
          <p:cNvSpPr txBox="1"/>
          <p:nvPr/>
        </p:nvSpPr>
        <p:spPr>
          <a:xfrm>
            <a:off x="9100207" y="5281503"/>
            <a:ext cx="1454565" cy="646331"/>
          </a:xfrm>
          <a:prstGeom prst="rect">
            <a:avLst/>
          </a:prstGeom>
          <a:noFill/>
        </p:spPr>
        <p:txBody>
          <a:bodyPr wrap="none" rtlCol="0">
            <a:spAutoFit/>
          </a:bodyPr>
          <a:lstStyle/>
          <a:p>
            <a:r>
              <a:rPr lang="en-US" dirty="0">
                <a:solidFill>
                  <a:srgbClr val="00B050"/>
                </a:solidFill>
              </a:rPr>
              <a:t>Observed</a:t>
            </a:r>
          </a:p>
          <a:p>
            <a:r>
              <a:rPr lang="en-US" dirty="0">
                <a:solidFill>
                  <a:srgbClr val="FF0000"/>
                </a:solidFill>
              </a:rPr>
              <a:t>Not observed</a:t>
            </a:r>
          </a:p>
        </p:txBody>
      </p:sp>
    </p:spTree>
    <p:extLst>
      <p:ext uri="{BB962C8B-B14F-4D97-AF65-F5344CB8AC3E}">
        <p14:creationId xmlns:p14="http://schemas.microsoft.com/office/powerpoint/2010/main" val="301940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CFCA-5881-7645-A8AD-DDC540E646D9}"/>
              </a:ext>
            </a:extLst>
          </p:cNvPr>
          <p:cNvSpPr>
            <a:spLocks noGrp="1"/>
          </p:cNvSpPr>
          <p:nvPr>
            <p:ph type="title"/>
          </p:nvPr>
        </p:nvSpPr>
        <p:spPr/>
        <p:txBody>
          <a:bodyPr/>
          <a:lstStyle/>
          <a:p>
            <a:r>
              <a:rPr lang="en-US" dirty="0"/>
              <a:t>Panel data’s advantage over cross-sectional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EE697-6CDE-7E4B-AF7D-ADF4AF33CE0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With cross-sectional, we cannot control for individual fixed effects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We would have to use some flexible function of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oMath>
                </a14:m>
                <a:r>
                  <a:rPr lang="en-US" dirty="0"/>
                  <a:t>. </a:t>
                </a:r>
              </a:p>
              <a:p>
                <a:r>
                  <a:rPr lang="en-US" dirty="0"/>
                  <a:t>We could instead of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control for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This has implications for whether we believe the </a:t>
                </a:r>
                <a:r>
                  <a:rPr lang="en-US" dirty="0" err="1"/>
                  <a:t>unconfoundedness</a:t>
                </a:r>
                <a:r>
                  <a:rPr lang="en-US" dirty="0"/>
                  <a:t> assumption is true with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and why we are not using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𝜂</m:t>
                        </m:r>
                      </m:e>
                      <m:sub>
                        <m:r>
                          <a:rPr lang="en-US" b="0" i="1" smtClean="0">
                            <a:solidFill>
                              <a:schemeClr val="tx1"/>
                            </a:solidFill>
                            <a:latin typeface="Cambria Math" panose="02040503050406030204" pitchFamily="18" charset="0"/>
                          </a:rPr>
                          <m:t>𝑖</m:t>
                        </m:r>
                      </m:sub>
                    </m:sSub>
                  </m:oMath>
                </a14:m>
                <a:r>
                  <a:rPr lang="en-US" dirty="0"/>
                  <a:t> instead.</a:t>
                </a:r>
              </a:p>
              <a:p>
                <a:endParaRPr lang="en-US" dirty="0"/>
              </a:p>
            </p:txBody>
          </p:sp>
        </mc:Choice>
        <mc:Fallback xmlns="">
          <p:sp>
            <p:nvSpPr>
              <p:cNvPr id="3" name="Content Placeholder 2">
                <a:extLst>
                  <a:ext uri="{FF2B5EF4-FFF2-40B4-BE49-F238E27FC236}">
                    <a16:creationId xmlns:a16="http://schemas.microsoft.com/office/drawing/2014/main" id="{7E6EE697-6CDE-7E4B-AF7D-ADF4AF33CE04}"/>
                  </a:ext>
                </a:extLst>
              </p:cNvPr>
              <p:cNvSpPr>
                <a:spLocks noGrp="1" noRot="1" noChangeAspect="1" noMove="1" noResize="1" noEditPoints="1" noAdjustHandles="1" noChangeArrowheads="1" noChangeShapeType="1" noTextEdit="1"/>
              </p:cNvSpPr>
              <p:nvPr>
                <p:ph idx="1"/>
              </p:nvPr>
            </p:nvSpPr>
            <p:spPr>
              <a:blipFill>
                <a:blip r:embed="rId3"/>
                <a:stretch>
                  <a:fillRect l="-1086" r="-724"/>
                </a:stretch>
              </a:blipFill>
            </p:spPr>
            <p:txBody>
              <a:bodyPr/>
              <a:lstStyle/>
              <a:p>
                <a:r>
                  <a:rPr lang="en-US">
                    <a:noFill/>
                  </a:rPr>
                  <a:t> </a:t>
                </a:r>
              </a:p>
            </p:txBody>
          </p:sp>
        </mc:Fallback>
      </mc:AlternateContent>
    </p:spTree>
    <p:extLst>
      <p:ext uri="{BB962C8B-B14F-4D97-AF65-F5344CB8AC3E}">
        <p14:creationId xmlns:p14="http://schemas.microsoft.com/office/powerpoint/2010/main" val="1502238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Difference-in-difference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A simpler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242727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88FFDE3-66C3-C743-9C03-D8AEC6DB8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0" y="3786247"/>
            <a:ext cx="121920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4A984C-75F5-ED45-9028-3A4DB5AD05C1}"/>
              </a:ext>
            </a:extLst>
          </p:cNvPr>
          <p:cNvSpPr>
            <a:spLocks noGrp="1"/>
          </p:cNvSpPr>
          <p:nvPr>
            <p:ph type="title"/>
          </p:nvPr>
        </p:nvSpPr>
        <p:spPr/>
        <p:txBody>
          <a:bodyPr/>
          <a:lstStyle/>
          <a:p>
            <a:r>
              <a:rPr lang="en-US" dirty="0"/>
              <a:t>Let’s see this come out in simulation evidence</a:t>
            </a:r>
          </a:p>
        </p:txBody>
      </p:sp>
      <p:sp>
        <p:nvSpPr>
          <p:cNvPr id="3" name="Content Placeholder 2">
            <a:extLst>
              <a:ext uri="{FF2B5EF4-FFF2-40B4-BE49-F238E27FC236}">
                <a16:creationId xmlns:a16="http://schemas.microsoft.com/office/drawing/2014/main" id="{90EEBAF0-F688-D142-8554-EB33F9B7E99F}"/>
              </a:ext>
            </a:extLst>
          </p:cNvPr>
          <p:cNvSpPr>
            <a:spLocks noGrp="1"/>
          </p:cNvSpPr>
          <p:nvPr>
            <p:ph idx="1"/>
          </p:nvPr>
        </p:nvSpPr>
        <p:spPr>
          <a:xfrm>
            <a:off x="838200" y="1825625"/>
            <a:ext cx="10515600" cy="985814"/>
          </a:xfrm>
        </p:spPr>
        <p:txBody>
          <a:bodyPr/>
          <a:lstStyle/>
          <a:p>
            <a:r>
              <a:rPr lang="en-US" dirty="0"/>
              <a:t>We generate a panel of outcome data, with seven pre-treatment periods, and three post-treatment periods.</a:t>
            </a:r>
          </a:p>
        </p:txBody>
      </p:sp>
      <p:sp>
        <p:nvSpPr>
          <p:cNvPr id="4" name="TextBox 3">
            <a:extLst>
              <a:ext uri="{FF2B5EF4-FFF2-40B4-BE49-F238E27FC236}">
                <a16:creationId xmlns:a16="http://schemas.microsoft.com/office/drawing/2014/main" id="{C81B6C51-FB0A-8845-BE05-5FE19C923B57}"/>
              </a:ext>
            </a:extLst>
          </p:cNvPr>
          <p:cNvSpPr txBox="1"/>
          <p:nvPr/>
        </p:nvSpPr>
        <p:spPr>
          <a:xfrm>
            <a:off x="996287" y="3429000"/>
            <a:ext cx="7055892" cy="2862322"/>
          </a:xfrm>
          <a:prstGeom prst="rect">
            <a:avLst/>
          </a:prstGeom>
          <a:noFill/>
          <a:ln w="38100">
            <a:solidFill>
              <a:schemeClr val="accent2"/>
            </a:solidFill>
          </a:ln>
        </p:spPr>
        <p:txBody>
          <a:bodyPr wrap="square" rtlCol="0">
            <a:spAutoFit/>
          </a:bodyPr>
          <a:lstStyle/>
          <a:p>
            <a:r>
              <a:rPr lang="en-US" dirty="0"/>
              <a:t>Pre-treatment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A1968404-7A0C-5143-B8CD-39ACFF923F53}"/>
              </a:ext>
            </a:extLst>
          </p:cNvPr>
          <p:cNvSpPr txBox="1"/>
          <p:nvPr/>
        </p:nvSpPr>
        <p:spPr>
          <a:xfrm>
            <a:off x="8052179" y="3429000"/>
            <a:ext cx="3527946" cy="2862322"/>
          </a:xfrm>
          <a:prstGeom prst="rect">
            <a:avLst/>
          </a:prstGeom>
          <a:noFill/>
          <a:ln w="38100">
            <a:solidFill>
              <a:schemeClr val="accent6">
                <a:lumMod val="75000"/>
              </a:schemeClr>
            </a:solidFill>
          </a:ln>
        </p:spPr>
        <p:txBody>
          <a:bodyPr wrap="square" rtlCol="0">
            <a:spAutoFit/>
          </a:bodyPr>
          <a:lstStyle/>
          <a:p>
            <a:r>
              <a:rPr lang="en-US" dirty="0"/>
              <a:t>Post-Treatment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68471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4627-6E43-8E43-819A-13BFA212DD05}"/>
              </a:ext>
            </a:extLst>
          </p:cNvPr>
          <p:cNvSpPr>
            <a:spLocks noGrp="1"/>
          </p:cNvSpPr>
          <p:nvPr>
            <p:ph type="title"/>
          </p:nvPr>
        </p:nvSpPr>
        <p:spPr/>
        <p:txBody>
          <a:bodyPr/>
          <a:lstStyle/>
          <a:p>
            <a:r>
              <a:rPr lang="en-US" dirty="0"/>
              <a:t>Compare performance of cross-sectional to panel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7C85CE-A72B-FF47-A368-A1E6082352FC}"/>
                  </a:ext>
                </a:extLst>
              </p:cNvPr>
              <p:cNvSpPr>
                <a:spLocks noGrp="1"/>
              </p:cNvSpPr>
              <p:nvPr>
                <p:ph idx="1"/>
              </p:nvPr>
            </p:nvSpPr>
            <p:spPr/>
            <p:txBody>
              <a:bodyPr/>
              <a:lstStyle/>
              <a:p>
                <a:r>
                  <a:rPr lang="en-US" dirty="0"/>
                  <a:t>What if we ignored the panel structure, and estimated impacts only using pre-treatment period: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m:oMathPara>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1</m:t>
                        </m:r>
                      </m:sub>
                    </m:sSub>
                  </m:oMath>
                </a14:m>
                <a:r>
                  <a:rPr lang="en-US" dirty="0"/>
                  <a:t> is a post-treatment period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0</m:t>
                        </m:r>
                      </m:sub>
                    </m:sSub>
                  </m:oMath>
                </a14:m>
                <a:r>
                  <a:rPr lang="en-US" dirty="0"/>
                  <a:t> is a pre-treatment period, so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a14:m>
                <a:r>
                  <a:rPr lang="en-US" dirty="0"/>
                  <a:t> are pre-treatment features?</a:t>
                </a:r>
              </a:p>
              <a:p>
                <a:r>
                  <a:rPr lang="en-US" dirty="0"/>
                  <a:t>If we control for enough features to meet the </a:t>
                </a:r>
                <a:r>
                  <a:rPr lang="en-US" dirty="0" err="1"/>
                  <a:t>unconfoundedness</a:t>
                </a:r>
                <a:r>
                  <a:rPr lang="en-US" dirty="0"/>
                  <a:t> assumption, then we should have the same performance as a difference-in-difference model will.</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A67C85CE-A72B-FF47-A368-A1E6082352FC}"/>
                  </a:ext>
                </a:extLst>
              </p:cNvPr>
              <p:cNvSpPr>
                <a:spLocks noGrp="1" noRot="1" noChangeAspect="1" noMove="1" noResize="1" noEditPoints="1" noAdjustHandles="1" noChangeArrowheads="1" noChangeShapeType="1" noTextEdit="1"/>
              </p:cNvSpPr>
              <p:nvPr>
                <p:ph idx="1"/>
              </p:nvPr>
            </p:nvSpPr>
            <p:spPr>
              <a:blipFill>
                <a:blip r:embed="rId3"/>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1473148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3971-F3EF-CE4D-8AF8-728A6C93240B}"/>
              </a:ext>
            </a:extLst>
          </p:cNvPr>
          <p:cNvSpPr>
            <a:spLocks noGrp="1"/>
          </p:cNvSpPr>
          <p:nvPr>
            <p:ph type="title"/>
          </p:nvPr>
        </p:nvSpPr>
        <p:spPr/>
        <p:txBody>
          <a:bodyPr/>
          <a:lstStyle/>
          <a:p>
            <a:r>
              <a:rPr lang="en-US" dirty="0"/>
              <a:t>Simulation evidence of cross-sectional and panel data</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r>
                            <a:rPr lang="en-US" dirty="0"/>
                            <a:t>Estimate of </a:t>
                          </a:r>
                          <a14:m>
                            <m:oMath xmlns:m="http://schemas.openxmlformats.org/officeDocument/2006/math">
                              <m:r>
                                <a:rPr lang="en-US" i="1" smtClean="0">
                                  <a:latin typeface="Cambria Math" panose="02040503050406030204" pitchFamily="18" charset="0"/>
                                </a:rPr>
                                <m:t>𝜏</m:t>
                              </m:r>
                            </m:oMath>
                          </a14:m>
                          <a:endParaRPr lang="en-US" dirty="0"/>
                        </a:p>
                      </a:txBody>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Choice>
        <mc:Fallback xmlns="">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blipFill>
                          <a:blip r:embed="rId2"/>
                          <a:stretch>
                            <a:fillRect l="-200505" t="-6897" r="-101010" b="-634483"/>
                          </a:stretch>
                        </a:blipFill>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Fallback>
      </mc:AlternateContent>
      <p:sp>
        <p:nvSpPr>
          <p:cNvPr id="5" name="TextBox 4">
            <a:extLst>
              <a:ext uri="{FF2B5EF4-FFF2-40B4-BE49-F238E27FC236}">
                <a16:creationId xmlns:a16="http://schemas.microsoft.com/office/drawing/2014/main" id="{4D605FBD-A029-BC43-98BA-F3C6CEC9099F}"/>
              </a:ext>
            </a:extLst>
          </p:cNvPr>
          <p:cNvSpPr txBox="1"/>
          <p:nvPr/>
        </p:nvSpPr>
        <p:spPr>
          <a:xfrm>
            <a:off x="838200" y="4718304"/>
            <a:ext cx="10049256" cy="646331"/>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of cross-sectional models can vary over pre-treatment periods, but we have more consistent performance</a:t>
            </a:r>
          </a:p>
        </p:txBody>
      </p:sp>
    </p:spTree>
    <p:extLst>
      <p:ext uri="{BB962C8B-B14F-4D97-AF65-F5344CB8AC3E}">
        <p14:creationId xmlns:p14="http://schemas.microsoft.com/office/powerpoint/2010/main" val="121067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Arguable validation using panel data</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44472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6E20-3792-FB47-8BD3-7386647ACEAE}"/>
              </a:ext>
            </a:extLst>
          </p:cNvPr>
          <p:cNvSpPr>
            <a:spLocks noGrp="1"/>
          </p:cNvSpPr>
          <p:nvPr>
            <p:ph type="title"/>
          </p:nvPr>
        </p:nvSpPr>
        <p:spPr/>
        <p:txBody>
          <a:bodyPr/>
          <a:lstStyle/>
          <a:p>
            <a:r>
              <a:rPr lang="en-US" dirty="0"/>
              <a:t>Difference-in-difference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879A17-D217-A14E-B845-72F55FA70DAE}"/>
                  </a:ext>
                </a:extLst>
              </p:cNvPr>
              <p:cNvSpPr>
                <a:spLocks noGrp="1"/>
              </p:cNvSpPr>
              <p:nvPr>
                <p:ph idx="1"/>
              </p:nvPr>
            </p:nvSpPr>
            <p:spPr/>
            <p:txBody>
              <a:bodyPr/>
              <a:lstStyle/>
              <a:p>
                <a:r>
                  <a:rPr lang="en-US" dirty="0"/>
                  <a:t>The diff-in-diff estimator comes from comparing the difference over time of the treatment group, to the difference over time of the control group.</a:t>
                </a:r>
              </a:p>
              <a:p>
                <a:r>
                  <a:rPr lang="en-US" dirty="0"/>
                  <a:t>Therefore, the diff-in-diff estimator is identified – or yields an unbiased estimate – if the treatment and control have similar trends before treatment time.</a:t>
                </a:r>
              </a:p>
              <a:p>
                <a:r>
                  <a:rPr lang="en-US" dirty="0"/>
                  <a:t>Differences in the outcome after treatment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are interpreted as due to treatment and what would have happened anyway.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8879A17-D217-A14E-B845-72F55FA70DAE}"/>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852881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Two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36638"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36638" cy="369332"/>
              </a:xfrm>
              <a:prstGeom prst="rect">
                <a:avLst/>
              </a:prstGeom>
              <a:blipFill>
                <a:blip r:embed="rId3"/>
                <a:stretch>
                  <a:fillRect l="-226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141334" y="140944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870899" y="3856631"/>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FC2BC1E-C28D-324D-8721-3785FFB0B5C9}"/>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A2D26AE-E8BA-934A-A48B-E59BE1A2C09C}"/>
              </a:ext>
            </a:extLst>
          </p:cNvPr>
          <p:cNvSpPr txBox="1"/>
          <p:nvPr/>
        </p:nvSpPr>
        <p:spPr>
          <a:xfrm>
            <a:off x="325459" y="4288500"/>
            <a:ext cx="2545440" cy="369332"/>
          </a:xfrm>
          <a:prstGeom prst="rect">
            <a:avLst/>
          </a:prstGeom>
          <a:noFill/>
        </p:spPr>
        <p:txBody>
          <a:bodyPr wrap="none" rtlCol="0">
            <a:spAutoFit/>
          </a:bodyPr>
          <a:lstStyle/>
          <a:p>
            <a:r>
              <a:rPr lang="en-US" dirty="0"/>
              <a:t>Difference pre-treatment</a:t>
            </a:r>
          </a:p>
        </p:txBody>
      </p:sp>
      <p:sp>
        <p:nvSpPr>
          <p:cNvPr id="36" name="TextBox 35">
            <a:extLst>
              <a:ext uri="{FF2B5EF4-FFF2-40B4-BE49-F238E27FC236}">
                <a16:creationId xmlns:a16="http://schemas.microsoft.com/office/drawing/2014/main" id="{E6945317-019A-F64E-B0AA-B5242BC525E4}"/>
              </a:ext>
            </a:extLst>
          </p:cNvPr>
          <p:cNvSpPr txBox="1"/>
          <p:nvPr/>
        </p:nvSpPr>
        <p:spPr>
          <a:xfrm>
            <a:off x="6761230" y="2888674"/>
            <a:ext cx="2631746" cy="369332"/>
          </a:xfrm>
          <a:prstGeom prst="rect">
            <a:avLst/>
          </a:prstGeom>
          <a:noFill/>
        </p:spPr>
        <p:txBody>
          <a:bodyPr wrap="none" rtlCol="0">
            <a:spAutoFit/>
          </a:bodyPr>
          <a:lstStyle/>
          <a:p>
            <a:r>
              <a:rPr lang="en-US" dirty="0"/>
              <a:t>Difference post-treatment</a:t>
            </a:r>
          </a:p>
        </p:txBody>
      </p:sp>
    </p:spTree>
    <p:extLst>
      <p:ext uri="{BB962C8B-B14F-4D97-AF65-F5344CB8AC3E}">
        <p14:creationId xmlns:p14="http://schemas.microsoft.com/office/powerpoint/2010/main" val="4124362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Difference in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362200" y="4002102"/>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p:nvPr/>
        </p:nvCxnSpPr>
        <p:spPr>
          <a:xfrm flipV="1">
            <a:off x="6054437" y="2047225"/>
            <a:ext cx="4267200" cy="102523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8756074" y="1594107"/>
            <a:ext cx="0" cy="80272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8732218" y="1661623"/>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293927" y="1853048"/>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21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4"/>
            <a:ext cx="3672840" cy="4667239"/>
          </a:xfrm>
        </p:spPr>
        <p:txBody>
          <a:bodyPr>
            <a:normAutofit lnSpcReduction="10000"/>
          </a:bodyPr>
          <a:lstStyle/>
          <a:p>
            <a:r>
              <a:rPr lang="en-US" dirty="0"/>
              <a:t>We track treated and control units over time, and see their outcomes before and after they are treated.</a:t>
            </a:r>
          </a:p>
          <a:p>
            <a:r>
              <a:rPr lang="en-US" dirty="0"/>
              <a:t>Before treatment, their outcomes have the </a:t>
            </a:r>
            <a:r>
              <a:rPr lang="en-US" u="sng" dirty="0"/>
              <a:t>exact same</a:t>
            </a:r>
            <a:r>
              <a:rPr lang="en-US" dirty="0"/>
              <a:t> trend.</a:t>
            </a:r>
          </a:p>
          <a:p>
            <a:r>
              <a:rPr lang="en-US" dirty="0"/>
              <a:t>We assume that the difference in trends after treatment is due to treatment.</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1825857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DB75-2B7E-D74A-A682-8033F36C3F47}"/>
              </a:ext>
            </a:extLst>
          </p:cNvPr>
          <p:cNvSpPr>
            <a:spLocks noGrp="1"/>
          </p:cNvSpPr>
          <p:nvPr>
            <p:ph type="title"/>
          </p:nvPr>
        </p:nvSpPr>
        <p:spPr/>
        <p:txBody>
          <a:bodyPr/>
          <a:lstStyle/>
          <a:p>
            <a:r>
              <a:rPr lang="en-US" dirty="0"/>
              <a:t>Pre-trend tests</a:t>
            </a:r>
          </a:p>
        </p:txBody>
      </p:sp>
      <p:sp>
        <p:nvSpPr>
          <p:cNvPr id="3" name="Content Placeholder 2">
            <a:extLst>
              <a:ext uri="{FF2B5EF4-FFF2-40B4-BE49-F238E27FC236}">
                <a16:creationId xmlns:a16="http://schemas.microsoft.com/office/drawing/2014/main" id="{1D917A6A-E36D-1547-A30F-5E10C3D48F5F}"/>
              </a:ext>
            </a:extLst>
          </p:cNvPr>
          <p:cNvSpPr>
            <a:spLocks noGrp="1"/>
          </p:cNvSpPr>
          <p:nvPr>
            <p:ph idx="1"/>
          </p:nvPr>
        </p:nvSpPr>
        <p:spPr/>
        <p:txBody>
          <a:bodyPr/>
          <a:lstStyle/>
          <a:p>
            <a:r>
              <a:rPr lang="en-US" dirty="0"/>
              <a:t>If treatment and control groups do not have parallel trends in outcomes pre-treatment, then we cannot distinguish how much of the post-treatment difference is due to the true treatment effect and what would have happened anyway.</a:t>
            </a:r>
          </a:p>
          <a:p>
            <a:r>
              <a:rPr lang="en-US" dirty="0"/>
              <a:t>If the treatment was on a different trajectory of the control, then how can we be sure how the treatment would have behaved if it were not treated?</a:t>
            </a:r>
          </a:p>
        </p:txBody>
      </p:sp>
    </p:spTree>
    <p:extLst>
      <p:ext uri="{BB962C8B-B14F-4D97-AF65-F5344CB8AC3E}">
        <p14:creationId xmlns:p14="http://schemas.microsoft.com/office/powerpoint/2010/main" val="1820802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No Parallel Trends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a:cxnSpLocks/>
          </p:cNvCxnSpPr>
          <p:nvPr/>
        </p:nvCxnSpPr>
        <p:spPr>
          <a:xfrm flipV="1">
            <a:off x="1828800" y="2888674"/>
            <a:ext cx="4267200" cy="487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64828" y="1422920"/>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9000063" y="3224008"/>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a:cxnSpLocks/>
          </p:cNvCxnSpPr>
          <p:nvPr/>
        </p:nvCxnSpPr>
        <p:spPr>
          <a:xfrm flipH="1">
            <a:off x="2682753" y="2975177"/>
            <a:ext cx="6927" cy="1849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a:cxnSpLocks/>
          </p:cNvCxnSpPr>
          <p:nvPr/>
        </p:nvCxnSpPr>
        <p:spPr>
          <a:xfrm flipV="1">
            <a:off x="6102360" y="2827637"/>
            <a:ext cx="4385528" cy="7848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9101570" y="1704656"/>
            <a:ext cx="0" cy="11229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9115423" y="1982178"/>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403791" y="2174484"/>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7274960" y="2174484"/>
            <a:ext cx="0" cy="152230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4776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FB8F-3EF3-0846-9AF9-ABCBF7266945}"/>
              </a:ext>
            </a:extLst>
          </p:cNvPr>
          <p:cNvSpPr>
            <a:spLocks noGrp="1"/>
          </p:cNvSpPr>
          <p:nvPr>
            <p:ph type="title"/>
          </p:nvPr>
        </p:nvSpPr>
        <p:spPr/>
        <p:txBody>
          <a:bodyPr/>
          <a:lstStyle/>
          <a:p>
            <a:r>
              <a:rPr lang="en-US" dirty="0"/>
              <a:t>Pre-trend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AD80E7-CABA-8F4F-9991-57DAB71B8D63}"/>
                  </a:ext>
                </a:extLst>
              </p:cNvPr>
              <p:cNvSpPr>
                <a:spLocks noGrp="1"/>
              </p:cNvSpPr>
              <p:nvPr>
                <p:ph idx="1"/>
              </p:nvPr>
            </p:nvSpPr>
            <p:spPr/>
            <p:txBody>
              <a:bodyPr/>
              <a:lstStyle/>
              <a:p>
                <a:r>
                  <a:rPr lang="en-US" dirty="0"/>
                  <a:t>Estimate the impact of the treatment on pre-treatment outcomes</a:t>
                </a:r>
                <a:endParaRPr 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r>
                            <a:rPr lang="en-US" b="0" i="1" smtClean="0">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e>
                          </m:nary>
                        </m:e>
                      </m:nary>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p>
              <a:p>
                <a:r>
                  <a:rPr lang="en-US" dirty="0"/>
                  <a:t>Where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is whether a subject is ever treated interacted with an indicator of time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oMath>
                </a14:m>
                <a:endParaRPr lang="en-US" b="0" dirty="0">
                  <a:solidFill>
                    <a:schemeClr val="tx1"/>
                  </a:solidFill>
                </a:endParaRPr>
              </a:p>
              <a:p>
                <a:r>
                  <a:rPr lang="en-US" dirty="0"/>
                  <a:t>Then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estimates the impact of the treatment on pre-treatment outcomes, and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oMath>
                </a14:m>
                <a:r>
                  <a:rPr lang="en-US" dirty="0"/>
                  <a:t> estimates the impact on post-treatment outcomes.</a:t>
                </a:r>
              </a:p>
            </p:txBody>
          </p:sp>
        </mc:Choice>
        <mc:Fallback xmlns="">
          <p:sp>
            <p:nvSpPr>
              <p:cNvPr id="3" name="Content Placeholder 2">
                <a:extLst>
                  <a:ext uri="{FF2B5EF4-FFF2-40B4-BE49-F238E27FC236}">
                    <a16:creationId xmlns:a16="http://schemas.microsoft.com/office/drawing/2014/main" id="{9EAD80E7-CABA-8F4F-9991-57DAB71B8D63}"/>
                  </a:ext>
                </a:extLst>
              </p:cNvPr>
              <p:cNvSpPr>
                <a:spLocks noGrp="1" noRot="1" noChangeAspect="1" noMove="1" noResize="1" noEditPoints="1" noAdjustHandles="1" noChangeArrowheads="1" noChangeShapeType="1" noTextEdit="1"/>
              </p:cNvSpPr>
              <p:nvPr>
                <p:ph idx="1"/>
              </p:nvPr>
            </p:nvSpPr>
            <p:spPr>
              <a:blipFill>
                <a:blip r:embed="rId2"/>
                <a:stretch>
                  <a:fillRect l="-1086" t="-27616"/>
                </a:stretch>
              </a:blipFill>
            </p:spPr>
            <p:txBody>
              <a:bodyPr/>
              <a:lstStyle/>
              <a:p>
                <a:r>
                  <a:rPr lang="en-US">
                    <a:noFill/>
                  </a:rPr>
                  <a:t> </a:t>
                </a:r>
              </a:p>
            </p:txBody>
          </p:sp>
        </mc:Fallback>
      </mc:AlternateContent>
    </p:spTree>
    <p:extLst>
      <p:ext uri="{BB962C8B-B14F-4D97-AF65-F5344CB8AC3E}">
        <p14:creationId xmlns:p14="http://schemas.microsoft.com/office/powerpoint/2010/main" val="2328922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FB8E-6304-8B4C-9585-09FAA6A5BF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770A96-A786-3542-A1E7-7B3ACEB783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74991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Staggered treatment time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2090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Identification deep dive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854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611-3F7D-2B4E-8A69-50953493E1A2}"/>
              </a:ext>
            </a:extLst>
          </p:cNvPr>
          <p:cNvSpPr>
            <a:spLocks noGrp="1"/>
          </p:cNvSpPr>
          <p:nvPr>
            <p:ph type="title"/>
          </p:nvPr>
        </p:nvSpPr>
        <p:spPr/>
        <p:txBody>
          <a:bodyPr/>
          <a:lstStyle/>
          <a:p>
            <a:r>
              <a:rPr lang="en-US" dirty="0"/>
              <a:t>Identification deep dive</a:t>
            </a:r>
          </a:p>
        </p:txBody>
      </p:sp>
      <p:sp>
        <p:nvSpPr>
          <p:cNvPr id="3" name="Content Placeholder 2">
            <a:extLst>
              <a:ext uri="{FF2B5EF4-FFF2-40B4-BE49-F238E27FC236}">
                <a16:creationId xmlns:a16="http://schemas.microsoft.com/office/drawing/2014/main" id="{94919043-4032-2448-B034-C35C7569E7E5}"/>
              </a:ext>
            </a:extLst>
          </p:cNvPr>
          <p:cNvSpPr>
            <a:spLocks noGrp="1"/>
          </p:cNvSpPr>
          <p:nvPr>
            <p:ph idx="1"/>
          </p:nvPr>
        </p:nvSpPr>
        <p:spPr/>
        <p:txBody>
          <a:bodyPr/>
          <a:lstStyle/>
          <a:p>
            <a:r>
              <a:rPr lang="en-US" dirty="0"/>
              <a:t>Controlling for lagged outcome or not, and its implication for inference</a:t>
            </a:r>
          </a:p>
          <a:p>
            <a:r>
              <a:rPr lang="en-US" dirty="0"/>
              <a:t>Controlling for features instead of fixed effects</a:t>
            </a:r>
          </a:p>
        </p:txBody>
      </p:sp>
    </p:spTree>
    <p:extLst>
      <p:ext uri="{BB962C8B-B14F-4D97-AF65-F5344CB8AC3E}">
        <p14:creationId xmlns:p14="http://schemas.microsoft.com/office/powerpoint/2010/main" val="20055217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Continuous treatments</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543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Comparing trends lets us arguably validate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580873"/>
            <a:ext cx="3672840" cy="4888500"/>
          </a:xfrm>
        </p:spPr>
        <p:txBody>
          <a:bodyPr>
            <a:normAutofit/>
          </a:bodyPr>
          <a:lstStyle/>
          <a:p>
            <a:r>
              <a:rPr lang="en-US" dirty="0"/>
              <a:t>We want to know how the treated unit would behave if we did not treat it.</a:t>
            </a:r>
          </a:p>
          <a:p>
            <a:r>
              <a:rPr lang="en-US" dirty="0"/>
              <a:t>The more similar pre-treatment trends are, the more we think that the control unit’s post-treatment outcomes represent this.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348888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Where </a:t>
            </a:r>
            <a:r>
              <a:rPr lang="en-US" dirty="0" err="1"/>
              <a:t>DiD</a:t>
            </a:r>
            <a:r>
              <a:rPr lang="en-US" dirty="0"/>
              <a:t> and SC models come in</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How do we find the ideal control unit on the right? What if we can’t?</a:t>
            </a:r>
          </a:p>
          <a:p>
            <a:r>
              <a:rPr lang="en-US" dirty="0"/>
              <a:t>What if treatment is staggered (</a:t>
            </a:r>
            <a:r>
              <a:rPr lang="en-US" dirty="0" err="1"/>
              <a:t>ie</a:t>
            </a:r>
            <a:r>
              <a:rPr lang="en-US" dirty="0"/>
              <a:t>, roll out of a new algorithm over states or stores)?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ED6683C6-023A-CAB8-0432-0B6B2A917D7A}"/>
              </a:ext>
            </a:extLst>
          </p:cNvPr>
          <p:cNvGrpSpPr/>
          <p:nvPr/>
        </p:nvGrpSpPr>
        <p:grpSpPr>
          <a:xfrm>
            <a:off x="5257800" y="2961861"/>
            <a:ext cx="5818061" cy="1197170"/>
            <a:chOff x="5257800" y="2896075"/>
            <a:chExt cx="5818061" cy="1197170"/>
          </a:xfrm>
        </p:grpSpPr>
        <p:cxnSp>
          <p:nvCxnSpPr>
            <p:cNvPr id="34" name="Straight Connector 33">
              <a:extLst>
                <a:ext uri="{FF2B5EF4-FFF2-40B4-BE49-F238E27FC236}">
                  <a16:creationId xmlns:a16="http://schemas.microsoft.com/office/drawing/2014/main" id="{A19C91AD-6611-D351-B0D3-225BFDFB017F}"/>
                </a:ext>
              </a:extLst>
            </p:cNvPr>
            <p:cNvCxnSpPr>
              <a:cxnSpLocks/>
            </p:cNvCxnSpPr>
            <p:nvPr/>
          </p:nvCxnSpPr>
          <p:spPr>
            <a:xfrm>
              <a:off x="5257800" y="2896075"/>
              <a:ext cx="3589350" cy="119717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5" y="4071371"/>
              <a:ext cx="2219186" cy="21874"/>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0625A33D-C58D-BE72-02F8-388F4297C03E}"/>
              </a:ext>
            </a:extLst>
          </p:cNvPr>
          <p:cNvGrpSpPr/>
          <p:nvPr/>
        </p:nvGrpSpPr>
        <p:grpSpPr>
          <a:xfrm>
            <a:off x="5257800" y="2096260"/>
            <a:ext cx="5635487" cy="1989010"/>
            <a:chOff x="5257800" y="907065"/>
            <a:chExt cx="5635487" cy="1989010"/>
          </a:xfrm>
        </p:grpSpPr>
        <p:cxnSp>
          <p:nvCxnSpPr>
            <p:cNvPr id="13" name="Straight Connector 12">
              <a:extLst>
                <a:ext uri="{FF2B5EF4-FFF2-40B4-BE49-F238E27FC236}">
                  <a16:creationId xmlns:a16="http://schemas.microsoft.com/office/drawing/2014/main" id="{F5E3EDBD-BB4F-E2A3-1387-9C18546D0A92}"/>
                </a:ext>
              </a:extLst>
            </p:cNvPr>
            <p:cNvCxnSpPr>
              <a:cxnSpLocks/>
            </p:cNvCxnSpPr>
            <p:nvPr/>
          </p:nvCxnSpPr>
          <p:spPr>
            <a:xfrm flipV="1">
              <a:off x="5257800" y="907065"/>
              <a:ext cx="3589350" cy="198901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8E06BF3-53CA-476A-8606-52CA5A03FA44}"/>
                </a:ext>
              </a:extLst>
            </p:cNvPr>
            <p:cNvCxnSpPr>
              <a:cxnSpLocks/>
            </p:cNvCxnSpPr>
            <p:nvPr/>
          </p:nvCxnSpPr>
          <p:spPr>
            <a:xfrm>
              <a:off x="8837627" y="935004"/>
              <a:ext cx="2055660" cy="1076201"/>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88377776-22B2-D518-F717-9CD8AF632992}"/>
              </a:ext>
            </a:extLst>
          </p:cNvPr>
          <p:cNvCxnSpPr>
            <a:cxnSpLocks/>
          </p:cNvCxnSpPr>
          <p:nvPr/>
        </p:nvCxnSpPr>
        <p:spPr>
          <a:xfrm>
            <a:off x="5257799" y="2662299"/>
            <a:ext cx="3589351" cy="64272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06E05B-13DA-9F6C-9878-35760EB43FE0}"/>
              </a:ext>
            </a:extLst>
          </p:cNvPr>
          <p:cNvCxnSpPr>
            <a:cxnSpLocks/>
          </p:cNvCxnSpPr>
          <p:nvPr/>
        </p:nvCxnSpPr>
        <p:spPr>
          <a:xfrm>
            <a:off x="8837627" y="3299585"/>
            <a:ext cx="2164990" cy="382283"/>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26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303218-409E-3B6F-4185-229C36D6E04F}"/>
              </a:ext>
            </a:extLst>
          </p:cNvPr>
          <p:cNvSpPr>
            <a:spLocks noGrp="1"/>
          </p:cNvSpPr>
          <p:nvPr>
            <p:ph type="title"/>
          </p:nvPr>
        </p:nvSpPr>
        <p:spPr/>
        <p:txBody>
          <a:bodyPr/>
          <a:lstStyle/>
          <a:p>
            <a:r>
              <a:rPr lang="en-US" dirty="0"/>
              <a:t>Difference-in-Difference (</a:t>
            </a:r>
            <a:r>
              <a:rPr lang="en-US" dirty="0" err="1"/>
              <a:t>DiD</a:t>
            </a:r>
            <a:r>
              <a:rPr lang="en-US" dirty="0"/>
              <a:t>) Models</a:t>
            </a:r>
          </a:p>
        </p:txBody>
      </p:sp>
      <p:sp>
        <p:nvSpPr>
          <p:cNvPr id="5" name="Text Placeholder 4">
            <a:extLst>
              <a:ext uri="{FF2B5EF4-FFF2-40B4-BE49-F238E27FC236}">
                <a16:creationId xmlns:a16="http://schemas.microsoft.com/office/drawing/2014/main" id="{7822AB07-BE97-2261-8E8B-4D15C495F1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443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err="1"/>
              <a:t>DiD</a:t>
            </a:r>
            <a:r>
              <a:rPr lang="en-US" dirty="0"/>
              <a: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𝑊</m:t>
                        </m:r>
                        <m:r>
                          <a:rPr lang="en-US" b="0" i="1" dirty="0" smtClean="0">
                            <a:latin typeface="Cambria Math" panose="02040503050406030204" pitchFamily="18" charset="0"/>
                          </a:rPr>
                          <m:t>=1</m:t>
                        </m:r>
                      </m:sub>
                    </m:sSub>
                    <m:r>
                      <a:rPr lang="en-US" b="0" i="1" dirty="0" smtClean="0">
                        <a:latin typeface="Cambria Math" panose="02040503050406030204" pitchFamily="18" charset="0"/>
                      </a:rPr>
                      <m:t>(0)</m:t>
                    </m:r>
                  </m:oMath>
                </a14:m>
                <a:r>
                  <a:rPr lang="en-US" dirty="0"/>
                  <a:t>) with the average of the control units, </a:t>
                </a:r>
                <a:r>
                  <a:rPr lang="en-US" b="1" u="sng" dirty="0"/>
                  <a:t>and</a:t>
                </a:r>
                <a:r>
                  <a:rPr lang="en-US" dirty="0"/>
                  <a:t> assume this outcome is biased by a time-invariant constant</a:t>
                </a:r>
              </a:p>
            </p:txBody>
          </p:sp>
        </mc:Choice>
        <mc:Fallback xmlns="">
          <p:sp>
            <p:nvSpPr>
              <p:cNvPr id="3" name="Content Placeholder 2">
                <a:extLst>
                  <a:ext uri="{FF2B5EF4-FFF2-40B4-BE49-F238E27FC236}">
                    <a16:creationId xmlns:a16="http://schemas.microsoft.com/office/drawing/2014/main" id="{7D12C2C0-0B0C-E4E0-E5C9-6ED6B940A91D}"/>
                  </a:ext>
                </a:extLst>
              </p:cNvPr>
              <p:cNvSpPr>
                <a:spLocks noGrp="1" noRot="1" noChangeAspect="1" noMove="1" noResize="1" noEditPoints="1" noAdjustHandles="1" noChangeArrowheads="1" noChangeShapeType="1" noTextEdit="1"/>
              </p:cNvSpPr>
              <p:nvPr>
                <p:ph idx="1"/>
              </p:nvPr>
            </p:nvSpPr>
            <p:spPr>
              <a:xfrm>
                <a:off x="838200" y="1825625"/>
                <a:ext cx="3672840" cy="4351338"/>
              </a:xfrm>
              <a:blipFill>
                <a:blip r:embed="rId2"/>
                <a:stretch>
                  <a:fillRect l="-3103" t="-2326" r="-4138"/>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3"/>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4"/>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5"/>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253438"/>
            <a:chOff x="4681330" y="2534478"/>
            <a:chExt cx="6211957" cy="1253438"/>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166299"/>
              <a:chOff x="4681330" y="2534478"/>
              <a:chExt cx="6211957" cy="1166299"/>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054446"/>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054446"/>
                    <a:ext cx="2144561" cy="646331"/>
                  </a:xfrm>
                  <a:prstGeom prst="rect">
                    <a:avLst/>
                  </a:prstGeom>
                  <a:blipFill>
                    <a:blip r:embed="rId6"/>
                    <a:stretch>
                      <a:fillRect l="-2353" t="-3846"/>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997269"/>
            <a:ext cx="6211957" cy="1100490"/>
            <a:chOff x="4681330" y="3997269"/>
            <a:chExt cx="6211957" cy="1100490"/>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3269549" cy="646331"/>
                </a:xfrm>
                <a:prstGeom prst="rect">
                  <a:avLst/>
                </a:prstGeom>
                <a:noFill/>
              </p:spPr>
              <p:txBody>
                <a:bodyPr wrap="none" rtlCol="0">
                  <a:spAutoFit/>
                </a:bodyPr>
                <a:lstStyle/>
                <a:p>
                  <a:r>
                    <a:rPr lang="en-US" dirty="0"/>
                    <a:t>Average of Control 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3269549" cy="646331"/>
                </a:xfrm>
                <a:prstGeom prst="rect">
                  <a:avLst/>
                </a:prstGeom>
                <a:blipFill>
                  <a:blip r:embed="rId7"/>
                  <a:stretch>
                    <a:fillRect l="-1550" t="-3846"/>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5012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6696</TotalTime>
  <Words>3597</Words>
  <Application>Microsoft Macintosh PowerPoint</Application>
  <PresentationFormat>Widescreen</PresentationFormat>
  <Paragraphs>382</Paragraphs>
  <Slides>57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Cambria Math</vt:lpstr>
      <vt:lpstr>Office Theme</vt:lpstr>
      <vt:lpstr>Causal Inference Crash Course Part 6:  Panel Models</vt:lpstr>
      <vt:lpstr>Causal Inference Series</vt:lpstr>
      <vt:lpstr>Overview</vt:lpstr>
      <vt:lpstr>Panel Data</vt:lpstr>
      <vt:lpstr>The big picture</vt:lpstr>
      <vt:lpstr>Comparing trends lets us arguably validate</vt:lpstr>
      <vt:lpstr>Where DiD and SC models come in</vt:lpstr>
      <vt:lpstr>Difference-in-Difference (DiD) Models</vt:lpstr>
      <vt:lpstr>DiD Model</vt:lpstr>
      <vt:lpstr>DiD Setup</vt:lpstr>
      <vt:lpstr>DiD comes from combining two differences</vt:lpstr>
      <vt:lpstr>Deriving DiD</vt:lpstr>
      <vt:lpstr>Estimating DiD</vt:lpstr>
      <vt:lpstr>Validating DiD</vt:lpstr>
      <vt:lpstr>Example of Parallel and Non-Parallel Trends</vt:lpstr>
      <vt:lpstr>Two ways to Assess this</vt:lpstr>
      <vt:lpstr>Including Time-Varying Covariates</vt:lpstr>
      <vt:lpstr>More DiD Extended Topics</vt:lpstr>
      <vt:lpstr>Synthetic Control</vt:lpstr>
      <vt:lpstr>SC Model</vt:lpstr>
      <vt:lpstr>SC Setup</vt:lpstr>
      <vt:lpstr>Validating SC Models</vt:lpstr>
      <vt:lpstr>SC, the big idea</vt:lpstr>
      <vt:lpstr>Abadie, Diamond, Hainmueller 2010 (ADH)</vt:lpstr>
      <vt:lpstr>Doudchenko and Imbens 2016 – DI </vt:lpstr>
      <vt:lpstr>How does inference work?</vt:lpstr>
      <vt:lpstr>Including Time-Varying Covariates</vt:lpstr>
      <vt:lpstr>Extended SC Topics</vt:lpstr>
      <vt:lpstr>DiD vs SC</vt:lpstr>
      <vt:lpstr>Appendix and Old Slides</vt:lpstr>
      <vt:lpstr>Defining the difference-in-difference estimator</vt:lpstr>
      <vt:lpstr>Foundation using panel data</vt:lpstr>
      <vt:lpstr>Simple panel data set</vt:lpstr>
      <vt:lpstr>Two naïve comparisons</vt:lpstr>
      <vt:lpstr>Instead, let’s compare across time and units</vt:lpstr>
      <vt:lpstr>Revising the naïve comparison: Post-Pre</vt:lpstr>
      <vt:lpstr>Revising the naïve comparison: Treatment-Control</vt:lpstr>
      <vt:lpstr>Construct the diff-in-diff estimator</vt:lpstr>
      <vt:lpstr>Diff-in-diff estimator</vt:lpstr>
      <vt:lpstr>Unconfoundedness, again</vt:lpstr>
      <vt:lpstr>Panel data’s advantage over cross-sectional data</vt:lpstr>
      <vt:lpstr>Difference-in-difference model</vt:lpstr>
      <vt:lpstr>Let’s see this come out in simulation evidence</vt:lpstr>
      <vt:lpstr>Compare performance of cross-sectional to panel methods</vt:lpstr>
      <vt:lpstr>Simulation evidence of cross-sectional and panel data</vt:lpstr>
      <vt:lpstr>Arguable validation using panel data</vt:lpstr>
      <vt:lpstr>Difference-in-difference</vt:lpstr>
      <vt:lpstr>Visual representation – Two Differences</vt:lpstr>
      <vt:lpstr>Visual representation – Difference in Differences</vt:lpstr>
      <vt:lpstr>Pre-trend tests</vt:lpstr>
      <vt:lpstr>Visual representation – No Parallel Trends</vt:lpstr>
      <vt:lpstr>Pre-trend tests</vt:lpstr>
      <vt:lpstr>PowerPoint Presentation</vt:lpstr>
      <vt:lpstr>Staggered treatment time</vt:lpstr>
      <vt:lpstr>Identification deep dive</vt:lpstr>
      <vt:lpstr>Identification deep dive</vt:lpstr>
      <vt:lpstr>Continuous treatments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6:  Difference-in-Difference Models</dc:title>
  <dc:creator>Julian Hsu</dc:creator>
  <cp:lastModifiedBy>Julian Hsu</cp:lastModifiedBy>
  <cp:revision>435</cp:revision>
  <dcterms:created xsi:type="dcterms:W3CDTF">2022-01-02T21:34:29Z</dcterms:created>
  <dcterms:modified xsi:type="dcterms:W3CDTF">2022-10-26T17:40:29Z</dcterms:modified>
</cp:coreProperties>
</file>