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9"/>
  </p:notesMasterIdLst>
  <p:sldIdLst>
    <p:sldId id="257" r:id="rId2"/>
    <p:sldId id="312" r:id="rId3"/>
    <p:sldId id="313" r:id="rId4"/>
    <p:sldId id="315" r:id="rId5"/>
    <p:sldId id="316" r:id="rId6"/>
    <p:sldId id="317" r:id="rId7"/>
    <p:sldId id="314" r:id="rId8"/>
    <p:sldId id="361" r:id="rId9"/>
    <p:sldId id="360" r:id="rId10"/>
    <p:sldId id="362" r:id="rId11"/>
    <p:sldId id="363" r:id="rId12"/>
    <p:sldId id="318" r:id="rId13"/>
    <p:sldId id="319" r:id="rId14"/>
    <p:sldId id="334" r:id="rId15"/>
    <p:sldId id="332" r:id="rId16"/>
    <p:sldId id="330" r:id="rId17"/>
    <p:sldId id="320" r:id="rId18"/>
    <p:sldId id="328" r:id="rId19"/>
    <p:sldId id="342" r:id="rId20"/>
    <p:sldId id="335" r:id="rId21"/>
    <p:sldId id="343" r:id="rId22"/>
    <p:sldId id="345" r:id="rId23"/>
    <p:sldId id="359" r:id="rId24"/>
    <p:sldId id="322" r:id="rId25"/>
    <p:sldId id="329" r:id="rId26"/>
    <p:sldId id="348" r:id="rId27"/>
    <p:sldId id="350" r:id="rId28"/>
    <p:sldId id="349" r:id="rId29"/>
    <p:sldId id="352" r:id="rId30"/>
    <p:sldId id="339" r:id="rId31"/>
    <p:sldId id="368" r:id="rId32"/>
    <p:sldId id="356" r:id="rId33"/>
    <p:sldId id="358" r:id="rId34"/>
    <p:sldId id="341" r:id="rId35"/>
    <p:sldId id="366" r:id="rId36"/>
    <p:sldId id="347" r:id="rId37"/>
    <p:sldId id="35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95238"/>
  </p:normalViewPr>
  <p:slideViewPr>
    <p:cSldViewPr snapToGrid="0" snapToObjects="1">
      <p:cViewPr varScale="1">
        <p:scale>
          <a:sx n="122" d="100"/>
          <a:sy n="122" d="100"/>
        </p:scale>
        <p:origin x="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ABBD6-FB89-E04C-9AD7-33C7E35B2413}"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095DF-2913-664F-AFDA-8281DC102698}" type="slidenum">
              <a:rPr lang="en-US" smtClean="0"/>
              <a:t>‹#›</a:t>
            </a:fld>
            <a:endParaRPr lang="en-US"/>
          </a:p>
        </p:txBody>
      </p:sp>
    </p:spTree>
    <p:extLst>
      <p:ext uri="{BB962C8B-B14F-4D97-AF65-F5344CB8AC3E}">
        <p14:creationId xmlns:p14="http://schemas.microsoft.com/office/powerpoint/2010/main" val="230917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andfonline.com/doi/abs/10.1080/07350015.2016.1227711?journalCode=ubes2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aeaweb.org/articles?id=10.1257/00028280332194692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Exogeneity goes by its other names – </a:t>
            </a:r>
            <a:r>
              <a:rPr lang="en-US" dirty="0" err="1"/>
              <a:t>unconfoundedness</a:t>
            </a:r>
            <a:r>
              <a:rPr lang="en-US" dirty="0"/>
              <a:t>, conditional independence assumption</a:t>
            </a:r>
          </a:p>
        </p:txBody>
      </p:sp>
      <p:sp>
        <p:nvSpPr>
          <p:cNvPr id="4" name="Slide Number Placeholder 3"/>
          <p:cNvSpPr>
            <a:spLocks noGrp="1"/>
          </p:cNvSpPr>
          <p:nvPr>
            <p:ph type="sldNum" sz="quarter" idx="5"/>
          </p:nvPr>
        </p:nvSpPr>
        <p:spPr/>
        <p:txBody>
          <a:bodyPr/>
          <a:lstStyle/>
          <a:p>
            <a:fld id="{15D095DF-2913-664F-AFDA-8281DC102698}" type="slidenum">
              <a:rPr lang="en-US" smtClean="0"/>
              <a:t>3</a:t>
            </a:fld>
            <a:endParaRPr lang="en-US"/>
          </a:p>
        </p:txBody>
      </p:sp>
    </p:spTree>
    <p:extLst>
      <p:ext uri="{BB962C8B-B14F-4D97-AF65-F5344CB8AC3E}">
        <p14:creationId xmlns:p14="http://schemas.microsoft.com/office/powerpoint/2010/main" val="271483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D095DF-2913-664F-AFDA-8281DC102698}" type="slidenum">
              <a:rPr lang="en-US" smtClean="0"/>
              <a:t>32</a:t>
            </a:fld>
            <a:endParaRPr lang="en-US"/>
          </a:p>
        </p:txBody>
      </p:sp>
    </p:spTree>
    <p:extLst>
      <p:ext uri="{BB962C8B-B14F-4D97-AF65-F5344CB8AC3E}">
        <p14:creationId xmlns:p14="http://schemas.microsoft.com/office/powerpoint/2010/main" val="3809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showing examples using OLS, but the same points can be made about any cross-sectional model like Double/Debiased Machine Learning, Inverse Propensity Weighting, etc.</a:t>
            </a:r>
          </a:p>
          <a:p>
            <a:endParaRPr lang="en-US" dirty="0"/>
          </a:p>
          <a:p>
            <a:endParaRPr lang="en-US" dirty="0"/>
          </a:p>
        </p:txBody>
      </p:sp>
      <p:sp>
        <p:nvSpPr>
          <p:cNvPr id="4" name="Slide Number Placeholder 3"/>
          <p:cNvSpPr>
            <a:spLocks noGrp="1"/>
          </p:cNvSpPr>
          <p:nvPr>
            <p:ph type="sldNum" sz="quarter" idx="5"/>
          </p:nvPr>
        </p:nvSpPr>
        <p:spPr/>
        <p:txBody>
          <a:bodyPr/>
          <a:lstStyle/>
          <a:p>
            <a:fld id="{15D095DF-2913-664F-AFDA-8281DC102698}" type="slidenum">
              <a:rPr lang="en-US" smtClean="0"/>
              <a:t>5</a:t>
            </a:fld>
            <a:endParaRPr lang="en-US"/>
          </a:p>
        </p:txBody>
      </p:sp>
    </p:spTree>
    <p:extLst>
      <p:ext uri="{BB962C8B-B14F-4D97-AF65-F5344CB8AC3E}">
        <p14:creationId xmlns:p14="http://schemas.microsoft.com/office/powerpoint/2010/main" val="344785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Coefficient stability gets a * to signify that when all else fails, you can use this to get some bounds on your bias</a:t>
            </a:r>
          </a:p>
        </p:txBody>
      </p:sp>
      <p:sp>
        <p:nvSpPr>
          <p:cNvPr id="4" name="Slide Number Placeholder 3"/>
          <p:cNvSpPr>
            <a:spLocks noGrp="1"/>
          </p:cNvSpPr>
          <p:nvPr>
            <p:ph type="sldNum" sz="quarter" idx="5"/>
          </p:nvPr>
        </p:nvSpPr>
        <p:spPr/>
        <p:txBody>
          <a:bodyPr/>
          <a:lstStyle/>
          <a:p>
            <a:fld id="{15D095DF-2913-664F-AFDA-8281DC102698}" type="slidenum">
              <a:rPr lang="en-US" smtClean="0"/>
              <a:t>6</a:t>
            </a:fld>
            <a:endParaRPr lang="en-US"/>
          </a:p>
        </p:txBody>
      </p:sp>
    </p:spTree>
    <p:extLst>
      <p:ext uri="{BB962C8B-B14F-4D97-AF65-F5344CB8AC3E}">
        <p14:creationId xmlns:p14="http://schemas.microsoft.com/office/powerpoint/2010/main" val="13897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models like DML or IPW, you could include the placebo outcome as a control and outcome, but you’ll get spurious answers because you have the same feature as an input and output.</a:t>
            </a:r>
          </a:p>
        </p:txBody>
      </p:sp>
      <p:sp>
        <p:nvSpPr>
          <p:cNvPr id="4" name="Slide Number Placeholder 3"/>
          <p:cNvSpPr>
            <a:spLocks noGrp="1"/>
          </p:cNvSpPr>
          <p:nvPr>
            <p:ph type="sldNum" sz="quarter" idx="5"/>
          </p:nvPr>
        </p:nvSpPr>
        <p:spPr/>
        <p:txBody>
          <a:bodyPr/>
          <a:lstStyle/>
          <a:p>
            <a:fld id="{15D095DF-2913-664F-AFDA-8281DC102698}" type="slidenum">
              <a:rPr lang="en-US" smtClean="0"/>
              <a:t>15</a:t>
            </a:fld>
            <a:endParaRPr lang="en-US"/>
          </a:p>
        </p:txBody>
      </p:sp>
    </p:spTree>
    <p:extLst>
      <p:ext uri="{BB962C8B-B14F-4D97-AF65-F5344CB8AC3E}">
        <p14:creationId xmlns:p14="http://schemas.microsoft.com/office/powerpoint/2010/main" val="370326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follow Oster (2019):</a:t>
            </a:r>
          </a:p>
          <a:p>
            <a:pPr lvl="1"/>
            <a:r>
              <a:rPr lang="en-US" dirty="0"/>
              <a:t>“Unobservable Selection and Coefficient Stability: Theory and Evidence.” (2019). </a:t>
            </a:r>
            <a:r>
              <a:rPr lang="en-US" i="1" dirty="0"/>
              <a:t>Journal of Business &amp; Economic Statistics</a:t>
            </a:r>
            <a:r>
              <a:rPr lang="en-US" dirty="0"/>
              <a:t>, 37(2). </a:t>
            </a:r>
            <a:r>
              <a:rPr lang="en-US" dirty="0">
                <a:hlinkClick r:id="rId3"/>
              </a:rPr>
              <a:t>https://www.tandfonline.com/doi/abs/10.1080/07350015.2016.1227711?journalCode=ubes20</a:t>
            </a:r>
            <a:endParaRPr lang="en-US" dirty="0"/>
          </a:p>
          <a:p>
            <a:r>
              <a:rPr lang="en-US" dirty="0"/>
              <a:t>A similar idea is </a:t>
            </a:r>
            <a:r>
              <a:rPr lang="en-US" dirty="0" err="1"/>
              <a:t>Imbens</a:t>
            </a:r>
            <a:r>
              <a:rPr lang="en-US" dirty="0"/>
              <a:t> (2003), but I prefer Oster (2019) because it’s a little less restrictive to technical implication.</a:t>
            </a:r>
          </a:p>
          <a:p>
            <a:pPr lvl="1"/>
            <a:r>
              <a:rPr lang="en-US" dirty="0"/>
              <a:t>“Sensitivity to Exogeneity Assumptions in Program Evaluation.” (2003). </a:t>
            </a:r>
            <a:r>
              <a:rPr lang="en-US" i="1" dirty="0"/>
              <a:t>American Economic Review</a:t>
            </a:r>
            <a:r>
              <a:rPr lang="en-US" dirty="0"/>
              <a:t>, 93(2). </a:t>
            </a:r>
            <a:r>
              <a:rPr lang="en-US" dirty="0">
                <a:hlinkClick r:id="rId4"/>
              </a:rPr>
              <a:t>https://www.aeaweb.org/articles?id=10.1257/000282803321946921</a:t>
            </a:r>
            <a:r>
              <a:rPr lang="en-US" dirty="0"/>
              <a:t> </a:t>
            </a:r>
          </a:p>
          <a:p>
            <a:endParaRPr lang="en-US" dirty="0"/>
          </a:p>
        </p:txBody>
      </p:sp>
      <p:sp>
        <p:nvSpPr>
          <p:cNvPr id="4" name="Slide Number Placeholder 3"/>
          <p:cNvSpPr>
            <a:spLocks noGrp="1"/>
          </p:cNvSpPr>
          <p:nvPr>
            <p:ph type="sldNum" sz="quarter" idx="5"/>
          </p:nvPr>
        </p:nvSpPr>
        <p:spPr/>
        <p:txBody>
          <a:bodyPr/>
          <a:lstStyle/>
          <a:p>
            <a:fld id="{15D095DF-2913-664F-AFDA-8281DC102698}" type="slidenum">
              <a:rPr lang="en-US" smtClean="0"/>
              <a:t>17</a:t>
            </a:fld>
            <a:endParaRPr lang="en-US"/>
          </a:p>
        </p:txBody>
      </p:sp>
    </p:spTree>
    <p:extLst>
      <p:ext uri="{BB962C8B-B14F-4D97-AF65-F5344CB8AC3E}">
        <p14:creationId xmlns:p14="http://schemas.microsoft.com/office/powerpoint/2010/main" val="1376080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𝑙𝑜𝑔𝑖𝑡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a:p>
                <a:r>
                  <a:rPr lang="en-US" dirty="0"/>
                  <a:t>Simple endogeneity problem with a linear model. </a:t>
                </a:r>
              </a:p>
              <a:p>
                <a:r>
                  <a:rPr lang="en-US" dirty="0"/>
                  <a:t>I will show the bias in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and Oster’s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m:t>
                        </m:r>
                      </m:sup>
                    </m:sSup>
                  </m:oMath>
                </a14:m>
                <a:r>
                  <a:rPr lang="en-US" dirty="0"/>
                  <a:t> statistic as I control for more and more features, including irrelevant features.</a:t>
                </a:r>
              </a:p>
              <a:p>
                <a:r>
                  <a:rPr lang="en-US" dirty="0"/>
                  <a:t> </a:t>
                </a:r>
              </a:p>
              <a:p>
                <a:endParaRPr lang="en-US" dirty="0"/>
              </a:p>
            </p:txBody>
          </p:sp>
        </mc:Choice>
        <mc:Fallback xmlns="">
          <p:sp>
            <p:nvSpPr>
              <p:cNvPr id="3" name="Notes Placeholder 2"/>
              <p:cNvSpPr>
                <a:spLocks noGrp="1"/>
              </p:cNvSpPr>
              <p:nvPr>
                <p:ph type="body" idx="1"/>
              </p:nvPr>
            </p:nvSpPr>
            <p:spPr/>
            <p:txBody>
              <a:bodyPr/>
              <a:lstStyle/>
              <a:p>
                <a:pPr marL="0" indent="0">
                  <a:buNone/>
                </a:pPr>
                <a:r>
                  <a:rPr lang="en-US" i="0">
                    <a:latin typeface="Cambria Math" panose="02040503050406030204" pitchFamily="18" charset="0"/>
                  </a:rPr>
                  <a:t>𝑌_𝑖=𝜏 ̂𝑊_𝑖+𝛽_1 𝑋_𝑖+𝜖_𝑖</a:t>
                </a:r>
                <a:endParaRPr lang="en-US" dirty="0"/>
              </a:p>
              <a:p>
                <a:pPr marL="0" indent="0">
                  <a:buNone/>
                </a:pPr>
                <a:r>
                  <a:rPr lang="en-US" i="0">
                    <a:latin typeface="Cambria Math" panose="02040503050406030204" pitchFamily="18" charset="0"/>
                  </a:rPr>
                  <a:t>𝑊_𝑖</a:t>
                </a:r>
                <a:r>
                  <a:rPr lang="en-US" b="0" i="0">
                    <a:latin typeface="Cambria Math" panose="02040503050406030204" pitchFamily="18" charset="0"/>
                  </a:rPr>
                  <a:t>=𝑙𝑜𝑔𝑖𝑡(〖𝛼𝑋〗_𝑖+𝜂_𝑖)</a:t>
                </a:r>
                <a:endParaRPr lang="en-US" dirty="0"/>
              </a:p>
              <a:p>
                <a:r>
                  <a:rPr lang="en-US" dirty="0"/>
                  <a:t>Simple endogeneity problem with a linear model. </a:t>
                </a:r>
              </a:p>
              <a:p>
                <a:r>
                  <a:rPr lang="en-US" dirty="0"/>
                  <a:t>I will show the bias in </a:t>
                </a:r>
                <a:r>
                  <a:rPr lang="en-US" i="0">
                    <a:latin typeface="Cambria Math" panose="02040503050406030204" pitchFamily="18" charset="0"/>
                  </a:rPr>
                  <a:t>𝜏 ̂</a:t>
                </a:r>
                <a:r>
                  <a:rPr lang="en-US" dirty="0"/>
                  <a:t>, the </a:t>
                </a:r>
                <a:r>
                  <a:rPr lang="en-US" b="0" i="0">
                    <a:latin typeface="Cambria Math" panose="02040503050406030204" pitchFamily="18" charset="0"/>
                  </a:rPr>
                  <a:t>𝑅^2</a:t>
                </a:r>
                <a:r>
                  <a:rPr lang="en-US" dirty="0"/>
                  <a:t>, and Oster’s </a:t>
                </a:r>
                <a:r>
                  <a:rPr lang="en-US" b="0" i="0">
                    <a:latin typeface="Cambria Math" panose="02040503050406030204" pitchFamily="18" charset="0"/>
                  </a:rPr>
                  <a:t>𝛿^∗</a:t>
                </a:r>
                <a:r>
                  <a:rPr lang="en-US" dirty="0"/>
                  <a:t> statistic as I control for more and more features, including irrelevant features.</a:t>
                </a:r>
              </a:p>
              <a:p>
                <a:r>
                  <a:rPr lang="en-US" dirty="0"/>
                  <a:t> </a:t>
                </a:r>
              </a:p>
              <a:p>
                <a:endParaRPr lang="en-US" dirty="0"/>
              </a:p>
            </p:txBody>
          </p:sp>
        </mc:Fallback>
      </mc:AlternateContent>
      <p:sp>
        <p:nvSpPr>
          <p:cNvPr id="4" name="Slide Number Placeholder 3"/>
          <p:cNvSpPr>
            <a:spLocks noGrp="1"/>
          </p:cNvSpPr>
          <p:nvPr>
            <p:ph type="sldNum" sz="quarter" idx="5"/>
          </p:nvPr>
        </p:nvSpPr>
        <p:spPr/>
        <p:txBody>
          <a:bodyPr/>
          <a:lstStyle/>
          <a:p>
            <a:fld id="{15D095DF-2913-664F-AFDA-8281DC102698}" type="slidenum">
              <a:rPr lang="en-US" smtClean="0"/>
              <a:t>20</a:t>
            </a:fld>
            <a:endParaRPr lang="en-US"/>
          </a:p>
        </p:txBody>
      </p:sp>
    </p:spTree>
    <p:extLst>
      <p:ext uri="{BB962C8B-B14F-4D97-AF65-F5344CB8AC3E}">
        <p14:creationId xmlns:p14="http://schemas.microsoft.com/office/powerpoint/2010/main" val="318381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exogeneity condition is that conditional on </a:t>
            </a:r>
            <a:r>
              <a:rPr lang="en-US" dirty="0" err="1"/>
              <a:t>X_i</a:t>
            </a:r>
            <a:r>
              <a:rPr lang="en-US" dirty="0"/>
              <a:t>, there are no differences in potential outcomes. This can be extended to the observed outcomes to say the statement above.</a:t>
            </a:r>
          </a:p>
        </p:txBody>
      </p:sp>
      <p:sp>
        <p:nvSpPr>
          <p:cNvPr id="4" name="Slide Number Placeholder 3"/>
          <p:cNvSpPr>
            <a:spLocks noGrp="1"/>
          </p:cNvSpPr>
          <p:nvPr>
            <p:ph type="sldNum" sz="quarter" idx="5"/>
          </p:nvPr>
        </p:nvSpPr>
        <p:spPr/>
        <p:txBody>
          <a:bodyPr/>
          <a:lstStyle/>
          <a:p>
            <a:fld id="{15D095DF-2913-664F-AFDA-8281DC102698}" type="slidenum">
              <a:rPr lang="en-US" smtClean="0"/>
              <a:t>24</a:t>
            </a:fld>
            <a:endParaRPr lang="en-US"/>
          </a:p>
        </p:txBody>
      </p:sp>
    </p:spTree>
    <p:extLst>
      <p:ext uri="{BB962C8B-B14F-4D97-AF65-F5344CB8AC3E}">
        <p14:creationId xmlns:p14="http://schemas.microsoft.com/office/powerpoint/2010/main" val="331129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D095DF-2913-664F-AFDA-8281DC102698}" type="slidenum">
              <a:rPr lang="en-US" smtClean="0"/>
              <a:t>29</a:t>
            </a:fld>
            <a:endParaRPr lang="en-US"/>
          </a:p>
        </p:txBody>
      </p:sp>
    </p:spTree>
    <p:extLst>
      <p:ext uri="{BB962C8B-B14F-4D97-AF65-F5344CB8AC3E}">
        <p14:creationId xmlns:p14="http://schemas.microsoft.com/office/powerpoint/2010/main" val="406597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Coefficient stability gets a * to signify that when all else fails, you can use this to get some bounds on your bias</a:t>
            </a:r>
          </a:p>
        </p:txBody>
      </p:sp>
      <p:sp>
        <p:nvSpPr>
          <p:cNvPr id="4" name="Slide Number Placeholder 3"/>
          <p:cNvSpPr>
            <a:spLocks noGrp="1"/>
          </p:cNvSpPr>
          <p:nvPr>
            <p:ph type="sldNum" sz="quarter" idx="5"/>
          </p:nvPr>
        </p:nvSpPr>
        <p:spPr/>
        <p:txBody>
          <a:bodyPr/>
          <a:lstStyle/>
          <a:p>
            <a:fld id="{15D095DF-2913-664F-AFDA-8281DC102698}" type="slidenum">
              <a:rPr lang="en-US" smtClean="0"/>
              <a:t>30</a:t>
            </a:fld>
            <a:endParaRPr lang="en-US"/>
          </a:p>
        </p:txBody>
      </p:sp>
    </p:spTree>
    <p:extLst>
      <p:ext uri="{BB962C8B-B14F-4D97-AF65-F5344CB8AC3E}">
        <p14:creationId xmlns:p14="http://schemas.microsoft.com/office/powerpoint/2010/main" val="120639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ED28-CE68-9823-59E4-9AC8C2522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0CE2A-86A3-45CE-C07D-6EF0897E2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1C498-E8D6-DAFE-9E9A-87D4756CC744}"/>
              </a:ext>
            </a:extLst>
          </p:cNvPr>
          <p:cNvSpPr>
            <a:spLocks noGrp="1"/>
          </p:cNvSpPr>
          <p:nvPr>
            <p:ph type="dt" sz="half" idx="10"/>
          </p:nvPr>
        </p:nvSpPr>
        <p:spPr/>
        <p:txBody>
          <a:bodyPr/>
          <a:lstStyle/>
          <a:p>
            <a:fld id="{C5AB59A3-F64C-F945-BAF5-009C276EB813}" type="datetime1">
              <a:rPr lang="en-US" smtClean="0"/>
              <a:t>12/16/22</a:t>
            </a:fld>
            <a:endParaRPr lang="en-US"/>
          </a:p>
        </p:txBody>
      </p:sp>
      <p:sp>
        <p:nvSpPr>
          <p:cNvPr id="5" name="Footer Placeholder 4">
            <a:extLst>
              <a:ext uri="{FF2B5EF4-FFF2-40B4-BE49-F238E27FC236}">
                <a16:creationId xmlns:a16="http://schemas.microsoft.com/office/drawing/2014/main" id="{B3E69D9C-3D7A-6EBA-0D9D-E8F8FC195E55}"/>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4D797E18-6B92-55A1-9FAF-46D8E822B44A}"/>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293710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8F4-57C4-D12D-CB1E-3FAF7E95ED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B0B2F-1336-D919-E173-6EE7480B9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6CF2F-6229-76FB-483B-E907C805997F}"/>
              </a:ext>
            </a:extLst>
          </p:cNvPr>
          <p:cNvSpPr>
            <a:spLocks noGrp="1"/>
          </p:cNvSpPr>
          <p:nvPr>
            <p:ph type="dt" sz="half" idx="10"/>
          </p:nvPr>
        </p:nvSpPr>
        <p:spPr/>
        <p:txBody>
          <a:bodyPr/>
          <a:lstStyle/>
          <a:p>
            <a:fld id="{AE38EAEE-B386-C648-B0DB-657926DF9516}" type="datetime1">
              <a:rPr lang="en-US" smtClean="0"/>
              <a:t>12/16/22</a:t>
            </a:fld>
            <a:endParaRPr lang="en-US"/>
          </a:p>
        </p:txBody>
      </p:sp>
      <p:sp>
        <p:nvSpPr>
          <p:cNvPr id="5" name="Footer Placeholder 4">
            <a:extLst>
              <a:ext uri="{FF2B5EF4-FFF2-40B4-BE49-F238E27FC236}">
                <a16:creationId xmlns:a16="http://schemas.microsoft.com/office/drawing/2014/main" id="{226B7DF4-5070-C97D-832C-7530B48AF11F}"/>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F08544C2-7169-838F-7C47-D4D4091E8542}"/>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16236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1ECF7-BA3C-A6FB-EC85-31E5E3BA1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65D91-45DD-3CBC-9407-8028B547C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80934-9443-261F-9A3F-F2C6A4077E25}"/>
              </a:ext>
            </a:extLst>
          </p:cNvPr>
          <p:cNvSpPr>
            <a:spLocks noGrp="1"/>
          </p:cNvSpPr>
          <p:nvPr>
            <p:ph type="dt" sz="half" idx="10"/>
          </p:nvPr>
        </p:nvSpPr>
        <p:spPr/>
        <p:txBody>
          <a:bodyPr/>
          <a:lstStyle/>
          <a:p>
            <a:fld id="{A22C7AA1-317C-E64B-BD8E-EFB764147F93}" type="datetime1">
              <a:rPr lang="en-US" smtClean="0"/>
              <a:t>12/16/22</a:t>
            </a:fld>
            <a:endParaRPr lang="en-US"/>
          </a:p>
        </p:txBody>
      </p:sp>
      <p:sp>
        <p:nvSpPr>
          <p:cNvPr id="5" name="Footer Placeholder 4">
            <a:extLst>
              <a:ext uri="{FF2B5EF4-FFF2-40B4-BE49-F238E27FC236}">
                <a16:creationId xmlns:a16="http://schemas.microsoft.com/office/drawing/2014/main" id="{04C8A1DF-5D6A-C236-CB95-19C47A3B965A}"/>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FBEF7E31-15BD-D38E-E4AC-929A52A3E5D8}"/>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203545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A54C-01F4-EA2B-DA18-5FF73998D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4C1D0-1AF7-0F15-9526-3A4A95F7F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8145E-7984-B821-5AFD-965C4890C8CC}"/>
              </a:ext>
            </a:extLst>
          </p:cNvPr>
          <p:cNvSpPr>
            <a:spLocks noGrp="1"/>
          </p:cNvSpPr>
          <p:nvPr>
            <p:ph type="dt" sz="half" idx="10"/>
          </p:nvPr>
        </p:nvSpPr>
        <p:spPr/>
        <p:txBody>
          <a:bodyPr/>
          <a:lstStyle/>
          <a:p>
            <a:fld id="{C5633F1E-335C-F44D-9C78-6B62FC3AF035}" type="datetime1">
              <a:rPr lang="en-US" smtClean="0"/>
              <a:t>12/16/22</a:t>
            </a:fld>
            <a:endParaRPr lang="en-US"/>
          </a:p>
        </p:txBody>
      </p:sp>
      <p:sp>
        <p:nvSpPr>
          <p:cNvPr id="5" name="Footer Placeholder 4">
            <a:extLst>
              <a:ext uri="{FF2B5EF4-FFF2-40B4-BE49-F238E27FC236}">
                <a16:creationId xmlns:a16="http://schemas.microsoft.com/office/drawing/2014/main" id="{43B36F5B-AF94-A8E3-2BFC-423066856255}"/>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9E1396F6-D4CA-86E3-5AFC-0CB64E35B5E3}"/>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34552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1A9C-AA70-635D-ABC0-45B03267C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EA5D9-81CC-0B44-C157-57A623754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1BD16-8C11-C6F2-50D7-DAD9B45399C9}"/>
              </a:ext>
            </a:extLst>
          </p:cNvPr>
          <p:cNvSpPr>
            <a:spLocks noGrp="1"/>
          </p:cNvSpPr>
          <p:nvPr>
            <p:ph type="dt" sz="half" idx="10"/>
          </p:nvPr>
        </p:nvSpPr>
        <p:spPr/>
        <p:txBody>
          <a:bodyPr/>
          <a:lstStyle/>
          <a:p>
            <a:fld id="{E64EEDFA-0B84-034C-8D3F-6E752BE9F850}" type="datetime1">
              <a:rPr lang="en-US" smtClean="0"/>
              <a:t>12/16/22</a:t>
            </a:fld>
            <a:endParaRPr lang="en-US"/>
          </a:p>
        </p:txBody>
      </p:sp>
      <p:sp>
        <p:nvSpPr>
          <p:cNvPr id="5" name="Footer Placeholder 4">
            <a:extLst>
              <a:ext uri="{FF2B5EF4-FFF2-40B4-BE49-F238E27FC236}">
                <a16:creationId xmlns:a16="http://schemas.microsoft.com/office/drawing/2014/main" id="{483DD694-D965-15F6-0097-1A22C0D7A15B}"/>
              </a:ext>
            </a:extLst>
          </p:cNvPr>
          <p:cNvSpPr>
            <a:spLocks noGrp="1"/>
          </p:cNvSpPr>
          <p:nvPr>
            <p:ph type="ftr" sz="quarter" idx="11"/>
          </p:nvPr>
        </p:nvSpPr>
        <p:spPr/>
        <p:txBody>
          <a:bodyPr/>
          <a:lstStyle/>
          <a:p>
            <a:r>
              <a:rPr lang="en-US" dirty="0"/>
              <a:t>Causal inference crash course – Julian Hsu</a:t>
            </a:r>
          </a:p>
        </p:txBody>
      </p:sp>
      <p:sp>
        <p:nvSpPr>
          <p:cNvPr id="6" name="Slide Number Placeholder 5">
            <a:extLst>
              <a:ext uri="{FF2B5EF4-FFF2-40B4-BE49-F238E27FC236}">
                <a16:creationId xmlns:a16="http://schemas.microsoft.com/office/drawing/2014/main" id="{10E3BA4A-BEDA-B18C-C47D-5BC7FCBF367B}"/>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257860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AA4-72B0-CA64-052E-825E57338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AC7ED-26B6-D784-58E5-DEA0DAF4B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835D3-180B-35B3-1F72-3A23DDB81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9D067-06D8-3B58-E644-CBBE8DFFF0CD}"/>
              </a:ext>
            </a:extLst>
          </p:cNvPr>
          <p:cNvSpPr>
            <a:spLocks noGrp="1"/>
          </p:cNvSpPr>
          <p:nvPr>
            <p:ph type="dt" sz="half" idx="10"/>
          </p:nvPr>
        </p:nvSpPr>
        <p:spPr/>
        <p:txBody>
          <a:bodyPr/>
          <a:lstStyle/>
          <a:p>
            <a:fld id="{018AD829-9B0B-E343-A01B-C73F226E45F1}" type="datetime1">
              <a:rPr lang="en-US" smtClean="0"/>
              <a:t>12/16/22</a:t>
            </a:fld>
            <a:endParaRPr lang="en-US"/>
          </a:p>
        </p:txBody>
      </p:sp>
      <p:sp>
        <p:nvSpPr>
          <p:cNvPr id="6" name="Footer Placeholder 5">
            <a:extLst>
              <a:ext uri="{FF2B5EF4-FFF2-40B4-BE49-F238E27FC236}">
                <a16:creationId xmlns:a16="http://schemas.microsoft.com/office/drawing/2014/main" id="{60A2853B-C7AC-89A3-D6DF-EEEDCEECFE9F}"/>
              </a:ext>
            </a:extLst>
          </p:cNvPr>
          <p:cNvSpPr>
            <a:spLocks noGrp="1"/>
          </p:cNvSpPr>
          <p:nvPr>
            <p:ph type="ftr" sz="quarter" idx="11"/>
          </p:nvPr>
        </p:nvSpPr>
        <p:spPr/>
        <p:txBody>
          <a:bodyPr/>
          <a:lstStyle/>
          <a:p>
            <a:r>
              <a:rPr lang="en-US"/>
              <a:t>Causal inference crash course - hsujulia</a:t>
            </a:r>
          </a:p>
        </p:txBody>
      </p:sp>
      <p:sp>
        <p:nvSpPr>
          <p:cNvPr id="7" name="Slide Number Placeholder 6">
            <a:extLst>
              <a:ext uri="{FF2B5EF4-FFF2-40B4-BE49-F238E27FC236}">
                <a16:creationId xmlns:a16="http://schemas.microsoft.com/office/drawing/2014/main" id="{AFA61F23-7403-66C0-50AA-6D9C6FA5A0C6}"/>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1467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ED0C-03BE-78AA-5C0F-F2F608ADD4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48549-AED8-5674-29F8-1B57A4AEC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EE712-D0D0-D619-E1A0-98D095D0CC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3DF7E0-2133-AC3A-C3DD-D1B2D14C4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93C7A-C43B-48BA-BE27-42BFD28D0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B8ED4-BB62-10BC-4F62-4CB0B53C16AE}"/>
              </a:ext>
            </a:extLst>
          </p:cNvPr>
          <p:cNvSpPr>
            <a:spLocks noGrp="1"/>
          </p:cNvSpPr>
          <p:nvPr>
            <p:ph type="dt" sz="half" idx="10"/>
          </p:nvPr>
        </p:nvSpPr>
        <p:spPr/>
        <p:txBody>
          <a:bodyPr/>
          <a:lstStyle/>
          <a:p>
            <a:fld id="{BD5645DD-0C4A-4C4E-B840-826832C3E90B}" type="datetime1">
              <a:rPr lang="en-US" smtClean="0"/>
              <a:t>12/16/22</a:t>
            </a:fld>
            <a:endParaRPr lang="en-US"/>
          </a:p>
        </p:txBody>
      </p:sp>
      <p:sp>
        <p:nvSpPr>
          <p:cNvPr id="8" name="Footer Placeholder 7">
            <a:extLst>
              <a:ext uri="{FF2B5EF4-FFF2-40B4-BE49-F238E27FC236}">
                <a16:creationId xmlns:a16="http://schemas.microsoft.com/office/drawing/2014/main" id="{03295AFA-B5DD-AED2-6527-01318B37C2BE}"/>
              </a:ext>
            </a:extLst>
          </p:cNvPr>
          <p:cNvSpPr>
            <a:spLocks noGrp="1"/>
          </p:cNvSpPr>
          <p:nvPr>
            <p:ph type="ftr" sz="quarter" idx="11"/>
          </p:nvPr>
        </p:nvSpPr>
        <p:spPr/>
        <p:txBody>
          <a:bodyPr/>
          <a:lstStyle/>
          <a:p>
            <a:r>
              <a:rPr lang="en-US"/>
              <a:t>Causal inference crash course - hsujulia</a:t>
            </a:r>
          </a:p>
        </p:txBody>
      </p:sp>
      <p:sp>
        <p:nvSpPr>
          <p:cNvPr id="9" name="Slide Number Placeholder 8">
            <a:extLst>
              <a:ext uri="{FF2B5EF4-FFF2-40B4-BE49-F238E27FC236}">
                <a16:creationId xmlns:a16="http://schemas.microsoft.com/office/drawing/2014/main" id="{AA59C9E8-259A-7AD3-0EBD-BB9415682C2C}"/>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178149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70ED-FB04-4445-0FB4-EC8370CCBF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F0698-4812-48CA-55EA-4F17F4094E4F}"/>
              </a:ext>
            </a:extLst>
          </p:cNvPr>
          <p:cNvSpPr>
            <a:spLocks noGrp="1"/>
          </p:cNvSpPr>
          <p:nvPr>
            <p:ph type="dt" sz="half" idx="10"/>
          </p:nvPr>
        </p:nvSpPr>
        <p:spPr/>
        <p:txBody>
          <a:bodyPr/>
          <a:lstStyle/>
          <a:p>
            <a:fld id="{8FEC116D-9840-9744-9DCE-2863D0C3967A}" type="datetime1">
              <a:rPr lang="en-US" smtClean="0"/>
              <a:t>12/16/22</a:t>
            </a:fld>
            <a:endParaRPr lang="en-US"/>
          </a:p>
        </p:txBody>
      </p:sp>
      <p:sp>
        <p:nvSpPr>
          <p:cNvPr id="4" name="Footer Placeholder 3">
            <a:extLst>
              <a:ext uri="{FF2B5EF4-FFF2-40B4-BE49-F238E27FC236}">
                <a16:creationId xmlns:a16="http://schemas.microsoft.com/office/drawing/2014/main" id="{8B9A988A-1384-2DD4-0BD2-4F1FA3CA07C7}"/>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2BC33DD-4580-123E-C224-DF493F3D71BC}"/>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40963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5D603-E4FC-3EBA-BEE3-D1F6BDC1430E}"/>
              </a:ext>
            </a:extLst>
          </p:cNvPr>
          <p:cNvSpPr>
            <a:spLocks noGrp="1"/>
          </p:cNvSpPr>
          <p:nvPr>
            <p:ph type="dt" sz="half" idx="10"/>
          </p:nvPr>
        </p:nvSpPr>
        <p:spPr/>
        <p:txBody>
          <a:bodyPr/>
          <a:lstStyle/>
          <a:p>
            <a:fld id="{7C217DED-3B7C-EE45-A771-947A8738F81D}" type="datetime1">
              <a:rPr lang="en-US" smtClean="0"/>
              <a:t>12/16/22</a:t>
            </a:fld>
            <a:endParaRPr lang="en-US"/>
          </a:p>
        </p:txBody>
      </p:sp>
      <p:sp>
        <p:nvSpPr>
          <p:cNvPr id="3" name="Footer Placeholder 2">
            <a:extLst>
              <a:ext uri="{FF2B5EF4-FFF2-40B4-BE49-F238E27FC236}">
                <a16:creationId xmlns:a16="http://schemas.microsoft.com/office/drawing/2014/main" id="{4D8976BB-6424-3E89-E6A5-18F2154101B4}"/>
              </a:ext>
            </a:extLst>
          </p:cNvPr>
          <p:cNvSpPr>
            <a:spLocks noGrp="1"/>
          </p:cNvSpPr>
          <p:nvPr>
            <p:ph type="ftr" sz="quarter" idx="11"/>
          </p:nvPr>
        </p:nvSpPr>
        <p:spPr/>
        <p:txBody>
          <a:bodyPr/>
          <a:lstStyle/>
          <a:p>
            <a:r>
              <a:rPr lang="en-US"/>
              <a:t>Causal inference crash course - hsujulia</a:t>
            </a:r>
          </a:p>
        </p:txBody>
      </p:sp>
      <p:sp>
        <p:nvSpPr>
          <p:cNvPr id="4" name="Slide Number Placeholder 3">
            <a:extLst>
              <a:ext uri="{FF2B5EF4-FFF2-40B4-BE49-F238E27FC236}">
                <a16:creationId xmlns:a16="http://schemas.microsoft.com/office/drawing/2014/main" id="{B5B6D4D6-3562-CC69-0134-FD11B2DBED87}"/>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193580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6A3C-321B-40B6-27CA-A70F248DE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2F7D7-7E0B-7CBC-A196-C5F2CFD83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DB525-F682-F781-99C7-89D56A221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2D56F-4B7E-FF79-A819-C5C6D6B22B89}"/>
              </a:ext>
            </a:extLst>
          </p:cNvPr>
          <p:cNvSpPr>
            <a:spLocks noGrp="1"/>
          </p:cNvSpPr>
          <p:nvPr>
            <p:ph type="dt" sz="half" idx="10"/>
          </p:nvPr>
        </p:nvSpPr>
        <p:spPr/>
        <p:txBody>
          <a:bodyPr/>
          <a:lstStyle/>
          <a:p>
            <a:fld id="{A93D7C7A-CA09-2C4E-A5DE-40EFE82FB894}" type="datetime1">
              <a:rPr lang="en-US" smtClean="0"/>
              <a:t>12/16/22</a:t>
            </a:fld>
            <a:endParaRPr lang="en-US"/>
          </a:p>
        </p:txBody>
      </p:sp>
      <p:sp>
        <p:nvSpPr>
          <p:cNvPr id="6" name="Footer Placeholder 5">
            <a:extLst>
              <a:ext uri="{FF2B5EF4-FFF2-40B4-BE49-F238E27FC236}">
                <a16:creationId xmlns:a16="http://schemas.microsoft.com/office/drawing/2014/main" id="{2E77035B-FE95-C4A3-CCA0-348F6876685B}"/>
              </a:ext>
            </a:extLst>
          </p:cNvPr>
          <p:cNvSpPr>
            <a:spLocks noGrp="1"/>
          </p:cNvSpPr>
          <p:nvPr>
            <p:ph type="ftr" sz="quarter" idx="11"/>
          </p:nvPr>
        </p:nvSpPr>
        <p:spPr/>
        <p:txBody>
          <a:bodyPr/>
          <a:lstStyle/>
          <a:p>
            <a:r>
              <a:rPr lang="en-US"/>
              <a:t>Causal inference crash course - hsujulia</a:t>
            </a:r>
          </a:p>
        </p:txBody>
      </p:sp>
      <p:sp>
        <p:nvSpPr>
          <p:cNvPr id="7" name="Slide Number Placeholder 6">
            <a:extLst>
              <a:ext uri="{FF2B5EF4-FFF2-40B4-BE49-F238E27FC236}">
                <a16:creationId xmlns:a16="http://schemas.microsoft.com/office/drawing/2014/main" id="{8D5BA908-E4D5-882C-6CE8-A6CDC9BE6234}"/>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73937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D3BB-A377-7B0E-5C28-A51E569C5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1A0E5D-29A1-BD32-D6BC-6BBACA36C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C82F42-C152-08D7-0DD9-FCEA448DD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BC30E-3025-66EF-C0F4-7560958AF33C}"/>
              </a:ext>
            </a:extLst>
          </p:cNvPr>
          <p:cNvSpPr>
            <a:spLocks noGrp="1"/>
          </p:cNvSpPr>
          <p:nvPr>
            <p:ph type="dt" sz="half" idx="10"/>
          </p:nvPr>
        </p:nvSpPr>
        <p:spPr/>
        <p:txBody>
          <a:bodyPr/>
          <a:lstStyle/>
          <a:p>
            <a:fld id="{C22B0CAA-823B-3146-873F-A9BF2C9BDFCA}" type="datetime1">
              <a:rPr lang="en-US" smtClean="0"/>
              <a:t>12/16/22</a:t>
            </a:fld>
            <a:endParaRPr lang="en-US"/>
          </a:p>
        </p:txBody>
      </p:sp>
      <p:sp>
        <p:nvSpPr>
          <p:cNvPr id="6" name="Footer Placeholder 5">
            <a:extLst>
              <a:ext uri="{FF2B5EF4-FFF2-40B4-BE49-F238E27FC236}">
                <a16:creationId xmlns:a16="http://schemas.microsoft.com/office/drawing/2014/main" id="{8E44E98B-EE8B-CBAD-7430-389E8CEC3F0B}"/>
              </a:ext>
            </a:extLst>
          </p:cNvPr>
          <p:cNvSpPr>
            <a:spLocks noGrp="1"/>
          </p:cNvSpPr>
          <p:nvPr>
            <p:ph type="ftr" sz="quarter" idx="11"/>
          </p:nvPr>
        </p:nvSpPr>
        <p:spPr/>
        <p:txBody>
          <a:bodyPr/>
          <a:lstStyle/>
          <a:p>
            <a:r>
              <a:rPr lang="en-US"/>
              <a:t>Causal inference crash course - hsujulia</a:t>
            </a:r>
          </a:p>
        </p:txBody>
      </p:sp>
      <p:sp>
        <p:nvSpPr>
          <p:cNvPr id="7" name="Slide Number Placeholder 6">
            <a:extLst>
              <a:ext uri="{FF2B5EF4-FFF2-40B4-BE49-F238E27FC236}">
                <a16:creationId xmlns:a16="http://schemas.microsoft.com/office/drawing/2014/main" id="{216A0431-8009-E818-E36B-075CAFFAF3C6}"/>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63764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E3F08-4D3D-ED3E-0B4F-0F5893C5C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FF15A-31F1-5F56-4F2A-11F280215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C7EE5-5A7B-3930-FBBF-09137A7B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77778-78B6-C946-A244-553F1D2BE35C}" type="datetime1">
              <a:rPr lang="en-US" smtClean="0"/>
              <a:t>12/16/22</a:t>
            </a:fld>
            <a:endParaRPr lang="en-US"/>
          </a:p>
        </p:txBody>
      </p:sp>
      <p:sp>
        <p:nvSpPr>
          <p:cNvPr id="5" name="Footer Placeholder 4">
            <a:extLst>
              <a:ext uri="{FF2B5EF4-FFF2-40B4-BE49-F238E27FC236}">
                <a16:creationId xmlns:a16="http://schemas.microsoft.com/office/drawing/2014/main" id="{7F79D3F9-FE2B-101D-C692-07D870BD0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Causal inference crash course - hsujulia</a:t>
            </a:r>
          </a:p>
        </p:txBody>
      </p:sp>
      <p:sp>
        <p:nvSpPr>
          <p:cNvPr id="6" name="Slide Number Placeholder 5">
            <a:extLst>
              <a:ext uri="{FF2B5EF4-FFF2-40B4-BE49-F238E27FC236}">
                <a16:creationId xmlns:a16="http://schemas.microsoft.com/office/drawing/2014/main" id="{4FA82418-DA7F-3C61-153C-E6DBC0243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C3DC3-9B3F-7F44-ADCE-5AEE1C23E1F0}" type="slidenum">
              <a:rPr lang="en-US" smtClean="0"/>
              <a:t>‹#›</a:t>
            </a:fld>
            <a:endParaRPr lang="en-US"/>
          </a:p>
        </p:txBody>
      </p:sp>
    </p:spTree>
    <p:extLst>
      <p:ext uri="{BB962C8B-B14F-4D97-AF65-F5344CB8AC3E}">
        <p14:creationId xmlns:p14="http://schemas.microsoft.com/office/powerpoint/2010/main" val="401672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code.amazon.com/packages/Statanomics/blobs/mainline/--/diagnostics/CoefficientStability.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ran.r-project.org/web/packages/cobalt/vignettes/cobalt.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repository.upenn.edu/statistics_papers/1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de.amazon.com/packages/Statanomics/blobs/mainline/--/examples/Testing%20Overlap%20Feature%20Balance.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arxiv.org/abs/1810.01370" TargetMode="External"/><Relationship Id="rId3" Type="http://schemas.openxmlformats.org/officeDocument/2006/relationships/hyperlink" Target="https://www.aeaweb.org/articles?id=10.1257/jel.47.1.5" TargetMode="External"/><Relationship Id="rId7" Type="http://schemas.openxmlformats.org/officeDocument/2006/relationships/hyperlink" Target="https://imai.fas.harvard.edu/research/files/CBPS.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aeaweb.org/articles?id=10.1257/000282803321946921" TargetMode="External"/><Relationship Id="rId5" Type="http://schemas.openxmlformats.org/officeDocument/2006/relationships/hyperlink" Target="https://www.tandfonline.com/doi/abs/10.1080/07350015.2016.1227711?journalCode=ubes20" TargetMode="External"/><Relationship Id="rId10" Type="http://schemas.openxmlformats.org/officeDocument/2006/relationships/hyperlink" Target="https://arxiv.org/abs/2110.14831" TargetMode="External"/><Relationship Id="rId4" Type="http://schemas.openxmlformats.org/officeDocument/2006/relationships/hyperlink" Target="https://www.nber.org/papers/w19959" TargetMode="External"/><Relationship Id="rId9" Type="http://schemas.openxmlformats.org/officeDocument/2006/relationships/hyperlink" Target="https://arxiv.org/pdf/1604.0712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81.png"/></Relationships>
</file>

<file path=ppt/slides/_rels/slide3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rxiv.org/pdf/1604.07125" TargetMode="External"/><Relationship Id="rId2" Type="http://schemas.openxmlformats.org/officeDocument/2006/relationships/hyperlink" Target="https://arxiv.org/abs/1810.0137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a:t>
            </a:r>
            <a:r>
              <a:rPr lang="en-US"/>
              <a:t>Crash Course:</a:t>
            </a:r>
            <a:br>
              <a:rPr lang="en-US"/>
            </a:br>
            <a:r>
              <a:rPr lang="en-US"/>
              <a:t>Arguable </a:t>
            </a:r>
            <a:r>
              <a:rPr lang="en-US" dirty="0"/>
              <a:t>Validation for Cross-Sectional Models</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a:t>Julian Hsu</a:t>
            </a:r>
            <a:endParaRPr lang="en-US" dirty="0"/>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5CE3-B6AE-31C5-794A-A66E021CB4A2}"/>
              </a:ext>
            </a:extLst>
          </p:cNvPr>
          <p:cNvSpPr>
            <a:spLocks noGrp="1"/>
          </p:cNvSpPr>
          <p:nvPr>
            <p:ph type="title"/>
          </p:nvPr>
        </p:nvSpPr>
        <p:spPr/>
        <p:txBody>
          <a:bodyPr/>
          <a:lstStyle/>
          <a:p>
            <a:r>
              <a:rPr lang="en-US" dirty="0"/>
              <a:t>Experimentation for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68ECA6-9979-53E3-C9C5-43470A4B1FD2}"/>
                  </a:ext>
                </a:extLst>
              </p:cNvPr>
              <p:cNvSpPr>
                <a:spLocks noGrp="1"/>
              </p:cNvSpPr>
              <p:nvPr>
                <p:ph idx="1"/>
              </p:nvPr>
            </p:nvSpPr>
            <p:spPr/>
            <p:txBody>
              <a:bodyPr/>
              <a:lstStyle/>
              <a:p>
                <a:r>
                  <a:rPr lang="en-US" dirty="0"/>
                  <a:t>Conducting an experiment randomly assigning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could validate our estimate of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a:t>
                </a:r>
              </a:p>
              <a:p>
                <a:r>
                  <a:rPr lang="en-US" dirty="0"/>
                  <a:t>Observational and experimental analysis can be substitutes or complements:</a:t>
                </a:r>
              </a:p>
            </p:txBody>
          </p:sp>
        </mc:Choice>
        <mc:Fallback xmlns="">
          <p:sp>
            <p:nvSpPr>
              <p:cNvPr id="3" name="Content Placeholder 2">
                <a:extLst>
                  <a:ext uri="{FF2B5EF4-FFF2-40B4-BE49-F238E27FC236}">
                    <a16:creationId xmlns:a16="http://schemas.microsoft.com/office/drawing/2014/main" id="{8868ECA6-9979-53E3-C9C5-43470A4B1FD2}"/>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12DE465-8399-A6F9-D4A4-7D6FFB6B4451}"/>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63788301-40A9-6632-E591-DF1C0572ADFE}"/>
              </a:ext>
            </a:extLst>
          </p:cNvPr>
          <p:cNvSpPr>
            <a:spLocks noGrp="1"/>
          </p:cNvSpPr>
          <p:nvPr>
            <p:ph type="sldNum" sz="quarter" idx="12"/>
          </p:nvPr>
        </p:nvSpPr>
        <p:spPr/>
        <p:txBody>
          <a:bodyPr/>
          <a:lstStyle/>
          <a:p>
            <a:fld id="{747C3DC3-9B3F-7F44-ADCE-5AEE1C23E1F0}" type="slidenum">
              <a:rPr lang="en-US" smtClean="0"/>
              <a:t>9</a:t>
            </a:fld>
            <a:endParaRPr lang="en-US"/>
          </a:p>
        </p:txBody>
      </p:sp>
      <p:graphicFrame>
        <p:nvGraphicFramePr>
          <p:cNvPr id="6" name="Table 6">
            <a:extLst>
              <a:ext uri="{FF2B5EF4-FFF2-40B4-BE49-F238E27FC236}">
                <a16:creationId xmlns:a16="http://schemas.microsoft.com/office/drawing/2014/main" id="{0003F328-1A70-3AC9-CD83-CE7E745423D4}"/>
              </a:ext>
            </a:extLst>
          </p:cNvPr>
          <p:cNvGraphicFramePr>
            <a:graphicFrameLocks noGrp="1"/>
          </p:cNvGraphicFramePr>
          <p:nvPr>
            <p:extLst>
              <p:ext uri="{D42A27DB-BD31-4B8C-83A1-F6EECF244321}">
                <p14:modId xmlns:p14="http://schemas.microsoft.com/office/powerpoint/2010/main" val="1975705362"/>
              </p:ext>
            </p:extLst>
          </p:nvPr>
        </p:nvGraphicFramePr>
        <p:xfrm>
          <a:off x="838200" y="3680791"/>
          <a:ext cx="10515600" cy="22349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55588773"/>
                    </a:ext>
                  </a:extLst>
                </a:gridCol>
                <a:gridCol w="5257800">
                  <a:extLst>
                    <a:ext uri="{9D8B030D-6E8A-4147-A177-3AD203B41FA5}">
                      <a16:colId xmlns:a16="http://schemas.microsoft.com/office/drawing/2014/main" val="1492892143"/>
                    </a:ext>
                  </a:extLst>
                </a:gridCol>
              </a:tblGrid>
              <a:tr h="467140">
                <a:tc>
                  <a:txBody>
                    <a:bodyPr/>
                    <a:lstStyle/>
                    <a:p>
                      <a:r>
                        <a:rPr lang="en-US" sz="2200" dirty="0"/>
                        <a:t>Substitutes</a:t>
                      </a:r>
                    </a:p>
                  </a:txBody>
                  <a:tcPr/>
                </a:tc>
                <a:tc>
                  <a:txBody>
                    <a:bodyPr/>
                    <a:lstStyle/>
                    <a:p>
                      <a:r>
                        <a:rPr lang="en-US" sz="2200" dirty="0"/>
                        <a:t>Complements</a:t>
                      </a:r>
                    </a:p>
                  </a:txBody>
                  <a:tcPr/>
                </a:tc>
                <a:extLst>
                  <a:ext uri="{0D108BD9-81ED-4DB2-BD59-A6C34878D82A}">
                    <a16:rowId xmlns:a16="http://schemas.microsoft.com/office/drawing/2014/main" val="2955625925"/>
                  </a:ext>
                </a:extLst>
              </a:tr>
              <a:tr h="1373982">
                <a:tc>
                  <a:txBody>
                    <a:bodyPr/>
                    <a:lstStyle/>
                    <a:p>
                      <a:r>
                        <a:rPr lang="en-US" sz="2200" dirty="0"/>
                        <a:t>1. Do the experiment instead of observational analysis.</a:t>
                      </a:r>
                    </a:p>
                  </a:txBody>
                  <a:tcPr/>
                </a:tc>
                <a:tc>
                  <a:txBody>
                    <a:bodyPr/>
                    <a:lstStyle/>
                    <a:p>
                      <a:pPr marL="342900" indent="-342900">
                        <a:buAutoNum type="arabicPeriod"/>
                      </a:pPr>
                      <a:r>
                        <a:rPr lang="en-US" sz="2200" dirty="0"/>
                        <a:t>Use observational analysis to know where or how to conduct the experiment.</a:t>
                      </a:r>
                    </a:p>
                    <a:p>
                      <a:pPr marL="342900" indent="-342900">
                        <a:buAutoNum type="arabicPeriod"/>
                      </a:pPr>
                      <a:r>
                        <a:rPr lang="en-US" sz="2200" dirty="0"/>
                        <a:t>Experiment is designed to validate some of the observational results.</a:t>
                      </a:r>
                    </a:p>
                  </a:txBody>
                  <a:tcPr/>
                </a:tc>
                <a:extLst>
                  <a:ext uri="{0D108BD9-81ED-4DB2-BD59-A6C34878D82A}">
                    <a16:rowId xmlns:a16="http://schemas.microsoft.com/office/drawing/2014/main" val="1371032115"/>
                  </a:ext>
                </a:extLst>
              </a:tr>
            </a:tbl>
          </a:graphicData>
        </a:graphic>
      </p:graphicFrame>
    </p:spTree>
    <p:extLst>
      <p:ext uri="{BB962C8B-B14F-4D97-AF65-F5344CB8AC3E}">
        <p14:creationId xmlns:p14="http://schemas.microsoft.com/office/powerpoint/2010/main" val="160589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0825-D151-EE71-5D0E-D63B572440E3}"/>
              </a:ext>
            </a:extLst>
          </p:cNvPr>
          <p:cNvSpPr>
            <a:spLocks noGrp="1"/>
          </p:cNvSpPr>
          <p:nvPr>
            <p:ph type="title"/>
          </p:nvPr>
        </p:nvSpPr>
        <p:spPr/>
        <p:txBody>
          <a:bodyPr/>
          <a:lstStyle/>
          <a:p>
            <a:r>
              <a:rPr lang="en-US" dirty="0"/>
              <a:t>Drawbacks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51504-755A-53E2-12EE-E5A35C9A34E9}"/>
                  </a:ext>
                </a:extLst>
              </p:cNvPr>
              <p:cNvSpPr>
                <a:spLocks noGrp="1"/>
              </p:cNvSpPr>
              <p:nvPr>
                <p:ph idx="1"/>
              </p:nvPr>
            </p:nvSpPr>
            <p:spPr/>
            <p:txBody>
              <a:bodyPr/>
              <a:lstStyle/>
              <a:p>
                <a:r>
                  <a:rPr lang="en-US" dirty="0"/>
                  <a:t>You may not be able to randomly assign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a:t>
                </a:r>
              </a:p>
              <a:p>
                <a:pPr lvl="1"/>
                <a:r>
                  <a:rPr lang="en-US" dirty="0"/>
                  <a:t>For example, assigning random prices or purposely delaying delivery</a:t>
                </a:r>
              </a:p>
              <a:p>
                <a:r>
                  <a:rPr lang="en-US" dirty="0"/>
                  <a:t>Experiments may be underpowered</a:t>
                </a:r>
              </a:p>
              <a:p>
                <a:r>
                  <a:rPr lang="en-US" dirty="0"/>
                  <a:t>Different experimental and observational samples may lead to incorrectly concluding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i="1">
                            <a:latin typeface="Cambria Math" panose="02040503050406030204" pitchFamily="18" charset="0"/>
                          </a:rPr>
                          <m:t>𝑜𝑏𝑠</m:t>
                        </m:r>
                      </m:sup>
                    </m:sSup>
                  </m:oMath>
                </a14:m>
                <a:r>
                  <a:rPr lang="en-US" dirty="0"/>
                  <a:t> is wrong. </a:t>
                </a:r>
              </a:p>
              <a:p>
                <a:pPr lvl="1"/>
                <a:r>
                  <a:rPr lang="en-US" dirty="0"/>
                  <a:t>For example, different types of customers, different time periods.</a:t>
                </a:r>
              </a:p>
            </p:txBody>
          </p:sp>
        </mc:Choice>
        <mc:Fallback xmlns="">
          <p:sp>
            <p:nvSpPr>
              <p:cNvPr id="3" name="Content Placeholder 2">
                <a:extLst>
                  <a:ext uri="{FF2B5EF4-FFF2-40B4-BE49-F238E27FC236}">
                    <a16:creationId xmlns:a16="http://schemas.microsoft.com/office/drawing/2014/main" id="{29D51504-755A-53E2-12EE-E5A35C9A34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8446B1D-65AA-214D-9E11-421F2F78968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684926AC-667F-7B30-5D45-DFB547D9BB47}"/>
              </a:ext>
            </a:extLst>
          </p:cNvPr>
          <p:cNvSpPr>
            <a:spLocks noGrp="1"/>
          </p:cNvSpPr>
          <p:nvPr>
            <p:ph type="sldNum" sz="quarter" idx="12"/>
          </p:nvPr>
        </p:nvSpPr>
        <p:spPr/>
        <p:txBody>
          <a:bodyPr/>
          <a:lstStyle/>
          <a:p>
            <a:fld id="{747C3DC3-9B3F-7F44-ADCE-5AEE1C23E1F0}" type="slidenum">
              <a:rPr lang="en-US" smtClean="0"/>
              <a:t>10</a:t>
            </a:fld>
            <a:endParaRPr lang="en-US"/>
          </a:p>
        </p:txBody>
      </p:sp>
    </p:spTree>
    <p:extLst>
      <p:ext uri="{BB962C8B-B14F-4D97-AF65-F5344CB8AC3E}">
        <p14:creationId xmlns:p14="http://schemas.microsoft.com/office/powerpoint/2010/main" val="71335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5105A09-6DCC-03CB-D4E6-255C5AE34BA4}"/>
              </a:ext>
            </a:extLst>
          </p:cNvPr>
          <p:cNvSpPr>
            <a:spLocks noGrp="1"/>
          </p:cNvSpPr>
          <p:nvPr>
            <p:ph type="title"/>
          </p:nvPr>
        </p:nvSpPr>
        <p:spPr/>
        <p:txBody>
          <a:bodyPr/>
          <a:lstStyle/>
          <a:p>
            <a:r>
              <a:rPr lang="en-US" dirty="0"/>
              <a:t>Placebo test</a:t>
            </a:r>
            <a:endParaRPr lang="en-US" sz="1500" dirty="0"/>
          </a:p>
        </p:txBody>
      </p:sp>
      <p:sp>
        <p:nvSpPr>
          <p:cNvPr id="10" name="Text Placeholder 9">
            <a:extLst>
              <a:ext uri="{FF2B5EF4-FFF2-40B4-BE49-F238E27FC236}">
                <a16:creationId xmlns:a16="http://schemas.microsoft.com/office/drawing/2014/main" id="{6826A398-75DF-C18A-A48A-769C71C8749B}"/>
              </a:ext>
            </a:extLst>
          </p:cNvPr>
          <p:cNvSpPr>
            <a:spLocks noGrp="1"/>
          </p:cNvSpPr>
          <p:nvPr>
            <p:ph type="body" idx="1"/>
          </p:nvPr>
        </p:nvSpPr>
        <p:spPr/>
        <p:txBody>
          <a:bodyPr/>
          <a:lstStyle/>
          <a:p>
            <a:r>
              <a:rPr lang="en-US" dirty="0"/>
              <a:t>Easy to do, except when it isn’t.</a:t>
            </a:r>
          </a:p>
          <a:p>
            <a:r>
              <a:rPr lang="en-US" dirty="0"/>
              <a:t>Not a lot of wiggle room for pivoting.</a:t>
            </a:r>
          </a:p>
        </p:txBody>
      </p:sp>
      <p:sp>
        <p:nvSpPr>
          <p:cNvPr id="4" name="Footer Placeholder 3">
            <a:extLst>
              <a:ext uri="{FF2B5EF4-FFF2-40B4-BE49-F238E27FC236}">
                <a16:creationId xmlns:a16="http://schemas.microsoft.com/office/drawing/2014/main" id="{9AFE0263-F207-78DB-34C7-83959C1CB08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C1AB4C5-65A2-2A1C-9407-A36359127810}"/>
              </a:ext>
            </a:extLst>
          </p:cNvPr>
          <p:cNvSpPr>
            <a:spLocks noGrp="1"/>
          </p:cNvSpPr>
          <p:nvPr>
            <p:ph type="sldNum" sz="quarter" idx="12"/>
          </p:nvPr>
        </p:nvSpPr>
        <p:spPr/>
        <p:txBody>
          <a:bodyPr/>
          <a:lstStyle/>
          <a:p>
            <a:fld id="{747C3DC3-9B3F-7F44-ADCE-5AEE1C23E1F0}" type="slidenum">
              <a:rPr lang="en-US" smtClean="0"/>
              <a:t>11</a:t>
            </a:fld>
            <a:endParaRPr lang="en-US"/>
          </a:p>
        </p:txBody>
      </p:sp>
    </p:spTree>
    <p:extLst>
      <p:ext uri="{BB962C8B-B14F-4D97-AF65-F5344CB8AC3E}">
        <p14:creationId xmlns:p14="http://schemas.microsoft.com/office/powerpoint/2010/main" val="91283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E9E1BB-E8AC-F900-4233-F771D1FF63D7}"/>
              </a:ext>
            </a:extLst>
          </p:cNvPr>
          <p:cNvSpPr>
            <a:spLocks noGrp="1"/>
          </p:cNvSpPr>
          <p:nvPr>
            <p:ph type="title"/>
          </p:nvPr>
        </p:nvSpPr>
        <p:spPr/>
        <p:txBody>
          <a:bodyPr/>
          <a:lstStyle/>
          <a:p>
            <a:r>
              <a:rPr lang="en-US" dirty="0"/>
              <a:t>The big idea</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A992238-A706-0444-C442-D9BC04CE4C6F}"/>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r>
                  <a:rPr lang="en-US" dirty="0"/>
                  <a:t>Are there outcomes for which we know the treatment effect ?</a:t>
                </a:r>
              </a:p>
              <a:p>
                <a:r>
                  <a:rPr lang="en-US" dirty="0"/>
                  <a:t>A placebo outcome is one where we know the treatment effect is zero.</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𝑝𝑙𝑎𝑐𝑒𝑏𝑜</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endParaRPr lang="en-US" dirty="0"/>
              </a:p>
              <a:p>
                <a:r>
                  <a:rPr lang="en-US" dirty="0"/>
                  <a:t>Placebo outcomes can help transform the causal validation to a traditional prediction one, because we have a “ground truth” value for </a:t>
                </a: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oMath>
                </a14:m>
                <a:r>
                  <a:rPr lang="en-US" dirty="0"/>
                  <a:t>.</a:t>
                </a:r>
              </a:p>
            </p:txBody>
          </p:sp>
        </mc:Choice>
        <mc:Fallback xmlns="">
          <p:sp>
            <p:nvSpPr>
              <p:cNvPr id="7" name="Content Placeholder 6">
                <a:extLst>
                  <a:ext uri="{FF2B5EF4-FFF2-40B4-BE49-F238E27FC236}">
                    <a16:creationId xmlns:a16="http://schemas.microsoft.com/office/drawing/2014/main" id="{9A992238-A706-0444-C442-D9BC04CE4C6F}"/>
                  </a:ext>
                </a:extLst>
              </p:cNvPr>
              <p:cNvSpPr>
                <a:spLocks noGrp="1" noRot="1" noChangeAspect="1" noMove="1" noResize="1" noEditPoints="1" noAdjustHandles="1" noChangeArrowheads="1" noChangeShapeType="1" noTextEdit="1"/>
              </p:cNvSpPr>
              <p:nvPr>
                <p:ph idx="1"/>
              </p:nvPr>
            </p:nvSpPr>
            <p:spPr>
              <a:blipFill>
                <a:blip r:embed="rId2"/>
                <a:stretch>
                  <a:fillRect l="-1086"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8799F2A-19D4-8BA2-916A-D8FC5AF9D05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077B1293-E35F-4BEA-49A0-6635B2505F9B}"/>
              </a:ext>
            </a:extLst>
          </p:cNvPr>
          <p:cNvSpPr>
            <a:spLocks noGrp="1"/>
          </p:cNvSpPr>
          <p:nvPr>
            <p:ph type="sldNum" sz="quarter" idx="12"/>
          </p:nvPr>
        </p:nvSpPr>
        <p:spPr/>
        <p:txBody>
          <a:bodyPr/>
          <a:lstStyle/>
          <a:p>
            <a:fld id="{747C3DC3-9B3F-7F44-ADCE-5AEE1C23E1F0}" type="slidenum">
              <a:rPr lang="en-US" smtClean="0"/>
              <a:t>12</a:t>
            </a:fld>
            <a:endParaRPr lang="en-US"/>
          </a:p>
        </p:txBody>
      </p:sp>
    </p:spTree>
    <p:extLst>
      <p:ext uri="{BB962C8B-B14F-4D97-AF65-F5344CB8AC3E}">
        <p14:creationId xmlns:p14="http://schemas.microsoft.com/office/powerpoint/2010/main" val="33408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689C-26E4-CD0A-778A-72DE982B2ADB}"/>
              </a:ext>
            </a:extLst>
          </p:cNvPr>
          <p:cNvSpPr>
            <a:spLocks noGrp="1"/>
          </p:cNvSpPr>
          <p:nvPr>
            <p:ph type="title"/>
          </p:nvPr>
        </p:nvSpPr>
        <p:spPr/>
        <p:txBody>
          <a:bodyPr/>
          <a:lstStyle/>
          <a:p>
            <a:r>
              <a:rPr lang="en-US" dirty="0"/>
              <a:t>Make a Covariate an Outcome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58383-3921-87AB-6C2E-171F538D2537}"/>
                  </a:ext>
                </a:extLst>
              </p:cNvPr>
              <p:cNvSpPr>
                <a:spLocks noGrp="1"/>
              </p:cNvSpPr>
              <p:nvPr>
                <p:ph idx="1"/>
              </p:nvPr>
            </p:nvSpPr>
            <p:spPr/>
            <p:txBody>
              <a:bodyPr/>
              <a:lstStyle/>
              <a:p>
                <a:r>
                  <a:rPr lang="en-US" dirty="0"/>
                  <a:t>A popular placebo is the outcome before the treatment: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𝑖</m:t>
                          </m:r>
                        </m:sub>
                      </m:sSub>
                    </m:oMath>
                  </m:oMathPara>
                </a14:m>
                <a:endParaRPr lang="en-US" dirty="0"/>
              </a:p>
              <a:p>
                <a:r>
                  <a:rPr lang="en-US" dirty="0"/>
                  <a:t>And we want to see whether </a:t>
                </a: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oMath>
                </a14:m>
                <a:r>
                  <a:rPr lang="en-US" dirty="0"/>
                  <a:t> is statistically different from zero</a:t>
                </a:r>
              </a:p>
              <a:p>
                <a:r>
                  <a:rPr lang="en-US" dirty="0"/>
                  <a:t>We could pick any features populated before the treatment, but the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particularly good because it looks very similar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BE58383-3921-87AB-6C2E-171F538D2537}"/>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A5F8D0-0983-F66B-D57B-46FE274210F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5C9CA6BC-6865-9A1C-A8F1-D4DF7D877C74}"/>
              </a:ext>
            </a:extLst>
          </p:cNvPr>
          <p:cNvSpPr>
            <a:spLocks noGrp="1"/>
          </p:cNvSpPr>
          <p:nvPr>
            <p:ph type="sldNum" sz="quarter" idx="12"/>
          </p:nvPr>
        </p:nvSpPr>
        <p:spPr/>
        <p:txBody>
          <a:bodyPr/>
          <a:lstStyle/>
          <a:p>
            <a:fld id="{747C3DC3-9B3F-7F44-ADCE-5AEE1C23E1F0}" type="slidenum">
              <a:rPr lang="en-US" smtClean="0"/>
              <a:t>13</a:t>
            </a:fld>
            <a:endParaRPr lang="en-US"/>
          </a:p>
        </p:txBody>
      </p:sp>
    </p:spTree>
    <p:extLst>
      <p:ext uri="{BB962C8B-B14F-4D97-AF65-F5344CB8AC3E}">
        <p14:creationId xmlns:p14="http://schemas.microsoft.com/office/powerpoint/2010/main" val="85960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EAAB941-ADA9-9868-8A60-3C72FD286C20}"/>
                  </a:ext>
                </a:extLst>
              </p:cNvPr>
              <p:cNvSpPr>
                <a:spLocks noGrp="1"/>
              </p:cNvSpPr>
              <p:nvPr>
                <p:ph type="title"/>
              </p:nvPr>
            </p:nvSpPr>
            <p:spPr/>
            <p:txBody>
              <a:bodyPr/>
              <a:lstStyle/>
              <a:p>
                <a:r>
                  <a:rPr lang="en-US" dirty="0"/>
                  <a:t>Feasibility – what 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a:t>
                </a:r>
              </a:p>
            </p:txBody>
          </p:sp>
        </mc:Choice>
        <mc:Fallback xmlns="">
          <p:sp>
            <p:nvSpPr>
              <p:cNvPr id="2" name="Title 1">
                <a:extLst>
                  <a:ext uri="{FF2B5EF4-FFF2-40B4-BE49-F238E27FC236}">
                    <a16:creationId xmlns:a16="http://schemas.microsoft.com/office/drawing/2014/main" id="{AEAAB941-ADA9-9868-8A60-3C72FD286C20}"/>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417C62-AFCA-D2F8-122B-20B01080EFE6}"/>
                  </a:ext>
                </a:extLst>
              </p:cNvPr>
              <p:cNvSpPr>
                <a:spLocks noGrp="1"/>
              </p:cNvSpPr>
              <p:nvPr>
                <p:ph idx="1"/>
              </p:nvPr>
            </p:nvSpPr>
            <p:spPr/>
            <p:txBody>
              <a:bodyPr>
                <a:normAutofit/>
              </a:bodyPr>
              <a:lstStyle/>
              <a:p>
                <a:r>
                  <a:rPr lang="en-US" dirty="0"/>
                  <a:t>This approach sacrifices data. You will have one fewer control variable, or have one fewer pre-treatment period of data.</a:t>
                </a:r>
              </a:p>
              <a:p>
                <a:pPr lvl="1"/>
                <a:r>
                  <a:rPr lang="en-US" dirty="0"/>
                  <a:t>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the only thing you are controlling for, then you obviously can’t use it as a placebo outcome.</a:t>
                </a:r>
              </a:p>
              <a:p>
                <a:r>
                  <a:rPr lang="en-US" dirty="0"/>
                  <a:t>Sacrificing this data has risks if you think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uniquely important for predicting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b="0" i="1" dirty="0">
                    <a:latin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417C62-AFCA-D2F8-122B-20B01080EFE6}"/>
                  </a:ext>
                </a:extLst>
              </p:cNvPr>
              <p:cNvSpPr>
                <a:spLocks noGrp="1" noRot="1" noChangeAspect="1" noMove="1" noResize="1" noEditPoints="1" noAdjustHandles="1" noChangeArrowheads="1" noChangeShapeType="1" noTextEdit="1"/>
              </p:cNvSpPr>
              <p:nvPr>
                <p:ph idx="1"/>
              </p:nvPr>
            </p:nvSpPr>
            <p:spPr>
              <a:blipFill>
                <a:blip r:embed="rId3"/>
                <a:stretch>
                  <a:fillRect l="-1086" t="-2326" r="-6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691EB45-FE50-1847-571E-95B1EB62A12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8BFCD0C-8744-7AA5-0479-282D4706D75C}"/>
              </a:ext>
            </a:extLst>
          </p:cNvPr>
          <p:cNvSpPr>
            <a:spLocks noGrp="1"/>
          </p:cNvSpPr>
          <p:nvPr>
            <p:ph type="sldNum" sz="quarter" idx="12"/>
          </p:nvPr>
        </p:nvSpPr>
        <p:spPr/>
        <p:txBody>
          <a:bodyPr/>
          <a:lstStyle/>
          <a:p>
            <a:fld id="{747C3DC3-9B3F-7F44-ADCE-5AEE1C23E1F0}" type="slidenum">
              <a:rPr lang="en-US" smtClean="0"/>
              <a:t>14</a:t>
            </a:fld>
            <a:endParaRPr lang="en-US"/>
          </a:p>
        </p:txBody>
      </p:sp>
    </p:spTree>
    <p:extLst>
      <p:ext uri="{BB962C8B-B14F-4D97-AF65-F5344CB8AC3E}">
        <p14:creationId xmlns:p14="http://schemas.microsoft.com/office/powerpoint/2010/main" val="145501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2A05-1C58-E249-F568-DCB4CE5D0C7F}"/>
              </a:ext>
            </a:extLst>
          </p:cNvPr>
          <p:cNvSpPr>
            <a:spLocks noGrp="1"/>
          </p:cNvSpPr>
          <p:nvPr>
            <p:ph type="title"/>
          </p:nvPr>
        </p:nvSpPr>
        <p:spPr/>
        <p:txBody>
          <a:bodyPr/>
          <a:lstStyle/>
          <a:p>
            <a:r>
              <a:rPr lang="en-US" dirty="0"/>
              <a:t>Drawbacks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C4585E-2204-F199-0C0D-656593E61DE1}"/>
                  </a:ext>
                </a:extLst>
              </p:cNvPr>
              <p:cNvSpPr>
                <a:spLocks noGrp="1"/>
              </p:cNvSpPr>
              <p:nvPr>
                <p:ph idx="1"/>
              </p:nvPr>
            </p:nvSpPr>
            <p:spPr/>
            <p:txBody>
              <a:bodyPr/>
              <a:lstStyle/>
              <a:p>
                <a:r>
                  <a:rPr lang="en-US" dirty="0"/>
                  <a:t>If you think that exogeneity does not hold once you no longer control for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then you can’t use it as a placebo outcome. </a:t>
                </a:r>
              </a:p>
              <a:p>
                <a:r>
                  <a:rPr lang="en-US" dirty="0"/>
                  <a:t>You can test this by:</a:t>
                </a:r>
              </a:p>
              <a:p>
                <a:pPr marL="514350" indent="-514350">
                  <a:buFont typeface="+mj-lt"/>
                  <a:buAutoNum type="arabicPeriod"/>
                </a:pPr>
                <a:r>
                  <a:rPr lang="en-US" dirty="0"/>
                  <a:t>Seeing whether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varies over whether you control for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or not; or</a:t>
                </a:r>
              </a:p>
              <a:p>
                <a:pPr marL="514350" indent="-514350">
                  <a:buFont typeface="+mj-lt"/>
                  <a:buAutoNum type="arabicPeriod"/>
                </a:pPr>
                <a:r>
                  <a:rPr lang="en-US" dirty="0"/>
                  <a:t>You determine whether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crucial for predicting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a:t>
                </a:r>
              </a:p>
              <a:p>
                <a:r>
                  <a:rPr lang="en-US" dirty="0"/>
                  <a:t>In my experience, past OPS is one of the best predictors of current OPS. The question is whether everything else you control for is can pick up the slack when you don’t control for the past OPS.</a:t>
                </a:r>
              </a:p>
            </p:txBody>
          </p:sp>
        </mc:Choice>
        <mc:Fallback xmlns="">
          <p:sp>
            <p:nvSpPr>
              <p:cNvPr id="3" name="Content Placeholder 2">
                <a:extLst>
                  <a:ext uri="{FF2B5EF4-FFF2-40B4-BE49-F238E27FC236}">
                    <a16:creationId xmlns:a16="http://schemas.microsoft.com/office/drawing/2014/main" id="{E5C4585E-2204-F199-0C0D-656593E61DE1}"/>
                  </a:ext>
                </a:extLst>
              </p:cNvPr>
              <p:cNvSpPr>
                <a:spLocks noGrp="1" noRot="1" noChangeAspect="1" noMove="1" noResize="1" noEditPoints="1" noAdjustHandles="1" noChangeArrowheads="1" noChangeShapeType="1" noTextEdit="1"/>
              </p:cNvSpPr>
              <p:nvPr>
                <p:ph idx="1"/>
              </p:nvPr>
            </p:nvSpPr>
            <p:spPr>
              <a:blipFill>
                <a:blip r:embed="rId3"/>
                <a:stretch>
                  <a:fillRect l="-1206" t="-2326" r="-7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ACD8B8D-3AFF-2C73-8B31-DB9FE64E556B}"/>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0422BAD3-5EBA-0945-74E5-01C13B29E799}"/>
              </a:ext>
            </a:extLst>
          </p:cNvPr>
          <p:cNvSpPr>
            <a:spLocks noGrp="1"/>
          </p:cNvSpPr>
          <p:nvPr>
            <p:ph type="sldNum" sz="quarter" idx="12"/>
          </p:nvPr>
        </p:nvSpPr>
        <p:spPr/>
        <p:txBody>
          <a:bodyPr/>
          <a:lstStyle/>
          <a:p>
            <a:fld id="{747C3DC3-9B3F-7F44-ADCE-5AEE1C23E1F0}" type="slidenum">
              <a:rPr lang="en-US" smtClean="0"/>
              <a:t>15</a:t>
            </a:fld>
            <a:endParaRPr lang="en-US"/>
          </a:p>
        </p:txBody>
      </p:sp>
    </p:spTree>
    <p:extLst>
      <p:ext uri="{BB962C8B-B14F-4D97-AF65-F5344CB8AC3E}">
        <p14:creationId xmlns:p14="http://schemas.microsoft.com/office/powerpoint/2010/main" val="102163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07AB0-B2BC-EE1F-8FF0-8CB319763F2E}"/>
              </a:ext>
            </a:extLst>
          </p:cNvPr>
          <p:cNvSpPr>
            <a:spLocks noGrp="1"/>
          </p:cNvSpPr>
          <p:nvPr>
            <p:ph type="title"/>
          </p:nvPr>
        </p:nvSpPr>
        <p:spPr/>
        <p:txBody>
          <a:bodyPr/>
          <a:lstStyle/>
          <a:p>
            <a:r>
              <a:rPr lang="en-US" dirty="0"/>
              <a:t>Coefficient stability</a:t>
            </a:r>
            <a:endParaRPr lang="en-US" sz="1500" dirty="0"/>
          </a:p>
        </p:txBody>
      </p:sp>
      <p:sp>
        <p:nvSpPr>
          <p:cNvPr id="7" name="Text Placeholder 6">
            <a:extLst>
              <a:ext uri="{FF2B5EF4-FFF2-40B4-BE49-F238E27FC236}">
                <a16:creationId xmlns:a16="http://schemas.microsoft.com/office/drawing/2014/main" id="{DE5E9C1F-D753-2BC6-8E6D-3B7C29800163}"/>
              </a:ext>
            </a:extLst>
          </p:cNvPr>
          <p:cNvSpPr>
            <a:spLocks noGrp="1"/>
          </p:cNvSpPr>
          <p:nvPr>
            <p:ph type="body" idx="1"/>
          </p:nvPr>
        </p:nvSpPr>
        <p:spPr/>
        <p:txBody>
          <a:bodyPr/>
          <a:lstStyle/>
          <a:p>
            <a:r>
              <a:rPr lang="en-US" dirty="0"/>
              <a:t>Easy to do but requires some judgement.</a:t>
            </a:r>
          </a:p>
          <a:p>
            <a:r>
              <a:rPr lang="en-US" dirty="0"/>
              <a:t>Even if it fails, you have something to work with.</a:t>
            </a:r>
          </a:p>
        </p:txBody>
      </p:sp>
      <p:sp>
        <p:nvSpPr>
          <p:cNvPr id="4" name="Footer Placeholder 3">
            <a:extLst>
              <a:ext uri="{FF2B5EF4-FFF2-40B4-BE49-F238E27FC236}">
                <a16:creationId xmlns:a16="http://schemas.microsoft.com/office/drawing/2014/main" id="{808CA538-5D59-4717-E6D5-375031BC2D7F}"/>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3E37419-027E-C9E9-1AE8-B16357E45E16}"/>
              </a:ext>
            </a:extLst>
          </p:cNvPr>
          <p:cNvSpPr>
            <a:spLocks noGrp="1"/>
          </p:cNvSpPr>
          <p:nvPr>
            <p:ph type="sldNum" sz="quarter" idx="12"/>
          </p:nvPr>
        </p:nvSpPr>
        <p:spPr/>
        <p:txBody>
          <a:bodyPr/>
          <a:lstStyle/>
          <a:p>
            <a:fld id="{747C3DC3-9B3F-7F44-ADCE-5AEE1C23E1F0}" type="slidenum">
              <a:rPr lang="en-US" smtClean="0"/>
              <a:t>16</a:t>
            </a:fld>
            <a:endParaRPr lang="en-US"/>
          </a:p>
        </p:txBody>
      </p:sp>
    </p:spTree>
    <p:extLst>
      <p:ext uri="{BB962C8B-B14F-4D97-AF65-F5344CB8AC3E}">
        <p14:creationId xmlns:p14="http://schemas.microsoft.com/office/powerpoint/2010/main" val="1435289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1471-4C15-6843-3029-B75BA67D19EC}"/>
              </a:ext>
            </a:extLst>
          </p:cNvPr>
          <p:cNvSpPr>
            <a:spLocks noGrp="1"/>
          </p:cNvSpPr>
          <p:nvPr>
            <p:ph type="title"/>
          </p:nvPr>
        </p:nvSpPr>
        <p:spPr/>
        <p:txBody>
          <a:bodyPr/>
          <a:lstStyle/>
          <a:p>
            <a:r>
              <a:rPr lang="en-US" dirty="0"/>
              <a:t>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B64A4-BFA1-6A50-BEBF-62DB0B2664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r>
                  <a:rPr lang="en-US" dirty="0"/>
                  <a:t>Variation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explained by:</a:t>
                </a:r>
              </a:p>
              <a:p>
                <a:pPr marL="514350" indent="-514350">
                  <a:buAutoNum type="alphaLcParenBoth"/>
                </a:pPr>
                <a:r>
                  <a:rPr lang="en-US" dirty="0"/>
                  <a:t>observable control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pPr marL="514350" indent="-514350">
                  <a:buAutoNum type="alphaLcParenBoth"/>
                </a:pPr>
                <a:r>
                  <a:rPr lang="en-US" dirty="0"/>
                  <a:t>the treatment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 or</a:t>
                </a:r>
              </a:p>
              <a:p>
                <a:pPr marL="514350" indent="-514350">
                  <a:buAutoNum type="alphaLcParenBoth"/>
                </a:pPr>
                <a:r>
                  <a:rPr lang="en-US" dirty="0"/>
                  <a:t>unobserved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a:t>
                </a:r>
              </a:p>
              <a:p>
                <a:r>
                  <a:rPr lang="en-US" dirty="0"/>
                  <a:t>As we control for more observable things, the remaining unexplained variation must be (b) or (c)</a:t>
                </a:r>
              </a:p>
              <a:p>
                <a:r>
                  <a:rPr lang="en-US" dirty="0"/>
                  <a:t>So the more features I control for, the closer I get to an unbiased estimate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endParaRPr lang="en-US" dirty="0"/>
              </a:p>
            </p:txBody>
          </p:sp>
        </mc:Choice>
        <mc:Fallback xmlns="">
          <p:sp>
            <p:nvSpPr>
              <p:cNvPr id="3" name="Content Placeholder 2">
                <a:extLst>
                  <a:ext uri="{FF2B5EF4-FFF2-40B4-BE49-F238E27FC236}">
                    <a16:creationId xmlns:a16="http://schemas.microsoft.com/office/drawing/2014/main" id="{EB4B64A4-BFA1-6A50-BEBF-62DB0B266447}"/>
                  </a:ext>
                </a:extLst>
              </p:cNvPr>
              <p:cNvSpPr>
                <a:spLocks noGrp="1" noRot="1" noChangeAspect="1" noMove="1" noResize="1" noEditPoints="1" noAdjustHandles="1" noChangeArrowheads="1" noChangeShapeType="1" noTextEdit="1"/>
              </p:cNvSpPr>
              <p:nvPr>
                <p:ph idx="1"/>
              </p:nvPr>
            </p:nvSpPr>
            <p:spPr>
              <a:blipFill>
                <a:blip r:embed="rId3"/>
                <a:stretch>
                  <a:fillRect l="-1206" t="-1453" b="-29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3B935E-3C27-6286-114B-5CC3A86E5A32}"/>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3DAFB5B-B2B3-385A-96B6-84751B66A39C}"/>
              </a:ext>
            </a:extLst>
          </p:cNvPr>
          <p:cNvSpPr>
            <a:spLocks noGrp="1"/>
          </p:cNvSpPr>
          <p:nvPr>
            <p:ph type="sldNum" sz="quarter" idx="12"/>
          </p:nvPr>
        </p:nvSpPr>
        <p:spPr/>
        <p:txBody>
          <a:bodyPr/>
          <a:lstStyle/>
          <a:p>
            <a:fld id="{747C3DC3-9B3F-7F44-ADCE-5AEE1C23E1F0}" type="slidenum">
              <a:rPr lang="en-US" smtClean="0"/>
              <a:t>17</a:t>
            </a:fld>
            <a:endParaRPr lang="en-US"/>
          </a:p>
        </p:txBody>
      </p:sp>
    </p:spTree>
    <p:extLst>
      <p:ext uri="{BB962C8B-B14F-4D97-AF65-F5344CB8AC3E}">
        <p14:creationId xmlns:p14="http://schemas.microsoft.com/office/powerpoint/2010/main" val="24159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A40A-D8AB-E41B-2AA0-EE40BCB8BF6D}"/>
              </a:ext>
            </a:extLst>
          </p:cNvPr>
          <p:cNvSpPr>
            <a:spLocks noGrp="1"/>
          </p:cNvSpPr>
          <p:nvPr>
            <p:ph type="title"/>
          </p:nvPr>
        </p:nvSpPr>
        <p:spPr/>
        <p:txBody>
          <a:bodyPr/>
          <a:lstStyle/>
          <a:p>
            <a:r>
              <a:rPr lang="en-US" dirty="0"/>
              <a:t>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5B8C97-3312-77E9-F493-226F86DA3818}"/>
                  </a:ext>
                </a:extLst>
              </p:cNvPr>
              <p:cNvSpPr>
                <a:spLocks noGrp="1"/>
              </p:cNvSpPr>
              <p:nvPr>
                <p:ph idx="1"/>
              </p:nvPr>
            </p:nvSpPr>
            <p:spPr>
              <a:xfrm>
                <a:off x="1132115" y="1299255"/>
                <a:ext cx="10221685" cy="4259489"/>
              </a:xfrm>
            </p:spPr>
            <p:txBody>
              <a:bodyPr/>
              <a:lstStyle/>
              <a:p>
                <a:r>
                  <a:rPr lang="en-US" dirty="0"/>
                  <a:t>We need to look at how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and explained variation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 change as we control for more things.</a:t>
                </a:r>
              </a:p>
              <a:p>
                <a:r>
                  <a:rPr lang="en-US" dirty="0"/>
                  <a:t>For example, we can find that controlling for more things doesn’t change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m:t>
                    </m:r>
                  </m:oMath>
                </a14:m>
                <a:r>
                  <a:rPr lang="en-US" dirty="0"/>
                  <a:t> But if it doesn’t change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either, then we could still be missing something.</a:t>
                </a:r>
              </a:p>
              <a:p>
                <a:r>
                  <a:rPr lang="en-US" dirty="0"/>
                  <a:t>We should be more confident in our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under Scenario 2 and Scenario 1, below:</a:t>
                </a:r>
              </a:p>
              <a:p>
                <a:endParaRPr lang="en-US" dirty="0"/>
              </a:p>
            </p:txBody>
          </p:sp>
        </mc:Choice>
        <mc:Fallback xmlns="">
          <p:sp>
            <p:nvSpPr>
              <p:cNvPr id="3" name="Content Placeholder 2">
                <a:extLst>
                  <a:ext uri="{FF2B5EF4-FFF2-40B4-BE49-F238E27FC236}">
                    <a16:creationId xmlns:a16="http://schemas.microsoft.com/office/drawing/2014/main" id="{025B8C97-3312-77E9-F493-226F86DA3818}"/>
                  </a:ext>
                </a:extLst>
              </p:cNvPr>
              <p:cNvSpPr>
                <a:spLocks noGrp="1" noRot="1" noChangeAspect="1" noMove="1" noResize="1" noEditPoints="1" noAdjustHandles="1" noChangeArrowheads="1" noChangeShapeType="1" noTextEdit="1"/>
              </p:cNvSpPr>
              <p:nvPr>
                <p:ph idx="1"/>
              </p:nvPr>
            </p:nvSpPr>
            <p:spPr>
              <a:xfrm>
                <a:off x="1132115" y="1299255"/>
                <a:ext cx="10221685" cy="4259489"/>
              </a:xfrm>
              <a:blipFill>
                <a:blip r:embed="rId2"/>
                <a:stretch>
                  <a:fillRect l="-1117" t="-2381" r="-86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E59CDD-85C6-1575-D3BB-2E11E4DCE2B6}"/>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B793FDE6-F83B-9EF8-1744-EE4ED362F142}"/>
              </a:ext>
            </a:extLst>
          </p:cNvPr>
          <p:cNvSpPr>
            <a:spLocks noGrp="1"/>
          </p:cNvSpPr>
          <p:nvPr>
            <p:ph type="sldNum" sz="quarter" idx="12"/>
          </p:nvPr>
        </p:nvSpPr>
        <p:spPr/>
        <p:txBody>
          <a:bodyPr/>
          <a:lstStyle/>
          <a:p>
            <a:fld id="{747C3DC3-9B3F-7F44-ADCE-5AEE1C23E1F0}" type="slidenum">
              <a:rPr lang="en-US" smtClean="0"/>
              <a:t>18</a:t>
            </a:fld>
            <a:endParaRPr lang="en-US"/>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88C90E49-33CC-7D4B-1EE4-A1C7E53D59C4}"/>
                  </a:ext>
                </a:extLst>
              </p:cNvPr>
              <p:cNvGraphicFramePr>
                <a:graphicFrameLocks noGrp="1"/>
              </p:cNvGraphicFramePr>
              <p:nvPr>
                <p:extLst>
                  <p:ext uri="{D42A27DB-BD31-4B8C-83A1-F6EECF244321}">
                    <p14:modId xmlns:p14="http://schemas.microsoft.com/office/powerpoint/2010/main" val="3516748901"/>
                  </p:ext>
                </p:extLst>
              </p:nvPr>
            </p:nvGraphicFramePr>
            <p:xfrm>
              <a:off x="2523671" y="4276225"/>
              <a:ext cx="6970486" cy="2080125"/>
            </p:xfrm>
            <a:graphic>
              <a:graphicData uri="http://schemas.openxmlformats.org/drawingml/2006/table">
                <a:tbl>
                  <a:tblPr firstRow="1" bandRow="1">
                    <a:tableStyleId>{5C22544A-7EE6-4342-B048-85BDC9FD1C3A}</a:tableStyleId>
                  </a:tblPr>
                  <a:tblGrid>
                    <a:gridCol w="2817986">
                      <a:extLst>
                        <a:ext uri="{9D8B030D-6E8A-4147-A177-3AD203B41FA5}">
                          <a16:colId xmlns:a16="http://schemas.microsoft.com/office/drawing/2014/main" val="556438432"/>
                        </a:ext>
                      </a:extLst>
                    </a:gridCol>
                    <a:gridCol w="1135886">
                      <a:extLst>
                        <a:ext uri="{9D8B030D-6E8A-4147-A177-3AD203B41FA5}">
                          <a16:colId xmlns:a16="http://schemas.microsoft.com/office/drawing/2014/main" val="4248625262"/>
                        </a:ext>
                      </a:extLst>
                    </a:gridCol>
                    <a:gridCol w="1005538">
                      <a:extLst>
                        <a:ext uri="{9D8B030D-6E8A-4147-A177-3AD203B41FA5}">
                          <a16:colId xmlns:a16="http://schemas.microsoft.com/office/drawing/2014/main" val="162291286"/>
                        </a:ext>
                      </a:extLst>
                    </a:gridCol>
                    <a:gridCol w="1005538">
                      <a:extLst>
                        <a:ext uri="{9D8B030D-6E8A-4147-A177-3AD203B41FA5}">
                          <a16:colId xmlns:a16="http://schemas.microsoft.com/office/drawing/2014/main" val="3339670485"/>
                        </a:ext>
                      </a:extLst>
                    </a:gridCol>
                    <a:gridCol w="1005538">
                      <a:extLst>
                        <a:ext uri="{9D8B030D-6E8A-4147-A177-3AD203B41FA5}">
                          <a16:colId xmlns:a16="http://schemas.microsoft.com/office/drawing/2014/main" val="1828404257"/>
                        </a:ext>
                      </a:extLst>
                    </a:gridCol>
                  </a:tblGrid>
                  <a:tr h="439964">
                    <a:tc>
                      <a:txBody>
                        <a:bodyPr/>
                        <a:lstStyle/>
                        <a:p>
                          <a:pPr algn="ctr"/>
                          <a:endParaRPr lang="en-US" sz="2200" dirty="0"/>
                        </a:p>
                      </a:txBody>
                      <a:tcPr/>
                    </a:tc>
                    <a:tc gridSpan="2">
                      <a:txBody>
                        <a:bodyPr/>
                        <a:lstStyle/>
                        <a:p>
                          <a:pPr algn="ctr"/>
                          <a:r>
                            <a:rPr lang="en-US" sz="2200" dirty="0"/>
                            <a:t>Scenario 1</a:t>
                          </a:r>
                        </a:p>
                      </a:txBody>
                      <a:tcPr/>
                    </a:tc>
                    <a:tc hMerge="1">
                      <a:txBody>
                        <a:bodyPr/>
                        <a:lstStyle/>
                        <a:p>
                          <a:pPr algn="ctr"/>
                          <a:endParaRPr lang="en-US" sz="2000" dirty="0"/>
                        </a:p>
                      </a:txBody>
                      <a:tcPr/>
                    </a:tc>
                    <a:tc gridSpan="2">
                      <a:txBody>
                        <a:bodyPr/>
                        <a:lstStyle/>
                        <a:p>
                          <a:pPr algn="ctr"/>
                          <a:r>
                            <a:rPr lang="en-US" sz="2200" dirty="0"/>
                            <a:t>Scenario 2</a:t>
                          </a:r>
                        </a:p>
                      </a:txBody>
                      <a:tcPr/>
                    </a:tc>
                    <a:tc hMerge="1">
                      <a:txBody>
                        <a:bodyPr/>
                        <a:lstStyle/>
                        <a:p>
                          <a:pPr algn="ctr"/>
                          <a:endParaRPr lang="en-US" sz="2000" dirty="0"/>
                        </a:p>
                      </a:txBody>
                      <a:tcPr/>
                    </a:tc>
                    <a:extLst>
                      <a:ext uri="{0D108BD9-81ED-4DB2-BD59-A6C34878D82A}">
                        <a16:rowId xmlns:a16="http://schemas.microsoft.com/office/drawing/2014/main" val="4109972917"/>
                      </a:ext>
                    </a:extLst>
                  </a:tr>
                  <a:tr h="446314">
                    <a:tc>
                      <a:txBody>
                        <a:bodyPr/>
                        <a:lstStyle/>
                        <a:p>
                          <a:pPr algn="ctr"/>
                          <a:r>
                            <a:rPr lang="en-US" sz="2200" b="1" dirty="0">
                              <a:solidFill>
                                <a:schemeClr val="bg1"/>
                              </a:solidFill>
                            </a:rPr>
                            <a:t>Control for … features</a:t>
                          </a: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200" b="1"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𝝉</m:t>
                                    </m:r>
                                  </m:e>
                                </m:acc>
                              </m:oMath>
                            </m:oMathPara>
                          </a14:m>
                          <a:endParaRPr lang="en-US" sz="2200" b="1" dirty="0">
                            <a:solidFill>
                              <a:schemeClr val="bg1"/>
                            </a:solidFill>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sz="2200" b="1" i="1" smtClean="0">
                                        <a:solidFill>
                                          <a:schemeClr val="bg1"/>
                                        </a:solidFill>
                                        <a:latin typeface="Cambria Math" panose="02040503050406030204" pitchFamily="18" charset="0"/>
                                      </a:rPr>
                                    </m:ctrlPr>
                                  </m:sSupPr>
                                  <m:e>
                                    <m:r>
                                      <a:rPr lang="en-US" sz="2200" b="1" i="1" smtClean="0">
                                        <a:solidFill>
                                          <a:schemeClr val="bg1"/>
                                        </a:solidFill>
                                        <a:latin typeface="Cambria Math" panose="02040503050406030204" pitchFamily="18" charset="0"/>
                                      </a:rPr>
                                      <m:t>𝑹</m:t>
                                    </m:r>
                                  </m:e>
                                  <m:sup>
                                    <m:r>
                                      <a:rPr lang="en-US" sz="2200" b="1" i="1" smtClean="0">
                                        <a:solidFill>
                                          <a:schemeClr val="bg1"/>
                                        </a:solidFill>
                                        <a:latin typeface="Cambria Math" panose="02040503050406030204" pitchFamily="18" charset="0"/>
                                      </a:rPr>
                                      <m:t>𝟐</m:t>
                                    </m:r>
                                  </m:sup>
                                </m:sSup>
                              </m:oMath>
                            </m:oMathPara>
                          </a14:m>
                          <a:endParaRPr lang="en-US" sz="2200" b="1" dirty="0">
                            <a:solidFill>
                              <a:schemeClr val="bg1"/>
                            </a:solidFill>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200" b="1"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𝝉</m:t>
                                    </m:r>
                                  </m:e>
                                </m:acc>
                              </m:oMath>
                            </m:oMathPara>
                          </a14:m>
                          <a:endParaRPr lang="en-US" sz="2200" b="1" dirty="0">
                            <a:solidFill>
                              <a:schemeClr val="bg1"/>
                            </a:solidFill>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sz="2200" b="1" i="1" smtClean="0">
                                        <a:solidFill>
                                          <a:schemeClr val="bg1"/>
                                        </a:solidFill>
                                        <a:latin typeface="Cambria Math" panose="02040503050406030204" pitchFamily="18" charset="0"/>
                                      </a:rPr>
                                    </m:ctrlPr>
                                  </m:sSupPr>
                                  <m:e>
                                    <m:r>
                                      <a:rPr lang="en-US" sz="2200" b="1" i="1" smtClean="0">
                                        <a:solidFill>
                                          <a:schemeClr val="bg1"/>
                                        </a:solidFill>
                                        <a:latin typeface="Cambria Math" panose="02040503050406030204" pitchFamily="18" charset="0"/>
                                      </a:rPr>
                                      <m:t>𝑹</m:t>
                                    </m:r>
                                  </m:e>
                                  <m:sup>
                                    <m:r>
                                      <a:rPr lang="en-US" sz="2200" b="1" i="1" smtClean="0">
                                        <a:solidFill>
                                          <a:schemeClr val="bg1"/>
                                        </a:solidFill>
                                        <a:latin typeface="Cambria Math" panose="02040503050406030204" pitchFamily="18" charset="0"/>
                                      </a:rPr>
                                      <m:t>𝟐</m:t>
                                    </m:r>
                                  </m:sup>
                                </m:sSup>
                              </m:oMath>
                            </m:oMathPara>
                          </a14:m>
                          <a:endParaRPr lang="en-US" sz="2200" b="1" dirty="0">
                            <a:solidFill>
                              <a:schemeClr val="bg1"/>
                            </a:solidFill>
                          </a:endParaRPr>
                        </a:p>
                      </a:txBody>
                      <a:tcPr>
                        <a:solidFill>
                          <a:schemeClr val="accent1"/>
                        </a:solidFill>
                      </a:tcPr>
                    </a:tc>
                    <a:extLst>
                      <a:ext uri="{0D108BD9-81ED-4DB2-BD59-A6C34878D82A}">
                        <a16:rowId xmlns:a16="http://schemas.microsoft.com/office/drawing/2014/main" val="2136024798"/>
                      </a:ext>
                    </a:extLst>
                  </a:tr>
                  <a:tr h="638676">
                    <a:tc>
                      <a:txBody>
                        <a:bodyPr/>
                        <a:lstStyle/>
                        <a:p>
                          <a:pPr algn="l"/>
                          <a:r>
                            <a:rPr lang="en-US" sz="2200" dirty="0"/>
                            <a:t>400</a:t>
                          </a:r>
                        </a:p>
                      </a:txBody>
                      <a:tcPr/>
                    </a:tc>
                    <a:tc>
                      <a:txBody>
                        <a:bodyPr/>
                        <a:lstStyle/>
                        <a:p>
                          <a:pPr algn="ctr"/>
                          <a:r>
                            <a:rPr lang="en-US" sz="2200" dirty="0"/>
                            <a:t>5</a:t>
                          </a:r>
                        </a:p>
                      </a:txBody>
                      <a:tcPr/>
                    </a:tc>
                    <a:tc>
                      <a:txBody>
                        <a:bodyPr/>
                        <a:lstStyle/>
                        <a:p>
                          <a:pPr algn="ctr"/>
                          <a:r>
                            <a:rPr lang="en-US" sz="2200" dirty="0"/>
                            <a:t>0.25</a:t>
                          </a:r>
                        </a:p>
                      </a:txBody>
                      <a:tcPr/>
                    </a:tc>
                    <a:tc>
                      <a:txBody>
                        <a:bodyPr/>
                        <a:lstStyle/>
                        <a:p>
                          <a:pPr algn="ctr"/>
                          <a:r>
                            <a:rPr lang="en-US" sz="2200" dirty="0"/>
                            <a:t>5</a:t>
                          </a:r>
                        </a:p>
                      </a:txBody>
                      <a:tcPr/>
                    </a:tc>
                    <a:tc>
                      <a:txBody>
                        <a:bodyPr/>
                        <a:lstStyle/>
                        <a:p>
                          <a:pPr algn="ctr"/>
                          <a:r>
                            <a:rPr lang="en-US" sz="2200" dirty="0"/>
                            <a:t>0.25</a:t>
                          </a:r>
                        </a:p>
                      </a:txBody>
                      <a:tcPr/>
                    </a:tc>
                    <a:extLst>
                      <a:ext uri="{0D108BD9-81ED-4DB2-BD59-A6C34878D82A}">
                        <a16:rowId xmlns:a16="http://schemas.microsoft.com/office/drawing/2014/main" val="3323811321"/>
                      </a:ext>
                    </a:extLst>
                  </a:tr>
                  <a:tr h="555171">
                    <a:tc>
                      <a:txBody>
                        <a:bodyPr/>
                        <a:lstStyle/>
                        <a:p>
                          <a:pPr algn="l"/>
                          <a:r>
                            <a:rPr lang="en-US" sz="2200" dirty="0"/>
                            <a:t>1000</a:t>
                          </a:r>
                        </a:p>
                      </a:txBody>
                      <a:tcPr/>
                    </a:tc>
                    <a:tc>
                      <a:txBody>
                        <a:bodyPr/>
                        <a:lstStyle/>
                        <a:p>
                          <a:pPr algn="ctr"/>
                          <a:r>
                            <a:rPr lang="en-US" sz="2200" dirty="0"/>
                            <a:t>5</a:t>
                          </a:r>
                        </a:p>
                      </a:txBody>
                      <a:tcPr/>
                    </a:tc>
                    <a:tc>
                      <a:txBody>
                        <a:bodyPr/>
                        <a:lstStyle/>
                        <a:p>
                          <a:pPr algn="ctr"/>
                          <a:r>
                            <a:rPr lang="en-US" sz="2200" dirty="0"/>
                            <a:t>0.27</a:t>
                          </a:r>
                        </a:p>
                      </a:txBody>
                      <a:tcPr/>
                    </a:tc>
                    <a:tc>
                      <a:txBody>
                        <a:bodyPr/>
                        <a:lstStyle/>
                        <a:p>
                          <a:pPr algn="ctr"/>
                          <a:r>
                            <a:rPr lang="en-US" sz="2200" dirty="0"/>
                            <a:t>5</a:t>
                          </a:r>
                        </a:p>
                      </a:txBody>
                      <a:tcPr/>
                    </a:tc>
                    <a:tc>
                      <a:txBody>
                        <a:bodyPr/>
                        <a:lstStyle/>
                        <a:p>
                          <a:pPr algn="ctr"/>
                          <a:r>
                            <a:rPr lang="en-US" sz="2200" dirty="0"/>
                            <a:t>0.90</a:t>
                          </a:r>
                        </a:p>
                      </a:txBody>
                      <a:tcPr/>
                    </a:tc>
                    <a:extLst>
                      <a:ext uri="{0D108BD9-81ED-4DB2-BD59-A6C34878D82A}">
                        <a16:rowId xmlns:a16="http://schemas.microsoft.com/office/drawing/2014/main" val="960179600"/>
                      </a:ext>
                    </a:extLst>
                  </a:tr>
                </a:tbl>
              </a:graphicData>
            </a:graphic>
          </p:graphicFrame>
        </mc:Choice>
        <mc:Fallback xmlns="">
          <p:graphicFrame>
            <p:nvGraphicFramePr>
              <p:cNvPr id="6" name="Table 6">
                <a:extLst>
                  <a:ext uri="{FF2B5EF4-FFF2-40B4-BE49-F238E27FC236}">
                    <a16:creationId xmlns:a16="http://schemas.microsoft.com/office/drawing/2014/main" id="{88C90E49-33CC-7D4B-1EE4-A1C7E53D59C4}"/>
                  </a:ext>
                </a:extLst>
              </p:cNvPr>
              <p:cNvGraphicFramePr>
                <a:graphicFrameLocks noGrp="1"/>
              </p:cNvGraphicFramePr>
              <p:nvPr>
                <p:extLst>
                  <p:ext uri="{D42A27DB-BD31-4B8C-83A1-F6EECF244321}">
                    <p14:modId xmlns:p14="http://schemas.microsoft.com/office/powerpoint/2010/main" val="3516748901"/>
                  </p:ext>
                </p:extLst>
              </p:nvPr>
            </p:nvGraphicFramePr>
            <p:xfrm>
              <a:off x="2523671" y="4276225"/>
              <a:ext cx="6970486" cy="2080125"/>
            </p:xfrm>
            <a:graphic>
              <a:graphicData uri="http://schemas.openxmlformats.org/drawingml/2006/table">
                <a:tbl>
                  <a:tblPr firstRow="1" bandRow="1">
                    <a:tableStyleId>{5C22544A-7EE6-4342-B048-85BDC9FD1C3A}</a:tableStyleId>
                  </a:tblPr>
                  <a:tblGrid>
                    <a:gridCol w="2817986">
                      <a:extLst>
                        <a:ext uri="{9D8B030D-6E8A-4147-A177-3AD203B41FA5}">
                          <a16:colId xmlns:a16="http://schemas.microsoft.com/office/drawing/2014/main" val="556438432"/>
                        </a:ext>
                      </a:extLst>
                    </a:gridCol>
                    <a:gridCol w="1135886">
                      <a:extLst>
                        <a:ext uri="{9D8B030D-6E8A-4147-A177-3AD203B41FA5}">
                          <a16:colId xmlns:a16="http://schemas.microsoft.com/office/drawing/2014/main" val="4248625262"/>
                        </a:ext>
                      </a:extLst>
                    </a:gridCol>
                    <a:gridCol w="1005538">
                      <a:extLst>
                        <a:ext uri="{9D8B030D-6E8A-4147-A177-3AD203B41FA5}">
                          <a16:colId xmlns:a16="http://schemas.microsoft.com/office/drawing/2014/main" val="162291286"/>
                        </a:ext>
                      </a:extLst>
                    </a:gridCol>
                    <a:gridCol w="1005538">
                      <a:extLst>
                        <a:ext uri="{9D8B030D-6E8A-4147-A177-3AD203B41FA5}">
                          <a16:colId xmlns:a16="http://schemas.microsoft.com/office/drawing/2014/main" val="3339670485"/>
                        </a:ext>
                      </a:extLst>
                    </a:gridCol>
                    <a:gridCol w="1005538">
                      <a:extLst>
                        <a:ext uri="{9D8B030D-6E8A-4147-A177-3AD203B41FA5}">
                          <a16:colId xmlns:a16="http://schemas.microsoft.com/office/drawing/2014/main" val="1828404257"/>
                        </a:ext>
                      </a:extLst>
                    </a:gridCol>
                  </a:tblGrid>
                  <a:tr h="439964">
                    <a:tc>
                      <a:txBody>
                        <a:bodyPr/>
                        <a:lstStyle/>
                        <a:p>
                          <a:pPr algn="ctr"/>
                          <a:endParaRPr lang="en-US" sz="2200" dirty="0"/>
                        </a:p>
                      </a:txBody>
                      <a:tcPr/>
                    </a:tc>
                    <a:tc gridSpan="2">
                      <a:txBody>
                        <a:bodyPr/>
                        <a:lstStyle/>
                        <a:p>
                          <a:pPr algn="ctr"/>
                          <a:r>
                            <a:rPr lang="en-US" sz="2200" dirty="0"/>
                            <a:t>Scenario 1</a:t>
                          </a:r>
                        </a:p>
                      </a:txBody>
                      <a:tcPr/>
                    </a:tc>
                    <a:tc hMerge="1">
                      <a:txBody>
                        <a:bodyPr/>
                        <a:lstStyle/>
                        <a:p>
                          <a:pPr algn="ctr"/>
                          <a:endParaRPr lang="en-US" sz="2000" dirty="0"/>
                        </a:p>
                      </a:txBody>
                      <a:tcPr/>
                    </a:tc>
                    <a:tc gridSpan="2">
                      <a:txBody>
                        <a:bodyPr/>
                        <a:lstStyle/>
                        <a:p>
                          <a:pPr algn="ctr"/>
                          <a:r>
                            <a:rPr lang="en-US" sz="2200" dirty="0"/>
                            <a:t>Scenario 2</a:t>
                          </a:r>
                        </a:p>
                      </a:txBody>
                      <a:tcPr/>
                    </a:tc>
                    <a:tc hMerge="1">
                      <a:txBody>
                        <a:bodyPr/>
                        <a:lstStyle/>
                        <a:p>
                          <a:pPr algn="ctr"/>
                          <a:endParaRPr lang="en-US" sz="2000" dirty="0"/>
                        </a:p>
                      </a:txBody>
                      <a:tcPr/>
                    </a:tc>
                    <a:extLst>
                      <a:ext uri="{0D108BD9-81ED-4DB2-BD59-A6C34878D82A}">
                        <a16:rowId xmlns:a16="http://schemas.microsoft.com/office/drawing/2014/main" val="4109972917"/>
                      </a:ext>
                    </a:extLst>
                  </a:tr>
                  <a:tr h="446314">
                    <a:tc>
                      <a:txBody>
                        <a:bodyPr/>
                        <a:lstStyle/>
                        <a:p>
                          <a:pPr algn="ctr"/>
                          <a:r>
                            <a:rPr lang="en-US" sz="2200" b="1" dirty="0">
                              <a:solidFill>
                                <a:schemeClr val="bg1"/>
                              </a:solidFill>
                            </a:rPr>
                            <a:t>Control for … features</a:t>
                          </a:r>
                        </a:p>
                      </a:txBody>
                      <a:tcPr>
                        <a:solidFill>
                          <a:schemeClr val="accent1"/>
                        </a:solidFill>
                      </a:tcPr>
                    </a:tc>
                    <a:tc>
                      <a:txBody>
                        <a:bodyPr/>
                        <a:lstStyle/>
                        <a:p>
                          <a:endParaRPr lang="en-US"/>
                        </a:p>
                      </a:txBody>
                      <a:tcPr>
                        <a:blipFill>
                          <a:blip r:embed="rId3"/>
                          <a:stretch>
                            <a:fillRect l="-247778" t="-108571" r="-266667" b="-274286"/>
                          </a:stretch>
                        </a:blipFill>
                      </a:tcPr>
                    </a:tc>
                    <a:tc>
                      <a:txBody>
                        <a:bodyPr/>
                        <a:lstStyle/>
                        <a:p>
                          <a:endParaRPr lang="en-US"/>
                        </a:p>
                      </a:txBody>
                      <a:tcPr>
                        <a:blipFill>
                          <a:blip r:embed="rId3"/>
                          <a:stretch>
                            <a:fillRect l="-396203" t="-108571" r="-203797" b="-274286"/>
                          </a:stretch>
                        </a:blipFill>
                      </a:tcPr>
                    </a:tc>
                    <a:tc>
                      <a:txBody>
                        <a:bodyPr/>
                        <a:lstStyle/>
                        <a:p>
                          <a:endParaRPr lang="en-US"/>
                        </a:p>
                      </a:txBody>
                      <a:tcPr>
                        <a:blipFill>
                          <a:blip r:embed="rId3"/>
                          <a:stretch>
                            <a:fillRect l="-490000" t="-108571" r="-101250" b="-274286"/>
                          </a:stretch>
                        </a:blipFill>
                      </a:tcPr>
                    </a:tc>
                    <a:tc>
                      <a:txBody>
                        <a:bodyPr/>
                        <a:lstStyle/>
                        <a:p>
                          <a:endParaRPr lang="en-US"/>
                        </a:p>
                      </a:txBody>
                      <a:tcPr>
                        <a:blipFill>
                          <a:blip r:embed="rId3"/>
                          <a:stretch>
                            <a:fillRect l="-597468" t="-108571" r="-2532" b="-274286"/>
                          </a:stretch>
                        </a:blipFill>
                      </a:tcPr>
                    </a:tc>
                    <a:extLst>
                      <a:ext uri="{0D108BD9-81ED-4DB2-BD59-A6C34878D82A}">
                        <a16:rowId xmlns:a16="http://schemas.microsoft.com/office/drawing/2014/main" val="2136024798"/>
                      </a:ext>
                    </a:extLst>
                  </a:tr>
                  <a:tr h="638676">
                    <a:tc>
                      <a:txBody>
                        <a:bodyPr/>
                        <a:lstStyle/>
                        <a:p>
                          <a:pPr algn="l"/>
                          <a:r>
                            <a:rPr lang="en-US" sz="2200" dirty="0"/>
                            <a:t>400</a:t>
                          </a:r>
                        </a:p>
                      </a:txBody>
                      <a:tcPr/>
                    </a:tc>
                    <a:tc>
                      <a:txBody>
                        <a:bodyPr/>
                        <a:lstStyle/>
                        <a:p>
                          <a:pPr algn="ctr"/>
                          <a:r>
                            <a:rPr lang="en-US" sz="2200" dirty="0"/>
                            <a:t>5</a:t>
                          </a:r>
                        </a:p>
                      </a:txBody>
                      <a:tcPr/>
                    </a:tc>
                    <a:tc>
                      <a:txBody>
                        <a:bodyPr/>
                        <a:lstStyle/>
                        <a:p>
                          <a:pPr algn="ctr"/>
                          <a:r>
                            <a:rPr lang="en-US" sz="2200" dirty="0"/>
                            <a:t>0.25</a:t>
                          </a:r>
                        </a:p>
                      </a:txBody>
                      <a:tcPr/>
                    </a:tc>
                    <a:tc>
                      <a:txBody>
                        <a:bodyPr/>
                        <a:lstStyle/>
                        <a:p>
                          <a:pPr algn="ctr"/>
                          <a:r>
                            <a:rPr lang="en-US" sz="2200" dirty="0"/>
                            <a:t>5</a:t>
                          </a:r>
                        </a:p>
                      </a:txBody>
                      <a:tcPr/>
                    </a:tc>
                    <a:tc>
                      <a:txBody>
                        <a:bodyPr/>
                        <a:lstStyle/>
                        <a:p>
                          <a:pPr algn="ctr"/>
                          <a:r>
                            <a:rPr lang="en-US" sz="2200" dirty="0"/>
                            <a:t>0.25</a:t>
                          </a:r>
                        </a:p>
                      </a:txBody>
                      <a:tcPr/>
                    </a:tc>
                    <a:extLst>
                      <a:ext uri="{0D108BD9-81ED-4DB2-BD59-A6C34878D82A}">
                        <a16:rowId xmlns:a16="http://schemas.microsoft.com/office/drawing/2014/main" val="3323811321"/>
                      </a:ext>
                    </a:extLst>
                  </a:tr>
                  <a:tr h="555171">
                    <a:tc>
                      <a:txBody>
                        <a:bodyPr/>
                        <a:lstStyle/>
                        <a:p>
                          <a:pPr algn="l"/>
                          <a:r>
                            <a:rPr lang="en-US" sz="2200" dirty="0"/>
                            <a:t>1000</a:t>
                          </a:r>
                        </a:p>
                      </a:txBody>
                      <a:tcPr/>
                    </a:tc>
                    <a:tc>
                      <a:txBody>
                        <a:bodyPr/>
                        <a:lstStyle/>
                        <a:p>
                          <a:pPr algn="ctr"/>
                          <a:r>
                            <a:rPr lang="en-US" sz="2200" dirty="0"/>
                            <a:t>5</a:t>
                          </a:r>
                        </a:p>
                      </a:txBody>
                      <a:tcPr/>
                    </a:tc>
                    <a:tc>
                      <a:txBody>
                        <a:bodyPr/>
                        <a:lstStyle/>
                        <a:p>
                          <a:pPr algn="ctr"/>
                          <a:r>
                            <a:rPr lang="en-US" sz="2200" dirty="0"/>
                            <a:t>0.27</a:t>
                          </a:r>
                        </a:p>
                      </a:txBody>
                      <a:tcPr/>
                    </a:tc>
                    <a:tc>
                      <a:txBody>
                        <a:bodyPr/>
                        <a:lstStyle/>
                        <a:p>
                          <a:pPr algn="ctr"/>
                          <a:r>
                            <a:rPr lang="en-US" sz="2200" dirty="0"/>
                            <a:t>5</a:t>
                          </a:r>
                        </a:p>
                      </a:txBody>
                      <a:tcPr/>
                    </a:tc>
                    <a:tc>
                      <a:txBody>
                        <a:bodyPr/>
                        <a:lstStyle/>
                        <a:p>
                          <a:pPr algn="ctr"/>
                          <a:r>
                            <a:rPr lang="en-US" sz="2200" dirty="0"/>
                            <a:t>0.90</a:t>
                          </a:r>
                        </a:p>
                      </a:txBody>
                      <a:tcPr/>
                    </a:tc>
                    <a:extLst>
                      <a:ext uri="{0D108BD9-81ED-4DB2-BD59-A6C34878D82A}">
                        <a16:rowId xmlns:a16="http://schemas.microsoft.com/office/drawing/2014/main" val="960179600"/>
                      </a:ext>
                    </a:extLst>
                  </a:tr>
                </a:tbl>
              </a:graphicData>
            </a:graphic>
          </p:graphicFrame>
        </mc:Fallback>
      </mc:AlternateContent>
    </p:spTree>
    <p:extLst>
      <p:ext uri="{BB962C8B-B14F-4D97-AF65-F5344CB8AC3E}">
        <p14:creationId xmlns:p14="http://schemas.microsoft.com/office/powerpoint/2010/main" val="42704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a:bodyPr>
          <a:lstStyle/>
          <a:p>
            <a:pPr marL="514350" indent="-514350">
              <a:buFont typeface="+mj-lt"/>
              <a:buAutoNum type="arabicParenR"/>
            </a:pPr>
            <a:r>
              <a:rPr lang="en-US" dirty="0"/>
              <a:t>Foundations</a:t>
            </a:r>
          </a:p>
          <a:p>
            <a:pPr marL="514350" indent="-514350">
              <a:buFont typeface="+mj-lt"/>
              <a:buAutoNum type="arabicParenR"/>
            </a:pPr>
            <a:r>
              <a:rPr lang="en-US" dirty="0"/>
              <a:t>Defining Some Causal Models</a:t>
            </a:r>
          </a:p>
          <a:p>
            <a:pPr marL="514350" indent="-514350">
              <a:buFont typeface="+mj-lt"/>
              <a:buAutoNum type="arabicParenR"/>
            </a:pPr>
            <a:r>
              <a:rPr lang="en-US" b="1" dirty="0">
                <a:solidFill>
                  <a:schemeClr val="accent6"/>
                </a:solidFill>
              </a:rPr>
              <a:t>Arguable Validation</a:t>
            </a:r>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Best Practices: Outliers, Class Imbalance, and Feature Selection</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a:t>
            </a:r>
            <a:r>
              <a:rPr lang="en-US" dirty="0" err="1"/>
              <a:t>WiP</a:t>
            </a:r>
            <a:r>
              <a:rPr lang="en-US" dirty="0"/>
              <a:t>] Models for Panel Data</a:t>
            </a:r>
          </a:p>
          <a:p>
            <a:pPr marL="514350" indent="-514350">
              <a:buFont typeface="+mj-lt"/>
              <a:buAutoNum type="arabicParenR"/>
            </a:pPr>
            <a:r>
              <a:rPr lang="en-US" dirty="0"/>
              <a:t>[</a:t>
            </a:r>
            <a:r>
              <a:rPr lang="en-US" dirty="0" err="1"/>
              <a:t>WiP</a:t>
            </a:r>
            <a:r>
              <a:rPr lang="en-US" dirty="0"/>
              <a:t>] Regression Discontinuity Models</a:t>
            </a:r>
          </a:p>
        </p:txBody>
      </p:sp>
      <p:sp>
        <p:nvSpPr>
          <p:cNvPr id="5" name="Slide Number Placeholder 4">
            <a:extLst>
              <a:ext uri="{FF2B5EF4-FFF2-40B4-BE49-F238E27FC236}">
                <a16:creationId xmlns:a16="http://schemas.microsoft.com/office/drawing/2014/main" id="{3A7A08CB-04DB-58CB-96E3-D446C2920FB2}"/>
              </a:ext>
            </a:extLst>
          </p:cNvPr>
          <p:cNvSpPr>
            <a:spLocks noGrp="1"/>
          </p:cNvSpPr>
          <p:nvPr>
            <p:ph type="sldNum" sz="quarter" idx="12"/>
          </p:nvPr>
        </p:nvSpPr>
        <p:spPr/>
        <p:txBody>
          <a:bodyPr/>
          <a:lstStyle/>
          <a:p>
            <a:fld id="{90132194-335A-3D4F-8716-B190D535ED38}" type="slidenum">
              <a:rPr lang="en-US" smtClean="0"/>
              <a:pPr/>
              <a:t>1</a:t>
            </a:fld>
            <a:endParaRPr lang="en-US" dirty="0"/>
          </a:p>
        </p:txBody>
      </p:sp>
      <p:sp>
        <p:nvSpPr>
          <p:cNvPr id="6" name="Footer Placeholder 5">
            <a:extLst>
              <a:ext uri="{FF2B5EF4-FFF2-40B4-BE49-F238E27FC236}">
                <a16:creationId xmlns:a16="http://schemas.microsoft.com/office/drawing/2014/main" id="{1D9AA175-D9FB-CB76-57C2-5097F2A6DD68}"/>
              </a:ext>
            </a:extLst>
          </p:cNvPr>
          <p:cNvSpPr>
            <a:spLocks noGrp="1"/>
          </p:cNvSpPr>
          <p:nvPr>
            <p:ph type="ftr" sz="quarter" idx="11"/>
          </p:nvPr>
        </p:nvSpPr>
        <p:spPr/>
        <p:txBody>
          <a:bodyPr/>
          <a:lstStyle/>
          <a:p>
            <a:r>
              <a:rPr lang="en-US"/>
              <a:t>Causal inference crash course - hsujulia</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0093-455A-DA4F-694F-3AE32740977C}"/>
              </a:ext>
            </a:extLst>
          </p:cNvPr>
          <p:cNvSpPr>
            <a:spLocks noGrp="1"/>
          </p:cNvSpPr>
          <p:nvPr>
            <p:ph type="title"/>
          </p:nvPr>
        </p:nvSpPr>
        <p:spPr/>
        <p:txBody>
          <a:bodyPr/>
          <a:lstStyle/>
          <a:p>
            <a:r>
              <a:rPr lang="en-US" dirty="0"/>
              <a:t>Coefficient stability test and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295193-642B-5A7F-D15D-E0F92F359130}"/>
                  </a:ext>
                </a:extLst>
              </p:cNvPr>
              <p:cNvSpPr>
                <a:spLocks noGrp="1"/>
              </p:cNvSpPr>
              <p:nvPr>
                <p:ph idx="1"/>
              </p:nvPr>
            </p:nvSpPr>
            <p:spPr>
              <a:xfrm>
                <a:off x="838200" y="1306286"/>
                <a:ext cx="10515600" cy="4870677"/>
              </a:xfrm>
            </p:spPr>
            <p:txBody>
              <a:bodyPr/>
              <a:lstStyle/>
              <a:p>
                <a:r>
                  <a:rPr lang="en-US" dirty="0"/>
                  <a:t>“Given I can explain 99.9% of the variation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after controlling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and that my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is 10, how much selection bias is needed such that the incremental data needed for me to explain 100% of the variation changes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to 5?” </a:t>
                </a:r>
              </a:p>
              <a:p>
                <a:r>
                  <a:rPr lang="en-US" dirty="0"/>
                  <a:t>Oster (2019) uses the omitted variable bias formula,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formula, and assumptions on what the selection bias might look like to answer this question.</a:t>
                </a:r>
              </a:p>
              <a:p>
                <a:r>
                  <a:rPr lang="en-US" dirty="0"/>
                  <a:t>I won’t go into this test statistic (shown below) for simplicity, but will show it in action in simulations</a:t>
                </a:r>
              </a:p>
              <a:p>
                <a:endParaRPr lang="en-US" dirty="0"/>
              </a:p>
            </p:txBody>
          </p:sp>
        </mc:Choice>
        <mc:Fallback xmlns="">
          <p:sp>
            <p:nvSpPr>
              <p:cNvPr id="3" name="Content Placeholder 2">
                <a:extLst>
                  <a:ext uri="{FF2B5EF4-FFF2-40B4-BE49-F238E27FC236}">
                    <a16:creationId xmlns:a16="http://schemas.microsoft.com/office/drawing/2014/main" id="{00295193-642B-5A7F-D15D-E0F92F359130}"/>
                  </a:ext>
                </a:extLst>
              </p:cNvPr>
              <p:cNvSpPr>
                <a:spLocks noGrp="1" noRot="1" noChangeAspect="1" noMove="1" noResize="1" noEditPoints="1" noAdjustHandles="1" noChangeArrowheads="1" noChangeShapeType="1" noTextEdit="1"/>
              </p:cNvSpPr>
              <p:nvPr>
                <p:ph idx="1"/>
              </p:nvPr>
            </p:nvSpPr>
            <p:spPr>
              <a:xfrm>
                <a:off x="838200" y="1306286"/>
                <a:ext cx="10515600" cy="4870677"/>
              </a:xfrm>
              <a:blipFill>
                <a:blip r:embed="rId2"/>
                <a:stretch>
                  <a:fillRect l="-1086" t="-2078" r="-9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EF23FAD-43B6-85FE-30F1-1A3BCFE4A59D}"/>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B82BD62-07CF-BB8E-1DA8-325336540455}"/>
              </a:ext>
            </a:extLst>
          </p:cNvPr>
          <p:cNvSpPr>
            <a:spLocks noGrp="1"/>
          </p:cNvSpPr>
          <p:nvPr>
            <p:ph type="sldNum" sz="quarter" idx="12"/>
          </p:nvPr>
        </p:nvSpPr>
        <p:spPr/>
        <p:txBody>
          <a:bodyPr/>
          <a:lstStyle/>
          <a:p>
            <a:fld id="{747C3DC3-9B3F-7F44-ADCE-5AEE1C23E1F0}" type="slidenum">
              <a:rPr lang="en-US" smtClean="0"/>
              <a:t>19</a:t>
            </a:fld>
            <a:endParaRPr lang="en-US"/>
          </a:p>
        </p:txBody>
      </p:sp>
      <p:pic>
        <p:nvPicPr>
          <p:cNvPr id="7" name="Picture 6">
            <a:extLst>
              <a:ext uri="{FF2B5EF4-FFF2-40B4-BE49-F238E27FC236}">
                <a16:creationId xmlns:a16="http://schemas.microsoft.com/office/drawing/2014/main" id="{6A613C9E-98B8-B7F4-AD08-F76F1D324AF1}"/>
              </a:ext>
            </a:extLst>
          </p:cNvPr>
          <p:cNvPicPr>
            <a:picLocks noChangeAspect="1"/>
          </p:cNvPicPr>
          <p:nvPr/>
        </p:nvPicPr>
        <p:blipFill>
          <a:blip r:embed="rId3"/>
          <a:stretch>
            <a:fillRect/>
          </a:stretch>
        </p:blipFill>
        <p:spPr>
          <a:xfrm>
            <a:off x="0" y="5124486"/>
            <a:ext cx="12192000" cy="1231864"/>
          </a:xfrm>
          <a:prstGeom prst="rect">
            <a:avLst/>
          </a:prstGeom>
        </p:spPr>
      </p:pic>
    </p:spTree>
    <p:extLst>
      <p:ext uri="{BB962C8B-B14F-4D97-AF65-F5344CB8AC3E}">
        <p14:creationId xmlns:p14="http://schemas.microsoft.com/office/powerpoint/2010/main" val="100083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A03D-770A-52B6-B42D-8799E7958709}"/>
              </a:ext>
            </a:extLst>
          </p:cNvPr>
          <p:cNvSpPr>
            <a:spLocks noGrp="1"/>
          </p:cNvSpPr>
          <p:nvPr>
            <p:ph type="title"/>
          </p:nvPr>
        </p:nvSpPr>
        <p:spPr>
          <a:xfrm>
            <a:off x="838200" y="365126"/>
            <a:ext cx="10515600" cy="658132"/>
          </a:xfrm>
        </p:spPr>
        <p:txBody>
          <a:bodyPr>
            <a:normAutofit fontScale="90000"/>
          </a:bodyPr>
          <a:lstStyle/>
          <a:p>
            <a:r>
              <a:rPr lang="en-US" dirty="0"/>
              <a:t>Simulation results</a:t>
            </a:r>
          </a:p>
        </p:txBody>
      </p:sp>
      <p:sp>
        <p:nvSpPr>
          <p:cNvPr id="4" name="Footer Placeholder 3">
            <a:extLst>
              <a:ext uri="{FF2B5EF4-FFF2-40B4-BE49-F238E27FC236}">
                <a16:creationId xmlns:a16="http://schemas.microsoft.com/office/drawing/2014/main" id="{B086355C-FA35-3A91-8FCB-493593570A0C}"/>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14D2DA6-D99A-6DA4-0792-DF5851003A1F}"/>
              </a:ext>
            </a:extLst>
          </p:cNvPr>
          <p:cNvSpPr>
            <a:spLocks noGrp="1"/>
          </p:cNvSpPr>
          <p:nvPr>
            <p:ph type="sldNum" sz="quarter" idx="12"/>
          </p:nvPr>
        </p:nvSpPr>
        <p:spPr/>
        <p:txBody>
          <a:bodyPr/>
          <a:lstStyle/>
          <a:p>
            <a:fld id="{747C3DC3-9B3F-7F44-ADCE-5AEE1C23E1F0}" type="slidenum">
              <a:rPr lang="en-US" smtClean="0"/>
              <a:t>20</a:t>
            </a:fld>
            <a:endParaRPr lang="en-US"/>
          </a:p>
        </p:txBody>
      </p:sp>
      <p:pic>
        <p:nvPicPr>
          <p:cNvPr id="12" name="Content Placeholder 11">
            <a:extLst>
              <a:ext uri="{FF2B5EF4-FFF2-40B4-BE49-F238E27FC236}">
                <a16:creationId xmlns:a16="http://schemas.microsoft.com/office/drawing/2014/main" id="{1735732E-143A-28AB-2B9F-787E0115CF8D}"/>
              </a:ext>
            </a:extLst>
          </p:cNvPr>
          <p:cNvPicPr>
            <a:picLocks noGrp="1" noChangeAspect="1"/>
          </p:cNvPicPr>
          <p:nvPr>
            <p:ph idx="1"/>
          </p:nvPr>
        </p:nvPicPr>
        <p:blipFill>
          <a:blip r:embed="rId3"/>
          <a:stretch>
            <a:fillRect/>
          </a:stretch>
        </p:blipFill>
        <p:spPr>
          <a:xfrm>
            <a:off x="460619" y="1128939"/>
            <a:ext cx="11411083" cy="5283174"/>
          </a:xfrm>
          <a:prstGeom prst="rect">
            <a:avLst/>
          </a:prstGeom>
        </p:spPr>
      </p:pic>
      <p:sp>
        <p:nvSpPr>
          <p:cNvPr id="13" name="TextBox 12">
            <a:extLst>
              <a:ext uri="{FF2B5EF4-FFF2-40B4-BE49-F238E27FC236}">
                <a16:creationId xmlns:a16="http://schemas.microsoft.com/office/drawing/2014/main" id="{44B860B3-E5C2-FE52-D6DB-6FBC223A6D4D}"/>
              </a:ext>
            </a:extLst>
          </p:cNvPr>
          <p:cNvSpPr txBox="1"/>
          <p:nvPr/>
        </p:nvSpPr>
        <p:spPr>
          <a:xfrm>
            <a:off x="2793896" y="1178875"/>
            <a:ext cx="1088571" cy="5078313"/>
          </a:xfrm>
          <a:prstGeom prst="rect">
            <a:avLst/>
          </a:prstGeom>
          <a:solidFill>
            <a:srgbClr val="FFF2CC">
              <a:alpha val="50196"/>
            </a:srgbClr>
          </a:solidFill>
        </p:spPr>
        <p:txBody>
          <a:bodyPr wrap="square" rtlCol="0">
            <a:spAutoFit/>
          </a:bodyPr>
          <a:lstStyle/>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r>
              <a:rPr lang="en-US" i="1" dirty="0">
                <a:solidFill>
                  <a:schemeClr val="bg2">
                    <a:lumMod val="50000"/>
                  </a:schemeClr>
                </a:solidFill>
              </a:rPr>
              <a:t>Irrelevant features</a:t>
            </a: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p:txBody>
      </p:sp>
      <p:sp>
        <p:nvSpPr>
          <p:cNvPr id="16" name="TextBox 15">
            <a:extLst>
              <a:ext uri="{FF2B5EF4-FFF2-40B4-BE49-F238E27FC236}">
                <a16:creationId xmlns:a16="http://schemas.microsoft.com/office/drawing/2014/main" id="{ECD9CDB0-6ECD-05C9-2BDC-09873AFA17AC}"/>
              </a:ext>
            </a:extLst>
          </p:cNvPr>
          <p:cNvSpPr txBox="1"/>
          <p:nvPr/>
        </p:nvSpPr>
        <p:spPr>
          <a:xfrm>
            <a:off x="6590469" y="1051729"/>
            <a:ext cx="1088571" cy="5078313"/>
          </a:xfrm>
          <a:prstGeom prst="rect">
            <a:avLst/>
          </a:prstGeom>
          <a:solidFill>
            <a:srgbClr val="FFF2CC">
              <a:alpha val="50196"/>
            </a:srgbClr>
          </a:solidFill>
        </p:spPr>
        <p:txBody>
          <a:bodyPr wrap="square" rtlCol="0">
            <a:spAutoFit/>
          </a:bodyPr>
          <a:lstStyle/>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r>
              <a:rPr lang="en-US" i="1" dirty="0">
                <a:solidFill>
                  <a:schemeClr val="bg2">
                    <a:lumMod val="50000"/>
                  </a:schemeClr>
                </a:solidFill>
              </a:rPr>
              <a:t>Irrelevant features</a:t>
            </a: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p:txBody>
      </p:sp>
      <p:sp>
        <p:nvSpPr>
          <p:cNvPr id="17" name="TextBox 16">
            <a:extLst>
              <a:ext uri="{FF2B5EF4-FFF2-40B4-BE49-F238E27FC236}">
                <a16:creationId xmlns:a16="http://schemas.microsoft.com/office/drawing/2014/main" id="{2C7AAD25-96B2-42D9-68C5-676CCE770E1A}"/>
              </a:ext>
            </a:extLst>
          </p:cNvPr>
          <p:cNvSpPr txBox="1"/>
          <p:nvPr/>
        </p:nvSpPr>
        <p:spPr>
          <a:xfrm>
            <a:off x="10337925" y="1051728"/>
            <a:ext cx="1088571" cy="5078313"/>
          </a:xfrm>
          <a:prstGeom prst="rect">
            <a:avLst/>
          </a:prstGeom>
          <a:solidFill>
            <a:srgbClr val="FFF2CC">
              <a:alpha val="50196"/>
            </a:srgbClr>
          </a:solidFill>
        </p:spPr>
        <p:txBody>
          <a:bodyPr wrap="square" rtlCol="0">
            <a:spAutoFit/>
          </a:bodyPr>
          <a:lstStyle/>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r>
              <a:rPr lang="en-US" i="1" dirty="0">
                <a:solidFill>
                  <a:schemeClr val="bg2">
                    <a:lumMod val="50000"/>
                  </a:schemeClr>
                </a:solidFill>
              </a:rPr>
              <a:t>Irrelevant features</a:t>
            </a: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p:txBody>
      </p:sp>
      <p:sp>
        <p:nvSpPr>
          <p:cNvPr id="3" name="TextBox 2">
            <a:extLst>
              <a:ext uri="{FF2B5EF4-FFF2-40B4-BE49-F238E27FC236}">
                <a16:creationId xmlns:a16="http://schemas.microsoft.com/office/drawing/2014/main" id="{312A041C-A107-7D4D-13F9-73F0F68108C1}"/>
              </a:ext>
            </a:extLst>
          </p:cNvPr>
          <p:cNvSpPr txBox="1"/>
          <p:nvPr/>
        </p:nvSpPr>
        <p:spPr>
          <a:xfrm>
            <a:off x="8392885" y="5887856"/>
            <a:ext cx="1499834" cy="369332"/>
          </a:xfrm>
          <a:prstGeom prst="rect">
            <a:avLst/>
          </a:prstGeom>
          <a:noFill/>
        </p:spPr>
        <p:txBody>
          <a:bodyPr wrap="none" rtlCol="0">
            <a:spAutoFit/>
          </a:bodyPr>
          <a:lstStyle/>
          <a:p>
            <a:r>
              <a:rPr lang="en-US" dirty="0">
                <a:hlinkClick r:id="rId4"/>
              </a:rPr>
              <a:t>Notebook link</a:t>
            </a:r>
            <a:endParaRPr lang="en-US" dirty="0"/>
          </a:p>
        </p:txBody>
      </p:sp>
    </p:spTree>
    <p:extLst>
      <p:ext uri="{BB962C8B-B14F-4D97-AF65-F5344CB8AC3E}">
        <p14:creationId xmlns:p14="http://schemas.microsoft.com/office/powerpoint/2010/main" val="79958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A4C-D8BB-A589-8209-84B669E8EF96}"/>
              </a:ext>
            </a:extLst>
          </p:cNvPr>
          <p:cNvSpPr>
            <a:spLocks noGrp="1"/>
          </p:cNvSpPr>
          <p:nvPr>
            <p:ph type="title"/>
          </p:nvPr>
        </p:nvSpPr>
        <p:spPr/>
        <p:txBody>
          <a:bodyPr/>
          <a:lstStyle/>
          <a:p>
            <a:r>
              <a:rPr lang="en-US"/>
              <a:t>Drawbacks on Interpretation</a:t>
            </a:r>
            <a:endParaRPr lang="en-US" dirty="0"/>
          </a:p>
        </p:txBody>
      </p:sp>
      <p:sp>
        <p:nvSpPr>
          <p:cNvPr id="3" name="Content Placeholder 2">
            <a:extLst>
              <a:ext uri="{FF2B5EF4-FFF2-40B4-BE49-F238E27FC236}">
                <a16:creationId xmlns:a16="http://schemas.microsoft.com/office/drawing/2014/main" id="{3AA6CFEF-43E5-B423-F9B9-1B165CB427CB}"/>
              </a:ext>
            </a:extLst>
          </p:cNvPr>
          <p:cNvSpPr>
            <a:spLocks noGrp="1"/>
          </p:cNvSpPr>
          <p:nvPr>
            <p:ph idx="1"/>
          </p:nvPr>
        </p:nvSpPr>
        <p:spPr/>
        <p:txBody>
          <a:bodyPr/>
          <a:lstStyle/>
          <a:p>
            <a:r>
              <a:rPr lang="en-US" dirty="0"/>
              <a:t>Unlike the placebo test which you can either pass or fail based on whether the estimate on the placebo outcome is distinguishable from zero, the interpretation of coefficient stability is less clear.</a:t>
            </a:r>
          </a:p>
          <a:p>
            <a:r>
              <a:rPr lang="en-US" dirty="0"/>
              <a:t>Coefficient stability embraces the fact that selection bias is unavoidable and tells us how likely it is the selection bias will change our results or conclusion.</a:t>
            </a:r>
          </a:p>
          <a:p>
            <a:endParaRPr lang="en-US" dirty="0"/>
          </a:p>
        </p:txBody>
      </p:sp>
      <p:sp>
        <p:nvSpPr>
          <p:cNvPr id="4" name="Footer Placeholder 3">
            <a:extLst>
              <a:ext uri="{FF2B5EF4-FFF2-40B4-BE49-F238E27FC236}">
                <a16:creationId xmlns:a16="http://schemas.microsoft.com/office/drawing/2014/main" id="{D3CF8BA1-3035-F9AD-9216-8A1CFE3ACADB}"/>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D9284CE0-1541-C2F8-6000-5853C1A6E1FD}"/>
              </a:ext>
            </a:extLst>
          </p:cNvPr>
          <p:cNvSpPr>
            <a:spLocks noGrp="1"/>
          </p:cNvSpPr>
          <p:nvPr>
            <p:ph type="sldNum" sz="quarter" idx="12"/>
          </p:nvPr>
        </p:nvSpPr>
        <p:spPr/>
        <p:txBody>
          <a:bodyPr/>
          <a:lstStyle/>
          <a:p>
            <a:fld id="{747C3DC3-9B3F-7F44-ADCE-5AEE1C23E1F0}" type="slidenum">
              <a:rPr lang="en-US" smtClean="0"/>
              <a:t>21</a:t>
            </a:fld>
            <a:endParaRPr lang="en-US"/>
          </a:p>
        </p:txBody>
      </p:sp>
    </p:spTree>
    <p:extLst>
      <p:ext uri="{BB962C8B-B14F-4D97-AF65-F5344CB8AC3E}">
        <p14:creationId xmlns:p14="http://schemas.microsoft.com/office/powerpoint/2010/main" val="169236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DC2E-7CE0-E217-5F25-E8CB613C1CCC}"/>
              </a:ext>
            </a:extLst>
          </p:cNvPr>
          <p:cNvSpPr>
            <a:spLocks noGrp="1"/>
          </p:cNvSpPr>
          <p:nvPr>
            <p:ph type="title"/>
          </p:nvPr>
        </p:nvSpPr>
        <p:spPr/>
        <p:txBody>
          <a:bodyPr/>
          <a:lstStyle/>
          <a:p>
            <a:r>
              <a:rPr lang="en-US" dirty="0"/>
              <a:t>Sample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140426-B20D-8598-D429-044DD57AB87E}"/>
                  </a:ext>
                </a:extLst>
              </p:cNvPr>
              <p:cNvSpPr>
                <a:spLocks noGrp="1"/>
              </p:cNvSpPr>
              <p:nvPr>
                <p:ph idx="1"/>
              </p:nvPr>
            </p:nvSpPr>
            <p:spPr>
              <a:xfrm>
                <a:off x="976392" y="1270861"/>
                <a:ext cx="10377407" cy="5450614"/>
              </a:xfrm>
            </p:spPr>
            <p:txBody>
              <a:bodyPr>
                <a:normAutofit/>
              </a:bodyPr>
              <a:lstStyle/>
              <a:p>
                <a:r>
                  <a:rPr lang="en-US" dirty="0"/>
                  <a:t>As a user, we need to make decide these values about unobserved </a:t>
                </a:r>
                <a:r>
                  <a:rPr lang="en-US" dirty="0" err="1"/>
                  <a:t>featurse</a:t>
                </a:r>
                <a:r>
                  <a:rPr lang="en-US" dirty="0"/>
                  <a:t> that cause selection bias:  </a:t>
                </a:r>
              </a:p>
              <a:p>
                <a:pPr lvl="1"/>
                <a:r>
                  <a:rPr lang="en-US" sz="2800" dirty="0">
                    <a:solidFill>
                      <a:schemeClr val="accent2"/>
                    </a:solidFill>
                  </a:rPr>
                  <a:t>How much additional variation the unobserved features could potentially explain Y?</a:t>
                </a:r>
                <a:r>
                  <a:rPr lang="en-US" sz="2800" dirty="0"/>
                  <a:t>;</a:t>
                </a:r>
              </a:p>
              <a:p>
                <a:pPr lvl="1"/>
                <a:r>
                  <a:rPr lang="en-US" sz="2800" dirty="0">
                    <a:solidFill>
                      <a:schemeClr val="accent6"/>
                    </a:solidFill>
                  </a:rPr>
                  <a:t>The magnitude of the selection bias</a:t>
                </a:r>
                <a:r>
                  <a:rPr lang="en-US" sz="2800" dirty="0"/>
                  <a:t>.</a:t>
                </a:r>
              </a:p>
              <a:p>
                <a:endParaRPr lang="en-US" dirty="0"/>
              </a:p>
              <a:p>
                <a:r>
                  <a:rPr lang="en-US" i="1" dirty="0"/>
                  <a:t>“We estimate a treatment effect of 10 and an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𝑅</m:t>
                        </m:r>
                      </m:e>
                      <m:sup>
                        <m:r>
                          <a:rPr lang="en-US" i="1">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=0.99</m:t>
                    </m:r>
                  </m:oMath>
                </a14:m>
                <a:r>
                  <a:rPr lang="en-US" i="1" dirty="0">
                    <a:solidFill>
                      <a:schemeClr val="tx1"/>
                    </a:solidFill>
                  </a:rPr>
                  <a:t>. </a:t>
                </a:r>
                <a:r>
                  <a:rPr lang="en-US" i="1" dirty="0"/>
                  <a:t>We find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𝛿</m:t>
                        </m:r>
                      </m:e>
                      <m:sup>
                        <m:r>
                          <a:rPr lang="en-US" i="1">
                            <a:solidFill>
                              <a:schemeClr val="tx1"/>
                            </a:solidFill>
                            <a:latin typeface="Cambria Math" panose="02040503050406030204" pitchFamily="18" charset="0"/>
                          </a:rPr>
                          <m:t>∗</m:t>
                        </m:r>
                      </m:sup>
                    </m:sSup>
                  </m:oMath>
                </a14:m>
                <a:r>
                  <a:rPr lang="en-US" i="1" dirty="0">
                    <a:solidFill>
                      <a:schemeClr val="tx1"/>
                    </a:solidFill>
                  </a:rPr>
                  <a:t>=5</a:t>
                </a:r>
                <a:r>
                  <a:rPr lang="en-US" i="1" dirty="0"/>
                  <a:t>, suggesting that unobserved factors need to be 5 times as important as the observed ones to explain </a:t>
                </a:r>
                <a:r>
                  <a:rPr lang="en-US" i="1" u="sng" dirty="0">
                    <a:solidFill>
                      <a:schemeClr val="accent2"/>
                    </a:solidFill>
                  </a:rPr>
                  <a:t>the remaining 1%</a:t>
                </a:r>
                <a:r>
                  <a:rPr lang="en-US" i="1" dirty="0"/>
                  <a:t> of the outcome’s variation to bias our treatment effect by </a:t>
                </a:r>
                <a:r>
                  <a:rPr lang="en-US" i="1" u="sng" dirty="0">
                    <a:solidFill>
                      <a:srgbClr val="00B050"/>
                    </a:solidFill>
                  </a:rPr>
                  <a:t>15%</a:t>
                </a:r>
                <a:r>
                  <a:rPr lang="en-US" i="1" dirty="0">
                    <a:solidFill>
                      <a:srgbClr val="00B050"/>
                    </a:solidFill>
                  </a:rPr>
                  <a:t>.”</a:t>
                </a:r>
              </a:p>
              <a:p>
                <a:endParaRPr lang="en-US" dirty="0"/>
              </a:p>
            </p:txBody>
          </p:sp>
        </mc:Choice>
        <mc:Fallback xmlns="">
          <p:sp>
            <p:nvSpPr>
              <p:cNvPr id="3" name="Content Placeholder 2">
                <a:extLst>
                  <a:ext uri="{FF2B5EF4-FFF2-40B4-BE49-F238E27FC236}">
                    <a16:creationId xmlns:a16="http://schemas.microsoft.com/office/drawing/2014/main" id="{65140426-B20D-8598-D429-044DD57AB87E}"/>
                  </a:ext>
                </a:extLst>
              </p:cNvPr>
              <p:cNvSpPr>
                <a:spLocks noGrp="1" noRot="1" noChangeAspect="1" noMove="1" noResize="1" noEditPoints="1" noAdjustHandles="1" noChangeArrowheads="1" noChangeShapeType="1" noTextEdit="1"/>
              </p:cNvSpPr>
              <p:nvPr>
                <p:ph idx="1"/>
              </p:nvPr>
            </p:nvSpPr>
            <p:spPr>
              <a:xfrm>
                <a:off x="976392" y="1270861"/>
                <a:ext cx="10377407" cy="5450614"/>
              </a:xfrm>
              <a:blipFill>
                <a:blip r:embed="rId2"/>
                <a:stretch>
                  <a:fillRect l="-978" t="-16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5BC240-A480-BCCE-1E3D-E12652B22CA4}"/>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48A77F3E-F6D8-31A7-F184-83DB5D216BE6}"/>
              </a:ext>
            </a:extLst>
          </p:cNvPr>
          <p:cNvSpPr>
            <a:spLocks noGrp="1"/>
          </p:cNvSpPr>
          <p:nvPr>
            <p:ph type="sldNum" sz="quarter" idx="12"/>
          </p:nvPr>
        </p:nvSpPr>
        <p:spPr/>
        <p:txBody>
          <a:bodyPr/>
          <a:lstStyle/>
          <a:p>
            <a:fld id="{747C3DC3-9B3F-7F44-ADCE-5AEE1C23E1F0}" type="slidenum">
              <a:rPr lang="en-US" smtClean="0"/>
              <a:t>22</a:t>
            </a:fld>
            <a:endParaRPr lang="en-US"/>
          </a:p>
        </p:txBody>
      </p:sp>
    </p:spTree>
    <p:extLst>
      <p:ext uri="{BB962C8B-B14F-4D97-AF65-F5344CB8AC3E}">
        <p14:creationId xmlns:p14="http://schemas.microsoft.com/office/powerpoint/2010/main" val="16545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381FC3-A378-1976-11B1-30B2F3C2AD58}"/>
              </a:ext>
            </a:extLst>
          </p:cNvPr>
          <p:cNvSpPr>
            <a:spLocks noGrp="1"/>
          </p:cNvSpPr>
          <p:nvPr>
            <p:ph type="title"/>
          </p:nvPr>
        </p:nvSpPr>
        <p:spPr/>
        <p:txBody>
          <a:bodyPr/>
          <a:lstStyle/>
          <a:p>
            <a:r>
              <a:rPr lang="en-US" dirty="0"/>
              <a:t>Feature balancing </a:t>
            </a:r>
            <a:r>
              <a:rPr lang="en-US" sz="1500" dirty="0"/>
              <a:t>(aka covariate balancing)</a:t>
            </a:r>
          </a:p>
        </p:txBody>
      </p:sp>
      <p:sp>
        <p:nvSpPr>
          <p:cNvPr id="7" name="Text Placeholder 6">
            <a:extLst>
              <a:ext uri="{FF2B5EF4-FFF2-40B4-BE49-F238E27FC236}">
                <a16:creationId xmlns:a16="http://schemas.microsoft.com/office/drawing/2014/main" id="{26A22262-7336-C0A0-EA4A-E8733B1FD7A6}"/>
              </a:ext>
            </a:extLst>
          </p:cNvPr>
          <p:cNvSpPr>
            <a:spLocks noGrp="1"/>
          </p:cNvSpPr>
          <p:nvPr>
            <p:ph type="body" idx="1"/>
          </p:nvPr>
        </p:nvSpPr>
        <p:spPr/>
        <p:txBody>
          <a:bodyPr/>
          <a:lstStyle/>
          <a:p>
            <a:r>
              <a:rPr lang="en-US" dirty="0"/>
              <a:t>Easiest to do,</a:t>
            </a:r>
          </a:p>
          <a:p>
            <a:r>
              <a:rPr lang="en-US" dirty="0"/>
              <a:t>But needs it’s own meta-validation.</a:t>
            </a:r>
          </a:p>
        </p:txBody>
      </p:sp>
      <p:sp>
        <p:nvSpPr>
          <p:cNvPr id="4" name="Footer Placeholder 3">
            <a:extLst>
              <a:ext uri="{FF2B5EF4-FFF2-40B4-BE49-F238E27FC236}">
                <a16:creationId xmlns:a16="http://schemas.microsoft.com/office/drawing/2014/main" id="{FE2F2EF1-1CDA-364A-0C97-170F190EFA01}"/>
              </a:ext>
            </a:extLst>
          </p:cNvPr>
          <p:cNvSpPr>
            <a:spLocks noGrp="1"/>
          </p:cNvSpPr>
          <p:nvPr>
            <p:ph type="ftr" sz="quarter" idx="11"/>
          </p:nvPr>
        </p:nvSpPr>
        <p:spPr/>
        <p:txBody>
          <a:bodyPr/>
          <a:lstStyle/>
          <a:p>
            <a:r>
              <a:rPr lang="en-US" dirty="0"/>
              <a:t>Causal inference crash course - </a:t>
            </a:r>
            <a:r>
              <a:rPr lang="en-US" dirty="0" err="1"/>
              <a:t>hsujulia</a:t>
            </a:r>
            <a:endParaRPr lang="en-US" dirty="0"/>
          </a:p>
        </p:txBody>
      </p:sp>
      <p:sp>
        <p:nvSpPr>
          <p:cNvPr id="5" name="Slide Number Placeholder 4">
            <a:extLst>
              <a:ext uri="{FF2B5EF4-FFF2-40B4-BE49-F238E27FC236}">
                <a16:creationId xmlns:a16="http://schemas.microsoft.com/office/drawing/2014/main" id="{9857459A-C163-4710-0925-10867A274A8F}"/>
              </a:ext>
            </a:extLst>
          </p:cNvPr>
          <p:cNvSpPr>
            <a:spLocks noGrp="1"/>
          </p:cNvSpPr>
          <p:nvPr>
            <p:ph type="sldNum" sz="quarter" idx="12"/>
          </p:nvPr>
        </p:nvSpPr>
        <p:spPr/>
        <p:txBody>
          <a:bodyPr/>
          <a:lstStyle/>
          <a:p>
            <a:fld id="{747C3DC3-9B3F-7F44-ADCE-5AEE1C23E1F0}" type="slidenum">
              <a:rPr lang="en-US" smtClean="0"/>
              <a:t>23</a:t>
            </a:fld>
            <a:endParaRPr lang="en-US"/>
          </a:p>
        </p:txBody>
      </p:sp>
    </p:spTree>
    <p:extLst>
      <p:ext uri="{BB962C8B-B14F-4D97-AF65-F5344CB8AC3E}">
        <p14:creationId xmlns:p14="http://schemas.microsoft.com/office/powerpoint/2010/main" val="140617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1471-4C15-6843-3029-B75BA67D19EC}"/>
              </a:ext>
            </a:extLst>
          </p:cNvPr>
          <p:cNvSpPr>
            <a:spLocks noGrp="1"/>
          </p:cNvSpPr>
          <p:nvPr>
            <p:ph type="title"/>
          </p:nvPr>
        </p:nvSpPr>
        <p:spPr/>
        <p:txBody>
          <a:bodyPr/>
          <a:lstStyle/>
          <a:p>
            <a:r>
              <a:rPr lang="en-US" dirty="0"/>
              <a:t>Setup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B64A4-BFA1-6A50-BEBF-62DB0B2664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can write the exogeneity condition as,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variation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is the treatment effect.” </a:t>
                </a:r>
              </a:p>
              <a:p>
                <a:r>
                  <a:rPr lang="en-US" dirty="0"/>
                  <a:t>This means that if it weren’t for the treatment effect, the conditional difference between treatment and control is zero.</a:t>
                </a:r>
              </a:p>
              <a:p>
                <a:r>
                  <a:rPr lang="en-US" dirty="0"/>
                  <a:t>This is the “synthetic twin” idea – we estimate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by comparing treatment and control groups that are otherwise similar.</a:t>
                </a:r>
              </a:p>
              <a:p>
                <a:r>
                  <a:rPr lang="en-US" dirty="0"/>
                  <a:t>Propensity score matching does just this, by comparing groups that have the same likelihood of being treated.</a:t>
                </a:r>
              </a:p>
            </p:txBody>
          </p:sp>
        </mc:Choice>
        <mc:Fallback xmlns="">
          <p:sp>
            <p:nvSpPr>
              <p:cNvPr id="3" name="Content Placeholder 2">
                <a:extLst>
                  <a:ext uri="{FF2B5EF4-FFF2-40B4-BE49-F238E27FC236}">
                    <a16:creationId xmlns:a16="http://schemas.microsoft.com/office/drawing/2014/main" id="{EB4B64A4-BFA1-6A50-BEBF-62DB0B266447}"/>
                  </a:ext>
                </a:extLst>
              </p:cNvPr>
              <p:cNvSpPr>
                <a:spLocks noGrp="1" noRot="1" noChangeAspect="1" noMove="1" noResize="1" noEditPoints="1" noAdjustHandles="1" noChangeArrowheads="1" noChangeShapeType="1" noTextEdit="1"/>
              </p:cNvSpPr>
              <p:nvPr>
                <p:ph idx="1"/>
              </p:nvPr>
            </p:nvSpPr>
            <p:spPr>
              <a:blipFill>
                <a:blip r:embed="rId3"/>
                <a:stretch>
                  <a:fillRect l="-1086"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3B935E-3C27-6286-114B-5CC3A86E5A32}"/>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3DAFB5B-B2B3-385A-96B6-84751B66A39C}"/>
              </a:ext>
            </a:extLst>
          </p:cNvPr>
          <p:cNvSpPr>
            <a:spLocks noGrp="1"/>
          </p:cNvSpPr>
          <p:nvPr>
            <p:ph type="sldNum" sz="quarter" idx="12"/>
          </p:nvPr>
        </p:nvSpPr>
        <p:spPr/>
        <p:txBody>
          <a:bodyPr/>
          <a:lstStyle/>
          <a:p>
            <a:fld id="{747C3DC3-9B3F-7F44-ADCE-5AEE1C23E1F0}" type="slidenum">
              <a:rPr lang="en-US" smtClean="0"/>
              <a:t>24</a:t>
            </a:fld>
            <a:endParaRPr lang="en-US"/>
          </a:p>
        </p:txBody>
      </p:sp>
    </p:spTree>
    <p:extLst>
      <p:ext uri="{BB962C8B-B14F-4D97-AF65-F5344CB8AC3E}">
        <p14:creationId xmlns:p14="http://schemas.microsoft.com/office/powerpoint/2010/main" val="3255163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9F71-EE71-CACD-9445-092FC983D3B6}"/>
              </a:ext>
            </a:extLst>
          </p:cNvPr>
          <p:cNvSpPr>
            <a:spLocks noGrp="1"/>
          </p:cNvSpPr>
          <p:nvPr>
            <p:ph type="title"/>
          </p:nvPr>
        </p:nvSpPr>
        <p:spPr/>
        <p:txBody>
          <a:bodyPr/>
          <a:lstStyle/>
          <a:p>
            <a:r>
              <a:rPr lang="en-US" dirty="0"/>
              <a:t>The primitive to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695D8-FB39-C4F4-2751-4ED500097F51}"/>
                  </a:ext>
                </a:extLst>
              </p:cNvPr>
              <p:cNvSpPr>
                <a:spLocks noGrp="1"/>
              </p:cNvSpPr>
              <p:nvPr>
                <p:ph idx="1"/>
              </p:nvPr>
            </p:nvSpPr>
            <p:spPr>
              <a:xfrm>
                <a:off x="285249" y="1690688"/>
                <a:ext cx="5257800" cy="4303032"/>
              </a:xfrm>
            </p:spPr>
            <p:txBody>
              <a:bodyPr/>
              <a:lstStyle/>
              <a:p>
                <a:r>
                  <a:rPr lang="en-US" dirty="0"/>
                  <a:t>A common practice in propensity score matching is to test whether matched treatment and control pairs are similar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a:t>
                </a:r>
              </a:p>
              <a:p>
                <a:r>
                  <a:rPr lang="en-US" dirty="0"/>
                  <a:t>The matched/adjusted sample should be more similar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than the raw/unadjusted sample. </a:t>
                </a:r>
              </a:p>
              <a:p>
                <a:endParaRPr lang="en-US" dirty="0"/>
              </a:p>
            </p:txBody>
          </p:sp>
        </mc:Choice>
        <mc:Fallback xmlns="">
          <p:sp>
            <p:nvSpPr>
              <p:cNvPr id="3" name="Content Placeholder 2">
                <a:extLst>
                  <a:ext uri="{FF2B5EF4-FFF2-40B4-BE49-F238E27FC236}">
                    <a16:creationId xmlns:a16="http://schemas.microsoft.com/office/drawing/2014/main" id="{CFE695D8-FB39-C4F4-2751-4ED500097F51}"/>
                  </a:ext>
                </a:extLst>
              </p:cNvPr>
              <p:cNvSpPr>
                <a:spLocks noGrp="1" noRot="1" noChangeAspect="1" noMove="1" noResize="1" noEditPoints="1" noAdjustHandles="1" noChangeArrowheads="1" noChangeShapeType="1" noTextEdit="1"/>
              </p:cNvSpPr>
              <p:nvPr>
                <p:ph idx="1"/>
              </p:nvPr>
            </p:nvSpPr>
            <p:spPr>
              <a:xfrm>
                <a:off x="285249" y="1690688"/>
                <a:ext cx="5257800" cy="4303032"/>
              </a:xfrm>
              <a:blipFill>
                <a:blip r:embed="rId2"/>
                <a:stretch>
                  <a:fillRect l="-2169" t="-2353" r="-31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C5A3F0B-3916-CDEC-F018-CD4B8660BD9B}"/>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4C531A64-DBA7-8D9E-C7FD-388223B544D5}"/>
              </a:ext>
            </a:extLst>
          </p:cNvPr>
          <p:cNvSpPr>
            <a:spLocks noGrp="1"/>
          </p:cNvSpPr>
          <p:nvPr>
            <p:ph type="sldNum" sz="quarter" idx="12"/>
          </p:nvPr>
        </p:nvSpPr>
        <p:spPr/>
        <p:txBody>
          <a:bodyPr/>
          <a:lstStyle/>
          <a:p>
            <a:fld id="{747C3DC3-9B3F-7F44-ADCE-5AEE1C23E1F0}" type="slidenum">
              <a:rPr lang="en-US" smtClean="0"/>
              <a:t>25</a:t>
            </a:fld>
            <a:endParaRPr lang="en-US"/>
          </a:p>
        </p:txBody>
      </p:sp>
      <p:sp>
        <p:nvSpPr>
          <p:cNvPr id="6" name="TextBox 5">
            <a:extLst>
              <a:ext uri="{FF2B5EF4-FFF2-40B4-BE49-F238E27FC236}">
                <a16:creationId xmlns:a16="http://schemas.microsoft.com/office/drawing/2014/main" id="{B83EABBE-CBE1-9865-2714-B4389E314676}"/>
              </a:ext>
            </a:extLst>
          </p:cNvPr>
          <p:cNvSpPr txBox="1"/>
          <p:nvPr/>
        </p:nvSpPr>
        <p:spPr>
          <a:xfrm>
            <a:off x="6096000" y="5344275"/>
            <a:ext cx="4949881" cy="461665"/>
          </a:xfrm>
          <a:prstGeom prst="rect">
            <a:avLst/>
          </a:prstGeom>
          <a:noFill/>
        </p:spPr>
        <p:txBody>
          <a:bodyPr wrap="none" rtlCol="0">
            <a:spAutoFit/>
          </a:bodyPr>
          <a:lstStyle/>
          <a:p>
            <a:endParaRPr lang="en-US" sz="1200" dirty="0"/>
          </a:p>
          <a:p>
            <a:r>
              <a:rPr lang="en-US" sz="1200" dirty="0"/>
              <a:t>From </a:t>
            </a:r>
            <a:r>
              <a:rPr lang="en-US" sz="1200" dirty="0">
                <a:hlinkClick r:id="rId3"/>
              </a:rPr>
              <a:t>https://cran.r-project.org/web/packages/cobalt/vignettes/cobalt.html</a:t>
            </a:r>
            <a:r>
              <a:rPr lang="en-US" sz="1200" dirty="0"/>
              <a:t> </a:t>
            </a:r>
          </a:p>
        </p:txBody>
      </p:sp>
      <p:pic>
        <p:nvPicPr>
          <p:cNvPr id="8" name="Picture 2">
            <a:extLst>
              <a:ext uri="{FF2B5EF4-FFF2-40B4-BE49-F238E27FC236}">
                <a16:creationId xmlns:a16="http://schemas.microsoft.com/office/drawing/2014/main" id="{C1440DCD-EDFE-09AA-84D1-1B760906C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407" y="1362468"/>
            <a:ext cx="6767593" cy="406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4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87AA-7A6C-0082-23C1-DBAB8763FCAC}"/>
              </a:ext>
            </a:extLst>
          </p:cNvPr>
          <p:cNvSpPr>
            <a:spLocks noGrp="1"/>
          </p:cNvSpPr>
          <p:nvPr>
            <p:ph type="title"/>
          </p:nvPr>
        </p:nvSpPr>
        <p:spPr/>
        <p:txBody>
          <a:bodyPr/>
          <a:lstStyle/>
          <a:p>
            <a:r>
              <a:rPr lang="en-US" dirty="0"/>
              <a:t>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20E841-A703-D495-1F6B-25316CFF8400}"/>
                  </a:ext>
                </a:extLst>
              </p:cNvPr>
              <p:cNvSpPr>
                <a:spLocks noGrp="1"/>
              </p:cNvSpPr>
              <p:nvPr>
                <p:ph idx="1"/>
              </p:nvPr>
            </p:nvSpPr>
            <p:spPr/>
            <p:txBody>
              <a:bodyPr>
                <a:normAutofit lnSpcReduction="10000"/>
              </a:bodyPr>
              <a:lstStyle/>
              <a:p>
                <a:r>
                  <a:rPr lang="en-US" dirty="0"/>
                  <a:t>We can do the same thing for any cross sectional model. This is because regression and weighting models do the same fundamental thing as matching.</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𝜋</m:t>
                              </m:r>
                            </m:e>
                          </m:acc>
                        </m:e>
                        <m:sub>
                          <m:r>
                            <a:rPr lang="en-US" b="0" i="1" smtClean="0">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is an element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is the estimated propensity score. </a:t>
                </a:r>
              </a:p>
              <a:p>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estimates the “adjusted” difference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after matching. </a:t>
                </a:r>
              </a:p>
              <a:p>
                <a:r>
                  <a:rPr lang="en-US" dirty="0"/>
                  <a:t>If all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estimates are zero, then we can argue the </a:t>
                </a:r>
                <a:r>
                  <a:rPr lang="en-US" dirty="0" err="1"/>
                  <a:t>unconfoundedness</a:t>
                </a:r>
                <a:r>
                  <a:rPr lang="en-US" dirty="0"/>
                  <a:t> assumption is valid.</a:t>
                </a:r>
              </a:p>
            </p:txBody>
          </p:sp>
        </mc:Choice>
        <mc:Fallback xmlns="">
          <p:sp>
            <p:nvSpPr>
              <p:cNvPr id="3" name="Content Placeholder 2">
                <a:extLst>
                  <a:ext uri="{FF2B5EF4-FFF2-40B4-BE49-F238E27FC236}">
                    <a16:creationId xmlns:a16="http://schemas.microsoft.com/office/drawing/2014/main" id="{6E20E841-A703-D495-1F6B-25316CFF8400}"/>
                  </a:ext>
                </a:extLst>
              </p:cNvPr>
              <p:cNvSpPr>
                <a:spLocks noGrp="1" noRot="1" noChangeAspect="1" noMove="1" noResize="1" noEditPoints="1" noAdjustHandles="1" noChangeArrowheads="1" noChangeShapeType="1" noTextEdit="1"/>
              </p:cNvSpPr>
              <p:nvPr>
                <p:ph idx="1"/>
              </p:nvPr>
            </p:nvSpPr>
            <p:spPr>
              <a:blipFill>
                <a:blip r:embed="rId2"/>
                <a:stretch>
                  <a:fillRect l="-1086" t="-3198" r="-3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C50C331-2717-34D6-468B-72F55461342E}"/>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59F6D65A-B83C-E905-A570-2FCCF1452DA5}"/>
              </a:ext>
            </a:extLst>
          </p:cNvPr>
          <p:cNvSpPr>
            <a:spLocks noGrp="1"/>
          </p:cNvSpPr>
          <p:nvPr>
            <p:ph type="sldNum" sz="quarter" idx="12"/>
          </p:nvPr>
        </p:nvSpPr>
        <p:spPr/>
        <p:txBody>
          <a:bodyPr/>
          <a:lstStyle/>
          <a:p>
            <a:fld id="{747C3DC3-9B3F-7F44-ADCE-5AEE1C23E1F0}" type="slidenum">
              <a:rPr lang="en-US" smtClean="0"/>
              <a:t>26</a:t>
            </a:fld>
            <a:endParaRPr lang="en-US"/>
          </a:p>
        </p:txBody>
      </p:sp>
    </p:spTree>
    <p:extLst>
      <p:ext uri="{BB962C8B-B14F-4D97-AF65-F5344CB8AC3E}">
        <p14:creationId xmlns:p14="http://schemas.microsoft.com/office/powerpoint/2010/main" val="3533585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8A94-FE2E-7EF2-7202-339A980BE9CB}"/>
              </a:ext>
            </a:extLst>
          </p:cNvPr>
          <p:cNvSpPr>
            <a:spLocks noGrp="1"/>
          </p:cNvSpPr>
          <p:nvPr>
            <p:ph type="title"/>
          </p:nvPr>
        </p:nvSpPr>
        <p:spPr/>
        <p:txBody>
          <a:bodyPr/>
          <a:lstStyle/>
          <a:p>
            <a:r>
              <a:rPr lang="en-US" dirty="0"/>
              <a:t>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B81F7-070F-8F14-78AF-2E050D875A5D}"/>
                  </a:ext>
                </a:extLst>
              </p:cNvPr>
              <p:cNvSpPr>
                <a:spLocks noGrp="1"/>
              </p:cNvSpPr>
              <p:nvPr>
                <p:ph idx="1"/>
              </p:nvPr>
            </p:nvSpPr>
            <p:spPr/>
            <p:txBody>
              <a:bodyPr>
                <a:normAutofit lnSpcReduction="10000"/>
              </a:bodyPr>
              <a:lstStyle/>
              <a:p>
                <a:pPr marL="514350" indent="-514350">
                  <a:buAutoNum type="arabicPeriod"/>
                </a:pPr>
                <a:r>
                  <a:rPr lang="en-US" dirty="0"/>
                  <a:t>Estimate propensity score,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a:t>
                </a:r>
              </a:p>
              <a:p>
                <a:pPr marL="514350" indent="-514350">
                  <a:buAutoNum type="arabicPeriod"/>
                </a:pPr>
                <a:r>
                  <a:rPr lang="en-US" dirty="0"/>
                  <a:t>Estimate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for all your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pPr marL="514350" indent="-514350">
                  <a:buAutoNum type="arabicPeriod"/>
                </a:pPr>
                <a:r>
                  <a:rPr lang="en-US" dirty="0"/>
                  <a:t>Each time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cannot be distinguished from zero, you claim balance in </a:t>
                </a:r>
                <a14:m>
                  <m:oMath xmlns:m="http://schemas.openxmlformats.org/officeDocument/2006/math">
                    <m:r>
                      <a:rPr lang="en-US" i="1">
                        <a:latin typeface="Cambria Math" panose="02040503050406030204" pitchFamily="18" charset="0"/>
                      </a:rPr>
                      <m:t>𝑥</m:t>
                    </m:r>
                  </m:oMath>
                </a14:m>
                <a:r>
                  <a:rPr lang="en-US" dirty="0"/>
                  <a:t>.</a:t>
                </a:r>
              </a:p>
              <a:p>
                <a:pPr marL="514350" indent="-514350">
                  <a:buAutoNum type="arabicPeriod"/>
                </a:pPr>
                <a:r>
                  <a:rPr lang="en-US" dirty="0"/>
                  <a:t>Failure to pass suggests controlling for additional features, or being specific in caveats for interpretation.</a:t>
                </a:r>
              </a:p>
              <a:p>
                <a:r>
                  <a:rPr lang="en-US" dirty="0"/>
                  <a:t>You shouldn’t expect each estimate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to be indistinguishable from zero because of the multiple hypothesis testing problem.</a:t>
                </a:r>
              </a:p>
              <a:p>
                <a:pPr lvl="1"/>
                <a:r>
                  <a:rPr lang="en-US" dirty="0"/>
                  <a:t>I like alpha-investing (following </a:t>
                </a:r>
                <a:r>
                  <a:rPr lang="en-US" dirty="0">
                    <a:hlinkClick r:id="rId2"/>
                  </a:rPr>
                  <a:t>Foster (foster@) and Stein (robstine@) 2008</a:t>
                </a:r>
                <a:r>
                  <a:rPr lang="en-US" dirty="0"/>
                  <a:t>) because you can prioritize what’s most important to balance on.</a:t>
                </a:r>
              </a:p>
            </p:txBody>
          </p:sp>
        </mc:Choice>
        <mc:Fallback xmlns="">
          <p:sp>
            <p:nvSpPr>
              <p:cNvPr id="3" name="Content Placeholder 2">
                <a:extLst>
                  <a:ext uri="{FF2B5EF4-FFF2-40B4-BE49-F238E27FC236}">
                    <a16:creationId xmlns:a16="http://schemas.microsoft.com/office/drawing/2014/main" id="{7DFB81F7-070F-8F14-78AF-2E050D875A5D}"/>
                  </a:ext>
                </a:extLst>
              </p:cNvPr>
              <p:cNvSpPr>
                <a:spLocks noGrp="1" noRot="1" noChangeAspect="1" noMove="1" noResize="1" noEditPoints="1" noAdjustHandles="1" noChangeArrowheads="1" noChangeShapeType="1" noTextEdit="1"/>
              </p:cNvSpPr>
              <p:nvPr>
                <p:ph idx="1"/>
              </p:nvPr>
            </p:nvSpPr>
            <p:spPr>
              <a:blipFill>
                <a:blip r:embed="rId3"/>
                <a:stretch>
                  <a:fillRect l="-1206" t="-3198" r="-3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0774F81-7046-926D-4299-872D4FAA72BF}"/>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B5B6DC99-7B70-E0B9-E00A-E461D51739F1}"/>
              </a:ext>
            </a:extLst>
          </p:cNvPr>
          <p:cNvSpPr>
            <a:spLocks noGrp="1"/>
          </p:cNvSpPr>
          <p:nvPr>
            <p:ph type="sldNum" sz="quarter" idx="12"/>
          </p:nvPr>
        </p:nvSpPr>
        <p:spPr/>
        <p:txBody>
          <a:bodyPr/>
          <a:lstStyle/>
          <a:p>
            <a:fld id="{747C3DC3-9B3F-7F44-ADCE-5AEE1C23E1F0}" type="slidenum">
              <a:rPr lang="en-US" smtClean="0"/>
              <a:t>27</a:t>
            </a:fld>
            <a:endParaRPr lang="en-US"/>
          </a:p>
        </p:txBody>
      </p:sp>
    </p:spTree>
    <p:extLst>
      <p:ext uri="{BB962C8B-B14F-4D97-AF65-F5344CB8AC3E}">
        <p14:creationId xmlns:p14="http://schemas.microsoft.com/office/powerpoint/2010/main" val="4081486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9BF5-8BD0-8019-8F3A-AE7BD824780C}"/>
              </a:ext>
            </a:extLst>
          </p:cNvPr>
          <p:cNvSpPr>
            <a:spLocks noGrp="1"/>
          </p:cNvSpPr>
          <p:nvPr>
            <p:ph type="title"/>
          </p:nvPr>
        </p:nvSpPr>
        <p:spPr/>
        <p:txBody>
          <a:bodyPr/>
          <a:lstStyle/>
          <a:p>
            <a:r>
              <a:rPr lang="en-US" dirty="0"/>
              <a:t>Drawbacks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E127E2-D309-7EB7-5071-282A9B0DE680}"/>
                  </a:ext>
                </a:extLst>
              </p:cNvPr>
              <p:cNvSpPr>
                <a:spLocks noGrp="1"/>
              </p:cNvSpPr>
              <p:nvPr>
                <p:ph idx="1"/>
              </p:nvPr>
            </p:nvSpPr>
            <p:spPr>
              <a:xfrm>
                <a:off x="838200" y="1284514"/>
                <a:ext cx="10515600" cy="4892449"/>
              </a:xfrm>
            </p:spPr>
            <p:txBody>
              <a:bodyPr/>
              <a:lstStyle/>
              <a:p>
                <a:r>
                  <a:rPr lang="en-US" dirty="0"/>
                  <a:t>This approach requires you to be sure you have a good propensity score,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𝛼</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Notice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is estimated, so your confidence interval for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will be too small because you are not taking into account measurement error.</a:t>
                </a:r>
              </a:p>
              <a:p>
                <a:r>
                  <a:rPr lang="en-US" dirty="0"/>
                  <a:t>You need to bootstrap estimates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to get the correct confidence interval for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a:t>
                </a:r>
              </a:p>
              <a:p>
                <a:r>
                  <a:rPr lang="en-US" dirty="0"/>
                  <a:t>Therefore, you need to do two loops: (1) bootstrap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and (2) over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a:t>
                </a:r>
              </a:p>
            </p:txBody>
          </p:sp>
        </mc:Choice>
        <mc:Fallback xmlns="">
          <p:sp>
            <p:nvSpPr>
              <p:cNvPr id="3" name="Content Placeholder 2">
                <a:extLst>
                  <a:ext uri="{FF2B5EF4-FFF2-40B4-BE49-F238E27FC236}">
                    <a16:creationId xmlns:a16="http://schemas.microsoft.com/office/drawing/2014/main" id="{EEE127E2-D309-7EB7-5071-282A9B0DE680}"/>
                  </a:ext>
                </a:extLst>
              </p:cNvPr>
              <p:cNvSpPr>
                <a:spLocks noGrp="1" noRot="1" noChangeAspect="1" noMove="1" noResize="1" noEditPoints="1" noAdjustHandles="1" noChangeArrowheads="1" noChangeShapeType="1" noTextEdit="1"/>
              </p:cNvSpPr>
              <p:nvPr>
                <p:ph idx="1"/>
              </p:nvPr>
            </p:nvSpPr>
            <p:spPr>
              <a:xfrm>
                <a:off x="838200" y="1284514"/>
                <a:ext cx="10515600" cy="4892449"/>
              </a:xfrm>
              <a:blipFill>
                <a:blip r:embed="rId2"/>
                <a:stretch>
                  <a:fillRect l="-1086" t="-2073" r="-7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D5F660A-6AF9-7FD6-8639-AC78D07292C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36648BF-4ABE-D267-8455-62034ABBC8EB}"/>
              </a:ext>
            </a:extLst>
          </p:cNvPr>
          <p:cNvSpPr>
            <a:spLocks noGrp="1"/>
          </p:cNvSpPr>
          <p:nvPr>
            <p:ph type="sldNum" sz="quarter" idx="12"/>
          </p:nvPr>
        </p:nvSpPr>
        <p:spPr/>
        <p:txBody>
          <a:bodyPr/>
          <a:lstStyle/>
          <a:p>
            <a:fld id="{747C3DC3-9B3F-7F44-ADCE-5AEE1C23E1F0}" type="slidenum">
              <a:rPr lang="en-US" smtClean="0"/>
              <a:t>28</a:t>
            </a:fld>
            <a:endParaRPr lang="en-US"/>
          </a:p>
        </p:txBody>
      </p:sp>
    </p:spTree>
    <p:extLst>
      <p:ext uri="{BB962C8B-B14F-4D97-AF65-F5344CB8AC3E}">
        <p14:creationId xmlns:p14="http://schemas.microsoft.com/office/powerpoint/2010/main" val="137878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ADFC-4F5D-D637-7BFC-595761C70A0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563A7DE-C60E-801D-720C-A9855954F6D7}"/>
              </a:ext>
            </a:extLst>
          </p:cNvPr>
          <p:cNvSpPr>
            <a:spLocks noGrp="1"/>
          </p:cNvSpPr>
          <p:nvPr>
            <p:ph idx="1"/>
          </p:nvPr>
        </p:nvSpPr>
        <p:spPr/>
        <p:txBody>
          <a:bodyPr/>
          <a:lstStyle/>
          <a:p>
            <a:r>
              <a:rPr lang="en-US" dirty="0"/>
              <a:t>Since panel models are relatively more straight-forward to test such as testing pre-treatment time parallel trends, this presentation focuses on arguable validation for cross-sectional models.</a:t>
            </a:r>
          </a:p>
          <a:p>
            <a:r>
              <a:rPr lang="en-US" dirty="0"/>
              <a:t>We will also focus on standard propensity-based models, excluding approaches such as instrumental variable and regression discontinuity.</a:t>
            </a:r>
          </a:p>
          <a:p>
            <a:r>
              <a:rPr lang="en-US" dirty="0"/>
              <a:t>We will cover some strategies:</a:t>
            </a:r>
          </a:p>
          <a:p>
            <a:pPr lvl="1"/>
            <a:r>
              <a:rPr lang="en-US" dirty="0"/>
              <a:t>Placebo tests</a:t>
            </a:r>
          </a:p>
          <a:p>
            <a:pPr lvl="1"/>
            <a:r>
              <a:rPr lang="en-US" dirty="0"/>
              <a:t>Coefficient stability following Oster (2019)</a:t>
            </a:r>
          </a:p>
          <a:p>
            <a:pPr lvl="1"/>
            <a:r>
              <a:rPr lang="en-US" dirty="0"/>
              <a:t>Feature balancing</a:t>
            </a:r>
          </a:p>
          <a:p>
            <a:endParaRPr lang="en-US" dirty="0"/>
          </a:p>
          <a:p>
            <a:endParaRPr lang="en-US" dirty="0"/>
          </a:p>
        </p:txBody>
      </p:sp>
      <p:sp>
        <p:nvSpPr>
          <p:cNvPr id="4" name="Footer Placeholder 3">
            <a:extLst>
              <a:ext uri="{FF2B5EF4-FFF2-40B4-BE49-F238E27FC236}">
                <a16:creationId xmlns:a16="http://schemas.microsoft.com/office/drawing/2014/main" id="{924A881F-3251-CBE7-2F9A-D678DF599BE1}"/>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1DC987BF-E9A6-0048-98C2-7B657C4C02CE}"/>
              </a:ext>
            </a:extLst>
          </p:cNvPr>
          <p:cNvSpPr>
            <a:spLocks noGrp="1"/>
          </p:cNvSpPr>
          <p:nvPr>
            <p:ph type="sldNum" sz="quarter" idx="12"/>
          </p:nvPr>
        </p:nvSpPr>
        <p:spPr/>
        <p:txBody>
          <a:bodyPr/>
          <a:lstStyle/>
          <a:p>
            <a:fld id="{747C3DC3-9B3F-7F44-ADCE-5AEE1C23E1F0}" type="slidenum">
              <a:rPr lang="en-US" smtClean="0"/>
              <a:t>2</a:t>
            </a:fld>
            <a:endParaRPr lang="en-US"/>
          </a:p>
        </p:txBody>
      </p:sp>
    </p:spTree>
    <p:extLst>
      <p:ext uri="{BB962C8B-B14F-4D97-AF65-F5344CB8AC3E}">
        <p14:creationId xmlns:p14="http://schemas.microsoft.com/office/powerpoint/2010/main" val="59093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09F5-5DAE-DA4A-1E38-76C8A53E10D2}"/>
              </a:ext>
            </a:extLst>
          </p:cNvPr>
          <p:cNvSpPr>
            <a:spLocks noGrp="1"/>
          </p:cNvSpPr>
          <p:nvPr>
            <p:ph type="title"/>
          </p:nvPr>
        </p:nvSpPr>
        <p:spPr>
          <a:xfrm>
            <a:off x="838200" y="227350"/>
            <a:ext cx="10515600" cy="365126"/>
          </a:xfrm>
        </p:spPr>
        <p:txBody>
          <a:bodyPr>
            <a:normAutofit fontScale="90000"/>
          </a:bodyPr>
          <a:lstStyle/>
          <a:p>
            <a:r>
              <a:rPr lang="en-US" dirty="0"/>
              <a:t>Simulation</a:t>
            </a:r>
          </a:p>
        </p:txBody>
      </p:sp>
      <p:sp>
        <p:nvSpPr>
          <p:cNvPr id="3" name="Content Placeholder 2">
            <a:extLst>
              <a:ext uri="{FF2B5EF4-FFF2-40B4-BE49-F238E27FC236}">
                <a16:creationId xmlns:a16="http://schemas.microsoft.com/office/drawing/2014/main" id="{6E4C219A-280A-E3EF-542F-3FC8CBDEAEE5}"/>
              </a:ext>
            </a:extLst>
          </p:cNvPr>
          <p:cNvSpPr>
            <a:spLocks noGrp="1"/>
          </p:cNvSpPr>
          <p:nvPr>
            <p:ph idx="1"/>
          </p:nvPr>
        </p:nvSpPr>
        <p:spPr>
          <a:xfrm>
            <a:off x="4038600" y="772885"/>
            <a:ext cx="4441373" cy="5203371"/>
          </a:xfrm>
        </p:spPr>
        <p:txBody>
          <a:bodyPr>
            <a:normAutofit/>
          </a:bodyPr>
          <a:lstStyle/>
          <a:p>
            <a:r>
              <a:rPr lang="en-US" dirty="0"/>
              <a:t>When exogeneity condition is true on the left hand side, the controlled differences are smaller.</a:t>
            </a:r>
          </a:p>
          <a:p>
            <a:r>
              <a:rPr lang="en-US" dirty="0"/>
              <a:t>When it is not true, feature balancing calls out which features we are imbalanced in</a:t>
            </a:r>
            <a:endParaRPr lang="en-US" dirty="0">
              <a:hlinkClick r:id="rId3"/>
            </a:endParaRPr>
          </a:p>
          <a:p>
            <a:r>
              <a:rPr lang="en-US" dirty="0">
                <a:hlinkClick r:id="rId3"/>
              </a:rPr>
              <a:t>Notebook link</a:t>
            </a:r>
            <a:r>
              <a:rPr lang="en-US" dirty="0"/>
              <a:t> </a:t>
            </a:r>
          </a:p>
        </p:txBody>
      </p:sp>
      <p:sp>
        <p:nvSpPr>
          <p:cNvPr id="4" name="Footer Placeholder 3">
            <a:extLst>
              <a:ext uri="{FF2B5EF4-FFF2-40B4-BE49-F238E27FC236}">
                <a16:creationId xmlns:a16="http://schemas.microsoft.com/office/drawing/2014/main" id="{C5BAA1DE-4D23-60C2-ECB0-C8C0C366891E}"/>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7477F976-326D-1BED-1C01-FEC25926F989}"/>
              </a:ext>
            </a:extLst>
          </p:cNvPr>
          <p:cNvSpPr>
            <a:spLocks noGrp="1"/>
          </p:cNvSpPr>
          <p:nvPr>
            <p:ph type="sldNum" sz="quarter" idx="12"/>
          </p:nvPr>
        </p:nvSpPr>
        <p:spPr/>
        <p:txBody>
          <a:bodyPr/>
          <a:lstStyle/>
          <a:p>
            <a:fld id="{747C3DC3-9B3F-7F44-ADCE-5AEE1C23E1F0}" type="slidenum">
              <a:rPr lang="en-US" smtClean="0"/>
              <a:t>29</a:t>
            </a:fld>
            <a:endParaRPr lang="en-US"/>
          </a:p>
        </p:txBody>
      </p:sp>
      <p:pic>
        <p:nvPicPr>
          <p:cNvPr id="2050" name="Picture 2">
            <a:extLst>
              <a:ext uri="{FF2B5EF4-FFF2-40B4-BE49-F238E27FC236}">
                <a16:creationId xmlns:a16="http://schemas.microsoft.com/office/drawing/2014/main" id="{184105AF-2E00-6773-B23A-0E8BAE479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93" y="681037"/>
            <a:ext cx="3324407" cy="61769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261492-FA8D-CBCD-9E90-B99389B81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9973" y="681036"/>
            <a:ext cx="3324407" cy="617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BB6-C940-4662-8CD3-B4DB8FC73D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98B23B-572B-E82C-088C-16CC3D42A3E3}"/>
              </a:ext>
            </a:extLst>
          </p:cNvPr>
          <p:cNvSpPr>
            <a:spLocks noGrp="1"/>
          </p:cNvSpPr>
          <p:nvPr>
            <p:ph idx="1"/>
          </p:nvPr>
        </p:nvSpPr>
        <p:spPr>
          <a:xfrm>
            <a:off x="838200" y="1825625"/>
            <a:ext cx="3286328" cy="2726920"/>
          </a:xfrm>
        </p:spPr>
        <p:txBody>
          <a:bodyPr>
            <a:normAutofit fontScale="85000" lnSpcReduction="20000"/>
          </a:bodyPr>
          <a:lstStyle/>
          <a:p>
            <a:r>
              <a:rPr lang="en-US" dirty="0"/>
              <a:t>Four types of arguable validation for cross-sectional causal models</a:t>
            </a:r>
          </a:p>
          <a:p>
            <a:r>
              <a:rPr lang="en-US" dirty="0"/>
              <a:t> They all require interpretation of results and help you decide whether your assumption is correct</a:t>
            </a:r>
          </a:p>
        </p:txBody>
      </p:sp>
      <p:cxnSp>
        <p:nvCxnSpPr>
          <p:cNvPr id="5" name="Straight Arrow Connector 4">
            <a:extLst>
              <a:ext uri="{FF2B5EF4-FFF2-40B4-BE49-F238E27FC236}">
                <a16:creationId xmlns:a16="http://schemas.microsoft.com/office/drawing/2014/main" id="{C7CF949A-6ACA-189C-5AD3-5229DB484FC6}"/>
              </a:ext>
            </a:extLst>
          </p:cNvPr>
          <p:cNvCxnSpPr/>
          <p:nvPr/>
        </p:nvCxnSpPr>
        <p:spPr>
          <a:xfrm flipV="1">
            <a:off x="4649821" y="1556426"/>
            <a:ext cx="0" cy="42218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79D39A3-1752-9A59-5559-466D147172D3}"/>
              </a:ext>
            </a:extLst>
          </p:cNvPr>
          <p:cNvCxnSpPr>
            <a:cxnSpLocks/>
          </p:cNvCxnSpPr>
          <p:nvPr/>
        </p:nvCxnSpPr>
        <p:spPr>
          <a:xfrm>
            <a:off x="4802221" y="5930630"/>
            <a:ext cx="68709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A0136D-B451-6F5D-176C-D0C781EF37EB}"/>
              </a:ext>
            </a:extLst>
          </p:cNvPr>
          <p:cNvSpPr txBox="1"/>
          <p:nvPr/>
        </p:nvSpPr>
        <p:spPr>
          <a:xfrm>
            <a:off x="3317135" y="5131899"/>
            <a:ext cx="1274320" cy="369332"/>
          </a:xfrm>
          <a:prstGeom prst="rect">
            <a:avLst/>
          </a:prstGeom>
          <a:noFill/>
        </p:spPr>
        <p:txBody>
          <a:bodyPr wrap="square" rtlCol="0">
            <a:spAutoFit/>
          </a:bodyPr>
          <a:lstStyle/>
          <a:p>
            <a:pPr algn="r"/>
            <a:r>
              <a:rPr lang="en-US" dirty="0"/>
              <a:t>Feasibility</a:t>
            </a:r>
          </a:p>
        </p:txBody>
      </p:sp>
      <p:sp>
        <p:nvSpPr>
          <p:cNvPr id="9" name="TextBox 8">
            <a:extLst>
              <a:ext uri="{FF2B5EF4-FFF2-40B4-BE49-F238E27FC236}">
                <a16:creationId xmlns:a16="http://schemas.microsoft.com/office/drawing/2014/main" id="{905C7D37-A68E-7DDE-7483-92EDCCFA45F0}"/>
              </a:ext>
            </a:extLst>
          </p:cNvPr>
          <p:cNvSpPr txBox="1"/>
          <p:nvPr/>
        </p:nvSpPr>
        <p:spPr>
          <a:xfrm>
            <a:off x="4649821" y="6058695"/>
            <a:ext cx="1099147" cy="369332"/>
          </a:xfrm>
          <a:prstGeom prst="rect">
            <a:avLst/>
          </a:prstGeom>
          <a:noFill/>
        </p:spPr>
        <p:txBody>
          <a:bodyPr wrap="none" rtlCol="0">
            <a:spAutoFit/>
          </a:bodyPr>
          <a:lstStyle/>
          <a:p>
            <a:r>
              <a:rPr lang="en-US" dirty="0"/>
              <a:t>Reliability</a:t>
            </a:r>
          </a:p>
        </p:txBody>
      </p:sp>
      <p:sp>
        <p:nvSpPr>
          <p:cNvPr id="10" name="TextBox 9">
            <a:extLst>
              <a:ext uri="{FF2B5EF4-FFF2-40B4-BE49-F238E27FC236}">
                <a16:creationId xmlns:a16="http://schemas.microsoft.com/office/drawing/2014/main" id="{A574F21E-9197-4782-C4DE-A60F66A8C707}"/>
              </a:ext>
            </a:extLst>
          </p:cNvPr>
          <p:cNvSpPr txBox="1"/>
          <p:nvPr/>
        </p:nvSpPr>
        <p:spPr>
          <a:xfrm>
            <a:off x="8975516" y="4093501"/>
            <a:ext cx="1347805" cy="369332"/>
          </a:xfrm>
          <a:prstGeom prst="rect">
            <a:avLst/>
          </a:prstGeom>
          <a:noFill/>
        </p:spPr>
        <p:txBody>
          <a:bodyPr wrap="none" rtlCol="0">
            <a:spAutoFit/>
          </a:bodyPr>
          <a:lstStyle/>
          <a:p>
            <a:r>
              <a:rPr lang="en-US" dirty="0"/>
              <a:t>Placebo Test</a:t>
            </a:r>
          </a:p>
        </p:txBody>
      </p:sp>
      <p:sp>
        <p:nvSpPr>
          <p:cNvPr id="11" name="TextBox 10">
            <a:extLst>
              <a:ext uri="{FF2B5EF4-FFF2-40B4-BE49-F238E27FC236}">
                <a16:creationId xmlns:a16="http://schemas.microsoft.com/office/drawing/2014/main" id="{F2A5FCF5-2C27-4AFC-62C7-93AFB8273009}"/>
              </a:ext>
            </a:extLst>
          </p:cNvPr>
          <p:cNvSpPr txBox="1"/>
          <p:nvPr/>
        </p:nvSpPr>
        <p:spPr>
          <a:xfrm>
            <a:off x="4649821" y="3365127"/>
            <a:ext cx="1857688" cy="369332"/>
          </a:xfrm>
          <a:prstGeom prst="rect">
            <a:avLst/>
          </a:prstGeom>
          <a:noFill/>
        </p:spPr>
        <p:txBody>
          <a:bodyPr wrap="none" rtlCol="0">
            <a:spAutoFit/>
          </a:bodyPr>
          <a:lstStyle/>
          <a:p>
            <a:r>
              <a:rPr lang="en-US" dirty="0"/>
              <a:t>Feature Balancing</a:t>
            </a:r>
          </a:p>
        </p:txBody>
      </p:sp>
      <p:sp>
        <p:nvSpPr>
          <p:cNvPr id="12" name="TextBox 11">
            <a:extLst>
              <a:ext uri="{FF2B5EF4-FFF2-40B4-BE49-F238E27FC236}">
                <a16:creationId xmlns:a16="http://schemas.microsoft.com/office/drawing/2014/main" id="{7484FF2E-F70A-834D-BFED-2C5B77848FC5}"/>
              </a:ext>
            </a:extLst>
          </p:cNvPr>
          <p:cNvSpPr txBox="1"/>
          <p:nvPr/>
        </p:nvSpPr>
        <p:spPr>
          <a:xfrm>
            <a:off x="6886310" y="2636127"/>
            <a:ext cx="2099677" cy="369332"/>
          </a:xfrm>
          <a:prstGeom prst="rect">
            <a:avLst/>
          </a:prstGeom>
          <a:noFill/>
        </p:spPr>
        <p:txBody>
          <a:bodyPr wrap="none" rtlCol="0">
            <a:spAutoFit/>
          </a:bodyPr>
          <a:lstStyle/>
          <a:p>
            <a:r>
              <a:rPr lang="en-US" dirty="0"/>
              <a:t>Coefficient stability*</a:t>
            </a:r>
          </a:p>
        </p:txBody>
      </p:sp>
      <p:sp>
        <p:nvSpPr>
          <p:cNvPr id="13" name="Footer Placeholder 12">
            <a:extLst>
              <a:ext uri="{FF2B5EF4-FFF2-40B4-BE49-F238E27FC236}">
                <a16:creationId xmlns:a16="http://schemas.microsoft.com/office/drawing/2014/main" id="{1E61C3FD-CE86-EA64-05A7-1A5C36C368C8}"/>
              </a:ext>
            </a:extLst>
          </p:cNvPr>
          <p:cNvSpPr>
            <a:spLocks noGrp="1"/>
          </p:cNvSpPr>
          <p:nvPr>
            <p:ph type="ftr" sz="quarter" idx="11"/>
          </p:nvPr>
        </p:nvSpPr>
        <p:spPr/>
        <p:txBody>
          <a:bodyPr/>
          <a:lstStyle/>
          <a:p>
            <a:r>
              <a:rPr lang="en-US"/>
              <a:t>Causal inference crash course - hsujulia</a:t>
            </a:r>
          </a:p>
        </p:txBody>
      </p:sp>
      <p:sp>
        <p:nvSpPr>
          <p:cNvPr id="14" name="Slide Number Placeholder 13">
            <a:extLst>
              <a:ext uri="{FF2B5EF4-FFF2-40B4-BE49-F238E27FC236}">
                <a16:creationId xmlns:a16="http://schemas.microsoft.com/office/drawing/2014/main" id="{F483F9B5-3B4C-5726-E608-A3FE7D2B6B30}"/>
              </a:ext>
            </a:extLst>
          </p:cNvPr>
          <p:cNvSpPr>
            <a:spLocks noGrp="1"/>
          </p:cNvSpPr>
          <p:nvPr>
            <p:ph type="sldNum" sz="quarter" idx="12"/>
          </p:nvPr>
        </p:nvSpPr>
        <p:spPr/>
        <p:txBody>
          <a:bodyPr/>
          <a:lstStyle/>
          <a:p>
            <a:fld id="{747C3DC3-9B3F-7F44-ADCE-5AEE1C23E1F0}" type="slidenum">
              <a:rPr lang="en-US" smtClean="0"/>
              <a:t>30</a:t>
            </a:fld>
            <a:endParaRPr lang="en-US"/>
          </a:p>
        </p:txBody>
      </p:sp>
      <p:sp>
        <p:nvSpPr>
          <p:cNvPr id="15" name="TextBox 14">
            <a:extLst>
              <a:ext uri="{FF2B5EF4-FFF2-40B4-BE49-F238E27FC236}">
                <a16:creationId xmlns:a16="http://schemas.microsoft.com/office/drawing/2014/main" id="{B2400154-B11C-4391-E082-26EC81DFD7B8}"/>
              </a:ext>
            </a:extLst>
          </p:cNvPr>
          <p:cNvSpPr txBox="1"/>
          <p:nvPr/>
        </p:nvSpPr>
        <p:spPr>
          <a:xfrm>
            <a:off x="10323321" y="4703886"/>
            <a:ext cx="1262974" cy="369332"/>
          </a:xfrm>
          <a:prstGeom prst="rect">
            <a:avLst/>
          </a:prstGeom>
          <a:noFill/>
        </p:spPr>
        <p:txBody>
          <a:bodyPr wrap="none" rtlCol="0">
            <a:spAutoFit/>
          </a:bodyPr>
          <a:lstStyle/>
          <a:p>
            <a:r>
              <a:rPr lang="en-US" dirty="0"/>
              <a:t>Experiment</a:t>
            </a:r>
          </a:p>
        </p:txBody>
      </p:sp>
    </p:spTree>
    <p:extLst>
      <p:ext uri="{BB962C8B-B14F-4D97-AF65-F5344CB8AC3E}">
        <p14:creationId xmlns:p14="http://schemas.microsoft.com/office/powerpoint/2010/main" val="2905471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a:bodyPr>
          <a:lstStyle/>
          <a:p>
            <a:pPr marL="514350" indent="-514350">
              <a:buFont typeface="+mj-lt"/>
              <a:buAutoNum type="arabicParenR"/>
            </a:pPr>
            <a:r>
              <a:rPr lang="en-US" dirty="0"/>
              <a:t>Foundations</a:t>
            </a:r>
          </a:p>
          <a:p>
            <a:pPr marL="514350" indent="-514350">
              <a:buFont typeface="+mj-lt"/>
              <a:buAutoNum type="arabicParenR"/>
            </a:pPr>
            <a:r>
              <a:rPr lang="en-US" dirty="0"/>
              <a:t>Defining Some Causal Models</a:t>
            </a:r>
          </a:p>
          <a:p>
            <a:pPr marL="514350" indent="-514350">
              <a:buFont typeface="+mj-lt"/>
              <a:buAutoNum type="arabicParenR"/>
            </a:pPr>
            <a:r>
              <a:rPr lang="en-US" b="1" dirty="0">
                <a:solidFill>
                  <a:schemeClr val="accent6"/>
                </a:solidFill>
              </a:rPr>
              <a:t>Arguable Validation</a:t>
            </a:r>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Best Practices: Outliers, Class Imbalance, and Feature Selection</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a:t>
            </a:r>
            <a:r>
              <a:rPr lang="en-US" dirty="0" err="1"/>
              <a:t>WiP</a:t>
            </a:r>
            <a:r>
              <a:rPr lang="en-US" dirty="0"/>
              <a:t>] Models for Panel Data</a:t>
            </a:r>
          </a:p>
          <a:p>
            <a:pPr marL="514350" indent="-514350">
              <a:buFont typeface="+mj-lt"/>
              <a:buAutoNum type="arabicParenR"/>
            </a:pPr>
            <a:r>
              <a:rPr lang="en-US" dirty="0"/>
              <a:t>[</a:t>
            </a:r>
            <a:r>
              <a:rPr lang="en-US" dirty="0" err="1"/>
              <a:t>WiP</a:t>
            </a:r>
            <a:r>
              <a:rPr lang="en-US" dirty="0"/>
              <a:t>] Regression Discontinuity Models</a:t>
            </a:r>
          </a:p>
        </p:txBody>
      </p:sp>
      <p:sp>
        <p:nvSpPr>
          <p:cNvPr id="5" name="Slide Number Placeholder 4">
            <a:extLst>
              <a:ext uri="{FF2B5EF4-FFF2-40B4-BE49-F238E27FC236}">
                <a16:creationId xmlns:a16="http://schemas.microsoft.com/office/drawing/2014/main" id="{3A7A08CB-04DB-58CB-96E3-D446C2920FB2}"/>
              </a:ext>
            </a:extLst>
          </p:cNvPr>
          <p:cNvSpPr>
            <a:spLocks noGrp="1"/>
          </p:cNvSpPr>
          <p:nvPr>
            <p:ph type="sldNum" sz="quarter" idx="12"/>
          </p:nvPr>
        </p:nvSpPr>
        <p:spPr/>
        <p:txBody>
          <a:bodyPr/>
          <a:lstStyle/>
          <a:p>
            <a:fld id="{90132194-335A-3D4F-8716-B190D535ED38}" type="slidenum">
              <a:rPr lang="en-US" smtClean="0"/>
              <a:pPr/>
              <a:t>31</a:t>
            </a:fld>
            <a:endParaRPr lang="en-US" dirty="0"/>
          </a:p>
        </p:txBody>
      </p:sp>
      <p:sp>
        <p:nvSpPr>
          <p:cNvPr id="6" name="Footer Placeholder 5">
            <a:extLst>
              <a:ext uri="{FF2B5EF4-FFF2-40B4-BE49-F238E27FC236}">
                <a16:creationId xmlns:a16="http://schemas.microsoft.com/office/drawing/2014/main" id="{1D9AA175-D9FB-CB76-57C2-5097F2A6DD68}"/>
              </a:ext>
            </a:extLst>
          </p:cNvPr>
          <p:cNvSpPr>
            <a:spLocks noGrp="1"/>
          </p:cNvSpPr>
          <p:nvPr>
            <p:ph type="ftr" sz="quarter" idx="11"/>
          </p:nvPr>
        </p:nvSpPr>
        <p:spPr/>
        <p:txBody>
          <a:bodyPr/>
          <a:lstStyle/>
          <a:p>
            <a:r>
              <a:rPr lang="en-US"/>
              <a:t>Causal inference crash course - hsujulia</a:t>
            </a:r>
          </a:p>
        </p:txBody>
      </p:sp>
    </p:spTree>
    <p:extLst>
      <p:ext uri="{BB962C8B-B14F-4D97-AF65-F5344CB8AC3E}">
        <p14:creationId xmlns:p14="http://schemas.microsoft.com/office/powerpoint/2010/main" val="1935299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E4A0-DC76-0D72-B373-FC73F53F7009}"/>
              </a:ext>
            </a:extLst>
          </p:cNvPr>
          <p:cNvSpPr>
            <a:spLocks noGrp="1"/>
          </p:cNvSpPr>
          <p:nvPr>
            <p:ph type="title"/>
          </p:nvPr>
        </p:nvSpPr>
        <p:spPr/>
        <p:txBody>
          <a:bodyPr/>
          <a:lstStyle/>
          <a:p>
            <a:r>
              <a:rPr lang="en-US" dirty="0"/>
              <a:t>Literature Review of Related Papers</a:t>
            </a:r>
          </a:p>
        </p:txBody>
      </p:sp>
      <p:sp>
        <p:nvSpPr>
          <p:cNvPr id="3" name="Content Placeholder 2">
            <a:extLst>
              <a:ext uri="{FF2B5EF4-FFF2-40B4-BE49-F238E27FC236}">
                <a16:creationId xmlns:a16="http://schemas.microsoft.com/office/drawing/2014/main" id="{D6E48420-E00C-D161-7D5A-306B6C03FD82}"/>
              </a:ext>
            </a:extLst>
          </p:cNvPr>
          <p:cNvSpPr>
            <a:spLocks noGrp="1"/>
          </p:cNvSpPr>
          <p:nvPr>
            <p:ph idx="1"/>
          </p:nvPr>
        </p:nvSpPr>
        <p:spPr>
          <a:xfrm>
            <a:off x="838200" y="1258957"/>
            <a:ext cx="10515600" cy="4918006"/>
          </a:xfrm>
        </p:spPr>
        <p:txBody>
          <a:bodyPr>
            <a:normAutofit fontScale="92500" lnSpcReduction="20000"/>
          </a:bodyPr>
          <a:lstStyle/>
          <a:p>
            <a:r>
              <a:rPr lang="en-US" dirty="0"/>
              <a:t>Placebo Tests</a:t>
            </a:r>
          </a:p>
          <a:p>
            <a:pPr lvl="1"/>
            <a:r>
              <a:rPr lang="en-US" dirty="0" err="1"/>
              <a:t>Imbens</a:t>
            </a:r>
            <a:r>
              <a:rPr lang="en-US" dirty="0"/>
              <a:t>, Wooldridge. (2009). “Recent Developments in the Econometrics of Program Evaluation.”</a:t>
            </a:r>
            <a:r>
              <a:rPr lang="en-US" dirty="0">
                <a:hlinkClick r:id="rId3"/>
              </a:rPr>
              <a:t>Iink</a:t>
            </a:r>
            <a:endParaRPr lang="en-US" dirty="0"/>
          </a:p>
          <a:p>
            <a:pPr lvl="1"/>
            <a:r>
              <a:rPr lang="en-US" dirty="0" err="1"/>
              <a:t>Imbens</a:t>
            </a:r>
            <a:r>
              <a:rPr lang="en-US" dirty="0"/>
              <a:t>. (2003). “Matching Methods in Practice: Three Examples.” </a:t>
            </a:r>
            <a:r>
              <a:rPr lang="en-US" dirty="0">
                <a:hlinkClick r:id="rId4"/>
              </a:rPr>
              <a:t>link</a:t>
            </a:r>
            <a:endParaRPr lang="en-US" dirty="0"/>
          </a:p>
          <a:p>
            <a:r>
              <a:rPr lang="en-US" dirty="0"/>
              <a:t>Coefficient Stability</a:t>
            </a:r>
          </a:p>
          <a:p>
            <a:pPr lvl="1"/>
            <a:r>
              <a:rPr lang="en-US" dirty="0"/>
              <a:t>Oster. (2019). “Unobservable Selection and Coefficient Stability: Theory and Evidence.” </a:t>
            </a:r>
            <a:r>
              <a:rPr lang="en-US" dirty="0">
                <a:hlinkClick r:id="rId5"/>
              </a:rPr>
              <a:t>link</a:t>
            </a:r>
            <a:r>
              <a:rPr lang="en-US" dirty="0"/>
              <a:t>;</a:t>
            </a:r>
          </a:p>
          <a:p>
            <a:pPr lvl="1"/>
            <a:r>
              <a:rPr lang="en-US" dirty="0" err="1"/>
              <a:t>Imbens</a:t>
            </a:r>
            <a:r>
              <a:rPr lang="en-US" dirty="0"/>
              <a:t>. (2003). “Sensitivity to Exogeneity Assumptions in Program Evaluation.” </a:t>
            </a:r>
            <a:r>
              <a:rPr lang="en-US" dirty="0">
                <a:hlinkClick r:id="rId6"/>
              </a:rPr>
              <a:t>link</a:t>
            </a:r>
            <a:endParaRPr lang="en-US" dirty="0"/>
          </a:p>
          <a:p>
            <a:r>
              <a:rPr lang="en-US" dirty="0"/>
              <a:t>Feature Balancing</a:t>
            </a:r>
          </a:p>
          <a:p>
            <a:pPr lvl="1"/>
            <a:r>
              <a:rPr lang="en-US" dirty="0"/>
              <a:t>Imai, </a:t>
            </a:r>
            <a:r>
              <a:rPr lang="en-US" dirty="0" err="1"/>
              <a:t>Ratkovic</a:t>
            </a:r>
            <a:r>
              <a:rPr lang="en-US" dirty="0"/>
              <a:t>. (2014). “Covariate balancing propensity score.” </a:t>
            </a:r>
            <a:r>
              <a:rPr lang="en-US" dirty="0">
                <a:hlinkClick r:id="rId7"/>
              </a:rPr>
              <a:t>link</a:t>
            </a:r>
            <a:endParaRPr lang="en-US" dirty="0"/>
          </a:p>
          <a:p>
            <a:pPr lvl="1"/>
            <a:r>
              <a:rPr lang="en-US" dirty="0" err="1"/>
              <a:t>Sant’Anna</a:t>
            </a:r>
            <a:r>
              <a:rPr lang="en-US" dirty="0"/>
              <a:t>, Song, Xu. (2018). “Covariate Distribution Balance via Propensity Scores.” </a:t>
            </a:r>
            <a:r>
              <a:rPr lang="en-US" dirty="0">
                <a:hlinkClick r:id="rId8"/>
              </a:rPr>
              <a:t>link</a:t>
            </a:r>
            <a:endParaRPr lang="en-US" dirty="0"/>
          </a:p>
          <a:p>
            <a:pPr lvl="1"/>
            <a:r>
              <a:rPr lang="en-US" dirty="0" err="1"/>
              <a:t>Athey</a:t>
            </a:r>
            <a:r>
              <a:rPr lang="en-US" dirty="0"/>
              <a:t>, </a:t>
            </a:r>
            <a:r>
              <a:rPr lang="en-US" dirty="0" err="1"/>
              <a:t>Imbens</a:t>
            </a:r>
            <a:r>
              <a:rPr lang="en-US" dirty="0"/>
              <a:t>, Wager. (2016). “Approximate Residual Balancing: De-Biased Inference of Average Treatment Effects in High Dimensions.” </a:t>
            </a:r>
            <a:r>
              <a:rPr lang="en-US" dirty="0">
                <a:hlinkClick r:id="rId9"/>
              </a:rPr>
              <a:t>link</a:t>
            </a:r>
            <a:endParaRPr lang="en-US" dirty="0"/>
          </a:p>
          <a:p>
            <a:pPr lvl="1"/>
            <a:r>
              <a:rPr lang="en-US" dirty="0"/>
              <a:t>Ben-</a:t>
            </a:r>
            <a:r>
              <a:rPr lang="en-US" dirty="0" err="1"/>
              <a:t>Miachel</a:t>
            </a:r>
            <a:r>
              <a:rPr lang="en-US" dirty="0"/>
              <a:t>, Feller, Hirschberg, </a:t>
            </a:r>
            <a:r>
              <a:rPr lang="en-US" dirty="0" err="1"/>
              <a:t>Zubizaretta</a:t>
            </a:r>
            <a:r>
              <a:rPr lang="en-US" dirty="0"/>
              <a:t>. (</a:t>
            </a:r>
            <a:r>
              <a:rPr lang="en-US"/>
              <a:t>2021).” The Balancing Act in Causal Inference.” </a:t>
            </a:r>
            <a:r>
              <a:rPr lang="en-US" dirty="0">
                <a:hlinkClick r:id="rId10"/>
              </a:rPr>
              <a:t>link</a:t>
            </a:r>
            <a:endParaRPr lang="en-US" dirty="0"/>
          </a:p>
          <a:p>
            <a:endParaRPr lang="en-US" dirty="0"/>
          </a:p>
        </p:txBody>
      </p:sp>
      <p:sp>
        <p:nvSpPr>
          <p:cNvPr id="4" name="Footer Placeholder 3">
            <a:extLst>
              <a:ext uri="{FF2B5EF4-FFF2-40B4-BE49-F238E27FC236}">
                <a16:creationId xmlns:a16="http://schemas.microsoft.com/office/drawing/2014/main" id="{B0865232-864C-CB21-4B32-6FE362E1CE8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0B236E7E-2FF6-2EF5-6791-BC0ECD1411D4}"/>
              </a:ext>
            </a:extLst>
          </p:cNvPr>
          <p:cNvSpPr>
            <a:spLocks noGrp="1"/>
          </p:cNvSpPr>
          <p:nvPr>
            <p:ph type="sldNum" sz="quarter" idx="12"/>
          </p:nvPr>
        </p:nvSpPr>
        <p:spPr/>
        <p:txBody>
          <a:bodyPr/>
          <a:lstStyle/>
          <a:p>
            <a:fld id="{747C3DC3-9B3F-7F44-ADCE-5AEE1C23E1F0}" type="slidenum">
              <a:rPr lang="en-US" smtClean="0"/>
              <a:t>32</a:t>
            </a:fld>
            <a:endParaRPr lang="en-US"/>
          </a:p>
        </p:txBody>
      </p:sp>
    </p:spTree>
    <p:extLst>
      <p:ext uri="{BB962C8B-B14F-4D97-AF65-F5344CB8AC3E}">
        <p14:creationId xmlns:p14="http://schemas.microsoft.com/office/powerpoint/2010/main" val="129214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F26398-321F-952E-6AA0-8A7D8DC4A080}"/>
              </a:ext>
            </a:extLst>
          </p:cNvPr>
          <p:cNvSpPr>
            <a:spLocks noGrp="1"/>
          </p:cNvSpPr>
          <p:nvPr>
            <p:ph type="title"/>
          </p:nvPr>
        </p:nvSpPr>
        <p:spPr/>
        <p:txBody>
          <a:bodyPr/>
          <a:lstStyle/>
          <a:p>
            <a:r>
              <a:rPr lang="en-US" dirty="0"/>
              <a:t>Appendix Slides</a:t>
            </a:r>
          </a:p>
        </p:txBody>
      </p:sp>
      <p:sp>
        <p:nvSpPr>
          <p:cNvPr id="7" name="Text Placeholder 6">
            <a:extLst>
              <a:ext uri="{FF2B5EF4-FFF2-40B4-BE49-F238E27FC236}">
                <a16:creationId xmlns:a16="http://schemas.microsoft.com/office/drawing/2014/main" id="{E6F6055C-030D-1A0C-B79D-D26DB0C6ACD2}"/>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D84E227F-76C5-9CBE-2C84-913D4C598C71}"/>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1CE68CA7-3134-8E58-7030-D7112D1451A0}"/>
              </a:ext>
            </a:extLst>
          </p:cNvPr>
          <p:cNvSpPr>
            <a:spLocks noGrp="1"/>
          </p:cNvSpPr>
          <p:nvPr>
            <p:ph type="sldNum" sz="quarter" idx="12"/>
          </p:nvPr>
        </p:nvSpPr>
        <p:spPr/>
        <p:txBody>
          <a:bodyPr/>
          <a:lstStyle/>
          <a:p>
            <a:fld id="{747C3DC3-9B3F-7F44-ADCE-5AEE1C23E1F0}" type="slidenum">
              <a:rPr lang="en-US" smtClean="0"/>
              <a:t>33</a:t>
            </a:fld>
            <a:endParaRPr lang="en-US"/>
          </a:p>
        </p:txBody>
      </p:sp>
    </p:spTree>
    <p:extLst>
      <p:ext uri="{BB962C8B-B14F-4D97-AF65-F5344CB8AC3E}">
        <p14:creationId xmlns:p14="http://schemas.microsoft.com/office/powerpoint/2010/main" val="2155000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689C-26E4-CD0A-778A-72DE982B2ADB}"/>
              </a:ext>
            </a:extLst>
          </p:cNvPr>
          <p:cNvSpPr>
            <a:spLocks noGrp="1"/>
          </p:cNvSpPr>
          <p:nvPr>
            <p:ph type="title"/>
          </p:nvPr>
        </p:nvSpPr>
        <p:spPr/>
        <p:txBody>
          <a:bodyPr/>
          <a:lstStyle/>
          <a:p>
            <a:r>
              <a:rPr lang="en-US" dirty="0"/>
              <a:t>Placebo Type 2: Shift your Entire Dataset Back</a:t>
            </a:r>
          </a:p>
        </p:txBody>
      </p:sp>
      <p:sp>
        <p:nvSpPr>
          <p:cNvPr id="3" name="Content Placeholder 2">
            <a:extLst>
              <a:ext uri="{FF2B5EF4-FFF2-40B4-BE49-F238E27FC236}">
                <a16:creationId xmlns:a16="http://schemas.microsoft.com/office/drawing/2014/main" id="{3BE58383-3921-87AB-6C2E-171F538D2537}"/>
              </a:ext>
            </a:extLst>
          </p:cNvPr>
          <p:cNvSpPr>
            <a:spLocks noGrp="1"/>
          </p:cNvSpPr>
          <p:nvPr>
            <p:ph idx="1"/>
          </p:nvPr>
        </p:nvSpPr>
        <p:spPr>
          <a:xfrm>
            <a:off x="838200" y="4532243"/>
            <a:ext cx="10515600" cy="1644720"/>
          </a:xfrm>
        </p:spPr>
        <p:txBody>
          <a:bodyPr>
            <a:normAutofit fontScale="92500" lnSpcReduction="10000"/>
          </a:bodyPr>
          <a:lstStyle/>
          <a:p>
            <a:endParaRPr lang="en-US" dirty="0"/>
          </a:p>
          <a:p>
            <a:endParaRPr lang="en-US" dirty="0"/>
          </a:p>
          <a:p>
            <a:r>
              <a:rPr lang="en-US" dirty="0"/>
              <a:t>You always use </a:t>
            </a:r>
            <a:r>
              <a:rPr lang="en-US" dirty="0">
                <a:highlight>
                  <a:srgbClr val="FFF2CC"/>
                </a:highlight>
              </a:rPr>
              <a:t>these controls </a:t>
            </a:r>
            <a:r>
              <a:rPr lang="en-US" dirty="0"/>
              <a:t>and </a:t>
            </a:r>
            <a:r>
              <a:rPr lang="en-US" dirty="0">
                <a:solidFill>
                  <a:schemeClr val="bg1"/>
                </a:solidFill>
                <a:highlight>
                  <a:srgbClr val="000080"/>
                </a:highlight>
              </a:rPr>
              <a:t>these outcomes</a:t>
            </a:r>
            <a:r>
              <a:rPr lang="en-US" dirty="0"/>
              <a:t>. In this placebo approach, you pretend the treatment happened before it actually did.</a:t>
            </a:r>
          </a:p>
          <a:p>
            <a:endParaRPr lang="en-US" dirty="0"/>
          </a:p>
          <a:p>
            <a:endParaRPr lang="en-US" dirty="0"/>
          </a:p>
        </p:txBody>
      </p:sp>
      <p:sp>
        <p:nvSpPr>
          <p:cNvPr id="4" name="Footer Placeholder 3">
            <a:extLst>
              <a:ext uri="{FF2B5EF4-FFF2-40B4-BE49-F238E27FC236}">
                <a16:creationId xmlns:a16="http://schemas.microsoft.com/office/drawing/2014/main" id="{26A5F8D0-0983-F66B-D57B-46FE274210F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5C9CA6BC-6865-9A1C-A8F1-D4DF7D877C74}"/>
              </a:ext>
            </a:extLst>
          </p:cNvPr>
          <p:cNvSpPr>
            <a:spLocks noGrp="1"/>
          </p:cNvSpPr>
          <p:nvPr>
            <p:ph type="sldNum" sz="quarter" idx="12"/>
          </p:nvPr>
        </p:nvSpPr>
        <p:spPr/>
        <p:txBody>
          <a:bodyPr/>
          <a:lstStyle/>
          <a:p>
            <a:fld id="{747C3DC3-9B3F-7F44-ADCE-5AEE1C23E1F0}" type="slidenum">
              <a:rPr lang="en-US" smtClean="0"/>
              <a:t>34</a:t>
            </a:fld>
            <a:endParaRPr lang="en-US"/>
          </a:p>
        </p:txBody>
      </p:sp>
      <p:cxnSp>
        <p:nvCxnSpPr>
          <p:cNvPr id="9" name="Straight Arrow Connector 8">
            <a:extLst>
              <a:ext uri="{FF2B5EF4-FFF2-40B4-BE49-F238E27FC236}">
                <a16:creationId xmlns:a16="http://schemas.microsoft.com/office/drawing/2014/main" id="{5A0AAC52-8C25-5778-8EE8-1DB1B98891CC}"/>
              </a:ext>
            </a:extLst>
          </p:cNvPr>
          <p:cNvCxnSpPr/>
          <p:nvPr/>
        </p:nvCxnSpPr>
        <p:spPr>
          <a:xfrm>
            <a:off x="661012" y="3429000"/>
            <a:ext cx="10366872"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DB1477B-572D-1FA3-4135-628E264CCE36}"/>
                  </a:ext>
                </a:extLst>
              </p:cNvPr>
              <p:cNvSpPr txBox="1"/>
              <p:nvPr/>
            </p:nvSpPr>
            <p:spPr>
              <a:xfrm>
                <a:off x="7777908" y="2450329"/>
                <a:ext cx="3249976" cy="646331"/>
              </a:xfrm>
              <a:prstGeom prst="rect">
                <a:avLst/>
              </a:prstGeom>
              <a:solidFill>
                <a:srgbClr val="002060"/>
              </a:solidFill>
            </p:spPr>
            <p:txBody>
              <a:bodyPr wrap="square" rtlCol="0">
                <a:spAutoFit/>
              </a:bodyPr>
              <a:lstStyle/>
              <a:p>
                <a:r>
                  <a:rPr lang="en-US" dirty="0">
                    <a:solidFill>
                      <a:schemeClr val="bg1"/>
                    </a:solidFill>
                  </a:rPr>
                  <a:t>Features that occur after treatment,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𝑌</m:t>
                        </m:r>
                      </m:e>
                      <m:sub>
                        <m:r>
                          <a:rPr lang="en-US" b="0" i="1" smtClean="0">
                            <a:solidFill>
                              <a:schemeClr val="bg1"/>
                            </a:solidFill>
                            <a:latin typeface="Cambria Math" panose="02040503050406030204" pitchFamily="18" charset="0"/>
                          </a:rPr>
                          <m:t>𝑖𝑡</m:t>
                        </m:r>
                      </m:sub>
                    </m:sSub>
                  </m:oMath>
                </a14:m>
                <a:r>
                  <a:rPr lang="en-US" dirty="0">
                    <a:solidFill>
                      <a:schemeClr val="bg1"/>
                    </a:solidFill>
                  </a:rPr>
                  <a:t> for </a:t>
                </a:r>
                <a14:m>
                  <m:oMath xmlns:m="http://schemas.openxmlformats.org/officeDocument/2006/math">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&gt;0</m:t>
                    </m:r>
                  </m:oMath>
                </a14:m>
                <a:endParaRPr lang="en-US" dirty="0">
                  <a:solidFill>
                    <a:schemeClr val="bg1"/>
                  </a:solidFill>
                </a:endParaRPr>
              </a:p>
            </p:txBody>
          </p:sp>
        </mc:Choice>
        <mc:Fallback xmlns="">
          <p:sp>
            <p:nvSpPr>
              <p:cNvPr id="10" name="TextBox 9">
                <a:extLst>
                  <a:ext uri="{FF2B5EF4-FFF2-40B4-BE49-F238E27FC236}">
                    <a16:creationId xmlns:a16="http://schemas.microsoft.com/office/drawing/2014/main" id="{BDB1477B-572D-1FA3-4135-628E264CCE36}"/>
                  </a:ext>
                </a:extLst>
              </p:cNvPr>
              <p:cNvSpPr txBox="1">
                <a:spLocks noRot="1" noChangeAspect="1" noMove="1" noResize="1" noEditPoints="1" noAdjustHandles="1" noChangeArrowheads="1" noChangeShapeType="1" noTextEdit="1"/>
              </p:cNvSpPr>
              <p:nvPr/>
            </p:nvSpPr>
            <p:spPr>
              <a:xfrm>
                <a:off x="7777908" y="2450329"/>
                <a:ext cx="3249976" cy="646331"/>
              </a:xfrm>
              <a:prstGeom prst="rect">
                <a:avLst/>
              </a:prstGeom>
              <a:blipFill>
                <a:blip r:embed="rId2"/>
                <a:stretch>
                  <a:fillRect l="-1556" t="-3846"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0ED01D-6B0C-3578-BA05-2CEE8A5494F0}"/>
                  </a:ext>
                </a:extLst>
              </p:cNvPr>
              <p:cNvSpPr txBox="1"/>
              <p:nvPr/>
            </p:nvSpPr>
            <p:spPr>
              <a:xfrm>
                <a:off x="661013" y="2718156"/>
                <a:ext cx="6995710" cy="381515"/>
              </a:xfrm>
              <a:prstGeom prst="rect">
                <a:avLst/>
              </a:prstGeom>
              <a:solidFill>
                <a:schemeClr val="accent4">
                  <a:lumMod val="20000"/>
                  <a:lumOff val="80000"/>
                </a:schemeClr>
              </a:solidFill>
            </p:spPr>
            <p:txBody>
              <a:bodyPr wrap="square" rtlCol="0">
                <a:spAutoFit/>
              </a:bodyPr>
              <a:lstStyle/>
              <a:p>
                <a:r>
                  <a:rPr lang="en-US" dirty="0"/>
                  <a:t>Features to occur before treatment,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𝑡</m:t>
                        </m:r>
                      </m:sub>
                    </m:sSub>
                    <m:r>
                      <a:rPr lang="en-US" b="0" i="1" smtClean="0">
                        <a:latin typeface="Cambria Math" panose="02040503050406030204" pitchFamily="18" charset="0"/>
                      </a:rPr>
                      <m:t> </m:t>
                    </m:r>
                  </m:oMath>
                </a14:m>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1" name="TextBox 10">
                <a:extLst>
                  <a:ext uri="{FF2B5EF4-FFF2-40B4-BE49-F238E27FC236}">
                    <a16:creationId xmlns:a16="http://schemas.microsoft.com/office/drawing/2014/main" id="{4C0ED01D-6B0C-3578-BA05-2CEE8A5494F0}"/>
                  </a:ext>
                </a:extLst>
              </p:cNvPr>
              <p:cNvSpPr txBox="1">
                <a:spLocks noRot="1" noChangeAspect="1" noMove="1" noResize="1" noEditPoints="1" noAdjustHandles="1" noChangeArrowheads="1" noChangeShapeType="1" noTextEdit="1"/>
              </p:cNvSpPr>
              <p:nvPr/>
            </p:nvSpPr>
            <p:spPr>
              <a:xfrm>
                <a:off x="661013" y="2718156"/>
                <a:ext cx="6995710" cy="381515"/>
              </a:xfrm>
              <a:prstGeom prst="rect">
                <a:avLst/>
              </a:prstGeom>
              <a:blipFill>
                <a:blip r:embed="rId3"/>
                <a:stretch>
                  <a:fillRect l="-543" t="-10000" b="-2666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B924196C-7AB5-432F-6400-EB1B2BB48F0D}"/>
              </a:ext>
            </a:extLst>
          </p:cNvPr>
          <p:cNvGrpSpPr/>
          <p:nvPr/>
        </p:nvGrpSpPr>
        <p:grpSpPr>
          <a:xfrm>
            <a:off x="7777908" y="1864471"/>
            <a:ext cx="2830840" cy="2487192"/>
            <a:chOff x="7777908" y="1864471"/>
            <a:chExt cx="2830840" cy="2487192"/>
          </a:xfrm>
        </p:grpSpPr>
        <p:cxnSp>
          <p:nvCxnSpPr>
            <p:cNvPr id="13" name="Straight Connector 12">
              <a:extLst>
                <a:ext uri="{FF2B5EF4-FFF2-40B4-BE49-F238E27FC236}">
                  <a16:creationId xmlns:a16="http://schemas.microsoft.com/office/drawing/2014/main" id="{A621156E-9778-FC6A-7973-9AF8D4A84170}"/>
                </a:ext>
              </a:extLst>
            </p:cNvPr>
            <p:cNvCxnSpPr/>
            <p:nvPr/>
          </p:nvCxnSpPr>
          <p:spPr>
            <a:xfrm>
              <a:off x="7777908" y="2049137"/>
              <a:ext cx="0" cy="2302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63F709-B857-4F42-C472-3054451F2DF3}"/>
                    </a:ext>
                  </a:extLst>
                </p:cNvPr>
                <p:cNvSpPr txBox="1"/>
                <p:nvPr/>
              </p:nvSpPr>
              <p:spPr>
                <a:xfrm>
                  <a:off x="7777908" y="1864471"/>
                  <a:ext cx="2830840" cy="369332"/>
                </a:xfrm>
                <a:prstGeom prst="rect">
                  <a:avLst/>
                </a:prstGeom>
                <a:noFill/>
                <a:ln>
                  <a:solidFill>
                    <a:schemeClr val="tx1"/>
                  </a:solidFill>
                </a:ln>
              </p:spPr>
              <p:txBody>
                <a:bodyPr wrap="none" rtlCol="0">
                  <a:spAutoFit/>
                </a:bodyPr>
                <a:lstStyle/>
                <a:p>
                  <a:r>
                    <a:rPr lang="en-US" dirty="0"/>
                    <a:t>Treatment happens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4" name="TextBox 13">
                  <a:extLst>
                    <a:ext uri="{FF2B5EF4-FFF2-40B4-BE49-F238E27FC236}">
                      <a16:creationId xmlns:a16="http://schemas.microsoft.com/office/drawing/2014/main" id="{3963F709-B857-4F42-C472-3054451F2DF3}"/>
                    </a:ext>
                  </a:extLst>
                </p:cNvPr>
                <p:cNvSpPr txBox="1">
                  <a:spLocks noRot="1" noChangeAspect="1" noMove="1" noResize="1" noEditPoints="1" noAdjustHandles="1" noChangeArrowheads="1" noChangeShapeType="1" noTextEdit="1"/>
                </p:cNvSpPr>
                <p:nvPr/>
              </p:nvSpPr>
              <p:spPr>
                <a:xfrm>
                  <a:off x="7777908" y="1864471"/>
                  <a:ext cx="2830840" cy="369332"/>
                </a:xfrm>
                <a:prstGeom prst="rect">
                  <a:avLst/>
                </a:prstGeom>
                <a:blipFill>
                  <a:blip r:embed="rId4"/>
                  <a:stretch>
                    <a:fillRect l="-1786" t="-6452" b="-22581"/>
                  </a:stretch>
                </a:blipFill>
                <a:ln>
                  <a:solidFill>
                    <a:schemeClr val="tx1"/>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0B1BE8E-6F93-F5A6-520F-1F392A9066DC}"/>
                  </a:ext>
                </a:extLst>
              </p:cNvPr>
              <p:cNvSpPr txBox="1"/>
              <p:nvPr/>
            </p:nvSpPr>
            <p:spPr>
              <a:xfrm>
                <a:off x="661012" y="3789864"/>
                <a:ext cx="5045723" cy="646331"/>
              </a:xfrm>
              <a:prstGeom prst="rect">
                <a:avLst/>
              </a:prstGeom>
              <a:solidFill>
                <a:schemeClr val="accent4">
                  <a:lumMod val="20000"/>
                  <a:lumOff val="80000"/>
                </a:schemeClr>
              </a:solidFill>
            </p:spPr>
            <p:txBody>
              <a:bodyPr wrap="square" rtlCol="0">
                <a:spAutoFit/>
              </a:bodyPr>
              <a:lstStyle/>
              <a:p>
                <a:r>
                  <a:rPr lang="en-US" dirty="0"/>
                  <a:t>Features to occur before place treatment,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𝑡</m:t>
                        </m:r>
                      </m:sub>
                    </m:sSub>
                    <m:r>
                      <a:rPr lang="en-US" b="0" i="1" smtClean="0">
                        <a:latin typeface="Cambria Math" panose="02040503050406030204" pitchFamily="18" charset="0"/>
                      </a:rPr>
                      <m:t> </m:t>
                    </m:r>
                  </m:oMath>
                </a14:m>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&lt;−1</m:t>
                    </m:r>
                  </m:oMath>
                </a14:m>
                <a:endParaRPr lang="en-US" dirty="0"/>
              </a:p>
            </p:txBody>
          </p:sp>
        </mc:Choice>
        <mc:Fallback xmlns="">
          <p:sp>
            <p:nvSpPr>
              <p:cNvPr id="16" name="TextBox 15">
                <a:extLst>
                  <a:ext uri="{FF2B5EF4-FFF2-40B4-BE49-F238E27FC236}">
                    <a16:creationId xmlns:a16="http://schemas.microsoft.com/office/drawing/2014/main" id="{00B1BE8E-6F93-F5A6-520F-1F392A9066DC}"/>
                  </a:ext>
                </a:extLst>
              </p:cNvPr>
              <p:cNvSpPr txBox="1">
                <a:spLocks noRot="1" noChangeAspect="1" noMove="1" noResize="1" noEditPoints="1" noAdjustHandles="1" noChangeArrowheads="1" noChangeShapeType="1" noTextEdit="1"/>
              </p:cNvSpPr>
              <p:nvPr/>
            </p:nvSpPr>
            <p:spPr>
              <a:xfrm>
                <a:off x="661012" y="3789864"/>
                <a:ext cx="5045723" cy="646331"/>
              </a:xfrm>
              <a:prstGeom prst="rect">
                <a:avLst/>
              </a:prstGeom>
              <a:blipFill>
                <a:blip r:embed="rId5"/>
                <a:stretch>
                  <a:fillRect l="-752" t="-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714961A-EBF4-6627-735F-7A9F67A83352}"/>
                  </a:ext>
                </a:extLst>
              </p:cNvPr>
              <p:cNvSpPr txBox="1"/>
              <p:nvPr/>
            </p:nvSpPr>
            <p:spPr>
              <a:xfrm>
                <a:off x="5706735" y="3789864"/>
                <a:ext cx="2071168" cy="1200329"/>
              </a:xfrm>
              <a:prstGeom prst="rect">
                <a:avLst/>
              </a:prstGeom>
              <a:solidFill>
                <a:srgbClr val="002060"/>
              </a:solidFill>
            </p:spPr>
            <p:txBody>
              <a:bodyPr wrap="square" rtlCol="0">
                <a:spAutoFit/>
              </a:bodyPr>
              <a:lstStyle/>
              <a:p>
                <a:r>
                  <a:rPr lang="en-US" dirty="0">
                    <a:solidFill>
                      <a:schemeClr val="bg1"/>
                    </a:solidFill>
                  </a:rPr>
                  <a:t>Features that occur</a:t>
                </a:r>
              </a:p>
              <a:p>
                <a:r>
                  <a:rPr lang="en-US" dirty="0">
                    <a:solidFill>
                      <a:schemeClr val="bg1"/>
                    </a:solidFill>
                  </a:rPr>
                  <a:t>after placebo </a:t>
                </a:r>
              </a:p>
              <a:p>
                <a:r>
                  <a:rPr lang="en-US" dirty="0">
                    <a:solidFill>
                      <a:schemeClr val="bg1"/>
                    </a:solidFill>
                  </a:rPr>
                  <a:t>treatment, </a:t>
                </a:r>
                <a:endParaRPr lang="en-US" b="0" i="1" dirty="0">
                  <a:solidFill>
                    <a:schemeClr val="bg1"/>
                  </a:solidFill>
                  <a:latin typeface="Cambria Math" panose="02040503050406030204" pitchFamily="18" charset="0"/>
                </a:endParaRPr>
              </a:p>
              <a:p>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𝑌</m:t>
                        </m:r>
                      </m:e>
                      <m:sub>
                        <m:r>
                          <a:rPr lang="en-US" b="0" i="1" smtClean="0">
                            <a:solidFill>
                              <a:schemeClr val="bg1"/>
                            </a:solidFill>
                            <a:latin typeface="Cambria Math" panose="02040503050406030204" pitchFamily="18" charset="0"/>
                          </a:rPr>
                          <m:t>𝑖𝑡</m:t>
                        </m:r>
                      </m:sub>
                    </m:sSub>
                  </m:oMath>
                </a14:m>
                <a:r>
                  <a:rPr lang="en-US" dirty="0">
                    <a:solidFill>
                      <a:schemeClr val="bg1"/>
                    </a:solidFill>
                  </a:rPr>
                  <a:t> for </a:t>
                </a:r>
                <a14:m>
                  <m:oMath xmlns:m="http://schemas.openxmlformats.org/officeDocument/2006/math">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oMath>
                </a14:m>
                <a:endParaRPr lang="en-US" dirty="0">
                  <a:solidFill>
                    <a:schemeClr val="bg1"/>
                  </a:solidFill>
                </a:endParaRPr>
              </a:p>
            </p:txBody>
          </p:sp>
        </mc:Choice>
        <mc:Fallback xmlns="">
          <p:sp>
            <p:nvSpPr>
              <p:cNvPr id="17" name="TextBox 16">
                <a:extLst>
                  <a:ext uri="{FF2B5EF4-FFF2-40B4-BE49-F238E27FC236}">
                    <a16:creationId xmlns:a16="http://schemas.microsoft.com/office/drawing/2014/main" id="{F714961A-EBF4-6627-735F-7A9F67A83352}"/>
                  </a:ext>
                </a:extLst>
              </p:cNvPr>
              <p:cNvSpPr txBox="1">
                <a:spLocks noRot="1" noChangeAspect="1" noMove="1" noResize="1" noEditPoints="1" noAdjustHandles="1" noChangeArrowheads="1" noChangeShapeType="1" noTextEdit="1"/>
              </p:cNvSpPr>
              <p:nvPr/>
            </p:nvSpPr>
            <p:spPr>
              <a:xfrm>
                <a:off x="5706735" y="3789864"/>
                <a:ext cx="2071168" cy="1200329"/>
              </a:xfrm>
              <a:prstGeom prst="rect">
                <a:avLst/>
              </a:prstGeom>
              <a:blipFill>
                <a:blip r:embed="rId6"/>
                <a:stretch>
                  <a:fillRect l="-2439" t="-2083" b="-7292"/>
                </a:stretch>
              </a:blipFill>
            </p:spPr>
            <p:txBody>
              <a:bodyPr/>
              <a:lstStyle/>
              <a:p>
                <a:r>
                  <a:rPr lang="en-US">
                    <a:noFill/>
                  </a:rPr>
                  <a:t> </a:t>
                </a:r>
              </a:p>
            </p:txBody>
          </p:sp>
        </mc:Fallback>
      </mc:AlternateContent>
    </p:spTree>
    <p:extLst>
      <p:ext uri="{BB962C8B-B14F-4D97-AF65-F5344CB8AC3E}">
        <p14:creationId xmlns:p14="http://schemas.microsoft.com/office/powerpoint/2010/main" val="2354848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EB16-FA4B-724E-DDE5-67005A16FAD8}"/>
              </a:ext>
            </a:extLst>
          </p:cNvPr>
          <p:cNvSpPr>
            <a:spLocks noGrp="1"/>
          </p:cNvSpPr>
          <p:nvPr>
            <p:ph type="title"/>
          </p:nvPr>
        </p:nvSpPr>
        <p:spPr/>
        <p:txBody>
          <a:bodyPr/>
          <a:lstStyle/>
          <a:p>
            <a:r>
              <a:rPr lang="en-US" dirty="0"/>
              <a:t>Placebo tests are not A/A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03F366-DC43-8BC1-9E35-2B4C779F72F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Instead of changing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to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why do a hold-out approach of all control observations and we randomly assign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a:t>
                </a:r>
              </a:p>
              <a:p>
                <a:r>
                  <a:rPr lang="en-US" dirty="0"/>
                  <a:t>By randomly assigning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we don’t have any selection biases to correct.</a:t>
                </a:r>
              </a:p>
            </p:txBody>
          </p:sp>
        </mc:Choice>
        <mc:Fallback xmlns="">
          <p:sp>
            <p:nvSpPr>
              <p:cNvPr id="3" name="Content Placeholder 2">
                <a:extLst>
                  <a:ext uri="{FF2B5EF4-FFF2-40B4-BE49-F238E27FC236}">
                    <a16:creationId xmlns:a16="http://schemas.microsoft.com/office/drawing/2014/main" id="{4403F366-DC43-8BC1-9E35-2B4C779F72F6}"/>
                  </a:ext>
                </a:extLst>
              </p:cNvPr>
              <p:cNvSpPr>
                <a:spLocks noGrp="1" noRot="1" noChangeAspect="1" noMove="1" noResize="1" noEditPoints="1" noAdjustHandles="1" noChangeArrowheads="1" noChangeShapeType="1" noTextEdit="1"/>
              </p:cNvSpPr>
              <p:nvPr>
                <p:ph idx="1"/>
              </p:nvPr>
            </p:nvSpPr>
            <p:spPr>
              <a:blipFill>
                <a:blip r:embed="rId2"/>
                <a:stretch>
                  <a:fillRect l="-1086"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54B37E5-0FD6-438B-9D36-6BB485CE22CC}"/>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AAF8E610-208E-EB36-226F-5775FD2B9AFE}"/>
              </a:ext>
            </a:extLst>
          </p:cNvPr>
          <p:cNvSpPr>
            <a:spLocks noGrp="1"/>
          </p:cNvSpPr>
          <p:nvPr>
            <p:ph type="sldNum" sz="quarter" idx="12"/>
          </p:nvPr>
        </p:nvSpPr>
        <p:spPr/>
        <p:txBody>
          <a:bodyPr/>
          <a:lstStyle/>
          <a:p>
            <a:fld id="{747C3DC3-9B3F-7F44-ADCE-5AEE1C23E1F0}" type="slidenum">
              <a:rPr lang="en-US" smtClean="0"/>
              <a:t>35</a:t>
            </a:fld>
            <a:endParaRPr lang="en-US"/>
          </a:p>
        </p:txBody>
      </p:sp>
    </p:spTree>
    <p:extLst>
      <p:ext uri="{BB962C8B-B14F-4D97-AF65-F5344CB8AC3E}">
        <p14:creationId xmlns:p14="http://schemas.microsoft.com/office/powerpoint/2010/main" val="117909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6FD3-E2D2-6AF8-46C2-26F76A221815}"/>
              </a:ext>
            </a:extLst>
          </p:cNvPr>
          <p:cNvSpPr>
            <a:spLocks noGrp="1"/>
          </p:cNvSpPr>
          <p:nvPr>
            <p:ph type="title"/>
          </p:nvPr>
        </p:nvSpPr>
        <p:spPr/>
        <p:txBody>
          <a:bodyPr/>
          <a:lstStyle/>
          <a:p>
            <a:r>
              <a:rPr lang="en-US" dirty="0"/>
              <a:t>Optimize for feature balance</a:t>
            </a:r>
          </a:p>
        </p:txBody>
      </p:sp>
      <p:sp>
        <p:nvSpPr>
          <p:cNvPr id="3" name="Content Placeholder 2">
            <a:extLst>
              <a:ext uri="{FF2B5EF4-FFF2-40B4-BE49-F238E27FC236}">
                <a16:creationId xmlns:a16="http://schemas.microsoft.com/office/drawing/2014/main" id="{9607C6AD-8CFA-6997-0D19-37393EF05EE7}"/>
              </a:ext>
            </a:extLst>
          </p:cNvPr>
          <p:cNvSpPr>
            <a:spLocks noGrp="1"/>
          </p:cNvSpPr>
          <p:nvPr>
            <p:ph idx="1"/>
          </p:nvPr>
        </p:nvSpPr>
        <p:spPr/>
        <p:txBody>
          <a:bodyPr/>
          <a:lstStyle/>
          <a:p>
            <a:r>
              <a:rPr lang="en-US" dirty="0"/>
              <a:t>The feature balancing described before has separate estimation steps for estimating the propensity score and the balancing test. </a:t>
            </a:r>
          </a:p>
          <a:p>
            <a:r>
              <a:rPr lang="en-US" dirty="0"/>
              <a:t>Why not incorporate feature balancing as an objective to estimating the propensity score?</a:t>
            </a:r>
          </a:p>
          <a:p>
            <a:r>
              <a:rPr lang="en-US" dirty="0"/>
              <a:t>Explored in a few papers:</a:t>
            </a:r>
          </a:p>
          <a:p>
            <a:r>
              <a:rPr lang="en-US" dirty="0" err="1"/>
              <a:t>Sant’Anna</a:t>
            </a:r>
            <a:r>
              <a:rPr lang="en-US" dirty="0"/>
              <a:t>, Song, Xu. </a:t>
            </a:r>
            <a:r>
              <a:rPr lang="en-US" dirty="0">
                <a:hlinkClick r:id="rId2"/>
              </a:rPr>
              <a:t>https://arxiv.org/abs/1810.01370</a:t>
            </a:r>
            <a:r>
              <a:rPr lang="en-US" dirty="0"/>
              <a:t> </a:t>
            </a:r>
          </a:p>
          <a:p>
            <a:r>
              <a:rPr lang="en-US" dirty="0" err="1"/>
              <a:t>Athey</a:t>
            </a:r>
            <a:r>
              <a:rPr lang="en-US" dirty="0"/>
              <a:t>, </a:t>
            </a:r>
            <a:r>
              <a:rPr lang="en-US" dirty="0" err="1"/>
              <a:t>Imbens</a:t>
            </a:r>
            <a:r>
              <a:rPr lang="en-US" dirty="0"/>
              <a:t>, Wager. </a:t>
            </a:r>
            <a:r>
              <a:rPr lang="en-US" dirty="0">
                <a:hlinkClick r:id="rId3"/>
              </a:rPr>
              <a:t>https://arxiv.org/pdf/1604.07125</a:t>
            </a:r>
            <a:r>
              <a:rPr lang="en-US" dirty="0"/>
              <a:t> </a:t>
            </a:r>
          </a:p>
        </p:txBody>
      </p:sp>
      <p:sp>
        <p:nvSpPr>
          <p:cNvPr id="4" name="Footer Placeholder 3">
            <a:extLst>
              <a:ext uri="{FF2B5EF4-FFF2-40B4-BE49-F238E27FC236}">
                <a16:creationId xmlns:a16="http://schemas.microsoft.com/office/drawing/2014/main" id="{62D12C14-DDD0-A83B-D3DF-96B8BF6ABA4E}"/>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CD900004-B4C4-75DF-CFC3-5B7161B77026}"/>
              </a:ext>
            </a:extLst>
          </p:cNvPr>
          <p:cNvSpPr>
            <a:spLocks noGrp="1"/>
          </p:cNvSpPr>
          <p:nvPr>
            <p:ph type="sldNum" sz="quarter" idx="12"/>
          </p:nvPr>
        </p:nvSpPr>
        <p:spPr/>
        <p:txBody>
          <a:bodyPr/>
          <a:lstStyle/>
          <a:p>
            <a:fld id="{747C3DC3-9B3F-7F44-ADCE-5AEE1C23E1F0}" type="slidenum">
              <a:rPr lang="en-US" smtClean="0"/>
              <a:t>36</a:t>
            </a:fld>
            <a:endParaRPr lang="en-US"/>
          </a:p>
        </p:txBody>
      </p:sp>
    </p:spTree>
    <p:extLst>
      <p:ext uri="{BB962C8B-B14F-4D97-AF65-F5344CB8AC3E}">
        <p14:creationId xmlns:p14="http://schemas.microsoft.com/office/powerpoint/2010/main" val="395589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9C7-8752-3D4B-746F-96A3921C09AE}"/>
              </a:ext>
            </a:extLst>
          </p:cNvPr>
          <p:cNvSpPr>
            <a:spLocks noGrp="1"/>
          </p:cNvSpPr>
          <p:nvPr>
            <p:ph type="title"/>
          </p:nvPr>
        </p:nvSpPr>
        <p:spPr/>
        <p:txBody>
          <a:bodyPr/>
          <a:lstStyle/>
          <a:p>
            <a:r>
              <a:rPr lang="en-US" dirty="0"/>
              <a:t>What are we arguably validating?</a:t>
            </a:r>
          </a:p>
        </p:txBody>
      </p:sp>
      <p:sp>
        <p:nvSpPr>
          <p:cNvPr id="3" name="Content Placeholder 2">
            <a:extLst>
              <a:ext uri="{FF2B5EF4-FFF2-40B4-BE49-F238E27FC236}">
                <a16:creationId xmlns:a16="http://schemas.microsoft.com/office/drawing/2014/main" id="{888C677A-806A-D276-04B7-D5AE59848F3D}"/>
              </a:ext>
            </a:extLst>
          </p:cNvPr>
          <p:cNvSpPr>
            <a:spLocks noGrp="1"/>
          </p:cNvSpPr>
          <p:nvPr>
            <p:ph idx="1"/>
          </p:nvPr>
        </p:nvSpPr>
        <p:spPr>
          <a:xfrm>
            <a:off x="838200" y="1894114"/>
            <a:ext cx="10515600" cy="4282849"/>
          </a:xfrm>
        </p:spPr>
        <p:txBody>
          <a:bodyPr/>
          <a:lstStyle/>
          <a:p>
            <a:r>
              <a:rPr lang="en-US" dirty="0"/>
              <a:t>We are interested in estimating some treatment effect. </a:t>
            </a:r>
          </a:p>
          <a:p>
            <a:pPr lvl="1"/>
            <a:r>
              <a:rPr lang="en-US" dirty="0" err="1"/>
              <a:t>Ie</a:t>
            </a:r>
            <a:r>
              <a:rPr lang="en-US" dirty="0"/>
              <a:t>, the impact of a selection change in a store’s OPS.</a:t>
            </a:r>
          </a:p>
          <a:p>
            <a:r>
              <a:rPr lang="en-US" dirty="0"/>
              <a:t>Recall the challenge is that we do not observe counterfactual outcomes – what the treatment observations’ outcome would be if they were instead treated, or vice versa.</a:t>
            </a:r>
          </a:p>
          <a:p>
            <a:pPr lvl="1"/>
            <a:r>
              <a:rPr lang="en-US" dirty="0"/>
              <a:t>We don’t know what the store’s OPS would be if we did not change selection.</a:t>
            </a:r>
          </a:p>
          <a:p>
            <a:r>
              <a:rPr lang="en-US" dirty="0"/>
              <a:t>We rely on assumptions like exogeneity, under which we can expect our model estimates the true treatment effect</a:t>
            </a:r>
          </a:p>
          <a:p>
            <a:r>
              <a:rPr lang="en-US" dirty="0"/>
              <a:t>So we are trying to validate the assumptions</a:t>
            </a:r>
          </a:p>
          <a:p>
            <a:endParaRPr lang="en-US" dirty="0"/>
          </a:p>
        </p:txBody>
      </p:sp>
      <p:sp>
        <p:nvSpPr>
          <p:cNvPr id="4" name="Footer Placeholder 3">
            <a:extLst>
              <a:ext uri="{FF2B5EF4-FFF2-40B4-BE49-F238E27FC236}">
                <a16:creationId xmlns:a16="http://schemas.microsoft.com/office/drawing/2014/main" id="{FC55FA12-B29C-3700-7223-380756A02DA3}"/>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67253D9-99BE-D88F-614E-CB7C29EDC58F}"/>
              </a:ext>
            </a:extLst>
          </p:cNvPr>
          <p:cNvSpPr>
            <a:spLocks noGrp="1"/>
          </p:cNvSpPr>
          <p:nvPr>
            <p:ph type="sldNum" sz="quarter" idx="12"/>
          </p:nvPr>
        </p:nvSpPr>
        <p:spPr/>
        <p:txBody>
          <a:bodyPr/>
          <a:lstStyle/>
          <a:p>
            <a:fld id="{747C3DC3-9B3F-7F44-ADCE-5AEE1C23E1F0}" type="slidenum">
              <a:rPr lang="en-US" smtClean="0"/>
              <a:t>3</a:t>
            </a:fld>
            <a:endParaRPr lang="en-US"/>
          </a:p>
        </p:txBody>
      </p:sp>
    </p:spTree>
    <p:extLst>
      <p:ext uri="{BB962C8B-B14F-4D97-AF65-F5344CB8AC3E}">
        <p14:creationId xmlns:p14="http://schemas.microsoft.com/office/powerpoint/2010/main" val="17964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A727-D591-1879-9004-A0906DACC4E3}"/>
              </a:ext>
            </a:extLst>
          </p:cNvPr>
          <p:cNvSpPr>
            <a:spLocks noGrp="1"/>
          </p:cNvSpPr>
          <p:nvPr>
            <p:ph type="title"/>
          </p:nvPr>
        </p:nvSpPr>
        <p:spPr/>
        <p:txBody>
          <a:bodyPr/>
          <a:lstStyle/>
          <a:p>
            <a:r>
              <a:rPr lang="en-US" dirty="0"/>
              <a:t>Actions you may take based on arguable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F86E1-5521-F14A-B31D-23AEA645A6F1}"/>
                  </a:ext>
                </a:extLst>
              </p:cNvPr>
              <p:cNvSpPr>
                <a:spLocks noGrp="1"/>
              </p:cNvSpPr>
              <p:nvPr>
                <p:ph idx="1"/>
              </p:nvPr>
            </p:nvSpPr>
            <p:spPr/>
            <p:txBody>
              <a:bodyPr/>
              <a:lstStyle/>
              <a:p>
                <a:r>
                  <a:rPr lang="en-US" dirty="0"/>
                  <a:t>Suppose you ran this OLS equation: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pPr marL="0" indent="0">
                  <a:buNone/>
                </a:pPr>
                <a:r>
                  <a:rPr lang="en-US" dirty="0"/>
                  <a:t>for an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treatment indicator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 and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r>
                  <a:rPr lang="en-US" dirty="0"/>
                  <a:t>What if you get an different estimate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if you ran: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solidFill>
                              <a:schemeClr val="accent2"/>
                            </a:solidFill>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or</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𝛽</m:t>
                        </m:r>
                      </m:e>
                      <m:sub>
                        <m:r>
                          <a:rPr lang="en-US" b="0" i="1" smtClean="0">
                            <a:solidFill>
                              <a:schemeClr val="accent2"/>
                            </a:solidFill>
                            <a:latin typeface="Cambria Math" panose="02040503050406030204" pitchFamily="18" charset="0"/>
                          </a:rPr>
                          <m:t>2</m:t>
                        </m:r>
                      </m:sub>
                    </m:sSub>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𝑍</m:t>
                        </m:r>
                      </m:e>
                      <m:sub>
                        <m:r>
                          <a:rPr lang="en-US" b="0" i="1" smtClean="0">
                            <a:solidFill>
                              <a:schemeClr val="accent2"/>
                            </a:solidFill>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a:t>
                </a:r>
              </a:p>
              <a:p>
                <a:r>
                  <a:rPr lang="en-US" dirty="0"/>
                  <a:t>Arguable validation helps you decide which model you should trust.</a:t>
                </a:r>
              </a:p>
            </p:txBody>
          </p:sp>
        </mc:Choice>
        <mc:Fallback xmlns="">
          <p:sp>
            <p:nvSpPr>
              <p:cNvPr id="3" name="Content Placeholder 2">
                <a:extLst>
                  <a:ext uri="{FF2B5EF4-FFF2-40B4-BE49-F238E27FC236}">
                    <a16:creationId xmlns:a16="http://schemas.microsoft.com/office/drawing/2014/main" id="{C86F86E1-5521-F14A-B31D-23AEA645A6F1}"/>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C4B8D00-24CC-EC52-F8D0-82096E81BDA6}"/>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A3807108-F95A-0DBE-EDF2-49531B18F3E6}"/>
              </a:ext>
            </a:extLst>
          </p:cNvPr>
          <p:cNvSpPr>
            <a:spLocks noGrp="1"/>
          </p:cNvSpPr>
          <p:nvPr>
            <p:ph type="sldNum" sz="quarter" idx="12"/>
          </p:nvPr>
        </p:nvSpPr>
        <p:spPr/>
        <p:txBody>
          <a:bodyPr/>
          <a:lstStyle/>
          <a:p>
            <a:fld id="{747C3DC3-9B3F-7F44-ADCE-5AEE1C23E1F0}" type="slidenum">
              <a:rPr lang="en-US" smtClean="0"/>
              <a:t>4</a:t>
            </a:fld>
            <a:endParaRPr lang="en-US"/>
          </a:p>
        </p:txBody>
      </p:sp>
    </p:spTree>
    <p:extLst>
      <p:ext uri="{BB962C8B-B14F-4D97-AF65-F5344CB8AC3E}">
        <p14:creationId xmlns:p14="http://schemas.microsoft.com/office/powerpoint/2010/main" val="41463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DE6-1EBD-5D82-B98D-01E46AC27354}"/>
              </a:ext>
            </a:extLst>
          </p:cNvPr>
          <p:cNvSpPr>
            <a:spLocks noGrp="1"/>
          </p:cNvSpPr>
          <p:nvPr>
            <p:ph type="title"/>
          </p:nvPr>
        </p:nvSpPr>
        <p:spPr/>
        <p:txBody>
          <a:bodyPr/>
          <a:lstStyle/>
          <a:p>
            <a:r>
              <a:rPr lang="en-US" dirty="0"/>
              <a:t>Arguable validation of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EBBC44-9FE4-D10D-7DC9-CDFDEFF73CF5}"/>
                  </a:ext>
                </a:extLst>
              </p:cNvPr>
              <p:cNvSpPr>
                <a:spLocks noGrp="1"/>
              </p:cNvSpPr>
              <p:nvPr>
                <p:ph idx="1"/>
              </p:nvPr>
            </p:nvSpPr>
            <p:spPr/>
            <p:txBody>
              <a:bodyPr>
                <a:normAutofit/>
              </a:bodyPr>
              <a:lstStyle/>
              <a:p>
                <a:r>
                  <a:rPr lang="en-US" dirty="0"/>
                  <a:t>You may draw the conclusion that across all modeling specifications, you still don’t have a good estimate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In this case, you need to either:</a:t>
                </a:r>
              </a:p>
              <a:p>
                <a:pPr lvl="1"/>
                <a:r>
                  <a:rPr lang="en-US" dirty="0"/>
                  <a:t>Choose a different design like difference-in-difference or regression discontinuity;</a:t>
                </a:r>
              </a:p>
              <a:p>
                <a:pPr lvl="1"/>
                <a:r>
                  <a:rPr lang="en-US" dirty="0"/>
                  <a:t>Deep dive your use case to find the natural experiment in your data; or</a:t>
                </a:r>
              </a:p>
              <a:p>
                <a:pPr lvl="1"/>
                <a:r>
                  <a:rPr lang="en-US" dirty="0"/>
                  <a:t>Understand the potential biases your design has.</a:t>
                </a:r>
              </a:p>
              <a:p>
                <a:r>
                  <a:rPr lang="en-US" dirty="0"/>
                  <a:t>Given the breadth of options above, we will just focus on arguable validation methods</a:t>
                </a:r>
              </a:p>
              <a:p>
                <a:endParaRPr lang="en-US" dirty="0"/>
              </a:p>
            </p:txBody>
          </p:sp>
        </mc:Choice>
        <mc:Fallback xmlns="">
          <p:sp>
            <p:nvSpPr>
              <p:cNvPr id="3" name="Content Placeholder 2">
                <a:extLst>
                  <a:ext uri="{FF2B5EF4-FFF2-40B4-BE49-F238E27FC236}">
                    <a16:creationId xmlns:a16="http://schemas.microsoft.com/office/drawing/2014/main" id="{50EBBC44-9FE4-D10D-7DC9-CDFDEFF73CF5}"/>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5E00E6-5AF2-B25F-851B-ADA8476B964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C5B048E1-DD28-EDAF-2112-9A2463D47509}"/>
              </a:ext>
            </a:extLst>
          </p:cNvPr>
          <p:cNvSpPr>
            <a:spLocks noGrp="1"/>
          </p:cNvSpPr>
          <p:nvPr>
            <p:ph type="sldNum" sz="quarter" idx="12"/>
          </p:nvPr>
        </p:nvSpPr>
        <p:spPr/>
        <p:txBody>
          <a:bodyPr/>
          <a:lstStyle/>
          <a:p>
            <a:fld id="{747C3DC3-9B3F-7F44-ADCE-5AEE1C23E1F0}" type="slidenum">
              <a:rPr lang="en-US" smtClean="0"/>
              <a:t>5</a:t>
            </a:fld>
            <a:endParaRPr lang="en-US"/>
          </a:p>
        </p:txBody>
      </p:sp>
    </p:spTree>
    <p:extLst>
      <p:ext uri="{BB962C8B-B14F-4D97-AF65-F5344CB8AC3E}">
        <p14:creationId xmlns:p14="http://schemas.microsoft.com/office/powerpoint/2010/main" val="230994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BB6-C940-4662-8CD3-B4DB8FC73DA3}"/>
              </a:ext>
            </a:extLst>
          </p:cNvPr>
          <p:cNvSpPr>
            <a:spLocks noGrp="1"/>
          </p:cNvSpPr>
          <p:nvPr>
            <p:ph type="title"/>
          </p:nvPr>
        </p:nvSpPr>
        <p:spPr/>
        <p:txBody>
          <a:bodyPr/>
          <a:lstStyle/>
          <a:p>
            <a:r>
              <a:rPr lang="en-US" dirty="0"/>
              <a:t>High Level</a:t>
            </a:r>
          </a:p>
        </p:txBody>
      </p:sp>
      <p:sp>
        <p:nvSpPr>
          <p:cNvPr id="3" name="Content Placeholder 2">
            <a:extLst>
              <a:ext uri="{FF2B5EF4-FFF2-40B4-BE49-F238E27FC236}">
                <a16:creationId xmlns:a16="http://schemas.microsoft.com/office/drawing/2014/main" id="{5098B23B-572B-E82C-088C-16CC3D42A3E3}"/>
              </a:ext>
            </a:extLst>
          </p:cNvPr>
          <p:cNvSpPr>
            <a:spLocks noGrp="1"/>
          </p:cNvSpPr>
          <p:nvPr>
            <p:ph idx="1"/>
          </p:nvPr>
        </p:nvSpPr>
        <p:spPr>
          <a:xfrm>
            <a:off x="838200" y="1825625"/>
            <a:ext cx="3286328" cy="2726920"/>
          </a:xfrm>
        </p:spPr>
        <p:txBody>
          <a:bodyPr/>
          <a:lstStyle/>
          <a:p>
            <a:r>
              <a:rPr lang="en-US" dirty="0"/>
              <a:t>Depending on your use case, you may use different ways to arguably validate your causal model</a:t>
            </a:r>
          </a:p>
        </p:txBody>
      </p:sp>
      <p:cxnSp>
        <p:nvCxnSpPr>
          <p:cNvPr id="5" name="Straight Arrow Connector 4">
            <a:extLst>
              <a:ext uri="{FF2B5EF4-FFF2-40B4-BE49-F238E27FC236}">
                <a16:creationId xmlns:a16="http://schemas.microsoft.com/office/drawing/2014/main" id="{C7CF949A-6ACA-189C-5AD3-5229DB484FC6}"/>
              </a:ext>
            </a:extLst>
          </p:cNvPr>
          <p:cNvCxnSpPr/>
          <p:nvPr/>
        </p:nvCxnSpPr>
        <p:spPr>
          <a:xfrm flipV="1">
            <a:off x="4649821" y="1556426"/>
            <a:ext cx="0" cy="42218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79D39A3-1752-9A59-5559-466D147172D3}"/>
              </a:ext>
            </a:extLst>
          </p:cNvPr>
          <p:cNvCxnSpPr>
            <a:cxnSpLocks/>
          </p:cNvCxnSpPr>
          <p:nvPr/>
        </p:nvCxnSpPr>
        <p:spPr>
          <a:xfrm>
            <a:off x="4802221" y="5930630"/>
            <a:ext cx="68709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A0136D-B451-6F5D-176C-D0C781EF37EB}"/>
              </a:ext>
            </a:extLst>
          </p:cNvPr>
          <p:cNvSpPr txBox="1"/>
          <p:nvPr/>
        </p:nvSpPr>
        <p:spPr>
          <a:xfrm>
            <a:off x="3317135" y="5131899"/>
            <a:ext cx="1274320" cy="369332"/>
          </a:xfrm>
          <a:prstGeom prst="rect">
            <a:avLst/>
          </a:prstGeom>
          <a:noFill/>
        </p:spPr>
        <p:txBody>
          <a:bodyPr wrap="square" rtlCol="0">
            <a:spAutoFit/>
          </a:bodyPr>
          <a:lstStyle/>
          <a:p>
            <a:pPr algn="r"/>
            <a:r>
              <a:rPr lang="en-US" dirty="0"/>
              <a:t>Feasibility</a:t>
            </a:r>
          </a:p>
        </p:txBody>
      </p:sp>
      <p:sp>
        <p:nvSpPr>
          <p:cNvPr id="9" name="TextBox 8">
            <a:extLst>
              <a:ext uri="{FF2B5EF4-FFF2-40B4-BE49-F238E27FC236}">
                <a16:creationId xmlns:a16="http://schemas.microsoft.com/office/drawing/2014/main" id="{905C7D37-A68E-7DDE-7483-92EDCCFA45F0}"/>
              </a:ext>
            </a:extLst>
          </p:cNvPr>
          <p:cNvSpPr txBox="1"/>
          <p:nvPr/>
        </p:nvSpPr>
        <p:spPr>
          <a:xfrm>
            <a:off x="4649821" y="6058695"/>
            <a:ext cx="1099147" cy="369332"/>
          </a:xfrm>
          <a:prstGeom prst="rect">
            <a:avLst/>
          </a:prstGeom>
          <a:noFill/>
        </p:spPr>
        <p:txBody>
          <a:bodyPr wrap="none" rtlCol="0">
            <a:spAutoFit/>
          </a:bodyPr>
          <a:lstStyle/>
          <a:p>
            <a:r>
              <a:rPr lang="en-US" dirty="0"/>
              <a:t>Reliability</a:t>
            </a:r>
          </a:p>
        </p:txBody>
      </p:sp>
      <p:sp>
        <p:nvSpPr>
          <p:cNvPr id="10" name="TextBox 9">
            <a:extLst>
              <a:ext uri="{FF2B5EF4-FFF2-40B4-BE49-F238E27FC236}">
                <a16:creationId xmlns:a16="http://schemas.microsoft.com/office/drawing/2014/main" id="{A574F21E-9197-4782-C4DE-A60F66A8C707}"/>
              </a:ext>
            </a:extLst>
          </p:cNvPr>
          <p:cNvSpPr txBox="1"/>
          <p:nvPr/>
        </p:nvSpPr>
        <p:spPr>
          <a:xfrm>
            <a:off x="8975516" y="4093501"/>
            <a:ext cx="1347805" cy="369332"/>
          </a:xfrm>
          <a:prstGeom prst="rect">
            <a:avLst/>
          </a:prstGeom>
          <a:noFill/>
        </p:spPr>
        <p:txBody>
          <a:bodyPr wrap="none" rtlCol="0">
            <a:spAutoFit/>
          </a:bodyPr>
          <a:lstStyle/>
          <a:p>
            <a:r>
              <a:rPr lang="en-US" dirty="0"/>
              <a:t>Placebo Test</a:t>
            </a:r>
          </a:p>
        </p:txBody>
      </p:sp>
      <p:sp>
        <p:nvSpPr>
          <p:cNvPr id="11" name="TextBox 10">
            <a:extLst>
              <a:ext uri="{FF2B5EF4-FFF2-40B4-BE49-F238E27FC236}">
                <a16:creationId xmlns:a16="http://schemas.microsoft.com/office/drawing/2014/main" id="{F2A5FCF5-2C27-4AFC-62C7-93AFB8273009}"/>
              </a:ext>
            </a:extLst>
          </p:cNvPr>
          <p:cNvSpPr txBox="1"/>
          <p:nvPr/>
        </p:nvSpPr>
        <p:spPr>
          <a:xfrm>
            <a:off x="4649821" y="3365127"/>
            <a:ext cx="1857688" cy="369332"/>
          </a:xfrm>
          <a:prstGeom prst="rect">
            <a:avLst/>
          </a:prstGeom>
          <a:noFill/>
        </p:spPr>
        <p:txBody>
          <a:bodyPr wrap="none" rtlCol="0">
            <a:spAutoFit/>
          </a:bodyPr>
          <a:lstStyle/>
          <a:p>
            <a:r>
              <a:rPr lang="en-US" dirty="0"/>
              <a:t>Feature Balancing</a:t>
            </a:r>
          </a:p>
        </p:txBody>
      </p:sp>
      <p:sp>
        <p:nvSpPr>
          <p:cNvPr id="12" name="TextBox 11">
            <a:extLst>
              <a:ext uri="{FF2B5EF4-FFF2-40B4-BE49-F238E27FC236}">
                <a16:creationId xmlns:a16="http://schemas.microsoft.com/office/drawing/2014/main" id="{7484FF2E-F70A-834D-BFED-2C5B77848FC5}"/>
              </a:ext>
            </a:extLst>
          </p:cNvPr>
          <p:cNvSpPr txBox="1"/>
          <p:nvPr/>
        </p:nvSpPr>
        <p:spPr>
          <a:xfrm>
            <a:off x="6886310" y="2636127"/>
            <a:ext cx="2099677" cy="369332"/>
          </a:xfrm>
          <a:prstGeom prst="rect">
            <a:avLst/>
          </a:prstGeom>
          <a:noFill/>
        </p:spPr>
        <p:txBody>
          <a:bodyPr wrap="none" rtlCol="0">
            <a:spAutoFit/>
          </a:bodyPr>
          <a:lstStyle/>
          <a:p>
            <a:r>
              <a:rPr lang="en-US" dirty="0"/>
              <a:t>Coefficient stability*</a:t>
            </a:r>
          </a:p>
        </p:txBody>
      </p:sp>
      <p:sp>
        <p:nvSpPr>
          <p:cNvPr id="13" name="Footer Placeholder 12">
            <a:extLst>
              <a:ext uri="{FF2B5EF4-FFF2-40B4-BE49-F238E27FC236}">
                <a16:creationId xmlns:a16="http://schemas.microsoft.com/office/drawing/2014/main" id="{1E61C3FD-CE86-EA64-05A7-1A5C36C368C8}"/>
              </a:ext>
            </a:extLst>
          </p:cNvPr>
          <p:cNvSpPr>
            <a:spLocks noGrp="1"/>
          </p:cNvSpPr>
          <p:nvPr>
            <p:ph type="ftr" sz="quarter" idx="11"/>
          </p:nvPr>
        </p:nvSpPr>
        <p:spPr/>
        <p:txBody>
          <a:bodyPr/>
          <a:lstStyle/>
          <a:p>
            <a:r>
              <a:rPr lang="en-US"/>
              <a:t>Causal inference crash course - hsujulia</a:t>
            </a:r>
          </a:p>
        </p:txBody>
      </p:sp>
      <p:sp>
        <p:nvSpPr>
          <p:cNvPr id="14" name="Slide Number Placeholder 13">
            <a:extLst>
              <a:ext uri="{FF2B5EF4-FFF2-40B4-BE49-F238E27FC236}">
                <a16:creationId xmlns:a16="http://schemas.microsoft.com/office/drawing/2014/main" id="{F483F9B5-3B4C-5726-E608-A3FE7D2B6B30}"/>
              </a:ext>
            </a:extLst>
          </p:cNvPr>
          <p:cNvSpPr>
            <a:spLocks noGrp="1"/>
          </p:cNvSpPr>
          <p:nvPr>
            <p:ph type="sldNum" sz="quarter" idx="12"/>
          </p:nvPr>
        </p:nvSpPr>
        <p:spPr/>
        <p:txBody>
          <a:bodyPr/>
          <a:lstStyle/>
          <a:p>
            <a:fld id="{747C3DC3-9B3F-7F44-ADCE-5AEE1C23E1F0}" type="slidenum">
              <a:rPr lang="en-US" smtClean="0"/>
              <a:t>6</a:t>
            </a:fld>
            <a:endParaRPr lang="en-US"/>
          </a:p>
        </p:txBody>
      </p:sp>
      <p:sp>
        <p:nvSpPr>
          <p:cNvPr id="15" name="TextBox 14">
            <a:extLst>
              <a:ext uri="{FF2B5EF4-FFF2-40B4-BE49-F238E27FC236}">
                <a16:creationId xmlns:a16="http://schemas.microsoft.com/office/drawing/2014/main" id="{B2400154-B11C-4391-E082-26EC81DFD7B8}"/>
              </a:ext>
            </a:extLst>
          </p:cNvPr>
          <p:cNvSpPr txBox="1"/>
          <p:nvPr/>
        </p:nvSpPr>
        <p:spPr>
          <a:xfrm>
            <a:off x="10323321" y="4703886"/>
            <a:ext cx="1262974" cy="369332"/>
          </a:xfrm>
          <a:prstGeom prst="rect">
            <a:avLst/>
          </a:prstGeom>
          <a:noFill/>
        </p:spPr>
        <p:txBody>
          <a:bodyPr wrap="none" rtlCol="0">
            <a:spAutoFit/>
          </a:bodyPr>
          <a:lstStyle/>
          <a:p>
            <a:r>
              <a:rPr lang="en-US" dirty="0"/>
              <a:t>Experiment</a:t>
            </a:r>
          </a:p>
        </p:txBody>
      </p:sp>
    </p:spTree>
    <p:extLst>
      <p:ext uri="{BB962C8B-B14F-4D97-AF65-F5344CB8AC3E}">
        <p14:creationId xmlns:p14="http://schemas.microsoft.com/office/powerpoint/2010/main" val="394866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5105A09-6DCC-03CB-D4E6-255C5AE34BA4}"/>
              </a:ext>
            </a:extLst>
          </p:cNvPr>
          <p:cNvSpPr>
            <a:spLocks noGrp="1"/>
          </p:cNvSpPr>
          <p:nvPr>
            <p:ph type="title"/>
          </p:nvPr>
        </p:nvSpPr>
        <p:spPr/>
        <p:txBody>
          <a:bodyPr/>
          <a:lstStyle/>
          <a:p>
            <a:r>
              <a:rPr lang="en-US" dirty="0"/>
              <a:t>Conducting an experiment</a:t>
            </a:r>
            <a:endParaRPr lang="en-US" sz="1500" dirty="0"/>
          </a:p>
        </p:txBody>
      </p:sp>
      <p:sp>
        <p:nvSpPr>
          <p:cNvPr id="10" name="Text Placeholder 9">
            <a:extLst>
              <a:ext uri="{FF2B5EF4-FFF2-40B4-BE49-F238E27FC236}">
                <a16:creationId xmlns:a16="http://schemas.microsoft.com/office/drawing/2014/main" id="{6826A398-75DF-C18A-A48A-769C71C8749B}"/>
              </a:ext>
            </a:extLst>
          </p:cNvPr>
          <p:cNvSpPr>
            <a:spLocks noGrp="1"/>
          </p:cNvSpPr>
          <p:nvPr>
            <p:ph type="body" idx="1"/>
          </p:nvPr>
        </p:nvSpPr>
        <p:spPr/>
        <p:txBody>
          <a:bodyPr/>
          <a:lstStyle/>
          <a:p>
            <a:r>
              <a:rPr lang="en-US" dirty="0"/>
              <a:t>The hard work is at the setup,</a:t>
            </a:r>
          </a:p>
          <a:p>
            <a:r>
              <a:rPr lang="en-US" dirty="0"/>
              <a:t>But you may not get you what you want</a:t>
            </a:r>
          </a:p>
        </p:txBody>
      </p:sp>
      <p:sp>
        <p:nvSpPr>
          <p:cNvPr id="4" name="Footer Placeholder 3">
            <a:extLst>
              <a:ext uri="{FF2B5EF4-FFF2-40B4-BE49-F238E27FC236}">
                <a16:creationId xmlns:a16="http://schemas.microsoft.com/office/drawing/2014/main" id="{9AFE0263-F207-78DB-34C7-83959C1CB08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C1AB4C5-65A2-2A1C-9407-A36359127810}"/>
              </a:ext>
            </a:extLst>
          </p:cNvPr>
          <p:cNvSpPr>
            <a:spLocks noGrp="1"/>
          </p:cNvSpPr>
          <p:nvPr>
            <p:ph type="sldNum" sz="quarter" idx="12"/>
          </p:nvPr>
        </p:nvSpPr>
        <p:spPr/>
        <p:txBody>
          <a:bodyPr/>
          <a:lstStyle/>
          <a:p>
            <a:fld id="{747C3DC3-9B3F-7F44-ADCE-5AEE1C23E1F0}" type="slidenum">
              <a:rPr lang="en-US" smtClean="0"/>
              <a:t>7</a:t>
            </a:fld>
            <a:endParaRPr lang="en-US"/>
          </a:p>
        </p:txBody>
      </p:sp>
    </p:spTree>
    <p:extLst>
      <p:ext uri="{BB962C8B-B14F-4D97-AF65-F5344CB8AC3E}">
        <p14:creationId xmlns:p14="http://schemas.microsoft.com/office/powerpoint/2010/main" val="89964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D7F1-FC80-C193-71DA-EBA9D8015700}"/>
              </a:ext>
            </a:extLst>
          </p:cNvPr>
          <p:cNvSpPr>
            <a:spLocks noGrp="1"/>
          </p:cNvSpPr>
          <p:nvPr>
            <p:ph type="title"/>
          </p:nvPr>
        </p:nvSpPr>
        <p:spPr/>
        <p:txBody>
          <a:bodyPr/>
          <a:lstStyle/>
          <a:p>
            <a:r>
              <a:rPr lang="en-US" dirty="0"/>
              <a:t>Big idea: create the randomization you wish you had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D973B-DBEB-A90F-0A4D-0EC46A5E0BA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b="0" i="1" smtClean="0">
                              <a:latin typeface="Cambria Math" panose="02040503050406030204" pitchFamily="18" charset="0"/>
                            </a:rPr>
                            <m:t>𝑜𝑏𝑠</m:t>
                          </m:r>
                        </m:sup>
                      </m:sSup>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When we cannot run an experiment, we can use observational data. We want to control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to deal with selection bias.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b="0" i="1" smtClean="0">
                              <a:latin typeface="Cambria Math" panose="02040503050406030204" pitchFamily="18" charset="0"/>
                            </a:rPr>
                            <m:t>𝑒𝑥𝑝</m:t>
                          </m:r>
                        </m:sup>
                      </m:sSup>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m:t>
                          </m:r>
                        </m:sub>
                      </m:sSub>
                    </m:oMath>
                  </m:oMathPara>
                </a14:m>
                <a:endParaRPr lang="en-US" dirty="0"/>
              </a:p>
              <a:p>
                <a:r>
                  <a:rPr lang="en-US" dirty="0"/>
                  <a:t>If we could randomly assign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then we will have no selection bias by design. We want to know whether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i="1">
                            <a:latin typeface="Cambria Math" panose="02040503050406030204" pitchFamily="18" charset="0"/>
                          </a:rPr>
                          <m:t>𝑜𝑏𝑠</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b="0" i="1" smtClean="0">
                            <a:latin typeface="Cambria Math" panose="02040503050406030204" pitchFamily="18" charset="0"/>
                          </a:rPr>
                          <m:t>𝑒𝑥𝑝</m:t>
                        </m:r>
                      </m:sup>
                    </m:sSup>
                  </m:oMath>
                </a14:m>
                <a:r>
                  <a:rPr lang="en-US" dirty="0"/>
                  <a:t>?</a:t>
                </a:r>
              </a:p>
            </p:txBody>
          </p:sp>
        </mc:Choice>
        <mc:Fallback xmlns="">
          <p:sp>
            <p:nvSpPr>
              <p:cNvPr id="3" name="Content Placeholder 2">
                <a:extLst>
                  <a:ext uri="{FF2B5EF4-FFF2-40B4-BE49-F238E27FC236}">
                    <a16:creationId xmlns:a16="http://schemas.microsoft.com/office/drawing/2014/main" id="{75FD973B-DBEB-A90F-0A4D-0EC46A5E0BAB}"/>
                  </a:ext>
                </a:extLst>
              </p:cNvPr>
              <p:cNvSpPr>
                <a:spLocks noGrp="1" noRot="1" noChangeAspect="1" noMove="1" noResize="1" noEditPoints="1" noAdjustHandles="1" noChangeArrowheads="1" noChangeShapeType="1" noTextEdit="1"/>
              </p:cNvSpPr>
              <p:nvPr>
                <p:ph idx="1"/>
              </p:nvPr>
            </p:nvSpPr>
            <p:spPr>
              <a:blipFill>
                <a:blip r:embed="rId2"/>
                <a:stretch>
                  <a:fillRect l="-1086" t="-1163" r="-18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38A7B50-2C13-6579-4389-0390D983FC3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AC86AEB6-EFED-D35E-E3D0-5BD4766191A3}"/>
              </a:ext>
            </a:extLst>
          </p:cNvPr>
          <p:cNvSpPr>
            <a:spLocks noGrp="1"/>
          </p:cNvSpPr>
          <p:nvPr>
            <p:ph type="sldNum" sz="quarter" idx="12"/>
          </p:nvPr>
        </p:nvSpPr>
        <p:spPr/>
        <p:txBody>
          <a:bodyPr/>
          <a:lstStyle/>
          <a:p>
            <a:fld id="{747C3DC3-9B3F-7F44-ADCE-5AEE1C23E1F0}" type="slidenum">
              <a:rPr lang="en-US" smtClean="0"/>
              <a:t>8</a:t>
            </a:fld>
            <a:endParaRPr lang="en-US"/>
          </a:p>
        </p:txBody>
      </p:sp>
    </p:spTree>
    <p:extLst>
      <p:ext uri="{BB962C8B-B14F-4D97-AF65-F5344CB8AC3E}">
        <p14:creationId xmlns:p14="http://schemas.microsoft.com/office/powerpoint/2010/main" val="131826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2955</Words>
  <Application>Microsoft Macintosh PowerPoint</Application>
  <PresentationFormat>Widescreen</PresentationFormat>
  <Paragraphs>377</Paragraphs>
  <Slides>37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Causal Inference Crash Course: Arguable Validation for Cross-Sectional Models</vt:lpstr>
      <vt:lpstr>Causal Inference Series</vt:lpstr>
      <vt:lpstr>Overview</vt:lpstr>
      <vt:lpstr>What are we arguably validating?</vt:lpstr>
      <vt:lpstr>Actions you may take based on arguable validation</vt:lpstr>
      <vt:lpstr>Arguable validation of design</vt:lpstr>
      <vt:lpstr>High Level</vt:lpstr>
      <vt:lpstr>Conducting an experiment</vt:lpstr>
      <vt:lpstr>Big idea: create the randomization you wish you had</vt:lpstr>
      <vt:lpstr>Experimentation for validation</vt:lpstr>
      <vt:lpstr>Drawbacks</vt:lpstr>
      <vt:lpstr>Placebo test</vt:lpstr>
      <vt:lpstr>The big idea</vt:lpstr>
      <vt:lpstr>Make a Covariate an Outcome</vt:lpstr>
      <vt:lpstr>Feasibility – what if Y_i^pre is X_i?</vt:lpstr>
      <vt:lpstr>Drawbacks</vt:lpstr>
      <vt:lpstr>Coefficient stability</vt:lpstr>
      <vt:lpstr>Setup</vt:lpstr>
      <vt:lpstr>The big idea</vt:lpstr>
      <vt:lpstr>Coefficient stability test and interpretation</vt:lpstr>
      <vt:lpstr>Simulation results</vt:lpstr>
      <vt:lpstr>Drawbacks on Interpretation</vt:lpstr>
      <vt:lpstr>Sample Interpretation</vt:lpstr>
      <vt:lpstr>Feature balancing (aka covariate balancing)</vt:lpstr>
      <vt:lpstr>Setup </vt:lpstr>
      <vt:lpstr>The primitive to the big idea</vt:lpstr>
      <vt:lpstr>The big idea</vt:lpstr>
      <vt:lpstr>Implementation</vt:lpstr>
      <vt:lpstr>Drawbacks</vt:lpstr>
      <vt:lpstr>Simulation</vt:lpstr>
      <vt:lpstr>Conclusion</vt:lpstr>
      <vt:lpstr>Causal Inference Series</vt:lpstr>
      <vt:lpstr>Literature Review of Related Papers</vt:lpstr>
      <vt:lpstr>Appendix Slides</vt:lpstr>
      <vt:lpstr>Placebo Type 2: Shift your Entire Dataset Back</vt:lpstr>
      <vt:lpstr>Placebo tests are not A/A tests</vt:lpstr>
      <vt:lpstr>Optimize for feature 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4: Arguable Validation</dc:title>
  <dc:creator>Julian Hsu</dc:creator>
  <cp:lastModifiedBy>Julian Hsu</cp:lastModifiedBy>
  <cp:revision>228</cp:revision>
  <dcterms:created xsi:type="dcterms:W3CDTF">2022-07-27T00:42:25Z</dcterms:created>
  <dcterms:modified xsi:type="dcterms:W3CDTF">2022-12-16T23:12:32Z</dcterms:modified>
</cp:coreProperties>
</file>