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335" r:id="rId3"/>
    <p:sldId id="258" r:id="rId4"/>
    <p:sldId id="336" r:id="rId5"/>
    <p:sldId id="301" r:id="rId6"/>
    <p:sldId id="312" r:id="rId7"/>
    <p:sldId id="302" r:id="rId8"/>
    <p:sldId id="313" r:id="rId9"/>
    <p:sldId id="341" r:id="rId10"/>
    <p:sldId id="308" r:id="rId11"/>
    <p:sldId id="323" r:id="rId12"/>
    <p:sldId id="324" r:id="rId13"/>
    <p:sldId id="342" r:id="rId14"/>
    <p:sldId id="347" r:id="rId15"/>
    <p:sldId id="326" r:id="rId16"/>
    <p:sldId id="310" r:id="rId17"/>
    <p:sldId id="329" r:id="rId18"/>
    <p:sldId id="334" r:id="rId19"/>
    <p:sldId id="332" r:id="rId20"/>
    <p:sldId id="333" r:id="rId21"/>
    <p:sldId id="338" r:id="rId22"/>
    <p:sldId id="325" r:id="rId23"/>
    <p:sldId id="339" r:id="rId24"/>
    <p:sldId id="314" r:id="rId25"/>
    <p:sldId id="315" r:id="rId26"/>
    <p:sldId id="322" r:id="rId27"/>
    <p:sldId id="316" r:id="rId28"/>
    <p:sldId id="318" r:id="rId29"/>
    <p:sldId id="344" r:id="rId30"/>
    <p:sldId id="345" r:id="rId31"/>
    <p:sldId id="346" r:id="rId32"/>
    <p:sldId id="349" r:id="rId33"/>
    <p:sldId id="304" r:id="rId34"/>
    <p:sldId id="306" r:id="rId35"/>
    <p:sldId id="267" r:id="rId36"/>
    <p:sldId id="272" r:id="rId37"/>
    <p:sldId id="328" r:id="rId38"/>
    <p:sldId id="3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2"/>
    <p:restoredTop sz="88418"/>
  </p:normalViewPr>
  <p:slideViewPr>
    <p:cSldViewPr snapToGrid="0" snapToObjects="1">
      <p:cViewPr>
        <p:scale>
          <a:sx n="133" d="100"/>
          <a:sy n="133" d="100"/>
        </p:scale>
        <p:origin x="480" y="-4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6</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r>
                  <a:rPr lang="en-US" sz="2000" dirty="0"/>
                  <a:t>. See the Appendix for how to test hypothesis based on transformations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Choice>
        <mc:Fallback xmlns="">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r>
                  <a:rPr lang="en-US" sz="2000" i="0">
                    <a:latin typeface="Cambria Math" panose="02040503050406030204" pitchFamily="18" charset="0"/>
                  </a:rPr>
                  <a:t>𝛽 ̂</a:t>
                </a:r>
                <a:r>
                  <a:rPr lang="en-US" sz="2000" dirty="0"/>
                  <a:t>. See the Appendix for how to test hypothesis based on transformations of </a:t>
                </a:r>
                <a:r>
                  <a:rPr lang="en-US" sz="2000" i="0">
                    <a:latin typeface="Cambria Math" panose="02040503050406030204" pitchFamily="18" charset="0"/>
                  </a:rPr>
                  <a:t>𝛽 ̂</a:t>
                </a:r>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Fallback>
      </mc:AlternateContent>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10</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19</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24</a:t>
            </a:fld>
            <a:endParaRPr lang="en-US"/>
          </a:p>
        </p:txBody>
      </p:sp>
    </p:spTree>
    <p:extLst>
      <p:ext uri="{BB962C8B-B14F-4D97-AF65-F5344CB8AC3E}">
        <p14:creationId xmlns:p14="http://schemas.microsoft.com/office/powerpoint/2010/main" val="377062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25</a:t>
            </a:fld>
            <a:endParaRPr lang="en-US"/>
          </a:p>
        </p:txBody>
      </p:sp>
    </p:spTree>
    <p:extLst>
      <p:ext uri="{BB962C8B-B14F-4D97-AF65-F5344CB8AC3E}">
        <p14:creationId xmlns:p14="http://schemas.microsoft.com/office/powerpoint/2010/main" val="275369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38</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10/12/22</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10/12/22</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ata.com/manuals13/rnlcom.pdf"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tats.idre.ucla.edu/r/faq/how-can-i-estimate-the-standard-error-of-transformed-regression-parameters-in-r-using-the-delta-metho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normAutofit/>
          </a:bodyPr>
          <a:lstStyle/>
          <a:p>
            <a:r>
              <a:rPr lang="en-US" dirty="0"/>
              <a:t>What happens if the estimator is consistent, but we cannot figure out how the estimator is distributed? </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now is sufficient to know what a redrawn dataset looks like.</a:t>
            </a:r>
          </a:p>
          <a:p>
            <a:pPr marL="0" indent="0">
              <a:buNone/>
            </a:pPr>
            <a:endParaRPr lang="en-US" dirty="0"/>
          </a:p>
        </p:txBody>
      </p:sp>
    </p:spTree>
    <p:extLst>
      <p:ext uri="{BB962C8B-B14F-4D97-AF65-F5344CB8AC3E}">
        <p14:creationId xmlns:p14="http://schemas.microsoft.com/office/powerpoint/2010/main" val="244928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above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bootstrap statistics approaches the truth.</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4BDF-E83A-875A-0164-86A8AF20A8BB}"/>
              </a:ext>
            </a:extLst>
          </p:cNvPr>
          <p:cNvSpPr>
            <a:spLocks noGrp="1"/>
          </p:cNvSpPr>
          <p:nvPr>
            <p:ph type="title"/>
          </p:nvPr>
        </p:nvSpPr>
        <p:spPr/>
        <p:txBody>
          <a:bodyPr/>
          <a:lstStyle/>
          <a:p>
            <a:r>
              <a:rPr lang="en-US" dirty="0"/>
              <a:t>Bootstrap advantages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15E4C4-96EC-0A06-1C88-6F490CB9A129}"/>
                  </a:ext>
                </a:extLst>
              </p:cNvPr>
              <p:cNvSpPr>
                <a:spLocks noGrp="1"/>
              </p:cNvSpPr>
              <p:nvPr>
                <p:ph idx="1"/>
              </p:nvPr>
            </p:nvSpPr>
            <p:spPr/>
            <p:txBody>
              <a:bodyPr/>
              <a:lstStyle/>
              <a:p>
                <a:r>
                  <a:rPr lang="en-US" dirty="0"/>
                  <a:t>It may be faster to do bootstraps than calculate the analytical standard error</a:t>
                </a:r>
              </a:p>
              <a:p>
                <a:pPr lvl="1"/>
                <a:r>
                  <a:rPr lang="en-US" dirty="0"/>
                  <a:t>In OLS, you need to do matrix inversion to calculate the variance of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oMath>
                </a14:m>
                <a:endParaRPr lang="en-US" dirty="0"/>
              </a:p>
              <a:p>
                <a:pPr lvl="1"/>
                <a:r>
                  <a:rPr lang="en-US" dirty="0"/>
                  <a:t>It may be faster to calculate the variance by bootstrap if you calculate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𝑠</m:t>
                        </m:r>
                      </m:sub>
                    </m:sSub>
                  </m:oMath>
                </a14:m>
                <a:r>
                  <a:rPr lang="en-US" dirty="0"/>
                  <a:t> with stochastic gradient descent.</a:t>
                </a:r>
              </a:p>
              <a:p>
                <a:r>
                  <a:rPr lang="en-US" dirty="0"/>
                  <a:t>The analytical solution may also rely on too many assumptions. For example, the assumes we make on the error distributions to deal with clustering and heteroskedasticity. (See Appendix)</a:t>
                </a:r>
              </a:p>
              <a:p>
                <a:pPr lvl="2"/>
                <a:endParaRPr lang="en-US" dirty="0"/>
              </a:p>
            </p:txBody>
          </p:sp>
        </mc:Choice>
        <mc:Fallback>
          <p:sp>
            <p:nvSpPr>
              <p:cNvPr id="3" name="Content Placeholder 2">
                <a:extLst>
                  <a:ext uri="{FF2B5EF4-FFF2-40B4-BE49-F238E27FC236}">
                    <a16:creationId xmlns:a16="http://schemas.microsoft.com/office/drawing/2014/main" id="{0415E4C4-96EC-0A06-1C88-6F490CB9A129}"/>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78302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740B-EF9B-E35A-2BC3-6A58066940FC}"/>
              </a:ext>
            </a:extLst>
          </p:cNvPr>
          <p:cNvSpPr>
            <a:spLocks noGrp="1"/>
          </p:cNvSpPr>
          <p:nvPr>
            <p:ph type="title"/>
          </p:nvPr>
        </p:nvSpPr>
        <p:spPr/>
        <p:txBody>
          <a:bodyPr/>
          <a:lstStyle/>
          <a:p>
            <a:r>
              <a:rPr lang="en-US" dirty="0"/>
              <a:t>Recommendation on Bootstraps</a:t>
            </a:r>
          </a:p>
        </p:txBody>
      </p:sp>
      <p:sp>
        <p:nvSpPr>
          <p:cNvPr id="3" name="Content Placeholder 2">
            <a:extLst>
              <a:ext uri="{FF2B5EF4-FFF2-40B4-BE49-F238E27FC236}">
                <a16:creationId xmlns:a16="http://schemas.microsoft.com/office/drawing/2014/main" id="{7D825A50-0C18-2C19-FC03-C3EC11707DC2}"/>
              </a:ext>
            </a:extLst>
          </p:cNvPr>
          <p:cNvSpPr>
            <a:spLocks noGrp="1"/>
          </p:cNvSpPr>
          <p:nvPr>
            <p:ph idx="1"/>
          </p:nvPr>
        </p:nvSpPr>
        <p:spPr/>
        <p:txBody>
          <a:bodyPr/>
          <a:lstStyle/>
          <a:p>
            <a:r>
              <a:rPr lang="en-US" dirty="0"/>
              <a:t>Save your time and learn quickly. </a:t>
            </a:r>
          </a:p>
          <a:p>
            <a:pPr marL="0" indent="0">
              <a:buNone/>
            </a:pPr>
            <a:r>
              <a:rPr lang="en-US" dirty="0"/>
              <a:t>1. Calculate your standard errors without bootstraps first.</a:t>
            </a:r>
          </a:p>
          <a:p>
            <a:pPr marL="0" indent="0">
              <a:buNone/>
            </a:pPr>
            <a:r>
              <a:rPr lang="en-US" dirty="0"/>
              <a:t>2. See how they change when you try making different assumptions (clustering, heteroskedasticity). To save time, you can use a smaller dataset.</a:t>
            </a:r>
          </a:p>
          <a:p>
            <a:pPr marL="0" indent="0">
              <a:buNone/>
            </a:pPr>
            <a:r>
              <a:rPr lang="en-US" dirty="0"/>
              <a:t>3. If these results are similar, then it’s not worth bootstrapping.</a:t>
            </a:r>
          </a:p>
        </p:txBody>
      </p:sp>
    </p:spTree>
    <p:extLst>
      <p:ext uri="{BB962C8B-B14F-4D97-AF65-F5344CB8AC3E}">
        <p14:creationId xmlns:p14="http://schemas.microsoft.com/office/powerpoint/2010/main" val="282659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Example 1: Coefficients from standard LASSO and Ridge regressions are not consistent, so bootstrapping will not deliver inference results. </a:t>
                </a:r>
                <a:r>
                  <a:rPr lang="en-US" dirty="0">
                    <a:hlinkClick r:id="rId2" action="ppaction://hlinksldjump"/>
                  </a:rPr>
                  <a:t>See Appendix for details.</a:t>
                </a:r>
                <a:r>
                  <a:rPr lang="en-US" dirty="0"/>
                  <a:t> </a:t>
                </a:r>
              </a:p>
              <a:p>
                <a:r>
                  <a:rPr lang="en-US" dirty="0"/>
                  <a:t>Example 2: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3"/>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fontScale="92500"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a:p>
            <a:pPr marL="514350" indent="-514350">
              <a:buFont typeface="+mj-lt"/>
              <a:buAutoNum type="arabicParenR"/>
            </a:pPr>
            <a:r>
              <a:rPr lang="en-US" dirty="0"/>
              <a:t>Multiple Hypothesis </a:t>
            </a:r>
            <a:r>
              <a:rPr lang="en-US"/>
              <a:t>and Sequential Testing</a:t>
            </a:r>
            <a:endParaRPr lang="en-US" dirty="0"/>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 </a:t>
                </a:r>
                <a:r>
                  <a:rPr lang="en-US"/>
                  <a:t>and combinations</a:t>
                </a:r>
                <a:endParaRPr lang="en-US" dirty="0"/>
              </a:p>
              <a:p>
                <a:pPr lvl="1"/>
                <a:r>
                  <a:rPr lang="en-US" dirty="0">
                    <a:hlinkClick r:id="rId2"/>
                  </a:rPr>
                  <a:t>https://www.stata.com/support/faqs/statistics/compute-standard-errors-with-margins/</a:t>
                </a:r>
                <a:endParaRPr lang="en-US" dirty="0"/>
              </a:p>
              <a:p>
                <a:pPr lvl="1"/>
                <a:r>
                  <a:rPr lang="en-US" dirty="0">
                    <a:hlinkClick r:id="rId3"/>
                  </a:rPr>
                  <a:t>https://www.stata.com/manuals13/rnlcom.pdf</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4"/>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xmlns="">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5"/>
                <a:stretch>
                  <a:fillRect l="-1086" t="-2326" r="-1448" b="-2907"/>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Inference and Forecasting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697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81061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Inference and bias</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851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vs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still be biased.</a:t>
                </a:r>
              </a:p>
            </p:txBody>
          </p:sp>
        </mc:Choice>
        <mc:Fallback xmlns="">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3785873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003836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Since there is feature selection by biasing estimates towards zero, LASSO coefficients do not necessarily converge to the true values.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xmlns="">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75514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1921304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3740148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Appendix - Challenges for calculating the variance</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081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E8064975-7A74-0E77-682C-A1CAB0EEFC63}"/>
                  </a:ext>
                </a:extLst>
              </p:cNvPr>
              <p:cNvSpPr>
                <a:spLocks noGrp="1"/>
              </p:cNvSpPr>
              <p:nvPr>
                <p:ph type="title"/>
              </p:nvPr>
            </p:nvSpPr>
            <p:spPr/>
            <p:txBody>
              <a:bodyPr/>
              <a:lstStyle/>
              <a:p>
                <a:r>
                  <a:rPr lang="en-US" dirty="0"/>
                  <a:t>Assumptions in the distribution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p:txBody>
          </p:sp>
        </mc:Choice>
        <mc:Fallback xmlns="">
          <p:sp>
            <p:nvSpPr>
              <p:cNvPr id="4" name="Title 3">
                <a:extLst>
                  <a:ext uri="{FF2B5EF4-FFF2-40B4-BE49-F238E27FC236}">
                    <a16:creationId xmlns:a16="http://schemas.microsoft.com/office/drawing/2014/main" id="{E8064975-7A74-0E77-682C-A1CAB0EEFC63}"/>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6C6CB2F-5241-4CD7-62A1-E68B5DA3077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To know how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 is distributed, we assumed that 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does not vary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2. that the variance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is the same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a:t>
                </a:r>
              </a:p>
              <a:p>
                <a:r>
                  <a:rPr lang="en-US" dirty="0"/>
                  <a:t>When 1. or 2. are not true, we are likely under estimating the variance. This means we be incorrectly concluding something is statistically insignificant. </a:t>
                </a:r>
              </a:p>
              <a:p>
                <a:r>
                  <a:rPr lang="en-US" dirty="0"/>
                  <a:t>Two common types of correlation:</a:t>
                </a:r>
              </a:p>
              <a:p>
                <a:pPr marL="914400" lvl="1" indent="-457200">
                  <a:buFont typeface="+mj-lt"/>
                  <a:buAutoNum type="arabicPeriod"/>
                </a:pPr>
                <a:r>
                  <a:rPr lang="en-US" dirty="0"/>
                  <a:t>Grouped or Clustered Errors</a:t>
                </a:r>
              </a:p>
              <a:p>
                <a:pPr marL="914400" lvl="1" indent="-457200">
                  <a:buFont typeface="+mj-lt"/>
                  <a:buAutoNum type="arabicPeriod"/>
                </a:pPr>
                <a:r>
                  <a:rPr lang="en-US" dirty="0"/>
                  <a:t>Heteroskedastic Errors</a:t>
                </a:r>
              </a:p>
            </p:txBody>
          </p:sp>
        </mc:Choice>
        <mc:Fallback xmlns="">
          <p:sp>
            <p:nvSpPr>
              <p:cNvPr id="5" name="Content Placeholder 4">
                <a:extLst>
                  <a:ext uri="{FF2B5EF4-FFF2-40B4-BE49-F238E27FC236}">
                    <a16:creationId xmlns:a16="http://schemas.microsoft.com/office/drawing/2014/main" id="{76C6CB2F-5241-4CD7-62A1-E68B5DA30772}"/>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78430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1D4A-A287-7410-4F57-50FEC7E62021}"/>
              </a:ext>
            </a:extLst>
          </p:cNvPr>
          <p:cNvSpPr>
            <a:spLocks noGrp="1"/>
          </p:cNvSpPr>
          <p:nvPr>
            <p:ph type="title"/>
          </p:nvPr>
        </p:nvSpPr>
        <p:spPr/>
        <p:txBody>
          <a:bodyPr/>
          <a:lstStyle/>
          <a:p>
            <a:r>
              <a:rPr lang="en-US" dirty="0"/>
              <a:t>Grouped or Clustered Standard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70728A-ADC1-7EB7-8A11-D293332A7970}"/>
                  </a:ext>
                </a:extLst>
              </p:cNvPr>
              <p:cNvSpPr>
                <a:spLocks noGrp="1"/>
              </p:cNvSpPr>
              <p:nvPr>
                <p:ph idx="1"/>
              </p:nvPr>
            </p:nvSpPr>
            <p:spPr/>
            <p:txBody>
              <a:bodyPr>
                <a:normAutofit/>
              </a:bodyPr>
              <a:lstStyle/>
              <a:p>
                <a:r>
                  <a:rPr lang="en-US" dirty="0"/>
                  <a:t>This often comes up when we are doing analysis with groups in them. For example, studying store-level impact using customer-level data:</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b>
                          <m:r>
                            <a:rPr lang="en-US" b="0" i="1" smtClean="0">
                              <a:latin typeface="Cambria Math" panose="02040503050406030204" pitchFamily="18" charset="0"/>
                            </a:rPr>
                            <m:t>𝑠</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b="0" i="1" smtClean="0">
                              <a:latin typeface="Cambria Math" panose="02040503050406030204" pitchFamily="18" charset="0"/>
                            </a:rPr>
                            <m:t>𝑠</m:t>
                          </m:r>
                        </m:sub>
                      </m:sSub>
                    </m:oMath>
                  </m:oMathPara>
                </a14:m>
                <a:endParaRPr lang="en-US" dirty="0"/>
              </a:p>
              <a:p>
                <a:r>
                  <a:rPr lang="en-US" dirty="0"/>
                  <a:t>Customers in the same store may experience the same shocks (same weather, selection, pricing etc.). This means that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b="0" i="1" smtClean="0">
                            <a:latin typeface="Cambria Math" panose="02040503050406030204" pitchFamily="18" charset="0"/>
                          </a:rPr>
                          <m:t>𝑠</m:t>
                        </m:r>
                      </m:sub>
                    </m:sSub>
                  </m:oMath>
                </a14:m>
                <a:r>
                  <a:rPr lang="en-US" dirty="0"/>
                  <a:t> is correlated within each store </a:t>
                </a:r>
                <a14:m>
                  <m:oMath xmlns:m="http://schemas.openxmlformats.org/officeDocument/2006/math">
                    <m:r>
                      <a:rPr lang="en-US" b="0" i="1" smtClean="0">
                        <a:latin typeface="Cambria Math" panose="02040503050406030204" pitchFamily="18" charset="0"/>
                      </a:rPr>
                      <m:t>𝑠</m:t>
                    </m:r>
                  </m:oMath>
                </a14:m>
                <a:r>
                  <a:rPr lang="en-US" dirty="0"/>
                  <a:t>. </a:t>
                </a:r>
              </a:p>
              <a:p>
                <a:r>
                  <a:rPr lang="en-US" dirty="0"/>
                  <a:t>If you ignore this, your model thinks the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b="0" i="1" smtClean="0">
                            <a:latin typeface="Cambria Math" panose="02040503050406030204" pitchFamily="18" charset="0"/>
                          </a:rPr>
                          <m:t>𝑠</m:t>
                        </m:r>
                      </m:sub>
                    </m:sSub>
                  </m:oMath>
                </a14:m>
                <a:r>
                  <a:rPr lang="en-US" dirty="0"/>
                  <a:t> is smaller than it really is. You may incorrectly find that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𝑠</m:t>
                        </m:r>
                      </m:sub>
                    </m:sSub>
                  </m:oMath>
                </a14:m>
                <a:r>
                  <a:rPr lang="en-US" dirty="0"/>
                  <a:t> is statistically significant.</a:t>
                </a:r>
              </a:p>
            </p:txBody>
          </p:sp>
        </mc:Choice>
        <mc:Fallback>
          <p:sp>
            <p:nvSpPr>
              <p:cNvPr id="3" name="Content Placeholder 2">
                <a:extLst>
                  <a:ext uri="{FF2B5EF4-FFF2-40B4-BE49-F238E27FC236}">
                    <a16:creationId xmlns:a16="http://schemas.microsoft.com/office/drawing/2014/main" id="{7A70728A-ADC1-7EB7-8A11-D293332A7970}"/>
                  </a:ext>
                </a:extLst>
              </p:cNvPr>
              <p:cNvSpPr>
                <a:spLocks noGrp="1" noRot="1" noChangeAspect="1" noMove="1" noResize="1" noEditPoints="1" noAdjustHandles="1" noChangeArrowheads="1" noChangeShapeType="1" noTextEdit="1"/>
              </p:cNvSpPr>
              <p:nvPr>
                <p:ph idx="1"/>
              </p:nvPr>
            </p:nvSpPr>
            <p:spPr>
              <a:blipFill>
                <a:blip r:embed="rId2"/>
                <a:stretch>
                  <a:fillRect l="-1086" t="-2326" r="-1086"/>
                </a:stretch>
              </a:blipFill>
            </p:spPr>
            <p:txBody>
              <a:bodyPr/>
              <a:lstStyle/>
              <a:p>
                <a:r>
                  <a:rPr lang="en-US">
                    <a:noFill/>
                  </a:rPr>
                  <a:t> </a:t>
                </a:r>
              </a:p>
            </p:txBody>
          </p:sp>
        </mc:Fallback>
      </mc:AlternateContent>
    </p:spTree>
    <p:extLst>
      <p:ext uri="{BB962C8B-B14F-4D97-AF65-F5344CB8AC3E}">
        <p14:creationId xmlns:p14="http://schemas.microsoft.com/office/powerpoint/2010/main" val="157666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B9AD-7BE4-2D5C-3F29-CD3A1E28448E}"/>
              </a:ext>
            </a:extLst>
          </p:cNvPr>
          <p:cNvSpPr>
            <a:spLocks noGrp="1"/>
          </p:cNvSpPr>
          <p:nvPr>
            <p:ph type="title"/>
          </p:nvPr>
        </p:nvSpPr>
        <p:spPr/>
        <p:txBody>
          <a:bodyPr/>
          <a:lstStyle/>
          <a:p>
            <a:r>
              <a:rPr lang="en-US" dirty="0"/>
              <a:t>Clustered Standard Errors and Number of Clusters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CBF9FF-02D1-3CA1-BC98-5AB19289534D}"/>
                  </a:ext>
                </a:extLst>
              </p:cNvPr>
              <p:cNvSpPr>
                <a:spLocks noGrp="1"/>
              </p:cNvSpPr>
              <p:nvPr>
                <p:ph idx="1"/>
              </p:nvPr>
            </p:nvSpPr>
            <p:spPr/>
            <p:txBody>
              <a:bodyPr/>
              <a:lstStyle/>
              <a:p>
                <a:r>
                  <a:rPr lang="en-US" dirty="0"/>
                  <a:t>We assume the error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b="0" i="1" smtClean="0">
                            <a:latin typeface="Cambria Math" panose="02040503050406030204" pitchFamily="18" charset="0"/>
                          </a:rPr>
                          <m:t>𝑠</m:t>
                        </m:r>
                      </m:sub>
                    </m:sSub>
                  </m:oMath>
                </a14:m>
                <a:r>
                  <a:rPr lang="en-US" dirty="0"/>
                  <a:t> has a group structure where there is a shared store-level error.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𝑖𝑠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𝑠</m:t>
                          </m:r>
                        </m:sub>
                      </m:sSub>
                    </m:oMath>
                  </m:oMathPara>
                </a14:m>
                <a:endParaRPr lang="en-US" b="0" dirty="0"/>
              </a:p>
              <a:p>
                <a:r>
                  <a:rPr lang="en-US" dirty="0"/>
                  <a:t>This leads to a standard error that increases the more correlated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𝑠</m:t>
                        </m:r>
                      </m:sub>
                    </m:sSub>
                  </m:oMath>
                </a14:m>
                <a:r>
                  <a:rPr lang="en-US" dirty="0"/>
                  <a:t> is within a store.</a:t>
                </a:r>
              </a:p>
              <a:p>
                <a:r>
                  <a:rPr lang="en-US" dirty="0"/>
                  <a:t>You rely on having enough groups to have consistency though. Rule of thumb is you need to have at least 40 groups.</a:t>
                </a:r>
              </a:p>
              <a:p>
                <a:r>
                  <a:rPr lang="en-US" dirty="0"/>
                  <a:t>Bootstrapping will not directly solve this because you’ll need to bootstrap groups (block bootstrap).</a:t>
                </a:r>
              </a:p>
              <a:p>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ECBF9FF-02D1-3CA1-BC98-5AB19289534D}"/>
                  </a:ext>
                </a:extLst>
              </p:cNvPr>
              <p:cNvSpPr>
                <a:spLocks noGrp="1" noRot="1" noChangeAspect="1" noMove="1" noResize="1" noEditPoints="1" noAdjustHandles="1" noChangeArrowheads="1" noChangeShapeType="1" noTextEdit="1"/>
              </p:cNvSpPr>
              <p:nvPr>
                <p:ph idx="1"/>
              </p:nvPr>
            </p:nvSpPr>
            <p:spPr>
              <a:blipFill>
                <a:blip r:embed="rId2"/>
                <a:stretch>
                  <a:fillRect l="-1086" t="-2326" r="-1568"/>
                </a:stretch>
              </a:blipFill>
            </p:spPr>
            <p:txBody>
              <a:bodyPr/>
              <a:lstStyle/>
              <a:p>
                <a:r>
                  <a:rPr lang="en-US">
                    <a:noFill/>
                  </a:rPr>
                  <a:t> </a:t>
                </a:r>
              </a:p>
            </p:txBody>
          </p:sp>
        </mc:Fallback>
      </mc:AlternateContent>
    </p:spTree>
    <p:extLst>
      <p:ext uri="{BB962C8B-B14F-4D97-AF65-F5344CB8AC3E}">
        <p14:creationId xmlns:p14="http://schemas.microsoft.com/office/powerpoint/2010/main" val="320221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04A3B-3527-CCF6-D1CC-99054F56B78E}"/>
              </a:ext>
            </a:extLst>
          </p:cNvPr>
          <p:cNvSpPr>
            <a:spLocks noGrp="1"/>
          </p:cNvSpPr>
          <p:nvPr>
            <p:ph type="title"/>
          </p:nvPr>
        </p:nvSpPr>
        <p:spPr/>
        <p:txBody>
          <a:bodyPr/>
          <a:lstStyle/>
          <a:p>
            <a:r>
              <a:rPr lang="en-US" dirty="0"/>
              <a:t>Inference and hypothesis testing</a:t>
            </a:r>
          </a:p>
        </p:txBody>
      </p:sp>
      <p:sp>
        <p:nvSpPr>
          <p:cNvPr id="5" name="Text Placeholder 4">
            <a:extLst>
              <a:ext uri="{FF2B5EF4-FFF2-40B4-BE49-F238E27FC236}">
                <a16:creationId xmlns:a16="http://schemas.microsoft.com/office/drawing/2014/main" id="{6C302C4E-3EE7-FE62-6076-9359176B2B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364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that comes from a distribution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want to know whether the sample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xmlns="">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1086" t="-2689" r="-1689"/>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drew another dataset from the same data generating process, would we estimate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18162"/>
                <a:ext cx="10515600" cy="5427022"/>
              </a:xfrm>
            </p:spPr>
            <p:txBody>
              <a:bodyPr>
                <a:normAutofit fontScale="92500" lnSpcReduction="1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smtClean="0">
                            <a:solidFill>
                              <a:srgbClr val="FF0000"/>
                            </a:solidFill>
                            <a:latin typeface="Cambria Math" panose="02040503050406030204" pitchFamily="18" charset="0"/>
                          </a:rPr>
                        </m:ctrlPr>
                      </m:sSupPr>
                      <m:e>
                        <m:d>
                          <m:dPr>
                            <m:ctrlPr>
                              <a:rPr lang="en-US" sz="2800" i="1">
                                <a:solidFill>
                                  <a:srgbClr val="FF0000"/>
                                </a:solidFill>
                                <a:latin typeface="Cambria Math" panose="02040503050406030204" pitchFamily="18" charset="0"/>
                              </a:rPr>
                            </m:ctrlPr>
                          </m:dPr>
                          <m:e>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𝑋</m:t>
                                </m:r>
                              </m:e>
                              <m:sup>
                                <m:r>
                                  <a:rPr lang="en-US" sz="2800" i="1">
                                    <a:solidFill>
                                      <a:srgbClr val="FF0000"/>
                                    </a:solidFill>
                                    <a:latin typeface="Cambria Math" panose="02040503050406030204" pitchFamily="18" charset="0"/>
                                  </a:rPr>
                                  <m:t>′</m:t>
                                </m:r>
                              </m:sup>
                            </m:sSup>
                            <m:r>
                              <a:rPr lang="en-US" sz="2800" i="1">
                                <a:solidFill>
                                  <a:srgbClr val="FF0000"/>
                                </a:solidFill>
                                <a:latin typeface="Cambria Math" panose="02040503050406030204" pitchFamily="18" charset="0"/>
                              </a:rPr>
                              <m:t>𝑋</m:t>
                            </m:r>
                          </m:e>
                        </m:d>
                      </m:e>
                      <m:sup>
                        <m:r>
                          <a:rPr lang="en-US" sz="2800" b="0" i="1" smtClean="0">
                            <a:solidFill>
                              <a:srgbClr val="FF0000"/>
                            </a:solidFill>
                            <a:latin typeface="Cambria Math" panose="02040503050406030204" pitchFamily="18" charset="0"/>
                          </a:rPr>
                          <m:t>−1</m:t>
                        </m:r>
                      </m:sup>
                    </m:sSup>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𝑋</m:t>
                        </m:r>
                      </m:e>
                      <m:sup>
                        <m:r>
                          <a:rPr lang="en-US" sz="2800" b="0" i="1" smtClean="0">
                            <a:solidFill>
                              <a:srgbClr val="FF0000"/>
                            </a:solidFill>
                            <a:latin typeface="Cambria Math" panose="02040503050406030204" pitchFamily="18" charset="0"/>
                          </a:rPr>
                          <m:t>′</m:t>
                        </m:r>
                      </m:sup>
                    </m:sSup>
                    <m:r>
                      <a:rPr lang="en-US" sz="2800" b="0" i="1" smtClean="0">
                        <a:solidFill>
                          <a:srgbClr val="FF0000"/>
                        </a:solidFill>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rgbClr val="00B050"/>
                            </a:solidFill>
                            <a:latin typeface="Cambria Math" panose="02040503050406030204" pitchFamily="18" charset="0"/>
                          </a:rPr>
                        </m:ctrlPr>
                      </m:sSupPr>
                      <m:e>
                        <m:d>
                          <m:dPr>
                            <m:ctrlPr>
                              <a:rPr lang="en-US" sz="2800" i="1">
                                <a:solidFill>
                                  <a:srgbClr val="00B050"/>
                                </a:solidFill>
                                <a:latin typeface="Cambria Math" panose="02040503050406030204" pitchFamily="18" charset="0"/>
                              </a:rPr>
                            </m:ctrlPr>
                          </m:dPr>
                          <m:e>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a:solidFill>
                                  <a:srgbClr val="00B050"/>
                                </a:solidFill>
                                <a:latin typeface="Cambria Math" panose="02040503050406030204" pitchFamily="18" charset="0"/>
                              </a:rPr>
                              <m:t>𝑋</m:t>
                            </m:r>
                          </m:e>
                        </m:d>
                      </m:e>
                      <m:sup>
                        <m:r>
                          <a:rPr lang="en-US" sz="2800" b="0" i="1" smtClean="0">
                            <a:solidFill>
                              <a:srgbClr val="00B050"/>
                            </a:solidFill>
                            <a:latin typeface="Cambria Math" panose="02040503050406030204" pitchFamily="18" charset="0"/>
                          </a:rPr>
                          <m:t>−1</m:t>
                        </m:r>
                      </m:sup>
                    </m:sSup>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smtClean="0">
                        <a:solidFill>
                          <a:srgbClr val="00B050"/>
                        </a:solidFill>
                        <a:latin typeface="Cambria Math" panose="02040503050406030204" pitchFamily="18" charset="0"/>
                      </a:rPr>
                      <m:t>𝜖</m:t>
                    </m:r>
                  </m:oMath>
                </a14:m>
                <a:endParaRPr lang="en-US" sz="2800" dirty="0">
                  <a:solidFill>
                    <a:srgbClr val="00B050"/>
                  </a:solidFill>
                  <a:highlight>
                    <a:srgbClr val="FFFF00"/>
                  </a:highlight>
                </a:endParaRPr>
              </a:p>
              <a:p>
                <a:r>
                  <a:rPr lang="en-US" dirty="0">
                    <a:solidFill>
                      <a:srgbClr val="FF0000"/>
                    </a:solidFill>
                  </a:rPr>
                  <a:t>This part </a:t>
                </a:r>
                <a:r>
                  <a:rPr lang="en-US" dirty="0"/>
                  <a:t>cancels out.</a:t>
                </a:r>
              </a:p>
              <a:p>
                <a:r>
                  <a:rPr lang="en-US" dirty="0"/>
                  <a:t>How is </a:t>
                </a:r>
                <a:r>
                  <a:rPr lang="en-US" dirty="0">
                    <a:solidFill>
                      <a:srgbClr val="00B050"/>
                    </a:solidFill>
                  </a:rPr>
                  <a:t>this</a:t>
                </a:r>
                <a:r>
                  <a:rPr lang="en-US" dirty="0"/>
                  <a:t> is distributed? We assume </a:t>
                </a:r>
                <a14:m>
                  <m:oMath xmlns:m="http://schemas.openxmlformats.org/officeDocument/2006/math">
                    <m:r>
                      <a:rPr lang="en-US" i="1">
                        <a:latin typeface="Cambria Math" panose="02040503050406030204" pitchFamily="18" charset="0"/>
                      </a:rPr>
                      <m:t>𝜖</m:t>
                    </m:r>
                  </m:oMath>
                </a14:m>
                <a:r>
                  <a:rPr lang="en-US" dirty="0"/>
                  <a:t> is distributed with a constant variance, from which we can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a:t>
                </a:r>
                <a:r>
                  <a:rPr lang="en-US" b="0" dirty="0" err="1"/>
                  <a:t>reestimated</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estimates would asymptotically converge to </a:t>
                </a:r>
                <a14:m>
                  <m:oMath xmlns:m="http://schemas.openxmlformats.org/officeDocument/2006/math">
                    <m:r>
                      <a:rPr lang="en-US" b="0" i="1" smtClean="0">
                        <a:latin typeface="Cambria Math" panose="02040503050406030204" pitchFamily="18" charset="0"/>
                      </a:rPr>
                      <m:t>𝛽</m:t>
                    </m:r>
                  </m:oMath>
                </a14:m>
                <a:r>
                  <a:rPr lang="en-US" b="0" dirty="0"/>
                  <a:t> with variance of </a:t>
                </a:r>
                <a14:m>
                  <m:oMath xmlns:m="http://schemas.openxmlformats.org/officeDocument/2006/math">
                    <m:r>
                      <m:rPr>
                        <m:sty m:val="p"/>
                      </m:rPr>
                      <a:rPr lang="en-US" b="0" i="0" smtClean="0">
                        <a:latin typeface="Cambria Math" panose="02040503050406030204" pitchFamily="18" charset="0"/>
                      </a:rPr>
                      <m:t>Σ</m:t>
                    </m:r>
                  </m:oMath>
                </a14:m>
                <a:endParaRPr lang="en-US" b="0" dirty="0"/>
              </a:p>
              <a:p>
                <a:r>
                  <a:rPr lang="en-US" dirty="0"/>
                  <a:t>Now we can calculate confidence intervals. </a:t>
                </a:r>
              </a:p>
            </p:txBody>
          </p:sp>
        </mc:Choice>
        <mc:Fallback xmlns="">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18162"/>
                <a:ext cx="10515600" cy="5427022"/>
              </a:xfrm>
              <a:blipFill>
                <a:blip r:embed="rId3"/>
                <a:stretch>
                  <a:fillRect l="-965" t="-2336" b="-1636"/>
                </a:stretch>
              </a:blipFill>
            </p:spPr>
            <p:txBody>
              <a:bodyPr/>
              <a:lstStyle/>
              <a:p>
                <a:r>
                  <a:rPr lang="en-US">
                    <a:noFill/>
                  </a:rPr>
                  <a:t> </a:t>
                </a:r>
              </a:p>
            </p:txBody>
          </p:sp>
        </mc:Fallback>
      </mc:AlternateContent>
    </p:spTree>
    <p:extLst>
      <p:ext uri="{BB962C8B-B14F-4D97-AF65-F5344CB8AC3E}">
        <p14:creationId xmlns:p14="http://schemas.microsoft.com/office/powerpoint/2010/main" val="221522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Bootstrapping</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6029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4179</TotalTime>
  <Words>2799</Words>
  <Application>Microsoft Macintosh PowerPoint</Application>
  <PresentationFormat>Widescreen</PresentationFormat>
  <Paragraphs>209</Paragraphs>
  <Slides>38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Causal Inference Crash Course Part 3: Inference</vt:lpstr>
      <vt:lpstr>Causal Inference Series</vt:lpstr>
      <vt:lpstr>Overview </vt:lpstr>
      <vt:lpstr>Inference and hypothesis testing</vt:lpstr>
      <vt:lpstr>Statistical inference overview</vt:lpstr>
      <vt:lpstr>Hypothesis testing and confidence intervals</vt:lpstr>
      <vt:lpstr>OLS statistical inference</vt:lpstr>
      <vt:lpstr>Distribution of the OLS estimator</vt:lpstr>
      <vt:lpstr>Bootstrapping</vt:lpstr>
      <vt:lpstr>Bootstrapping</vt:lpstr>
      <vt:lpstr>Bootstrap setup</vt:lpstr>
      <vt:lpstr>You can bootstrap more than just variances</vt:lpstr>
      <vt:lpstr>Bootstrap advantages</vt:lpstr>
      <vt:lpstr>Recommendation on Bootstraps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Inference and Forecasting</vt:lpstr>
      <vt:lpstr>Inference is also not forecasting</vt:lpstr>
      <vt:lpstr>Inference and bias</vt:lpstr>
      <vt:lpstr>Inference vs bias</vt:lpstr>
      <vt:lpstr>Model misspecification also creates bias</vt:lpstr>
      <vt:lpstr>Why can’t I just use LASSO and select features?</vt:lpstr>
      <vt:lpstr>How do we deal with model misspecification?</vt:lpstr>
      <vt:lpstr>Review on what an estimate of β is</vt:lpstr>
      <vt:lpstr>Appendix - Challenges for calculating the variance</vt:lpstr>
      <vt:lpstr>Assumptions in the distribution of ϵ_i</vt:lpstr>
      <vt:lpstr>Grouped or Clustered Standard Errors</vt:lpstr>
      <vt:lpstr>Clustered Standard Errors and Number of Clusters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479</cp:revision>
  <dcterms:created xsi:type="dcterms:W3CDTF">2021-08-23T04:40:25Z</dcterms:created>
  <dcterms:modified xsi:type="dcterms:W3CDTF">2022-10-12T17:25:16Z</dcterms:modified>
</cp:coreProperties>
</file>