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15" r:id="rId17"/>
    <p:sldId id="303" r:id="rId18"/>
    <p:sldId id="305" r:id="rId19"/>
    <p:sldId id="306" r:id="rId20"/>
    <p:sldId id="307" r:id="rId21"/>
    <p:sldId id="308" r:id="rId22"/>
    <p:sldId id="309" r:id="rId23"/>
    <p:sldId id="312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Feature Selection, and Bad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A2C-6ACF-AC4D-A046-582DEB2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8063" cy="62443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on the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/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and without outliers,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800" dirty="0"/>
                  <a:t> has small bias.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However, with outliers, the confidence intervals are much larger due the additional statistical noise.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blipFill>
                <a:blip r:embed="rId2"/>
                <a:stretch>
                  <a:fillRect l="-3147" t="-1312" r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4CFAB416-A3E3-0346-AEC6-D71941EF0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8258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4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much larger concern because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driven by random noise. This means that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raises theoretical concerns.</a:t>
                </a:r>
              </a:p>
              <a:p>
                <a:r>
                  <a:rPr lang="en-US" dirty="0"/>
                  <a:t>In a simulation similar to before,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create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estimated ATE is </a:t>
                </a:r>
                <a:r>
                  <a:rPr lang="en-US" b="1" dirty="0"/>
                  <a:t>500% larger </a:t>
                </a:r>
                <a:r>
                  <a:rPr lang="en-US" dirty="0"/>
                  <a:t>than the true treatment effect.</a:t>
                </a:r>
              </a:p>
              <a:p>
                <a:r>
                  <a:rPr lang="en-US" dirty="0"/>
                  <a:t>Discuss three approaches: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Conditioning on generated features;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Truncation;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err="1"/>
                  <a:t>Winsorization</a:t>
                </a:r>
                <a:endParaRPr lang="en-US" dirty="0"/>
              </a:p>
              <a:p>
                <a:pPr marL="914400" lvl="1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 on generated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interacted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log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1724" r="-4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25" t="-1724" r="-3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5" t="-1724" r="-2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3DAE8-A651-B948-8913-7679B5317A4A}"/>
              </a:ext>
            </a:extLst>
          </p:cNvPr>
          <p:cNvSpPr txBox="1"/>
          <p:nvPr/>
        </p:nvSpPr>
        <p:spPr>
          <a:xfrm>
            <a:off x="701458" y="4637088"/>
            <a:ext cx="10652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Conditioning on additional features drives the estimate to be closer to the truth, but at best the estimate is more than 400%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also no impact on the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71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Truncating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Truncation is removing observations based on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However, it is unclear how much to truncate. The more data is truncated, the less </a:t>
                </a:r>
                <a:r>
                  <a:rPr lang="en-US" u="sng" dirty="0"/>
                  <a:t>natural variation</a:t>
                </a:r>
                <a:r>
                  <a:rPr lang="en-US" dirty="0"/>
                  <a:t> in the data is removed. </a:t>
                </a:r>
              </a:p>
              <a:p>
                <a:r>
                  <a:rPr lang="en-US" dirty="0"/>
                  <a:t>No principled way to determine the best truncation point.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DC7-5FC3-134F-8133-F91B3D3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561" cy="1325563"/>
          </a:xfrm>
        </p:spPr>
        <p:txBody>
          <a:bodyPr/>
          <a:lstStyle/>
          <a:p>
            <a:r>
              <a:rPr lang="en-US" dirty="0"/>
              <a:t>Truncation 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Truncated data based on the 90</a:t>
                </a:r>
                <a:r>
                  <a:rPr lang="en-US" baseline="30000" dirty="0"/>
                  <a:t>th </a:t>
                </a:r>
                <a:r>
                  <a:rPr lang="en-US" dirty="0"/>
                  <a:t>, 91</a:t>
                </a:r>
                <a:r>
                  <a:rPr lang="en-US" baseline="30000" dirty="0"/>
                  <a:t>st</a:t>
                </a:r>
                <a:r>
                  <a:rPr lang="en-US" dirty="0"/>
                  <a:t>, … 99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less truncation, the more biased and less precise the estimate is.</a:t>
                </a:r>
              </a:p>
              <a:p>
                <a:r>
                  <a:rPr lang="en-US" dirty="0"/>
                  <a:t>However, the idea of removing data is not palatable and will likely break down in more flexible data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326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430AFD-28BE-CF47-8565-A1F354F6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r="51523"/>
          <a:stretch/>
        </p:blipFill>
        <p:spPr bwMode="auto">
          <a:xfrm>
            <a:off x="6338431" y="493145"/>
            <a:ext cx="5448561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top coded or bottom coded number</a:t>
                </a:r>
              </a:p>
              <a:p>
                <a:r>
                  <a:rPr lang="en-US" dirty="0"/>
                  <a:t>Like truncation, it is unclear how much to </a:t>
                </a:r>
                <a:r>
                  <a:rPr lang="en-US" dirty="0" err="1"/>
                  <a:t>winsorize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Simulation evidence shows that more </a:t>
                </a:r>
                <a:r>
                  <a:rPr lang="en-US" dirty="0" err="1"/>
                  <a:t>winsorization</a:t>
                </a:r>
                <a:r>
                  <a:rPr lang="en-US" dirty="0"/>
                  <a:t> leads to more biased estimates and more precision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326" r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4FF6C52-087A-3D4D-812B-C66B1ACF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" r="51635"/>
          <a:stretch/>
        </p:blipFill>
        <p:spPr bwMode="auto">
          <a:xfrm>
            <a:off x="6476217" y="593354"/>
            <a:ext cx="54360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A19D-EB1F-F646-BC6D-9CBCAE20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 – Median and Quantile Treatment Effects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92A93E-F20B-F34F-B98D-1D6F63228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74" y="1825625"/>
            <a:ext cx="4478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1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Class Imbalance in Propensity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64472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Class Imbalance, Feature Selection, and Bad Control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Class Imbalance in Propensity Scores;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 and </a:t>
            </a:r>
          </a:p>
          <a:p>
            <a:pPr marL="514350" indent="-514350">
              <a:buAutoNum type="alphaUcPeriod"/>
            </a:pPr>
            <a:r>
              <a:rPr lang="en-US" dirty="0"/>
              <a:t>Bad Control 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outliers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treatment effects estimates are about the average.</a:t>
                </a:r>
              </a:p>
              <a:p>
                <a:pPr lvl="1"/>
                <a:r>
                  <a:rPr lang="en-US" dirty="0"/>
                  <a:t>Average treatment effect</a:t>
                </a:r>
              </a:p>
              <a:p>
                <a:pPr lvl="1"/>
                <a:r>
                  <a:rPr lang="en-US" dirty="0"/>
                  <a:t>Average treatment effect on the treated</a:t>
                </a:r>
              </a:p>
              <a:p>
                <a:pPr lvl="1"/>
                <a:r>
                  <a:rPr lang="en-US" dirty="0"/>
                  <a:t>Conditional average treatment effect</a:t>
                </a:r>
              </a:p>
              <a:p>
                <a:r>
                  <a:rPr lang="en-US" dirty="0"/>
                  <a:t> This is represented in their technical implementation by the statistical conditions for estimation.</a:t>
                </a:r>
              </a:p>
              <a:p>
                <a:r>
                  <a:rPr lang="en-US" dirty="0"/>
                  <a:t>For example,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can be represented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4A86-6BC5-CD40-8CA2-03BD62B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skew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B79-2DC6-E84E-B95C-97A74467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outlier values cause the average to take on extreme values</a:t>
            </a:r>
          </a:p>
          <a:p>
            <a:r>
              <a:rPr lang="en-US" dirty="0"/>
              <a:t>From a </a:t>
            </a:r>
            <a:r>
              <a:rPr lang="en-US" u="sng" dirty="0"/>
              <a:t>strictly theoretical perspective, this is sometimes okay</a:t>
            </a:r>
            <a:r>
              <a:rPr lang="en-US" dirty="0"/>
              <a:t> because we have already decided our metric of interest is the average. We may care about the median instead, then the average would be a bad proxy measure.</a:t>
            </a:r>
          </a:p>
          <a:p>
            <a:pPr lvl="1"/>
            <a:r>
              <a:rPr lang="en-US" dirty="0"/>
              <a:t>We’ll return to the median later.</a:t>
            </a:r>
          </a:p>
          <a:p>
            <a:r>
              <a:rPr lang="en-US" dirty="0"/>
              <a:t>Outliers can be a problem if the data is is meant to be representative, but we still have low sample size. </a:t>
            </a:r>
          </a:p>
        </p:txBody>
      </p:sp>
    </p:spTree>
    <p:extLst>
      <p:ext uri="{BB962C8B-B14F-4D97-AF65-F5344CB8AC3E}">
        <p14:creationId xmlns:p14="http://schemas.microsoft.com/office/powerpoint/2010/main" val="42028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208-33F8-F844-BD4C-9E138DA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This means that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potentially a problem.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(without any corresponding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) can be addressed with feature generation. </a:t>
                </a:r>
              </a:p>
              <a:p>
                <a:r>
                  <a:rPr lang="en-US" dirty="0"/>
                  <a:t>We will discuss two types of outliers with simulations:</a:t>
                </a:r>
              </a:p>
              <a:p>
                <a:pPr marL="0" indent="0">
                  <a:buNone/>
                </a:pPr>
                <a:r>
                  <a:rPr lang="en-US" dirty="0"/>
                  <a:t>1.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due to random noise, or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2.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due to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a concern for the estimate, but can be a concern with inference.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identified as random noise.</a:t>
                </a:r>
              </a:p>
              <a:p>
                <a:r>
                  <a:rPr lang="en-US" dirty="0"/>
                  <a:t>Simulation setup: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random draws,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normally distributed features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treatment effect, and the parameter of interest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226-C323-BA41-B120-CE7A91B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true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50, create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10% of observations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Compare the treatment estimate when those 10% do not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892</Words>
  <Application>Microsoft Macintosh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Causal Inference Crash Course Part 4: Best Practices: Outliers, Class Imbalance, Feature Selection, and Bad Control </vt:lpstr>
      <vt:lpstr>Causal Inference Series</vt:lpstr>
      <vt:lpstr>Overview</vt:lpstr>
      <vt:lpstr>A. Outliers</vt:lpstr>
      <vt:lpstr>Why are outliers problems?</vt:lpstr>
      <vt:lpstr>Outliers skew the average</vt:lpstr>
      <vt:lpstr>Two types of outliers</vt:lpstr>
      <vt:lpstr>Outlier Y_i values due to large values of u_i </vt:lpstr>
      <vt:lpstr>Simulation evidence</vt:lpstr>
      <vt:lpstr>Simulation results on the bias</vt:lpstr>
      <vt:lpstr>Outlier Y_i values due to large values of X_i</vt:lpstr>
      <vt:lpstr>Condition on generated features of X_1i and X_2i</vt:lpstr>
      <vt:lpstr>Truncating Values of Y_i </vt:lpstr>
      <vt:lpstr>Truncation simulation evidence</vt:lpstr>
      <vt:lpstr>Winsorizing Values of Y_i </vt:lpstr>
      <vt:lpstr>WIP – Median and Quantile Treatment Effects</vt:lpstr>
      <vt:lpstr>B. Class Imbalance in Propensity Scores</vt:lpstr>
      <vt:lpstr>PowerPoint Presentation</vt:lpstr>
      <vt:lpstr>C. Feature Selection</vt:lpstr>
      <vt:lpstr>PowerPoint Presentation</vt:lpstr>
      <vt:lpstr>D. Bad Control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118</cp:revision>
  <dcterms:created xsi:type="dcterms:W3CDTF">2021-09-15T22:39:30Z</dcterms:created>
  <dcterms:modified xsi:type="dcterms:W3CDTF">2021-12-29T21:46:25Z</dcterms:modified>
</cp:coreProperties>
</file>