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312" r:id="rId3"/>
    <p:sldId id="258" r:id="rId4"/>
    <p:sldId id="260" r:id="rId5"/>
    <p:sldId id="261" r:id="rId6"/>
    <p:sldId id="262" r:id="rId7"/>
    <p:sldId id="263" r:id="rId8"/>
    <p:sldId id="273" r:id="rId9"/>
    <p:sldId id="274" r:id="rId10"/>
    <p:sldId id="275" r:id="rId11"/>
    <p:sldId id="277" r:id="rId12"/>
    <p:sldId id="264" r:id="rId13"/>
    <p:sldId id="278" r:id="rId14"/>
    <p:sldId id="310" r:id="rId15"/>
    <p:sldId id="279" r:id="rId16"/>
    <p:sldId id="266" r:id="rId17"/>
    <p:sldId id="308" r:id="rId18"/>
    <p:sldId id="291" r:id="rId19"/>
    <p:sldId id="289" r:id="rId20"/>
    <p:sldId id="311" r:id="rId21"/>
    <p:sldId id="290" r:id="rId22"/>
    <p:sldId id="286" r:id="rId23"/>
    <p:sldId id="292" r:id="rId24"/>
    <p:sldId id="269" r:id="rId25"/>
    <p:sldId id="297" r:id="rId26"/>
    <p:sldId id="299" r:id="rId27"/>
    <p:sldId id="301" r:id="rId28"/>
    <p:sldId id="300" r:id="rId29"/>
    <p:sldId id="270" r:id="rId30"/>
    <p:sldId id="306" r:id="rId31"/>
    <p:sldId id="267" r:id="rId32"/>
    <p:sldId id="272" r:id="rId33"/>
    <p:sldId id="276" r:id="rId34"/>
    <p:sldId id="296" r:id="rId35"/>
    <p:sldId id="293" r:id="rId36"/>
    <p:sldId id="294" r:id="rId37"/>
    <p:sldId id="265" r:id="rId38"/>
    <p:sldId id="280" r:id="rId39"/>
    <p:sldId id="281" r:id="rId40"/>
    <p:sldId id="282" r:id="rId41"/>
    <p:sldId id="285" r:id="rId42"/>
    <p:sldId id="283" r:id="rId43"/>
    <p:sldId id="287" r:id="rId44"/>
    <p:sldId id="295" r:id="rId45"/>
    <p:sldId id="271" r:id="rId46"/>
    <p:sldId id="303" r:id="rId47"/>
    <p:sldId id="304" r:id="rId48"/>
    <p:sldId id="302"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3"/>
    <p:restoredTop sz="84433"/>
  </p:normalViewPr>
  <p:slideViewPr>
    <p:cSldViewPr snapToGrid="0" snapToObjects="1">
      <p:cViewPr varScale="1">
        <p:scale>
          <a:sx n="84" d="100"/>
          <a:sy n="84" d="100"/>
        </p:scale>
        <p:origin x="1816" y="19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84B21-DC6B-C649-8A37-7D7FB23D82EA}" type="datetimeFigureOut">
              <a:rPr lang="en-US" smtClean="0"/>
              <a:t>12/27/21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91E7C-3654-3244-8E10-458C240E95D1}" type="slidenum">
              <a:rPr lang="en-US" smtClean="0"/>
              <a:t>‹#›</a:t>
            </a:fld>
            <a:endParaRPr lang="en-US"/>
          </a:p>
        </p:txBody>
      </p:sp>
    </p:spTree>
    <p:extLst>
      <p:ext uri="{BB962C8B-B14F-4D97-AF65-F5344CB8AC3E}">
        <p14:creationId xmlns:p14="http://schemas.microsoft.com/office/powerpoint/2010/main" val="193109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that the OLS model will force these moments to be zero, but whether it has the correct estimates is a different story. That is where the </a:t>
            </a:r>
            <a:r>
              <a:rPr lang="en-US" dirty="0" err="1"/>
              <a:t>unconfoundedness</a:t>
            </a:r>
            <a:r>
              <a:rPr lang="en-US" dirty="0"/>
              <a:t> assumption comes in.</a:t>
            </a:r>
          </a:p>
        </p:txBody>
      </p:sp>
      <p:sp>
        <p:nvSpPr>
          <p:cNvPr id="4" name="Slide Number Placeholder 3"/>
          <p:cNvSpPr>
            <a:spLocks noGrp="1"/>
          </p:cNvSpPr>
          <p:nvPr>
            <p:ph type="sldNum" sz="quarter" idx="5"/>
          </p:nvPr>
        </p:nvSpPr>
        <p:spPr/>
        <p:txBody>
          <a:bodyPr/>
          <a:lstStyle/>
          <a:p>
            <a:fld id="{E5091E7C-3654-3244-8E10-458C240E95D1}" type="slidenum">
              <a:rPr lang="en-US" smtClean="0"/>
              <a:t>5</a:t>
            </a:fld>
            <a:endParaRPr lang="en-US"/>
          </a:p>
        </p:txBody>
      </p:sp>
    </p:spTree>
    <p:extLst>
      <p:ext uri="{BB962C8B-B14F-4D97-AF65-F5344CB8AC3E}">
        <p14:creationId xmlns:p14="http://schemas.microsoft.com/office/powerpoint/2010/main" val="102607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20</a:t>
            </a:fld>
            <a:endParaRPr lang="en-US"/>
          </a:p>
        </p:txBody>
      </p:sp>
    </p:spTree>
    <p:extLst>
      <p:ext uri="{BB962C8B-B14F-4D97-AF65-F5344CB8AC3E}">
        <p14:creationId xmlns:p14="http://schemas.microsoft.com/office/powerpoint/2010/main" val="258509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Note that if you used OLS to predict Y and T, you should get an answer very similar to running OLS. It won’t be exactly the same due to sample-splitting and that you are using different models.</a:t>
            </a:r>
          </a:p>
          <a:p>
            <a:endParaRPr lang="en-US" dirty="0"/>
          </a:p>
          <a:p>
            <a:r>
              <a:rPr lang="en-US" dirty="0"/>
              <a:t>2. There is also the idea of cross-fitting, which is that you do the entire First Stage on one half, and the Second Stage on the second half. Then you do vice versa with the other half, leaving you with two Second Stage estimates that need to be averaged.</a:t>
            </a:r>
          </a:p>
        </p:txBody>
      </p:sp>
      <p:sp>
        <p:nvSpPr>
          <p:cNvPr id="4" name="Slide Number Placeholder 3"/>
          <p:cNvSpPr>
            <a:spLocks noGrp="1"/>
          </p:cNvSpPr>
          <p:nvPr>
            <p:ph type="sldNum" sz="quarter" idx="5"/>
          </p:nvPr>
        </p:nvSpPr>
        <p:spPr/>
        <p:txBody>
          <a:bodyPr/>
          <a:lstStyle/>
          <a:p>
            <a:fld id="{E5091E7C-3654-3244-8E10-458C240E95D1}" type="slidenum">
              <a:rPr lang="en-US" smtClean="0"/>
              <a:t>21</a:t>
            </a:fld>
            <a:endParaRPr lang="en-US"/>
          </a:p>
        </p:txBody>
      </p:sp>
    </p:spTree>
    <p:extLst>
      <p:ext uri="{BB962C8B-B14F-4D97-AF65-F5344CB8AC3E}">
        <p14:creationId xmlns:p14="http://schemas.microsoft.com/office/powerpoint/2010/main" val="376972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ML model must be n^{1/4} consistent, because each modeling error will then be n^{1/2} consistent. Then the two modeling errors’ product is n^{-1} consistent.</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22</a:t>
            </a:fld>
            <a:endParaRPr lang="en-US"/>
          </a:p>
        </p:txBody>
      </p:sp>
    </p:spTree>
    <p:extLst>
      <p:ext uri="{BB962C8B-B14F-4D97-AF65-F5344CB8AC3E}">
        <p14:creationId xmlns:p14="http://schemas.microsoft.com/office/powerpoint/2010/main" val="282368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41</a:t>
            </a:fld>
            <a:endParaRPr lang="en-US"/>
          </a:p>
        </p:txBody>
      </p:sp>
    </p:spTree>
    <p:extLst>
      <p:ext uri="{BB962C8B-B14F-4D97-AF65-F5344CB8AC3E}">
        <p14:creationId xmlns:p14="http://schemas.microsoft.com/office/powerpoint/2010/main" val="56857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42</a:t>
            </a:fld>
            <a:endParaRPr lang="en-US"/>
          </a:p>
        </p:txBody>
      </p:sp>
    </p:spTree>
    <p:extLst>
      <p:ext uri="{BB962C8B-B14F-4D97-AF65-F5344CB8AC3E}">
        <p14:creationId xmlns:p14="http://schemas.microsoft.com/office/powerpoint/2010/main" val="186489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ways to estimate IV models, such as through maximum likelihood based on the assumptions we will talk about shortly</a:t>
            </a:r>
          </a:p>
        </p:txBody>
      </p:sp>
      <p:sp>
        <p:nvSpPr>
          <p:cNvPr id="4" name="Slide Number Placeholder 3"/>
          <p:cNvSpPr>
            <a:spLocks noGrp="1"/>
          </p:cNvSpPr>
          <p:nvPr>
            <p:ph type="sldNum" sz="quarter" idx="5"/>
          </p:nvPr>
        </p:nvSpPr>
        <p:spPr/>
        <p:txBody>
          <a:bodyPr/>
          <a:lstStyle/>
          <a:p>
            <a:fld id="{E5091E7C-3654-3244-8E10-458C240E95D1}" type="slidenum">
              <a:rPr lang="en-US" smtClean="0"/>
              <a:t>46</a:t>
            </a:fld>
            <a:endParaRPr lang="en-US"/>
          </a:p>
        </p:txBody>
      </p:sp>
    </p:spTree>
    <p:extLst>
      <p:ext uri="{BB962C8B-B14F-4D97-AF65-F5344CB8AC3E}">
        <p14:creationId xmlns:p14="http://schemas.microsoft.com/office/powerpoint/2010/main" val="297546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is the outcome</a:t>
                </a:r>
                <a:r>
                  <a:rPr lang="en-US" baseline="0" dirty="0"/>
                  <a:t> of the treatment group if they were in control.</a:t>
                </a:r>
                <a:endParaRPr lang="en-US" dirty="0"/>
              </a:p>
              <a:p>
                <a:endParaRPr lang="en-US" dirty="0"/>
              </a:p>
            </p:txBody>
          </p:sp>
        </mc:Choice>
        <mc:Fallback xmlns="">
          <p:sp>
            <p:nvSpPr>
              <p:cNvPr id="3" name="Notes Placeholder 2"/>
              <p:cNvSpPr>
                <a:spLocks noGrp="1"/>
              </p:cNvSpPr>
              <p:nvPr>
                <p:ph type="body" idx="1"/>
              </p:nvPr>
            </p:nvSpPr>
            <p:spPr/>
            <p:txBody>
              <a:bodyPr/>
              <a:lstStyle/>
              <a:p>
                <a:pPr/>
                <a:r>
                  <a:rPr lang="en-US" b="0" i="0">
                    <a:latin typeface="Cambria Math" panose="02040503050406030204" pitchFamily="18" charset="0"/>
                  </a:rPr>
                  <a:t>𝑌_𝑖 (0,1)</a:t>
                </a:r>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𝑌_𝑖 (1,0)</a:t>
                </a:r>
                <a:r>
                  <a:rPr lang="en-US" dirty="0"/>
                  <a:t> is the outcome</a:t>
                </a:r>
                <a:r>
                  <a:rPr lang="en-US" baseline="0" dirty="0"/>
                  <a:t> of the treatment group if they were in control.</a:t>
                </a:r>
                <a:endParaRPr lang="en-US" dirty="0"/>
              </a:p>
              <a:p>
                <a:pPr/>
                <a:endParaRPr lang="en-US" dirty="0"/>
              </a:p>
            </p:txBody>
          </p:sp>
        </mc:Fallback>
      </mc:AlternateContent>
      <p:sp>
        <p:nvSpPr>
          <p:cNvPr id="4" name="Slide Number Placeholder 3"/>
          <p:cNvSpPr>
            <a:spLocks noGrp="1"/>
          </p:cNvSpPr>
          <p:nvPr>
            <p:ph type="sldNum" sz="quarter" idx="5"/>
          </p:nvPr>
        </p:nvSpPr>
        <p:spPr/>
        <p:txBody>
          <a:bodyPr/>
          <a:lstStyle/>
          <a:p>
            <a:fld id="{E5091E7C-3654-3244-8E10-458C240E95D1}" type="slidenum">
              <a:rPr lang="en-US" smtClean="0"/>
              <a:t>7</a:t>
            </a:fld>
            <a:endParaRPr lang="en-US"/>
          </a:p>
        </p:txBody>
      </p:sp>
    </p:spTree>
    <p:extLst>
      <p:ext uri="{BB962C8B-B14F-4D97-AF65-F5344CB8AC3E}">
        <p14:creationId xmlns:p14="http://schemas.microsoft.com/office/powerpoint/2010/main" val="24122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do the prediction for the observed states for additional precision.</a:t>
            </a:r>
          </a:p>
        </p:txBody>
      </p:sp>
      <p:sp>
        <p:nvSpPr>
          <p:cNvPr id="4" name="Slide Number Placeholder 3"/>
          <p:cNvSpPr>
            <a:spLocks noGrp="1"/>
          </p:cNvSpPr>
          <p:nvPr>
            <p:ph type="sldNum" sz="quarter" idx="5"/>
          </p:nvPr>
        </p:nvSpPr>
        <p:spPr/>
        <p:txBody>
          <a:bodyPr/>
          <a:lstStyle/>
          <a:p>
            <a:fld id="{E5091E7C-3654-3244-8E10-458C240E95D1}" type="slidenum">
              <a:rPr lang="en-US" smtClean="0"/>
              <a:t>8</a:t>
            </a:fld>
            <a:endParaRPr lang="en-US"/>
          </a:p>
        </p:txBody>
      </p:sp>
    </p:spTree>
    <p:extLst>
      <p:ext uri="{BB962C8B-B14F-4D97-AF65-F5344CB8AC3E}">
        <p14:creationId xmlns:p14="http://schemas.microsoft.com/office/powerpoint/2010/main" val="181313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13</a:t>
            </a:fld>
            <a:endParaRPr lang="en-US"/>
          </a:p>
        </p:txBody>
      </p:sp>
    </p:spTree>
    <p:extLst>
      <p:ext uri="{BB962C8B-B14F-4D97-AF65-F5344CB8AC3E}">
        <p14:creationId xmlns:p14="http://schemas.microsoft.com/office/powerpoint/2010/main" val="246149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connects to our intuitive explanation because if you divide by 0.01, that observation carries more weight than an observation that you divide by 0.99. Similar logic for control – if you have a control observation with a propensity score of 0.99, it should carry more weight than a control observation with a propensity score of 0.01.</a:t>
            </a:r>
          </a:p>
        </p:txBody>
      </p:sp>
      <p:sp>
        <p:nvSpPr>
          <p:cNvPr id="4" name="Slide Number Placeholder 3"/>
          <p:cNvSpPr>
            <a:spLocks noGrp="1"/>
          </p:cNvSpPr>
          <p:nvPr>
            <p:ph type="sldNum" sz="quarter" idx="5"/>
          </p:nvPr>
        </p:nvSpPr>
        <p:spPr/>
        <p:txBody>
          <a:bodyPr/>
          <a:lstStyle/>
          <a:p>
            <a:fld id="{E5091E7C-3654-3244-8E10-458C240E95D1}" type="slidenum">
              <a:rPr lang="en-US" smtClean="0"/>
              <a:t>14</a:t>
            </a:fld>
            <a:endParaRPr lang="en-US"/>
          </a:p>
        </p:txBody>
      </p:sp>
    </p:spTree>
    <p:extLst>
      <p:ext uri="{BB962C8B-B14F-4D97-AF65-F5344CB8AC3E}">
        <p14:creationId xmlns:p14="http://schemas.microsoft.com/office/powerpoint/2010/main" val="37209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more flexible doesn’t necessarily mean superior performance. Unlike other models, DML has more hyperparameters because it has more components, which we will see.</a:t>
            </a:r>
          </a:p>
        </p:txBody>
      </p:sp>
      <p:sp>
        <p:nvSpPr>
          <p:cNvPr id="4" name="Slide Number Placeholder 3"/>
          <p:cNvSpPr>
            <a:spLocks noGrp="1"/>
          </p:cNvSpPr>
          <p:nvPr>
            <p:ph type="sldNum" sz="quarter" idx="5"/>
          </p:nvPr>
        </p:nvSpPr>
        <p:spPr/>
        <p:txBody>
          <a:bodyPr/>
          <a:lstStyle/>
          <a:p>
            <a:fld id="{E5091E7C-3654-3244-8E10-458C240E95D1}" type="slidenum">
              <a:rPr lang="en-US" smtClean="0"/>
              <a:t>16</a:t>
            </a:fld>
            <a:endParaRPr lang="en-US"/>
          </a:p>
        </p:txBody>
      </p:sp>
    </p:spTree>
    <p:extLst>
      <p:ext uri="{BB962C8B-B14F-4D97-AF65-F5344CB8AC3E}">
        <p14:creationId xmlns:p14="http://schemas.microsoft.com/office/powerpoint/2010/main" val="390394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ML models trade off decreased variance for increased bias, so we cannot use it for causal inference.</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17</a:t>
            </a:fld>
            <a:endParaRPr lang="en-US"/>
          </a:p>
        </p:txBody>
      </p:sp>
    </p:spTree>
    <p:extLst>
      <p:ext uri="{BB962C8B-B14F-4D97-AF65-F5344CB8AC3E}">
        <p14:creationId xmlns:p14="http://schemas.microsoft.com/office/powerpoint/2010/main" val="24470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ML to isolate the variation in the outcome and treatment that are arguably exogeneous. </a:t>
            </a:r>
          </a:p>
          <a:p>
            <a:r>
              <a:rPr lang="en-US" dirty="0"/>
              <a:t>We maximize ML’s prediction power to explain the outcome and treatment based on pre-treatment features. Based on the </a:t>
            </a:r>
            <a:r>
              <a:rPr lang="en-US" dirty="0" err="1"/>
              <a:t>unconfoundedned</a:t>
            </a:r>
            <a:r>
              <a:rPr lang="en-US" dirty="0"/>
              <a:t> assumption, we assume the unexplained variation is only explained by the treatment status. </a:t>
            </a:r>
          </a:p>
        </p:txBody>
      </p:sp>
      <p:sp>
        <p:nvSpPr>
          <p:cNvPr id="4" name="Slide Number Placeholder 3"/>
          <p:cNvSpPr>
            <a:spLocks noGrp="1"/>
          </p:cNvSpPr>
          <p:nvPr>
            <p:ph type="sldNum" sz="quarter" idx="5"/>
          </p:nvPr>
        </p:nvSpPr>
        <p:spPr/>
        <p:txBody>
          <a:bodyPr/>
          <a:lstStyle/>
          <a:p>
            <a:fld id="{E5091E7C-3654-3244-8E10-458C240E95D1}" type="slidenum">
              <a:rPr lang="en-US" smtClean="0"/>
              <a:t>18</a:t>
            </a:fld>
            <a:endParaRPr lang="en-US"/>
          </a:p>
        </p:txBody>
      </p:sp>
    </p:spTree>
    <p:extLst>
      <p:ext uri="{BB962C8B-B14F-4D97-AF65-F5344CB8AC3E}">
        <p14:creationId xmlns:p14="http://schemas.microsoft.com/office/powerpoint/2010/main" val="18825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19</a:t>
            </a:fld>
            <a:endParaRPr lang="en-US"/>
          </a:p>
        </p:txBody>
      </p:sp>
    </p:spTree>
    <p:extLst>
      <p:ext uri="{BB962C8B-B14F-4D97-AF65-F5344CB8AC3E}">
        <p14:creationId xmlns:p14="http://schemas.microsoft.com/office/powerpoint/2010/main" val="7736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88B-C72E-4A4F-8DAC-B4C7AEA54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546F6-E083-164E-8A40-3AAFCB09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5D45A-9713-DE43-A459-4F0DD49B99BA}"/>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CEF0C8AC-1B70-3D43-8D92-CD2D65E37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48F90-7466-7847-A2BC-8FF0598DC62C}"/>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3508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D053-7AD5-FD4E-88B9-4F3D5785C4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09A9B-E6C1-5F4E-974A-23EABEB9F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5F6F-E46B-8945-BBE6-DA5943EDB6EA}"/>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81DE75CE-D6B3-0142-BCB4-A686562A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BC7C8-DAB4-4E43-B401-E78409E9A7C4}"/>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74132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5F583-264C-5B4E-B0B5-981B39DB4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06859-C323-DD47-9BE9-8D4FB9DF0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1C7AB-E6CF-5C48-A4A4-24CD687EBE1D}"/>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D9EFD2B7-061E-B84D-B0C3-DEEDDB938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0FC18-7561-4140-9EBE-5FCD7A5A237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53739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97B6-D4DC-9741-BA7E-5D657A44A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3D401-92FC-4748-950F-B06EFB7C1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DEFD5-9DC8-3D45-866A-6A2D97CA5B0E}"/>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C6E9DBE8-27C8-264F-823D-C72B55132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9A7CD-46C7-4B49-914D-4ACB96C21DA9}"/>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79964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A2ED-7B2D-AB44-9833-9B064A4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E37A7-3155-9149-AFC3-CED13F9DE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7EFD0-C9FC-9940-92FC-82D22E1486DB}"/>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25FA00ED-647E-384D-BED9-FDF7B1F1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77AD9-6130-D64C-87DD-F0B4105D2FC1}"/>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6691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89CA-290C-964F-B38F-A9A0A2C21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44DA7-B45B-084B-9C60-65E2141BE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43D64-FA01-BE47-ADC1-C4BE44082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F59874-CD58-7243-AF23-6E1472CAEEC4}"/>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6" name="Footer Placeholder 5">
            <a:extLst>
              <a:ext uri="{FF2B5EF4-FFF2-40B4-BE49-F238E27FC236}">
                <a16:creationId xmlns:a16="http://schemas.microsoft.com/office/drawing/2014/main" id="{C546FA80-30DC-6848-822B-A2D546D01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0A87E-0995-9641-91EA-F81DA2DF57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90988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F78C-B2B7-CA43-A379-A2BDE8B1F1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0E22A-FB0B-644E-95F4-8EF7B2ADE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87F05-1407-704E-9A03-2D9FB5D1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2BD4D-4AAF-834D-8EF4-2A47CAFD7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6F050-EEA3-654F-A5A6-81F77DADB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5C5BD-2EE3-CB45-8E01-F1CEAB025B33}"/>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8" name="Footer Placeholder 7">
            <a:extLst>
              <a:ext uri="{FF2B5EF4-FFF2-40B4-BE49-F238E27FC236}">
                <a16:creationId xmlns:a16="http://schemas.microsoft.com/office/drawing/2014/main" id="{D999A6D8-C858-FD4A-8CDF-AC2EAE3EF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BC003-8849-8748-8355-4265DB4759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9276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CAE0-43B9-414B-ABAF-F22467AEA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359A02-7458-2040-ABF7-BD32375B489D}"/>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4" name="Footer Placeholder 3">
            <a:extLst>
              <a:ext uri="{FF2B5EF4-FFF2-40B4-BE49-F238E27FC236}">
                <a16:creationId xmlns:a16="http://schemas.microsoft.com/office/drawing/2014/main" id="{4D2DD82C-6492-384A-89BC-2BDCADA03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80B0D-5BF7-0545-83EF-E48B6ECF4E12}"/>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093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ECB00-2F70-7246-A30B-6836D7221E17}"/>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3" name="Footer Placeholder 2">
            <a:extLst>
              <a:ext uri="{FF2B5EF4-FFF2-40B4-BE49-F238E27FC236}">
                <a16:creationId xmlns:a16="http://schemas.microsoft.com/office/drawing/2014/main" id="{4380197B-7C0C-3748-87FF-04A506052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4164B-3806-6540-9011-BF57F8AF21F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004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865A-8117-3E41-807F-37303DC1E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72AED-FF9A-494C-9420-B67FA576E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D0052-603B-9740-BACC-BDEB97DC2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8603A-7CA0-CD4C-BEDC-74B8ED901C7C}"/>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6" name="Footer Placeholder 5">
            <a:extLst>
              <a:ext uri="{FF2B5EF4-FFF2-40B4-BE49-F238E27FC236}">
                <a16:creationId xmlns:a16="http://schemas.microsoft.com/office/drawing/2014/main" id="{99EB5F16-C1FD-2047-9886-F4EB1F7DC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7ADDE-588F-D642-8B6E-1A96293334B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82203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B34A-1739-714E-BC18-BE198C79C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7BFDA-0998-3048-8936-B64D4EFA1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5A835-C179-3849-94B7-3AC1ADE52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1515F-0B94-7F4E-BDFC-43AF5B00C4DA}"/>
              </a:ext>
            </a:extLst>
          </p:cNvPr>
          <p:cNvSpPr>
            <a:spLocks noGrp="1"/>
          </p:cNvSpPr>
          <p:nvPr>
            <p:ph type="dt" sz="half" idx="10"/>
          </p:nvPr>
        </p:nvSpPr>
        <p:spPr/>
        <p:txBody>
          <a:bodyPr/>
          <a:lstStyle/>
          <a:p>
            <a:fld id="{517F15D0-122D-FF40-AC2E-73F8481CEEC0}" type="datetimeFigureOut">
              <a:rPr lang="en-US" smtClean="0"/>
              <a:t>12/27/21</a:t>
            </a:fld>
            <a:endParaRPr lang="en-US"/>
          </a:p>
        </p:txBody>
      </p:sp>
      <p:sp>
        <p:nvSpPr>
          <p:cNvPr id="6" name="Footer Placeholder 5">
            <a:extLst>
              <a:ext uri="{FF2B5EF4-FFF2-40B4-BE49-F238E27FC236}">
                <a16:creationId xmlns:a16="http://schemas.microsoft.com/office/drawing/2014/main" id="{8C1E6F46-D5AB-3E49-968E-ED9D28D55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5E2D6-FF6F-484E-8AA3-D42EC91C3E8D}"/>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3967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80448-0E46-7142-A84D-86FC37D17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E2B57-368A-774A-8699-B61B8F59C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FC1E4-B4C6-1141-9E30-8CBE118E2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15D0-122D-FF40-AC2E-73F8481CEEC0}" type="datetimeFigureOut">
              <a:rPr lang="en-US" smtClean="0"/>
              <a:t>12/27/21</a:t>
            </a:fld>
            <a:endParaRPr lang="en-US"/>
          </a:p>
        </p:txBody>
      </p:sp>
      <p:sp>
        <p:nvSpPr>
          <p:cNvPr id="5" name="Footer Placeholder 4">
            <a:extLst>
              <a:ext uri="{FF2B5EF4-FFF2-40B4-BE49-F238E27FC236}">
                <a16:creationId xmlns:a16="http://schemas.microsoft.com/office/drawing/2014/main" id="{53E33A06-C4AE-AD49-ADF2-F19E2EC28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2E45B3-F360-3C47-85B5-E0E91154A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43A29-8BA9-7046-9C45-9FE0E3950782}" type="slidenum">
              <a:rPr lang="en-US" smtClean="0"/>
              <a:t>‹#›</a:t>
            </a:fld>
            <a:endParaRPr lang="en-US"/>
          </a:p>
        </p:txBody>
      </p:sp>
    </p:spTree>
    <p:extLst>
      <p:ext uri="{BB962C8B-B14F-4D97-AF65-F5344CB8AC3E}">
        <p14:creationId xmlns:p14="http://schemas.microsoft.com/office/powerpoint/2010/main" val="264342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2: Defining Some Causal Models</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a:t>Julian Hsu</a:t>
            </a:r>
            <a:endParaRPr lang="en-US" dirty="0"/>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a:xfrm>
            <a:off x="838200" y="365126"/>
            <a:ext cx="10515600" cy="1022916"/>
          </a:xfrm>
        </p:spPr>
        <p:txBody>
          <a:bodyPr>
            <a:normAutofit fontScale="90000"/>
          </a:bodyPr>
          <a:lstStyle/>
          <a:p>
            <a:r>
              <a:rPr lang="en-US" dirty="0"/>
              <a:t>Propensity Binning as Insurance Against Outliers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096000" y="1825625"/>
            <a:ext cx="5257800" cy="4351338"/>
          </a:xfrm>
        </p:spPr>
        <p:txBody>
          <a:bodyPr>
            <a:normAutofit/>
          </a:bodyPr>
          <a:lstStyle/>
          <a:p>
            <a:r>
              <a:rPr lang="en-US" dirty="0"/>
              <a:t>We show in the dotted lines the predicted outcomes for </a:t>
            </a:r>
            <a:r>
              <a:rPr lang="en-US" dirty="0">
                <a:solidFill>
                  <a:schemeClr val="accent1"/>
                </a:solidFill>
              </a:rPr>
              <a:t>control</a:t>
            </a:r>
            <a:r>
              <a:rPr lang="en-US" dirty="0"/>
              <a:t> and </a:t>
            </a:r>
            <a:r>
              <a:rPr lang="en-US" dirty="0">
                <a:solidFill>
                  <a:schemeClr val="accent2"/>
                </a:solidFill>
              </a:rPr>
              <a:t>treatment</a:t>
            </a:r>
            <a:r>
              <a:rPr lang="en-US" dirty="0"/>
              <a:t>.</a:t>
            </a:r>
          </a:p>
          <a:p>
            <a:r>
              <a:rPr lang="en-US" dirty="0"/>
              <a:t>But we have outliers , based on propensity score, which are influencing our predicted outcomes. </a:t>
            </a:r>
          </a:p>
          <a:p>
            <a:r>
              <a:rPr lang="en-US" dirty="0"/>
              <a:t>How can we flexibly accommodate the outliers?</a:t>
            </a:r>
          </a:p>
        </p:txBody>
      </p:sp>
      <p:cxnSp>
        <p:nvCxnSpPr>
          <p:cNvPr id="5" name="Straight Arrow Connector 4">
            <a:extLst>
              <a:ext uri="{FF2B5EF4-FFF2-40B4-BE49-F238E27FC236}">
                <a16:creationId xmlns:a16="http://schemas.microsoft.com/office/drawing/2014/main" id="{02E794FB-284C-9245-B06E-F73F929AE5E2}"/>
              </a:ext>
            </a:extLst>
          </p:cNvPr>
          <p:cNvCxnSpPr/>
          <p:nvPr/>
        </p:nvCxnSpPr>
        <p:spPr>
          <a:xfrm>
            <a:off x="457200" y="5216236"/>
            <a:ext cx="41459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72952C8-E231-CD49-BED6-386593674A6C}"/>
              </a:ext>
            </a:extLst>
          </p:cNvPr>
          <p:cNvCxnSpPr>
            <a:cxnSpLocks/>
          </p:cNvCxnSpPr>
          <p:nvPr/>
        </p:nvCxnSpPr>
        <p:spPr>
          <a:xfrm flipV="1">
            <a:off x="827809" y="1690689"/>
            <a:ext cx="0" cy="4076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DEFACA2-8B0E-9240-8FBB-444715370E58}"/>
                  </a:ext>
                </a:extLst>
              </p:cNvPr>
              <p:cNvSpPr/>
              <p:nvPr/>
            </p:nvSpPr>
            <p:spPr>
              <a:xfrm>
                <a:off x="838200" y="3720357"/>
                <a:ext cx="1792940" cy="1495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=0)</m:t>
                    </m:r>
                  </m:oMath>
                </a14:m>
                <a:endParaRPr lang="en-US" dirty="0"/>
              </a:p>
            </p:txBody>
          </p:sp>
        </mc:Choice>
        <mc:Fallback xmlns="">
          <p:sp>
            <p:nvSpPr>
              <p:cNvPr id="9" name="Oval 8">
                <a:extLst>
                  <a:ext uri="{FF2B5EF4-FFF2-40B4-BE49-F238E27FC236}">
                    <a16:creationId xmlns:a16="http://schemas.microsoft.com/office/drawing/2014/main" id="{FDEFACA2-8B0E-9240-8FBB-444715370E58}"/>
                  </a:ext>
                </a:extLst>
              </p:cNvPr>
              <p:cNvSpPr>
                <a:spLocks noRot="1" noChangeAspect="1" noMove="1" noResize="1" noEditPoints="1" noAdjustHandles="1" noChangeArrowheads="1" noChangeShapeType="1" noTextEdit="1"/>
              </p:cNvSpPr>
              <p:nvPr/>
            </p:nvSpPr>
            <p:spPr>
              <a:xfrm>
                <a:off x="838200" y="3720357"/>
                <a:ext cx="1792940" cy="14958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3F8DFB6-3CBC-D546-B5D9-B56B639BF041}"/>
                  </a:ext>
                </a:extLst>
              </p:cNvPr>
              <p:cNvSpPr/>
              <p:nvPr/>
            </p:nvSpPr>
            <p:spPr>
              <a:xfrm>
                <a:off x="3388659" y="1806058"/>
                <a:ext cx="1727851" cy="159141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r>
                  <a:rPr lang="en-US" b="0" dirty="0"/>
                  <a:t>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oMath>
                </a14:m>
                <a:endParaRPr lang="en-US" dirty="0"/>
              </a:p>
            </p:txBody>
          </p:sp>
        </mc:Choice>
        <mc:Fallback xmlns="">
          <p:sp>
            <p:nvSpPr>
              <p:cNvPr id="10" name="Oval 9">
                <a:extLst>
                  <a:ext uri="{FF2B5EF4-FFF2-40B4-BE49-F238E27FC236}">
                    <a16:creationId xmlns:a16="http://schemas.microsoft.com/office/drawing/2014/main" id="{43F8DFB6-3CBC-D546-B5D9-B56B639BF041}"/>
                  </a:ext>
                </a:extLst>
              </p:cNvPr>
              <p:cNvSpPr>
                <a:spLocks noRot="1" noChangeAspect="1" noMove="1" noResize="1" noEditPoints="1" noAdjustHandles="1" noChangeArrowheads="1" noChangeShapeType="1" noTextEdit="1"/>
              </p:cNvSpPr>
              <p:nvPr/>
            </p:nvSpPr>
            <p:spPr>
              <a:xfrm>
                <a:off x="3388659" y="1806058"/>
                <a:ext cx="1727851" cy="1591418"/>
              </a:xfrm>
              <a:prstGeom prst="ellipse">
                <a:avLst/>
              </a:prstGeom>
              <a:blipFill>
                <a:blip r:embed="rId3"/>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CE3045-4F91-D749-93DB-3698800C86DE}"/>
                  </a:ext>
                </a:extLst>
              </p:cNvPr>
              <p:cNvSpPr txBox="1"/>
              <p:nvPr/>
            </p:nvSpPr>
            <p:spPr>
              <a:xfrm>
                <a:off x="2796987" y="5390185"/>
                <a:ext cx="2404697" cy="376770"/>
              </a:xfrm>
              <a:prstGeom prst="rect">
                <a:avLst/>
              </a:prstGeom>
              <a:noFill/>
            </p:spPr>
            <p:txBody>
              <a:bodyPr wrap="none" rtlCol="0">
                <a:spAutoFit/>
              </a:bodyPr>
              <a:lstStyle/>
              <a:p>
                <a:r>
                  <a:rPr lang="en-US" dirty="0"/>
                  <a:t>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F2CE3045-4F91-D749-93DB-3698800C86DE}"/>
                  </a:ext>
                </a:extLst>
              </p:cNvPr>
              <p:cNvSpPr txBox="1">
                <a:spLocks noRot="1" noChangeAspect="1" noMove="1" noResize="1" noEditPoints="1" noAdjustHandles="1" noChangeArrowheads="1" noChangeShapeType="1" noTextEdit="1"/>
              </p:cNvSpPr>
              <p:nvPr/>
            </p:nvSpPr>
            <p:spPr>
              <a:xfrm>
                <a:off x="2796987" y="5390185"/>
                <a:ext cx="2404697" cy="376770"/>
              </a:xfrm>
              <a:prstGeom prst="rect">
                <a:avLst/>
              </a:prstGeom>
              <a:blipFill>
                <a:blip r:embed="rId4"/>
                <a:stretch>
                  <a:fillRect l="-2105" t="-3226"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DE970C-DB7E-E540-AEDE-6EB0371AB976}"/>
                  </a:ext>
                </a:extLst>
              </p:cNvPr>
              <p:cNvSpPr txBox="1"/>
              <p:nvPr/>
            </p:nvSpPr>
            <p:spPr>
              <a:xfrm>
                <a:off x="127644" y="1253331"/>
                <a:ext cx="1279453"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oMath>
                </a14:m>
                <a:endParaRPr lang="en-US" dirty="0"/>
              </a:p>
            </p:txBody>
          </p:sp>
        </mc:Choice>
        <mc:Fallback xmlns="">
          <p:sp>
            <p:nvSpPr>
              <p:cNvPr id="12" name="TextBox 11">
                <a:extLst>
                  <a:ext uri="{FF2B5EF4-FFF2-40B4-BE49-F238E27FC236}">
                    <a16:creationId xmlns:a16="http://schemas.microsoft.com/office/drawing/2014/main" id="{60DE970C-DB7E-E540-AEDE-6EB0371AB976}"/>
                  </a:ext>
                </a:extLst>
              </p:cNvPr>
              <p:cNvSpPr txBox="1">
                <a:spLocks noRot="1" noChangeAspect="1" noMove="1" noResize="1" noEditPoints="1" noAdjustHandles="1" noChangeArrowheads="1" noChangeShapeType="1" noTextEdit="1"/>
              </p:cNvSpPr>
              <p:nvPr/>
            </p:nvSpPr>
            <p:spPr>
              <a:xfrm>
                <a:off x="127644" y="1253331"/>
                <a:ext cx="1279453" cy="369332"/>
              </a:xfrm>
              <a:prstGeom prst="rect">
                <a:avLst/>
              </a:prstGeom>
              <a:blipFill>
                <a:blip r:embed="rId5"/>
                <a:stretch>
                  <a:fillRect l="-3960" t="-6667" b="-26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7CBEC3A-3A08-7340-B945-9036DCDAAC57}"/>
              </a:ext>
            </a:extLst>
          </p:cNvPr>
          <p:cNvCxnSpPr>
            <a:cxnSpLocks/>
          </p:cNvCxnSpPr>
          <p:nvPr/>
        </p:nvCxnSpPr>
        <p:spPr>
          <a:xfrm flipV="1">
            <a:off x="914400" y="4040105"/>
            <a:ext cx="4867835" cy="1051848"/>
          </a:xfrm>
          <a:prstGeom prst="straightConnector1">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A78F87-47FE-304C-91EC-F75518F71A4D}"/>
              </a:ext>
            </a:extLst>
          </p:cNvPr>
          <p:cNvCxnSpPr>
            <a:cxnSpLocks/>
          </p:cNvCxnSpPr>
          <p:nvPr/>
        </p:nvCxnSpPr>
        <p:spPr>
          <a:xfrm flipV="1">
            <a:off x="990600" y="1674582"/>
            <a:ext cx="4028315" cy="2134246"/>
          </a:xfrm>
          <a:prstGeom prst="straightConnector1">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5809E64-C055-FC46-A164-06A241BD153E}"/>
              </a:ext>
            </a:extLst>
          </p:cNvPr>
          <p:cNvSpPr/>
          <p:nvPr/>
        </p:nvSpPr>
        <p:spPr>
          <a:xfrm>
            <a:off x="5018916" y="4748981"/>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0F8AFBA-F644-9E4F-B915-7D246BF038E4}"/>
              </a:ext>
            </a:extLst>
          </p:cNvPr>
          <p:cNvSpPr/>
          <p:nvPr/>
        </p:nvSpPr>
        <p:spPr>
          <a:xfrm>
            <a:off x="3292297" y="4263403"/>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703C3A0-FCEB-0A43-A87A-9A58B0FD664A}"/>
              </a:ext>
            </a:extLst>
          </p:cNvPr>
          <p:cNvSpPr/>
          <p:nvPr/>
        </p:nvSpPr>
        <p:spPr>
          <a:xfrm>
            <a:off x="3034553" y="4342775"/>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00B2EA09-8D72-FA46-B09B-11609128E505}"/>
              </a:ext>
            </a:extLst>
          </p:cNvPr>
          <p:cNvSpPr/>
          <p:nvPr/>
        </p:nvSpPr>
        <p:spPr>
          <a:xfrm>
            <a:off x="1088195" y="3289849"/>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B928FC5-9BDE-0B47-BA97-E7C2515C946E}"/>
              </a:ext>
            </a:extLst>
          </p:cNvPr>
          <p:cNvSpPr/>
          <p:nvPr/>
        </p:nvSpPr>
        <p:spPr>
          <a:xfrm>
            <a:off x="2260941" y="180605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FC86BDD-0C81-2346-929D-2475FF7C0AAB}"/>
              </a:ext>
            </a:extLst>
          </p:cNvPr>
          <p:cNvSpPr/>
          <p:nvPr/>
        </p:nvSpPr>
        <p:spPr>
          <a:xfrm>
            <a:off x="1442329" y="323820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AD5514-AB6B-6744-93A9-CC05CD2A1336}"/>
              </a:ext>
            </a:extLst>
          </p:cNvPr>
          <p:cNvSpPr/>
          <p:nvPr/>
        </p:nvSpPr>
        <p:spPr>
          <a:xfrm>
            <a:off x="2520916" y="1921965"/>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C495617-7707-DC4F-9A5C-83E5E5777640}"/>
              </a:ext>
            </a:extLst>
          </p:cNvPr>
          <p:cNvSpPr/>
          <p:nvPr/>
        </p:nvSpPr>
        <p:spPr>
          <a:xfrm>
            <a:off x="4751810" y="4803120"/>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113E0CDC-EFB6-044C-AE5D-7C5F8FAACFD6}"/>
              </a:ext>
            </a:extLst>
          </p:cNvPr>
          <p:cNvSpPr/>
          <p:nvPr/>
        </p:nvSpPr>
        <p:spPr>
          <a:xfrm>
            <a:off x="2066189" y="1622663"/>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ACC3DFA0-87A7-0241-B306-52246E4FF47C}"/>
              </a:ext>
            </a:extLst>
          </p:cNvPr>
          <p:cNvSpPr/>
          <p:nvPr/>
        </p:nvSpPr>
        <p:spPr>
          <a:xfrm>
            <a:off x="4553382" y="4521909"/>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FA92C983-9753-E441-96F6-73786FFEFD5B}"/>
              </a:ext>
            </a:extLst>
          </p:cNvPr>
          <p:cNvSpPr/>
          <p:nvPr/>
        </p:nvSpPr>
        <p:spPr>
          <a:xfrm>
            <a:off x="8313795" y="3077427"/>
            <a:ext cx="1111057" cy="5368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28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6AC-1425-F74C-9ADA-C1A8C39C9134}"/>
              </a:ext>
            </a:extLst>
          </p:cNvPr>
          <p:cNvSpPr>
            <a:spLocks noGrp="1"/>
          </p:cNvSpPr>
          <p:nvPr>
            <p:ph type="title"/>
          </p:nvPr>
        </p:nvSpPr>
        <p:spPr/>
        <p:txBody>
          <a:bodyPr/>
          <a:lstStyle/>
          <a:p>
            <a:r>
              <a:rPr lang="en-US" dirty="0"/>
              <a:t>Propensity Binning with Regression Adjustment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8851F0-FC12-9949-9440-CF1E8A1DD5E9}"/>
                  </a:ext>
                </a:extLst>
              </p:cNvPr>
              <p:cNvSpPr>
                <a:spLocks noGrp="1"/>
              </p:cNvSpPr>
              <p:nvPr>
                <p:ph idx="1"/>
              </p:nvPr>
            </p:nvSpPr>
            <p:spPr/>
            <p:txBody>
              <a:bodyPr/>
              <a:lstStyle/>
              <a:p>
                <a:r>
                  <a:rPr lang="en-US" dirty="0"/>
                  <a:t>We estimate a 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and then divide the data into segments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0" dirty="0" smtClean="0">
                        <a:latin typeface="Cambria Math" panose="02040503050406030204" pitchFamily="18" charset="0"/>
                      </a:rPr>
                      <m:t>.</m:t>
                    </m:r>
                  </m:oMath>
                </a14:m>
                <a:r>
                  <a:rPr lang="en-US" dirty="0"/>
                  <a:t> </a:t>
                </a:r>
              </a:p>
              <a:p>
                <a:r>
                  <a:rPr lang="en-US" dirty="0"/>
                  <a:t>For each segment, implement the Regression Adjustment model.</a:t>
                </a:r>
              </a:p>
            </p:txBody>
          </p:sp>
        </mc:Choice>
        <mc:Fallback xmlns="">
          <p:sp>
            <p:nvSpPr>
              <p:cNvPr id="3" name="Content Placeholder 2">
                <a:extLst>
                  <a:ext uri="{FF2B5EF4-FFF2-40B4-BE49-F238E27FC236}">
                    <a16:creationId xmlns:a16="http://schemas.microsoft.com/office/drawing/2014/main" id="{688851F0-FC12-9949-9440-CF1E8A1DD5E9}"/>
                  </a:ext>
                </a:extLst>
              </p:cNvPr>
              <p:cNvSpPr>
                <a:spLocks noGrp="1" noRot="1" noChangeAspect="1" noMove="1" noResize="1" noEditPoints="1" noAdjustHandles="1" noChangeArrowheads="1" noChangeShapeType="1" noTextEdit="1"/>
              </p:cNvSpPr>
              <p:nvPr>
                <p:ph idx="1"/>
              </p:nvPr>
            </p:nvSpPr>
            <p:spPr>
              <a:blipFill>
                <a:blip r:embed="rId2"/>
                <a:stretch>
                  <a:fillRect l="-1086" t="-2035" r="-724"/>
                </a:stretch>
              </a:blipFill>
            </p:spPr>
            <p:txBody>
              <a:bodyPr/>
              <a:lstStyle/>
              <a:p>
                <a:r>
                  <a:rPr lang="en-US">
                    <a:noFill/>
                  </a:rPr>
                  <a:t> </a:t>
                </a:r>
              </a:p>
            </p:txBody>
          </p:sp>
        </mc:Fallback>
      </mc:AlternateContent>
    </p:spTree>
    <p:extLst>
      <p:ext uri="{BB962C8B-B14F-4D97-AF65-F5344CB8AC3E}">
        <p14:creationId xmlns:p14="http://schemas.microsoft.com/office/powerpoint/2010/main" val="339721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b="1" dirty="0"/>
              <a:t>Inverse Propensity Weighting </a:t>
            </a:r>
          </a:p>
        </p:txBody>
      </p:sp>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This approach is inspired by sampling methods.</a:t>
            </a:r>
          </a:p>
          <a:p>
            <a:r>
              <a:rPr lang="en-US" dirty="0"/>
              <a:t>Suppose you have :</a:t>
            </a:r>
          </a:p>
          <a:p>
            <a:pPr lvl="1"/>
            <a:r>
              <a:rPr lang="en-US" sz="2600" dirty="0"/>
              <a:t>(A) treatment observation with a propensity score of 0.99</a:t>
            </a:r>
          </a:p>
          <a:p>
            <a:pPr lvl="1"/>
            <a:r>
              <a:rPr lang="en-US" sz="2600" dirty="0"/>
              <a:t>(B) treatment observation with a propensity score of 0.01</a:t>
            </a:r>
          </a:p>
          <a:p>
            <a:r>
              <a:rPr lang="en-US" dirty="0"/>
              <a:t>You most likely have a lot of (A), but not a lot of (B). So you want to give (B) more weight in your analysis because it happens very rarely.</a:t>
            </a:r>
          </a:p>
          <a:p>
            <a:endParaRPr lang="en-US" dirty="0"/>
          </a:p>
        </p:txBody>
      </p:sp>
    </p:spTree>
    <p:extLst>
      <p:ext uri="{BB962C8B-B14F-4D97-AF65-F5344CB8AC3E}">
        <p14:creationId xmlns:p14="http://schemas.microsoft.com/office/powerpoint/2010/main" val="70167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Model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The Inverse Propensity Weighting (IPW) estimator for the ATE is: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For ATET: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We will unpack the ATE to intuitively understand it.</a:t>
                </a:r>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23837" b="-20930"/>
                </a:stretch>
              </a:blipFill>
            </p:spPr>
            <p:txBody>
              <a:bodyPr/>
              <a:lstStyle/>
              <a:p>
                <a:r>
                  <a:rPr lang="en-US">
                    <a:noFill/>
                  </a:rPr>
                  <a:t> </a:t>
                </a:r>
              </a:p>
            </p:txBody>
          </p:sp>
        </mc:Fallback>
      </mc:AlternateContent>
    </p:spTree>
    <p:extLst>
      <p:ext uri="{BB962C8B-B14F-4D97-AF65-F5344CB8AC3E}">
        <p14:creationId xmlns:p14="http://schemas.microsoft.com/office/powerpoint/2010/main" val="27550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smtClean="0">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 </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num>
                                <m:den>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r>
                                    <a:rPr lang="en-US" b="0" i="1" dirty="0"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𝑋</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When we </a:t>
                </a:r>
                <a:r>
                  <a:rPr lang="en-US" dirty="0">
                    <a:solidFill>
                      <a:srgbClr val="FF0000"/>
                    </a:solidFill>
                  </a:rPr>
                  <a:t>divide a treatment observation by the propensity score</a:t>
                </a:r>
                <a:r>
                  <a:rPr lang="en-US" dirty="0"/>
                  <a:t>, we are increasing its importance when it is less likely to be treated.</a:t>
                </a:r>
              </a:p>
              <a:p>
                <a:r>
                  <a:rPr lang="en-US" dirty="0"/>
                  <a:t>Note that the denominator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a14:m>
                <a:r>
                  <a:rPr lang="en-US" dirty="0"/>
                  <a:t> approximates taking the average of just the treated observations. </a:t>
                </a:r>
              </a:p>
              <a:p>
                <a:endParaRPr lang="en-US" dirty="0"/>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32267" r="-1448"/>
                </a:stretch>
              </a:blipFill>
            </p:spPr>
            <p:txBody>
              <a:bodyPr/>
              <a:lstStyle/>
              <a:p>
                <a:r>
                  <a:rPr lang="en-US">
                    <a:noFill/>
                  </a:rPr>
                  <a:t> </a:t>
                </a:r>
              </a:p>
            </p:txBody>
          </p:sp>
        </mc:Fallback>
      </mc:AlternateContent>
    </p:spTree>
    <p:extLst>
      <p:ext uri="{BB962C8B-B14F-4D97-AF65-F5344CB8AC3E}">
        <p14:creationId xmlns:p14="http://schemas.microsoft.com/office/powerpoint/2010/main" val="19897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1924-9232-424B-9084-57A41A1ED54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18267FC6-B693-3045-8ABC-799B162C938C}"/>
              </a:ext>
            </a:extLst>
          </p:cNvPr>
          <p:cNvSpPr>
            <a:spLocks noGrp="1"/>
          </p:cNvSpPr>
          <p:nvPr>
            <p:ph idx="1"/>
          </p:nvPr>
        </p:nvSpPr>
        <p:spPr>
          <a:xfrm>
            <a:off x="838200" y="1825625"/>
            <a:ext cx="10515600" cy="4807404"/>
          </a:xfrm>
        </p:spPr>
        <p:txBody>
          <a:bodyPr>
            <a:normAutofit/>
          </a:bodyPr>
          <a:lstStyle/>
          <a:p>
            <a:r>
              <a:rPr lang="en-US" b="1" dirty="0"/>
              <a:t>Advantages: </a:t>
            </a:r>
            <a:r>
              <a:rPr lang="en-US" dirty="0"/>
              <a:t>Weighting provides flexible form and only requires diagnosing with propensity score</a:t>
            </a:r>
            <a:endParaRPr lang="en-US" b="1" dirty="0"/>
          </a:p>
          <a:p>
            <a:r>
              <a:rPr lang="en-US" b="1" dirty="0"/>
              <a:t>Disadvantage</a:t>
            </a:r>
            <a:r>
              <a:rPr lang="en-US" dirty="0"/>
              <a:t>: since we divide by the propensity score, you risk imprecise estimates if you have a lot of propensity scores near zero or one. </a:t>
            </a:r>
          </a:p>
          <a:p>
            <a:pPr lvl="1"/>
            <a:r>
              <a:rPr lang="en-US" dirty="0"/>
              <a:t>This means the variance can explode and be very large.</a:t>
            </a:r>
          </a:p>
          <a:p>
            <a:r>
              <a:rPr lang="en-US" dirty="0"/>
              <a:t>Solutions are:</a:t>
            </a:r>
          </a:p>
          <a:p>
            <a:pPr lvl="1"/>
            <a:r>
              <a:rPr lang="en-US" dirty="0"/>
              <a:t>Drop these observations;</a:t>
            </a:r>
          </a:p>
          <a:p>
            <a:pPr lvl="1"/>
            <a:r>
              <a:rPr lang="en-US" dirty="0"/>
              <a:t>Replace these observations’ propensity scores with a pre-determined value (like 0.001 or 0.999) or unconditional probability of treatment.</a:t>
            </a:r>
          </a:p>
        </p:txBody>
      </p:sp>
    </p:spTree>
    <p:extLst>
      <p:ext uri="{BB962C8B-B14F-4D97-AF65-F5344CB8AC3E}">
        <p14:creationId xmlns:p14="http://schemas.microsoft.com/office/powerpoint/2010/main" val="352769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668B-4142-5343-842C-C6DBB43E2B45}"/>
              </a:ext>
            </a:extLst>
          </p:cNvPr>
          <p:cNvSpPr>
            <a:spLocks noGrp="1"/>
          </p:cNvSpPr>
          <p:nvPr>
            <p:ph type="title"/>
          </p:nvPr>
        </p:nvSpPr>
        <p:spPr/>
        <p:txBody>
          <a:bodyPr/>
          <a:lstStyle/>
          <a:p>
            <a:r>
              <a:rPr lang="en-US" dirty="0"/>
              <a:t>Double Machine Learning (DML)</a:t>
            </a:r>
          </a:p>
        </p:txBody>
      </p:sp>
      <p:sp>
        <p:nvSpPr>
          <p:cNvPr id="3" name="Content Placeholder 2">
            <a:extLst>
              <a:ext uri="{FF2B5EF4-FFF2-40B4-BE49-F238E27FC236}">
                <a16:creationId xmlns:a16="http://schemas.microsoft.com/office/drawing/2014/main" id="{DF381069-D5A0-3E45-A8EE-FF36F2BB1977}"/>
              </a:ext>
            </a:extLst>
          </p:cNvPr>
          <p:cNvSpPr>
            <a:spLocks noGrp="1"/>
          </p:cNvSpPr>
          <p:nvPr>
            <p:ph idx="1"/>
          </p:nvPr>
        </p:nvSpPr>
        <p:spPr>
          <a:xfrm>
            <a:off x="838200" y="1825624"/>
            <a:ext cx="10515600" cy="4879975"/>
          </a:xfrm>
        </p:spPr>
        <p:txBody>
          <a:bodyPr/>
          <a:lstStyle/>
          <a:p>
            <a:r>
              <a:rPr lang="en-US" dirty="0"/>
              <a:t>Yes, we are finally here.</a:t>
            </a:r>
          </a:p>
          <a:p>
            <a:r>
              <a:rPr lang="en-US" dirty="0"/>
              <a:t>At a high-level, DML is a more flexible version of the previous models</a:t>
            </a:r>
          </a:p>
          <a:p>
            <a:r>
              <a:rPr lang="en-US" dirty="0"/>
              <a:t>Note that DML relies on the same assumptions as the other models presented here</a:t>
            </a:r>
          </a:p>
          <a:p>
            <a:r>
              <a:rPr lang="en-US" dirty="0"/>
              <a:t>We will cover the propensity-matching based models from the </a:t>
            </a:r>
            <a:r>
              <a:rPr lang="en-US" dirty="0" err="1"/>
              <a:t>Chernozhukov</a:t>
            </a:r>
            <a:r>
              <a:rPr lang="en-US" dirty="0"/>
              <a:t> et al. (2016) paper.</a:t>
            </a:r>
          </a:p>
          <a:p>
            <a:pPr lvl="1"/>
            <a:r>
              <a:rPr lang="en-US" dirty="0"/>
              <a:t>Partial Linear Model</a:t>
            </a:r>
          </a:p>
          <a:p>
            <a:pPr lvl="1"/>
            <a:r>
              <a:rPr lang="en-US" dirty="0"/>
              <a:t>Interactive Regression Model</a:t>
            </a:r>
          </a:p>
          <a:p>
            <a:endParaRPr lang="en-US" dirty="0"/>
          </a:p>
        </p:txBody>
      </p:sp>
    </p:spTree>
    <p:extLst>
      <p:ext uri="{BB962C8B-B14F-4D97-AF65-F5344CB8AC3E}">
        <p14:creationId xmlns:p14="http://schemas.microsoft.com/office/powerpoint/2010/main" val="14499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What can ML do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Off-the-shelf ML models also cannot be used for inference.</a:t>
                </a:r>
              </a:p>
              <a:p>
                <a:pPr lvl="1"/>
                <a:r>
                  <a:rPr lang="en-US" dirty="0"/>
                  <a:t>Exceptions: generalized random forests (</a:t>
                </a:r>
                <a:r>
                  <a:rPr lang="en-US" dirty="0" err="1"/>
                  <a:t>Athey</a:t>
                </a:r>
                <a:r>
                  <a:rPr lang="en-US" dirty="0"/>
                  <a:t> et al. 2018); neural nets (Farrell et al. 2020)</a:t>
                </a:r>
              </a:p>
              <a:p>
                <a:r>
                  <a:rPr lang="en-US" dirty="0"/>
                  <a:t>We can use ML in two ways:</a:t>
                </a:r>
              </a:p>
              <a:p>
                <a:r>
                  <a:rPr lang="en-US" dirty="0"/>
                  <a:t>(1) Estimate a better propensity score. Recall that for OLS: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a14:m>
                <a:endParaRPr lang="en-US" dirty="0"/>
              </a:p>
              <a:p>
                <a:r>
                  <a:rPr lang="en-US" dirty="0"/>
                  <a:t>(2) Estimate better counterfactuals as we do for Regression Adjustment models</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7818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E49E-2F48-5944-9FE0-F0802783520D}"/>
              </a:ext>
            </a:extLst>
          </p:cNvPr>
          <p:cNvSpPr>
            <a:spLocks noGrp="1"/>
          </p:cNvSpPr>
          <p:nvPr>
            <p:ph type="title"/>
          </p:nvPr>
        </p:nvSpPr>
        <p:spPr/>
        <p:txBody>
          <a:bodyPr/>
          <a:lstStyle/>
          <a:p>
            <a:r>
              <a:rPr lang="en-US" dirty="0"/>
              <a:t>High-Level Strategy for DML</a:t>
            </a:r>
          </a:p>
        </p:txBody>
      </p:sp>
      <p:sp>
        <p:nvSpPr>
          <p:cNvPr id="3" name="Content Placeholder 2">
            <a:extLst>
              <a:ext uri="{FF2B5EF4-FFF2-40B4-BE49-F238E27FC236}">
                <a16:creationId xmlns:a16="http://schemas.microsoft.com/office/drawing/2014/main" id="{6D33A2EE-D30D-EB4F-8534-FB173580CCC4}"/>
              </a:ext>
            </a:extLst>
          </p:cNvPr>
          <p:cNvSpPr>
            <a:spLocks noGrp="1"/>
          </p:cNvSpPr>
          <p:nvPr>
            <p:ph idx="1"/>
          </p:nvPr>
        </p:nvSpPr>
        <p:spPr/>
        <p:txBody>
          <a:bodyPr/>
          <a:lstStyle/>
          <a:p>
            <a:r>
              <a:rPr lang="en-US" dirty="0"/>
              <a:t>We use two ML strategies so we can do inference:</a:t>
            </a:r>
          </a:p>
          <a:p>
            <a:r>
              <a:rPr lang="en-US" dirty="0"/>
              <a:t>(1) Regularization based on </a:t>
            </a:r>
            <a:r>
              <a:rPr lang="en-US" dirty="0" err="1"/>
              <a:t>residualization</a:t>
            </a:r>
            <a:endParaRPr lang="en-US" dirty="0"/>
          </a:p>
          <a:p>
            <a:pPr lvl="1"/>
            <a:r>
              <a:rPr lang="en-US" dirty="0"/>
              <a:t>Based on Frisch-Waugh-Lovell theorem (recall this from the OLS slides?)</a:t>
            </a:r>
          </a:p>
          <a:p>
            <a:pPr lvl="1"/>
            <a:r>
              <a:rPr lang="en-US" dirty="0"/>
              <a:t>Compare residuals that are constructed to be independent except due to the variation of interest (</a:t>
            </a:r>
            <a:r>
              <a:rPr lang="en-US" dirty="0" err="1"/>
              <a:t>Neyman</a:t>
            </a:r>
            <a:r>
              <a:rPr lang="en-US" dirty="0"/>
              <a:t> orthogonality)</a:t>
            </a:r>
          </a:p>
          <a:p>
            <a:r>
              <a:rPr lang="en-US" dirty="0"/>
              <a:t>(2) Sample-splitting to prevent overfitting</a:t>
            </a:r>
          </a:p>
          <a:p>
            <a:pPr lvl="1"/>
            <a:r>
              <a:rPr lang="en-US" dirty="0"/>
              <a:t>Cross-validation is important to make sure prediction is not biased</a:t>
            </a:r>
          </a:p>
          <a:p>
            <a:pPr lvl="1"/>
            <a:endParaRPr lang="en-US" dirty="0"/>
          </a:p>
        </p:txBody>
      </p:sp>
    </p:spTree>
    <p:extLst>
      <p:ext uri="{BB962C8B-B14F-4D97-AF65-F5344CB8AC3E}">
        <p14:creationId xmlns:p14="http://schemas.microsoft.com/office/powerpoint/2010/main" val="74801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a:xfrm>
                <a:off x="838200" y="1395046"/>
                <a:ext cx="10515600" cy="4781917"/>
              </a:xfrm>
            </p:spPr>
            <p:txBody>
              <a:bodyPr>
                <a:normAutofit fontScale="92500"/>
              </a:bodyPr>
              <a:lstStyle/>
              <a:p>
                <a:r>
                  <a:rPr lang="en-US" dirty="0"/>
                  <a:t>The partial linear model is a form of OLS. We allow a more flexible prediction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replace </a:t>
                </a:r>
                <a14:m>
                  <m:oMath xmlns:m="http://schemas.openxmlformats.org/officeDocument/2006/math">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oMath>
                </a14:m>
                <a:r>
                  <a:rPr lang="en-US" dirty="0"/>
                  <a:t>. From this we can show that estimating a regression of the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based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0</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e>
                    </m:d>
                  </m:oMath>
                </a14:m>
                <a:r>
                  <a:rPr lang="en-US" dirty="0"/>
                  <a:t>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oMath>
                </a14:m>
                <a:r>
                  <a:rPr lang="en-US" dirty="0">
                    <a:solidFill>
                      <a:schemeClr val="tx1"/>
                    </a:solidFill>
                  </a:rPr>
                  <a:t> estimates the treatment effect.</a:t>
                </a:r>
              </a:p>
              <a:p>
                <a:r>
                  <a:rPr lang="en-US" dirty="0"/>
                  <a:t>OLS also requires a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from the Frisch-Waugh-Lovell theorem.</a:t>
                </a:r>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xfrm>
                <a:off x="838200" y="1395046"/>
                <a:ext cx="10515600" cy="4781917"/>
              </a:xfrm>
              <a:blipFill>
                <a:blip r:embed="rId3"/>
                <a:stretch>
                  <a:fillRect l="-965" t="-1852"/>
                </a:stretch>
              </a:blipFill>
            </p:spPr>
            <p:txBody>
              <a:bodyPr/>
              <a:lstStyle/>
              <a:p>
                <a:r>
                  <a:rPr lang="en-US">
                    <a:noFill/>
                  </a:rPr>
                  <a:t> </a:t>
                </a:r>
              </a:p>
            </p:txBody>
          </p:sp>
        </mc:Fallback>
      </mc:AlternateContent>
    </p:spTree>
    <p:extLst>
      <p:ext uri="{BB962C8B-B14F-4D97-AF65-F5344CB8AC3E}">
        <p14:creationId xmlns:p14="http://schemas.microsoft.com/office/powerpoint/2010/main" val="42078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p:txBody>
              <a:bodyPr/>
              <a:lstStyle/>
              <a:p>
                <a:r>
                  <a:rPr lang="en-US" dirty="0"/>
                  <a:t>The partial linear model is a form of OLS.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DML – Partial Linear Model: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𝑔</m:t>
                          </m:r>
                        </m:e>
                        <m:sub>
                          <m:r>
                            <a:rPr lang="en-US" b="0" i="1" smtClean="0">
                              <a:solidFill>
                                <a:schemeClr val="accent2"/>
                              </a:solidFill>
                              <a:latin typeface="Cambria Math" panose="02040503050406030204" pitchFamily="18" charset="0"/>
                            </a:rPr>
                            <m:t>0</m:t>
                          </m:r>
                        </m:sub>
                      </m:sSub>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𝑇</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𝑚</m:t>
                          </m:r>
                        </m:e>
                        <m:sub>
                          <m:r>
                            <a:rPr lang="en-US" b="0" i="1" smtClean="0">
                              <a:solidFill>
                                <a:srgbClr val="00B050"/>
                              </a:solidFill>
                              <a:latin typeface="Cambria Math" panose="02040503050406030204" pitchFamily="18" charset="0"/>
                            </a:rPr>
                            <m:t>0</m:t>
                          </m:r>
                        </m:sub>
                      </m:sSub>
                      <m:d>
                        <m:dPr>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𝑋</m:t>
                              </m:r>
                            </m:e>
                            <m:sub>
                              <m:r>
                                <a:rPr lang="en-US" b="0" i="1" smtClean="0">
                                  <a:solidFill>
                                    <a:srgbClr val="00B050"/>
                                  </a:solidFill>
                                  <a:latin typeface="Cambria Math" panose="02040503050406030204" pitchFamily="18" charset="0"/>
                                </a:rPr>
                                <m:t>𝑖</m:t>
                              </m:r>
                            </m:sub>
                          </m:sSub>
                        </m:e>
                      </m:d>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𝜈</m:t>
                          </m:r>
                        </m:e>
                        <m:sub>
                          <m:r>
                            <a:rPr lang="en-US" b="0" i="1" smtClean="0">
                              <a:solidFill>
                                <a:srgbClr val="00B050"/>
                              </a:solidFill>
                              <a:latin typeface="Cambria Math" panose="02040503050406030204" pitchFamily="18" charset="0"/>
                            </a:rPr>
                            <m:t>𝑖</m:t>
                          </m:r>
                        </m:sub>
                      </m:sSub>
                    </m:oMath>
                  </m:oMathPara>
                </a14:m>
                <a:endParaRPr lang="en-US" dirty="0"/>
              </a:p>
              <a:p>
                <a:r>
                  <a:rPr lang="en-US" dirty="0"/>
                  <a:t>Assumptions are still the same as OLS (especially </a:t>
                </a:r>
                <a:r>
                  <a:rPr lang="en-US" dirty="0" err="1"/>
                  <a:t>unconfoundedness</a:t>
                </a:r>
                <a:r>
                  <a:rPr lang="en-US" dirty="0"/>
                  <a:t>)</a:t>
                </a:r>
              </a:p>
              <a:p>
                <a:r>
                  <a:rPr lang="en-US" dirty="0"/>
                  <a:t>We still assume the treatment effect is linearly additive</a:t>
                </a:r>
              </a:p>
              <a:p>
                <a:endParaRPr lang="en-US" dirty="0"/>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58986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4913F-06E1-2849-9F85-1E6C3EEF12EB}"/>
              </a:ext>
            </a:extLst>
          </p:cNvPr>
          <p:cNvSpPr txBox="1"/>
          <p:nvPr/>
        </p:nvSpPr>
        <p:spPr>
          <a:xfrm>
            <a:off x="1724297" y="3877117"/>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err="1">
                <a:solidFill>
                  <a:srgbClr val="FF0000"/>
                </a:solidFill>
              </a:rPr>
              <a:t>Residualization</a:t>
            </a:r>
            <a:endParaRPr lang="en-US" dirty="0">
              <a:solidFill>
                <a:srgbClr val="FF0000"/>
              </a:solidFill>
            </a:endParaRPr>
          </a:p>
        </p:txBody>
      </p:sp>
      <p:sp>
        <p:nvSpPr>
          <p:cNvPr id="2" name="Title 1">
            <a:extLst>
              <a:ext uri="{FF2B5EF4-FFF2-40B4-BE49-F238E27FC236}">
                <a16:creationId xmlns:a16="http://schemas.microsoft.com/office/drawing/2014/main" id="{5FCD1B7C-388C-3D4B-B533-CB4A1515E012}"/>
              </a:ext>
            </a:extLst>
          </p:cNvPr>
          <p:cNvSpPr>
            <a:spLocks noGrp="1"/>
          </p:cNvSpPr>
          <p:nvPr>
            <p:ph type="title"/>
          </p:nvPr>
        </p:nvSpPr>
        <p:spPr/>
        <p:txBody>
          <a:bodyPr/>
          <a:lstStyle/>
          <a:p>
            <a:r>
              <a:rPr lang="en-US" dirty="0"/>
              <a:t>Partial Linear Model Procedure</a:t>
            </a:r>
          </a:p>
        </p:txBody>
      </p:sp>
      <p:sp>
        <p:nvSpPr>
          <p:cNvPr id="4" name="TextBox 3">
            <a:extLst>
              <a:ext uri="{FF2B5EF4-FFF2-40B4-BE49-F238E27FC236}">
                <a16:creationId xmlns:a16="http://schemas.microsoft.com/office/drawing/2014/main" id="{CA2BEE2E-9999-AD4F-AE8A-B18A18547BC3}"/>
              </a:ext>
            </a:extLst>
          </p:cNvPr>
          <p:cNvSpPr txBox="1"/>
          <p:nvPr/>
        </p:nvSpPr>
        <p:spPr>
          <a:xfrm>
            <a:off x="1724297" y="2668941"/>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a:solidFill>
                  <a:srgbClr val="FF0000"/>
                </a:solidFill>
              </a:rPr>
              <a:t>Sample-splitting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7775A-D14E-6743-B530-5057F2833866}"/>
                  </a:ext>
                </a:extLst>
              </p:cNvPr>
              <p:cNvSpPr>
                <a:spLocks noGrp="1"/>
              </p:cNvSpPr>
              <p:nvPr>
                <p:ph idx="1"/>
              </p:nvPr>
            </p:nvSpPr>
            <p:spPr>
              <a:xfrm>
                <a:off x="838200" y="1343378"/>
                <a:ext cx="10515600" cy="533964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𝑚</m:t>
                          </m:r>
                        </m:e>
                        <m:sub>
                          <m:r>
                            <a:rPr lang="en-US" i="1">
                              <a:solidFill>
                                <a:srgbClr val="00B050"/>
                              </a:solidFill>
                              <a:latin typeface="Cambria Math" panose="02040503050406030204" pitchFamily="18" charset="0"/>
                            </a:rPr>
                            <m:t>0</m:t>
                          </m:r>
                        </m:sub>
                      </m:sSub>
                      <m:d>
                        <m:dPr>
                          <m:ctrlPr>
                            <a:rPr lang="en-US" i="1">
                              <a:solidFill>
                                <a:srgbClr val="00B050"/>
                              </a:solidFill>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𝑋</m:t>
                              </m:r>
                            </m:e>
                            <m:sub>
                              <m:r>
                                <a:rPr lang="en-US" i="1">
                                  <a:solidFill>
                                    <a:srgbClr val="00B050"/>
                                  </a:solidFill>
                                  <a:latin typeface="Cambria Math" panose="02040503050406030204" pitchFamily="18" charset="0"/>
                                </a:rPr>
                                <m:t>𝑖</m:t>
                              </m:r>
                            </m:sub>
                          </m:sSub>
                        </m:e>
                      </m:d>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𝜈</m:t>
                          </m:r>
                        </m:e>
                        <m:sub>
                          <m:r>
                            <a:rPr lang="en-US" i="1">
                              <a:solidFill>
                                <a:srgbClr val="00B050"/>
                              </a:solidFill>
                              <a:latin typeface="Cambria Math" panose="02040503050406030204" pitchFamily="18" charset="0"/>
                            </a:rPr>
                            <m:t>𝑖</m:t>
                          </m:r>
                        </m:sub>
                      </m:sSub>
                    </m:oMath>
                  </m:oMathPara>
                </a14:m>
                <a:endParaRPr lang="en-US" dirty="0"/>
              </a:p>
              <a:p>
                <a:r>
                  <a:rPr lang="en-US" dirty="0"/>
                  <a:t>First Stage:</a:t>
                </a:r>
              </a:p>
              <a:p>
                <a:pPr marL="914400" lvl="1" indent="-457200">
                  <a:buFont typeface="+mj-lt"/>
                  <a:buAutoNum type="arabicPeriod"/>
                </a:pPr>
                <a:r>
                  <a:rPr lang="en-US" dirty="0"/>
                  <a:t>Predict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with sample-splitting, get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endParaRPr lang="en-US" dirty="0"/>
              </a:p>
              <a:p>
                <a:pPr marL="914400" lvl="1" indent="-457200">
                  <a:buFont typeface="+mj-lt"/>
                  <a:buAutoNum type="arabicPeriod"/>
                </a:pPr>
                <a:r>
                  <a:rPr lang="en-US" dirty="0"/>
                  <a:t>Predict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using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with sample-splitting , get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pPr marL="914400" lvl="1" indent="-457200">
                  <a:buFont typeface="+mj-lt"/>
                  <a:buAutoNum type="arabicPeriod"/>
                </a:pPr>
                <a:endParaRPr lang="en-US" dirty="0"/>
              </a:p>
              <a:p>
                <a:pPr marL="914400" lvl="1" indent="-457200">
                  <a:buFont typeface="+mj-lt"/>
                  <a:buAutoNum type="arabicPeriod"/>
                </a:pPr>
                <a:r>
                  <a:rPr lang="en-US" dirty="0"/>
                  <a:t>Calculate the residuals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r>
                      <a:rPr lang="en-US" b="0" i="0" smtClean="0">
                        <a:latin typeface="Cambria Math" panose="02040503050406030204" pitchFamily="18" charset="0"/>
                      </a:rPr>
                      <m:t>.</m:t>
                    </m:r>
                  </m:oMath>
                </a14:m>
                <a:r>
                  <a:rPr lang="en-US" dirty="0"/>
                  <a:t> </a:t>
                </a:r>
              </a:p>
              <a:p>
                <a:pPr marL="457200" lvl="1" indent="0">
                  <a:buNone/>
                </a:pPr>
                <a:r>
                  <a:rPr lang="en-US" dirty="0"/>
                  <a:t>	Specifically,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endParaRPr lang="en-US" dirty="0"/>
              </a:p>
              <a:p>
                <a:r>
                  <a:rPr lang="en-US" dirty="0"/>
                  <a:t>Second Stage:</a:t>
                </a:r>
                <a:endParaRPr lang="en-US" dirty="0">
                  <a:solidFill>
                    <a:schemeClr val="tx1"/>
                  </a:solidFill>
                </a:endParaRPr>
              </a:p>
              <a:p>
                <a:pPr lvl="1"/>
                <a:r>
                  <a:rPr lang="en-US" dirty="0">
                    <a:solidFill>
                      <a:schemeClr val="tx1"/>
                    </a:solidFill>
                  </a:rPr>
                  <a:t>Estimate this OLS model:</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𝑌</m:t>
                              </m:r>
                            </m:e>
                          </m:acc>
                        </m:e>
                        <m:sub>
                          <m:r>
                            <a:rPr lang="en-US" sz="2800" i="1">
                              <a:solidFill>
                                <a:schemeClr val="tx1"/>
                              </a:solidFill>
                              <a:latin typeface="Cambria Math" panose="02040503050406030204" pitchFamily="18" charset="0"/>
                            </a:rPr>
                            <m:t>𝑖</m:t>
                          </m:r>
                        </m:sub>
                      </m:sSub>
                      <m:r>
                        <a:rPr lang="en-US" sz="2800" i="1">
                          <a:solidFill>
                            <a:schemeClr val="tx1"/>
                          </a:solidFill>
                          <a:latin typeface="Cambria Math" panose="02040503050406030204" pitchFamily="18" charset="0"/>
                        </a:rPr>
                        <m:t>=</m:t>
                      </m:r>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𝜏</m:t>
                          </m:r>
                        </m:e>
                      </m:acc>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𝑇</m:t>
                              </m:r>
                            </m:e>
                          </m:acc>
                        </m:e>
                        <m:sub>
                          <m:r>
                            <a:rPr lang="en-US" sz="2800" i="1">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𝜁</m:t>
                          </m:r>
                        </m:e>
                        <m:sub>
                          <m:r>
                            <a:rPr lang="en-US" sz="2800" b="0" i="1" smtClean="0">
                              <a:solidFill>
                                <a:schemeClr val="tx1"/>
                              </a:solidFill>
                              <a:latin typeface="Cambria Math" panose="02040503050406030204" pitchFamily="18" charset="0"/>
                            </a:rPr>
                            <m:t>𝑖</m:t>
                          </m:r>
                        </m:sub>
                      </m:sSub>
                    </m:oMath>
                  </m:oMathPara>
                </a14:m>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4B7775A-D14E-6743-B530-5057F2833866}"/>
                  </a:ext>
                </a:extLst>
              </p:cNvPr>
              <p:cNvSpPr>
                <a:spLocks noGrp="1" noRot="1" noChangeAspect="1" noMove="1" noResize="1" noEditPoints="1" noAdjustHandles="1" noChangeArrowheads="1" noChangeShapeType="1" noTextEdit="1"/>
              </p:cNvSpPr>
              <p:nvPr>
                <p:ph idx="1"/>
              </p:nvPr>
            </p:nvSpPr>
            <p:spPr>
              <a:xfrm>
                <a:off x="838200" y="1343378"/>
                <a:ext cx="10515600" cy="5339644"/>
              </a:xfrm>
              <a:blipFill>
                <a:blip r:embed="rId3"/>
                <a:stretch>
                  <a:fillRect l="-1086" t="-1185"/>
                </a:stretch>
              </a:blipFill>
            </p:spPr>
            <p:txBody>
              <a:bodyPr/>
              <a:lstStyle/>
              <a:p>
                <a:r>
                  <a:rPr lang="en-US">
                    <a:noFill/>
                  </a:rPr>
                  <a:t> </a:t>
                </a:r>
              </a:p>
            </p:txBody>
          </p:sp>
        </mc:Fallback>
      </mc:AlternateContent>
    </p:spTree>
    <p:extLst>
      <p:ext uri="{BB962C8B-B14F-4D97-AF65-F5344CB8AC3E}">
        <p14:creationId xmlns:p14="http://schemas.microsoft.com/office/powerpoint/2010/main" val="14881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E27A-35EE-E14C-8807-EB35E664B040}"/>
              </a:ext>
            </a:extLst>
          </p:cNvPr>
          <p:cNvSpPr>
            <a:spLocks noGrp="1"/>
          </p:cNvSpPr>
          <p:nvPr>
            <p:ph type="title"/>
          </p:nvPr>
        </p:nvSpPr>
        <p:spPr/>
        <p:txBody>
          <a:bodyPr/>
          <a:lstStyle/>
          <a:p>
            <a:r>
              <a:rPr lang="en-US" dirty="0"/>
              <a:t>What ML models can be used?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775DA-D29C-2842-9C1C-6F035D30AAF3}"/>
                  </a:ext>
                </a:extLst>
              </p:cNvPr>
              <p:cNvSpPr>
                <a:spLocks noGrp="1"/>
              </p:cNvSpPr>
              <p:nvPr>
                <p:ph idx="1"/>
              </p:nvPr>
            </p:nvSpPr>
            <p:spPr/>
            <p:txBody>
              <a:bodyPr/>
              <a:lstStyle/>
              <a:p>
                <a:r>
                  <a:rPr lang="en-US" dirty="0"/>
                  <a:t>You can use essentially any ML model for the first stage to generate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r>
                  <a:rPr lang="en-US" dirty="0"/>
                  <a:t>These are called the “nuisance parameters” because we care about the quality of the prediction, not the theoretical properties of the ML model.</a:t>
                </a:r>
              </a:p>
            </p:txBody>
          </p:sp>
        </mc:Choice>
        <mc:Fallback xmlns="">
          <p:sp>
            <p:nvSpPr>
              <p:cNvPr id="3" name="Content Placeholder 2">
                <a:extLst>
                  <a:ext uri="{FF2B5EF4-FFF2-40B4-BE49-F238E27FC236}">
                    <a16:creationId xmlns:a16="http://schemas.microsoft.com/office/drawing/2014/main" id="{F43775DA-D29C-2842-9C1C-6F035D30AAF3}"/>
                  </a:ext>
                </a:extLst>
              </p:cNvPr>
              <p:cNvSpPr>
                <a:spLocks noGrp="1" noRot="1" noChangeAspect="1" noMove="1" noResize="1" noEditPoints="1" noAdjustHandles="1" noChangeArrowheads="1" noChangeShapeType="1" noTextEdit="1"/>
              </p:cNvSpPr>
              <p:nvPr>
                <p:ph idx="1"/>
              </p:nvPr>
            </p:nvSpPr>
            <p:spPr>
              <a:blipFill>
                <a:blip r:embed="rId3"/>
                <a:stretch>
                  <a:fillRect l="-1086" t="-2035" r="-603"/>
                </a:stretch>
              </a:blipFill>
            </p:spPr>
            <p:txBody>
              <a:bodyPr/>
              <a:lstStyle/>
              <a:p>
                <a:r>
                  <a:rPr lang="en-US">
                    <a:noFill/>
                  </a:rPr>
                  <a:t> </a:t>
                </a:r>
              </a:p>
            </p:txBody>
          </p:sp>
        </mc:Fallback>
      </mc:AlternateContent>
    </p:spTree>
    <p:extLst>
      <p:ext uri="{BB962C8B-B14F-4D97-AF65-F5344CB8AC3E}">
        <p14:creationId xmlns:p14="http://schemas.microsoft.com/office/powerpoint/2010/main" val="315204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552E-36E2-1246-A024-BBACEB179303}"/>
              </a:ext>
            </a:extLst>
          </p:cNvPr>
          <p:cNvSpPr>
            <a:spLocks noGrp="1"/>
          </p:cNvSpPr>
          <p:nvPr>
            <p:ph type="title"/>
          </p:nvPr>
        </p:nvSpPr>
        <p:spPr/>
        <p:txBody>
          <a:bodyPr/>
          <a:lstStyle/>
          <a:p>
            <a:r>
              <a:rPr lang="en-US" dirty="0"/>
              <a:t>DML – Interactive Regression Model</a:t>
            </a:r>
          </a:p>
        </p:txBody>
      </p:sp>
      <p:sp>
        <p:nvSpPr>
          <p:cNvPr id="3" name="Content Placeholder 2">
            <a:extLst>
              <a:ext uri="{FF2B5EF4-FFF2-40B4-BE49-F238E27FC236}">
                <a16:creationId xmlns:a16="http://schemas.microsoft.com/office/drawing/2014/main" id="{6263919B-3DC3-0947-8CB8-2569E2FD6F14}"/>
              </a:ext>
            </a:extLst>
          </p:cNvPr>
          <p:cNvSpPr>
            <a:spLocks noGrp="1"/>
          </p:cNvSpPr>
          <p:nvPr>
            <p:ph idx="1"/>
          </p:nvPr>
        </p:nvSpPr>
        <p:spPr/>
        <p:txBody>
          <a:bodyPr/>
          <a:lstStyle/>
          <a:p>
            <a:r>
              <a:rPr lang="en-US" dirty="0"/>
              <a:t>The partial linear model is simple and intuitive because it is a more flexible version of OLS.</a:t>
            </a:r>
          </a:p>
          <a:p>
            <a:r>
              <a:rPr lang="en-US" dirty="0"/>
              <a:t>Despite this, we are restricted by the assumption that treatment linearly interacts with the outcome.</a:t>
            </a:r>
          </a:p>
          <a:p>
            <a:r>
              <a:rPr lang="en-US" dirty="0"/>
              <a:t>It also assumes that the treatment effect is the same for all observations. Specifically, that the average treatment effect (ATE) is the same as the average treatment effect on the treated (ATET).</a:t>
            </a:r>
          </a:p>
          <a:p>
            <a:endParaRPr lang="en-US" dirty="0"/>
          </a:p>
        </p:txBody>
      </p:sp>
    </p:spTree>
    <p:extLst>
      <p:ext uri="{BB962C8B-B14F-4D97-AF65-F5344CB8AC3E}">
        <p14:creationId xmlns:p14="http://schemas.microsoft.com/office/powerpoint/2010/main" val="17812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8622-0408-E948-9B41-D2C44A6DC0F2}"/>
              </a:ext>
            </a:extLst>
          </p:cNvPr>
          <p:cNvSpPr>
            <a:spLocks noGrp="1"/>
          </p:cNvSpPr>
          <p:nvPr>
            <p:ph type="title"/>
          </p:nvPr>
        </p:nvSpPr>
        <p:spPr/>
        <p:txBody>
          <a:bodyPr/>
          <a:lstStyle/>
          <a:p>
            <a:r>
              <a:rPr lang="en-US" dirty="0"/>
              <a:t>Interactive Regression Model (IRM)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5C5FA4-CA41-184A-9173-3CA0B0C52A3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b>
                          <m:r>
                            <a:rPr lang="en-US" b="0" i="1" smtClean="0">
                              <a:latin typeface="Cambria Math" panose="02040503050406030204" pitchFamily="18" charset="0"/>
                            </a:rPr>
                            <m:t>𝐴𝑇𝐸</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e>
                          </m:d>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r>
                            <a:rPr lang="en-US" b="0" i="1" smtClean="0">
                              <a:latin typeface="Cambria Math" panose="02040503050406030204" pitchFamily="18" charset="0"/>
                            </a:rPr>
                            <m:t>𝑇</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e>
                          </m:acc>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0,</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m:oMathPara>
                </a14:m>
                <a:endParaRPr lang="en-US" dirty="0"/>
              </a:p>
              <a:p>
                <a:r>
                  <a:rPr lang="en-US" dirty="0"/>
                  <a:t>When we estimate ATET, we no longer need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oMath>
                </a14:m>
                <a:endParaRPr lang="en-US" dirty="0"/>
              </a:p>
              <a:p>
                <a:r>
                  <a:rPr lang="en-US" dirty="0"/>
                  <a:t>Estimating the IRM model has the same first stage as PLM. The only difference is the second stage.</a:t>
                </a:r>
              </a:p>
              <a:p>
                <a:r>
                  <a:rPr lang="en-US" dirty="0"/>
                  <a:t>Now we will explain the components of ATE, which generalize to ATET. </a:t>
                </a:r>
              </a:p>
            </p:txBody>
          </p:sp>
        </mc:Choice>
        <mc:Fallback xmlns="">
          <p:sp>
            <p:nvSpPr>
              <p:cNvPr id="3" name="Content Placeholder 2">
                <a:extLst>
                  <a:ext uri="{FF2B5EF4-FFF2-40B4-BE49-F238E27FC236}">
                    <a16:creationId xmlns:a16="http://schemas.microsoft.com/office/drawing/2014/main" id="{B65C5FA4-CA41-184A-9173-3CA0B0C52A30}"/>
                  </a:ext>
                </a:extLst>
              </p:cNvPr>
              <p:cNvSpPr>
                <a:spLocks noGrp="1" noRot="1" noChangeAspect="1" noMove="1" noResize="1" noEditPoints="1" noAdjustHandles="1" noChangeArrowheads="1" noChangeShapeType="1" noTextEdit="1"/>
              </p:cNvSpPr>
              <p:nvPr>
                <p:ph idx="1"/>
              </p:nvPr>
            </p:nvSpPr>
            <p:spPr>
              <a:blipFill>
                <a:blip r:embed="rId2"/>
                <a:stretch>
                  <a:fillRect l="-1086" t="-2035" r="-1689"/>
                </a:stretch>
              </a:blipFill>
            </p:spPr>
            <p:txBody>
              <a:bodyPr/>
              <a:lstStyle/>
              <a:p>
                <a:r>
                  <a:rPr lang="en-US">
                    <a:noFill/>
                  </a:rPr>
                  <a:t> </a:t>
                </a:r>
              </a:p>
            </p:txBody>
          </p:sp>
        </mc:Fallback>
      </mc:AlternateContent>
    </p:spTree>
    <p:extLst>
      <p:ext uri="{BB962C8B-B14F-4D97-AF65-F5344CB8AC3E}">
        <p14:creationId xmlns:p14="http://schemas.microsoft.com/office/powerpoint/2010/main" val="105287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1,</m:t>
                              </m:r>
                              <m:r>
                                <a:rPr lang="en-US" i="1">
                                  <a:solidFill>
                                    <a:schemeClr val="accent2"/>
                                  </a:solidFill>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0,</m:t>
                              </m:r>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1,</m:t>
                              </m:r>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smtClean="0">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e>
                          </m:d>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0,</m:t>
                                  </m:r>
                                  <m:r>
                                    <a:rPr lang="en-US" i="1">
                                      <a:solidFill>
                                        <a:srgbClr val="7030A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oMath>
                  </m:oMathPara>
                </a14:m>
                <a:endParaRPr lang="en-US" dirty="0"/>
              </a:p>
              <a:p>
                <a:r>
                  <a:rPr lang="en-US" dirty="0">
                    <a:solidFill>
                      <a:schemeClr val="accent2"/>
                    </a:solidFill>
                  </a:rPr>
                  <a:t>This</a:t>
                </a:r>
                <a:r>
                  <a:rPr lang="en-US" dirty="0"/>
                  <a:t> part is just regression adjustment, which is bias if there is large estimation error</a:t>
                </a:r>
              </a:p>
              <a:p>
                <a:r>
                  <a:rPr lang="en-US" dirty="0">
                    <a:solidFill>
                      <a:srgbClr val="7030A0"/>
                    </a:solidFill>
                  </a:rPr>
                  <a:t>These</a:t>
                </a:r>
                <a:r>
                  <a:rPr lang="en-US" dirty="0"/>
                  <a:t> parts are the estimation error of the outcome for treatment and control units, which are weighted by propensity scores</a:t>
                </a:r>
              </a:p>
              <a:p>
                <a:r>
                  <a:rPr lang="en-US" dirty="0"/>
                  <a:t>We combine regression adjustment and propensity weighting for a “doubly robust” approach (more details in the appendix) where we can correct for our regression adjustment estimates. </a:t>
                </a:r>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78419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Rewriting the previous equation:</a:t>
                </a:r>
              </a:p>
              <a:p>
                <a:pPr marL="0" indent="0">
                  <a:buNone/>
                </a:pPr>
                <a:endParaRPr lang="en-US"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e>
                          </m:d>
                          <m:d>
                            <m:dPr>
                              <m:ctrlPr>
                                <a:rPr lang="en-US" i="1">
                                  <a:solidFill>
                                    <a:schemeClr val="tx1"/>
                                  </a:solidFill>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oMath>
                  </m:oMathPara>
                </a14:m>
                <a:endParaRPr lang="en-US" i="1" dirty="0">
                  <a:solidFill>
                    <a:schemeClr val="tx1"/>
                  </a:solidFill>
                  <a:latin typeface="Cambria Math" panose="02040503050406030204" pitchFamily="18" charset="0"/>
                </a:endParaRPr>
              </a:p>
              <a:p>
                <a:pPr marL="0" indent="0" algn="ctr">
                  <a:buNone/>
                </a:pPr>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solidFill>
                      <a:schemeClr val="tx1"/>
                    </a:solidFill>
                  </a:rPr>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 ) −(</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i="1">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m:t>
                    </m:r>
                  </m:oMath>
                </a14:m>
                <a:endParaRPr lang="en-US" dirty="0"/>
              </a:p>
              <a:p>
                <a:r>
                  <a:rPr lang="en-US" dirty="0"/>
                  <a:t>Therefore, we are correcting our estimates of </a:t>
                </a:r>
                <a14:m>
                  <m:oMath xmlns:m="http://schemas.openxmlformats.org/officeDocument/2006/math">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t> and </a:t>
                </a:r>
                <a14:m>
                  <m:oMath xmlns:m="http://schemas.openxmlformats.org/officeDocument/2006/math">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oMath>
                </a14:m>
                <a:r>
                  <a:rPr lang="en-US" dirty="0"/>
                  <a:t>.</a:t>
                </a:r>
              </a:p>
              <a:p>
                <a:r>
                  <a:rPr lang="en-US" dirty="0"/>
                  <a:t>Applying this observation level correction means that there is variation at treatment estimates at the observation level.</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503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defines some propensity-matching based models:</a:t>
            </a:r>
          </a:p>
          <a:p>
            <a:pPr marL="914400" lvl="1" indent="-457200">
              <a:buFont typeface="+mj-lt"/>
              <a:buAutoNum type="alphaUcPeriod"/>
            </a:pPr>
            <a:r>
              <a:rPr lang="en-US" dirty="0"/>
              <a:t>Ordinary Least Squares (OLS) </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Remember they all rely on the same </a:t>
            </a:r>
            <a:r>
              <a:rPr lang="en-US"/>
              <a:t>assumptions!</a:t>
            </a:r>
            <a:endParaRPr lang="en-US"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322487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Causal Models</a:t>
            </a:r>
            <a:endParaRPr lang="en-US" dirty="0"/>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Heterogeneous Treatment Effect Models</a:t>
            </a:r>
          </a:p>
          <a:p>
            <a:pPr marL="514350" indent="-514350">
              <a:buFont typeface="+mj-lt"/>
              <a:buAutoNum type="arabicParenR"/>
            </a:pPr>
            <a:r>
              <a:rPr lang="en-US" dirty="0"/>
              <a:t>Best Practices: Outliers, Class Imbalance, Feature Selection, and Bad Control</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486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define some propensity-matching based models:</a:t>
            </a:r>
          </a:p>
          <a:p>
            <a:pPr marL="914400" lvl="1" indent="-457200">
              <a:buFont typeface="+mj-lt"/>
              <a:buAutoNum type="alphaUcPeriod"/>
            </a:pPr>
            <a:r>
              <a:rPr lang="en-US" dirty="0"/>
              <a:t>Ordinary Least Squares (OLS)</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For each model, we will define the estimator and its properties.</a:t>
            </a:r>
          </a:p>
          <a:p>
            <a:r>
              <a:rPr lang="en-US" dirty="0"/>
              <a:t>So yes, there will be a lot of math.</a:t>
            </a:r>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A56-3B06-DD46-926D-6B2DAB9B3C23}"/>
              </a:ext>
            </a:extLst>
          </p:cNvPr>
          <p:cNvSpPr>
            <a:spLocks noGrp="1"/>
          </p:cNvSpPr>
          <p:nvPr>
            <p:ph type="title"/>
          </p:nvPr>
        </p:nvSpPr>
        <p:spPr/>
        <p:txBody>
          <a:bodyPr/>
          <a:lstStyle/>
          <a:p>
            <a:r>
              <a:rPr lang="en-US" dirty="0"/>
              <a:t>Frisch-Waugh-Lovell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9FDF8-42CC-7A42-8812-99EEB1D06BB8}"/>
                  </a:ext>
                </a:extLst>
              </p:cNvPr>
              <p:cNvSpPr>
                <a:spLocks noGrp="1"/>
              </p:cNvSpPr>
              <p:nvPr>
                <p:ph idx="1"/>
              </p:nvPr>
            </p:nvSpPr>
            <p:spPr/>
            <p:txBody>
              <a:bodyPr/>
              <a:lstStyle/>
              <a:p>
                <a:r>
                  <a:rPr lang="en-US" dirty="0"/>
                  <a:t>The OLS estimator is based on the Frisch-Waugh-Lovell theorem, or “</a:t>
                </a:r>
                <a:r>
                  <a:rPr lang="en-US" dirty="0" err="1"/>
                  <a:t>partialing</a:t>
                </a:r>
                <a:r>
                  <a:rPr lang="en-US" dirty="0"/>
                  <a:t> out”.</a:t>
                </a:r>
              </a:p>
              <a:p>
                <a:r>
                  <a:rPr lang="en-US" dirty="0"/>
                  <a:t>Pay attention. This is the same trick behind double machine learning.</a:t>
                </a:r>
              </a:p>
              <a:p>
                <a:r>
                  <a:rPr lang="en-US" dirty="0"/>
                  <a:t>Start with:</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𝜖</m:t>
                              </m:r>
                            </m:e>
                            <m:sub>
                              <m:r>
                                <a:rPr lang="en-US" b="0" i="1" dirty="0" smtClean="0">
                                  <a:latin typeface="Cambria Math" panose="02040503050406030204" pitchFamily="18" charset="0"/>
                                </a:rPr>
                                <m:t>𝑖</m:t>
                              </m:r>
                            </m:sub>
                          </m:sSub>
                          <m:r>
                            <m:rPr>
                              <m:lit/>
                            </m:rPr>
                            <a:rPr lang="en-US" b="0" i="1" dirty="0" smtClean="0">
                              <a:latin typeface="Cambria Math" panose="02040503050406030204" pitchFamily="18" charset="0"/>
                            </a:rPr>
                            <m:t> </m:t>
                          </m:r>
                        </m:e>
                      </m:d>
                    </m:oMath>
                  </m:oMathPara>
                </a14:m>
                <a:endParaRPr lang="en-US" dirty="0"/>
              </a:p>
              <a:p>
                <a:pPr lvl="1"/>
                <a:r>
                  <a:rPr lang="en-US" dirty="0"/>
                  <a:t>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=0</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so it already conditions on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t>
                </a:r>
              </a:p>
              <a:p>
                <a:pPr lvl="1"/>
                <a:r>
                  <a:rPr lang="en-US" dirty="0"/>
                  <a:t>Also 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𝜖</m:t>
                        </m:r>
                      </m:e>
                    </m:d>
                    <m:r>
                      <a:rPr lang="en-US" b="0" i="1" dirty="0" smtClean="0">
                        <a:latin typeface="Cambria Math" panose="02040503050406030204" pitchFamily="18" charset="0"/>
                      </a:rPr>
                      <m:t>=0</m:t>
                    </m:r>
                  </m:oMath>
                </a14:m>
                <a:r>
                  <a:rPr lang="en-US" dirty="0"/>
                  <a:t> for the same reason. </a:t>
                </a:r>
              </a:p>
              <a:p>
                <a:r>
                  <a:rPr lang="en-US" dirty="0"/>
                  <a:t>Then: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 </m:t>
                    </m:r>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𝜏</m:t>
                    </m:r>
                    <m:r>
                      <a:rPr lang="en-US" b="0" i="1" dirty="0" smtClean="0">
                        <a:latin typeface="Cambria Math" panose="02040503050406030204" pitchFamily="18" charset="0"/>
                      </a:rPr>
                      <m:t> </m:t>
                    </m:r>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8D9FDF8-42CC-7A42-8812-99EEB1D06BB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9857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b="1" dirty="0"/>
              <a:t>Is LASSO an improvement on OLS?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82616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b="1" dirty="0"/>
              <a:t>Can we use LASSO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445683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280555" y="1278082"/>
                <a:ext cx="11606645" cy="5434445"/>
              </a:xfrm>
            </p:spPr>
            <p:txBody>
              <a:bodyPr>
                <a:normAutofit/>
              </a:bodyPr>
              <a:lstStyle/>
              <a:p>
                <a:r>
                  <a:rPr lang="en-US" dirty="0"/>
                  <a:t>Regression Adjustment is OLS in disguise.</a:t>
                </a:r>
              </a:p>
              <a:p>
                <a:r>
                  <a:rPr lang="en-US" dirty="0"/>
                  <a:t>Suppose our train models are linear functions: </a:t>
                </a:r>
                <a:endParaRPr lang="en-US" b="0" i="1" dirty="0">
                  <a:latin typeface="Cambria Math" panose="02040503050406030204" pitchFamily="18" charset="0"/>
                </a:endParaRPr>
              </a:p>
              <a:p>
                <a:pPr marL="0" indent="0" algn="ctr">
                  <a:buNone/>
                </a:pPr>
                <a:endParaRPr lang="en-US" dirty="0"/>
              </a:p>
              <a:p>
                <a:pPr marL="0" indent="0">
                  <a:buNone/>
                </a:pPr>
                <a:endParaRPr lang="en-US" dirty="0"/>
              </a:p>
              <a:p>
                <a:r>
                  <a:rPr lang="en-US" dirty="0"/>
                  <a:t>We can show this maps to an OLS model.</a:t>
                </a:r>
              </a:p>
              <a:p>
                <a:r>
                  <a:rPr lang="en-US" dirty="0"/>
                  <a:t>Note that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0</m:t>
                        </m:r>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oMath>
                </a14:m>
                <a:r>
                  <a:rPr lang="en-US" dirty="0"/>
                  <a:t> which we can replace with the trained models.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0,0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 </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0,</m:t>
                        </m:r>
                        <m:r>
                          <a:rPr lang="en-US" i="1">
                            <a:latin typeface="Cambria Math" panose="02040503050406030204" pitchFamily="18" charset="0"/>
                          </a:rPr>
                          <m:t>𝑖</m:t>
                        </m:r>
                      </m:sub>
                    </m:sSub>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0" indent="0">
                  <a:buNone/>
                </a:pPr>
                <a:r>
                  <a:rPr lang="en-US" b="0" dirty="0"/>
                  <a:t>Rearranging: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0" smtClean="0">
                        <a:latin typeface="Cambria Math" panose="02040503050406030204" pitchFamily="18" charset="0"/>
                      </a:rPr>
                      <m:t>+ </m:t>
                    </m:r>
                    <m:r>
                      <a:rPr lang="en-US" b="0" i="0"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 </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 </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0</m:t>
                        </m:r>
                      </m:sub>
                    </m:sSub>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t>
                </a:r>
              </a:p>
              <a:p>
                <a:pPr marL="0" indent="0">
                  <a:buNone/>
                </a:pPr>
                <a:r>
                  <a:rPr lang="en-US" dirty="0"/>
                  <a:t>Then </a:t>
                </a:r>
                <a:r>
                  <a:rPr lang="en-US" dirty="0">
                    <a:solidFill>
                      <a:srgbClr val="FF0000"/>
                    </a:solidFill>
                  </a:rPr>
                  <a:t>this </a:t>
                </a:r>
                <a:r>
                  <a:rPr lang="en-US" dirty="0"/>
                  <a:t>is our </a:t>
                </a:r>
                <a:r>
                  <a:rPr lang="en-US"/>
                  <a:t>treatment estimate from OLS,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endParaRPr lang="en-US" dirty="0"/>
              </a:p>
            </p:txBody>
          </p:sp>
        </mc:Choice>
        <mc:Fallback xmlns="">
          <p:sp>
            <p:nvSpPr>
              <p:cNvPr id="3" name="Content Placeholder 2">
                <a:extLst>
                  <a:ext uri="{FF2B5EF4-FFF2-40B4-BE49-F238E27FC236}">
                    <a16:creationId xmlns:a16="http://schemas.microsoft.com/office/drawing/2014/main" id="{1AA5298F-BC73-FC46-9D3D-DDA4F1FCAD1C}"/>
                  </a:ext>
                </a:extLst>
              </p:cNvPr>
              <p:cNvSpPr>
                <a:spLocks noGrp="1" noRot="1" noChangeAspect="1" noMove="1" noResize="1" noEditPoints="1" noAdjustHandles="1" noChangeArrowheads="1" noChangeShapeType="1" noTextEdit="1"/>
              </p:cNvSpPr>
              <p:nvPr>
                <p:ph idx="1"/>
              </p:nvPr>
            </p:nvSpPr>
            <p:spPr>
              <a:xfrm>
                <a:off x="280555" y="1278082"/>
                <a:ext cx="11606645" cy="5434445"/>
              </a:xfrm>
              <a:blipFill>
                <a:blip r:embed="rId2"/>
                <a:stretch>
                  <a:fillRect l="-1093" t="-1865" r="-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08513">
                    <a:tc>
                      <a:txBody>
                        <a:bodyPr/>
                        <a:lstStyle/>
                        <a:p>
                          <a14:m>
                            <m:oMath xmlns:m="http://schemas.openxmlformats.org/officeDocument/2006/math">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𝑔</m:t>
                                  </m:r>
                                </m:e>
                                <m:sub>
                                  <m:r>
                                    <a:rPr lang="en-US" sz="2500" b="0" i="1" smtClean="0">
                                      <a:solidFill>
                                        <a:schemeClr val="tx1"/>
                                      </a:solidFill>
                                      <a:latin typeface="Cambria Math" panose="02040503050406030204" pitchFamily="18" charset="0"/>
                                    </a:rPr>
                                    <m:t>0</m:t>
                                  </m:r>
                                </m:sub>
                              </m:sSub>
                              <m:d>
                                <m:dPr>
                                  <m:ctrlPr>
                                    <a:rPr lang="en-US" sz="2500" b="0" i="1" smtClean="0">
                                      <a:solidFill>
                                        <a:schemeClr val="tx1"/>
                                      </a:solidFill>
                                      <a:latin typeface="Cambria Math" panose="02040503050406030204" pitchFamily="18" charset="0"/>
                                    </a:rPr>
                                  </m:ctrlPr>
                                </m:dPr>
                                <m:e>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e>
                              </m:d>
                              <m:r>
                                <a:rPr lang="en-US" sz="2500" b="0" i="1">
                                  <a:solidFill>
                                    <a:schemeClr val="tx1"/>
                                  </a:solidFill>
                                  <a:latin typeface="Cambria Math" panose="02040503050406030204" pitchFamily="18" charset="0"/>
                                  <a:ea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𝑌</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r>
                                    <a:rPr lang="en-US" sz="2500" b="0" i="1" smtClean="0">
                                      <a:solidFill>
                                        <a:schemeClr val="tx1"/>
                                      </a:solidFill>
                                      <a:latin typeface="Cambria Math" panose="02040503050406030204" pitchFamily="18" charset="0"/>
                                    </a:rPr>
                                    <m:t> </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acc>
                                    <m:accPr>
                                      <m:chr m:val="̂"/>
                                      <m:ctrlPr>
                                        <a:rPr lang="en-US" sz="2500" b="0" i="1" smtClean="0">
                                          <a:solidFill>
                                            <a:schemeClr val="tx1"/>
                                          </a:solidFill>
                                          <a:latin typeface="Cambria Math" panose="02040503050406030204" pitchFamily="18" charset="0"/>
                                        </a:rPr>
                                      </m:ctrlPr>
                                    </m:accPr>
                                    <m:e>
                                      <m:r>
                                        <a:rPr lang="en-US" sz="2500" b="0" i="1" smtClean="0">
                                          <a:solidFill>
                                            <a:schemeClr val="tx1"/>
                                          </a:solidFill>
                                          <a:latin typeface="Cambria Math" panose="02040503050406030204" pitchFamily="18" charset="0"/>
                                        </a:rPr>
                                        <m:t>𝛽</m:t>
                                      </m:r>
                                    </m:e>
                                  </m:acc>
                                </m:e>
                                <m:sub>
                                  <m:r>
                                    <a:rPr lang="en-US" sz="2500" b="0" i="1" smtClean="0">
                                      <a:solidFill>
                                        <a:schemeClr val="tx1"/>
                                      </a:solidFill>
                                      <a:latin typeface="Cambria Math" panose="02040503050406030204" pitchFamily="18" charset="0"/>
                                    </a:rPr>
                                    <m:t>0</m:t>
                                  </m:r>
                                </m:sub>
                              </m:sSub>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𝜖</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sub>
                              </m:sSub>
                            </m:oMath>
                          </a14:m>
                          <a:r>
                            <a:rPr lang="en-US" sz="2500" b="0" dirty="0">
                              <a:solidFill>
                                <a:schemeClr val="tx1"/>
                              </a:solidFill>
                            </a:rPr>
                            <a:t> ; 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6274553"/>
                      </a:ext>
                    </a:extLst>
                  </a:tr>
                  <a:tr h="472659">
                    <a:tc>
                      <a:txBody>
                        <a:bodyPr/>
                        <a:lstStyle/>
                        <a:p>
                          <a:pPr/>
                          <a14:m>
                            <m:oMathPara xmlns:m="http://schemas.openxmlformats.org/officeDocument/2006/math">
                              <m:oMathParaPr>
                                <m:jc m:val="left"/>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𝑔</m:t>
                                    </m:r>
                                  </m:e>
                                  <m:sub>
                                    <m:r>
                                      <a:rPr lang="en-US" sz="2500" b="0" i="1" smtClean="0">
                                        <a:latin typeface="Cambria Math" panose="02040503050406030204" pitchFamily="18" charset="0"/>
                                      </a:rPr>
                                      <m:t>1</m:t>
                                    </m:r>
                                  </m:sub>
                                </m:sSub>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e>
                                </m:d>
                                <m:r>
                                  <a:rPr lang="en-US" sz="2500" b="0" i="1">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𝑌</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r>
                                      <a:rPr lang="en-US" sz="2500" b="0" i="1" smtClean="0">
                                        <a:latin typeface="Cambria Math" panose="02040503050406030204" pitchFamily="18" charset="0"/>
                                      </a:rPr>
                                      <m:t> </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𝛽</m:t>
                                        </m:r>
                                      </m:e>
                                    </m:acc>
                                  </m:e>
                                  <m:sub>
                                    <m:r>
                                      <a:rPr lang="en-US" sz="2500" b="0" i="1" smtClean="0">
                                        <a:latin typeface="Cambria Math" panose="02040503050406030204" pitchFamily="18" charset="0"/>
                                      </a:rPr>
                                      <m:t>1</m:t>
                                    </m:r>
                                  </m:sub>
                                </m:sSub>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𝜖</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sub>
                                </m:sSub>
                              </m:oMath>
                            </m:oMathPara>
                          </a14:m>
                          <a:endParaRPr lang="en-US" sz="2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326896"/>
                      </a:ext>
                    </a:extLst>
                  </a:tr>
                </a:tbl>
              </a:graphicData>
            </a:graphic>
          </p:graphicFrame>
        </mc:Choice>
        <mc:Fallback xmlns="">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143" r="-141" b="-114286"/>
                          </a:stretch>
                        </a:blipFill>
                      </a:tcPr>
                    </a:tc>
                    <a:extLst>
                      <a:ext uri="{0D108BD9-81ED-4DB2-BD59-A6C34878D82A}">
                        <a16:rowId xmlns:a16="http://schemas.microsoft.com/office/drawing/2014/main" val="2216274553"/>
                      </a:ext>
                    </a:extLst>
                  </a:tr>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9756" r="-141" b="-17073"/>
                          </a:stretch>
                        </a:blipFill>
                      </a:tcPr>
                    </a:tc>
                    <a:extLst>
                      <a:ext uri="{0D108BD9-81ED-4DB2-BD59-A6C34878D82A}">
                        <a16:rowId xmlns:a16="http://schemas.microsoft.com/office/drawing/2014/main" val="628326896"/>
                      </a:ext>
                    </a:extLst>
                  </a:tr>
                </a:tbl>
              </a:graphicData>
            </a:graphic>
          </p:graphicFrame>
        </mc:Fallback>
      </mc:AlternateContent>
    </p:spTree>
    <p:extLst>
      <p:ext uri="{BB962C8B-B14F-4D97-AF65-F5344CB8AC3E}">
        <p14:creationId xmlns:p14="http://schemas.microsoft.com/office/powerpoint/2010/main" val="3042019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4E92-1B16-5947-91BA-8B756BE8BD2C}"/>
              </a:ext>
            </a:extLst>
          </p:cNvPr>
          <p:cNvSpPr>
            <a:spLocks noGrp="1"/>
          </p:cNvSpPr>
          <p:nvPr>
            <p:ph type="title"/>
          </p:nvPr>
        </p:nvSpPr>
        <p:spPr/>
        <p:txBody>
          <a:bodyPr/>
          <a:lstStyle/>
          <a:p>
            <a:r>
              <a:rPr lang="en-US" dirty="0"/>
              <a:t>The relationship between ATET/ATE and the linearity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31DE0-14C0-004A-ABB4-2734C969DEF0}"/>
                  </a:ext>
                </a:extLst>
              </p:cNvPr>
              <p:cNvSpPr>
                <a:spLocks noGrp="1"/>
              </p:cNvSpPr>
              <p:nvPr>
                <p:ph idx="1"/>
              </p:nvPr>
            </p:nvSpPr>
            <p:spPr/>
            <p:txBody>
              <a:bodyPr>
                <a:normAutofit/>
              </a:bodyPr>
              <a:lstStyle/>
              <a:p>
                <a:r>
                  <a:rPr lang="en-US" dirty="0"/>
                  <a:t>Notation for this slide: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Y</m:t>
                        </m:r>
                      </m:e>
                      <m:sub>
                        <m:r>
                          <m:rPr>
                            <m:sty m:val="p"/>
                          </m:rPr>
                          <a:rPr lang="en-US" b="0" i="0" dirty="0" smtClean="0">
                            <a:latin typeface="Cambria Math" panose="02040503050406030204" pitchFamily="18" charset="0"/>
                          </a:rPr>
                          <m:t>j</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k</m:t>
                        </m:r>
                      </m:sub>
                    </m:sSub>
                  </m:oMath>
                </a14:m>
                <a:r>
                  <a:rPr lang="en-US" dirty="0"/>
                  <a:t> is the outcome of the treatment status = j group for the observed group whose treatment status = k</a:t>
                </a:r>
              </a:p>
              <a:p>
                <a:r>
                  <a:rPr lang="en-US" dirty="0"/>
                  <a:t>ATET =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Y</m:t>
                        </m:r>
                      </m:e>
                      <m:sub>
                        <m:r>
                          <a:rPr lang="en-US" b="0" i="0" dirty="0" smtClean="0">
                            <a:latin typeface="Cambria Math" panose="02040503050406030204" pitchFamily="18" charset="0"/>
                          </a:rPr>
                          <m:t>1,1</m:t>
                        </m:r>
                      </m:sub>
                    </m:sSub>
                    <m:r>
                      <a:rPr lang="en-US" b="0" i="1" dirty="0" smtClean="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0,1</m:t>
                        </m:r>
                      </m:sub>
                    </m:sSub>
                    <m:r>
                      <a:rPr lang="en-US" b="0" i="1" dirty="0" smtClean="0">
                        <a:latin typeface="Cambria Math" panose="02040503050406030204" pitchFamily="18" charset="0"/>
                      </a:rPr>
                      <m:t>]</m:t>
                    </m:r>
                  </m:oMath>
                </a14:m>
                <a:endParaRPr lang="en-US" dirty="0"/>
              </a:p>
              <a:p>
                <a:r>
                  <a:rPr lang="en-US" dirty="0"/>
                  <a:t>ATE = </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m:t>
                        </m:r>
                        <m:r>
                          <a:rPr lang="en-US" i="1" dirty="0" smtClean="0">
                            <a:latin typeface="Cambria Math" panose="02040503050406030204" pitchFamily="18" charset="0"/>
                          </a:rPr>
                          <m:t>1</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𝑝</m:t>
                        </m:r>
                      </m:e>
                    </m:d>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0,0</m:t>
                        </m:r>
                      </m:sub>
                    </m:sSub>
                    <m:r>
                      <a:rPr lang="en-US" i="1" dirty="0">
                        <a:latin typeface="Cambria Math" panose="02040503050406030204" pitchFamily="18" charset="0"/>
                      </a:rPr>
                      <m:t>]</m:t>
                    </m:r>
                  </m:oMath>
                </a14:m>
                <a:endParaRPr lang="en-US" dirty="0"/>
              </a:p>
              <a:p>
                <a:r>
                  <a:rPr lang="en-US" dirty="0"/>
                  <a:t>ATET = ATE when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1,0</m:t>
                        </m:r>
                      </m:sub>
                    </m:sSub>
                    <m:r>
                      <a:rPr lang="en-US" i="1" dirty="0">
                        <a:latin typeface="Cambria Math" panose="02040503050406030204" pitchFamily="18" charset="0"/>
                      </a:rPr>
                      <m:t>] </m:t>
                    </m:r>
                  </m:oMath>
                </a14:m>
                <a:r>
                  <a:rPr lang="en-US" dirty="0"/>
                  <a:t>=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 and </a:t>
                </a:r>
                <a14:m>
                  <m:oMath xmlns:m="http://schemas.openxmlformats.org/officeDocument/2006/math">
                    <m:r>
                      <a:rPr lang="en-US" i="1" dirty="0">
                        <a:latin typeface="Cambria Math" panose="02040503050406030204" pitchFamily="18" charset="0"/>
                      </a:rPr>
                      <m:t>𝐸</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0,1</m:t>
                            </m:r>
                          </m:sub>
                        </m:sSub>
                      </m:e>
                    </m:d>
                    <m:r>
                      <a:rPr lang="en-US" b="0" i="1" dirty="0" smtClean="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b="0" i="1" dirty="0" smtClean="0">
                            <a:latin typeface="Cambria Math" panose="02040503050406030204" pitchFamily="18" charset="0"/>
                          </a:rPr>
                          <m:t>0</m:t>
                        </m:r>
                      </m:sub>
                    </m:sSub>
                    <m:r>
                      <a:rPr lang="en-US" i="1" dirty="0">
                        <a:latin typeface="Cambria Math" panose="02040503050406030204" pitchFamily="18" charset="0"/>
                      </a:rPr>
                      <m:t>]</m:t>
                    </m:r>
                  </m:oMath>
                </a14:m>
                <a:endParaRPr lang="en-US" dirty="0"/>
              </a:p>
              <a:p>
                <a:r>
                  <a:rPr lang="en-US" dirty="0"/>
                  <a:t>In other words, we think that the treatment group’s baseline outcome is the same as the control group’s baseline outcome, and vice versa.</a:t>
                </a:r>
              </a:p>
              <a:p>
                <a:r>
                  <a:rPr lang="en-US" dirty="0"/>
                  <a:t>The linearity assumption in OLS assumes ATET = ATE</a:t>
                </a:r>
              </a:p>
            </p:txBody>
          </p:sp>
        </mc:Choice>
        <mc:Fallback xmlns="">
          <p:sp>
            <p:nvSpPr>
              <p:cNvPr id="3" name="Content Placeholder 2">
                <a:extLst>
                  <a:ext uri="{FF2B5EF4-FFF2-40B4-BE49-F238E27FC236}">
                    <a16:creationId xmlns:a16="http://schemas.microsoft.com/office/drawing/2014/main" id="{0A131DE0-14C0-004A-ABB4-2734C969DEF0}"/>
                  </a:ext>
                </a:extLst>
              </p:cNvPr>
              <p:cNvSpPr>
                <a:spLocks noGrp="1" noRot="1" noChangeAspect="1" noMove="1" noResize="1" noEditPoints="1" noAdjustHandles="1" noChangeArrowheads="1" noChangeShapeType="1" noTextEdit="1"/>
              </p:cNvSpPr>
              <p:nvPr>
                <p:ph idx="1"/>
              </p:nvPr>
            </p:nvSpPr>
            <p:spPr>
              <a:blipFill>
                <a:blip r:embed="rId2"/>
                <a:stretch>
                  <a:fillRect l="-1086" t="-2035" r="-1809"/>
                </a:stretch>
              </a:blipFill>
            </p:spPr>
            <p:txBody>
              <a:bodyPr/>
              <a:lstStyle/>
              <a:p>
                <a:r>
                  <a:rPr lang="en-US">
                    <a:noFill/>
                  </a:rPr>
                  <a:t> </a:t>
                </a:r>
              </a:p>
            </p:txBody>
          </p:sp>
        </mc:Fallback>
      </mc:AlternateContent>
    </p:spTree>
    <p:extLst>
      <p:ext uri="{BB962C8B-B14F-4D97-AF65-F5344CB8AC3E}">
        <p14:creationId xmlns:p14="http://schemas.microsoft.com/office/powerpoint/2010/main" val="25590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66C5-A0C6-3D45-8764-DA2167D4C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03838-52EC-2E46-B05B-BCE4DAEFE0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066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Doubly Robust Models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117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AB8-F21A-154D-8C90-2C007EB05108}"/>
              </a:ext>
            </a:extLst>
          </p:cNvPr>
          <p:cNvSpPr>
            <a:spLocks noGrp="1"/>
          </p:cNvSpPr>
          <p:nvPr>
            <p:ph type="title"/>
          </p:nvPr>
        </p:nvSpPr>
        <p:spPr/>
        <p:txBody>
          <a:bodyPr/>
          <a:lstStyle/>
          <a:p>
            <a:r>
              <a:rPr lang="en-US" b="1" dirty="0"/>
              <a:t>Doubly Robust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7ADFFF-D4DA-3A4B-937D-1DDFDCC8218D}"/>
                  </a:ext>
                </a:extLst>
              </p:cNvPr>
              <p:cNvSpPr>
                <a:spLocks noGrp="1"/>
              </p:cNvSpPr>
              <p:nvPr>
                <p:ph idx="1"/>
              </p:nvPr>
            </p:nvSpPr>
            <p:spPr>
              <a:xfrm>
                <a:off x="838200" y="1593669"/>
                <a:ext cx="10515600" cy="4899206"/>
              </a:xfrm>
            </p:spPr>
            <p:txBody>
              <a:bodyPr>
                <a:normAutofit fontScale="92500" lnSpcReduction="10000"/>
              </a:bodyPr>
              <a:lstStyle/>
              <a:p>
                <a:r>
                  <a:rPr lang="en-US" dirty="0"/>
                  <a:t>What if the propensity score is wrong? </a:t>
                </a:r>
              </a:p>
              <a:p>
                <a:pPr lvl="1"/>
                <a:r>
                  <a:rPr lang="en-US" dirty="0"/>
                  <a:t>It can be wrong because we do not have enough features, or we have the incorrect model specification.</a:t>
                </a:r>
              </a:p>
              <a:p>
                <a:r>
                  <a:rPr lang="en-US" dirty="0"/>
                  <a:t>This causes a problem because recall that we can estimate the treatment effect using the difference between treatment status and the propensity score. Recall from the OLS slides:</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pPr marL="0" indent="0">
                  <a:buNone/>
                </a:pPr>
                <a:r>
                  <a:rPr lang="en-US" dirty="0"/>
                  <a:t>	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a:t>
                </a:r>
              </a:p>
              <a:p>
                <a:r>
                  <a:rPr lang="en-US" dirty="0"/>
                  <a:t>Ideally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represents the conditionally random variation in treatment. But if the propensity model is wrong, then it also incorporates model error. </a:t>
                </a:r>
              </a:p>
              <a:p>
                <a:r>
                  <a:rPr lang="en-US" dirty="0"/>
                  <a:t>Then, we have the wrong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t>
                </a:r>
              </a:p>
            </p:txBody>
          </p:sp>
        </mc:Choice>
        <mc:Fallback xmlns="">
          <p:sp>
            <p:nvSpPr>
              <p:cNvPr id="3" name="Content Placeholder 2">
                <a:extLst>
                  <a:ext uri="{FF2B5EF4-FFF2-40B4-BE49-F238E27FC236}">
                    <a16:creationId xmlns:a16="http://schemas.microsoft.com/office/drawing/2014/main" id="{367ADFFF-D4DA-3A4B-937D-1DDFDCC8218D}"/>
                  </a:ext>
                </a:extLst>
              </p:cNvPr>
              <p:cNvSpPr>
                <a:spLocks noGrp="1" noRot="1" noChangeAspect="1" noMove="1" noResize="1" noEditPoints="1" noAdjustHandles="1" noChangeArrowheads="1" noChangeShapeType="1" noTextEdit="1"/>
              </p:cNvSpPr>
              <p:nvPr>
                <p:ph idx="1"/>
              </p:nvPr>
            </p:nvSpPr>
            <p:spPr>
              <a:xfrm>
                <a:off x="838200" y="1593669"/>
                <a:ext cx="10515600" cy="4899206"/>
              </a:xfrm>
              <a:blipFill>
                <a:blip r:embed="rId2"/>
                <a:stretch>
                  <a:fillRect l="-965" t="-2326"/>
                </a:stretch>
              </a:blipFill>
            </p:spPr>
            <p:txBody>
              <a:bodyPr/>
              <a:lstStyle/>
              <a:p>
                <a:r>
                  <a:rPr lang="en-US">
                    <a:noFill/>
                  </a:rPr>
                  <a:t> </a:t>
                </a:r>
              </a:p>
            </p:txBody>
          </p:sp>
        </mc:Fallback>
      </mc:AlternateContent>
    </p:spTree>
    <p:extLst>
      <p:ext uri="{BB962C8B-B14F-4D97-AF65-F5344CB8AC3E}">
        <p14:creationId xmlns:p14="http://schemas.microsoft.com/office/powerpoint/2010/main" val="77265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81F4-65EB-4246-8D83-E1A6158FCD72}"/>
              </a:ext>
            </a:extLst>
          </p:cNvPr>
          <p:cNvSpPr>
            <a:spLocks noGrp="1"/>
          </p:cNvSpPr>
          <p:nvPr>
            <p:ph type="title"/>
          </p:nvPr>
        </p:nvSpPr>
        <p:spPr/>
        <p:txBody>
          <a:bodyPr/>
          <a:lstStyle/>
          <a:p>
            <a:r>
              <a:rPr lang="en-US" dirty="0"/>
              <a:t>Model mis-specification</a:t>
            </a:r>
          </a:p>
        </p:txBody>
      </p:sp>
      <p:sp>
        <p:nvSpPr>
          <p:cNvPr id="3" name="Content Placeholder 2">
            <a:extLst>
              <a:ext uri="{FF2B5EF4-FFF2-40B4-BE49-F238E27FC236}">
                <a16:creationId xmlns:a16="http://schemas.microsoft.com/office/drawing/2014/main" id="{7113BEA6-699C-9144-966A-FB97EBA5D14F}"/>
              </a:ext>
            </a:extLst>
          </p:cNvPr>
          <p:cNvSpPr>
            <a:spLocks noGrp="1"/>
          </p:cNvSpPr>
          <p:nvPr>
            <p:ph idx="1"/>
          </p:nvPr>
        </p:nvSpPr>
        <p:spPr/>
        <p:txBody>
          <a:bodyPr/>
          <a:lstStyle/>
          <a:p>
            <a:r>
              <a:rPr lang="en-US" dirty="0"/>
              <a:t>The same logic applies to predicting the counterfactual outcome.</a:t>
            </a:r>
          </a:p>
          <a:p>
            <a:r>
              <a:rPr lang="en-US" dirty="0"/>
              <a:t>Model mis-specification isn’t completely solved with a good ML model. </a:t>
            </a:r>
          </a:p>
          <a:p>
            <a:r>
              <a:rPr lang="en-US" dirty="0"/>
              <a:t>For example, a counterfactual outcome prediction is an extrapolation exercise.</a:t>
            </a:r>
          </a:p>
        </p:txBody>
      </p:sp>
    </p:spTree>
    <p:extLst>
      <p:ext uri="{BB962C8B-B14F-4D97-AF65-F5344CB8AC3E}">
        <p14:creationId xmlns:p14="http://schemas.microsoft.com/office/powerpoint/2010/main" val="410461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1F38-64A4-3843-A690-5C6A29C73496}"/>
              </a:ext>
            </a:extLst>
          </p:cNvPr>
          <p:cNvSpPr>
            <a:spLocks noGrp="1"/>
          </p:cNvSpPr>
          <p:nvPr>
            <p:ph type="title"/>
          </p:nvPr>
        </p:nvSpPr>
        <p:spPr/>
        <p:txBody>
          <a:bodyPr/>
          <a:lstStyle/>
          <a:p>
            <a:r>
              <a:rPr lang="en-US" dirty="0"/>
              <a:t>Doubly Robust Mental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FA147E-4C04-C04A-9122-C9543268E539}"/>
                  </a:ext>
                </a:extLst>
              </p:cNvPr>
              <p:cNvSpPr>
                <a:spLocks noGrp="1"/>
              </p:cNvSpPr>
              <p:nvPr>
                <p:ph idx="1"/>
              </p:nvPr>
            </p:nvSpPr>
            <p:spPr/>
            <p:txBody>
              <a:bodyPr/>
              <a:lstStyle/>
              <a:p>
                <a:r>
                  <a:rPr lang="en-US" dirty="0"/>
                  <a:t>A “doubly robust” model attempts to address model mis-specification. </a:t>
                </a:r>
              </a:p>
              <a:p>
                <a:r>
                  <a:rPr lang="en-US" dirty="0"/>
                  <a:t>It incorporates:</a:t>
                </a:r>
              </a:p>
              <a:p>
                <a:pPr lvl="1"/>
                <a:r>
                  <a:rPr lang="en-US" dirty="0"/>
                  <a:t>(1) propensity score; and </a:t>
                </a:r>
              </a:p>
              <a:p>
                <a:pPr lvl="1"/>
                <a:r>
                  <a:rPr lang="en-US" dirty="0"/>
                  <a:t>(2) counterfactual models </a:t>
                </a:r>
              </a:p>
              <a:p>
                <a:pPr marL="0" indent="0">
                  <a:buNone/>
                </a:pPr>
                <a:r>
                  <a:rPr lang="en-US" dirty="0"/>
                  <a:t>such that it will give you the correct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as long as one of the models is correct.</a:t>
                </a:r>
              </a:p>
              <a:p>
                <a:r>
                  <a:rPr lang="en-US" dirty="0"/>
                  <a:t>There are a lot of functional forms, but we’ll show a popular one next. </a:t>
                </a:r>
              </a:p>
            </p:txBody>
          </p:sp>
        </mc:Choice>
        <mc:Fallback xmlns="">
          <p:sp>
            <p:nvSpPr>
              <p:cNvPr id="3" name="Content Placeholder 2">
                <a:extLst>
                  <a:ext uri="{FF2B5EF4-FFF2-40B4-BE49-F238E27FC236}">
                    <a16:creationId xmlns:a16="http://schemas.microsoft.com/office/drawing/2014/main" id="{E6FA147E-4C04-C04A-9122-C9543268E539}"/>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236690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A16E-60E7-0241-9821-B78893FD9492}"/>
              </a:ext>
            </a:extLst>
          </p:cNvPr>
          <p:cNvSpPr>
            <a:spLocks noGrp="1"/>
          </p:cNvSpPr>
          <p:nvPr>
            <p:ph type="title"/>
          </p:nvPr>
        </p:nvSpPr>
        <p:spPr/>
        <p:txBody>
          <a:bodyPr/>
          <a:lstStyle/>
          <a:p>
            <a:r>
              <a:rPr lang="en-US" b="1" dirty="0"/>
              <a:t>Ordinary Least Squares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DFCD3-4555-8449-9D6C-7CF5026669C6}"/>
                  </a:ext>
                </a:extLst>
              </p:cNvPr>
              <p:cNvSpPr>
                <a:spLocks noGrp="1"/>
              </p:cNvSpPr>
              <p:nvPr>
                <p:ph idx="1"/>
              </p:nvPr>
            </p:nvSpPr>
            <p:spPr/>
            <p:txBody>
              <a:bodyPr/>
              <a:lstStyle/>
              <a:p>
                <a:r>
                  <a:rPr lang="en-US" b="0" dirty="0"/>
                  <a:t>We have 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b="0" dirty="0"/>
                  <a:t>,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b="0" dirty="0"/>
                  <a:t>, and a treatment indicator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We want to know the causal relationship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r>
                  <a:rPr lang="en-US" b="0" dirty="0"/>
                  <a:t>We can estimate this relationship by estimating an OLS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r>
                  <a:rPr lang="en-US" dirty="0"/>
                  <a:t>Where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are estimated to minimize the mean squared error: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𝑎𝑟𝑔𝑚𝑖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 </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baseline="30000" smtClean="0">
                          <a:latin typeface="Cambria Math" panose="02040503050406030204" pitchFamily="18" charset="0"/>
                        </a:rPr>
                        <m:t>2</m:t>
                      </m:r>
                      <m:r>
                        <a:rPr lang="en-US" b="0" i="1" smtClean="0">
                          <a:latin typeface="Cambria Math" panose="02040503050406030204" pitchFamily="18" charset="0"/>
                        </a:rPr>
                        <m:t> }</m:t>
                      </m:r>
                    </m:oMath>
                  </m:oMathPara>
                </a14:m>
                <a:endParaRPr lang="en-US" b="0" dirty="0"/>
              </a:p>
              <a:p>
                <a:r>
                  <a:rPr lang="en-US" dirty="0"/>
                  <a:t>We know OLS is simple but why is it causal?</a:t>
                </a:r>
              </a:p>
            </p:txBody>
          </p:sp>
        </mc:Choice>
        <mc:Fallback xmlns="">
          <p:sp>
            <p:nvSpPr>
              <p:cNvPr id="3" name="Content Placeholder 2">
                <a:extLst>
                  <a:ext uri="{FF2B5EF4-FFF2-40B4-BE49-F238E27FC236}">
                    <a16:creationId xmlns:a16="http://schemas.microsoft.com/office/drawing/2014/main" id="{89DDFCD3-4555-8449-9D6C-7CF5026669C6}"/>
                  </a:ext>
                </a:extLst>
              </p:cNvPr>
              <p:cNvSpPr>
                <a:spLocks noGrp="1" noRot="1" noChangeAspect="1" noMove="1" noResize="1" noEditPoints="1" noAdjustHandles="1" noChangeArrowheads="1" noChangeShapeType="1" noTextEdit="1"/>
              </p:cNvSpPr>
              <p:nvPr>
                <p:ph idx="1"/>
              </p:nvPr>
            </p:nvSpPr>
            <p:spPr>
              <a:blipFill>
                <a:blip r:embed="rId2"/>
                <a:stretch>
                  <a:fillRect l="-1086" t="-2326" r="-1206" b="-25291"/>
                </a:stretch>
              </a:blipFill>
            </p:spPr>
            <p:txBody>
              <a:bodyPr/>
              <a:lstStyle/>
              <a:p>
                <a:r>
                  <a:rPr lang="en-US">
                    <a:noFill/>
                  </a:rPr>
                  <a:t> </a:t>
                </a:r>
              </a:p>
            </p:txBody>
          </p:sp>
        </mc:Fallback>
      </mc:AlternateContent>
    </p:spTree>
    <p:extLst>
      <p:ext uri="{BB962C8B-B14F-4D97-AF65-F5344CB8AC3E}">
        <p14:creationId xmlns:p14="http://schemas.microsoft.com/office/powerpoint/2010/main" val="3988034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F176-F7AC-EC40-A1C5-F3001D18B043}"/>
              </a:ext>
            </a:extLst>
          </p:cNvPr>
          <p:cNvSpPr>
            <a:spLocks noGrp="1"/>
          </p:cNvSpPr>
          <p:nvPr>
            <p:ph type="title"/>
          </p:nvPr>
        </p:nvSpPr>
        <p:spPr/>
        <p:txBody>
          <a:bodyPr/>
          <a:lstStyle/>
          <a:p>
            <a:r>
              <a:rPr lang="en-US" dirty="0"/>
              <a:t>Augmented Inverse Propensity Weight (AIPW) </a:t>
            </a:r>
            <a:r>
              <a:rPr lang="en-US"/>
              <a:t>Model Definition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F0A4E-DC9D-BA45-BF2B-95013DDEFF13}"/>
                  </a:ext>
                </a:extLst>
              </p:cNvPr>
              <p:cNvSpPr>
                <a:spLocks noGrp="1"/>
              </p:cNvSpPr>
              <p:nvPr>
                <p:ph idx="1"/>
              </p:nvPr>
            </p:nvSpPr>
            <p:spPr/>
            <p:txBody>
              <a:bodyPr/>
              <a:lstStyle/>
              <a:p>
                <a:r>
                  <a:rPr lang="en-US" dirty="0"/>
                  <a:t>f</a:t>
                </a:r>
                <a:r>
                  <a:rPr lang="en-US" b="0" dirty="0"/>
                  <a:t>rom </a:t>
                </a:r>
                <a:r>
                  <a:rPr lang="en-US" dirty="0"/>
                  <a:t>Robins, </a:t>
                </a:r>
                <a:r>
                  <a:rPr lang="en-US" dirty="0" err="1"/>
                  <a:t>Rotnitzky</a:t>
                </a:r>
                <a:r>
                  <a:rPr lang="en-US" dirty="0"/>
                  <a:t>, and Zhao (1994)</a:t>
                </a:r>
                <a:endParaRPr lang="en-US" b="0" dirty="0"/>
              </a:p>
              <a:p>
                <a:r>
                  <a:rPr lang="en-US" b="0" dirty="0"/>
                  <a:t>ATE: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We will build intuition why this works under misspecification of either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a:t>
                </a:r>
                <a:r>
                  <a:rPr lang="en-US" b="0" dirty="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a:t>
                </a:r>
              </a:p>
              <a:p>
                <a:r>
                  <a:rPr lang="en-US" dirty="0"/>
                  <a:t>This is similar to a double machine learning implementation</a:t>
                </a:r>
              </a:p>
            </p:txBody>
          </p:sp>
        </mc:Choice>
        <mc:Fallback xmlns="">
          <p:sp>
            <p:nvSpPr>
              <p:cNvPr id="3" name="Content Placeholder 2">
                <a:extLst>
                  <a:ext uri="{FF2B5EF4-FFF2-40B4-BE49-F238E27FC236}">
                    <a16:creationId xmlns:a16="http://schemas.microsoft.com/office/drawing/2014/main" id="{70AF0A4E-DC9D-BA45-BF2B-95013DDEFF13}"/>
                  </a:ext>
                </a:extLst>
              </p:cNvPr>
              <p:cNvSpPr>
                <a:spLocks noGrp="1" noRot="1" noChangeAspect="1" noMove="1" noResize="1" noEditPoints="1" noAdjustHandles="1" noChangeArrowheads="1" noChangeShapeType="1" noTextEdit="1"/>
              </p:cNvSpPr>
              <p:nvPr>
                <p:ph idx="1"/>
              </p:nvPr>
            </p:nvSpPr>
            <p:spPr>
              <a:blipFill>
                <a:blip r:embed="rId2"/>
                <a:stretch>
                  <a:fillRect l="-6031" t="-11919" r="-1448"/>
                </a:stretch>
              </a:blipFill>
            </p:spPr>
            <p:txBody>
              <a:bodyPr/>
              <a:lstStyle/>
              <a:p>
                <a:r>
                  <a:rPr lang="en-US">
                    <a:noFill/>
                  </a:rPr>
                  <a:t> </a:t>
                </a:r>
              </a:p>
            </p:txBody>
          </p:sp>
        </mc:Fallback>
      </mc:AlternateContent>
    </p:spTree>
    <p:extLst>
      <p:ext uri="{BB962C8B-B14F-4D97-AF65-F5344CB8AC3E}">
        <p14:creationId xmlns:p14="http://schemas.microsoft.com/office/powerpoint/2010/main" val="171392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𝑇</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If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 but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right, then then in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so </a:t>
                </a:r>
                <a:r>
                  <a:rPr lang="en-US" dirty="0">
                    <a:solidFill>
                      <a:srgbClr val="FF0000"/>
                    </a:solidFill>
                  </a:rPr>
                  <a:t>term</a:t>
                </a:r>
                <a:r>
                  <a:rPr lang="en-US" dirty="0"/>
                  <a:t> is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e>
                      </m:nary>
                    </m:oMath>
                  </m:oMathPara>
                </a14:m>
                <a:endParaRPr lang="en-US" dirty="0"/>
              </a:p>
              <a:p>
                <a:r>
                  <a:rPr lang="en-US" dirty="0"/>
                  <a:t>Which is the inverse propensity weighting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6031" t="-32267" b="-33430"/>
                </a:stretch>
              </a:blipFill>
            </p:spPr>
            <p:txBody>
              <a:bodyPr/>
              <a:lstStyle/>
              <a:p>
                <a:r>
                  <a:rPr lang="en-US">
                    <a:noFill/>
                  </a:rPr>
                  <a:t> </a:t>
                </a:r>
              </a:p>
            </p:txBody>
          </p:sp>
        </mc:Fallback>
      </mc:AlternateContent>
    </p:spTree>
    <p:extLst>
      <p:ext uri="{BB962C8B-B14F-4D97-AF65-F5344CB8AC3E}">
        <p14:creationId xmlns:p14="http://schemas.microsoft.com/office/powerpoint/2010/main" val="1772297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b="-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fontScale="92500"/>
              </a:bodyPr>
              <a:lstStyle/>
              <a:p>
                <a:r>
                  <a:rPr lang="en-US" dirty="0"/>
                  <a:t>Note we can re-arrange the AIPW estimator to look like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,1</m:t>
                                      </m:r>
                                    </m:sub>
                                  </m:sSub>
                                </m:e>
                              </m: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,0</m:t>
                                      </m:r>
                                    </m:sub>
                                  </m:sSub>
                                </m:e>
                              </m:d>
                            </m:num>
                            <m:den>
                              <m:r>
                                <a:rPr lang="en-US" b="0" i="1" dirty="0"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a:t> is wrong, but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right, then these </a:t>
                </a:r>
                <a:r>
                  <a:rPr lang="en-US" dirty="0">
                    <a:solidFill>
                      <a:srgbClr val="FF0000"/>
                    </a:solidFill>
                  </a:rPr>
                  <a:t>terms</a:t>
                </a:r>
                <a:r>
                  <a:rPr lang="en-US" dirty="0"/>
                  <a:t> are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Which is the regression adjustment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965" t="-22384" b="-33721"/>
                </a:stretch>
              </a:blipFill>
            </p:spPr>
            <p:txBody>
              <a:bodyPr/>
              <a:lstStyle/>
              <a:p>
                <a:r>
                  <a:rPr lang="en-US">
                    <a:noFill/>
                  </a:rPr>
                  <a:t> </a:t>
                </a:r>
              </a:p>
            </p:txBody>
          </p:sp>
        </mc:Fallback>
      </mc:AlternateContent>
    </p:spTree>
    <p:extLst>
      <p:ext uri="{BB962C8B-B14F-4D97-AF65-F5344CB8AC3E}">
        <p14:creationId xmlns:p14="http://schemas.microsoft.com/office/powerpoint/2010/main" val="290406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2484-EAED-D146-92B6-81C6B4BF7882}"/>
              </a:ext>
            </a:extLst>
          </p:cNvPr>
          <p:cNvSpPr>
            <a:spLocks noGrp="1"/>
          </p:cNvSpPr>
          <p:nvPr>
            <p:ph type="title"/>
          </p:nvPr>
        </p:nvSpPr>
        <p:spPr/>
        <p:txBody>
          <a:bodyPr/>
          <a:lstStyle/>
          <a:p>
            <a:r>
              <a:rPr lang="en-US" dirty="0"/>
              <a:t>More Misspecification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98081-24FF-9B4B-AF81-E5ADF0E7D0B6}"/>
                  </a:ext>
                </a:extLst>
              </p:cNvPr>
              <p:cNvSpPr>
                <a:spLocks noGrp="1"/>
              </p:cNvSpPr>
              <p:nvPr>
                <p:ph idx="1"/>
              </p:nvPr>
            </p:nvSpPr>
            <p:spPr/>
            <p:txBody>
              <a:bodyPr>
                <a:normAutofit lnSpcReduction="10000"/>
              </a:bodyPr>
              <a:lstStyle/>
              <a:p>
                <a:r>
                  <a:rPr lang="en-US" dirty="0"/>
                  <a:t>Doubly robust methods allow us to have misspecification 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oMath>
                </a14:m>
                <a:r>
                  <a:rPr lang="en-US" dirty="0"/>
                  <a:t> or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,0</m:t>
                        </m:r>
                      </m:sub>
                    </m:sSub>
                  </m:oMath>
                </a14:m>
                <a:r>
                  <a:rPr lang="en-US" dirty="0"/>
                  <a:t>. </a:t>
                </a:r>
              </a:p>
              <a:p>
                <a:r>
                  <a:rPr lang="en-US" dirty="0"/>
                  <a:t>We can get even more flexible with ML models and relax functional forms.</a:t>
                </a:r>
              </a:p>
              <a:p>
                <a:r>
                  <a:rPr lang="en-US" dirty="0"/>
                  <a:t>Flexibility becomes important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 becomes high dimensional.</a:t>
                </a:r>
              </a:p>
              <a:p>
                <a:r>
                  <a:rPr lang="en-US" dirty="0"/>
                  <a:t>Note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include generated features. </a:t>
                </a:r>
              </a:p>
              <a:p>
                <a:pPr lvl="1"/>
                <a:r>
                  <a:rPr lang="en-US" dirty="0"/>
                  <a:t>For example:</a:t>
                </a:r>
              </a:p>
              <a:p>
                <a:pPr lvl="1"/>
                <a:r>
                  <a:rPr lang="en-US" dirty="0"/>
                  <a:t>Interact Prime status with previous spending</a:t>
                </a:r>
              </a:p>
              <a:p>
                <a:pPr lvl="1"/>
                <a:r>
                  <a:rPr lang="en-US" dirty="0"/>
                  <a:t>Basis function transformations of previous spending (polynomials, segments, etc.)</a:t>
                </a:r>
              </a:p>
              <a:p>
                <a:pPr lvl="1"/>
                <a:endParaRPr lang="en-US" dirty="0"/>
              </a:p>
            </p:txBody>
          </p:sp>
        </mc:Choice>
        <mc:Fallback xmlns="">
          <p:sp>
            <p:nvSpPr>
              <p:cNvPr id="3" name="Content Placeholder 2">
                <a:extLst>
                  <a:ext uri="{FF2B5EF4-FFF2-40B4-BE49-F238E27FC236}">
                    <a16:creationId xmlns:a16="http://schemas.microsoft.com/office/drawing/2014/main" id="{7E298081-24FF-9B4B-AF81-E5ADF0E7D0B6}"/>
                  </a:ext>
                </a:extLst>
              </p:cNvPr>
              <p:cNvSpPr>
                <a:spLocks noGrp="1" noRot="1" noChangeAspect="1" noMove="1" noResize="1" noEditPoints="1" noAdjustHandles="1" noChangeArrowheads="1" noChangeShapeType="1" noTextEdit="1"/>
              </p:cNvSpPr>
              <p:nvPr>
                <p:ph idx="1"/>
              </p:nvPr>
            </p:nvSpPr>
            <p:spPr>
              <a:blipFill>
                <a:blip r:embed="rId2"/>
                <a:stretch>
                  <a:fillRect l="-1086" t="-2616" r="-483"/>
                </a:stretch>
              </a:blipFill>
            </p:spPr>
            <p:txBody>
              <a:bodyPr/>
              <a:lstStyle/>
              <a:p>
                <a:r>
                  <a:rPr lang="en-US">
                    <a:noFill/>
                  </a:rPr>
                  <a:t> </a:t>
                </a:r>
              </a:p>
            </p:txBody>
          </p:sp>
        </mc:Fallback>
      </mc:AlternateContent>
    </p:spTree>
    <p:extLst>
      <p:ext uri="{BB962C8B-B14F-4D97-AF65-F5344CB8AC3E}">
        <p14:creationId xmlns:p14="http://schemas.microsoft.com/office/powerpoint/2010/main" val="190286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Instrumental Variables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29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Instrumental Variables (IV) -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p:txBody>
              <a:bodyPr/>
              <a:lstStyle/>
              <a:p>
                <a:r>
                  <a:rPr lang="en-US" dirty="0"/>
                  <a:t>The </a:t>
                </a:r>
                <a:r>
                  <a:rPr lang="en-US" dirty="0" err="1"/>
                  <a:t>unconfoundedness</a:t>
                </a:r>
                <a:r>
                  <a:rPr lang="en-US" dirty="0"/>
                  <a:t> assumption may not be satisfied. There is selection bias into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unexplained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endParaRPr lang="en-US" dirty="0"/>
              </a:p>
              <a:p>
                <a:r>
                  <a:rPr lang="en-US" dirty="0"/>
                  <a:t>Are we blocked? Not necessarily.</a:t>
                </a:r>
              </a:p>
              <a:p>
                <a:r>
                  <a:rPr lang="en-US" dirty="0"/>
                  <a:t>Suppose we have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that directly determines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but does not directly determine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endParaRPr lang="en-US" dirty="0"/>
              </a:p>
              <a:p>
                <a:r>
                  <a:rPr lang="en-US" dirty="0"/>
                  <a:t>In other words,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𝑖</m:t>
                        </m:r>
                      </m:sub>
                    </m:sSub>
                  </m:oMath>
                </a14:m>
                <a:r>
                  <a:rPr lang="en-US" dirty="0"/>
                  <a:t> only affects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a:t> through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7929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IV Two-Stage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a:xfrm>
                <a:off x="838200" y="1558212"/>
                <a:ext cx="10515600" cy="461875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m:oMathPara>
                </a14:m>
                <a:endParaRPr lang="en-US" dirty="0"/>
              </a:p>
              <a:p>
                <a:r>
                  <a:rPr lang="en-US" dirty="0"/>
                  <a:t>We can use this model to estimate </a:t>
                </a:r>
                <a14:m>
                  <m:oMath xmlns:m="http://schemas.openxmlformats.org/officeDocument/2006/math">
                    <m:r>
                      <a:rPr lang="en-US" i="1">
                        <a:latin typeface="Cambria Math" panose="02040503050406030204" pitchFamily="18" charset="0"/>
                      </a:rPr>
                      <m:t>𝜏</m:t>
                    </m:r>
                  </m:oMath>
                </a14:m>
                <a:r>
                  <a:rPr lang="en-US" dirty="0"/>
                  <a:t> in a two stage process.</a:t>
                </a:r>
              </a:p>
              <a:p>
                <a:r>
                  <a:rPr lang="en-US" dirty="0"/>
                  <a:t>1.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get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𝑖</m:t>
                        </m:r>
                      </m:sub>
                    </m:sSub>
                  </m:oMath>
                </a14:m>
                <a:endParaRPr lang="en-US" dirty="0"/>
              </a:p>
              <a:p>
                <a:r>
                  <a:rPr lang="en-US" dirty="0"/>
                  <a:t>2.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a:p>
                <a:endParaRPr lang="en-US" dirty="0"/>
              </a:p>
              <a:p>
                <a:r>
                  <a:rPr lang="en-US" dirty="0"/>
                  <a:t>Why does this work? We study the necessary assumptions and intuition</a:t>
                </a:r>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xfrm>
                <a:off x="838200" y="1558212"/>
                <a:ext cx="10515600" cy="4618751"/>
              </a:xfrm>
              <a:blipFill>
                <a:blip r:embed="rId3"/>
                <a:stretch>
                  <a:fillRect l="-1086"/>
                </a:stretch>
              </a:blipFill>
            </p:spPr>
            <p:txBody>
              <a:bodyPr/>
              <a:lstStyle/>
              <a:p>
                <a:r>
                  <a:rPr lang="en-US">
                    <a:noFill/>
                  </a:rPr>
                  <a:t> </a:t>
                </a:r>
              </a:p>
            </p:txBody>
          </p:sp>
        </mc:Fallback>
      </mc:AlternateContent>
    </p:spTree>
    <p:extLst>
      <p:ext uri="{BB962C8B-B14F-4D97-AF65-F5344CB8AC3E}">
        <p14:creationId xmlns:p14="http://schemas.microsoft.com/office/powerpoint/2010/main" val="207425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347-8D94-ED4A-B852-E515D3A15878}"/>
              </a:ext>
            </a:extLst>
          </p:cNvPr>
          <p:cNvSpPr>
            <a:spLocks noGrp="1"/>
          </p:cNvSpPr>
          <p:nvPr>
            <p:ph type="title"/>
          </p:nvPr>
        </p:nvSpPr>
        <p:spPr/>
        <p:txBody>
          <a:bodyPr/>
          <a:lstStyle/>
          <a:p>
            <a:r>
              <a:rPr lang="en-US" dirty="0"/>
              <a:t>IV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544C2-C9C7-ED4E-8AB0-C53547AF3CF5}"/>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𝑖</m:t>
                          </m:r>
                        </m:sub>
                      </m:sSub>
                    </m:oMath>
                  </m:oMathPara>
                </a14:m>
                <a:endParaRPr lang="en-US" dirty="0"/>
              </a:p>
              <a:p>
                <a:r>
                  <a:rPr lang="en-US" dirty="0"/>
                  <a:t>(1) Exclusion Restriction: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i="1">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uncorrelated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pPr lvl="1"/>
                <a:r>
                  <a:rPr lang="en-US" dirty="0"/>
                  <a:t>Example of a violation: suppose that we want to know the impact of a missed promise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i</m:t>
                        </m:r>
                      </m:sub>
                    </m:sSub>
                  </m:oMath>
                </a14:m>
                <a:r>
                  <a:rPr lang="en-US" dirty="0"/>
                  <a:t>) on future spending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We propose using an extreme weather event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Z</m:t>
                        </m:r>
                      </m:e>
                      <m:sub>
                        <m:r>
                          <m:rPr>
                            <m:sty m:val="p"/>
                          </m:rPr>
                          <a:rPr lang="en-US">
                            <a:latin typeface="Cambria Math" panose="02040503050406030204" pitchFamily="18" charset="0"/>
                          </a:rPr>
                          <m:t>i</m:t>
                        </m:r>
                      </m:sub>
                    </m:sSub>
                  </m:oMath>
                </a14:m>
                <a:r>
                  <a:rPr lang="en-US" dirty="0"/>
                  <a:t>), like an earthquake, as an instrument for getting a missed promise. This would not work because an earthquake would affect future spending for reasons unrelated to a missed promise occurring.</a:t>
                </a:r>
              </a:p>
              <a:p>
                <a:r>
                  <a:rPr lang="en-US" dirty="0"/>
                  <a:t>(2) Strong instrument: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b="0" i="1" smtClean="0">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a strong predictor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7D8544C2-C9C7-ED4E-8AB0-C53547AF3CF5}"/>
                  </a:ext>
                </a:extLst>
              </p:cNvPr>
              <p:cNvSpPr>
                <a:spLocks noGrp="1" noRot="1" noChangeAspect="1" noMove="1" noResize="1" noEditPoints="1" noAdjustHandles="1" noChangeArrowheads="1" noChangeShapeType="1" noTextEdit="1"/>
              </p:cNvSpPr>
              <p:nvPr>
                <p:ph idx="1"/>
              </p:nvPr>
            </p:nvSpPr>
            <p:spPr>
              <a:blipFill>
                <a:blip r:embed="rId2"/>
                <a:stretch>
                  <a:fillRect l="-1086" r="-483"/>
                </a:stretch>
              </a:blipFill>
            </p:spPr>
            <p:txBody>
              <a:bodyPr/>
              <a:lstStyle/>
              <a:p>
                <a:r>
                  <a:rPr lang="en-US">
                    <a:noFill/>
                  </a:rPr>
                  <a:t> </a:t>
                </a:r>
              </a:p>
            </p:txBody>
          </p:sp>
        </mc:Fallback>
      </mc:AlternateContent>
    </p:spTree>
    <p:extLst>
      <p:ext uri="{BB962C8B-B14F-4D97-AF65-F5344CB8AC3E}">
        <p14:creationId xmlns:p14="http://schemas.microsoft.com/office/powerpoint/2010/main" val="3755336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BC32-17A0-CC43-9028-22AFF1DAC7ED}"/>
              </a:ext>
            </a:extLst>
          </p:cNvPr>
          <p:cNvSpPr>
            <a:spLocks noGrp="1"/>
          </p:cNvSpPr>
          <p:nvPr>
            <p:ph type="title"/>
          </p:nvPr>
        </p:nvSpPr>
        <p:spPr/>
        <p:txBody>
          <a:bodyPr/>
          <a:lstStyle/>
          <a:p>
            <a:r>
              <a:rPr lang="en-US" dirty="0"/>
              <a:t>Intuitively, why does this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BDEDB9-5672-9349-B838-0920C214B27A}"/>
                  </a:ext>
                </a:extLst>
              </p:cNvPr>
              <p:cNvSpPr>
                <a:spLocks noGrp="1"/>
              </p:cNvSpPr>
              <p:nvPr>
                <p:ph idx="1"/>
              </p:nvPr>
            </p:nvSpPr>
            <p:spPr/>
            <p:txBody>
              <a:bodyPr/>
              <a:lstStyle/>
              <a:p>
                <a:r>
                  <a:rPr lang="en-US" dirty="0"/>
                  <a:t>In the second stage, we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a:t>
                </a:r>
              </a:p>
              <a:p>
                <a:r>
                  <a:rPr lang="en-US" dirty="0"/>
                  <a:t>Then, variation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oMath>
                </a14:m>
                <a:r>
                  <a:rPr lang="en-US" dirty="0"/>
                  <a:t> depends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Let’s focus on the variation due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a:t>
                </a:r>
              </a:p>
              <a:p>
                <a:r>
                  <a:rPr lang="en-US" dirty="0"/>
                  <a:t>If we think back to the Frisch-Waugh-Lovell theorem, the OLS coefficient is based on the difference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Here in the IV setting, we are looking at the difference between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a:t>
                </a:r>
              </a:p>
              <a:p>
                <a:r>
                  <a:rPr lang="en-US" dirty="0"/>
                  <a:t>Therefore, we are relying in variation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which we assume is exogeneous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r>
                  <a:rPr lang="en-US" dirty="0"/>
                  <a:t>. </a:t>
                </a:r>
              </a:p>
            </p:txBody>
          </p:sp>
        </mc:Choice>
        <mc:Fallback xmlns="">
          <p:sp>
            <p:nvSpPr>
              <p:cNvPr id="3" name="Content Placeholder 2">
                <a:extLst>
                  <a:ext uri="{FF2B5EF4-FFF2-40B4-BE49-F238E27FC236}">
                    <a16:creationId xmlns:a16="http://schemas.microsoft.com/office/drawing/2014/main" id="{5DBDEDB9-5672-9349-B838-0920C214B27A}"/>
                  </a:ext>
                </a:extLst>
              </p:cNvPr>
              <p:cNvSpPr>
                <a:spLocks noGrp="1" noRot="1" noChangeAspect="1" noMove="1" noResize="1" noEditPoints="1" noAdjustHandles="1" noChangeArrowheads="1" noChangeShapeType="1" noTextEdit="1"/>
              </p:cNvSpPr>
              <p:nvPr>
                <p:ph idx="1"/>
              </p:nvPr>
            </p:nvSpPr>
            <p:spPr>
              <a:blipFill>
                <a:blip r:embed="rId2"/>
                <a:stretch>
                  <a:fillRect l="-1086" t="-2035" r="-1568"/>
                </a:stretch>
              </a:blipFill>
            </p:spPr>
            <p:txBody>
              <a:bodyPr/>
              <a:lstStyle/>
              <a:p>
                <a:r>
                  <a:rPr lang="en-US">
                    <a:noFill/>
                  </a:rPr>
                  <a:t> </a:t>
                </a:r>
              </a:p>
            </p:txBody>
          </p:sp>
        </mc:Fallback>
      </mc:AlternateContent>
    </p:spTree>
    <p:extLst>
      <p:ext uri="{BB962C8B-B14F-4D97-AF65-F5344CB8AC3E}">
        <p14:creationId xmlns:p14="http://schemas.microsoft.com/office/powerpoint/2010/main" val="3050507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1D8E-8D32-0340-90FD-A1AC7B2383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12D72-6ED1-9540-926A-E7F9D86D78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6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220-8A37-8845-A938-42161DDA7C63}"/>
              </a:ext>
            </a:extLst>
          </p:cNvPr>
          <p:cNvSpPr>
            <a:spLocks noGrp="1"/>
          </p:cNvSpPr>
          <p:nvPr>
            <p:ph type="title"/>
          </p:nvPr>
        </p:nvSpPr>
        <p:spPr/>
        <p:txBody>
          <a:bodyPr/>
          <a:lstStyle/>
          <a:p>
            <a:r>
              <a:rPr lang="en-US" dirty="0"/>
              <a:t>Why is OLS Causal?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FFD0F-F0C1-8B45-967D-48694A16B3D8}"/>
                  </a:ext>
                </a:extLst>
              </p:cNvPr>
              <p:cNvSpPr>
                <a:spLocks noGrp="1"/>
              </p:cNvSpPr>
              <p:nvPr>
                <p:ph idx="1"/>
              </p:nvPr>
            </p:nvSpPr>
            <p:spPr/>
            <p:txBody>
              <a:bodyPr/>
              <a:lstStyle/>
              <a:p>
                <a:r>
                  <a:rPr lang="en-US" dirty="0"/>
                  <a:t>The OLS model estimates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based on the assumption that the mean squared error is zero, conditional on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oMath>
                </a14:m>
                <a:endParaRPr lang="en-US" b="0" i="1" dirty="0">
                  <a:latin typeface="Cambria Math" panose="02040503050406030204" pitchFamily="18" charset="0"/>
                </a:endParaRPr>
              </a:p>
              <a:p>
                <a:r>
                  <a:rPr lang="en-US" dirty="0"/>
                  <a:t>This is defined as the moment conditions: </a:t>
                </a:r>
                <a14:m>
                  <m:oMath xmlns:m="http://schemas.openxmlformats.org/officeDocument/2006/math">
                    <m:r>
                      <a:rPr lang="en-US" b="0" i="1" smtClean="0">
                        <a:solidFill>
                          <a:schemeClr val="accent2"/>
                        </a:solidFill>
                        <a:latin typeface="Cambria Math" panose="02040503050406030204" pitchFamily="18" charset="0"/>
                      </a:rPr>
                      <m:t>𝐸</m:t>
                    </m:r>
                    <m:d>
                      <m:dPr>
                        <m:begChr m:val="["/>
                        <m:endChr m:val="]"/>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𝑌</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𝛽</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𝜏</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𝑇</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 </m:t>
                            </m:r>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e>
                    </m:d>
                    <m:r>
                      <a:rPr lang="en-US" b="0" i="1" smtClean="0">
                        <a:solidFill>
                          <a:schemeClr val="accent2"/>
                        </a:solidFill>
                        <a:latin typeface="Cambria Math" panose="02040503050406030204" pitchFamily="18" charset="0"/>
                      </a:rPr>
                      <m:t>=0</m:t>
                    </m:r>
                  </m:oMath>
                </a14:m>
                <a:r>
                  <a:rPr lang="en-US" b="0" dirty="0">
                    <a:solidFill>
                      <a:schemeClr val="accent2"/>
                    </a:solidFill>
                  </a:rPr>
                  <a:t> </a:t>
                </a:r>
                <a:r>
                  <a:rPr lang="en-US" b="0" dirty="0"/>
                  <a:t>and </a:t>
                </a:r>
                <a14:m>
                  <m:oMath xmlns:m="http://schemas.openxmlformats.org/officeDocument/2006/math">
                    <m:r>
                      <a:rPr lang="en-US" b="0" i="1" smtClean="0">
                        <a:solidFill>
                          <a:srgbClr val="7030A0"/>
                        </a:solidFill>
                        <a:latin typeface="Cambria Math" panose="02040503050406030204" pitchFamily="18" charset="0"/>
                      </a:rPr>
                      <m:t>𝐸</m:t>
                    </m:r>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𝑌</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𝛽</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𝑋</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𝜏</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e>
                    </m:d>
                    <m:r>
                      <a:rPr lang="en-US" b="0" i="1" smtClean="0">
                        <a:solidFill>
                          <a:srgbClr val="7030A0"/>
                        </a:solidFill>
                        <a:latin typeface="Cambria Math" panose="02040503050406030204" pitchFamily="18" charset="0"/>
                      </a:rPr>
                      <m:t>=0</m:t>
                    </m:r>
                  </m:oMath>
                </a14:m>
                <a:endParaRPr lang="en-US" b="0" dirty="0"/>
              </a:p>
              <a:p>
                <a:pPr lvl="1"/>
                <a:r>
                  <a:rPr lang="en-US" dirty="0"/>
                  <a:t>After </a:t>
                </a:r>
                <a:r>
                  <a:rPr lang="en-US" dirty="0">
                    <a:solidFill>
                      <a:schemeClr val="accent2"/>
                    </a:solidFill>
                  </a:rPr>
                  <a:t>conditioning on </a:t>
                </a:r>
                <a14:m>
                  <m:oMath xmlns:m="http://schemas.openxmlformats.org/officeDocument/2006/math">
                    <m:sSub>
                      <m:sSubPr>
                        <m:ctrlPr>
                          <a:rPr lang="en-US" b="0" i="1" smtClean="0">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X</m:t>
                        </m:r>
                      </m:e>
                      <m:sub>
                        <m:r>
                          <m:rPr>
                            <m:sty m:val="p"/>
                          </m:rPr>
                          <a:rPr lang="en-US" b="0" i="0" smtClean="0">
                            <a:solidFill>
                              <a:schemeClr val="accent2"/>
                            </a:solidFill>
                            <a:latin typeface="Cambria Math" panose="02040503050406030204" pitchFamily="18" charset="0"/>
                          </a:rPr>
                          <m:t>i</m:t>
                        </m:r>
                      </m:sub>
                    </m:sSub>
                  </m:oMath>
                </a14:m>
                <a:r>
                  <a:rPr lang="en-US" b="0" dirty="0"/>
                  <a:t> , the </a:t>
                </a:r>
                <a:r>
                  <a:rPr lang="en-US" b="0" dirty="0">
                    <a:solidFill>
                      <a:srgbClr val="7030A0"/>
                    </a:solidFill>
                  </a:rPr>
                  <a:t>unexplained variation in </a:t>
                </a:r>
                <a14:m>
                  <m:oMath xmlns:m="http://schemas.openxmlformats.org/officeDocument/2006/math">
                    <m:sSub>
                      <m:sSubPr>
                        <m:ctrlPr>
                          <a:rPr lang="en-US" b="0"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Y</m:t>
                        </m:r>
                      </m:e>
                      <m:sub>
                        <m:r>
                          <m:rPr>
                            <m:sty m:val="p"/>
                          </m:rPr>
                          <a:rPr lang="en-US" b="0" i="0" smtClean="0">
                            <a:solidFill>
                              <a:srgbClr val="7030A0"/>
                            </a:solidFill>
                            <a:latin typeface="Cambria Math" panose="02040503050406030204" pitchFamily="18" charset="0"/>
                          </a:rPr>
                          <m:t>i</m:t>
                        </m:r>
                      </m:sub>
                    </m:sSub>
                  </m:oMath>
                </a14:m>
                <a:r>
                  <a:rPr lang="en-US" b="0" dirty="0">
                    <a:solidFill>
                      <a:srgbClr val="7030A0"/>
                    </a:solidFill>
                  </a:rPr>
                  <a:t> is mean independent of treatment. </a:t>
                </a:r>
              </a:p>
              <a:p>
                <a:pPr lvl="1"/>
                <a:r>
                  <a:rPr lang="en-US" dirty="0"/>
                  <a:t>Therefore, they correspond to the </a:t>
                </a:r>
                <a:r>
                  <a:rPr lang="en-US" dirty="0" err="1"/>
                  <a:t>unconfoundedness</a:t>
                </a:r>
                <a:r>
                  <a:rPr lang="en-US" dirty="0"/>
                  <a:t> assumption</a:t>
                </a:r>
                <a:endParaRPr lang="en-US" b="0" dirty="0">
                  <a:solidFill>
                    <a:srgbClr val="7030A0"/>
                  </a:solidFill>
                </a:endParaRPr>
              </a:p>
              <a:p>
                <a:r>
                  <a:rPr lang="en-US" b="0" dirty="0">
                    <a:solidFill>
                      <a:srgbClr val="7030A0"/>
                    </a:solidFill>
                  </a:rPr>
                  <a:t>Under mean independence</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t> is an </a:t>
                </a:r>
                <a:r>
                  <a:rPr lang="en-US" b="0" dirty="0" err="1"/>
                  <a:t>unbias</a:t>
                </a:r>
                <a:r>
                  <a:rPr lang="en-US" b="0" dirty="0"/>
                  <a:t> ATE / ATET </a:t>
                </a:r>
                <a:r>
                  <a:rPr lang="en-US" dirty="0"/>
                  <a:t>estimate</a:t>
                </a:r>
                <a:r>
                  <a:rPr lang="en-US" b="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B0FFD0F-F0C1-8B45-967D-48694A16B3D8}"/>
                  </a:ext>
                </a:extLst>
              </p:cNvPr>
              <p:cNvSpPr>
                <a:spLocks noGrp="1" noRot="1" noChangeAspect="1" noMove="1" noResize="1" noEditPoints="1" noAdjustHandles="1" noChangeArrowheads="1" noChangeShapeType="1" noTextEdit="1"/>
              </p:cNvSpPr>
              <p:nvPr>
                <p:ph idx="1"/>
              </p:nvPr>
            </p:nvSpPr>
            <p:spPr>
              <a:blipFill>
                <a:blip r:embed="rId3"/>
                <a:stretch>
                  <a:fillRect l="-1086" t="-2616" r="-1206"/>
                </a:stretch>
              </a:blipFill>
            </p:spPr>
            <p:txBody>
              <a:bodyPr/>
              <a:lstStyle/>
              <a:p>
                <a:r>
                  <a:rPr lang="en-US">
                    <a:noFill/>
                  </a:rPr>
                  <a:t> </a:t>
                </a:r>
              </a:p>
            </p:txBody>
          </p:sp>
        </mc:Fallback>
      </mc:AlternateContent>
    </p:spTree>
    <p:extLst>
      <p:ext uri="{BB962C8B-B14F-4D97-AF65-F5344CB8AC3E}">
        <p14:creationId xmlns:p14="http://schemas.microsoft.com/office/powerpoint/2010/main" val="35855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OLS as a propensity-based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OLS implicitly estimates a propensity score </a:t>
                </a:r>
              </a:p>
              <a:p>
                <a:r>
                  <a:rPr lang="en-US" dirty="0"/>
                  <a:t>Recall that the OLS estimator is: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baseline="30000" dirty="0" smtClean="0">
                          <a:latin typeface="Cambria Math" panose="02040503050406030204" pitchFamily="18" charset="0"/>
                        </a:rPr>
                        <m:t>−1 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From the Frisch-Waugh-Lovell theorem, we can be more specific about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oMath>
                </a14:m>
                <a:r>
                  <a:rPr lang="en-US" dirty="0"/>
                  <a:t> (Appendix has more details)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Well,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oMath>
                </a14:m>
                <a:r>
                  <a:rPr lang="en-US" dirty="0"/>
                  <a:t>is the propensity score!</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2233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7B95-996D-1D4E-B9AD-E74C2841791E}"/>
              </a:ext>
            </a:extLst>
          </p:cNvPr>
          <p:cNvSpPr>
            <a:spLocks noGrp="1"/>
          </p:cNvSpPr>
          <p:nvPr>
            <p:ph type="title"/>
          </p:nvPr>
        </p:nvSpPr>
        <p:spPr/>
        <p:txBody>
          <a:bodyPr/>
          <a:lstStyle/>
          <a:p>
            <a:r>
              <a:rPr lang="en-US" b="1" dirty="0"/>
              <a:t>Propensity Binning with Regression Adjustment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9606-902A-DB41-B65B-C13CB757981B}"/>
                  </a:ext>
                </a:extLst>
              </p:cNvPr>
              <p:cNvSpPr>
                <a:spLocks noGrp="1"/>
              </p:cNvSpPr>
              <p:nvPr>
                <p:ph idx="1"/>
              </p:nvPr>
            </p:nvSpPr>
            <p:spPr/>
            <p:txBody>
              <a:bodyPr>
                <a:normAutofit/>
              </a:bodyPr>
              <a:lstStyle/>
              <a:p>
                <a:r>
                  <a:rPr lang="en-US" dirty="0"/>
                  <a:t>What is Regression Adjustment?</a:t>
                </a:r>
              </a:p>
              <a:p>
                <a:r>
                  <a:rPr lang="en-US" dirty="0"/>
                  <a:t>Recall the potential outcome (</a:t>
                </a:r>
                <a:r>
                  <a:rPr lang="en-US" dirty="0" err="1"/>
                  <a:t>Neyman</a:t>
                </a:r>
                <a:r>
                  <a:rPr lang="en-US" dirty="0"/>
                  <a:t>-Rubin) framework:</a:t>
                </a:r>
              </a:p>
              <a:p>
                <a:pPr lvl="1"/>
                <a:r>
                  <a:rPr lang="en-US" dirty="0"/>
                  <a:t>Average Treatment Effect on the Treated (ATET)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pPr lvl="1"/>
                <a:r>
                  <a:rPr lang="en-US" dirty="0"/>
                  <a:t>Average Treatment Effect (ATE) =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2"/>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r>
                  <a:rPr lang="en-US" dirty="0"/>
                  <a:t>The problem is that we do not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endParaRPr lang="en-US" dirty="0"/>
              </a:p>
              <a:p>
                <a:r>
                  <a:rPr lang="en-US" dirty="0"/>
                  <a:t>Regression Adjustment model asks: “What if we treat estimating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as a pure prediction problem and predict out of sample?”</a:t>
                </a:r>
              </a:p>
            </p:txBody>
          </p:sp>
        </mc:Choice>
        <mc:Fallback xmlns="">
          <p:sp>
            <p:nvSpPr>
              <p:cNvPr id="3" name="Content Placeholder 2">
                <a:extLst>
                  <a:ext uri="{FF2B5EF4-FFF2-40B4-BE49-F238E27FC236}">
                    <a16:creationId xmlns:a16="http://schemas.microsoft.com/office/drawing/2014/main" id="{FD519606-902A-DB41-B65B-C13CB757981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52776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7025-12DF-664C-BC3B-26EC1C8EFBA5}"/>
              </a:ext>
            </a:extLst>
          </p:cNvPr>
          <p:cNvSpPr>
            <a:spLocks noGrp="1"/>
          </p:cNvSpPr>
          <p:nvPr>
            <p:ph type="title"/>
          </p:nvPr>
        </p:nvSpPr>
        <p:spPr/>
        <p:txBody>
          <a:bodyPr/>
          <a:lstStyle/>
          <a:p>
            <a:r>
              <a:rPr lang="en-US" dirty="0"/>
              <a:t>Regression Adjustment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A7D31-7D73-0543-9073-E15914715845}"/>
                  </a:ext>
                </a:extLst>
              </p:cNvPr>
              <p:cNvSpPr>
                <a:spLocks noGrp="1"/>
              </p:cNvSpPr>
              <p:nvPr>
                <p:ph idx="1"/>
              </p:nvPr>
            </p:nvSpPr>
            <p:spPr>
              <a:xfrm>
                <a:off x="838200" y="1825625"/>
                <a:ext cx="10515600" cy="4855730"/>
              </a:xfrm>
            </p:spPr>
            <p:txBody>
              <a:bodyPr>
                <a:normAutofit/>
              </a:bodyPr>
              <a:lstStyle/>
              <a:p>
                <a:pPr marL="514350" indent="-514350">
                  <a:buAutoNum type="arabicPeriod"/>
                </a:pPr>
                <a:r>
                  <a:rPr lang="en-US" dirty="0"/>
                  <a:t>Start with the control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sample. Train your favorite ML model to predict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Call this trained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Do the same with the treatment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sample, call the trained model </a:t>
                </a:r>
                <a14:m>
                  <m:oMath xmlns:m="http://schemas.openxmlformats.org/officeDocument/2006/math">
                    <m:sSub>
                      <m:sSubPr>
                        <m:ctrlPr>
                          <a:rPr lang="en-US" b="0" i="1" smtClean="0">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514350" indent="-514350">
                  <a:buFont typeface="Arial" panose="020B0604020202020204" pitchFamily="34" charset="0"/>
                  <a:buAutoNum type="arabicPeriod"/>
                </a:pPr>
                <a:r>
                  <a:rPr lang="en-US" dirty="0"/>
                  <a:t>Estimate the outcomes under treatment and control with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This gives you </a:t>
                </a:r>
                <a14:m>
                  <m:oMath xmlns:m="http://schemas.openxmlformats.org/officeDocument/2006/math">
                    <m:r>
                      <a:rPr lang="en-US" i="1" dirty="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(1,1)</m:t>
                        </m:r>
                      </m:e>
                    </m:acc>
                  </m:oMath>
                </a14:m>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(0,1)</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r>
                      <a:rPr lang="en-US" i="1">
                        <a:latin typeface="Cambria Math" panose="02040503050406030204" pitchFamily="18" charset="0"/>
                      </a:rPr>
                      <m:t>,</m:t>
                    </m:r>
                    <m:r>
                      <m:rPr>
                        <m:nor/>
                      </m:rPr>
                      <a:rPr lang="en-US" b="0" i="0" smtClean="0">
                        <a:latin typeface="Cambria Math" panose="02040503050406030204" pitchFamily="18" charset="0"/>
                      </a:rPr>
                      <m:t>and</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0,0</m:t>
                            </m:r>
                          </m:e>
                        </m:d>
                      </m:e>
                    </m:acc>
                    <m:r>
                      <a:rPr lang="en-US" i="1">
                        <a:latin typeface="Cambria Math" panose="02040503050406030204" pitchFamily="18" charset="0"/>
                      </a:rPr>
                      <m:t> </m:t>
                    </m:r>
                  </m:oMath>
                </a14:m>
                <a:r>
                  <a:rPr lang="en-US" dirty="0"/>
                  <a:t>. </a:t>
                </a:r>
              </a:p>
              <a:p>
                <a:pPr marL="514350" indent="-514350">
                  <a:buAutoNum type="arabicPeriod"/>
                </a:pPr>
                <a:r>
                  <a:rPr lang="en-US" dirty="0"/>
                  <a:t>Estimate ATE or ATET:</a:t>
                </a:r>
              </a:p>
              <a:p>
                <a:pPr marL="971550" lvl="1" indent="-514350">
                  <a:buAutoNum type="arabicPeriod"/>
                </a:pPr>
                <a14:m>
                  <m:oMath xmlns:m="http://schemas.openxmlformats.org/officeDocument/2006/math">
                    <m:r>
                      <m:rPr>
                        <m:sty m:val="p"/>
                      </m:rPr>
                      <a:rPr lang="en-US" b="0" i="0" smtClean="0">
                        <a:latin typeface="Cambria Math" panose="02040503050406030204" pitchFamily="18" charset="0"/>
                      </a:rPr>
                      <m:t>ATET</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r>
                      <a:rPr lang="en-US">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oMath>
                </a14:m>
                <a:r>
                  <a:rPr lang="en-US" dirty="0"/>
                  <a:t> </a:t>
                </a:r>
              </a:p>
              <a:p>
                <a:pPr marL="971550" lvl="1" indent="-514350">
                  <a:buFont typeface="Arial" panose="020B0604020202020204" pitchFamily="34" charset="0"/>
                  <a:buAutoNum type="arabicPeriod"/>
                </a:pPr>
                <a14:m>
                  <m:oMath xmlns:m="http://schemas.openxmlformats.org/officeDocument/2006/math">
                    <m:r>
                      <a:rPr lang="en-US" b="0" i="1" dirty="0" smtClean="0">
                        <a:latin typeface="Cambria Math" panose="02040503050406030204" pitchFamily="18" charset="0"/>
                      </a:rPr>
                      <m:t>𝐴𝑇𝐸</m:t>
                    </m:r>
                    <m:r>
                      <a:rPr lang="en-US" b="0" i="1" dirty="0"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(0,1)</m:t>
                        </m:r>
                      </m:e>
                    </m:acc>
                    <m:r>
                      <a:rPr lang="en-US" b="0" i="1" smtClean="0">
                        <a:latin typeface="Cambria Math" panose="02040503050406030204" pitchFamily="18" charset="0"/>
                      </a:rPr>
                      <m:t> } −{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0,0</m:t>
                            </m:r>
                          </m:e>
                        </m:d>
                      </m:e>
                    </m:acc>
                    <m:r>
                      <a:rPr lang="en-US" b="0" i="1" smtClean="0">
                        <a:latin typeface="Cambria Math" panose="02040503050406030204" pitchFamily="18" charset="0"/>
                      </a:rPr>
                      <m:t> }</m:t>
                    </m:r>
                  </m:oMath>
                </a14:m>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810A7D31-7D73-0543-9073-E15914715845}"/>
                  </a:ext>
                </a:extLst>
              </p:cNvPr>
              <p:cNvSpPr>
                <a:spLocks noGrp="1" noRot="1" noChangeAspect="1" noMove="1" noResize="1" noEditPoints="1" noAdjustHandles="1" noChangeArrowheads="1" noChangeShapeType="1" noTextEdit="1"/>
              </p:cNvSpPr>
              <p:nvPr>
                <p:ph idx="1"/>
              </p:nvPr>
            </p:nvSpPr>
            <p:spPr>
              <a:xfrm>
                <a:off x="838200" y="1825625"/>
                <a:ext cx="10515600" cy="4855730"/>
              </a:xfrm>
              <a:blipFill>
                <a:blip r:embed="rId3"/>
                <a:stretch>
                  <a:fillRect l="-1206" t="-2344" r="-1568"/>
                </a:stretch>
              </a:blipFill>
            </p:spPr>
            <p:txBody>
              <a:bodyPr/>
              <a:lstStyle/>
              <a:p>
                <a:r>
                  <a:rPr lang="en-US">
                    <a:noFill/>
                  </a:rPr>
                  <a:t> </a:t>
                </a:r>
              </a:p>
            </p:txBody>
          </p:sp>
        </mc:Fallback>
      </mc:AlternateContent>
    </p:spTree>
    <p:extLst>
      <p:ext uri="{BB962C8B-B14F-4D97-AF65-F5344CB8AC3E}">
        <p14:creationId xmlns:p14="http://schemas.microsoft.com/office/powerpoint/2010/main" val="241668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82171" y="1690688"/>
            <a:ext cx="10203543" cy="5021839"/>
          </a:xfrm>
        </p:spPr>
        <p:txBody>
          <a:bodyPr>
            <a:normAutofit/>
          </a:bodyPr>
          <a:lstStyle/>
          <a:p>
            <a:r>
              <a:rPr lang="en-US" dirty="0"/>
              <a:t>Regression Adjustment is OLS in disguise.</a:t>
            </a:r>
          </a:p>
          <a:p>
            <a:r>
              <a:rPr lang="en-US" dirty="0"/>
              <a:t>Intuitively, this is because the OLS is also extrapolating the potential outcomes with a single model, instead of multiple. (Appendix has the technical explanation.)</a:t>
            </a:r>
          </a:p>
          <a:p>
            <a:r>
              <a:rPr lang="en-US" dirty="0"/>
              <a:t>Therefore, Regression Adjustment implicitly estimates a propensity score because OLS does too.</a:t>
            </a:r>
          </a:p>
          <a:p>
            <a:endParaRPr lang="en-US" dirty="0"/>
          </a:p>
          <a:p>
            <a:endParaRPr lang="en-US" dirty="0"/>
          </a:p>
        </p:txBody>
      </p:sp>
    </p:spTree>
    <p:extLst>
      <p:ext uri="{BB962C8B-B14F-4D97-AF65-F5344CB8AC3E}">
        <p14:creationId xmlns:p14="http://schemas.microsoft.com/office/powerpoint/2010/main" val="1456836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14753</TotalTime>
  <Words>3795</Words>
  <Application>Microsoft Macintosh PowerPoint</Application>
  <PresentationFormat>Widescreen</PresentationFormat>
  <Paragraphs>346</Paragraphs>
  <Slides>49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Causal Inference Crash Course Part 2: Defining Some Causal Models</vt:lpstr>
      <vt:lpstr>Causal Inference Series</vt:lpstr>
      <vt:lpstr>Overview </vt:lpstr>
      <vt:lpstr>Ordinary Least Squares (OLS)</vt:lpstr>
      <vt:lpstr>Why is OLS Causal?</vt:lpstr>
      <vt:lpstr>OLS as a propensity-based matching model</vt:lpstr>
      <vt:lpstr>Propensity Binning with Regression Adjustment</vt:lpstr>
      <vt:lpstr>Regression Adjustment Algorithm</vt:lpstr>
      <vt:lpstr>Regression Adjustment is OLS</vt:lpstr>
      <vt:lpstr>Propensity Binning as Insurance Against Outliers</vt:lpstr>
      <vt:lpstr>Propensity Binning with Regression Adjustment</vt:lpstr>
      <vt:lpstr>Inverse Propensity Weighting </vt:lpstr>
      <vt:lpstr>Inverse Propensity Weighting Model Definition</vt:lpstr>
      <vt:lpstr>Inverse Propensity Weighting Intuition</vt:lpstr>
      <vt:lpstr>Advantages and Disadvantages</vt:lpstr>
      <vt:lpstr>Double Machine Learning (DML)</vt:lpstr>
      <vt:lpstr>What can ML do for causal inference?</vt:lpstr>
      <vt:lpstr>High-Level Strategy for DML</vt:lpstr>
      <vt:lpstr>DML – Partial Linear Model Motivation</vt:lpstr>
      <vt:lpstr>DML – Partial Linear Model Setup</vt:lpstr>
      <vt:lpstr>Partial Linear Model Procedure</vt:lpstr>
      <vt:lpstr>What ML models can be used?</vt:lpstr>
      <vt:lpstr>DML – Interactive Regression Model</vt:lpstr>
      <vt:lpstr>Interactive Regression Model (IRM) Specification</vt:lpstr>
      <vt:lpstr>Explaining the IRM Model, Part 1</vt:lpstr>
      <vt:lpstr>Explaining the IRM Model, Part 2</vt:lpstr>
      <vt:lpstr>Conclusion</vt:lpstr>
      <vt:lpstr>Causal Inference Series</vt:lpstr>
      <vt:lpstr>Appendix Slides</vt:lpstr>
      <vt:lpstr>Frisch-Waugh-Lovell Theorem</vt:lpstr>
      <vt:lpstr>Is LASSO an improvement on OLS?</vt:lpstr>
      <vt:lpstr>Can we use LASSO for causal inference?</vt:lpstr>
      <vt:lpstr>Regression Adjustment is OLS</vt:lpstr>
      <vt:lpstr>The relationship between ATET/ATE and the linearity assumption</vt:lpstr>
      <vt:lpstr>PowerPoint Presentation</vt:lpstr>
      <vt:lpstr>Appendix Slides – Doubly Robust Models</vt:lpstr>
      <vt:lpstr>Doubly Robust</vt:lpstr>
      <vt:lpstr>Model mis-specification</vt:lpstr>
      <vt:lpstr>Doubly Robust Mental Model</vt:lpstr>
      <vt:lpstr>Augmented Inverse Propensity Weight (AIPW) Model Definition</vt:lpstr>
      <vt:lpstr>AIPW - Y ̂_(i,1) / Y ̂_(i,0) are wrong</vt:lpstr>
      <vt:lpstr>AIPW - P ̂ is wrong</vt:lpstr>
      <vt:lpstr>More Misspecification Problems</vt:lpstr>
      <vt:lpstr>Appendix Slides – Instrumental Variables</vt:lpstr>
      <vt:lpstr>Instrumental Variables (IV) - Motivation</vt:lpstr>
      <vt:lpstr>IV Two-Stage Model </vt:lpstr>
      <vt:lpstr>IV Assumptions</vt:lpstr>
      <vt:lpstr>Intuitively, why does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Some Causal Models</dc:title>
  <dc:creator>Microsoft Office User</dc:creator>
  <cp:lastModifiedBy>Julian Hsu</cp:lastModifiedBy>
  <cp:revision>337</cp:revision>
  <dcterms:created xsi:type="dcterms:W3CDTF">2021-08-12T04:22:27Z</dcterms:created>
  <dcterms:modified xsi:type="dcterms:W3CDTF">2021-12-29T05:10:13Z</dcterms:modified>
</cp:coreProperties>
</file>