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0" r:id="rId3"/>
    <p:sldId id="301" r:id="rId4"/>
    <p:sldId id="302" r:id="rId5"/>
    <p:sldId id="304" r:id="rId6"/>
    <p:sldId id="313" r:id="rId7"/>
    <p:sldId id="314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4" r:id="rId16"/>
    <p:sldId id="315" r:id="rId17"/>
    <p:sldId id="303" r:id="rId18"/>
    <p:sldId id="305" r:id="rId19"/>
    <p:sldId id="306" r:id="rId20"/>
    <p:sldId id="307" r:id="rId21"/>
    <p:sldId id="308" r:id="rId22"/>
    <p:sldId id="309" r:id="rId23"/>
    <p:sldId id="312" r:id="rId24"/>
    <p:sldId id="31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05"/>
  </p:normalViewPr>
  <p:slideViewPr>
    <p:cSldViewPr snapToGrid="0" snapToObjects="1">
      <p:cViewPr varScale="1">
        <p:scale>
          <a:sx n="102" d="100"/>
          <a:sy n="102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51B7-C958-D041-B688-3873CD15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36672-824C-784E-A11D-21EEEA242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1C9A-DEDE-7948-AAE5-1F6FC304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F099B-DBCC-6743-BE29-D455CEC9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7D3D1-58AE-B841-8802-F66CF21F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5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D746-4939-4948-ACB4-013FCF6D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0DF8D-B526-F344-917D-251EBDA1A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EA23-359D-FF4A-851B-129D3DEE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BF2CD-8306-3843-9A3A-649A3B0A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C85-6C41-7640-8121-FB4E8D54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5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5C821-0924-6148-B6EE-4F28D9CC8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1BB5E-EC6B-B345-9DA8-4F8A59EC6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5557D-B344-1648-8B21-8DFC8932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4185A-CA43-564D-8C30-CC8CDF9F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34D-3610-574B-BBD2-B916308E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0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51F4-3438-C245-867C-EABB71AE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7B624-FFD2-784E-9278-F7BEE9B2A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BECF0-47B7-FA47-8110-CADDEA79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550E7-B1FA-3F40-B769-E891FE49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E4FAB-96E4-EC4F-9C70-E5153902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9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F2DA-CD11-FD40-9DEA-95D57B42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75EE-0409-D043-9815-4B566C751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165DD-2022-494A-A114-B1127C59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B562-A089-C744-AAD4-EB3358C6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5AEF-D433-EE42-B573-BE014743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DEFF-4A72-A949-AFB3-B0942D9D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EA394-8D72-854C-9057-7A6F19E5B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71486-8138-BE4E-838E-8B63401F1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EB9CB-7145-A447-9917-6E83E815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D7736-A2C8-304E-896C-9E4EB31E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1BEA3-D8D7-CF4D-85C5-BDBD4021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1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8E18-10B5-6745-8DB7-D256DDF4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2F7A2-6243-5E42-ADF2-D393091B7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0EFE-29E6-4744-9491-7D6C2E6D4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147B6-1866-EE4A-A806-8E8D5D4BB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4E500-FF4E-874B-92BC-7BAD44420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C09F2-DC6B-754E-BADD-ADA4F6A8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BE7AA-1E50-9F48-B4C7-BDDA314A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8E78D-4E40-0740-A32C-34E8DCDD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2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3695-FF63-4B4C-9297-2AC09AEB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34B77-D928-9041-ADEC-520A5B2FE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52031-D47B-6F4B-B393-A2ECF3EC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086AD-51E3-974B-A85F-FE84A23D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0DE0E-D99E-B548-9B94-1D865CF7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339B8-6123-834C-B188-A651E749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40710-0D02-334D-9571-51B2327F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1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C268-5285-5A4E-A132-25FEC8C3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A84E-76D6-7C49-9879-AC3D7ED28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6A438-6A6B-B546-9D81-3D38B61B8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AB8C5-9796-6E46-BD96-FB0E2269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40AA8-093F-6748-A57B-7E50A6E2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26DFA-0CC6-3D4F-B222-3565FC4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7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8728-C79E-ED40-9282-ED40E3117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C3A07-B375-5043-B514-D5F09EE69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29A7D-853B-F148-BA40-134B5EEBE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59BCB-4307-5740-B508-9DE00FDA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4ECB-EC76-924E-90B3-9C855F770987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9B64B-01A7-7147-B470-5FBC066B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4A947-D6C5-9541-97EC-300EA4D4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1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662BB-D6A7-EC41-B23C-19E7C39C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41BE2-D1ED-8849-B47D-A85468F4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21CFE-C54A-AA4B-985B-E12DA33CB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4ECB-EC76-924E-90B3-9C855F770987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7522-F642-5A49-B82E-BCA977CE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83AA1-FE3A-C446-A661-175110DC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642C2-D08C-9C42-82AB-F08FAB62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5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83E0-BFCC-E548-9BA4-5C854CF51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Causal Inference Crash Course Part 4: Best Practices: Outliers, Class Imbalance, Feature Selection, and Bad Control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A0C69-5E82-E44A-831D-F2DAA3925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Hsu</a:t>
            </a:r>
          </a:p>
        </p:txBody>
      </p:sp>
    </p:spTree>
    <p:extLst>
      <p:ext uri="{BB962C8B-B14F-4D97-AF65-F5344CB8AC3E}">
        <p14:creationId xmlns:p14="http://schemas.microsoft.com/office/powerpoint/2010/main" val="425238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9A2C-6ACF-AC4D-A046-582DEB23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8063" cy="624431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 results on the bias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091752-A053-474B-A648-4069D20AD496}"/>
                  </a:ext>
                </a:extLst>
              </p:cNvPr>
              <p:cNvSpPr txBox="1"/>
              <p:nvPr/>
            </p:nvSpPr>
            <p:spPr>
              <a:xfrm>
                <a:off x="8258661" y="1490596"/>
                <a:ext cx="3616013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With and without outliers,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2800" dirty="0"/>
                  <a:t> has small bias.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However, with outliers, the confidence intervals are much larger due the additional statistical noise.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091752-A053-474B-A648-4069D20AD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661" y="1490596"/>
                <a:ext cx="3616013" cy="4832092"/>
              </a:xfrm>
              <a:prstGeom prst="rect">
                <a:avLst/>
              </a:prstGeom>
              <a:blipFill>
                <a:blip r:embed="rId2"/>
                <a:stretch>
                  <a:fillRect l="-3147" t="-1312" r="-4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6" name="Picture 8">
            <a:extLst>
              <a:ext uri="{FF2B5EF4-FFF2-40B4-BE49-F238E27FC236}">
                <a16:creationId xmlns:a16="http://schemas.microsoft.com/office/drawing/2014/main" id="{4CFAB416-A3E3-0346-AEC6-D71941EF08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3331"/>
            <a:ext cx="825866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249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C9110F-1F5B-AB40-80A0-1DC123E57C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Outlier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values due to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C9110F-1F5B-AB40-80A0-1DC123E57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FB65D-8749-534A-9873-6B957D158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is a much larger concern because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not driven by random noise. This means that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raises theoretical concerns.</a:t>
                </a:r>
              </a:p>
              <a:p>
                <a:r>
                  <a:rPr lang="en-US" dirty="0"/>
                  <a:t>In a simulation similar to before, outlier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create outlier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The estimated ATE is </a:t>
                </a:r>
                <a:r>
                  <a:rPr lang="en-US" b="1" dirty="0"/>
                  <a:t>500% larger </a:t>
                </a:r>
                <a:r>
                  <a:rPr lang="en-US" dirty="0"/>
                  <a:t>than the true treatment effect.</a:t>
                </a:r>
              </a:p>
              <a:p>
                <a:r>
                  <a:rPr lang="en-US" dirty="0"/>
                  <a:t>Discuss three approaches:</a:t>
                </a:r>
              </a:p>
              <a:p>
                <a:pPr marL="914400" lvl="1" indent="-457200">
                  <a:buAutoNum type="arabicPeriod"/>
                </a:pPr>
                <a:r>
                  <a:rPr lang="en-US" dirty="0"/>
                  <a:t>Conditioning on generated features;</a:t>
                </a:r>
              </a:p>
              <a:p>
                <a:pPr marL="914400" lvl="1" indent="-457200">
                  <a:buAutoNum type="arabicPeriod"/>
                </a:pPr>
                <a:r>
                  <a:rPr lang="en-US" dirty="0"/>
                  <a:t>Truncation; </a:t>
                </a:r>
              </a:p>
              <a:p>
                <a:pPr marL="914400" lvl="1" indent="-457200">
                  <a:buAutoNum type="arabicPeriod"/>
                </a:pPr>
                <a:r>
                  <a:rPr lang="en-US" dirty="0" err="1"/>
                  <a:t>Winsorization</a:t>
                </a:r>
                <a:endParaRPr lang="en-US" dirty="0"/>
              </a:p>
              <a:p>
                <a:pPr marL="914400" lvl="1" indent="-457200"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FB65D-8749-534A-9873-6B957D158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01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AC72C23-8F97-714C-859D-87262B8B56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Condition on generated features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AC72C23-8F97-714C-859D-87262B8B56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333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ED19636-CF4E-3D4A-8F66-B1FE4826B82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58771815"/>
                  </p:ext>
                </p:extLst>
              </p:nvPr>
            </p:nvGraphicFramePr>
            <p:xfrm>
              <a:off x="838200" y="1690688"/>
              <a:ext cx="8762995" cy="294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599">
                      <a:extLst>
                        <a:ext uri="{9D8B030D-6E8A-4147-A177-3AD203B41FA5}">
                          <a16:colId xmlns:a16="http://schemas.microsoft.com/office/drawing/2014/main" val="324411291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560812984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356275086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1398645591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7821669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Indicator of whether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is an outlier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Indicator of whether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is an outlier interacted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Natural log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Estimate (True Value is 50)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82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333.766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360.346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9297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288.162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361.047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820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328.213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358.607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35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262.311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358.995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06292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ED19636-CF4E-3D4A-8F66-B1FE4826B82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58771815"/>
                  </p:ext>
                </p:extLst>
              </p:nvPr>
            </p:nvGraphicFramePr>
            <p:xfrm>
              <a:off x="838200" y="1690688"/>
              <a:ext cx="8762995" cy="294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599">
                      <a:extLst>
                        <a:ext uri="{9D8B030D-6E8A-4147-A177-3AD203B41FA5}">
                          <a16:colId xmlns:a16="http://schemas.microsoft.com/office/drawing/2014/main" val="324411291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560812984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356275086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1398645591"/>
                        </a:ext>
                      </a:extLst>
                    </a:gridCol>
                    <a:gridCol w="1752599">
                      <a:extLst>
                        <a:ext uri="{9D8B030D-6E8A-4147-A177-3AD203B41FA5}">
                          <a16:colId xmlns:a16="http://schemas.microsoft.com/office/drawing/2014/main" val="3782166901"/>
                        </a:ext>
                      </a:extLst>
                    </a:gridCol>
                  </a:tblGrid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5" t="-1724" r="-402174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725" t="-1724" r="-302174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5" t="-1724" r="-202174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Estimate (True Value is 50)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Standard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882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333.766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360.346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9297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288.162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361.047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820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328.213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358.607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35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262.311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358.995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06292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943DAE8-A651-B948-8913-7679B5317A4A}"/>
              </a:ext>
            </a:extLst>
          </p:cNvPr>
          <p:cNvSpPr txBox="1"/>
          <p:nvPr/>
        </p:nvSpPr>
        <p:spPr>
          <a:xfrm>
            <a:off x="701458" y="4637088"/>
            <a:ext cx="10652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Conditioning on additional features drives the estimate to be closer to the truth, but at best the estimate is more than 400% larger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There is also no impact on the standard error</a:t>
            </a:r>
          </a:p>
        </p:txBody>
      </p:sp>
    </p:spTree>
    <p:extLst>
      <p:ext uri="{BB962C8B-B14F-4D97-AF65-F5344CB8AC3E}">
        <p14:creationId xmlns:p14="http://schemas.microsoft.com/office/powerpoint/2010/main" val="253717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198514-9CC3-FF41-BBB3-34F1404426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Truncating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198514-9CC3-FF41-BBB3-34F140442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50D4F-9EF9-494F-A4BD-FE22618E9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Truncation is removing observations based on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.</a:t>
                </a:r>
              </a:p>
              <a:p>
                <a:r>
                  <a:rPr lang="en-US" dirty="0"/>
                  <a:t>However, it is unclear how much to truncate. The more data is truncated, the less </a:t>
                </a:r>
                <a:r>
                  <a:rPr lang="en-US" u="sng" dirty="0"/>
                  <a:t>natural variation</a:t>
                </a:r>
                <a:r>
                  <a:rPr lang="en-US" dirty="0"/>
                  <a:t> in the data is removed. </a:t>
                </a:r>
              </a:p>
              <a:p>
                <a:r>
                  <a:rPr lang="en-US" dirty="0"/>
                  <a:t>No principled way to determine the best truncation point.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50D4F-9EF9-494F-A4BD-FE22618E9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8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EDC7-5FC3-134F-8133-F91B3D3B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48561" cy="1325563"/>
          </a:xfrm>
        </p:spPr>
        <p:txBody>
          <a:bodyPr/>
          <a:lstStyle/>
          <a:p>
            <a:r>
              <a:rPr lang="en-US" dirty="0"/>
              <a:t>Truncation simulation evidence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727945-5691-6F41-8ADB-A58AADBAA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Truncated data based on the 90</a:t>
                </a:r>
                <a:r>
                  <a:rPr lang="en-US" baseline="30000" dirty="0"/>
                  <a:t>th </a:t>
                </a:r>
                <a:r>
                  <a:rPr lang="en-US" dirty="0"/>
                  <a:t>, 91</a:t>
                </a:r>
                <a:r>
                  <a:rPr lang="en-US" baseline="30000" dirty="0"/>
                  <a:t>st</a:t>
                </a:r>
                <a:r>
                  <a:rPr lang="en-US" dirty="0"/>
                  <a:t>, … 99</a:t>
                </a:r>
                <a:r>
                  <a:rPr lang="en-US" baseline="30000" dirty="0"/>
                  <a:t>th</a:t>
                </a:r>
                <a:r>
                  <a:rPr lang="en-US" dirty="0"/>
                  <a:t> percentile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less truncation, the more biased and less precise the estimate is.</a:t>
                </a:r>
              </a:p>
              <a:p>
                <a:r>
                  <a:rPr lang="en-US" dirty="0"/>
                  <a:t>However, the idea of removing data is not palatable and will likely break down in more flexible data settings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727945-5691-6F41-8ADB-A58AADBAA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169" t="-2326" r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29430AFD-28BE-CF47-8565-A1F354F61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7" r="51523"/>
          <a:stretch/>
        </p:blipFill>
        <p:spPr bwMode="auto">
          <a:xfrm>
            <a:off x="6338431" y="493145"/>
            <a:ext cx="5448561" cy="615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5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198514-9CC3-FF41-BBB3-34F1404426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Winsorizing</a:t>
                </a:r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198514-9CC3-FF41-BBB3-34F140442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50D4F-9EF9-494F-A4BD-FE22618E95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 err="1"/>
                  <a:t>Winsorizing</a:t>
                </a:r>
                <a:r>
                  <a:rPr lang="en-US" dirty="0"/>
                  <a:t> is replacing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a top coded or bottom coded number</a:t>
                </a:r>
              </a:p>
              <a:p>
                <a:r>
                  <a:rPr lang="en-US" dirty="0"/>
                  <a:t>Like truncation, it is unclear how much to </a:t>
                </a:r>
                <a:r>
                  <a:rPr lang="en-US" dirty="0" err="1"/>
                  <a:t>winsorize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Simulation evidence shows that more </a:t>
                </a:r>
                <a:r>
                  <a:rPr lang="en-US" dirty="0" err="1"/>
                  <a:t>winsorization</a:t>
                </a:r>
                <a:r>
                  <a:rPr lang="en-US" dirty="0"/>
                  <a:t> leads to more biased estimates and more precision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50D4F-9EF9-494F-A4BD-FE22618E9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3"/>
                <a:stretch>
                  <a:fillRect l="-2169" t="-2326" r="-3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D4FF6C52-087A-3D4D-812B-C66B1ACF6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7" r="51635"/>
          <a:stretch/>
        </p:blipFill>
        <p:spPr bwMode="auto">
          <a:xfrm>
            <a:off x="6476217" y="593354"/>
            <a:ext cx="5436035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0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A19D-EB1F-F646-BC6D-9CBCAE20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 – Median and Quantile Treatment Effects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092A93E-F20B-F34F-B98D-1D6F632280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874" y="1825625"/>
            <a:ext cx="44782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615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Class Imbalance in Propensity Scores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3644722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F2A1D3-6A45-2A4E-92BD-B25DA800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72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Feature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374229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B62-5F2B-0042-B4D1-0A616B9A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5C76-6BD6-0F41-AB0A-743D5631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Foundations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Defining Some ATE/ATET Causal Models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ATE/ATET Inference, Asymptotic Theory, and Bootstrapping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Best Practices: Outliers, Class Imbalance, Feature Selection, and Bad Control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Heterogeneous Treatment Effect Models and Inference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Difference-in-Difference Models for Panel Data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Regression Discontinuity Models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Arguable Validation</a:t>
            </a:r>
          </a:p>
        </p:txBody>
      </p:sp>
    </p:spTree>
    <p:extLst>
      <p:ext uri="{BB962C8B-B14F-4D97-AF65-F5344CB8AC3E}">
        <p14:creationId xmlns:p14="http://schemas.microsoft.com/office/powerpoint/2010/main" val="2385803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F2A1D3-6A45-2A4E-92BD-B25DA800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59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Bad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255999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F2A1D3-6A45-2A4E-92BD-B25DA8004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00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4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9005-6E22-A84F-A1A8-45CFB58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1B0D24-7805-9147-A906-9892C95875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7621"/>
            <a:ext cx="8363188" cy="585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D41B67-5B5E-D444-950B-DA18B97C7E92}"/>
              </a:ext>
            </a:extLst>
          </p:cNvPr>
          <p:cNvSpPr txBox="1"/>
          <p:nvPr/>
        </p:nvSpPr>
        <p:spPr>
          <a:xfrm>
            <a:off x="5651500" y="5992297"/>
            <a:ext cx="540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Source: https://</a:t>
            </a:r>
            <a:r>
              <a:rPr lang="en-US" i="1" dirty="0" err="1"/>
              <a:t>eng.uber.com</a:t>
            </a:r>
            <a:r>
              <a:rPr lang="en-US" i="1" dirty="0"/>
              <a:t>/causal-inference-at-uber/</a:t>
            </a:r>
          </a:p>
        </p:txBody>
      </p:sp>
    </p:spTree>
    <p:extLst>
      <p:ext uri="{BB962C8B-B14F-4D97-AF65-F5344CB8AC3E}">
        <p14:creationId xmlns:p14="http://schemas.microsoft.com/office/powerpoint/2010/main" val="244827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3B44-8F3E-9A48-977A-B0F4304B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AD45-E807-C644-8514-9D2CE7B7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will outline best practices for issues around causal inference which can be applied to other ML settings. </a:t>
            </a:r>
          </a:p>
          <a:p>
            <a:pPr marL="514350" indent="-514350">
              <a:buAutoNum type="alphaUcPeriod"/>
            </a:pPr>
            <a:r>
              <a:rPr lang="en-US" dirty="0"/>
              <a:t>Outliers; </a:t>
            </a:r>
          </a:p>
          <a:p>
            <a:pPr marL="514350" indent="-514350">
              <a:buAutoNum type="alphaUcPeriod"/>
            </a:pPr>
            <a:r>
              <a:rPr lang="en-US" dirty="0"/>
              <a:t>Class Imbalance in Propensity Scores; </a:t>
            </a:r>
          </a:p>
          <a:p>
            <a:pPr marL="514350" indent="-514350">
              <a:buAutoNum type="alphaUcPeriod"/>
            </a:pPr>
            <a:r>
              <a:rPr lang="en-US" dirty="0"/>
              <a:t>Feature Selection; and </a:t>
            </a:r>
          </a:p>
          <a:p>
            <a:pPr marL="514350" indent="-514350">
              <a:buAutoNum type="alphaUcPeriod"/>
            </a:pPr>
            <a:r>
              <a:rPr lang="en-US" dirty="0"/>
              <a:t>Bad Control </a:t>
            </a:r>
          </a:p>
          <a:p>
            <a:r>
              <a:rPr lang="en-US" dirty="0"/>
              <a:t>For each issue, we will discuss what the problem is, why it’s a problem, and a solution outline.</a:t>
            </a:r>
          </a:p>
        </p:txBody>
      </p:sp>
    </p:spTree>
    <p:extLst>
      <p:ext uri="{BB962C8B-B14F-4D97-AF65-F5344CB8AC3E}">
        <p14:creationId xmlns:p14="http://schemas.microsoft.com/office/powerpoint/2010/main" val="31464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03072-0A89-A743-98A8-624657DC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Outliers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5198-97A2-E64B-A776-B5417264E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2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0D7AA-6874-D14C-ABFB-35F399DD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outliers problems?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F2A1D3-6A45-2A4E-92BD-B25DA8004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Generally, treatment effects estimates are about the average.</a:t>
                </a:r>
              </a:p>
              <a:p>
                <a:pPr lvl="1"/>
                <a:r>
                  <a:rPr lang="en-US" dirty="0"/>
                  <a:t>Average treatment effect</a:t>
                </a:r>
              </a:p>
              <a:p>
                <a:pPr lvl="1"/>
                <a:r>
                  <a:rPr lang="en-US" dirty="0"/>
                  <a:t>Average treatment effect on the treated</a:t>
                </a:r>
              </a:p>
              <a:p>
                <a:pPr lvl="1"/>
                <a:r>
                  <a:rPr lang="en-US" dirty="0"/>
                  <a:t>Conditional average treatment effect</a:t>
                </a:r>
              </a:p>
              <a:p>
                <a:r>
                  <a:rPr lang="en-US" dirty="0"/>
                  <a:t> This is represented in their technical implementation by the statistical conditions for estimation.</a:t>
                </a:r>
              </a:p>
              <a:p>
                <a:r>
                  <a:rPr lang="en-US" dirty="0"/>
                  <a:t>For example, the </a:t>
                </a:r>
                <a:r>
                  <a:rPr lang="en-US" dirty="0" err="1"/>
                  <a:t>unconfoundedness</a:t>
                </a:r>
                <a:r>
                  <a:rPr lang="en-US" dirty="0"/>
                  <a:t> assumption can be represented as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F2A1D3-6A45-2A4E-92BD-B25DA8004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97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4A86-6BC5-CD40-8CA2-03BD62B9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skew the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6B79-2DC6-E84E-B95C-97A74467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Obviously, outlier values cause the average to take on extreme values</a:t>
            </a:r>
          </a:p>
          <a:p>
            <a:r>
              <a:rPr lang="en-US" dirty="0"/>
              <a:t>From a </a:t>
            </a:r>
            <a:r>
              <a:rPr lang="en-US" u="sng" dirty="0"/>
              <a:t>strictly theoretical perspective, this is sometimes okay</a:t>
            </a:r>
            <a:r>
              <a:rPr lang="en-US" dirty="0"/>
              <a:t> because we have already decided our metric of interest is the average. We may care about the median instead, then the average would be a bad proxy measure.</a:t>
            </a:r>
          </a:p>
          <a:p>
            <a:pPr lvl="1"/>
            <a:r>
              <a:rPr lang="en-US" dirty="0"/>
              <a:t>We’ll return to the median later.</a:t>
            </a:r>
          </a:p>
          <a:p>
            <a:r>
              <a:rPr lang="en-US" dirty="0"/>
              <a:t>Outliers can be a problem if the data is is meant to be representative, but we still have low sample size. </a:t>
            </a:r>
          </a:p>
        </p:txBody>
      </p:sp>
    </p:spTree>
    <p:extLst>
      <p:ext uri="{BB962C8B-B14F-4D97-AF65-F5344CB8AC3E}">
        <p14:creationId xmlns:p14="http://schemas.microsoft.com/office/powerpoint/2010/main" val="420289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5208-33F8-F844-BD4C-9E138DA8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E909FA-F381-A346-A869-201523512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This means that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potentially a problem.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(without any corresponding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) can be addressed with feature generation. </a:t>
                </a:r>
              </a:p>
              <a:p>
                <a:r>
                  <a:rPr lang="en-US" dirty="0"/>
                  <a:t>We will discuss two types of outliers with simulations:</a:t>
                </a:r>
              </a:p>
              <a:p>
                <a:pPr marL="0" indent="0">
                  <a:buNone/>
                </a:pPr>
                <a:r>
                  <a:rPr lang="en-US" dirty="0"/>
                  <a:t>1. Outliers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due to random noise, or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buNone/>
                </a:pPr>
                <a:r>
                  <a:rPr lang="en-US" dirty="0"/>
                  <a:t>2. Outliers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due to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E909FA-F381-A346-A869-201523512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65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7A7B56-B59B-3C4A-918B-5D7088A644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Outlier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values due to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7A7B56-B59B-3C4A-918B-5D7088A64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1AAF8-47E2-6C43-87CD-A82B6D172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Generally,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not a concern for the estimate, but can be a concern with inference. This is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will be identified as random noise.</a:t>
                </a:r>
              </a:p>
              <a:p>
                <a:r>
                  <a:rPr lang="en-US" dirty="0"/>
                  <a:t>Simulation setup: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random draws,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independent normally distributed features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the treatment effect, and the parameter of interest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C1AAF8-47E2-6C43-87CD-A82B6D172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7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8226-C323-BA41-B120-CE7A91B1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evidence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22529-B3C3-EB43-B61A-F12B6CF15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the true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50, create outlier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10% of observations have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Compare the treatment estimate when those 10% do not have 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22529-B3C3-EB43-B61A-F12B6CF15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44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892</Words>
  <Application>Microsoft Macintosh PowerPoint</Application>
  <PresentationFormat>Widescreen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Causal Inference Crash Course Part 4: Best Practices: Outliers, Class Imbalance, Feature Selection, and Bad Control </vt:lpstr>
      <vt:lpstr>Causal Inference Series</vt:lpstr>
      <vt:lpstr>Overview</vt:lpstr>
      <vt:lpstr>A. Outliers</vt:lpstr>
      <vt:lpstr>Why are outliers problems?</vt:lpstr>
      <vt:lpstr>Outliers skew the average</vt:lpstr>
      <vt:lpstr>Two types of outliers</vt:lpstr>
      <vt:lpstr>Outlier Y_i values due to large values of u_i </vt:lpstr>
      <vt:lpstr>Simulation evidence</vt:lpstr>
      <vt:lpstr>Simulation results on the bias</vt:lpstr>
      <vt:lpstr>Outlier Y_i values due to large values of X_i</vt:lpstr>
      <vt:lpstr>Condition on generated features of X_1i and X_2i</vt:lpstr>
      <vt:lpstr>Truncating Values of Y_i </vt:lpstr>
      <vt:lpstr>Truncation simulation evidence</vt:lpstr>
      <vt:lpstr>Winsorizing Values of Y_i </vt:lpstr>
      <vt:lpstr>WIP – Median and Quantile Treatment Effects</vt:lpstr>
      <vt:lpstr>B. Class Imbalance in Propensity Scores</vt:lpstr>
      <vt:lpstr>PowerPoint Presentation</vt:lpstr>
      <vt:lpstr>C. Feature Selection</vt:lpstr>
      <vt:lpstr>PowerPoint Presentation</vt:lpstr>
      <vt:lpstr>D. Bad Control</vt:lpstr>
      <vt:lpstr>PowerPoint Presentation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 Crash Course Part 4: Best Practices: Outliers, Class Imbalance, Feature Selection, and Bad Control </dc:title>
  <dc:creator>Julian Hsu</dc:creator>
  <cp:lastModifiedBy>Julian Hsu</cp:lastModifiedBy>
  <cp:revision>118</cp:revision>
  <dcterms:created xsi:type="dcterms:W3CDTF">2021-09-15T22:39:30Z</dcterms:created>
  <dcterms:modified xsi:type="dcterms:W3CDTF">2021-12-29T05:09:50Z</dcterms:modified>
</cp:coreProperties>
</file>