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63" r:id="rId28"/>
    <p:sldId id="364" r:id="rId29"/>
    <p:sldId id="356" r:id="rId30"/>
    <p:sldId id="354" r:id="rId31"/>
    <p:sldId id="317" r:id="rId32"/>
    <p:sldId id="302" r:id="rId33"/>
    <p:sldId id="307" r:id="rId34"/>
    <p:sldId id="308" r:id="rId35"/>
    <p:sldId id="309" r:id="rId36"/>
    <p:sldId id="310" r:id="rId37"/>
    <p:sldId id="311" r:id="rId38"/>
    <p:sldId id="312" r:id="rId39"/>
    <p:sldId id="313" r:id="rId40"/>
    <p:sldId id="314" r:id="rId41"/>
    <p:sldId id="315" r:id="rId42"/>
    <p:sldId id="332" r:id="rId43"/>
    <p:sldId id="329" r:id="rId44"/>
    <p:sldId id="330" r:id="rId45"/>
    <p:sldId id="331" r:id="rId46"/>
    <p:sldId id="319" r:id="rId47"/>
    <p:sldId id="316" r:id="rId48"/>
    <p:sldId id="324" r:id="rId49"/>
    <p:sldId id="325" r:id="rId50"/>
    <p:sldId id="326" r:id="rId51"/>
    <p:sldId id="327" r:id="rId52"/>
    <p:sldId id="328" r:id="rId53"/>
    <p:sldId id="333" r:id="rId54"/>
    <p:sldId id="321" r:id="rId55"/>
    <p:sldId id="322" r:id="rId56"/>
    <p:sldId id="305"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p:restoredTop sz="84288"/>
  </p:normalViewPr>
  <p:slideViewPr>
    <p:cSldViewPr snapToGrid="0" snapToObjects="1">
      <p:cViewPr varScale="1">
        <p:scale>
          <a:sx n="109" d="100"/>
          <a:sy n="109" d="100"/>
        </p:scale>
        <p:origin x="976" y="192"/>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 Compared to the permutation-based methods, this method is much faster and can be applied to any SC model.</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26</a:t>
            </a:fld>
            <a:endParaRPr lang="en-US"/>
          </a:p>
        </p:txBody>
      </p:sp>
    </p:spTree>
    <p:extLst>
      <p:ext uri="{BB962C8B-B14F-4D97-AF65-F5344CB8AC3E}">
        <p14:creationId xmlns:p14="http://schemas.microsoft.com/office/powerpoint/2010/main" val="146920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41</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44</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10/28/22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10/28/22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pubs.aeaweb.org/doi/pdfplus/10.1257/jel.20191450" TargetMode="External"/><Relationship Id="rId1" Type="http://schemas.openxmlformats.org/officeDocument/2006/relationships/slideLayout" Target="../slideLayouts/slideLayout2.xml"/><Relationship Id="rId6" Type="http://schemas.openxmlformats.org/officeDocument/2006/relationships/hyperlink" Target="https://www.aeaweb.org/articles?id=10.1257/aer.20190159" TargetMode="External"/><Relationship Id="rId5" Type="http://schemas.openxmlformats.org/officeDocument/2006/relationships/hyperlink" Target="https://arxiv.org/abs/1812.10820" TargetMode="External"/><Relationship Id="rId4" Type="http://schemas.openxmlformats.org/officeDocument/2006/relationships/hyperlink" Target="https://arxiv.org/abs/1712.0908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arxiv.org/abs/1812.108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xmlns="">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a:xfrm>
                <a:off x="838200" y="1348154"/>
                <a:ext cx="10515600" cy="4828809"/>
              </a:xfrm>
            </p:spPr>
            <p:txBody>
              <a:bodyPr>
                <a:normAutofit lnSpcReduction="1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 main way to do inference is to do permute over units or time periods. (Permutation / Fischer Exact Test approach)</a:t>
                </a:r>
              </a:p>
              <a:p>
                <a:r>
                  <a:rPr lang="en-US" dirty="0"/>
                  <a:t>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placebo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placebo treatments. P-value is how many placebo treatments are less than </a:t>
                </a:r>
                <a14:m>
                  <m:oMath xmlns:m="http://schemas.openxmlformats.org/officeDocument/2006/math">
                    <m:r>
                      <a:rPr lang="en-US" i="1" dirty="0">
                        <a:latin typeface="Cambria Math" panose="02040503050406030204" pitchFamily="18" charset="0"/>
                      </a:rPr>
                      <m:t>𝜏</m:t>
                    </m:r>
                  </m:oMath>
                </a14:m>
                <a:r>
                  <a:rPr lang="en-US" dirty="0"/>
                  <a:t>.</a:t>
                </a:r>
              </a:p>
              <a:p>
                <a:pPr lvl="1"/>
                <a:r>
                  <a:rPr lang="en-US" dirty="0"/>
                  <a:t>A modified version is to weight each placebo treatment with its propensity score.</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xfrm>
                <a:off x="838200" y="1348154"/>
                <a:ext cx="10515600" cy="4828809"/>
              </a:xfrm>
              <a:blipFill>
                <a:blip r:embed="rId3"/>
                <a:stretch>
                  <a:fillRect l="-1086" t="-18635" r="-965"/>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678-124E-CA7E-0572-DB093BA9E6A9}"/>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BE9892-F74C-7FF6-A677-9E2C5BDA8455}"/>
                  </a:ext>
                </a:extLst>
              </p:cNvPr>
              <p:cNvSpPr>
                <a:spLocks noGrp="1"/>
              </p:cNvSpPr>
              <p:nvPr>
                <p:ph idx="1"/>
              </p:nvPr>
            </p:nvSpPr>
            <p:spPr/>
            <p:txBody>
              <a:bodyPr/>
              <a:lstStyle/>
              <a:p>
                <a:r>
                  <a:rPr lang="en-US" dirty="0"/>
                  <a:t>We may want to incorporate time-varying covariates to increase our prediction of the pre-treatment and post-treatment outcome. </a:t>
                </a:r>
              </a:p>
              <a:p>
                <a:r>
                  <a:rPr lang="en-US" dirty="0"/>
                  <a:t>We essentially do this by forcing matching the trend of time-varying covariates and outcome.</a:t>
                </a:r>
              </a:p>
              <a:p>
                <a:pPr lvl="1"/>
                <a:r>
                  <a:rPr lang="en-US" dirty="0"/>
                  <a:t>In ADH, you can estimate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that are a function of covariate specific weights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𝑘</m:t>
                        </m:r>
                      </m:sub>
                    </m:sSub>
                  </m:oMath>
                </a14:m>
                <a:r>
                  <a:rPr lang="en-US" dirty="0"/>
                  <a:t> for covariate </a:t>
                </a:r>
                <a14:m>
                  <m:oMath xmlns:m="http://schemas.openxmlformats.org/officeDocument/2006/math">
                    <m:r>
                      <a:rPr lang="en-US" b="0" i="1" dirty="0" smtClean="0">
                        <a:latin typeface="Cambria Math" panose="02040503050406030204" pitchFamily="18" charset="0"/>
                      </a:rPr>
                      <m:t>𝑘</m:t>
                    </m:r>
                  </m:oMath>
                </a14:m>
                <a:r>
                  <a:rPr lang="en-US" dirty="0"/>
                  <a:t>.</a:t>
                </a:r>
              </a:p>
              <a:p>
                <a:pPr lvl="1"/>
                <a:r>
                  <a:rPr lang="en-US" dirty="0"/>
                  <a:t>In DI, you can </a:t>
                </a:r>
                <a:r>
                  <a:rPr lang="en-US" dirty="0" err="1"/>
                  <a:t>residualize</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r>
                  <a:rPr lang="en-US" dirty="0"/>
                  <a:t> as a function of covariates.</a:t>
                </a:r>
              </a:p>
              <a:p>
                <a:r>
                  <a:rPr lang="en-US" dirty="0"/>
                  <a:t>We should first consider whether we need to impose these additional restrictions.</a:t>
                </a:r>
              </a:p>
              <a:p>
                <a:endParaRPr lang="en-US" dirty="0"/>
              </a:p>
            </p:txBody>
          </p:sp>
        </mc:Choice>
        <mc:Fallback xmlns="">
          <p:sp>
            <p:nvSpPr>
              <p:cNvPr id="3" name="Content Placeholder 2">
                <a:extLst>
                  <a:ext uri="{FF2B5EF4-FFF2-40B4-BE49-F238E27FC236}">
                    <a16:creationId xmlns:a16="http://schemas.microsoft.com/office/drawing/2014/main" id="{D7BE9892-F74C-7FF6-A677-9E2C5BDA8455}"/>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37667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ADED-A2B0-0114-B81D-D4E7E34433FB}"/>
              </a:ext>
            </a:extLst>
          </p:cNvPr>
          <p:cNvSpPr>
            <a:spLocks noGrp="1"/>
          </p:cNvSpPr>
          <p:nvPr>
            <p:ph type="title"/>
          </p:nvPr>
        </p:nvSpPr>
        <p:spPr/>
        <p:txBody>
          <a:bodyPr/>
          <a:lstStyle/>
          <a:p>
            <a:r>
              <a:rPr lang="en-US" dirty="0"/>
              <a:t>Extended SC Topics</a:t>
            </a:r>
          </a:p>
        </p:txBody>
      </p:sp>
      <p:sp>
        <p:nvSpPr>
          <p:cNvPr id="3" name="Content Placeholder 2">
            <a:extLst>
              <a:ext uri="{FF2B5EF4-FFF2-40B4-BE49-F238E27FC236}">
                <a16:creationId xmlns:a16="http://schemas.microsoft.com/office/drawing/2014/main" id="{21246E41-9BDB-C6DF-D123-714275F183C8}"/>
              </a:ext>
            </a:extLst>
          </p:cNvPr>
          <p:cNvSpPr>
            <a:spLocks noGrp="1"/>
          </p:cNvSpPr>
          <p:nvPr>
            <p:ph idx="1"/>
          </p:nvPr>
        </p:nvSpPr>
        <p:spPr/>
        <p:txBody>
          <a:bodyPr>
            <a:normAutofit/>
          </a:bodyPr>
          <a:lstStyle/>
          <a:p>
            <a:r>
              <a:rPr lang="en-US" dirty="0"/>
              <a:t>Check out </a:t>
            </a:r>
            <a:r>
              <a:rPr lang="en-US" dirty="0">
                <a:hlinkClick r:id="rId2"/>
              </a:rPr>
              <a:t>Abadie 2021</a:t>
            </a:r>
            <a:r>
              <a:rPr lang="en-US" dirty="0"/>
              <a:t> for a review of the literature.</a:t>
            </a:r>
          </a:p>
          <a:p>
            <a:r>
              <a:rPr lang="en-US" dirty="0"/>
              <a:t>Other ways of doing inference</a:t>
            </a:r>
          </a:p>
          <a:p>
            <a:pPr lvl="1"/>
            <a:r>
              <a:rPr lang="en-US" dirty="0"/>
              <a:t>Prediction Intervals via </a:t>
            </a:r>
            <a:r>
              <a:rPr lang="en-US" dirty="0">
                <a:hlinkClick r:id="rId3"/>
              </a:rPr>
              <a:t>Cattaneo, Feng, Titiunik (2019)</a:t>
            </a:r>
            <a:endParaRPr lang="en-US" dirty="0"/>
          </a:p>
          <a:p>
            <a:pPr lvl="1"/>
            <a:r>
              <a:rPr lang="en-US" dirty="0"/>
              <a:t>Conformal Inference via </a:t>
            </a:r>
            <a:r>
              <a:rPr lang="en-US" dirty="0">
                <a:hlinkClick r:id="rId4"/>
              </a:rPr>
              <a:t>Chernozhukov, Wuthrich, and Zhu (2017)</a:t>
            </a:r>
            <a:endParaRPr lang="en-US" dirty="0"/>
          </a:p>
          <a:p>
            <a:r>
              <a:rPr lang="en-US" dirty="0"/>
              <a:t>K-Fold approach to estimating SC Models</a:t>
            </a:r>
          </a:p>
          <a:p>
            <a:pPr lvl="1"/>
            <a:r>
              <a:rPr lang="en-US" dirty="0">
                <a:hlinkClick r:id="rId5"/>
              </a:rPr>
              <a:t>Chernozhukov, Wuthrich, Zhu 2018</a:t>
            </a:r>
            <a:endParaRPr lang="en-US" dirty="0"/>
          </a:p>
          <a:p>
            <a:r>
              <a:rPr lang="en-US" dirty="0"/>
              <a:t>Adding time-specific weights via synthetic </a:t>
            </a:r>
            <a:r>
              <a:rPr lang="en-US" dirty="0" err="1"/>
              <a:t>DiD</a:t>
            </a:r>
            <a:endParaRPr lang="en-US" dirty="0"/>
          </a:p>
          <a:p>
            <a:pPr lvl="1"/>
            <a:r>
              <a:rPr lang="en-US" dirty="0">
                <a:hlinkClick r:id="rId6"/>
              </a:rPr>
              <a:t>Arkhangelsky, Athey, Hirschberg, Imbens, Wager 2021</a:t>
            </a:r>
            <a:endParaRPr lang="en-US" dirty="0"/>
          </a:p>
        </p:txBody>
      </p:sp>
    </p:spTree>
    <p:extLst>
      <p:ext uri="{BB962C8B-B14F-4D97-AF65-F5344CB8AC3E}">
        <p14:creationId xmlns:p14="http://schemas.microsoft.com/office/powerpoint/2010/main" val="405216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1341392693"/>
              </p:ext>
            </p:extLst>
          </p:nvPr>
        </p:nvGraphicFramePr>
        <p:xfrm>
          <a:off x="838199" y="1825624"/>
          <a:ext cx="10739513" cy="4263855"/>
        </p:xfrm>
        <a:graphic>
          <a:graphicData uri="http://schemas.openxmlformats.org/drawingml/2006/table">
            <a:tbl>
              <a:tblPr firstRow="1" bandRow="1">
                <a:tableStyleId>{5C22544A-7EE6-4342-B048-85BDC9FD1C3A}</a:tableStyleId>
              </a:tblPr>
              <a:tblGrid>
                <a:gridCol w="2614831">
                  <a:extLst>
                    <a:ext uri="{9D8B030D-6E8A-4147-A177-3AD203B41FA5}">
                      <a16:colId xmlns:a16="http://schemas.microsoft.com/office/drawing/2014/main" val="59118072"/>
                    </a:ext>
                  </a:extLst>
                </a:gridCol>
                <a:gridCol w="4062341">
                  <a:extLst>
                    <a:ext uri="{9D8B030D-6E8A-4147-A177-3AD203B41FA5}">
                      <a16:colId xmlns:a16="http://schemas.microsoft.com/office/drawing/2014/main" val="2221220880"/>
                    </a:ext>
                  </a:extLst>
                </a:gridCol>
                <a:gridCol w="4062341">
                  <a:extLst>
                    <a:ext uri="{9D8B030D-6E8A-4147-A177-3AD203B41FA5}">
                      <a16:colId xmlns:a16="http://schemas.microsoft.com/office/drawing/2014/main" val="4250904754"/>
                    </a:ext>
                  </a:extLst>
                </a:gridCol>
              </a:tblGrid>
              <a:tr h="491534">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848400">
                <a:tc>
                  <a:txBody>
                    <a:bodyPr/>
                    <a:lstStyle/>
                    <a:p>
                      <a:r>
                        <a:rPr lang="en-US" dirty="0"/>
                        <a:t>Control Group Definition</a:t>
                      </a:r>
                    </a:p>
                  </a:txBody>
                  <a:tcPr/>
                </a:tc>
                <a:tc>
                  <a:txBody>
                    <a:bodyPr/>
                    <a:lstStyle/>
                    <a:p>
                      <a:r>
                        <a:rPr lang="en-US" dirty="0"/>
                        <a:t>Unweighted average of all potential controls, allowing for a time-invariant difference</a:t>
                      </a:r>
                    </a:p>
                  </a:txBody>
                  <a:tcPr/>
                </a:tc>
                <a:tc>
                  <a:txBody>
                    <a:bodyPr/>
                    <a:lstStyle/>
                    <a:p>
                      <a:r>
                        <a:rPr lang="en-US" dirty="0"/>
                        <a:t>Weighted average for a subset of all potential controls to exactly </a:t>
                      </a:r>
                      <a:r>
                        <a:rPr lang="en-US"/>
                        <a:t>match treatment</a:t>
                      </a:r>
                      <a:endParaRPr lang="en-US" dirty="0"/>
                    </a:p>
                  </a:txBody>
                  <a:tcPr/>
                </a:tc>
                <a:extLst>
                  <a:ext uri="{0D108BD9-81ED-4DB2-BD59-A6C34878D82A}">
                    <a16:rowId xmlns:a16="http://schemas.microsoft.com/office/drawing/2014/main" val="739614797"/>
                  </a:ext>
                </a:extLst>
              </a:tr>
              <a:tr h="126282">
                <a:tc>
                  <a:txBody>
                    <a:bodyPr/>
                    <a:lstStyle/>
                    <a:p>
                      <a:r>
                        <a:rPr lang="en-US" dirty="0"/>
                        <a:t>Computation Speed</a:t>
                      </a:r>
                    </a:p>
                  </a:txBody>
                  <a:tcPr/>
                </a:tc>
                <a:tc>
                  <a:txBody>
                    <a:bodyPr/>
                    <a:lstStyle/>
                    <a:p>
                      <a:r>
                        <a:rPr lang="en-US" dirty="0"/>
                        <a:t>OLS is fast.</a:t>
                      </a:r>
                    </a:p>
                  </a:txBody>
                  <a:tcPr/>
                </a:tc>
                <a:tc>
                  <a:txBody>
                    <a:bodyPr/>
                    <a:lstStyle/>
                    <a:p>
                      <a:r>
                        <a:rPr lang="en-US" dirty="0"/>
                        <a:t>Optimizers can take a while.</a:t>
                      </a:r>
                    </a:p>
                  </a:txBody>
                  <a:tcPr/>
                </a:tc>
                <a:extLst>
                  <a:ext uri="{0D108BD9-81ED-4DB2-BD59-A6C34878D82A}">
                    <a16:rowId xmlns:a16="http://schemas.microsoft.com/office/drawing/2014/main" val="2500651340"/>
                  </a:ext>
                </a:extLst>
              </a:tr>
              <a:tr h="1212001">
                <a:tc>
                  <a:txBody>
                    <a:bodyPr/>
                    <a:lstStyle/>
                    <a:p>
                      <a:r>
                        <a:rPr lang="en-US" dirty="0"/>
                        <a:t>Inference Procedure</a:t>
                      </a:r>
                    </a:p>
                  </a:txBody>
                  <a:tcPr/>
                </a:tc>
                <a:tc>
                  <a:txBody>
                    <a:bodyPr/>
                    <a:lstStyle/>
                    <a:p>
                      <a:r>
                        <a:rPr lang="en-US" dirty="0"/>
                        <a:t>Done with OLS</a:t>
                      </a:r>
                    </a:p>
                  </a:txBody>
                  <a:tcPr/>
                </a:tc>
                <a:tc>
                  <a:txBody>
                    <a:bodyPr/>
                    <a:lstStyle/>
                    <a:p>
                      <a:r>
                        <a:rPr lang="en-US" dirty="0"/>
                        <a:t>Permutation; </a:t>
                      </a:r>
                      <a:r>
                        <a:rPr lang="en-US"/>
                        <a:t>or others </a:t>
                      </a:r>
                      <a:r>
                        <a:rPr lang="en-US" dirty="0"/>
                        <a:t>(see </a:t>
                      </a:r>
                      <a:r>
                        <a:rPr lang="en-US" dirty="0">
                          <a:hlinkClick r:id="rId2"/>
                        </a:rPr>
                        <a:t>Chernozhukov, Wuthrich, Zhu (2018</a:t>
                      </a:r>
                      <a:r>
                        <a:rPr lang="en-US" dirty="0"/>
                        <a:t>), </a:t>
                      </a:r>
                      <a:r>
                        <a:rPr lang="en-US" dirty="0">
                          <a:hlinkClick r:id="rId3"/>
                        </a:rPr>
                        <a:t>Cattangeo, Feng, Titiunik (2019)</a:t>
                      </a:r>
                      <a:r>
                        <a:rPr lang="en-US" dirty="0"/>
                        <a:t>. )</a:t>
                      </a:r>
                    </a:p>
                  </a:txBody>
                  <a:tcPr/>
                </a:tc>
                <a:extLst>
                  <a:ext uri="{0D108BD9-81ED-4DB2-BD59-A6C34878D82A}">
                    <a16:rowId xmlns:a16="http://schemas.microsoft.com/office/drawing/2014/main" val="307231941"/>
                  </a:ext>
                </a:extLst>
              </a:tr>
              <a:tr h="491534">
                <a:tc>
                  <a:txBody>
                    <a:bodyPr/>
                    <a:lstStyle/>
                    <a:p>
                      <a:r>
                        <a:rPr lang="en-US" dirty="0"/>
                        <a:t>Validation</a:t>
                      </a:r>
                    </a:p>
                  </a:txBody>
                  <a:tcPr/>
                </a:tc>
                <a:tc>
                  <a:txBody>
                    <a:bodyPr/>
                    <a:lstStyle/>
                    <a:p>
                      <a:r>
                        <a:rPr lang="en-US" dirty="0"/>
                        <a:t>Parallel Trends Test with event study model</a:t>
                      </a:r>
                    </a:p>
                  </a:txBody>
                  <a:tcPr/>
                </a:tc>
                <a:tc>
                  <a:txBody>
                    <a:bodyPr/>
                    <a:lstStyle/>
                    <a:p>
                      <a:r>
                        <a:rPr lang="en-US" dirty="0"/>
                        <a:t>Prediction validation of hold-out pre-treatment outcomes</a:t>
                      </a:r>
                    </a:p>
                  </a:txBody>
                  <a:tcPr/>
                </a:tc>
                <a:extLst>
                  <a:ext uri="{0D108BD9-81ED-4DB2-BD59-A6C34878D82A}">
                    <a16:rowId xmlns:a16="http://schemas.microsoft.com/office/drawing/2014/main" val="148115493"/>
                  </a:ext>
                </a:extLst>
              </a:tr>
              <a:tr h="491534">
                <a:tc>
                  <a:txBody>
                    <a:bodyPr/>
                    <a:lstStyle/>
                    <a:p>
                      <a:r>
                        <a:rPr lang="en-US" dirty="0"/>
                        <a:t>Time-Varying Covariates</a:t>
                      </a:r>
                    </a:p>
                  </a:txBody>
                  <a:tcPr/>
                </a:tc>
                <a:tc>
                  <a:txBody>
                    <a:bodyPr/>
                    <a:lstStyle/>
                    <a:p>
                      <a:r>
                        <a:rPr lang="en-US" dirty="0"/>
                        <a:t>Linearly, or with ML models via doubly robust methods.</a:t>
                      </a:r>
                    </a:p>
                  </a:txBody>
                  <a:tcPr/>
                </a:tc>
                <a:tc>
                  <a:txBody>
                    <a:bodyPr/>
                    <a:lstStyle/>
                    <a:p>
                      <a:r>
                        <a:rPr lang="en-US" dirty="0"/>
                        <a:t>Depends on the SC model</a:t>
                      </a:r>
                    </a:p>
                  </a:txBody>
                  <a:tcPr/>
                </a:tc>
                <a:extLst>
                  <a:ext uri="{0D108BD9-81ED-4DB2-BD59-A6C34878D82A}">
                    <a16:rowId xmlns:a16="http://schemas.microsoft.com/office/drawing/2014/main" val="3374636039"/>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6704</TotalTime>
  <Words>3611</Words>
  <Application>Microsoft Macintosh PowerPoint</Application>
  <PresentationFormat>Widescreen</PresentationFormat>
  <Paragraphs>382</Paragraphs>
  <Slides>57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Including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Including Time-Varying Covariates</vt:lpstr>
      <vt:lpstr>Extended SC Topics</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447</cp:revision>
  <dcterms:created xsi:type="dcterms:W3CDTF">2022-01-02T21:34:29Z</dcterms:created>
  <dcterms:modified xsi:type="dcterms:W3CDTF">2022-10-28T14:31:08Z</dcterms:modified>
</cp:coreProperties>
</file>