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335" r:id="rId3"/>
    <p:sldId id="258" r:id="rId4"/>
    <p:sldId id="301" r:id="rId5"/>
    <p:sldId id="312" r:id="rId6"/>
    <p:sldId id="302" r:id="rId7"/>
    <p:sldId id="313" r:id="rId8"/>
    <p:sldId id="314" r:id="rId9"/>
    <p:sldId id="325" r:id="rId10"/>
    <p:sldId id="315" r:id="rId11"/>
    <p:sldId id="322" r:id="rId12"/>
    <p:sldId id="317" r:id="rId13"/>
    <p:sldId id="316" r:id="rId14"/>
    <p:sldId id="318" r:id="rId15"/>
    <p:sldId id="308" r:id="rId16"/>
    <p:sldId id="323" r:id="rId17"/>
    <p:sldId id="324" r:id="rId18"/>
    <p:sldId id="326" r:id="rId19"/>
    <p:sldId id="310" r:id="rId20"/>
    <p:sldId id="329" r:id="rId21"/>
    <p:sldId id="334" r:id="rId22"/>
    <p:sldId id="332" r:id="rId23"/>
    <p:sldId id="333" r:id="rId24"/>
    <p:sldId id="304" r:id="rId25"/>
    <p:sldId id="306" r:id="rId26"/>
    <p:sldId id="267" r:id="rId27"/>
    <p:sldId id="272" r:id="rId28"/>
    <p:sldId id="328" r:id="rId29"/>
    <p:sldId id="32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9"/>
    <p:restoredTop sz="93993"/>
  </p:normalViewPr>
  <p:slideViewPr>
    <p:cSldViewPr snapToGrid="0" snapToObjects="1">
      <p:cViewPr varScale="1">
        <p:scale>
          <a:sx n="95" d="100"/>
          <a:sy n="95" d="100"/>
        </p:scale>
        <p:origin x="1248" y="17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5</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p:sp>
        <p:nvSpPr>
          <p:cNvPr id="4" name="Slide Number Placeholder 3"/>
          <p:cNvSpPr>
            <a:spLocks noGrp="1"/>
          </p:cNvSpPr>
          <p:nvPr>
            <p:ph type="sldNum" sz="quarter" idx="5"/>
          </p:nvPr>
        </p:nvSpPr>
        <p:spPr/>
        <p:txBody>
          <a:bodyPr/>
          <a:lstStyle/>
          <a:p>
            <a:fld id="{5E430008-97A9-1B47-8101-ED2EAE72FABC}" type="slidenum">
              <a:rPr lang="en-US" smtClean="0"/>
              <a:t>7</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67706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10</a:t>
            </a:fld>
            <a:endParaRPr lang="en-US"/>
          </a:p>
        </p:txBody>
      </p:sp>
    </p:spTree>
    <p:extLst>
      <p:ext uri="{BB962C8B-B14F-4D97-AF65-F5344CB8AC3E}">
        <p14:creationId xmlns:p14="http://schemas.microsoft.com/office/powerpoint/2010/main" val="273654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12</a:t>
            </a:fld>
            <a:endParaRPr lang="en-US"/>
          </a:p>
        </p:txBody>
      </p:sp>
    </p:spTree>
    <p:extLst>
      <p:ext uri="{BB962C8B-B14F-4D97-AF65-F5344CB8AC3E}">
        <p14:creationId xmlns:p14="http://schemas.microsoft.com/office/powerpoint/2010/main" val="293684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15</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22</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29</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1/8/22</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1/8/22</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idre.ucla.edu/r/faq/how-can-i-estimate-the-standard-error-of-transformed-regression-parameters-in-r-using-the-delta-method/"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923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a:t>
                </a:r>
              </a:p>
              <a:p>
                <a:r>
                  <a:rPr lang="en-US" dirty="0"/>
                  <a:t>LASSO coefficients are estimates using a penalty term for L1 regularization.</a:t>
                </a:r>
              </a:p>
              <a:p>
                <a:r>
                  <a:rPr lang="en-US" dirty="0"/>
                  <a:t>Therefore, we cannot say that the coefficients from a LASSO regression are consistent and converge to the true coefficients.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xmlns="">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62055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regression adjustment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Recall the high-level model algorithm:</a:t>
                </a:r>
              </a:p>
              <a:p>
                <a:pPr lvl="1"/>
                <a:r>
                  <a:rPr lang="en-US" dirty="0"/>
                  <a:t>First, estimate the counterfactual control and treatment outcomes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0</m:t>
                        </m:r>
                      </m:sub>
                    </m:sSub>
                  </m:oMath>
                </a14:m>
                <a:r>
                  <a:rPr lang="en-US" dirty="0"/>
                  <a:t> </a:t>
                </a:r>
                <a14:m>
                  <m:oMath xmlns:m="http://schemas.openxmlformats.org/officeDocument/2006/math">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oMath>
                </a14:m>
                <a:r>
                  <a:rPr lang="en-US" dirty="0"/>
                  <a:t>;</a:t>
                </a:r>
              </a:p>
              <a:p>
                <a:pPr lvl="1"/>
                <a:r>
                  <a:rPr lang="en-US" dirty="0"/>
                  <a:t>Then estimate ATE/ATET based on the differences between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oMath>
                </a14:m>
                <a:r>
                  <a:rPr lang="en-US" dirty="0"/>
                  <a:t> </a:t>
                </a:r>
                <a14:m>
                  <m:oMath xmlns:m="http://schemas.openxmlformats.org/officeDocument/2006/math">
                    <m:r>
                      <m:rPr>
                        <m:sty m:val="p"/>
                      </m:rPr>
                      <a:rPr lang="en-US" dirty="0">
                        <a:latin typeface="Cambria Math" panose="02040503050406030204" pitchFamily="18" charset="0"/>
                      </a:rPr>
                      <m:t>and</m:t>
                    </m:r>
                    <m:r>
                      <a:rPr lang="en-US"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1</m:t>
                        </m:r>
                      </m:sub>
                    </m:sSub>
                  </m:oMath>
                </a14:m>
                <a:endParaRPr lang="en-US" dirty="0"/>
              </a:p>
              <a:p>
                <a:r>
                  <a:rPr lang="en-US" dirty="0"/>
                  <a:t>Ideally,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represent the true counterfactual outcomes. But if they are wrong, then the ATE/ATET estimate can still be wrong.</a:t>
                </a:r>
              </a:p>
              <a:p>
                <a:r>
                  <a:rPr lang="en-US" dirty="0"/>
                  <a:t>But it can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495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232063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18291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lstStyle/>
              <a:p>
                <a:r>
                  <a:rPr lang="en-US" dirty="0"/>
                  <a:t>What happens if the estimator is consistent, but we cannot figure out how the estimator is distributed?</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a:t>
                </a:r>
                <a14:m>
                  <m:oMath xmlns:m="http://schemas.openxmlformats.org/officeDocument/2006/math">
                    <m:r>
                      <a:rPr lang="en-US" i="1">
                        <a:latin typeface="Cambria Math" panose="02040503050406030204" pitchFamily="18" charset="0"/>
                      </a:rPr>
                      <m:t>𝑋</m:t>
                    </m:r>
                  </m:oMath>
                </a14:m>
                <a:r>
                  <a:rPr lang="en-US" dirty="0"/>
                  <a:t> is sufficient to know what a redrawn dataset looks like.</a:t>
                </a:r>
              </a:p>
              <a:p>
                <a:pPr marL="0" indent="0">
                  <a:buNone/>
                </a:pPr>
                <a:endParaRPr lang="en-US" dirty="0"/>
              </a:p>
            </p:txBody>
          </p:sp>
        </mc:Choice>
        <mc:Fallback>
          <p:sp>
            <p:nvSpPr>
              <p:cNvPr id="3" name="Content Placeholder 2">
                <a:extLst>
                  <a:ext uri="{FF2B5EF4-FFF2-40B4-BE49-F238E27FC236}">
                    <a16:creationId xmlns:a16="http://schemas.microsoft.com/office/drawing/2014/main" id="{2994C761-3107-C643-9564-DCF3784857C0}"/>
                  </a:ext>
                </a:extLst>
              </p:cNvPr>
              <p:cNvSpPr>
                <a:spLocks noGrp="1" noRot="1" noChangeAspect="1" noMove="1" noResize="1" noEditPoints="1" noAdjustHandles="1" noChangeArrowheads="1" noChangeShapeType="1" noTextEdit="1"/>
              </p:cNvSpPr>
              <p:nvPr>
                <p:ph idx="1"/>
              </p:nvPr>
            </p:nvSpPr>
            <p:spPr>
              <a:blipFill>
                <a:blip r:embed="rId3"/>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24492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from the non-parametric bootstrap</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lnSpcReduction="10000"/>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variance of bootstrap statistics approaches the truth.</a:t>
                </a:r>
              </a:p>
              <a:p>
                <a:r>
                  <a:rPr lang="en-US" dirty="0"/>
                  <a:t>How many we do depends on the question we want to answer. More bootstraps gives us more precision.</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3198" r="-1689" b="-581"/>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Example 1: Coefficients from standard LASSO and Ridge regressions are not consistent, so bootstrapping will not deliver inference results. </a:t>
                </a:r>
                <a:r>
                  <a:rPr lang="en-US" dirty="0">
                    <a:hlinkClick r:id="rId2" action="ppaction://hlinksldjump"/>
                  </a:rPr>
                  <a:t>See Appendix for details.</a:t>
                </a:r>
                <a:r>
                  <a:rPr lang="en-US" dirty="0"/>
                  <a:t> </a:t>
                </a:r>
              </a:p>
              <a:p>
                <a:r>
                  <a:rPr lang="en-US" dirty="0"/>
                  <a:t>Example 2: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3"/>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a:t>
                </a:r>
              </a:p>
              <a:p>
                <a:pPr lvl="1"/>
                <a:r>
                  <a:rPr lang="en-US" dirty="0">
                    <a:hlinkClick r:id="rId2"/>
                  </a:rPr>
                  <a:t>https://www.stata.com/support/faqs/statistics/compute-standard-errors-with-margins/</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3"/>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xmlns="">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4"/>
                <a:stretch>
                  <a:fillRect l="-1086" t="-2326" r="-1448"/>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and want to know whether its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We want to know whether a new sample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would be different from zero on average.</a:t>
                </a:r>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r="-1086"/>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fontScale="92500"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statistic tests our null hypothesis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=0</m:t>
                    </m:r>
                  </m:oMath>
                </a14:m>
                <a:r>
                  <a:rPr lang="en-US" dirty="0"/>
                  <a:t>.</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xmlns="">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965" t="-2200"/>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made another dataset, would we get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89529"/>
                <a:ext cx="10515600" cy="5103346"/>
              </a:xfrm>
            </p:spPr>
            <p:txBody>
              <a:bodyPr>
                <a:normAutofit fontScale="92500" lnSpcReduction="2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values.</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chemeClr val="accent2"/>
                            </a:solidFill>
                            <a:latin typeface="Cambria Math" panose="02040503050406030204" pitchFamily="18" charset="0"/>
                          </a:rPr>
                        </m:ctrlPr>
                      </m:sSupPr>
                      <m:e>
                        <m:d>
                          <m:dPr>
                            <m:ctrlPr>
                              <a:rPr lang="en-US" sz="2800" i="1">
                                <a:solidFill>
                                  <a:schemeClr val="accent2"/>
                                </a:solidFill>
                                <a:latin typeface="Cambria Math" panose="02040503050406030204" pitchFamily="18" charset="0"/>
                              </a:rPr>
                            </m:ctrlPr>
                          </m:dPr>
                          <m:e>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a:solidFill>
                                  <a:schemeClr val="accent2"/>
                                </a:solidFill>
                                <a:latin typeface="Cambria Math" panose="02040503050406030204" pitchFamily="18" charset="0"/>
                              </a:rPr>
                              <m:t>𝑋</m:t>
                            </m:r>
                          </m:e>
                        </m:d>
                      </m:e>
                      <m:sup>
                        <m:r>
                          <a:rPr lang="en-US" sz="2800" b="0" i="1" smtClean="0">
                            <a:solidFill>
                              <a:schemeClr val="accent2"/>
                            </a:solidFill>
                            <a:latin typeface="Cambria Math" panose="02040503050406030204" pitchFamily="18" charset="0"/>
                          </a:rPr>
                          <m:t>−1</m:t>
                        </m:r>
                      </m:sup>
                    </m:sSup>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smtClean="0">
                        <a:solidFill>
                          <a:schemeClr val="accent2"/>
                        </a:solidFill>
                        <a:latin typeface="Cambria Math" panose="02040503050406030204" pitchFamily="18" charset="0"/>
                      </a:rPr>
                      <m:t>𝜖</m:t>
                    </m:r>
                  </m:oMath>
                </a14:m>
                <a:endParaRPr lang="en-US" sz="2800" dirty="0">
                  <a:highlight>
                    <a:srgbClr val="FFFF00"/>
                  </a:highlight>
                </a:endParaRPr>
              </a:p>
              <a:p>
                <a:r>
                  <a:rPr lang="en-US" dirty="0"/>
                  <a:t>How is </a:t>
                </a:r>
                <a:r>
                  <a:rPr lang="en-US" dirty="0">
                    <a:solidFill>
                      <a:schemeClr val="accent2"/>
                    </a:solidFill>
                  </a:rPr>
                  <a:t>this</a:t>
                </a:r>
                <a:r>
                  <a:rPr lang="en-US" dirty="0"/>
                  <a:t> is distributed? We can then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recalculated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calculations would asymptotically converge to </a:t>
                </a:r>
                <a14:m>
                  <m:oMath xmlns:m="http://schemas.openxmlformats.org/officeDocument/2006/math">
                    <m:r>
                      <m:rPr>
                        <m:sty m:val="p"/>
                      </m:rPr>
                      <a:rPr lang="en-US">
                        <a:latin typeface="Cambria Math" panose="02040503050406030204" pitchFamily="18" charset="0"/>
                      </a:rPr>
                      <m:t>Σ</m:t>
                    </m:r>
                  </m:oMath>
                </a14:m>
                <a:endParaRPr lang="en-US" b="0" dirty="0"/>
              </a:p>
              <a:p>
                <a:r>
                  <a:rPr lang="en-US" dirty="0"/>
                  <a:t>This now tells us the joint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Now we can calculate confidence intervals. </a:t>
                </a:r>
              </a:p>
              <a:p>
                <a:pPr lvl="1"/>
                <a:r>
                  <a:rPr lang="en-US" dirty="0"/>
                  <a:t>See the Appendix for how to test hypothesis based on transformations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endParaRPr lang="en-US" dirty="0"/>
              </a:p>
            </p:txBody>
          </p:sp>
        </mc:Choice>
        <mc:Fallback xmlns="">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89529"/>
                <a:ext cx="10515600" cy="5103346"/>
              </a:xfrm>
              <a:blipFill>
                <a:blip r:embed="rId3"/>
                <a:stretch>
                  <a:fillRect l="-965" t="-3226"/>
                </a:stretch>
              </a:blipFill>
            </p:spPr>
            <p:txBody>
              <a:bodyPr/>
              <a:lstStyle/>
              <a:p>
                <a:r>
                  <a:rPr lang="en-US">
                    <a:noFill/>
                  </a:rPr>
                  <a:t> </a:t>
                </a:r>
              </a:p>
            </p:txBody>
          </p:sp>
        </mc:Fallback>
      </mc:AlternateContent>
      <p:cxnSp>
        <p:nvCxnSpPr>
          <p:cNvPr id="6" name="Elbow Connector 5">
            <a:extLst>
              <a:ext uri="{FF2B5EF4-FFF2-40B4-BE49-F238E27FC236}">
                <a16:creationId xmlns:a16="http://schemas.microsoft.com/office/drawing/2014/main" id="{3FBE71A1-3CC5-4C4E-AAA5-D369C64499B8}"/>
              </a:ext>
            </a:extLst>
          </p:cNvPr>
          <p:cNvCxnSpPr>
            <a:cxnSpLocks/>
          </p:cNvCxnSpPr>
          <p:nvPr/>
        </p:nvCxnSpPr>
        <p:spPr>
          <a:xfrm flipV="1">
            <a:off x="2349942" y="3138985"/>
            <a:ext cx="2535957" cy="111585"/>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522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is not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biased.</a:t>
                </a:r>
              </a:p>
            </p:txBody>
          </p:sp>
        </mc:Choice>
        <mc:Fallback xmlns="">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146542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72521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3330</TotalTime>
  <Words>2447</Words>
  <Application>Microsoft Macintosh PowerPoint</Application>
  <PresentationFormat>Widescreen</PresentationFormat>
  <Paragraphs>183</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Causal Inference Crash Course Part 3: Inference</vt:lpstr>
      <vt:lpstr>Causal Inference Series</vt:lpstr>
      <vt:lpstr>Overview </vt:lpstr>
      <vt:lpstr>Statistical inference overview</vt:lpstr>
      <vt:lpstr>Hypothesis testing and confidence intervals</vt:lpstr>
      <vt:lpstr>OLS statistical inference</vt:lpstr>
      <vt:lpstr>Distribution of the OLS estimator</vt:lpstr>
      <vt:lpstr>Inference is not bias</vt:lpstr>
      <vt:lpstr>Inference is also not forecasting</vt:lpstr>
      <vt:lpstr>Model misspecification also creates bias</vt:lpstr>
      <vt:lpstr>Why can’t I just use LASSO and select features?</vt:lpstr>
      <vt:lpstr>Model misspecification in a regression adjustment model</vt:lpstr>
      <vt:lpstr>How do we deal with model misspecification?</vt:lpstr>
      <vt:lpstr>Review on what an estimate of β is</vt:lpstr>
      <vt:lpstr>Bootstrapping</vt:lpstr>
      <vt:lpstr>Bootstrap setup</vt:lpstr>
      <vt:lpstr>You can bootstrap more than just variances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406</cp:revision>
  <dcterms:created xsi:type="dcterms:W3CDTF">2021-08-23T04:40:25Z</dcterms:created>
  <dcterms:modified xsi:type="dcterms:W3CDTF">2022-01-08T21:07:55Z</dcterms:modified>
</cp:coreProperties>
</file>