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04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15" r:id="rId17"/>
    <p:sldId id="306" r:id="rId18"/>
    <p:sldId id="307" r:id="rId19"/>
    <p:sldId id="308" r:id="rId20"/>
    <p:sldId id="309" r:id="rId21"/>
    <p:sldId id="325" r:id="rId22"/>
    <p:sldId id="326" r:id="rId23"/>
    <p:sldId id="312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1B7-C958-D041-B688-3873CD15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672-824C-784E-A11D-21EEEA24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1C9A-DEDE-7948-AAE5-1F6FC30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099B-DBCC-6743-BE29-D455CEC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D3D1-58AE-B841-8802-F66CF21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D746-4939-4948-ACB4-013FCF6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DF8D-B526-F344-917D-251EBDA1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A23-359D-FF4A-851B-129D3DE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F2CD-8306-3843-9A3A-649A3B0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C85-6C41-7640-8121-FB4E8D5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C821-0924-6148-B6EE-4F28D9CC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B5E-EC6B-B345-9DA8-4F8A59EC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57D-B344-1648-8B21-8DFC893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185A-CA43-564D-8C30-CC8CDF9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34D-3610-574B-BBD2-B916308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1F4-3438-C245-867C-EABB71A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B624-FFD2-784E-9278-F7BEE9B2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CF0-47B7-FA47-8110-CADDEA7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0E7-B1FA-3F40-B769-E891FE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FAB-96E4-EC4F-9C70-E5153902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2DA-CD11-FD40-9DEA-95D57B4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EE-0409-D043-9815-4B566C75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5DD-2022-494A-A114-B1127C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B562-A089-C744-AAD4-EB3358C6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AEF-D433-EE42-B573-BE01474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EFF-4A72-A949-AFB3-B0942D9D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394-8D72-854C-9057-7A6F19E5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486-8138-BE4E-838E-8B63401F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B9CB-7145-A447-9917-6E83E81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7736-A2C8-304E-896C-9E4EB31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BEA3-D8D7-CF4D-85C5-BDBD402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E18-10B5-6745-8DB7-D256DDF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F7A2-6243-5E42-ADF2-D393091B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0EFE-29E6-4744-9491-7D6C2E6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47B6-1866-EE4A-A806-8E8D5D4BB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E500-FF4E-874B-92BC-7BAD4442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09F2-DC6B-754E-BADD-ADA4F6A8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BE7AA-1E50-9F48-B4C7-BDDA314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E78D-4E40-0740-A32C-34E8DCD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695-FF63-4B4C-9297-2AC09AE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4B77-D928-9041-ADEC-520A5B2F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2031-D47B-6F4B-B393-A2ECF3E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86AD-51E3-974B-A85F-FE84A23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DE0E-D99E-B548-9B94-1D865CF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9B8-6123-834C-B188-A651E74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0710-0D02-334D-9571-51B2327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268-5285-5A4E-A132-25FEC8C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84E-76D6-7C49-9879-AC3D7ED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438-6A6B-B546-9D81-3D38B61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B8C5-9796-6E46-BD96-FB0E226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AA8-093F-6748-A57B-7E50A6E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6DFA-0CC6-3D4F-B222-3565FC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728-C79E-ED40-9282-ED40E311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3A07-B375-5043-B514-D5F09EE6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9A7D-853B-F148-BA40-134B5EEB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BCB-4307-5740-B508-9DE00F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B64B-01A7-7147-B470-5FBC066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A947-D6C5-9541-97EC-300EA4D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62BB-D6A7-EC41-B23C-19E7C39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1BE2-D1ED-8849-B47D-A85468F4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CFE-C54A-AA4B-985B-E12DA33CB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ECB-EC76-924E-90B3-9C855F77098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522-F642-5A49-B82E-BCA977CE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3AA1-FE3A-C446-A661-175110D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4: Best Practices: Outliers, Class Imbalance, Feature Selection, and Bad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A2C-6ACF-AC4D-A046-582DEB23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8063" cy="62443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on the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/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and without outliers,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800" dirty="0"/>
                  <a:t> has small bias.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However, with outliers, the confidence intervals are much larger due the additional statistical noise.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blipFill>
                <a:blip r:embed="rId2"/>
                <a:stretch>
                  <a:fillRect l="-3147" t="-1312" r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4CFAB416-A3E3-0346-AEC6-D71941EF0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8258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4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much larger concern because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driven by random noise. This means that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raises theoretical concerns.</a:t>
                </a:r>
              </a:p>
              <a:p>
                <a:r>
                  <a:rPr lang="en-US" dirty="0"/>
                  <a:t>In a simulation similar to before,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create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estimated ATE is </a:t>
                </a:r>
                <a:r>
                  <a:rPr lang="en-US" b="1" dirty="0"/>
                  <a:t>500% larger </a:t>
                </a:r>
                <a:r>
                  <a:rPr lang="en-US" dirty="0"/>
                  <a:t>than the true treatment effect.</a:t>
                </a:r>
              </a:p>
              <a:p>
                <a:r>
                  <a:rPr lang="en-US" dirty="0"/>
                  <a:t>Discuss three approaches: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Conditioning on generated features;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Truncation;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err="1"/>
                  <a:t>Winsorization</a:t>
                </a:r>
                <a:endParaRPr lang="en-US" dirty="0"/>
              </a:p>
              <a:p>
                <a:pPr marL="914400" lvl="1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 on generated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interacted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log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5" t="-1724" r="-4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25" t="-1724" r="-3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5" t="-1724" r="-2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3DAE8-A651-B948-8913-7679B5317A4A}"/>
              </a:ext>
            </a:extLst>
          </p:cNvPr>
          <p:cNvSpPr txBox="1"/>
          <p:nvPr/>
        </p:nvSpPr>
        <p:spPr>
          <a:xfrm>
            <a:off x="701458" y="4637088"/>
            <a:ext cx="10652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Conditioning on additional features drives the estimate to be closer to the truth, but at best the estimate is more than 400%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also no impact on the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5371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Truncating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Truncation is removing observations based on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However, it is unclear how much to truncate. The more data is truncated, the less </a:t>
                </a:r>
                <a:r>
                  <a:rPr lang="en-US" u="sng" dirty="0"/>
                  <a:t>natural variation</a:t>
                </a:r>
                <a:r>
                  <a:rPr lang="en-US" dirty="0"/>
                  <a:t> in the data is removed. </a:t>
                </a:r>
              </a:p>
              <a:p>
                <a:r>
                  <a:rPr lang="en-US" dirty="0"/>
                  <a:t>No principled way to determine the best truncation point.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DC7-5FC3-134F-8133-F91B3D3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8561" cy="1325563"/>
          </a:xfrm>
        </p:spPr>
        <p:txBody>
          <a:bodyPr/>
          <a:lstStyle/>
          <a:p>
            <a:r>
              <a:rPr lang="en-US" dirty="0"/>
              <a:t>Truncation simulation evidence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Truncated data based on the 90</a:t>
                </a:r>
                <a:r>
                  <a:rPr lang="en-US" baseline="30000" dirty="0"/>
                  <a:t>th </a:t>
                </a:r>
                <a:r>
                  <a:rPr lang="en-US" dirty="0"/>
                  <a:t>, 91</a:t>
                </a:r>
                <a:r>
                  <a:rPr lang="en-US" baseline="30000" dirty="0"/>
                  <a:t>st</a:t>
                </a:r>
                <a:r>
                  <a:rPr lang="en-US" dirty="0"/>
                  <a:t>, … 99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less truncation, the more biased and less precise the estimate is.</a:t>
                </a:r>
              </a:p>
              <a:p>
                <a:r>
                  <a:rPr lang="en-US" dirty="0"/>
                  <a:t>However, the idea of removing data is not palatable and will likely break down in more flexible data settings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2326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9430AFD-28BE-CF47-8565-A1F354F61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r="51523"/>
          <a:stretch/>
        </p:blipFill>
        <p:spPr bwMode="auto">
          <a:xfrm>
            <a:off x="6338431" y="493145"/>
            <a:ext cx="5448561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is replacing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top coded or bottom coded number</a:t>
                </a:r>
              </a:p>
              <a:p>
                <a:r>
                  <a:rPr lang="en-US" dirty="0"/>
                  <a:t>Like truncation, it is unclear how much to </a:t>
                </a:r>
                <a:r>
                  <a:rPr lang="en-US" dirty="0" err="1"/>
                  <a:t>winsorize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Simulation evidence shows that more </a:t>
                </a:r>
                <a:r>
                  <a:rPr lang="en-US" dirty="0" err="1"/>
                  <a:t>winsorization</a:t>
                </a:r>
                <a:r>
                  <a:rPr lang="en-US" dirty="0"/>
                  <a:t> leads to more biased estimates and more precision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326" r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4FF6C52-087A-3D4D-812B-C66B1ACF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" r="51635"/>
          <a:stretch/>
        </p:blipFill>
        <p:spPr bwMode="auto">
          <a:xfrm>
            <a:off x="6476217" y="593354"/>
            <a:ext cx="54360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A19D-EB1F-F646-BC6D-9CBCAE20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 – Median and Quantile Treatment Effects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92A93E-F20B-F34F-B98D-1D6F63228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74" y="1825625"/>
            <a:ext cx="44782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1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4229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Bad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559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Best Practices: Outliers, Feature Selection, Bad Control, and Propensity Trimming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Propensity </a:t>
            </a:r>
            <a:r>
              <a:rPr lang="en-US"/>
              <a:t>Score Trimming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41787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005-6E22-A84F-A1A8-45CFB58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B0D24-7805-9147-A906-9892C958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21"/>
            <a:ext cx="8363188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41B67-5B5E-D444-950B-DA18B97C7E92}"/>
              </a:ext>
            </a:extLst>
          </p:cNvPr>
          <p:cNvSpPr txBox="1"/>
          <p:nvPr/>
        </p:nvSpPr>
        <p:spPr>
          <a:xfrm>
            <a:off x="5651500" y="5992297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https://</a:t>
            </a:r>
            <a:r>
              <a:rPr lang="en-US" i="1" dirty="0" err="1"/>
              <a:t>eng.uber.com</a:t>
            </a:r>
            <a:r>
              <a:rPr lang="en-US" i="1" dirty="0"/>
              <a:t>/causal-inference-at-uber/</a:t>
            </a:r>
          </a:p>
        </p:txBody>
      </p:sp>
    </p:spTree>
    <p:extLst>
      <p:ext uri="{BB962C8B-B14F-4D97-AF65-F5344CB8AC3E}">
        <p14:creationId xmlns:p14="http://schemas.microsoft.com/office/powerpoint/2010/main" val="24482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outline best practices for issues around causal inference which can be applied to other ML settings. </a:t>
            </a:r>
          </a:p>
          <a:p>
            <a:pPr marL="514350" indent="-514350">
              <a:buAutoNum type="alphaUcPeriod"/>
            </a:pPr>
            <a:r>
              <a:rPr lang="en-US" dirty="0"/>
              <a:t>Outliers; </a:t>
            </a:r>
          </a:p>
          <a:p>
            <a:pPr marL="514350" indent="-514350">
              <a:buAutoNum type="alphaUcPeriod"/>
            </a:pPr>
            <a:r>
              <a:rPr lang="en-US" dirty="0"/>
              <a:t>Feature Selection;</a:t>
            </a:r>
          </a:p>
          <a:p>
            <a:pPr marL="514350" indent="-514350">
              <a:buAutoNum type="alphaUcPeriod"/>
            </a:pPr>
            <a:r>
              <a:rPr lang="en-US" dirty="0"/>
              <a:t>Bad Control ; and</a:t>
            </a:r>
          </a:p>
          <a:p>
            <a:pPr marL="514350" indent="-514350">
              <a:buAutoNum type="alphaUcPeriod"/>
            </a:pPr>
            <a:r>
              <a:rPr lang="en-US" dirty="0"/>
              <a:t>Propensity Score Trimming</a:t>
            </a:r>
          </a:p>
          <a:p>
            <a:r>
              <a:rPr lang="en-US" dirty="0"/>
              <a:t>For each issue, we will discuss what the problem is, why it’s a problem, and a solution outline.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outliers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treatment effects estimates are about the average.</a:t>
                </a:r>
              </a:p>
              <a:p>
                <a:pPr lvl="1"/>
                <a:r>
                  <a:rPr lang="en-US" dirty="0"/>
                  <a:t>Average treatment effect</a:t>
                </a:r>
              </a:p>
              <a:p>
                <a:pPr lvl="1"/>
                <a:r>
                  <a:rPr lang="en-US" dirty="0"/>
                  <a:t>Average treatment effect on the treated</a:t>
                </a:r>
              </a:p>
              <a:p>
                <a:pPr lvl="1"/>
                <a:r>
                  <a:rPr lang="en-US" dirty="0"/>
                  <a:t>Conditional average treatment effect</a:t>
                </a:r>
              </a:p>
              <a:p>
                <a:r>
                  <a:rPr lang="en-US" dirty="0"/>
                  <a:t> This is represented in their technical implementation by the statistical conditions for estimation.</a:t>
                </a:r>
              </a:p>
              <a:p>
                <a:r>
                  <a:rPr lang="en-US" dirty="0"/>
                  <a:t>For example,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 can be represented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4A86-6BC5-CD40-8CA2-03BD62B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skew the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6B79-2DC6-E84E-B95C-97A74467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outlier values cause the average to take on extreme values</a:t>
            </a:r>
          </a:p>
          <a:p>
            <a:r>
              <a:rPr lang="en-US" dirty="0"/>
              <a:t>This is also a theoretical problem because we have already decided our metric of interest is the average. The average by its nature is sensitive to outliers. </a:t>
            </a:r>
          </a:p>
          <a:p>
            <a:pPr lvl="1"/>
            <a:r>
              <a:rPr lang="en-US" dirty="0"/>
              <a:t>The median not so much, but we’ll return to the median later.</a:t>
            </a:r>
          </a:p>
          <a:p>
            <a:r>
              <a:rPr lang="en-US" dirty="0"/>
              <a:t>Outliers can be a problem if the data is is meant to be representative, but we still have low sample size. </a:t>
            </a:r>
          </a:p>
        </p:txBody>
      </p:sp>
    </p:spTree>
    <p:extLst>
      <p:ext uri="{BB962C8B-B14F-4D97-AF65-F5344CB8AC3E}">
        <p14:creationId xmlns:p14="http://schemas.microsoft.com/office/powerpoint/2010/main" val="42028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208-33F8-F844-BD4C-9E138DA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This means that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potentially a problem.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(without any corresponding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) can be addressed with feature generation. </a:t>
                </a:r>
              </a:p>
              <a:p>
                <a:r>
                  <a:rPr lang="en-US" dirty="0"/>
                  <a:t>We will discuss two types of outliers with simulations:</a:t>
                </a:r>
              </a:p>
              <a:p>
                <a:pPr marL="0" indent="0">
                  <a:buNone/>
                </a:pPr>
                <a:r>
                  <a:rPr lang="en-US" dirty="0"/>
                  <a:t>1.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due to random noise, or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2.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due to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a concern for the estimate, but can be a concern with inference. 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identified as random noise.</a:t>
                </a:r>
              </a:p>
              <a:p>
                <a:r>
                  <a:rPr lang="en-US" dirty="0"/>
                  <a:t>Simulation setup: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random draws,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normally distributed features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treatment effect, and the parameter of interest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226-C323-BA41-B120-CE7A91B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560518" cy="4374759"/>
              </a:xfrm>
            </p:spPr>
            <p:txBody>
              <a:bodyPr/>
              <a:lstStyle/>
              <a:p>
                <a:r>
                  <a:rPr lang="en-US" dirty="0"/>
                  <a:t>Simulation created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10% of observations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the distribution becomes more skewed, the bias increases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560518" cy="4374759"/>
              </a:xfrm>
              <a:blipFill>
                <a:blip r:embed="rId2"/>
                <a:stretch>
                  <a:fillRect l="-2500" t="-2312" r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88CF132-4BE7-C14D-91F4-CB80F49A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05" y="739035"/>
            <a:ext cx="5960509" cy="572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868</Words>
  <Application>Microsoft Macintosh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Causal Inference Crash Course Part 4: Best Practices: Outliers, Class Imbalance, Feature Selection, and Bad Control </vt:lpstr>
      <vt:lpstr>Causal Inference Series</vt:lpstr>
      <vt:lpstr>Overview</vt:lpstr>
      <vt:lpstr>A. Outliers</vt:lpstr>
      <vt:lpstr>Why are outliers problems?</vt:lpstr>
      <vt:lpstr>Outliers skew the average</vt:lpstr>
      <vt:lpstr>Two types of outliers</vt:lpstr>
      <vt:lpstr>Outlier Y_i values due to large values of u_i </vt:lpstr>
      <vt:lpstr>Simulation evidence</vt:lpstr>
      <vt:lpstr>Simulation results on the bias</vt:lpstr>
      <vt:lpstr>Outlier Y_i values due to large values of X_i</vt:lpstr>
      <vt:lpstr>Condition on generated features of X_1i and X_2i</vt:lpstr>
      <vt:lpstr>Truncating Values of Y_i </vt:lpstr>
      <vt:lpstr>Truncation simulation evidence</vt:lpstr>
      <vt:lpstr>Winsorizing Values of Y_i </vt:lpstr>
      <vt:lpstr>WIP – Median and Quantile Treatment Effects</vt:lpstr>
      <vt:lpstr>B. Feature Selection</vt:lpstr>
      <vt:lpstr>PowerPoint Presentation</vt:lpstr>
      <vt:lpstr>C. Bad Control</vt:lpstr>
      <vt:lpstr>PowerPoint Presentation</vt:lpstr>
      <vt:lpstr>D. Propensity Score Trimming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4: Best Practices: Outliers, Class Imbalance, Feature Selection, and Bad Control </dc:title>
  <dc:creator>Julian Hsu</dc:creator>
  <cp:lastModifiedBy>Julian Hsu</cp:lastModifiedBy>
  <cp:revision>123</cp:revision>
  <dcterms:created xsi:type="dcterms:W3CDTF">2021-09-15T22:39:30Z</dcterms:created>
  <dcterms:modified xsi:type="dcterms:W3CDTF">2022-01-08T21:26:26Z</dcterms:modified>
</cp:coreProperties>
</file>