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300" r:id="rId3"/>
    <p:sldId id="301" r:id="rId4"/>
    <p:sldId id="317" r:id="rId5"/>
    <p:sldId id="302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9" r:id="rId16"/>
    <p:sldId id="316" r:id="rId17"/>
    <p:sldId id="324" r:id="rId18"/>
    <p:sldId id="325" r:id="rId19"/>
    <p:sldId id="326" r:id="rId20"/>
    <p:sldId id="327" r:id="rId21"/>
    <p:sldId id="328" r:id="rId22"/>
    <p:sldId id="320" r:id="rId23"/>
    <p:sldId id="321" r:id="rId24"/>
    <p:sldId id="322" r:id="rId25"/>
    <p:sldId id="305" r:id="rId26"/>
    <p:sldId id="3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84270"/>
  </p:normalViewPr>
  <p:slideViewPr>
    <p:cSldViewPr snapToGrid="0" snapToObjects="1">
      <p:cViewPr>
        <p:scale>
          <a:sx n="108" d="100"/>
          <a:sy n="108" d="100"/>
        </p:scale>
        <p:origin x="6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0CB22-C839-6149-99A7-A90D8892B5C9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14EBF-23B0-C640-95FE-808FB0AFD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cool advantage of </a:t>
            </a:r>
            <a:r>
              <a:rPr lang="en-US" dirty="0" err="1"/>
              <a:t>contolling</a:t>
            </a:r>
            <a:r>
              <a:rPr lang="en-US" dirty="0"/>
              <a:t> for </a:t>
            </a:r>
            <a:r>
              <a:rPr lang="en-US" dirty="0" err="1"/>
              <a:t>X_i</a:t>
            </a:r>
            <a:r>
              <a:rPr lang="en-US" dirty="0"/>
              <a:t> instead of the subject fixed effects is that it gives you more flexibility for modifications such as dynamic learning or dynamic discrete choice models. These are very </a:t>
            </a:r>
            <a:r>
              <a:rPr lang="en-US" dirty="0" err="1"/>
              <a:t>uch</a:t>
            </a:r>
            <a:r>
              <a:rPr lang="en-US" dirty="0"/>
              <a:t> outside the scope of </a:t>
            </a:r>
            <a:r>
              <a:rPr lang="en-US"/>
              <a:t>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4EBF-23B0-C640-95FE-808FB0AFD5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6187-CDC8-E648-B14F-0F47C4BC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89D4A-4277-2748-9D8F-9BEEB02BC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AADC-DFD3-F84B-AE6C-54B78E49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E3714-C4B1-814B-82F1-D52241E7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023A-8ED9-384C-BB3C-C8940768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2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DA0A-24A4-894C-9DBB-704690E0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13C26-50FD-8C4B-BE54-D6EF38463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6C32-5A98-5249-8449-686DE807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4523-369A-1D4F-90BF-562C3360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E08F2-25A1-3141-9829-00244402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E876C-6B91-DA4F-96D8-5A0128557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794F-2CD7-FF47-A715-851A12D9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2071-51EA-BF44-AF24-87E67027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1804-C3B4-2146-99AB-ACCA1804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6452A-1FA6-9547-AF9D-7E6F7145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4768-B532-0641-8A41-E2D014F7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F9ED-87F3-4242-B412-C43A6855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879C-6CFB-AB47-9C04-E77285F8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B8D21-04CA-B54A-A79D-3288516F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54BDF-CD99-D44C-A191-D133F85B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7ACC-A3D8-2C4D-9F32-1D7C4BF8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F44B5-B776-774E-8266-F97CEAFDE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08C5-5612-0F49-8456-B934BE9E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78E69-1A40-DE42-A77D-8CFFE889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3A48-7CF6-534B-84BC-19D748FB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5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C7B-7612-664E-B145-795ED918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473F-A91E-E641-9DA8-3277A2793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1D82D-C1F7-7645-9EFD-A6648A4FE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9E02F-97A3-D944-A646-A4A49375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A83B8-35FA-7B4E-9843-79BCDEAA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CD11F-F566-764A-937A-27E0A97E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8948-2FAA-604E-A2C2-3BB421F8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1-1AEE-284B-A7F7-60D982E2C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C4AF-AECD-2E43-9B5B-E3420E27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9016-A338-5E4F-A137-EB2D4D325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788C-4E79-A040-8617-16FFC203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39302-6F3B-984E-BA13-510E8C9E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9AD21-46A6-1641-A4AB-3E95F298C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396C6C-5595-A647-960C-97405E6F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E13C-96F3-3F48-8123-8DE47305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1E572-B20B-124A-B586-64AEBC3C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FEFC8-5328-C940-B624-E6BF3C6C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686A6-22CE-184D-840D-1707E4A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44502-0F13-F743-B930-6A59E765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9AA93-F3A6-E74C-956A-CD57027A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DDA65-2C73-884F-BBA1-D62C9BB1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3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AF8D-EA2C-BF46-B697-E2421EF3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3E3E-BA9A-4F4C-8F55-F22E6F04E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AAB69-305B-4E40-A5C3-9A83F0216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ABF98-9072-D448-9990-1FC332C1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F7BDF-2985-9C49-837C-79FE7345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AB44-545E-634F-9F00-CF64DA37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2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AA72-2747-494D-8F3A-34F443F5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42250-FAF1-BB45-98FC-531F4B665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C07C7-B7AA-7B45-BED4-1DCFE472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456C-0112-9147-92E3-997F617D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6805-6E31-B545-BE58-B533D20C1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DD820-B924-E94D-B360-5BFBF1B8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4D0D3-EC3B-1D4D-9C5E-DAFF053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C7580-AF4B-BA41-BAB6-8E11CBD1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D948-9C09-5441-88EF-3E70FFC6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730C-A43A-674C-AA66-C618CC51404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6C995-A670-8741-8BFB-6F24932F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48ABA-B3F6-DF43-B8CE-79E3E267C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4747-026C-A74C-A4A0-19E2AE13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eaweb.org/articles?id=10.1257/pandp.202010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83E0-BFCC-E548-9BA4-5C854CF51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Inference Crash Course Part 6: </a:t>
            </a:r>
            <a:br>
              <a:rPr lang="en-US" dirty="0"/>
            </a:br>
            <a:r>
              <a:rPr lang="en-US" dirty="0"/>
              <a:t>Difference-in-Difference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A0C69-5E82-E44A-831D-F2DAA3925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Hsu</a:t>
            </a:r>
          </a:p>
        </p:txBody>
      </p:sp>
    </p:spTree>
    <p:extLst>
      <p:ext uri="{BB962C8B-B14F-4D97-AF65-F5344CB8AC3E}">
        <p14:creationId xmlns:p14="http://schemas.microsoft.com/office/powerpoint/2010/main" val="4252380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73D0-77B8-374A-884C-E783ED29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Revising the naïve comparison: </a:t>
            </a:r>
            <a:r>
              <a:rPr lang="en-US" b="1" dirty="0"/>
              <a:t>Treatment-Control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68F3-C1CE-9948-82DE-E263A333C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025" y="1825625"/>
                <a:ext cx="11820292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Treatment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Control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These</a:t>
                </a:r>
                <a:r>
                  <a:rPr lang="en-US" dirty="0">
                    <a:solidFill>
                      <a:schemeClr val="tx1"/>
                    </a:solidFill>
                  </a:rPr>
                  <a:t> cancel out, leaving us: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Treatment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Control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 problem is that we cannot distinguish the true treatment effect from other </a:t>
                </a:r>
                <a:r>
                  <a:rPr lang="en-US" dirty="0">
                    <a:solidFill>
                      <a:schemeClr val="accent2"/>
                    </a:solidFill>
                  </a:rPr>
                  <a:t>time-invariant differences between treatment and control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68F3-C1CE-9948-82DE-E263A333C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25" y="1825625"/>
                <a:ext cx="11820292" cy="4351338"/>
              </a:xfrm>
              <a:blipFill>
                <a:blip r:embed="rId2"/>
                <a:stretch>
                  <a:fillRect l="-858" t="-1744" r="-1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48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6D38-132D-0F4E-9A54-9DD7F911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the diff-in-diff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84AB-ECD7-CE47-AB49-9B402BB7D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naïve comparisons suffer from being unable to distinguish between time-variant and time-invariant differences between treatment and control.</a:t>
            </a:r>
          </a:p>
          <a:p>
            <a:r>
              <a:rPr lang="en-US" dirty="0"/>
              <a:t>Propose combining these two approaches to compensate for each others shortcomings:</a:t>
            </a:r>
          </a:p>
          <a:p>
            <a:r>
              <a:rPr lang="en-US" dirty="0"/>
              <a:t>Intuitively, take two differences:</a:t>
            </a:r>
          </a:p>
          <a:p>
            <a:pPr marL="457200" lvl="1" indent="0">
              <a:buNone/>
            </a:pPr>
            <a:r>
              <a:rPr lang="en-US" dirty="0"/>
              <a:t>1. Treatment subjects before and after treatment time; and</a:t>
            </a:r>
          </a:p>
          <a:p>
            <a:pPr marL="457200" lvl="1" indent="0">
              <a:buNone/>
            </a:pPr>
            <a:r>
              <a:rPr lang="en-US" dirty="0"/>
              <a:t>2. Control subjects before and after treatment time.</a:t>
            </a:r>
          </a:p>
          <a:p>
            <a:r>
              <a:rPr lang="en-US" dirty="0"/>
              <a:t>and then take the difference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2181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54A6-EDA6-9447-B872-ABD5EC2D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Diff-in-diff estimator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A7E19-3775-3D46-B532-DABA2DCE9D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255" y="1825625"/>
                <a:ext cx="11568545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We can show that: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part looks monstrous, but we have seen this before when we studied the fundamentals of causal inference for cross-sectional, or propensity-based models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A7E19-3775-3D46-B532-DABA2DCE9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1825625"/>
                <a:ext cx="11568545" cy="4351338"/>
              </a:xfrm>
              <a:blipFill>
                <a:blip r:embed="rId2"/>
                <a:stretch>
                  <a:fillRect l="-767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3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B2AC-4808-0B4B-A423-61A533BB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Unconfoundedness</a:t>
            </a:r>
            <a:r>
              <a:rPr lang="en-US" dirty="0"/>
              <a:t>, again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551B5-F632-7744-B0FC-A6C888159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91" y="1253331"/>
                <a:ext cx="11180618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≥0,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&lt;0, 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2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:r>
                  <a:rPr lang="en-US" dirty="0"/>
                  <a:t>We want to assume </a:t>
                </a:r>
                <a:r>
                  <a:rPr lang="en-US" dirty="0">
                    <a:solidFill>
                      <a:schemeClr val="accent2"/>
                    </a:solidFill>
                  </a:rPr>
                  <a:t>the differences in errors</a:t>
                </a:r>
                <a:r>
                  <a:rPr lang="en-US" dirty="0"/>
                  <a:t> to be zero in expectation. This means that after controlling for time specific and subject specific effects, we assume treatment is exogeneous. Similar to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assumption.</a:t>
                </a:r>
              </a:p>
              <a:p>
                <a:r>
                  <a:rPr lang="en-US" dirty="0"/>
                  <a:t>This means there are inherently eight counterfactuals. For treated subjects, we only observe outcomes before and after treatment. For control subjects, we only observe outcome before and after control.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551B5-F632-7744-B0FC-A6C888159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91" y="1253331"/>
                <a:ext cx="11180618" cy="4351338"/>
              </a:xfrm>
              <a:blipFill>
                <a:blip r:embed="rId2"/>
                <a:stretch>
                  <a:fillRect l="-907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E73853-385D-5D47-95BE-7F5EE4EE7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83243"/>
                  </p:ext>
                </p:extLst>
              </p:nvPr>
            </p:nvGraphicFramePr>
            <p:xfrm>
              <a:off x="2334571" y="4839152"/>
              <a:ext cx="67656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2818">
                      <a:extLst>
                        <a:ext uri="{9D8B030D-6E8A-4147-A177-3AD203B41FA5}">
                          <a16:colId xmlns:a16="http://schemas.microsoft.com/office/drawing/2014/main" val="1463077011"/>
                        </a:ext>
                      </a:extLst>
                    </a:gridCol>
                    <a:gridCol w="3382818">
                      <a:extLst>
                        <a:ext uri="{9D8B030D-6E8A-4147-A177-3AD203B41FA5}">
                          <a16:colId xmlns:a16="http://schemas.microsoft.com/office/drawing/2014/main" val="30064502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subjects actually 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subjects actually in control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58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226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1692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8505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𝑖𝑡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&lt;0, 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5233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E73853-385D-5D47-95BE-7F5EE4EE70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083243"/>
                  </p:ext>
                </p:extLst>
              </p:nvPr>
            </p:nvGraphicFramePr>
            <p:xfrm>
              <a:off x="2334571" y="4839152"/>
              <a:ext cx="676563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82818">
                      <a:extLst>
                        <a:ext uri="{9D8B030D-6E8A-4147-A177-3AD203B41FA5}">
                          <a16:colId xmlns:a16="http://schemas.microsoft.com/office/drawing/2014/main" val="1463077011"/>
                        </a:ext>
                      </a:extLst>
                    </a:gridCol>
                    <a:gridCol w="3382818">
                      <a:extLst>
                        <a:ext uri="{9D8B030D-6E8A-4147-A177-3AD203B41FA5}">
                          <a16:colId xmlns:a16="http://schemas.microsoft.com/office/drawing/2014/main" val="30064502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subjects actually 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 subjects actually in control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581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106667" r="-100749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106667" r="-74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22652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213793" r="-100749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213793" r="-74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1692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303333" r="-1007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303333" r="-74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505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417241" r="-10074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417241" r="-74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5233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BE0769-7165-A947-9B90-C3E4D4190E71}"/>
              </a:ext>
            </a:extLst>
          </p:cNvPr>
          <p:cNvSpPr txBox="1"/>
          <p:nvPr/>
        </p:nvSpPr>
        <p:spPr>
          <a:xfrm>
            <a:off x="9100207" y="5281503"/>
            <a:ext cx="1454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Observed</a:t>
            </a:r>
          </a:p>
          <a:p>
            <a:r>
              <a:rPr lang="en-US" dirty="0">
                <a:solidFill>
                  <a:srgbClr val="FF0000"/>
                </a:solidFill>
              </a:rPr>
              <a:t>Not observed</a:t>
            </a:r>
          </a:p>
        </p:txBody>
      </p:sp>
    </p:spTree>
    <p:extLst>
      <p:ext uri="{BB962C8B-B14F-4D97-AF65-F5344CB8AC3E}">
        <p14:creationId xmlns:p14="http://schemas.microsoft.com/office/powerpoint/2010/main" val="30194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CFCA-5881-7645-A8AD-DDC540E6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data’s advantage over cross-sectional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EE697-6CDE-7E4B-AF7D-ADF4AF33C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With cross-sectional, we cannot control for individual 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We have to make due with some flexible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could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control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This has implications for whether we believe the </a:t>
                </a:r>
                <a:r>
                  <a:rPr lang="en-US" dirty="0" err="1"/>
                  <a:t>unconfoundedness</a:t>
                </a:r>
                <a:r>
                  <a:rPr lang="en-US" dirty="0"/>
                  <a:t> assumption is true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and why we are not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instead.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6EE697-6CDE-7E4B-AF7D-ADF4AF33C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23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Arguable validation using panel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7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6E20-3792-FB47-8BD3-7386647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79A17-D217-A14E-B845-72F55FA70D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diff-in-diff estimator comes from comparing the difference over time of the treatment group, to the difference over time of the control group.</a:t>
                </a:r>
              </a:p>
              <a:p>
                <a:r>
                  <a:rPr lang="en-US" dirty="0"/>
                  <a:t>Therefore, the diff-in-diff estimator is identified – or yields an unbiased estimate – if the treatment and control have similar trends before treatment time.</a:t>
                </a:r>
              </a:p>
              <a:p>
                <a:r>
                  <a:rPr lang="en-US" dirty="0"/>
                  <a:t>Differences in the outcome after treatment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) are interpreted as due to treatment and what would have happened anyway.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79A17-D217-A14E-B845-72F55FA70D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88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7352-2618-444B-B680-00BFD16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– Two Differences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D56AFB-CB13-5D4A-A2BE-D46340764ADA}"/>
              </a:ext>
            </a:extLst>
          </p:cNvPr>
          <p:cNvGrpSpPr/>
          <p:nvPr/>
        </p:nvGrpSpPr>
        <p:grpSpPr>
          <a:xfrm>
            <a:off x="2362200" y="1409441"/>
            <a:ext cx="7467600" cy="5185322"/>
            <a:chOff x="2362200" y="914400"/>
            <a:chExt cx="7467600" cy="50292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F436FA-26A1-9C44-8A26-C0A6F133DC5C}"/>
                </a:ext>
              </a:extLst>
            </p:cNvPr>
            <p:cNvCxnSpPr/>
            <p:nvPr/>
          </p:nvCxnSpPr>
          <p:spPr>
            <a:xfrm>
              <a:off x="2362200" y="4876800"/>
              <a:ext cx="7467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BA8516-509B-A744-A44F-D127E78C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914400"/>
              <a:ext cx="0" cy="5029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/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blipFill>
                <a:blip r:embed="rId2"/>
                <a:stretch>
                  <a:fillRect l="-23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/>
              <p:nvPr/>
            </p:nvSpPr>
            <p:spPr>
              <a:xfrm>
                <a:off x="8312727" y="5874327"/>
                <a:ext cx="2236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7" y="5874327"/>
                <a:ext cx="2236638" cy="369332"/>
              </a:xfrm>
              <a:prstGeom prst="rect">
                <a:avLst/>
              </a:prstGeom>
              <a:blipFill>
                <a:blip r:embed="rId3"/>
                <a:stretch>
                  <a:fillRect l="-226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A3A484-5DED-194F-A4C2-257B236A6260}"/>
              </a:ext>
            </a:extLst>
          </p:cNvPr>
          <p:cNvCxnSpPr/>
          <p:nvPr/>
        </p:nvCxnSpPr>
        <p:spPr>
          <a:xfrm flipV="1">
            <a:off x="1787237" y="3082637"/>
            <a:ext cx="4267200" cy="10252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EE6FC-6D3C-1443-806B-78763B70D7C1}"/>
              </a:ext>
            </a:extLst>
          </p:cNvPr>
          <p:cNvCxnSpPr/>
          <p:nvPr/>
        </p:nvCxnSpPr>
        <p:spPr>
          <a:xfrm flipV="1">
            <a:off x="6012874" y="1233057"/>
            <a:ext cx="4267200" cy="10252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89552-694E-6B4F-875D-8E22132BDFE1}"/>
              </a:ext>
            </a:extLst>
          </p:cNvPr>
          <p:cNvCxnSpPr>
            <a:cxnSpLocks/>
          </p:cNvCxnSpPr>
          <p:nvPr/>
        </p:nvCxnSpPr>
        <p:spPr>
          <a:xfrm flipV="1">
            <a:off x="1828800" y="2888674"/>
            <a:ext cx="8617526" cy="2209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31B31C-5DAA-CB43-8277-BDCD99C6F703}"/>
              </a:ext>
            </a:extLst>
          </p:cNvPr>
          <p:cNvSpPr txBox="1"/>
          <p:nvPr/>
        </p:nvSpPr>
        <p:spPr>
          <a:xfrm>
            <a:off x="10676947" y="314104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C5BB4-D442-8849-B960-E1BE9C4DE64C}"/>
              </a:ext>
            </a:extLst>
          </p:cNvPr>
          <p:cNvSpPr txBox="1"/>
          <p:nvPr/>
        </p:nvSpPr>
        <p:spPr>
          <a:xfrm>
            <a:off x="10141334" y="1409441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/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blipFill>
                <a:blip r:embed="rId4"/>
                <a:stretch>
                  <a:fillRect l="-360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8CC551-904A-9641-94EE-02BE272B0888}"/>
              </a:ext>
            </a:extLst>
          </p:cNvPr>
          <p:cNvCxnSpPr/>
          <p:nvPr/>
        </p:nvCxnSpPr>
        <p:spPr>
          <a:xfrm>
            <a:off x="2870899" y="3856631"/>
            <a:ext cx="0" cy="9716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C2BC1E-C28D-324D-8721-3785FFB0B5C9}"/>
              </a:ext>
            </a:extLst>
          </p:cNvPr>
          <p:cNvCxnSpPr>
            <a:cxnSpLocks/>
          </p:cNvCxnSpPr>
          <p:nvPr/>
        </p:nvCxnSpPr>
        <p:spPr>
          <a:xfrm>
            <a:off x="6776197" y="2106021"/>
            <a:ext cx="0" cy="17383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2D26AE-E8BA-934A-A48B-E59BE1A2C09C}"/>
              </a:ext>
            </a:extLst>
          </p:cNvPr>
          <p:cNvSpPr txBox="1"/>
          <p:nvPr/>
        </p:nvSpPr>
        <p:spPr>
          <a:xfrm>
            <a:off x="325459" y="4288500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pre-treatment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945317-019A-F64E-B0AA-B5242BC525E4}"/>
              </a:ext>
            </a:extLst>
          </p:cNvPr>
          <p:cNvSpPr txBox="1"/>
          <p:nvPr/>
        </p:nvSpPr>
        <p:spPr>
          <a:xfrm>
            <a:off x="6761230" y="2888674"/>
            <a:ext cx="2631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 post-treatment</a:t>
            </a:r>
          </a:p>
        </p:txBody>
      </p:sp>
    </p:spTree>
    <p:extLst>
      <p:ext uri="{BB962C8B-B14F-4D97-AF65-F5344CB8AC3E}">
        <p14:creationId xmlns:p14="http://schemas.microsoft.com/office/powerpoint/2010/main" val="4124362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7352-2618-444B-B680-00BFD16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– Difference in Differences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D56AFB-CB13-5D4A-A2BE-D46340764ADA}"/>
              </a:ext>
            </a:extLst>
          </p:cNvPr>
          <p:cNvGrpSpPr/>
          <p:nvPr/>
        </p:nvGrpSpPr>
        <p:grpSpPr>
          <a:xfrm>
            <a:off x="2362200" y="1409441"/>
            <a:ext cx="7467600" cy="5185322"/>
            <a:chOff x="2362200" y="914400"/>
            <a:chExt cx="7467600" cy="50292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F436FA-26A1-9C44-8A26-C0A6F133DC5C}"/>
                </a:ext>
              </a:extLst>
            </p:cNvPr>
            <p:cNvCxnSpPr/>
            <p:nvPr/>
          </p:nvCxnSpPr>
          <p:spPr>
            <a:xfrm>
              <a:off x="2362200" y="4876800"/>
              <a:ext cx="7467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BA8516-509B-A744-A44F-D127E78C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914400"/>
              <a:ext cx="0" cy="5029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/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blipFill>
                <a:blip r:embed="rId2"/>
                <a:stretch>
                  <a:fillRect l="-23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/>
              <p:nvPr/>
            </p:nvSpPr>
            <p:spPr>
              <a:xfrm>
                <a:off x="8312727" y="5874327"/>
                <a:ext cx="228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7" y="5874327"/>
                <a:ext cx="2287934" cy="369332"/>
              </a:xfrm>
              <a:prstGeom prst="rect">
                <a:avLst/>
              </a:prstGeom>
              <a:blipFill>
                <a:blip r:embed="rId3"/>
                <a:stretch>
                  <a:fillRect l="-22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A3A484-5DED-194F-A4C2-257B236A6260}"/>
              </a:ext>
            </a:extLst>
          </p:cNvPr>
          <p:cNvCxnSpPr/>
          <p:nvPr/>
        </p:nvCxnSpPr>
        <p:spPr>
          <a:xfrm flipV="1">
            <a:off x="1787237" y="3082637"/>
            <a:ext cx="4267200" cy="10252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EE6FC-6D3C-1443-806B-78763B70D7C1}"/>
              </a:ext>
            </a:extLst>
          </p:cNvPr>
          <p:cNvCxnSpPr/>
          <p:nvPr/>
        </p:nvCxnSpPr>
        <p:spPr>
          <a:xfrm flipV="1">
            <a:off x="6012874" y="1233057"/>
            <a:ext cx="4267200" cy="10252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89552-694E-6B4F-875D-8E22132BDFE1}"/>
              </a:ext>
            </a:extLst>
          </p:cNvPr>
          <p:cNvCxnSpPr>
            <a:cxnSpLocks/>
          </p:cNvCxnSpPr>
          <p:nvPr/>
        </p:nvCxnSpPr>
        <p:spPr>
          <a:xfrm flipV="1">
            <a:off x="1828800" y="2888674"/>
            <a:ext cx="8617526" cy="2209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31B31C-5DAA-CB43-8277-BDCD99C6F703}"/>
              </a:ext>
            </a:extLst>
          </p:cNvPr>
          <p:cNvSpPr txBox="1"/>
          <p:nvPr/>
        </p:nvSpPr>
        <p:spPr>
          <a:xfrm>
            <a:off x="10676947" y="3141042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C5BB4-D442-8849-B960-E1BE9C4DE64C}"/>
              </a:ext>
            </a:extLst>
          </p:cNvPr>
          <p:cNvSpPr txBox="1"/>
          <p:nvPr/>
        </p:nvSpPr>
        <p:spPr>
          <a:xfrm>
            <a:off x="10217598" y="1048391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/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blipFill>
                <a:blip r:embed="rId4"/>
                <a:stretch>
                  <a:fillRect l="-360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8CC551-904A-9641-94EE-02BE272B0888}"/>
              </a:ext>
            </a:extLst>
          </p:cNvPr>
          <p:cNvCxnSpPr/>
          <p:nvPr/>
        </p:nvCxnSpPr>
        <p:spPr>
          <a:xfrm>
            <a:off x="2362200" y="4002102"/>
            <a:ext cx="0" cy="9716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6942F7-637B-9F4D-8127-D179705676DE}"/>
              </a:ext>
            </a:extLst>
          </p:cNvPr>
          <p:cNvCxnSpPr/>
          <p:nvPr/>
        </p:nvCxnSpPr>
        <p:spPr>
          <a:xfrm flipV="1">
            <a:off x="6054437" y="2047225"/>
            <a:ext cx="4267200" cy="1025237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227307-7AC8-CA42-9A63-8637FC020E79}"/>
              </a:ext>
            </a:extLst>
          </p:cNvPr>
          <p:cNvCxnSpPr>
            <a:cxnSpLocks/>
          </p:cNvCxnSpPr>
          <p:nvPr/>
        </p:nvCxnSpPr>
        <p:spPr>
          <a:xfrm>
            <a:off x="8756074" y="1594107"/>
            <a:ext cx="0" cy="80272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6218CF-8C69-854D-846B-33DF79D6D77A}"/>
              </a:ext>
            </a:extLst>
          </p:cNvPr>
          <p:cNvSpPr txBox="1"/>
          <p:nvPr/>
        </p:nvSpPr>
        <p:spPr>
          <a:xfrm>
            <a:off x="8732218" y="1661623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Effect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235A9-267A-9D41-AADC-A142813698DB}"/>
              </a:ext>
            </a:extLst>
          </p:cNvPr>
          <p:cNvSpPr txBox="1"/>
          <p:nvPr/>
        </p:nvSpPr>
        <p:spPr>
          <a:xfrm>
            <a:off x="10293927" y="1853048"/>
            <a:ext cx="1788209" cy="93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Estimated counterfactual of treatment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FCBFBE-E662-7042-A93D-B0B4DEDD6721}"/>
              </a:ext>
            </a:extLst>
          </p:cNvPr>
          <p:cNvCxnSpPr>
            <a:cxnSpLocks/>
          </p:cNvCxnSpPr>
          <p:nvPr/>
        </p:nvCxnSpPr>
        <p:spPr>
          <a:xfrm>
            <a:off x="6776197" y="2106021"/>
            <a:ext cx="0" cy="17383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1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DB75-2B7E-D74A-A682-8033F36C3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Pre-trend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7A6A-E36D-1547-A30F-5E10C3D4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treatment and control groups do not have parallel trends in outcomes pre-treatment, then we cannot distinguish how much of the post-treatment difference is due to the true treatment effect and what would have happened anyway.</a:t>
            </a:r>
          </a:p>
          <a:p>
            <a:r>
              <a:rPr lang="en-US" dirty="0"/>
              <a:t>If the treatment was on a different trajectory of the control, then how can we be sure how the treatment would have behaved if it were not treated?</a:t>
            </a:r>
          </a:p>
        </p:txBody>
      </p:sp>
    </p:spTree>
    <p:extLst>
      <p:ext uri="{BB962C8B-B14F-4D97-AF65-F5344CB8AC3E}">
        <p14:creationId xmlns:p14="http://schemas.microsoft.com/office/powerpoint/2010/main" val="182080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1B62-5F2B-0042-B4D1-0A616B9A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15C76-6BD6-0F41-AB0A-743D5631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Foundations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Defining Some ATE/ATET Causal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ATE/ATET Inference, Asymptotic Theory, and Bootstrapping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Best Practices: Outliers, Class Imbalance, Feature Selection, and Bad Control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Heterogeneous Treatment Effect Models and Inference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Difference-in-Difference Models for Panel Data</a:t>
            </a:r>
          </a:p>
          <a:p>
            <a:pPr marL="514350" indent="-514350">
              <a:buFont typeface="+mj-lt"/>
              <a:buAutoNum type="arabicParenR"/>
            </a:pPr>
            <a:r>
              <a:rPr lang="en-US" b="1" dirty="0"/>
              <a:t>Regression Discontinuity Models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Arguable Validation</a:t>
            </a:r>
          </a:p>
        </p:txBody>
      </p:sp>
    </p:spTree>
    <p:extLst>
      <p:ext uri="{BB962C8B-B14F-4D97-AF65-F5344CB8AC3E}">
        <p14:creationId xmlns:p14="http://schemas.microsoft.com/office/powerpoint/2010/main" val="238580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7352-2618-444B-B680-00BFD16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– No Parallel Trends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D56AFB-CB13-5D4A-A2BE-D46340764ADA}"/>
              </a:ext>
            </a:extLst>
          </p:cNvPr>
          <p:cNvGrpSpPr/>
          <p:nvPr/>
        </p:nvGrpSpPr>
        <p:grpSpPr>
          <a:xfrm>
            <a:off x="2362200" y="1409441"/>
            <a:ext cx="7467600" cy="5185322"/>
            <a:chOff x="2362200" y="914400"/>
            <a:chExt cx="7467600" cy="50292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F436FA-26A1-9C44-8A26-C0A6F133DC5C}"/>
                </a:ext>
              </a:extLst>
            </p:cNvPr>
            <p:cNvCxnSpPr/>
            <p:nvPr/>
          </p:nvCxnSpPr>
          <p:spPr>
            <a:xfrm>
              <a:off x="2362200" y="4876800"/>
              <a:ext cx="7467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BA8516-509B-A744-A44F-D127E78C0E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914400"/>
              <a:ext cx="0" cy="5029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/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EA72A02-1F5D-014D-97B3-6A1983A60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9" y="5874327"/>
                <a:ext cx="2154949" cy="369332"/>
              </a:xfrm>
              <a:prstGeom prst="rect">
                <a:avLst/>
              </a:prstGeom>
              <a:blipFill>
                <a:blip r:embed="rId2"/>
                <a:stretch>
                  <a:fillRect l="-23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/>
              <p:nvPr/>
            </p:nvSpPr>
            <p:spPr>
              <a:xfrm>
                <a:off x="8312727" y="5874327"/>
                <a:ext cx="2287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Post-treatment,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BA2177-A3E1-4148-9339-10976445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27" y="5874327"/>
                <a:ext cx="2287934" cy="369332"/>
              </a:xfrm>
              <a:prstGeom prst="rect">
                <a:avLst/>
              </a:prstGeom>
              <a:blipFill>
                <a:blip r:embed="rId3"/>
                <a:stretch>
                  <a:fillRect l="-221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BA3A484-5DED-194F-A4C2-257B236A6260}"/>
              </a:ext>
            </a:extLst>
          </p:cNvPr>
          <p:cNvCxnSpPr>
            <a:cxnSpLocks/>
          </p:cNvCxnSpPr>
          <p:nvPr/>
        </p:nvCxnSpPr>
        <p:spPr>
          <a:xfrm flipV="1">
            <a:off x="1828800" y="2888674"/>
            <a:ext cx="4267200" cy="487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EE6FC-6D3C-1443-806B-78763B70D7C1}"/>
              </a:ext>
            </a:extLst>
          </p:cNvPr>
          <p:cNvCxnSpPr/>
          <p:nvPr/>
        </p:nvCxnSpPr>
        <p:spPr>
          <a:xfrm flipV="1">
            <a:off x="6064828" y="1422920"/>
            <a:ext cx="4267200" cy="102523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789552-694E-6B4F-875D-8E22132BDFE1}"/>
              </a:ext>
            </a:extLst>
          </p:cNvPr>
          <p:cNvCxnSpPr>
            <a:cxnSpLocks/>
          </p:cNvCxnSpPr>
          <p:nvPr/>
        </p:nvCxnSpPr>
        <p:spPr>
          <a:xfrm flipV="1">
            <a:off x="1828800" y="2888674"/>
            <a:ext cx="8617526" cy="22098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31B31C-5DAA-CB43-8277-BDCD99C6F703}"/>
              </a:ext>
            </a:extLst>
          </p:cNvPr>
          <p:cNvSpPr txBox="1"/>
          <p:nvPr/>
        </p:nvSpPr>
        <p:spPr>
          <a:xfrm>
            <a:off x="9000063" y="3224008"/>
            <a:ext cx="87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Control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BC5BB4-D442-8849-B960-E1BE9C4DE64C}"/>
              </a:ext>
            </a:extLst>
          </p:cNvPr>
          <p:cNvSpPr txBox="1"/>
          <p:nvPr/>
        </p:nvSpPr>
        <p:spPr>
          <a:xfrm>
            <a:off x="10217598" y="1048391"/>
            <a:ext cx="115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/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2FD06B-78A8-7E4D-A883-93BF049B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6343"/>
                <a:ext cx="1405256" cy="369332"/>
              </a:xfrm>
              <a:prstGeom prst="rect">
                <a:avLst/>
              </a:prstGeom>
              <a:blipFill>
                <a:blip r:embed="rId4"/>
                <a:stretch>
                  <a:fillRect l="-360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8CC551-904A-9641-94EE-02BE272B0888}"/>
              </a:ext>
            </a:extLst>
          </p:cNvPr>
          <p:cNvCxnSpPr>
            <a:cxnSpLocks/>
          </p:cNvCxnSpPr>
          <p:nvPr/>
        </p:nvCxnSpPr>
        <p:spPr>
          <a:xfrm flipH="1">
            <a:off x="2682753" y="2975177"/>
            <a:ext cx="6927" cy="184931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6942F7-637B-9F4D-8127-D179705676DE}"/>
              </a:ext>
            </a:extLst>
          </p:cNvPr>
          <p:cNvCxnSpPr>
            <a:cxnSpLocks/>
          </p:cNvCxnSpPr>
          <p:nvPr/>
        </p:nvCxnSpPr>
        <p:spPr>
          <a:xfrm flipV="1">
            <a:off x="6102360" y="2827637"/>
            <a:ext cx="4385528" cy="78481"/>
          </a:xfrm>
          <a:prstGeom prst="line">
            <a:avLst/>
          </a:prstGeom>
          <a:ln w="5715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227307-7AC8-CA42-9A63-8637FC020E79}"/>
              </a:ext>
            </a:extLst>
          </p:cNvPr>
          <p:cNvCxnSpPr>
            <a:cxnSpLocks/>
          </p:cNvCxnSpPr>
          <p:nvPr/>
        </p:nvCxnSpPr>
        <p:spPr>
          <a:xfrm>
            <a:off x="9101570" y="1704656"/>
            <a:ext cx="0" cy="11229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6218CF-8C69-854D-846B-33DF79D6D77A}"/>
              </a:ext>
            </a:extLst>
          </p:cNvPr>
          <p:cNvSpPr txBox="1"/>
          <p:nvPr/>
        </p:nvSpPr>
        <p:spPr>
          <a:xfrm>
            <a:off x="9115423" y="1982178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Effect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235A9-267A-9D41-AADC-A142813698DB}"/>
              </a:ext>
            </a:extLst>
          </p:cNvPr>
          <p:cNvSpPr txBox="1"/>
          <p:nvPr/>
        </p:nvSpPr>
        <p:spPr>
          <a:xfrm>
            <a:off x="10403791" y="2174484"/>
            <a:ext cx="1788209" cy="93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Estimated counterfactual of treatment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FCBFBE-E662-7042-A93D-B0B4DEDD6721}"/>
              </a:ext>
            </a:extLst>
          </p:cNvPr>
          <p:cNvCxnSpPr>
            <a:cxnSpLocks/>
          </p:cNvCxnSpPr>
          <p:nvPr/>
        </p:nvCxnSpPr>
        <p:spPr>
          <a:xfrm>
            <a:off x="7274960" y="2174484"/>
            <a:ext cx="0" cy="15223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47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FB8F-3EF3-0846-9AF9-ABCBF726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Pre-trend tests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D80E7-CABA-8F4F-9991-57DAB71B8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the impact of the treatment on pre-treatment outcomes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&lt;0)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is whether a subject is ever treated interacted with an indicator of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estimates the impact of the treatment on pre-treatment outcomes,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estimates the impact on post-treatment outcomes.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D80E7-CABA-8F4F-9991-57DAB71B8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7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92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Non-Staggered / Uniform treatment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07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Staggered treatment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0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deep dive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0611-3F7D-2B4E-8A69-5095349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19043-4032-2448-B034-C35C7569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Controlling for lagged outcome or not, and its implication for inference</a:t>
            </a:r>
          </a:p>
          <a:p>
            <a:r>
              <a:rPr lang="en-US" dirty="0"/>
              <a:t>Controlling for features instead of fixed effects</a:t>
            </a:r>
          </a:p>
        </p:txBody>
      </p:sp>
    </p:spTree>
    <p:extLst>
      <p:ext uri="{BB962C8B-B14F-4D97-AF65-F5344CB8AC3E}">
        <p14:creationId xmlns:p14="http://schemas.microsoft.com/office/powerpoint/2010/main" val="2005521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3B44-8F3E-9A48-977A-B0F4304B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AD45-E807-C644-8514-9D2CE7B7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Difference-in-differences (diff-in-diff) is the most popular quasi-experimental design in economics for causal inference.</a:t>
            </a:r>
          </a:p>
          <a:p>
            <a:pPr lvl="1"/>
            <a:r>
              <a:rPr lang="en-US" dirty="0"/>
              <a:t>One quarter of NBER Working Paper series used diff-in-diff; and</a:t>
            </a:r>
          </a:p>
          <a:p>
            <a:pPr lvl="1"/>
            <a:r>
              <a:rPr lang="en-US" dirty="0"/>
              <a:t>16% of articles in top five economic journals (</a:t>
            </a:r>
            <a:r>
              <a:rPr lang="en-US" dirty="0">
                <a:hlinkClick r:id="rId2"/>
              </a:rPr>
              <a:t>Currie et al, 2020</a:t>
            </a:r>
            <a:r>
              <a:rPr lang="en-US" dirty="0"/>
              <a:t>)</a:t>
            </a:r>
          </a:p>
          <a:p>
            <a:r>
              <a:rPr lang="en-US" dirty="0"/>
              <a:t>It exploits panel data to estimate causal impacts</a:t>
            </a:r>
          </a:p>
          <a:p>
            <a:r>
              <a:rPr lang="en-US" dirty="0"/>
              <a:t>A related method is synthetic control, which is covered else where.</a:t>
            </a:r>
          </a:p>
        </p:txBody>
      </p:sp>
    </p:spTree>
    <p:extLst>
      <p:ext uri="{BB962C8B-B14F-4D97-AF65-F5344CB8AC3E}">
        <p14:creationId xmlns:p14="http://schemas.microsoft.com/office/powerpoint/2010/main" val="31464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4D084-21E5-1E41-9FC5-755BC0AC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difference-in-difference estimator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1BC9D-24E6-444C-B92A-395C40769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6D5C-2281-1C4D-90E9-EE671887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using panel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BF75-2717-F043-8D71-1AF83EA0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Panel data</a:t>
            </a:r>
            <a:r>
              <a:rPr lang="en-US" dirty="0"/>
              <a:t> is when each subject is tracked across multiple time periods. For example, knowing the purchase history of a given customer or account for each calendar day.</a:t>
            </a:r>
          </a:p>
          <a:p>
            <a:r>
              <a:rPr lang="en-US" dirty="0"/>
              <a:t>With greater data storage capacity, panel data is becoming more available to scientists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78851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38D6-F56C-9843-A0D4-332E08E6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panel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69666-D9AB-7746-9D0E-116D2E0C5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subject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tracked for time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 outcome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 all subjects are untreated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it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), and some are treated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treatment and control groups are mutually exclusive and are permanently assigned.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 &amp;,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∈(1,…,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)&amp;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Treatment groups never switch to control.</a:t>
                </a:r>
              </a:p>
              <a:p>
                <a:r>
                  <a:rPr lang="en-US" u="sng" dirty="0"/>
                  <a:t>Treatment group</a:t>
                </a:r>
                <a:r>
                  <a:rPr lang="en-US" dirty="0"/>
                  <a:t>: subjects that are eventually assigned treatment</a:t>
                </a:r>
              </a:p>
              <a:p>
                <a:r>
                  <a:rPr lang="en-US" u="sng" dirty="0"/>
                  <a:t>Control group</a:t>
                </a:r>
                <a:r>
                  <a:rPr lang="en-US" dirty="0"/>
                  <a:t>: subjects that are never assigned treatment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69666-D9AB-7746-9D0E-116D2E0C5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523" r="-724" b="-6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77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2552-D03E-F242-8C2D-E2BB3CF2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naïve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B0A42-9CFE-FD41-AF42-6B863E6B0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b="1" dirty="0"/>
                  <a:t>Post-Pre: </a:t>
                </a:r>
                <a:r>
                  <a:rPr lang="en-US" dirty="0"/>
                  <a:t>Among treated subjects,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before and after treatment.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𝑇𝑟𝑒𝑎𝑡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𝑇𝑟𝑒𝑎𝑡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Problematic because you do not know how much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b="0" dirty="0"/>
                  <a:t> is due to the true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r>
                  <a:rPr lang="en-US" dirty="0"/>
                  <a:t>For example, suppose that there was a change in a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 around the same time.</a:t>
                </a:r>
              </a:p>
              <a:p>
                <a:pPr marL="514350" indent="-514350">
                  <a:buAutoNum type="arabicPeriod"/>
                </a:pPr>
                <a:r>
                  <a:rPr lang="en-US" b="1" dirty="0"/>
                  <a:t>Treatment-Control: </a:t>
                </a:r>
                <a:r>
                  <a:rPr lang="en-US" dirty="0"/>
                  <a:t>Among observations after treatment assignment, compare treatment and control.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𝑇𝑟𝑒𝑎𝑡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𝐶𝑜𝑛𝑡𝑟𝑜𝑙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Problematic for the same reason. Treatment and control can differ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b="0" dirty="0"/>
                  <a:t>.</a:t>
                </a:r>
              </a:p>
              <a:p>
                <a:pPr marL="514350" indent="-514350">
                  <a:buAutoNum type="arabicPeriod"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B0A42-9CFE-FD41-AF42-6B863E6B0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03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B263-53F9-074D-837F-BDD749B6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these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22AD-6043-AF4D-A274-CEBC82A96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Build additional structure to the model</a:t>
                </a:r>
              </a:p>
              <a:p>
                <a:pPr lvl="1"/>
                <a:r>
                  <a:rPr lang="en-US" dirty="0"/>
                  <a:t>Include fixed effects, or parameters, for each subject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and time period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This additional structure shows us why the two naïve approaches are </a:t>
                </a:r>
                <a:r>
                  <a:rPr lang="en-US" dirty="0">
                    <a:solidFill>
                      <a:schemeClr val="tx1"/>
                    </a:solidFill>
                  </a:rPr>
                  <a:t>problematic and provides a solution for an unbiased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under conditions similar to the cross-sectional models.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722AD-6043-AF4D-A274-CEBC82A96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36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73D0-77B8-374A-884C-E783ED29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Revising the naïve comparison: </a:t>
            </a:r>
            <a:r>
              <a:rPr lang="en-US" b="1" dirty="0"/>
              <a:t>Post-Pre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68F3-C1CE-9948-82DE-E263A333C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Post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0 , 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These</a:t>
                </a:r>
                <a:r>
                  <a:rPr lang="en-US" dirty="0">
                    <a:solidFill>
                      <a:schemeClr val="tx1"/>
                    </a:solidFill>
                  </a:rPr>
                  <a:t> cancel out, leaving us: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Post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≥0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 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Problem is that we cannot distinguish the true treatment effect from</a:t>
                </a:r>
                <a:r>
                  <a:rPr lang="en-US" dirty="0">
                    <a:solidFill>
                      <a:schemeClr val="accent2"/>
                    </a:solidFill>
                  </a:rPr>
                  <a:t> time trend changes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C68F3-C1CE-9948-82DE-E263A333C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5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1292</Words>
  <Application>Microsoft Macintosh PowerPoint</Application>
  <PresentationFormat>Widescreen</PresentationFormat>
  <Paragraphs>142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Causal Inference Crash Course Part 6:  Difference-in-Difference Models</vt:lpstr>
      <vt:lpstr>Causal Inference Series</vt:lpstr>
      <vt:lpstr>Overview</vt:lpstr>
      <vt:lpstr>Defining the difference-in-difference estimator</vt:lpstr>
      <vt:lpstr>Foundation using panel data</vt:lpstr>
      <vt:lpstr>Simple panel data set</vt:lpstr>
      <vt:lpstr>Two naïve comparisons</vt:lpstr>
      <vt:lpstr>Solution to these comparisons</vt:lpstr>
      <vt:lpstr>Revising the naïve comparison: Post-Pre</vt:lpstr>
      <vt:lpstr>Revising the naïve comparison: Treatment-Control</vt:lpstr>
      <vt:lpstr>Construct the diff-in-diff estimator</vt:lpstr>
      <vt:lpstr>Diff-in-diff estimator</vt:lpstr>
      <vt:lpstr>Unconfoundedness, again</vt:lpstr>
      <vt:lpstr>Panel data’s advantage over cross-sectional data</vt:lpstr>
      <vt:lpstr>Arguable validation using panel data</vt:lpstr>
      <vt:lpstr>Difference-in-difference</vt:lpstr>
      <vt:lpstr>Visual representation – Two Differences</vt:lpstr>
      <vt:lpstr>Visual representation – Difference in Differences</vt:lpstr>
      <vt:lpstr>Pre-trend tests</vt:lpstr>
      <vt:lpstr>Visual representation – No Parallel Trends</vt:lpstr>
      <vt:lpstr>Pre-trend tests</vt:lpstr>
      <vt:lpstr>Non-Staggered / Uniform treatment time</vt:lpstr>
      <vt:lpstr>Staggered treatment time</vt:lpstr>
      <vt:lpstr>Identification deep dive</vt:lpstr>
      <vt:lpstr>Identification deep dive</vt:lpstr>
      <vt:lpstr>Continuous treatments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Crash Course Part 6:  Difference-in-Difference Models</dc:title>
  <dc:creator>Julian Hsu</dc:creator>
  <cp:lastModifiedBy>Julian Hsu</cp:lastModifiedBy>
  <cp:revision>137</cp:revision>
  <dcterms:created xsi:type="dcterms:W3CDTF">2022-01-02T21:34:29Z</dcterms:created>
  <dcterms:modified xsi:type="dcterms:W3CDTF">2022-01-04T00:23:18Z</dcterms:modified>
</cp:coreProperties>
</file>