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sldIdLst>
    <p:sldId id="339" r:id="rId4"/>
    <p:sldId id="1848" r:id="rId5"/>
    <p:sldId id="1847" r:id="rId6"/>
    <p:sldId id="1849" r:id="rId7"/>
    <p:sldId id="1850" r:id="rId8"/>
    <p:sldId id="1851" r:id="rId9"/>
    <p:sldId id="1859" r:id="rId10"/>
    <p:sldId id="1854" r:id="rId11"/>
    <p:sldId id="1855" r:id="rId12"/>
    <p:sldId id="1856" r:id="rId13"/>
    <p:sldId id="1860" r:id="rId14"/>
    <p:sldId id="1861" r:id="rId15"/>
    <p:sldId id="1862" r:id="rId16"/>
    <p:sldId id="1863" r:id="rId17"/>
    <p:sldId id="1865" r:id="rId18"/>
    <p:sldId id="1866" r:id="rId19"/>
    <p:sldId id="1867" r:id="rId20"/>
    <p:sldId id="1868" r:id="rId21"/>
    <p:sldId id="1869" r:id="rId22"/>
    <p:sldId id="1870"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42" userDrawn="1">
          <p15:clr>
            <a:srgbClr val="A4A3A4"/>
          </p15:clr>
        </p15:guide>
        <p15:guide id="3" orient="horz" pos="663" userDrawn="1">
          <p15:clr>
            <a:srgbClr val="A4A3A4"/>
          </p15:clr>
        </p15:guide>
        <p15:guide id="4" orient="horz" pos="935" userDrawn="1">
          <p15:clr>
            <a:srgbClr val="A4A3A4"/>
          </p15:clr>
        </p15:guide>
        <p15:guide id="5" orient="horz" pos="3929" userDrawn="1">
          <p15:clr>
            <a:srgbClr val="A4A3A4"/>
          </p15:clr>
        </p15:guide>
        <p15:guide id="6" orient="horz" pos="3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85B"/>
    <a:srgbClr val="8160EB"/>
    <a:srgbClr val="0081FF"/>
    <a:srgbClr val="4988EB"/>
    <a:srgbClr val="666666"/>
    <a:srgbClr val="66DDD5"/>
    <a:srgbClr val="DF2F43"/>
    <a:srgbClr val="202743"/>
    <a:srgbClr val="E85F87"/>
    <a:srgbClr val="1836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0" autoAdjust="0"/>
    <p:restoredTop sz="94660"/>
  </p:normalViewPr>
  <p:slideViewPr>
    <p:cSldViewPr snapToGrid="0" showGuides="1">
      <p:cViewPr varScale="1">
        <p:scale>
          <a:sx n="74" d="100"/>
          <a:sy n="74" d="100"/>
        </p:scale>
        <p:origin x="78" y="2010"/>
      </p:cViewPr>
      <p:guideLst>
        <p:guide pos="416"/>
        <p:guide pos="7242"/>
        <p:guide orient="horz" pos="663"/>
        <p:guide orient="horz" pos="935"/>
        <p:guide orient="horz" pos="3929"/>
        <p:guide orient="horz" pos="3906"/>
      </p:guideLst>
    </p:cSldViewPr>
  </p:slideViewPr>
  <p:notesTextViewPr>
    <p:cViewPr>
      <p:scale>
        <a:sx n="3" d="2"/>
        <a:sy n="3" d="2"/>
      </p:scale>
      <p:origin x="0" y="0"/>
    </p:cViewPr>
  </p:notesTextViewPr>
  <p:sorterViewPr>
    <p:cViewPr>
      <p:scale>
        <a:sx n="50" d="100"/>
        <a:sy n="50" d="100"/>
      </p:scale>
      <p:origin x="0" y="-34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image" Target="../media/image10.jpeg"/><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hyperlink" Target="http://www.officeplus.cn/Template/Home.shtml" TargetMode="External"/><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image" Target="../media/image13.jpeg"/><Relationship Id="rId6" Type="http://schemas.openxmlformats.org/officeDocument/2006/relationships/image" Target="../media/image12.jpeg"/><Relationship Id="rId5" Type="http://schemas.openxmlformats.org/officeDocument/2006/relationships/image" Target="../media/image11.jpeg"/><Relationship Id="rId4" Type="http://schemas.microsoft.com/office/2007/relationships/hdphoto" Target="../media/image9.wdp"/><Relationship Id="rId3" Type="http://schemas.openxmlformats.org/officeDocument/2006/relationships/image" Target="../media/image8.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5" name="任意多边形: 形状 4"/>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rot="1534757">
            <a:off x="1618494" y="-203587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p:cNvCxnSpPr/>
          <p:nvPr userDrawn="1"/>
        </p:nvCxnSpPr>
        <p:spPr>
          <a:xfrm>
            <a:off x="4198256" y="2435888"/>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userDrawn="1"/>
        </p:nvGrpSpPr>
        <p:grpSpPr>
          <a:xfrm flipH="1" flipV="1">
            <a:off x="-3820047" y="2622701"/>
            <a:ext cx="6521450" cy="3311525"/>
            <a:chOff x="2946400" y="3860800"/>
            <a:chExt cx="6521450" cy="3311525"/>
          </a:xfrm>
        </p:grpSpPr>
        <p:cxnSp>
          <p:nvCxnSpPr>
            <p:cNvPr id="12" name="直接连接符 11"/>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p:cNvSpPr>
            <a:spLocks noGrp="1"/>
          </p:cNvSpPr>
          <p:nvPr>
            <p:ph type="body" sz="quarter" idx="10" hasCustomPrompt="1"/>
          </p:nvPr>
        </p:nvSpPr>
        <p:spPr>
          <a:xfrm>
            <a:off x="1857829" y="1225177"/>
            <a:ext cx="9043085" cy="1107996"/>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zh-CN" altLang="en-US" sz="6600" b="1" kern="1200" noProof="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时尚简约风格模板</a:t>
            </a:r>
            <a:endParaRPr kumimoji="0" lang="zh-CN" altLang="en-US" sz="6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占位符 18"/>
          <p:cNvSpPr>
            <a:spLocks noGrp="1"/>
          </p:cNvSpPr>
          <p:nvPr>
            <p:ph type="body" sz="quarter" idx="11" hasCustomPrompt="1"/>
          </p:nvPr>
        </p:nvSpPr>
        <p:spPr>
          <a:xfrm>
            <a:off x="7004769" y="2552849"/>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en-US"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en-US" altLang="zh-CN" sz="1800" b="1" i="0" u="none" strike="noStrike" kern="1200" cap="none" spc="0" normalizeH="0" baseline="0" noProof="0">
                <a:ln>
                  <a:noFill/>
                </a:ln>
                <a:solidFill>
                  <a:prstClr val="white"/>
                </a:solidFill>
                <a:effectLst/>
                <a:uLnTx/>
                <a:uFillTx/>
                <a:latin typeface="+mn-lt"/>
                <a:ea typeface="+mn-ea"/>
                <a:cs typeface="+mn-cs"/>
              </a:rPr>
              <a:t>OfficePLUS</a:t>
            </a:r>
            <a:endParaRPr kumimoji="0" lang="en-US" altLang="zh-CN" sz="1800" b="1"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文版式5">
    <p:spTree>
      <p:nvGrpSpPr>
        <p:cNvPr id="1" name=""/>
        <p:cNvGrpSpPr/>
        <p:nvPr/>
      </p:nvGrpSpPr>
      <p:grpSpPr>
        <a:xfrm>
          <a:off x="0" y="0"/>
          <a:ext cx="0" cy="0"/>
          <a:chOff x="0" y="0"/>
          <a:chExt cx="0" cy="0"/>
        </a:xfrm>
      </p:grpSpPr>
      <p:sp>
        <p:nvSpPr>
          <p:cNvPr id="11" name="图片占位符 10"/>
          <p:cNvSpPr>
            <a:spLocks noGrp="1"/>
          </p:cNvSpPr>
          <p:nvPr>
            <p:ph type="pic" sz="quarter" idx="12"/>
          </p:nvPr>
        </p:nvSpPr>
        <p:spPr>
          <a:xfrm>
            <a:off x="4492005"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8219883"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p:cNvSpPr>
            <a:spLocks noGrp="1"/>
          </p:cNvSpPr>
          <p:nvPr>
            <p:ph type="pic" sz="quarter" idx="11"/>
          </p:nvPr>
        </p:nvSpPr>
        <p:spPr>
          <a:xfrm>
            <a:off x="764127" y="4474143"/>
            <a:ext cx="827774" cy="827774"/>
          </a:xfrm>
          <a:custGeom>
            <a:avLst/>
            <a:gdLst>
              <a:gd name="connsiteX0" fmla="*/ 413887 w 827774"/>
              <a:gd name="connsiteY0" fmla="*/ 0 h 827774"/>
              <a:gd name="connsiteX1" fmla="*/ 827774 w 827774"/>
              <a:gd name="connsiteY1" fmla="*/ 413887 h 827774"/>
              <a:gd name="connsiteX2" fmla="*/ 413887 w 827774"/>
              <a:gd name="connsiteY2" fmla="*/ 827774 h 827774"/>
              <a:gd name="connsiteX3" fmla="*/ 0 w 827774"/>
              <a:gd name="connsiteY3" fmla="*/ 413887 h 827774"/>
              <a:gd name="connsiteX4" fmla="*/ 413887 w 827774"/>
              <a:gd name="connsiteY4" fmla="*/ 0 h 82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774" h="827774">
                <a:moveTo>
                  <a:pt x="413887" y="0"/>
                </a:moveTo>
                <a:cubicBezTo>
                  <a:pt x="642470" y="0"/>
                  <a:pt x="827774" y="185304"/>
                  <a:pt x="827774" y="413887"/>
                </a:cubicBezTo>
                <a:cubicBezTo>
                  <a:pt x="827774" y="642470"/>
                  <a:pt x="642470" y="827774"/>
                  <a:pt x="413887" y="827774"/>
                </a:cubicBezTo>
                <a:cubicBezTo>
                  <a:pt x="185304" y="827774"/>
                  <a:pt x="0" y="642470"/>
                  <a:pt x="0" y="413887"/>
                </a:cubicBezTo>
                <a:cubicBezTo>
                  <a:pt x="0" y="185304"/>
                  <a:pt x="185304" y="0"/>
                  <a:pt x="413887"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版式6">
    <p:spTree>
      <p:nvGrpSpPr>
        <p:cNvPr id="1" name=""/>
        <p:cNvGrpSpPr/>
        <p:nvPr/>
      </p:nvGrpSpPr>
      <p:grpSpPr>
        <a:xfrm>
          <a:off x="0" y="0"/>
          <a:ext cx="0" cy="0"/>
          <a:chOff x="0" y="0"/>
          <a:chExt cx="0" cy="0"/>
        </a:xfrm>
      </p:grpSpPr>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p:cNvSpPr>
            <a:spLocks noGrp="1"/>
          </p:cNvSpPr>
          <p:nvPr>
            <p:ph type="pic" sz="quarter" idx="11"/>
          </p:nvPr>
        </p:nvSpPr>
        <p:spPr>
          <a:xfrm>
            <a:off x="5791199" y="1456645"/>
            <a:ext cx="5820229" cy="4465184"/>
          </a:xfrm>
          <a:custGeom>
            <a:avLst/>
            <a:gdLst>
              <a:gd name="connsiteX0" fmla="*/ 178072 w 5820229"/>
              <a:gd name="connsiteY0" fmla="*/ 0 h 4465184"/>
              <a:gd name="connsiteX1" fmla="*/ 5642157 w 5820229"/>
              <a:gd name="connsiteY1" fmla="*/ 0 h 4465184"/>
              <a:gd name="connsiteX2" fmla="*/ 5820229 w 5820229"/>
              <a:gd name="connsiteY2" fmla="*/ 178072 h 4465184"/>
              <a:gd name="connsiteX3" fmla="*/ 5820229 w 5820229"/>
              <a:gd name="connsiteY3" fmla="*/ 4287112 h 4465184"/>
              <a:gd name="connsiteX4" fmla="*/ 5642157 w 5820229"/>
              <a:gd name="connsiteY4" fmla="*/ 4465184 h 4465184"/>
              <a:gd name="connsiteX5" fmla="*/ 178072 w 5820229"/>
              <a:gd name="connsiteY5" fmla="*/ 4465184 h 4465184"/>
              <a:gd name="connsiteX6" fmla="*/ 0 w 5820229"/>
              <a:gd name="connsiteY6" fmla="*/ 4287112 h 4465184"/>
              <a:gd name="connsiteX7" fmla="*/ 0 w 5820229"/>
              <a:gd name="connsiteY7" fmla="*/ 178072 h 4465184"/>
              <a:gd name="connsiteX8" fmla="*/ 178072 w 5820229"/>
              <a:gd name="connsiteY8" fmla="*/ 0 h 4465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0229" h="4465184">
                <a:moveTo>
                  <a:pt x="178072" y="0"/>
                </a:moveTo>
                <a:lnTo>
                  <a:pt x="5642157" y="0"/>
                </a:lnTo>
                <a:cubicBezTo>
                  <a:pt x="5740503" y="0"/>
                  <a:pt x="5820229" y="79726"/>
                  <a:pt x="5820229" y="178072"/>
                </a:cubicBezTo>
                <a:lnTo>
                  <a:pt x="5820229" y="4287112"/>
                </a:lnTo>
                <a:cubicBezTo>
                  <a:pt x="5820229" y="4385458"/>
                  <a:pt x="5740503" y="4465184"/>
                  <a:pt x="5642157" y="4465184"/>
                </a:cubicBezTo>
                <a:lnTo>
                  <a:pt x="178072" y="4465184"/>
                </a:lnTo>
                <a:cubicBezTo>
                  <a:pt x="79726" y="4465184"/>
                  <a:pt x="0" y="4385458"/>
                  <a:pt x="0" y="4287112"/>
                </a:cubicBezTo>
                <a:lnTo>
                  <a:pt x="0" y="178072"/>
                </a:lnTo>
                <a:cubicBezTo>
                  <a:pt x="0" y="79726"/>
                  <a:pt x="79726" y="0"/>
                  <a:pt x="17807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文版式7">
    <p:spTree>
      <p:nvGrpSpPr>
        <p:cNvPr id="1" name=""/>
        <p:cNvGrpSpPr/>
        <p:nvPr/>
      </p:nvGrpSpPr>
      <p:grpSpPr>
        <a:xfrm>
          <a:off x="0" y="0"/>
          <a:ext cx="0" cy="0"/>
          <a:chOff x="0" y="0"/>
          <a:chExt cx="0" cy="0"/>
        </a:xfrm>
      </p:grpSpPr>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090"/>
          <a:stretch>
            <a:fillRect/>
          </a:stretch>
        </p:blipFill>
        <p:spPr bwMode="auto">
          <a:xfrm>
            <a:off x="116116" y="1456831"/>
            <a:ext cx="8550734" cy="5016219"/>
          </a:xfrm>
          <a:prstGeom prst="rect">
            <a:avLst/>
          </a:prstGeom>
          <a:noFill/>
          <a:extLst>
            <a:ext uri="{909E8E84-426E-40DD-AFC4-6F175D3DCCD1}">
              <a14:hiddenFill xmlns:a14="http://schemas.microsoft.com/office/drawing/2010/main">
                <a:solidFill>
                  <a:srgbClr val="FFFFFF"/>
                </a:solidFill>
              </a14:hiddenFill>
            </a:ext>
          </a:extLst>
        </p:spPr>
      </p:pic>
      <p:sp>
        <p:nvSpPr>
          <p:cNvPr id="17" name="图片占位符 16"/>
          <p:cNvSpPr>
            <a:spLocks noGrp="1"/>
          </p:cNvSpPr>
          <p:nvPr>
            <p:ph type="pic" sz="quarter" idx="11"/>
          </p:nvPr>
        </p:nvSpPr>
        <p:spPr>
          <a:xfrm>
            <a:off x="1497701" y="2491695"/>
            <a:ext cx="4686300" cy="2598284"/>
          </a:xfrm>
          <a:solidFill>
            <a:schemeClr val="bg1"/>
          </a:solidFill>
          <a:scene3d>
            <a:camera prst="perspectiveRight">
              <a:rot lat="20760000" lon="20047601" rev="61204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封面页">
    <p:spTree>
      <p:nvGrpSpPr>
        <p:cNvPr id="1" name=""/>
        <p:cNvGrpSpPr/>
        <p:nvPr/>
      </p:nvGrpSpPr>
      <p:grpSpPr>
        <a:xfrm>
          <a:off x="0" y="0"/>
          <a:ext cx="0" cy="0"/>
          <a:chOff x="0" y="0"/>
          <a:chExt cx="0" cy="0"/>
        </a:xfrm>
      </p:grpSpPr>
      <p:sp>
        <p:nvSpPr>
          <p:cNvPr id="5" name="任意多边形: 形状 4"/>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rot="1534757">
            <a:off x="1603979" y="-203748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p:cNvCxnSpPr/>
          <p:nvPr userDrawn="1"/>
        </p:nvCxnSpPr>
        <p:spPr>
          <a:xfrm>
            <a:off x="4198256" y="3132571"/>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userDrawn="1"/>
        </p:nvGrpSpPr>
        <p:grpSpPr>
          <a:xfrm flipH="1" flipV="1">
            <a:off x="-3820047" y="2622701"/>
            <a:ext cx="6521450" cy="3311525"/>
            <a:chOff x="2946400" y="3860800"/>
            <a:chExt cx="6521450" cy="3311525"/>
          </a:xfrm>
        </p:grpSpPr>
        <p:cxnSp>
          <p:nvCxnSpPr>
            <p:cNvPr id="12" name="直接连接符 11"/>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p:cNvSpPr>
            <a:spLocks noGrp="1"/>
          </p:cNvSpPr>
          <p:nvPr>
            <p:ph type="body" sz="quarter" idx="10" hasCustomPrompt="1"/>
          </p:nvPr>
        </p:nvSpPr>
        <p:spPr>
          <a:xfrm>
            <a:off x="1857829" y="1181635"/>
            <a:ext cx="9043085" cy="1862048"/>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zh-CN" altLang="en-US" sz="11500" b="1" kern="1200" noProof="0">
                <a:solidFill>
                  <a:prstClr val="white"/>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15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谢谢</a:t>
            </a:r>
            <a:endParaRPr kumimoji="0" lang="zh-CN" altLang="en-US" sz="115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占位符 18"/>
          <p:cNvSpPr>
            <a:spLocks noGrp="1"/>
          </p:cNvSpPr>
          <p:nvPr>
            <p:ph type="body" sz="quarter" idx="11" hasCustomPrompt="1"/>
          </p:nvPr>
        </p:nvSpPr>
        <p:spPr>
          <a:xfrm>
            <a:off x="6973019" y="3309407"/>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en-US"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en-US" altLang="zh-CN" sz="1800" b="1" i="0" u="none" strike="noStrike" kern="1200" cap="none" spc="0" normalizeH="0" baseline="0" noProof="0">
                <a:ln>
                  <a:noFill/>
                </a:ln>
                <a:solidFill>
                  <a:prstClr val="white"/>
                </a:solidFill>
                <a:effectLst/>
                <a:uLnTx/>
                <a:uFillTx/>
                <a:latin typeface="+mn-lt"/>
                <a:ea typeface="+mn-ea"/>
                <a:cs typeface="+mn-cs"/>
              </a:rPr>
              <a:t>OfficePLUS</a:t>
            </a:r>
            <a:endParaRPr kumimoji="0" lang="en-US" altLang="zh-CN" sz="1800" b="1"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pitchFamily="3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背景图片出处</a:t>
            </a: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英文 </a:t>
            </a:r>
            <a:r>
              <a:rPr lang="en-US" altLang="zh-CN" sz="1400" dirty="0">
                <a:solidFill>
                  <a:srgbClr val="FFFFFF"/>
                </a:solidFill>
                <a:latin typeface="Segoe UI Light" panose="020B0502040204020203"/>
                <a:ea typeface="微软雅黑" panose="020B0503020204020204" pitchFamily="34" charset="-122"/>
                <a:cs typeface="Segoe UI Light" panose="020B0502040204020203"/>
              </a:rPr>
              <a:t>Arial</a:t>
            </a: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pitchFamily="3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pitchFamily="34" charset="-122"/>
                <a:cs typeface="Segoe UI Light" panose="020B0502040204020203"/>
              </a:rPr>
              <a:t>1.3</a:t>
            </a: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pitchFamily="3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pitchFamily="3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转场页">
    <p:spTree>
      <p:nvGrpSpPr>
        <p:cNvPr id="1" name=""/>
        <p:cNvGrpSpPr/>
        <p:nvPr/>
      </p:nvGrpSpPr>
      <p:grpSpPr>
        <a:xfrm>
          <a:off x="0" y="0"/>
          <a:ext cx="0" cy="0"/>
          <a:chOff x="0" y="0"/>
          <a:chExt cx="0" cy="0"/>
        </a:xfrm>
      </p:grpSpPr>
      <p:sp>
        <p:nvSpPr>
          <p:cNvPr id="5" name="任意多边形: 形状 4"/>
          <p:cNvSpPr/>
          <p:nvPr userDrawn="1"/>
        </p:nvSpPr>
        <p:spPr>
          <a:xfrm rot="1461033">
            <a:off x="-905369" y="-648426"/>
            <a:ext cx="5738706" cy="6535941"/>
          </a:xfrm>
          <a:custGeom>
            <a:avLst/>
            <a:gdLst>
              <a:gd name="connsiteX0" fmla="*/ 0 w 5738706"/>
              <a:gd name="connsiteY0" fmla="*/ 1691248 h 6535941"/>
              <a:gd name="connsiteX1" fmla="*/ 3736904 w 5738706"/>
              <a:gd name="connsiteY1" fmla="*/ 0 h 6535941"/>
              <a:gd name="connsiteX2" fmla="*/ 5209490 w 5738706"/>
              <a:gd name="connsiteY2" fmla="*/ 0 h 6535941"/>
              <a:gd name="connsiteX3" fmla="*/ 5738706 w 5738706"/>
              <a:gd name="connsiteY3" fmla="*/ 529215 h 6535941"/>
              <a:gd name="connsiteX4" fmla="*/ 5738705 w 5738706"/>
              <a:gd name="connsiteY4" fmla="*/ 6006726 h 6535941"/>
              <a:gd name="connsiteX5" fmla="*/ 5209490 w 5738706"/>
              <a:gd name="connsiteY5" fmla="*/ 6535941 h 6535941"/>
              <a:gd name="connsiteX6" fmla="*/ 2192610 w 5738706"/>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8706" h="6535941">
                <a:moveTo>
                  <a:pt x="0" y="1691248"/>
                </a:moveTo>
                <a:lnTo>
                  <a:pt x="3736904" y="0"/>
                </a:lnTo>
                <a:lnTo>
                  <a:pt x="5209490" y="0"/>
                </a:lnTo>
                <a:cubicBezTo>
                  <a:pt x="5501767" y="0"/>
                  <a:pt x="5738705" y="236938"/>
                  <a:pt x="5738706" y="529215"/>
                </a:cubicBezTo>
                <a:lnTo>
                  <a:pt x="5738705" y="6006726"/>
                </a:lnTo>
                <a:cubicBezTo>
                  <a:pt x="5738705" y="6299003"/>
                  <a:pt x="5501767" y="6535941"/>
                  <a:pt x="5209490" y="6535941"/>
                </a:cubicBezTo>
                <a:lnTo>
                  <a:pt x="2192610"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461033">
            <a:off x="2923317" y="-1389685"/>
            <a:ext cx="10578993" cy="8422484"/>
          </a:xfrm>
          <a:custGeom>
            <a:avLst/>
            <a:gdLst>
              <a:gd name="connsiteX0" fmla="*/ 0 w 10578993"/>
              <a:gd name="connsiteY0" fmla="*/ 3508089 h 8422484"/>
              <a:gd name="connsiteX1" fmla="*/ 7751314 w 10578993"/>
              <a:gd name="connsiteY1" fmla="*/ 0 h 8422484"/>
              <a:gd name="connsiteX2" fmla="*/ 10578993 w 10578993"/>
              <a:gd name="connsiteY2" fmla="*/ 6247912 h 8422484"/>
              <a:gd name="connsiteX3" fmla="*/ 5774156 w 10578993"/>
              <a:gd name="connsiteY3" fmla="*/ 8422484 h 8422484"/>
              <a:gd name="connsiteX4" fmla="*/ 746456 w 10578993"/>
              <a:gd name="connsiteY4" fmla="*/ 8422484 h 8422484"/>
              <a:gd name="connsiteX5" fmla="*/ 0 w 10578993"/>
              <a:gd name="connsiteY5" fmla="*/ 7676028 h 842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8993" h="8422484">
                <a:moveTo>
                  <a:pt x="0" y="3508089"/>
                </a:moveTo>
                <a:lnTo>
                  <a:pt x="7751314" y="0"/>
                </a:lnTo>
                <a:lnTo>
                  <a:pt x="10578993" y="6247912"/>
                </a:lnTo>
                <a:lnTo>
                  <a:pt x="5774156" y="8422484"/>
                </a:lnTo>
                <a:lnTo>
                  <a:pt x="746456" y="8422484"/>
                </a:lnTo>
                <a:cubicBezTo>
                  <a:pt x="334200" y="8422484"/>
                  <a:pt x="1" y="8088284"/>
                  <a:pt x="0" y="7676028"/>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userDrawn="1"/>
        </p:nvSpPr>
        <p:spPr>
          <a:xfrm rot="1461033">
            <a:off x="8514966" y="-398236"/>
            <a:ext cx="4721210" cy="4046278"/>
          </a:xfrm>
          <a:custGeom>
            <a:avLst/>
            <a:gdLst>
              <a:gd name="connsiteX0" fmla="*/ 1 w 4721210"/>
              <a:gd name="connsiteY0" fmla="*/ 1307931 h 4046278"/>
              <a:gd name="connsiteX1" fmla="*/ 2889946 w 4721210"/>
              <a:gd name="connsiteY1" fmla="*/ 0 h 4046278"/>
              <a:gd name="connsiteX2" fmla="*/ 4721210 w 4721210"/>
              <a:gd name="connsiteY2" fmla="*/ 4046278 h 4046278"/>
              <a:gd name="connsiteX3" fmla="*/ 529215 w 4721210"/>
              <a:gd name="connsiteY3" fmla="*/ 4046278 h 4046278"/>
              <a:gd name="connsiteX4" fmla="*/ 0 w 4721210"/>
              <a:gd name="connsiteY4" fmla="*/ 3517063 h 404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1210" h="4046278">
                <a:moveTo>
                  <a:pt x="1" y="1307931"/>
                </a:moveTo>
                <a:lnTo>
                  <a:pt x="2889946" y="0"/>
                </a:lnTo>
                <a:lnTo>
                  <a:pt x="4721210" y="4046278"/>
                </a:lnTo>
                <a:lnTo>
                  <a:pt x="529215" y="4046278"/>
                </a:lnTo>
                <a:cubicBezTo>
                  <a:pt x="236938" y="4046278"/>
                  <a:pt x="0" y="3809340"/>
                  <a:pt x="0" y="3517063"/>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文本占位符 11"/>
          <p:cNvSpPr>
            <a:spLocks noGrp="1"/>
          </p:cNvSpPr>
          <p:nvPr>
            <p:ph type="body" sz="quarter" idx="10" hasCustomPrompt="1"/>
          </p:nvPr>
        </p:nvSpPr>
        <p:spPr>
          <a:xfrm>
            <a:off x="3895725" y="1220398"/>
            <a:ext cx="3905250" cy="2646878"/>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lang="zh-CN" altLang="en-US" sz="16600" b="1" i="1" kern="1200" noProof="0">
                <a:gradFill flip="none" rotWithShape="1">
                  <a:gsLst>
                    <a:gs pos="0">
                      <a:schemeClr val="accent3"/>
                    </a:gs>
                    <a:gs pos="100000">
                      <a:srgbClr val="8160EB"/>
                    </a:gs>
                    <a:gs pos="64000">
                      <a:schemeClr val="accent4"/>
                    </a:gs>
                  </a:gsLst>
                  <a:lin ang="5400000" scaled="1"/>
                  <a:tileRect/>
                </a:gra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rPr>
              <a:t>01</a:t>
            </a:r>
            <a:endParaRPr kumimoji="0" lang="zh-CN" altLang="en-US"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endParaRPr>
          </a:p>
        </p:txBody>
      </p:sp>
      <p:sp>
        <p:nvSpPr>
          <p:cNvPr id="14" name="文本占位符 13"/>
          <p:cNvSpPr>
            <a:spLocks noGrp="1"/>
          </p:cNvSpPr>
          <p:nvPr>
            <p:ph type="body" sz="quarter" idx="11" hasCustomPrompt="1"/>
          </p:nvPr>
        </p:nvSpPr>
        <p:spPr>
          <a:xfrm>
            <a:off x="2662237" y="3727855"/>
            <a:ext cx="6867526" cy="1107996"/>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66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66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6" name="任意多边形: 形状 5"/>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512915" y="4179871"/>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6810058" y="2541856"/>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6810058" y="4135355"/>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1774170"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7128566"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1774170" y="5198064"/>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128566" y="5198064"/>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p:cNvSpPr>
            <a:spLocks noGrp="1"/>
          </p:cNvSpPr>
          <p:nvPr>
            <p:ph type="body" sz="quarter" idx="11" hasCustomPrompt="1"/>
          </p:nvPr>
        </p:nvSpPr>
        <p:spPr>
          <a:xfrm>
            <a:off x="2733762" y="292481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30" name="矩形 29"/>
          <p:cNvSpPr/>
          <p:nvPr userDrawn="1"/>
        </p:nvSpPr>
        <p:spPr>
          <a:xfrm>
            <a:off x="1662314" y="2541856"/>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30"/>
          <p:cNvSpPr>
            <a:spLocks noGrp="1"/>
          </p:cNvSpPr>
          <p:nvPr>
            <p:ph type="body" sz="quarter" idx="12" hasCustomPrompt="1"/>
          </p:nvPr>
        </p:nvSpPr>
        <p:spPr>
          <a:xfrm>
            <a:off x="2728820" y="4456678"/>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32" name="文本占位符 31"/>
          <p:cNvSpPr>
            <a:spLocks noGrp="1"/>
          </p:cNvSpPr>
          <p:nvPr>
            <p:ph type="body" sz="quarter" idx="13" hasCustomPrompt="1"/>
          </p:nvPr>
        </p:nvSpPr>
        <p:spPr>
          <a:xfrm>
            <a:off x="8083901" y="2926329"/>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33" name="文本占位符 32"/>
          <p:cNvSpPr>
            <a:spLocks noGrp="1"/>
          </p:cNvSpPr>
          <p:nvPr>
            <p:ph type="body" sz="quarter" idx="14" hasCustomPrompt="1"/>
          </p:nvPr>
        </p:nvSpPr>
        <p:spPr>
          <a:xfrm>
            <a:off x="8078959" y="4458197"/>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6" name="任意多边形: 形状 5"/>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406966" y="4063759"/>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4124918" y="2309627"/>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4124918" y="4019243"/>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05</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668221"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4429617"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668221" y="5080687"/>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4429617" y="5080687"/>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p:cNvSpPr>
            <a:spLocks noGrp="1"/>
          </p:cNvSpPr>
          <p:nvPr>
            <p:ph type="body" sz="quarter" idx="11" hasCustomPrompt="1"/>
          </p:nvPr>
        </p:nvSpPr>
        <p:spPr>
          <a:xfrm>
            <a:off x="1627813" y="2692581"/>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30" name="矩形 29"/>
          <p:cNvSpPr/>
          <p:nvPr userDrawn="1"/>
        </p:nvSpPr>
        <p:spPr>
          <a:xfrm>
            <a:off x="556365" y="2309627"/>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30"/>
          <p:cNvSpPr>
            <a:spLocks noGrp="1"/>
          </p:cNvSpPr>
          <p:nvPr>
            <p:ph type="body" sz="quarter" idx="12" hasCustomPrompt="1"/>
          </p:nvPr>
        </p:nvSpPr>
        <p:spPr>
          <a:xfrm>
            <a:off x="1622871" y="4340566"/>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32" name="文本占位符 31"/>
          <p:cNvSpPr>
            <a:spLocks noGrp="1"/>
          </p:cNvSpPr>
          <p:nvPr>
            <p:ph type="body" sz="quarter" idx="13" hasCustomPrompt="1"/>
          </p:nvPr>
        </p:nvSpPr>
        <p:spPr>
          <a:xfrm>
            <a:off x="5398761" y="269410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33" name="文本占位符 32"/>
          <p:cNvSpPr>
            <a:spLocks noGrp="1"/>
          </p:cNvSpPr>
          <p:nvPr>
            <p:ph type="body" sz="quarter" idx="14" hasCustomPrompt="1"/>
          </p:nvPr>
        </p:nvSpPr>
        <p:spPr>
          <a:xfrm>
            <a:off x="5393819" y="4342085"/>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p:cNvSpPr txBox="1"/>
          <p:nvPr userDrawn="1"/>
        </p:nvSpPr>
        <p:spPr>
          <a:xfrm>
            <a:off x="7872505" y="2307097"/>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34" name="文本框 33"/>
          <p:cNvSpPr txBox="1"/>
          <p:nvPr userDrawn="1"/>
        </p:nvSpPr>
        <p:spPr>
          <a:xfrm>
            <a:off x="7872505" y="4016713"/>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06</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35" name="直接连接符 34"/>
          <p:cNvCxnSpPr/>
          <p:nvPr userDrawn="1"/>
        </p:nvCxnSpPr>
        <p:spPr>
          <a:xfrm>
            <a:off x="8191013" y="3333022"/>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8191013" y="5080687"/>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占位符 36"/>
          <p:cNvSpPr>
            <a:spLocks noGrp="1"/>
          </p:cNvSpPr>
          <p:nvPr>
            <p:ph type="body" sz="quarter" idx="15" hasCustomPrompt="1"/>
          </p:nvPr>
        </p:nvSpPr>
        <p:spPr>
          <a:xfrm>
            <a:off x="9146348" y="269157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38" name="文本占位符 37"/>
          <p:cNvSpPr>
            <a:spLocks noGrp="1"/>
          </p:cNvSpPr>
          <p:nvPr>
            <p:ph type="body" sz="quarter" idx="16" hasCustomPrompt="1"/>
          </p:nvPr>
        </p:nvSpPr>
        <p:spPr>
          <a:xfrm>
            <a:off x="9141406" y="4339555"/>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文版式1">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693535"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2"/>
          </p:nvPr>
        </p:nvSpPr>
        <p:spPr>
          <a:xfrm>
            <a:off x="3394187"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3"/>
          </p:nvPr>
        </p:nvSpPr>
        <p:spPr>
          <a:xfrm>
            <a:off x="6096000"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6" name="图片占位符 15"/>
          <p:cNvSpPr>
            <a:spLocks noGrp="1"/>
          </p:cNvSpPr>
          <p:nvPr>
            <p:ph type="pic" sz="quarter" idx="14"/>
          </p:nvPr>
        </p:nvSpPr>
        <p:spPr>
          <a:xfrm>
            <a:off x="8798241"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文版式2">
    <p:spTree>
      <p:nvGrpSpPr>
        <p:cNvPr id="1" name=""/>
        <p:cNvGrpSpPr/>
        <p:nvPr/>
      </p:nvGrpSpPr>
      <p:grpSpPr>
        <a:xfrm>
          <a:off x="0" y="0"/>
          <a:ext cx="0" cy="0"/>
          <a:chOff x="0" y="0"/>
          <a:chExt cx="0" cy="0"/>
        </a:xfrm>
      </p:grpSpPr>
      <p:sp>
        <p:nvSpPr>
          <p:cNvPr id="10" name="图片占位符 9"/>
          <p:cNvSpPr>
            <a:spLocks noGrp="1"/>
          </p:cNvSpPr>
          <p:nvPr>
            <p:ph type="pic" sz="quarter" idx="11"/>
          </p:nvPr>
        </p:nvSpPr>
        <p:spPr>
          <a:xfrm>
            <a:off x="911452"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1" name="图片占位符 10"/>
          <p:cNvSpPr>
            <a:spLocks noGrp="1"/>
          </p:cNvSpPr>
          <p:nvPr>
            <p:ph type="pic" sz="quarter" idx="12"/>
          </p:nvPr>
        </p:nvSpPr>
        <p:spPr>
          <a:xfrm>
            <a:off x="3740235"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6569018"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4"/>
          </p:nvPr>
        </p:nvSpPr>
        <p:spPr>
          <a:xfrm>
            <a:off x="9397801"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文版式3">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886052"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2"/>
          </p:nvPr>
        </p:nvSpPr>
        <p:spPr>
          <a:xfrm>
            <a:off x="3727535"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3"/>
          </p:nvPr>
        </p:nvSpPr>
        <p:spPr>
          <a:xfrm>
            <a:off x="6569018"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6" name="图片占位符 15"/>
          <p:cNvSpPr>
            <a:spLocks noGrp="1"/>
          </p:cNvSpPr>
          <p:nvPr>
            <p:ph type="pic" sz="quarter" idx="14"/>
          </p:nvPr>
        </p:nvSpPr>
        <p:spPr>
          <a:xfrm>
            <a:off x="9410501" y="1783294"/>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文版式4">
    <p:spTree>
      <p:nvGrpSpPr>
        <p:cNvPr id="1" name=""/>
        <p:cNvGrpSpPr/>
        <p:nvPr/>
      </p:nvGrpSpPr>
      <p:grpSpPr>
        <a:xfrm>
          <a:off x="0" y="0"/>
          <a:ext cx="0" cy="0"/>
          <a:chOff x="0" y="0"/>
          <a:chExt cx="0" cy="0"/>
        </a:xfrm>
      </p:grpSpPr>
      <p:sp>
        <p:nvSpPr>
          <p:cNvPr id="11" name="图片占位符 10"/>
          <p:cNvSpPr>
            <a:spLocks noGrp="1"/>
          </p:cNvSpPr>
          <p:nvPr>
            <p:ph type="pic" sz="quarter" idx="12"/>
          </p:nvPr>
        </p:nvSpPr>
        <p:spPr>
          <a:xfrm>
            <a:off x="4519809"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8317108"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p:cNvSpPr>
            <a:spLocks noGrp="1"/>
          </p:cNvSpPr>
          <p:nvPr>
            <p:ph type="pic" sz="quarter" idx="11"/>
          </p:nvPr>
        </p:nvSpPr>
        <p:spPr>
          <a:xfrm>
            <a:off x="722510"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CD3972AB-912B-449E-ACFF-B7F39EC2053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A86B3AB6-3DCE-4D14-AA80-0D566E9A0D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8.png"/><Relationship Id="rId1"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8.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25025" y="903205"/>
            <a:ext cx="7482626" cy="1323439"/>
          </a:xfrm>
        </p:spPr>
        <p:txBody>
          <a:bodyPr wrap="square">
            <a:spAutoFit/>
          </a:bodyPr>
          <a:lstStyle/>
          <a:p>
            <a:r>
              <a:rPr lang="en-US" altLang="zh-CN" sz="4000" dirty="0"/>
              <a:t>Project 6, </a:t>
            </a:r>
            <a:r>
              <a:rPr lang="en-US" altLang="zh-CN" sz="4000" i="0" dirty="0">
                <a:effectLst/>
                <a:ea typeface="等线 Light" panose="02010600030101010101" pitchFamily="2" charset="-122"/>
              </a:rPr>
              <a:t>Movie Popularity and Rating Trends Analysis</a:t>
            </a:r>
            <a:endParaRPr lang="zh-CN" altLang="en-US" sz="4000" dirty="0"/>
          </a:p>
        </p:txBody>
      </p:sp>
      <p:sp>
        <p:nvSpPr>
          <p:cNvPr id="7" name="文本占位符 6"/>
          <p:cNvSpPr>
            <a:spLocks noGrp="1"/>
          </p:cNvSpPr>
          <p:nvPr>
            <p:ph type="body" sz="quarter" idx="11"/>
          </p:nvPr>
        </p:nvSpPr>
        <p:spPr>
          <a:xfrm>
            <a:off x="4816699" y="2552849"/>
            <a:ext cx="6112370" cy="645160"/>
          </a:xfrm>
        </p:spPr>
        <p:txBody>
          <a:bodyPr wrap="square">
            <a:spAutoFit/>
          </a:bodyPr>
          <a:lstStyle/>
          <a:p>
            <a:r>
              <a:rPr lang="en-US" altLang="zh-CN" dirty="0" err="1"/>
              <a:t>Haoyuan</a:t>
            </a:r>
            <a:r>
              <a:rPr lang="en-US" altLang="zh-CN" dirty="0"/>
              <a:t> Jiang, </a:t>
            </a:r>
            <a:r>
              <a:rPr lang="en-US" altLang="zh-CN" dirty="0" err="1"/>
              <a:t>Mengxi</a:t>
            </a:r>
            <a:r>
              <a:rPr lang="en-US" altLang="zh-CN" dirty="0"/>
              <a:t> Zhao, Yan Song, </a:t>
            </a:r>
            <a:r>
              <a:rPr lang="en-US" altLang="zh-CN" dirty="0" err="1"/>
              <a:t>Zecheng</a:t>
            </a:r>
            <a:r>
              <a:rPr lang="en-US" altLang="zh-CN" dirty="0"/>
              <a:t> Qiu</a:t>
            </a:r>
            <a:endParaRPr lang="en-US" altLang="zh-CN" dirty="0"/>
          </a:p>
          <a:p>
            <a:r>
              <a:rPr lang="en-US" altLang="zh-CN" dirty="0"/>
              <a:t>Reporter: </a:t>
            </a:r>
            <a:r>
              <a:rPr lang="en-US" altLang="zh-CN" dirty="0" err="1"/>
              <a:t>Zecheng</a:t>
            </a:r>
            <a:r>
              <a:rPr lang="en-US" altLang="zh-CN" dirty="0"/>
              <a:t> Qiu &amp; </a:t>
            </a:r>
            <a:r>
              <a:rPr lang="en-US" altLang="zh-CN" dirty="0"/>
              <a:t>Haoyuan Jiang</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912028" y="1688123"/>
            <a:ext cx="8129917" cy="5169877"/>
          </a:xfrm>
          <a:prstGeom prst="rect">
            <a:avLst/>
          </a:prstGeom>
        </p:spPr>
      </p:pic>
      <p:pic>
        <p:nvPicPr>
          <p:cNvPr id="3" name="图片 2"/>
          <p:cNvPicPr>
            <a:picLocks noChangeAspect="1"/>
          </p:cNvPicPr>
          <p:nvPr/>
        </p:nvPicPr>
        <p:blipFill>
          <a:blip r:embed="rId2"/>
          <a:stretch>
            <a:fillRect/>
          </a:stretch>
        </p:blipFill>
        <p:spPr>
          <a:xfrm>
            <a:off x="276354" y="142462"/>
            <a:ext cx="5477639" cy="17337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009622" y="282014"/>
            <a:ext cx="4172755" cy="1569660"/>
          </a:xfrm>
        </p:spPr>
        <p:txBody>
          <a:bodyPr/>
          <a:lstStyle/>
          <a:p>
            <a:r>
              <a:rPr lang="en-US" altLang="zh-CN" dirty="0"/>
              <a:t>Task5</a:t>
            </a:r>
            <a:endParaRPr lang="en-US" altLang="zh-CN" dirty="0"/>
          </a:p>
          <a:p>
            <a:r>
              <a:rPr lang="en-US" altLang="zh-CN" dirty="0"/>
              <a:t>Temporal Analysis</a:t>
            </a:r>
            <a:endParaRPr lang="zh-CN" altLang="en-US" dirty="0"/>
          </a:p>
        </p:txBody>
      </p:sp>
      <p:pic>
        <p:nvPicPr>
          <p:cNvPr id="4" name="图片 3"/>
          <p:cNvPicPr>
            <a:picLocks noChangeAspect="1"/>
          </p:cNvPicPr>
          <p:nvPr/>
        </p:nvPicPr>
        <p:blipFill>
          <a:blip r:embed="rId1"/>
          <a:stretch>
            <a:fillRect/>
          </a:stretch>
        </p:blipFill>
        <p:spPr>
          <a:xfrm>
            <a:off x="611343" y="2142080"/>
            <a:ext cx="5792008" cy="1686160"/>
          </a:xfrm>
          <a:prstGeom prst="rect">
            <a:avLst/>
          </a:prstGeom>
        </p:spPr>
      </p:pic>
      <p:pic>
        <p:nvPicPr>
          <p:cNvPr id="6" name="图片 5"/>
          <p:cNvPicPr>
            <a:picLocks noChangeAspect="1"/>
          </p:cNvPicPr>
          <p:nvPr/>
        </p:nvPicPr>
        <p:blipFill>
          <a:blip r:embed="rId2"/>
          <a:stretch>
            <a:fillRect/>
          </a:stretch>
        </p:blipFill>
        <p:spPr>
          <a:xfrm>
            <a:off x="7173521" y="1375050"/>
            <a:ext cx="4001058" cy="5344271"/>
          </a:xfrm>
          <a:prstGeom prst="rect">
            <a:avLst/>
          </a:prstGeom>
        </p:spPr>
      </p:pic>
      <p:sp>
        <p:nvSpPr>
          <p:cNvPr id="7" name="文本框 6"/>
          <p:cNvSpPr txBox="1"/>
          <p:nvPr/>
        </p:nvSpPr>
        <p:spPr>
          <a:xfrm>
            <a:off x="611343" y="1415500"/>
            <a:ext cx="6362163" cy="535531"/>
          </a:xfrm>
          <a:prstGeom prst="rect">
            <a:avLst/>
          </a:prstGeom>
          <a:noFill/>
        </p:spPr>
        <p:txBody>
          <a:bodyPr wrap="square" rtlCol="0">
            <a:spAutoFit/>
          </a:bodyPr>
          <a:lstStyle/>
          <a:p>
            <a:pPr>
              <a:lnSpc>
                <a:spcPts val="1650"/>
              </a:lnSpc>
            </a:pPr>
            <a:r>
              <a:rPr lang="en-US" altLang="zh-CN" dirty="0"/>
              <a:t>In this step, we calculated the average rating and popularity of each released film for each year and made </a:t>
            </a:r>
            <a:r>
              <a:rPr lang="en-US" altLang="zh-CN" dirty="0" err="1"/>
              <a:t>dataframes</a:t>
            </a:r>
            <a:r>
              <a:rPr lang="en-US" altLang="zh-CN" dirty="0"/>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31989" y="1072166"/>
            <a:ext cx="5982535" cy="2724530"/>
          </a:xfrm>
          <a:prstGeom prst="rect">
            <a:avLst/>
          </a:prstGeom>
        </p:spPr>
      </p:pic>
      <p:sp>
        <p:nvSpPr>
          <p:cNvPr id="4" name="文本框 3"/>
          <p:cNvSpPr txBox="1"/>
          <p:nvPr/>
        </p:nvSpPr>
        <p:spPr>
          <a:xfrm>
            <a:off x="631989" y="244699"/>
            <a:ext cx="7301397" cy="535531"/>
          </a:xfrm>
          <a:prstGeom prst="rect">
            <a:avLst/>
          </a:prstGeom>
          <a:noFill/>
        </p:spPr>
        <p:txBody>
          <a:bodyPr wrap="square" rtlCol="0">
            <a:spAutoFit/>
          </a:bodyPr>
          <a:lstStyle/>
          <a:p>
            <a:pPr>
              <a:lnSpc>
                <a:spcPts val="1650"/>
              </a:lnSpc>
            </a:pPr>
            <a:r>
              <a:rPr lang="en-US" altLang="zh-CN" dirty="0"/>
              <a:t>In this step, we visualize the two </a:t>
            </a:r>
            <a:r>
              <a:rPr lang="en-US" altLang="zh-CN" dirty="0" err="1"/>
              <a:t>dataframes</a:t>
            </a:r>
            <a:r>
              <a:rPr lang="en-US" altLang="zh-CN" dirty="0"/>
              <a:t> we obtained in the previous step. Two conclusions were drawn.</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379323" y="318282"/>
            <a:ext cx="7283608" cy="4357373"/>
          </a:xfrm>
          <a:prstGeom prst="rect">
            <a:avLst/>
          </a:prstGeom>
        </p:spPr>
      </p:pic>
      <p:sp>
        <p:nvSpPr>
          <p:cNvPr id="2" name="文本框 1"/>
          <p:cNvSpPr txBox="1"/>
          <p:nvPr/>
        </p:nvSpPr>
        <p:spPr>
          <a:xfrm>
            <a:off x="734096" y="4675655"/>
            <a:ext cx="10135673" cy="2031325"/>
          </a:xfrm>
          <a:prstGeom prst="rect">
            <a:avLst/>
          </a:prstGeom>
          <a:noFill/>
        </p:spPr>
        <p:txBody>
          <a:bodyPr wrap="square" rtlCol="0">
            <a:spAutoFit/>
          </a:bodyPr>
          <a:lstStyle/>
          <a:p>
            <a:r>
              <a:rPr lang="en-US" altLang="zh-CN" b="1" dirty="0">
                <a:solidFill>
                  <a:srgbClr val="800000"/>
                </a:solidFill>
                <a:effectLst/>
                <a:latin typeface="Consolas" panose="020B0609020204030204" pitchFamily="49" charset="0"/>
              </a:rPr>
              <a:t>	</a:t>
            </a:r>
            <a:r>
              <a:rPr lang="en-US" altLang="zh-CN" dirty="0"/>
              <a:t>Conclusion 1:In general, the more recent the films, the more popular they are. And there will be an explosive growth in movies after 2020.It shows that people pay more attention to movies released in recent years.</a:t>
            </a:r>
            <a:endParaRPr lang="en-US" altLang="zh-CN" dirty="0"/>
          </a:p>
          <a:p>
            <a:r>
              <a:rPr lang="en-US" altLang="zh-CN" dirty="0"/>
              <a:t>	Conclusion 2:In general, older films have higher average ratings. Despite the downward trend in the overall rating, the average rating has rebounded in the past five years. It reflects people's praise for the past classics and their dissatisfaction with the quality of recent films.</a:t>
            </a:r>
            <a:endParaRPr lang="en-US" altLang="zh-CN" dirty="0"/>
          </a:p>
          <a:p>
            <a:pPr algn="l"/>
            <a:endParaRPr lang="zh-CN" altLang="en-US" b="1" dirty="0">
              <a:solidFill>
                <a:srgbClr val="800000"/>
              </a:solidFill>
              <a:effectLst/>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049517" y="1552313"/>
            <a:ext cx="6850796" cy="4236576"/>
          </a:xfrm>
          <a:prstGeom prst="rect">
            <a:avLst/>
          </a:prstGeom>
        </p:spPr>
      </p:pic>
      <p:sp>
        <p:nvSpPr>
          <p:cNvPr id="2" name="文本占位符 1"/>
          <p:cNvSpPr>
            <a:spLocks noGrp="1"/>
          </p:cNvSpPr>
          <p:nvPr>
            <p:ph type="body" sz="quarter" idx="10"/>
          </p:nvPr>
        </p:nvSpPr>
        <p:spPr>
          <a:xfrm>
            <a:off x="4054698" y="307771"/>
            <a:ext cx="4082603" cy="1569660"/>
          </a:xfrm>
        </p:spPr>
        <p:txBody>
          <a:bodyPr/>
          <a:lstStyle/>
          <a:p>
            <a:r>
              <a:rPr lang="en-US" altLang="zh-CN" dirty="0"/>
              <a:t>Task 6</a:t>
            </a:r>
            <a:endParaRPr lang="en-US" altLang="zh-CN" dirty="0"/>
          </a:p>
          <a:p>
            <a:r>
              <a:rPr lang="en-US" altLang="zh-CN" dirty="0"/>
              <a:t>Data Visualization</a:t>
            </a:r>
            <a:endParaRPr lang="zh-CN" altLang="en-US" dirty="0"/>
          </a:p>
        </p:txBody>
      </p:sp>
      <p:pic>
        <p:nvPicPr>
          <p:cNvPr id="4" name="图片 3"/>
          <p:cNvPicPr>
            <a:picLocks noChangeAspect="1"/>
          </p:cNvPicPr>
          <p:nvPr/>
        </p:nvPicPr>
        <p:blipFill>
          <a:blip r:embed="rId2"/>
          <a:stretch>
            <a:fillRect/>
          </a:stretch>
        </p:blipFill>
        <p:spPr>
          <a:xfrm>
            <a:off x="524505" y="1552313"/>
            <a:ext cx="4420217" cy="1876687"/>
          </a:xfrm>
          <a:prstGeom prst="rect">
            <a:avLst/>
          </a:prstGeom>
        </p:spPr>
      </p:pic>
      <p:sp>
        <p:nvSpPr>
          <p:cNvPr id="9" name="文本框 8"/>
          <p:cNvSpPr txBox="1"/>
          <p:nvPr/>
        </p:nvSpPr>
        <p:spPr>
          <a:xfrm>
            <a:off x="524505" y="3541691"/>
            <a:ext cx="4525012" cy="3151632"/>
          </a:xfrm>
          <a:prstGeom prst="rect">
            <a:avLst/>
          </a:prstGeom>
          <a:noFill/>
        </p:spPr>
        <p:txBody>
          <a:bodyPr wrap="square" rtlCol="0">
            <a:spAutoFit/>
          </a:bodyPr>
          <a:lstStyle/>
          <a:p>
            <a:pPr>
              <a:lnSpc>
                <a:spcPts val="1650"/>
              </a:lnSpc>
            </a:pPr>
            <a:r>
              <a:rPr lang="en-US" altLang="zh-CN" dirty="0"/>
              <a:t>In this step, we realized the data visualization of movie rating distribution and popularity. Two conclusions are drawn</a:t>
            </a:r>
            <a:endParaRPr lang="en-US" altLang="zh-CN" dirty="0"/>
          </a:p>
          <a:p>
            <a:pPr>
              <a:lnSpc>
                <a:spcPts val="1650"/>
              </a:lnSpc>
            </a:pPr>
            <a:r>
              <a:rPr lang="en-US" altLang="zh-CN" dirty="0"/>
              <a:t>.</a:t>
            </a:r>
            <a:endParaRPr lang="en-US" altLang="zh-CN" dirty="0"/>
          </a:p>
          <a:p>
            <a:pPr>
              <a:lnSpc>
                <a:spcPts val="1650"/>
              </a:lnSpc>
            </a:pPr>
            <a:r>
              <a:rPr lang="en-US" altLang="zh-CN" dirty="0"/>
              <a:t>1. The movie rating distribution presents an elliptical distribution. Most of them are between 5.5 and 7.5. This means that the average level of film production is around 6.5, with not many films either very good or very bad.</a:t>
            </a:r>
            <a:endParaRPr lang="en-US" altLang="zh-CN" dirty="0"/>
          </a:p>
          <a:p>
            <a:pPr>
              <a:lnSpc>
                <a:spcPts val="1650"/>
              </a:lnSpc>
            </a:pPr>
            <a:r>
              <a:rPr lang="en-US" altLang="zh-CN" dirty="0"/>
              <a:t>2. The popularity of a film increases with its rating. It also shows that rating is powerful in judging whether a film is an excellent film recognized by the public.</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9593872"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6670" y="155407"/>
            <a:ext cx="9970012" cy="6547186"/>
          </a:xfrm>
          <a:prstGeom prst="rect">
            <a:avLst/>
          </a:prstGeom>
        </p:spPr>
      </p:pic>
      <p:sp>
        <p:nvSpPr>
          <p:cNvPr id="5" name="文本框 4"/>
          <p:cNvSpPr txBox="1"/>
          <p:nvPr/>
        </p:nvSpPr>
        <p:spPr>
          <a:xfrm>
            <a:off x="8564451" y="360608"/>
            <a:ext cx="2995560" cy="1477328"/>
          </a:xfrm>
          <a:prstGeom prst="rect">
            <a:avLst/>
          </a:prstGeom>
          <a:noFill/>
        </p:spPr>
        <p:txBody>
          <a:bodyPr wrap="square" rtlCol="0">
            <a:spAutoFit/>
          </a:bodyPr>
          <a:lstStyle/>
          <a:p>
            <a:pPr algn="l"/>
            <a:r>
              <a:rPr lang="en-US" altLang="zh-CN" dirty="0"/>
              <a:t>In this step, we draw a network diagram that shows the strong correlation and fit between the various movie genres.</a:t>
            </a:r>
            <a:endParaRPr lang="zh-CN" altLang="en-US" b="1" dirty="0">
              <a:solidFill>
                <a:srgbClr val="800000"/>
              </a:solidFill>
              <a:effectLst/>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85622" y="282013"/>
            <a:ext cx="7220755" cy="2062103"/>
          </a:xfrm>
        </p:spPr>
        <p:txBody>
          <a:bodyPr/>
          <a:lstStyle/>
          <a:p>
            <a:r>
              <a:rPr lang="en-US" altLang="zh-CN" dirty="0"/>
              <a:t>Task 7</a:t>
            </a:r>
            <a:endParaRPr lang="en-US" altLang="zh-CN" dirty="0"/>
          </a:p>
          <a:p>
            <a:r>
              <a:rPr lang="en-US" altLang="zh-CN" dirty="0"/>
              <a:t>Recommendation System Basics</a:t>
            </a:r>
            <a:endParaRPr lang="zh-CN" altLang="en-US" dirty="0"/>
          </a:p>
        </p:txBody>
      </p:sp>
      <p:pic>
        <p:nvPicPr>
          <p:cNvPr id="4" name="图片 3"/>
          <p:cNvPicPr>
            <a:picLocks noChangeAspect="1"/>
          </p:cNvPicPr>
          <p:nvPr/>
        </p:nvPicPr>
        <p:blipFill>
          <a:blip r:embed="rId1"/>
          <a:stretch>
            <a:fillRect/>
          </a:stretch>
        </p:blipFill>
        <p:spPr>
          <a:xfrm>
            <a:off x="721216" y="1453056"/>
            <a:ext cx="8149532" cy="5404944"/>
          </a:xfrm>
          <a:prstGeom prst="rect">
            <a:avLst/>
          </a:prstGeom>
        </p:spPr>
      </p:pic>
      <p:sp>
        <p:nvSpPr>
          <p:cNvPr id="5" name="文本框 4"/>
          <p:cNvSpPr txBox="1"/>
          <p:nvPr/>
        </p:nvSpPr>
        <p:spPr>
          <a:xfrm>
            <a:off x="9234152" y="1841679"/>
            <a:ext cx="2236631" cy="2308324"/>
          </a:xfrm>
          <a:prstGeom prst="rect">
            <a:avLst/>
          </a:prstGeom>
          <a:noFill/>
        </p:spPr>
        <p:txBody>
          <a:bodyPr wrap="square" rtlCol="0">
            <a:spAutoFit/>
          </a:bodyPr>
          <a:lstStyle/>
          <a:p>
            <a:pPr algn="l"/>
            <a:r>
              <a:rPr lang="en-US" altLang="zh-CN" dirty="0"/>
              <a:t>In this step, we can analyze preferences by genre name, release year and title, and finally make recommendations based on ratings and popularity.</a:t>
            </a:r>
            <a:endParaRPr lang="zh-CN" altLang="en-US" b="1" dirty="0">
              <a:solidFill>
                <a:srgbClr val="800000"/>
              </a:solidFill>
              <a:effectLst/>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885984" y="936010"/>
            <a:ext cx="9043085" cy="2492990"/>
          </a:xfrm>
        </p:spPr>
        <p:txBody>
          <a:bodyPr/>
          <a:lstStyle/>
          <a:p>
            <a:r>
              <a:rPr lang="en-US" altLang="zh-CN" dirty="0"/>
              <a:t>Extra Content:</a:t>
            </a:r>
            <a:endParaRPr lang="en-US" altLang="zh-CN" dirty="0"/>
          </a:p>
          <a:p>
            <a:r>
              <a:rPr lang="en-US" altLang="zh-CN" sz="2400" dirty="0"/>
              <a:t>Graphical Interface of the recommendation system</a:t>
            </a:r>
            <a:endParaRPr lang="en-US" altLang="zh-CN" sz="2400" dirty="0"/>
          </a:p>
          <a:p>
            <a:endParaRPr lang="zh-CN" altLang="en-US" dirty="0"/>
          </a:p>
        </p:txBody>
      </p:sp>
      <p:sp>
        <p:nvSpPr>
          <p:cNvPr id="3" name="文本占位符 2"/>
          <p:cNvSpPr>
            <a:spLocks noGrp="1"/>
          </p:cNvSpPr>
          <p:nvPr>
            <p:ph type="body" sz="quarter" idx="11"/>
          </p:nvPr>
        </p:nvSpPr>
        <p:spPr/>
        <p:txBody>
          <a:bodyPr/>
          <a:lstStyle/>
          <a:p>
            <a:r>
              <a:rPr lang="en-US" altLang="zh-CN" dirty="0"/>
              <a:t>Reporter: </a:t>
            </a:r>
            <a:r>
              <a:rPr lang="en-US" altLang="zh-CN" dirty="0" err="1"/>
              <a:t>Haoyuan</a:t>
            </a:r>
            <a:r>
              <a:rPr lang="en-US" altLang="zh-CN" dirty="0"/>
              <a:t> Jiang</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hlinkClick r:id="" action="ppaction://ole?verb="/>
          </p:cNvPr>
          <p:cNvGraphicFramePr>
            <a:graphicFrameLocks noChangeAspect="1"/>
          </p:cNvGraphicFramePr>
          <p:nvPr/>
        </p:nvGraphicFramePr>
        <p:xfrm>
          <a:off x="5401310" y="3228340"/>
          <a:ext cx="561340" cy="401320"/>
        </p:xfrm>
        <a:graphic>
          <a:graphicData uri="http://schemas.openxmlformats.org/presentationml/2006/ole">
            <mc:AlternateContent xmlns:mc="http://schemas.openxmlformats.org/markup-compatibility/2006">
              <mc:Choice xmlns:v="urn:schemas-microsoft-com:vml" Requires="v">
                <p:oleObj spid="_x0000_s1025" name="" r:id="rId1" imgW="561340" imgH="401320" progId="Package">
                  <p:embed/>
                </p:oleObj>
              </mc:Choice>
              <mc:Fallback>
                <p:oleObj name="" r:id="rId1" imgW="561340" imgH="401320" progId="Package">
                  <p:embed/>
                  <p:pic>
                    <p:nvPicPr>
                      <p:cNvPr id="0" name="图片 1024"/>
                      <p:cNvPicPr/>
                      <p:nvPr/>
                    </p:nvPicPr>
                    <p:blipFill>
                      <a:blip r:embed="rId2"/>
                      <a:stretch>
                        <a:fillRect/>
                      </a:stretch>
                    </p:blipFill>
                    <p:spPr>
                      <a:xfrm>
                        <a:off x="5401310" y="3228340"/>
                        <a:ext cx="561340" cy="40132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00842" y="314608"/>
            <a:ext cx="3390314" cy="1077218"/>
          </a:xfrm>
        </p:spPr>
        <p:txBody>
          <a:bodyPr/>
          <a:lstStyle/>
          <a:p>
            <a:r>
              <a:rPr lang="en-US" altLang="zh-CN" dirty="0"/>
              <a:t>Introduction to the Dataset</a:t>
            </a:r>
            <a:endParaRPr lang="zh-CN" altLang="en-US" dirty="0"/>
          </a:p>
        </p:txBody>
      </p:sp>
      <p:sp>
        <p:nvSpPr>
          <p:cNvPr id="5" name="文本框 4"/>
          <p:cNvSpPr txBox="1"/>
          <p:nvPr/>
        </p:nvSpPr>
        <p:spPr>
          <a:xfrm>
            <a:off x="954257" y="1281685"/>
            <a:ext cx="10283483" cy="2862322"/>
          </a:xfrm>
          <a:prstGeom prst="rect">
            <a:avLst/>
          </a:prstGeom>
          <a:noFill/>
          <a:ln>
            <a:noFill/>
          </a:ln>
        </p:spPr>
        <p:txBody>
          <a:bodyPr wrap="square" rtlCol="0">
            <a:spAutoFit/>
          </a:bodyPr>
          <a:lstStyle/>
          <a:p>
            <a:r>
              <a:rPr lang="en-US" altLang="zh-CN" b="0" i="0" dirty="0">
                <a:solidFill>
                  <a:srgbClr val="060607"/>
                </a:solidFill>
                <a:effectLst/>
                <a:latin typeface="-apple-system"/>
              </a:rPr>
              <a:t>We will be analyzing a dataset of movies with various attributes including ratings, popularity, and genres. </a:t>
            </a:r>
            <a:endParaRPr lang="en-US" altLang="zh-CN" b="0" i="0" dirty="0">
              <a:solidFill>
                <a:srgbClr val="060607"/>
              </a:solidFill>
              <a:effectLst/>
              <a:latin typeface="-apple-system"/>
            </a:endParaRPr>
          </a:p>
          <a:p>
            <a:r>
              <a:rPr lang="en-US" altLang="zh-CN" b="0" i="0" dirty="0">
                <a:solidFill>
                  <a:srgbClr val="060607"/>
                </a:solidFill>
                <a:effectLst/>
                <a:latin typeface="-apple-system"/>
              </a:rPr>
              <a:t>Here is some libraries and the document loading part.</a:t>
            </a:r>
            <a:endParaRPr lang="en-US" altLang="zh-CN" b="0" i="0" dirty="0">
              <a:solidFill>
                <a:srgbClr val="060607"/>
              </a:solidFill>
              <a:effectLst/>
              <a:latin typeface="-apple-system"/>
            </a:endParaRPr>
          </a:p>
          <a:p>
            <a:endParaRPr lang="en-US" altLang="zh-CN" dirty="0">
              <a:solidFill>
                <a:srgbClr val="060607"/>
              </a:solidFill>
              <a:latin typeface="-apple-system"/>
            </a:endParaRPr>
          </a:p>
          <a:p>
            <a:r>
              <a:rPr lang="en-US" altLang="zh-CN" b="0" i="0" dirty="0" err="1">
                <a:solidFill>
                  <a:srgbClr val="060607"/>
                </a:solidFill>
                <a:effectLst/>
                <a:latin typeface="-apple-system"/>
              </a:rPr>
              <a:t>Networkx</a:t>
            </a:r>
            <a:r>
              <a:rPr lang="en-US" altLang="zh-CN" b="0" i="0" dirty="0">
                <a:solidFill>
                  <a:srgbClr val="060607"/>
                </a:solidFill>
                <a:effectLst/>
                <a:latin typeface="-apple-system"/>
              </a:rPr>
              <a:t> is a Python package for the creation, manipulation, and study of the structure, dynamics, and functions of complex networks.</a:t>
            </a:r>
            <a:endParaRPr lang="en-US" altLang="zh-CN" dirty="0">
              <a:solidFill>
                <a:srgbClr val="060607"/>
              </a:solidFill>
              <a:latin typeface="-apple-system"/>
            </a:endParaRPr>
          </a:p>
          <a:p>
            <a:r>
              <a:rPr lang="en-US" altLang="zh-CN" b="0" i="0" dirty="0" err="1">
                <a:solidFill>
                  <a:srgbClr val="060607"/>
                </a:solidFill>
                <a:effectLst/>
                <a:latin typeface="-apple-system"/>
              </a:rPr>
              <a:t>Itertools</a:t>
            </a:r>
            <a:r>
              <a:rPr lang="en-US" altLang="zh-CN" b="0" i="0" dirty="0">
                <a:solidFill>
                  <a:srgbClr val="060607"/>
                </a:solidFill>
                <a:effectLst/>
                <a:latin typeface="-apple-system"/>
              </a:rPr>
              <a:t> is a module in Python's standard library that provides functions that perform various operations on </a:t>
            </a:r>
            <a:r>
              <a:rPr lang="en-US" altLang="zh-CN" b="0" i="0" dirty="0" err="1">
                <a:solidFill>
                  <a:srgbClr val="060607"/>
                </a:solidFill>
                <a:effectLst/>
                <a:latin typeface="-apple-system"/>
              </a:rPr>
              <a:t>iterable</a:t>
            </a:r>
            <a:r>
              <a:rPr lang="en-US" altLang="zh-CN" b="0" i="0" dirty="0">
                <a:solidFill>
                  <a:srgbClr val="060607"/>
                </a:solidFill>
                <a:effectLst/>
                <a:latin typeface="-apple-system"/>
              </a:rPr>
              <a:t> objects, including combinations.</a:t>
            </a:r>
            <a:endParaRPr lang="en-US" altLang="zh-CN" b="0" i="0" dirty="0">
              <a:solidFill>
                <a:srgbClr val="060607"/>
              </a:solidFill>
              <a:effectLst/>
              <a:latin typeface="-apple-system"/>
            </a:endParaRPr>
          </a:p>
          <a:p>
            <a:r>
              <a:rPr lang="en-US" altLang="zh-CN" b="0" i="0" dirty="0">
                <a:solidFill>
                  <a:srgbClr val="060607"/>
                </a:solidFill>
                <a:effectLst/>
                <a:latin typeface="-apple-system"/>
              </a:rPr>
              <a:t> </a:t>
            </a:r>
            <a:r>
              <a:rPr lang="en-US" altLang="zh-CN" b="0" i="0" dirty="0" err="1">
                <a:solidFill>
                  <a:srgbClr val="060607"/>
                </a:solidFill>
                <a:effectLst/>
                <a:latin typeface="-apple-system"/>
              </a:rPr>
              <a:t>ast</a:t>
            </a:r>
            <a:r>
              <a:rPr lang="en-US" altLang="zh-CN" b="0" i="0" dirty="0">
                <a:solidFill>
                  <a:srgbClr val="060607"/>
                </a:solidFill>
                <a:effectLst/>
                <a:latin typeface="-apple-system"/>
              </a:rPr>
              <a:t> is a module for working with Abstract Syntax Trees (ASTs), which are used </a:t>
            </a:r>
            <a:r>
              <a:rPr lang="en-US" altLang="zh-CN" b="0" i="0">
                <a:solidFill>
                  <a:srgbClr val="060607"/>
                </a:solidFill>
                <a:effectLst/>
                <a:latin typeface="-apple-system"/>
              </a:rPr>
              <a:t>in areas </a:t>
            </a:r>
            <a:r>
              <a:rPr lang="en-US" altLang="zh-CN" b="0" i="0" dirty="0">
                <a:solidFill>
                  <a:srgbClr val="060607"/>
                </a:solidFill>
                <a:effectLst/>
                <a:latin typeface="-apple-system"/>
              </a:rPr>
              <a:t>including compilers, interpreters, and static analysis tools.</a:t>
            </a:r>
            <a:endParaRPr lang="en-US" altLang="zh-CN" b="0" i="0" dirty="0">
              <a:solidFill>
                <a:srgbClr val="060607"/>
              </a:solidFill>
              <a:effectLst/>
              <a:latin typeface="-apple-system"/>
            </a:endParaRPr>
          </a:p>
          <a:p>
            <a:endParaRPr lang="en-US" altLang="zh-CN" b="0" i="0" dirty="0">
              <a:solidFill>
                <a:srgbClr val="060607"/>
              </a:solidFill>
              <a:effectLst/>
              <a:latin typeface="-apple-system"/>
            </a:endParaRPr>
          </a:p>
        </p:txBody>
      </p:sp>
      <p:pic>
        <p:nvPicPr>
          <p:cNvPr id="7" name="图片 6"/>
          <p:cNvPicPr>
            <a:picLocks noChangeAspect="1"/>
          </p:cNvPicPr>
          <p:nvPr/>
        </p:nvPicPr>
        <p:blipFill>
          <a:blip r:embed="rId1"/>
          <a:stretch>
            <a:fillRect/>
          </a:stretch>
        </p:blipFill>
        <p:spPr>
          <a:xfrm>
            <a:off x="954257" y="4348977"/>
            <a:ext cx="3534268" cy="152421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999231" y="1964059"/>
            <a:ext cx="9043085" cy="1107996"/>
          </a:xfrm>
        </p:spPr>
        <p:txBody>
          <a:bodyPr/>
          <a:lstStyle/>
          <a:p>
            <a:r>
              <a:rPr lang="en-US" altLang="zh-CN" sz="6600" dirty="0"/>
              <a:t>Thanks for watching</a:t>
            </a:r>
            <a:endParaRPr lang="zh-CN" altLang="en-US" sz="6600" dirty="0"/>
          </a:p>
        </p:txBody>
      </p:sp>
      <p:sp>
        <p:nvSpPr>
          <p:cNvPr id="3" name="文本占位符 2"/>
          <p:cNvSpPr>
            <a:spLocks noGrp="1"/>
          </p:cNvSpPr>
          <p:nvPr>
            <p:ph type="body" sz="quarter" idx="1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302818"/>
            <a:ext cx="3048000" cy="1077218"/>
          </a:xfrm>
        </p:spPr>
        <p:txBody>
          <a:bodyPr/>
          <a:lstStyle/>
          <a:p>
            <a:r>
              <a:rPr lang="en-US" altLang="zh-CN" dirty="0"/>
              <a:t>Task 1</a:t>
            </a:r>
            <a:endParaRPr lang="en-US" altLang="zh-CN" dirty="0"/>
          </a:p>
          <a:p>
            <a:r>
              <a:rPr lang="en-US" altLang="zh-CN" dirty="0"/>
              <a:t>Data Cleaning</a:t>
            </a:r>
            <a:endParaRPr lang="zh-CN" altLang="en-US" dirty="0"/>
          </a:p>
        </p:txBody>
      </p:sp>
      <p:pic>
        <p:nvPicPr>
          <p:cNvPr id="6" name="图片 5"/>
          <p:cNvPicPr>
            <a:picLocks noChangeAspect="1"/>
          </p:cNvPicPr>
          <p:nvPr/>
        </p:nvPicPr>
        <p:blipFill>
          <a:blip r:embed="rId1"/>
          <a:stretch>
            <a:fillRect/>
          </a:stretch>
        </p:blipFill>
        <p:spPr>
          <a:xfrm>
            <a:off x="6096000" y="2247735"/>
            <a:ext cx="1971950" cy="2362530"/>
          </a:xfrm>
          <a:prstGeom prst="rect">
            <a:avLst/>
          </a:prstGeom>
        </p:spPr>
      </p:pic>
      <p:pic>
        <p:nvPicPr>
          <p:cNvPr id="5" name="图片 4"/>
          <p:cNvPicPr>
            <a:picLocks noChangeAspect="1"/>
          </p:cNvPicPr>
          <p:nvPr/>
        </p:nvPicPr>
        <p:blipFill>
          <a:blip r:embed="rId2"/>
          <a:stretch>
            <a:fillRect/>
          </a:stretch>
        </p:blipFill>
        <p:spPr>
          <a:xfrm>
            <a:off x="774936" y="2247735"/>
            <a:ext cx="4677428" cy="2505425"/>
          </a:xfrm>
          <a:prstGeom prst="rect">
            <a:avLst/>
          </a:prstGeom>
        </p:spPr>
      </p:pic>
      <p:sp>
        <p:nvSpPr>
          <p:cNvPr id="7" name="文本框 6"/>
          <p:cNvSpPr txBox="1"/>
          <p:nvPr/>
        </p:nvSpPr>
        <p:spPr>
          <a:xfrm>
            <a:off x="774936" y="1589649"/>
            <a:ext cx="8959907" cy="646331"/>
          </a:xfrm>
          <a:prstGeom prst="rect">
            <a:avLst/>
          </a:prstGeom>
          <a:noFill/>
          <a:ln>
            <a:noFill/>
          </a:ln>
        </p:spPr>
        <p:txBody>
          <a:bodyPr wrap="square" rtlCol="0">
            <a:spAutoFit/>
          </a:bodyPr>
          <a:lstStyle/>
          <a:p>
            <a:r>
              <a:rPr lang="en-US" altLang="zh-CN" dirty="0"/>
              <a:t>In this step, we read the data in the file and check the integrity of the file and the uniqueness of the data.</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24753"/>
            <a:ext cx="3048000" cy="1569660"/>
          </a:xfrm>
        </p:spPr>
        <p:txBody>
          <a:bodyPr/>
          <a:lstStyle/>
          <a:p>
            <a:r>
              <a:rPr lang="en-US" altLang="zh-CN" dirty="0"/>
              <a:t>Task 2</a:t>
            </a:r>
            <a:endParaRPr lang="en-US" altLang="zh-CN" dirty="0"/>
          </a:p>
          <a:p>
            <a:r>
              <a:rPr lang="en-US" altLang="zh-CN" dirty="0"/>
              <a:t>Movie Rating Analysis</a:t>
            </a:r>
            <a:endParaRPr lang="zh-CN" altLang="en-US" dirty="0"/>
          </a:p>
        </p:txBody>
      </p:sp>
      <p:sp>
        <p:nvSpPr>
          <p:cNvPr id="3" name="文本框 2"/>
          <p:cNvSpPr txBox="1"/>
          <p:nvPr/>
        </p:nvSpPr>
        <p:spPr>
          <a:xfrm>
            <a:off x="787791" y="1540529"/>
            <a:ext cx="10466363" cy="923330"/>
          </a:xfrm>
          <a:prstGeom prst="rect">
            <a:avLst/>
          </a:prstGeom>
          <a:noFill/>
          <a:ln>
            <a:noFill/>
          </a:ln>
        </p:spPr>
        <p:txBody>
          <a:bodyPr wrap="square" rtlCol="0">
            <a:spAutoFit/>
          </a:bodyPr>
          <a:lstStyle/>
          <a:p>
            <a:r>
              <a:rPr lang="en-US" altLang="zh-CN" dirty="0"/>
              <a:t> In this step, we found the two movies in the data with the highest and lowest median values in the "</a:t>
            </a:r>
            <a:r>
              <a:rPr lang="en-US" altLang="zh-CN" dirty="0" err="1"/>
              <a:t>vote_average</a:t>
            </a:r>
            <a:r>
              <a:rPr lang="en-US" altLang="zh-CN" dirty="0"/>
              <a:t>" category.</a:t>
            </a:r>
            <a:endParaRPr lang="en-US" altLang="zh-CN" dirty="0"/>
          </a:p>
          <a:p>
            <a:endParaRPr lang="en-US" altLang="zh-CN" dirty="0"/>
          </a:p>
        </p:txBody>
      </p:sp>
      <p:pic>
        <p:nvPicPr>
          <p:cNvPr id="5" name="图片 4"/>
          <p:cNvPicPr>
            <a:picLocks noChangeAspect="1"/>
          </p:cNvPicPr>
          <p:nvPr/>
        </p:nvPicPr>
        <p:blipFill>
          <a:blip r:embed="rId1"/>
          <a:stretch>
            <a:fillRect/>
          </a:stretch>
        </p:blipFill>
        <p:spPr>
          <a:xfrm>
            <a:off x="787791" y="2139702"/>
            <a:ext cx="5849166" cy="1124107"/>
          </a:xfrm>
          <a:prstGeom prst="rect">
            <a:avLst/>
          </a:prstGeom>
        </p:spPr>
      </p:pic>
      <p:pic>
        <p:nvPicPr>
          <p:cNvPr id="7" name="图片 6"/>
          <p:cNvPicPr>
            <a:picLocks noChangeAspect="1"/>
          </p:cNvPicPr>
          <p:nvPr/>
        </p:nvPicPr>
        <p:blipFill>
          <a:blip r:embed="rId2"/>
          <a:stretch>
            <a:fillRect/>
          </a:stretch>
        </p:blipFill>
        <p:spPr>
          <a:xfrm>
            <a:off x="787791" y="3263809"/>
            <a:ext cx="5846563" cy="3394255"/>
          </a:xfrm>
          <a:prstGeom prst="rect">
            <a:avLst/>
          </a:prstGeom>
        </p:spPr>
      </p:pic>
      <p:cxnSp>
        <p:nvCxnSpPr>
          <p:cNvPr id="11" name="直接箭头连接符 20"/>
          <p:cNvCxnSpPr/>
          <p:nvPr/>
        </p:nvCxnSpPr>
        <p:spPr>
          <a:xfrm>
            <a:off x="787791" y="4828067"/>
            <a:ext cx="11211951" cy="0"/>
          </a:xfrm>
          <a:prstGeom prst="straightConnector1">
            <a:avLst/>
          </a:prstGeom>
          <a:ln w="15875">
            <a:solidFill>
              <a:schemeClr val="tx2">
                <a:alpha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sp>
        <p:nvSpPr>
          <p:cNvPr id="14" name="图形 63" descr="线箭头: 直 纯色填充"/>
          <p:cNvSpPr/>
          <p:nvPr/>
        </p:nvSpPr>
        <p:spPr>
          <a:xfrm>
            <a:off x="6781801" y="3589219"/>
            <a:ext cx="838199" cy="323849"/>
          </a:xfrm>
          <a:custGeom>
            <a:avLst/>
            <a:gdLst>
              <a:gd name="connsiteX0" fmla="*/ 809625 w 838199"/>
              <a:gd name="connsiteY0" fmla="*/ 133350 h 323849"/>
              <a:gd name="connsiteX1" fmla="*/ 97155 w 838199"/>
              <a:gd name="connsiteY1" fmla="*/ 133350 h 323849"/>
              <a:gd name="connsiteX2" fmla="*/ 181928 w 838199"/>
              <a:gd name="connsiteY2" fmla="*/ 48577 h 323849"/>
              <a:gd name="connsiteX3" fmla="*/ 181928 w 838199"/>
              <a:gd name="connsiteY3" fmla="*/ 8572 h 323849"/>
              <a:gd name="connsiteX4" fmla="*/ 141923 w 838199"/>
              <a:gd name="connsiteY4" fmla="*/ 8572 h 323849"/>
              <a:gd name="connsiteX5" fmla="*/ 8573 w 838199"/>
              <a:gd name="connsiteY5" fmla="*/ 141923 h 323849"/>
              <a:gd name="connsiteX6" fmla="*/ 8573 w 838199"/>
              <a:gd name="connsiteY6" fmla="*/ 181927 h 323849"/>
              <a:gd name="connsiteX7" fmla="*/ 141923 w 838199"/>
              <a:gd name="connsiteY7" fmla="*/ 315277 h 323849"/>
              <a:gd name="connsiteX8" fmla="*/ 161925 w 838199"/>
              <a:gd name="connsiteY8" fmla="*/ 323850 h 323849"/>
              <a:gd name="connsiteX9" fmla="*/ 181928 w 838199"/>
              <a:gd name="connsiteY9" fmla="*/ 315277 h 323849"/>
              <a:gd name="connsiteX10" fmla="*/ 181928 w 838199"/>
              <a:gd name="connsiteY10" fmla="*/ 275273 h 323849"/>
              <a:gd name="connsiteX11" fmla="*/ 97155 w 838199"/>
              <a:gd name="connsiteY11" fmla="*/ 190500 h 323849"/>
              <a:gd name="connsiteX12" fmla="*/ 809625 w 838199"/>
              <a:gd name="connsiteY12" fmla="*/ 190500 h 323849"/>
              <a:gd name="connsiteX13" fmla="*/ 838200 w 838199"/>
              <a:gd name="connsiteY13" fmla="*/ 161925 h 323849"/>
              <a:gd name="connsiteX14" fmla="*/ 809625 w 838199"/>
              <a:gd name="connsiteY14" fmla="*/ 133350 h 32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8199" h="323849">
                <a:moveTo>
                  <a:pt x="809625" y="133350"/>
                </a:moveTo>
                <a:lnTo>
                  <a:pt x="97155" y="133350"/>
                </a:lnTo>
                <a:lnTo>
                  <a:pt x="181928" y="48577"/>
                </a:lnTo>
                <a:cubicBezTo>
                  <a:pt x="193357" y="37148"/>
                  <a:pt x="193357" y="19050"/>
                  <a:pt x="181928" y="8572"/>
                </a:cubicBezTo>
                <a:cubicBezTo>
                  <a:pt x="170498" y="-2857"/>
                  <a:pt x="152400" y="-2857"/>
                  <a:pt x="141923" y="8572"/>
                </a:cubicBezTo>
                <a:lnTo>
                  <a:pt x="8573" y="141923"/>
                </a:lnTo>
                <a:cubicBezTo>
                  <a:pt x="-2858" y="153352"/>
                  <a:pt x="-2858" y="171450"/>
                  <a:pt x="8573" y="181927"/>
                </a:cubicBezTo>
                <a:lnTo>
                  <a:pt x="141923" y="315277"/>
                </a:lnTo>
                <a:cubicBezTo>
                  <a:pt x="147638" y="320992"/>
                  <a:pt x="155257" y="323850"/>
                  <a:pt x="161925" y="323850"/>
                </a:cubicBezTo>
                <a:cubicBezTo>
                  <a:pt x="168593" y="323850"/>
                  <a:pt x="176213" y="320992"/>
                  <a:pt x="181928" y="315277"/>
                </a:cubicBezTo>
                <a:cubicBezTo>
                  <a:pt x="193357" y="303848"/>
                  <a:pt x="193357" y="285750"/>
                  <a:pt x="181928" y="275273"/>
                </a:cubicBezTo>
                <a:lnTo>
                  <a:pt x="97155" y="190500"/>
                </a:lnTo>
                <a:lnTo>
                  <a:pt x="809625" y="190500"/>
                </a:lnTo>
                <a:cubicBezTo>
                  <a:pt x="825818" y="190500"/>
                  <a:pt x="838200" y="178118"/>
                  <a:pt x="838200" y="161925"/>
                </a:cubicBezTo>
                <a:cubicBezTo>
                  <a:pt x="838200" y="145732"/>
                  <a:pt x="825818" y="133350"/>
                  <a:pt x="809625" y="133350"/>
                </a:cubicBezTo>
                <a:close/>
              </a:path>
            </a:pathLst>
          </a:custGeom>
          <a:solidFill>
            <a:schemeClr val="tx2">
              <a:alpha val="30000"/>
            </a:schemeClr>
          </a:solidFill>
          <a:ln w="605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latin typeface="Arial" panose="020B0604020202020204" pitchFamily="34" charset="0"/>
              <a:ea typeface="微软雅黑" panose="020B0503020204020204" pitchFamily="34" charset="-122"/>
            </a:endParaRPr>
          </a:p>
        </p:txBody>
      </p:sp>
      <p:sp>
        <p:nvSpPr>
          <p:cNvPr id="15" name="图形 63" descr="线箭头: 直 纯色填充"/>
          <p:cNvSpPr/>
          <p:nvPr/>
        </p:nvSpPr>
        <p:spPr>
          <a:xfrm>
            <a:off x="6393766" y="5419216"/>
            <a:ext cx="838199" cy="323849"/>
          </a:xfrm>
          <a:custGeom>
            <a:avLst/>
            <a:gdLst>
              <a:gd name="connsiteX0" fmla="*/ 809625 w 838199"/>
              <a:gd name="connsiteY0" fmla="*/ 133350 h 323849"/>
              <a:gd name="connsiteX1" fmla="*/ 97155 w 838199"/>
              <a:gd name="connsiteY1" fmla="*/ 133350 h 323849"/>
              <a:gd name="connsiteX2" fmla="*/ 181928 w 838199"/>
              <a:gd name="connsiteY2" fmla="*/ 48577 h 323849"/>
              <a:gd name="connsiteX3" fmla="*/ 181928 w 838199"/>
              <a:gd name="connsiteY3" fmla="*/ 8572 h 323849"/>
              <a:gd name="connsiteX4" fmla="*/ 141923 w 838199"/>
              <a:gd name="connsiteY4" fmla="*/ 8572 h 323849"/>
              <a:gd name="connsiteX5" fmla="*/ 8573 w 838199"/>
              <a:gd name="connsiteY5" fmla="*/ 141923 h 323849"/>
              <a:gd name="connsiteX6" fmla="*/ 8573 w 838199"/>
              <a:gd name="connsiteY6" fmla="*/ 181927 h 323849"/>
              <a:gd name="connsiteX7" fmla="*/ 141923 w 838199"/>
              <a:gd name="connsiteY7" fmla="*/ 315277 h 323849"/>
              <a:gd name="connsiteX8" fmla="*/ 161925 w 838199"/>
              <a:gd name="connsiteY8" fmla="*/ 323850 h 323849"/>
              <a:gd name="connsiteX9" fmla="*/ 181928 w 838199"/>
              <a:gd name="connsiteY9" fmla="*/ 315277 h 323849"/>
              <a:gd name="connsiteX10" fmla="*/ 181928 w 838199"/>
              <a:gd name="connsiteY10" fmla="*/ 275273 h 323849"/>
              <a:gd name="connsiteX11" fmla="*/ 97155 w 838199"/>
              <a:gd name="connsiteY11" fmla="*/ 190500 h 323849"/>
              <a:gd name="connsiteX12" fmla="*/ 809625 w 838199"/>
              <a:gd name="connsiteY12" fmla="*/ 190500 h 323849"/>
              <a:gd name="connsiteX13" fmla="*/ 838200 w 838199"/>
              <a:gd name="connsiteY13" fmla="*/ 161925 h 323849"/>
              <a:gd name="connsiteX14" fmla="*/ 809625 w 838199"/>
              <a:gd name="connsiteY14" fmla="*/ 133350 h 32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8199" h="323849">
                <a:moveTo>
                  <a:pt x="809625" y="133350"/>
                </a:moveTo>
                <a:lnTo>
                  <a:pt x="97155" y="133350"/>
                </a:lnTo>
                <a:lnTo>
                  <a:pt x="181928" y="48577"/>
                </a:lnTo>
                <a:cubicBezTo>
                  <a:pt x="193357" y="37148"/>
                  <a:pt x="193357" y="19050"/>
                  <a:pt x="181928" y="8572"/>
                </a:cubicBezTo>
                <a:cubicBezTo>
                  <a:pt x="170498" y="-2857"/>
                  <a:pt x="152400" y="-2857"/>
                  <a:pt x="141923" y="8572"/>
                </a:cubicBezTo>
                <a:lnTo>
                  <a:pt x="8573" y="141923"/>
                </a:lnTo>
                <a:cubicBezTo>
                  <a:pt x="-2858" y="153352"/>
                  <a:pt x="-2858" y="171450"/>
                  <a:pt x="8573" y="181927"/>
                </a:cubicBezTo>
                <a:lnTo>
                  <a:pt x="141923" y="315277"/>
                </a:lnTo>
                <a:cubicBezTo>
                  <a:pt x="147638" y="320992"/>
                  <a:pt x="155257" y="323850"/>
                  <a:pt x="161925" y="323850"/>
                </a:cubicBezTo>
                <a:cubicBezTo>
                  <a:pt x="168593" y="323850"/>
                  <a:pt x="176213" y="320992"/>
                  <a:pt x="181928" y="315277"/>
                </a:cubicBezTo>
                <a:cubicBezTo>
                  <a:pt x="193357" y="303848"/>
                  <a:pt x="193357" y="285750"/>
                  <a:pt x="181928" y="275273"/>
                </a:cubicBezTo>
                <a:lnTo>
                  <a:pt x="97155" y="190500"/>
                </a:lnTo>
                <a:lnTo>
                  <a:pt x="809625" y="190500"/>
                </a:lnTo>
                <a:cubicBezTo>
                  <a:pt x="825818" y="190500"/>
                  <a:pt x="838200" y="178118"/>
                  <a:pt x="838200" y="161925"/>
                </a:cubicBezTo>
                <a:cubicBezTo>
                  <a:pt x="838200" y="145732"/>
                  <a:pt x="825818" y="133350"/>
                  <a:pt x="809625" y="133350"/>
                </a:cubicBezTo>
                <a:close/>
              </a:path>
            </a:pathLst>
          </a:custGeom>
          <a:solidFill>
            <a:schemeClr val="tx2">
              <a:alpha val="30000"/>
            </a:schemeClr>
          </a:solidFill>
          <a:ln w="605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latin typeface="Arial" panose="020B0604020202020204" pitchFamily="34" charset="0"/>
              <a:ea typeface="微软雅黑" panose="020B0503020204020204" pitchFamily="34" charset="-122"/>
            </a:endParaRPr>
          </a:p>
        </p:txBody>
      </p:sp>
      <p:sp>
        <p:nvSpPr>
          <p:cNvPr id="16" name="文本框 15"/>
          <p:cNvSpPr txBox="1"/>
          <p:nvPr/>
        </p:nvSpPr>
        <p:spPr>
          <a:xfrm>
            <a:off x="7620000" y="3516979"/>
            <a:ext cx="5846563" cy="2585323"/>
          </a:xfrm>
          <a:prstGeom prst="rect">
            <a:avLst/>
          </a:prstGeom>
          <a:noFill/>
          <a:ln>
            <a:noFill/>
          </a:ln>
        </p:spPr>
        <p:txBody>
          <a:bodyPr wrap="square" rtlCol="0">
            <a:spAutoFit/>
          </a:bodyPr>
          <a:lstStyle/>
          <a:p>
            <a:r>
              <a:rPr lang="en-US" altLang="zh-CN" dirty="0"/>
              <a:t>As you can see, Shawshank Redemption</a:t>
            </a:r>
            <a:endParaRPr lang="en-US" altLang="zh-CN" dirty="0"/>
          </a:p>
          <a:p>
            <a:r>
              <a:rPr lang="en-US" altLang="zh-CN" dirty="0"/>
              <a:t>has the highest rate</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and </a:t>
            </a:r>
            <a:r>
              <a:rPr lang="en-US" altLang="zh-CN" dirty="0" err="1"/>
              <a:t>Birdemic</a:t>
            </a:r>
            <a:r>
              <a:rPr lang="en-US" altLang="zh-CN" dirty="0"/>
              <a:t>: Shock and  Terror is the lowest.</a:t>
            </a:r>
            <a:endParaRPr lang="en-US" altLang="zh-CN" dirty="0"/>
          </a:p>
          <a:p>
            <a:r>
              <a:rPr lang="en-US" altLang="zh-CN" dirty="0"/>
              <a:t>( Has anybody heard of this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2000" y="0"/>
            <a:ext cx="3048000" cy="1569660"/>
          </a:xfrm>
        </p:spPr>
        <p:txBody>
          <a:bodyPr/>
          <a:lstStyle/>
          <a:p>
            <a:r>
              <a:rPr lang="en-US" altLang="zh-CN" dirty="0"/>
              <a:t>Task 3</a:t>
            </a:r>
            <a:endParaRPr lang="en-US" altLang="zh-CN" dirty="0"/>
          </a:p>
          <a:p>
            <a:r>
              <a:rPr lang="en-US" altLang="zh-CN" dirty="0"/>
              <a:t>Popularity Analysis</a:t>
            </a:r>
            <a:endParaRPr lang="zh-CN" altLang="en-US" dirty="0"/>
          </a:p>
        </p:txBody>
      </p:sp>
      <p:sp>
        <p:nvSpPr>
          <p:cNvPr id="5" name="文本框 4"/>
          <p:cNvSpPr txBox="1"/>
          <p:nvPr/>
        </p:nvSpPr>
        <p:spPr>
          <a:xfrm>
            <a:off x="1702190" y="1569660"/>
            <a:ext cx="7132320" cy="923330"/>
          </a:xfrm>
          <a:prstGeom prst="rect">
            <a:avLst/>
          </a:prstGeom>
          <a:noFill/>
        </p:spPr>
        <p:txBody>
          <a:bodyPr wrap="square" rtlCol="0">
            <a:spAutoFit/>
          </a:bodyPr>
          <a:lstStyle/>
          <a:p>
            <a:r>
              <a:rPr lang="en-US" altLang="zh-CN" dirty="0">
                <a:solidFill>
                  <a:srgbClr val="060607"/>
                </a:solidFill>
                <a:latin typeface="-apple-system"/>
              </a:rPr>
              <a:t>In this step, we use both "popularity" and "average vote" data to create a chart that more clearly shows the conclusion that the higher the" average vote "of the film, the higher the general" popularity ".</a:t>
            </a:r>
            <a:endParaRPr lang="zh-CN" altLang="en-US" dirty="0">
              <a:solidFill>
                <a:srgbClr val="060607"/>
              </a:solidFill>
              <a:latin typeface="-apple-system"/>
            </a:endParaRPr>
          </a:p>
        </p:txBody>
      </p:sp>
      <p:pic>
        <p:nvPicPr>
          <p:cNvPr id="7" name="图片 6"/>
          <p:cNvPicPr>
            <a:picLocks noChangeAspect="1"/>
          </p:cNvPicPr>
          <p:nvPr/>
        </p:nvPicPr>
        <p:blipFill>
          <a:blip r:embed="rId1"/>
          <a:stretch>
            <a:fillRect/>
          </a:stretch>
        </p:blipFill>
        <p:spPr>
          <a:xfrm>
            <a:off x="139448" y="3139320"/>
            <a:ext cx="4991797" cy="1448002"/>
          </a:xfrm>
          <a:prstGeom prst="rect">
            <a:avLst/>
          </a:prstGeom>
        </p:spPr>
      </p:pic>
      <p:pic>
        <p:nvPicPr>
          <p:cNvPr id="9" name="图片 8"/>
          <p:cNvPicPr>
            <a:picLocks noChangeAspect="1"/>
          </p:cNvPicPr>
          <p:nvPr/>
        </p:nvPicPr>
        <p:blipFill>
          <a:blip r:embed="rId2"/>
          <a:stretch>
            <a:fillRect/>
          </a:stretch>
        </p:blipFill>
        <p:spPr>
          <a:xfrm>
            <a:off x="5277642" y="2486907"/>
            <a:ext cx="6914358" cy="42008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344572" y="302818"/>
            <a:ext cx="3502855" cy="1077218"/>
          </a:xfrm>
        </p:spPr>
        <p:txBody>
          <a:bodyPr/>
          <a:lstStyle/>
          <a:p>
            <a:r>
              <a:rPr lang="en-US" altLang="zh-CN" dirty="0"/>
              <a:t>Task 4-1</a:t>
            </a:r>
            <a:endParaRPr lang="en-US" altLang="zh-CN" dirty="0"/>
          </a:p>
          <a:p>
            <a:r>
              <a:rPr lang="en-US" altLang="zh-CN" dirty="0"/>
              <a:t> Genre Analysis</a:t>
            </a:r>
            <a:endParaRPr lang="zh-CN" altLang="en-US" dirty="0"/>
          </a:p>
        </p:txBody>
      </p:sp>
      <p:sp>
        <p:nvSpPr>
          <p:cNvPr id="5" name="文本框 4"/>
          <p:cNvSpPr txBox="1"/>
          <p:nvPr/>
        </p:nvSpPr>
        <p:spPr>
          <a:xfrm>
            <a:off x="872197" y="1342425"/>
            <a:ext cx="9692640" cy="646331"/>
          </a:xfrm>
          <a:prstGeom prst="rect">
            <a:avLst/>
          </a:prstGeom>
          <a:noFill/>
        </p:spPr>
        <p:txBody>
          <a:bodyPr wrap="square" rtlCol="0">
            <a:spAutoFit/>
          </a:bodyPr>
          <a:lstStyle/>
          <a:p>
            <a:r>
              <a:rPr lang="en-US" altLang="zh-CN" dirty="0"/>
              <a:t>In this step, we merged the same movies by genre and calculated their average rating and popularity. We then merge the new </a:t>
            </a:r>
            <a:r>
              <a:rPr lang="en-US" altLang="zh-CN" dirty="0" err="1"/>
              <a:t>dataframe</a:t>
            </a:r>
            <a:r>
              <a:rPr lang="en-US" altLang="zh-CN" dirty="0"/>
              <a:t> based on "</a:t>
            </a:r>
            <a:r>
              <a:rPr lang="en-US" altLang="zh-CN" dirty="0" err="1"/>
              <a:t>genre_ids</a:t>
            </a:r>
            <a:r>
              <a:rPr lang="en-US" altLang="zh-CN" dirty="0"/>
              <a:t>”.</a:t>
            </a:r>
            <a:endParaRPr lang="zh-CN" altLang="en-US" dirty="0"/>
          </a:p>
        </p:txBody>
      </p:sp>
      <p:pic>
        <p:nvPicPr>
          <p:cNvPr id="7" name="图片 6"/>
          <p:cNvPicPr>
            <a:picLocks noChangeAspect="1"/>
          </p:cNvPicPr>
          <p:nvPr/>
        </p:nvPicPr>
        <p:blipFill>
          <a:blip r:embed="rId1"/>
          <a:stretch>
            <a:fillRect/>
          </a:stretch>
        </p:blipFill>
        <p:spPr>
          <a:xfrm>
            <a:off x="872197" y="2156012"/>
            <a:ext cx="7354326" cy="1895740"/>
          </a:xfrm>
          <a:prstGeom prst="rect">
            <a:avLst/>
          </a:prstGeom>
        </p:spPr>
      </p:pic>
      <p:pic>
        <p:nvPicPr>
          <p:cNvPr id="9" name="图片 8"/>
          <p:cNvPicPr>
            <a:picLocks noChangeAspect="1"/>
          </p:cNvPicPr>
          <p:nvPr/>
        </p:nvPicPr>
        <p:blipFill>
          <a:blip r:embed="rId2"/>
          <a:stretch>
            <a:fillRect/>
          </a:stretch>
        </p:blipFill>
        <p:spPr>
          <a:xfrm>
            <a:off x="8346883" y="1904268"/>
            <a:ext cx="3845117" cy="47019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73639" y="230498"/>
            <a:ext cx="3644721" cy="2062103"/>
          </a:xfrm>
        </p:spPr>
        <p:txBody>
          <a:bodyPr/>
          <a:lstStyle/>
          <a:p>
            <a:r>
              <a:rPr lang="en-US" altLang="zh-CN" dirty="0"/>
              <a:t>Task 4-2</a:t>
            </a:r>
            <a:endParaRPr lang="en-US" altLang="zh-CN" dirty="0"/>
          </a:p>
          <a:p>
            <a:r>
              <a:rPr lang="en-US" altLang="zh-CN" dirty="0"/>
              <a:t> Genre Analysis</a:t>
            </a:r>
            <a:endParaRPr lang="zh-CN" altLang="en-US" dirty="0"/>
          </a:p>
          <a:p>
            <a:endParaRPr lang="zh-CN" altLang="en-US" dirty="0"/>
          </a:p>
        </p:txBody>
      </p:sp>
      <p:sp>
        <p:nvSpPr>
          <p:cNvPr id="5" name="文本框 4"/>
          <p:cNvSpPr txBox="1"/>
          <p:nvPr/>
        </p:nvSpPr>
        <p:spPr>
          <a:xfrm>
            <a:off x="572020" y="1261549"/>
            <a:ext cx="8707901" cy="646331"/>
          </a:xfrm>
          <a:prstGeom prst="rect">
            <a:avLst/>
          </a:prstGeom>
          <a:noFill/>
        </p:spPr>
        <p:txBody>
          <a:bodyPr wrap="square" rtlCol="0">
            <a:spAutoFit/>
          </a:bodyPr>
          <a:lstStyle/>
          <a:p>
            <a:pPr algn="l"/>
            <a:r>
              <a:rPr lang="en-US" altLang="zh-CN" dirty="0"/>
              <a:t>In this step, we visualized the data based on the newly synthesized </a:t>
            </a:r>
            <a:r>
              <a:rPr lang="en-US" altLang="zh-CN" dirty="0" err="1"/>
              <a:t>dataframe</a:t>
            </a:r>
            <a:r>
              <a:rPr lang="en-US" altLang="zh-CN" dirty="0"/>
              <a:t>. They concluded “films with higher average ratings are generally more popular.</a:t>
            </a:r>
            <a:endParaRPr lang="en-US" altLang="zh-CN" dirty="0"/>
          </a:p>
        </p:txBody>
      </p:sp>
      <p:pic>
        <p:nvPicPr>
          <p:cNvPr id="4" name="图片 3"/>
          <p:cNvPicPr>
            <a:picLocks noChangeAspect="1"/>
          </p:cNvPicPr>
          <p:nvPr/>
        </p:nvPicPr>
        <p:blipFill>
          <a:blip r:embed="rId1"/>
          <a:srcRect r="717" b="7824"/>
          <a:stretch>
            <a:fillRect/>
          </a:stretch>
        </p:blipFill>
        <p:spPr>
          <a:xfrm>
            <a:off x="572020" y="1985315"/>
            <a:ext cx="7897440" cy="30821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390650" y="409575"/>
            <a:ext cx="9410700" cy="6038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573194" y="1712472"/>
            <a:ext cx="8018584" cy="5145528"/>
          </a:xfrm>
          <a:prstGeom prst="rect">
            <a:avLst/>
          </a:prstGeom>
        </p:spPr>
      </p:pic>
      <p:pic>
        <p:nvPicPr>
          <p:cNvPr id="3" name="图片 2"/>
          <p:cNvPicPr>
            <a:picLocks noChangeAspect="1"/>
          </p:cNvPicPr>
          <p:nvPr/>
        </p:nvPicPr>
        <p:blipFill>
          <a:blip r:embed="rId2"/>
          <a:stretch>
            <a:fillRect/>
          </a:stretch>
        </p:blipFill>
        <p:spPr>
          <a:xfrm>
            <a:off x="256360" y="170374"/>
            <a:ext cx="5839640" cy="1762371"/>
          </a:xfrm>
          <a:prstGeom prst="rect">
            <a:avLst/>
          </a:prstGeom>
        </p:spPr>
      </p:pic>
    </p:spTree>
  </p:cSld>
  <p:clrMapOvr>
    <a:masterClrMapping/>
  </p:clrMapOvr>
</p:sld>
</file>

<file path=ppt/tags/tag1.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时尚简约风格模板">
      <a:dk1>
        <a:sysClr val="windowText" lastClr="000000"/>
      </a:dk1>
      <a:lt1>
        <a:sysClr val="window" lastClr="FFFFFF"/>
      </a:lt1>
      <a:dk2>
        <a:srgbClr val="44546A"/>
      </a:dk2>
      <a:lt2>
        <a:srgbClr val="E7E6E6"/>
      </a:lt2>
      <a:accent1>
        <a:srgbClr val="27304F"/>
      </a:accent1>
      <a:accent2>
        <a:srgbClr val="202743"/>
      </a:accent2>
      <a:accent3>
        <a:srgbClr val="66DDD5"/>
      </a:accent3>
      <a:accent4>
        <a:srgbClr val="0081E1"/>
      </a:accent4>
      <a:accent5>
        <a:srgbClr val="8160EB"/>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b="1" dirty="0" smtClean="0">
            <a:solidFill>
              <a:srgbClr val="800000"/>
            </a:solidFill>
            <a:effectLst/>
            <a:latin typeface="Consolas" panose="020B0609020204030204" pitchFamily="49"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3435</Words>
  <Application>WPS 演示</Application>
  <PresentationFormat>宽屏</PresentationFormat>
  <Paragraphs>86</Paragraphs>
  <Slides>20</Slides>
  <Notes>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37" baseType="lpstr">
      <vt:lpstr>Arial</vt:lpstr>
      <vt:lpstr>宋体</vt:lpstr>
      <vt:lpstr>Wingdings</vt:lpstr>
      <vt:lpstr>Consolas</vt:lpstr>
      <vt:lpstr>微软雅黑</vt:lpstr>
      <vt:lpstr>Segoe UI Light</vt:lpstr>
      <vt:lpstr>Century Gothic</vt:lpstr>
      <vt:lpstr>Segoe UI Light</vt:lpstr>
      <vt:lpstr>等线 Light</vt:lpstr>
      <vt:lpstr>-apple-system</vt:lpstr>
      <vt:lpstr>Segoe Print</vt:lpstr>
      <vt:lpstr>等线</vt:lpstr>
      <vt:lpstr>Arial Unicode MS</vt:lpstr>
      <vt:lpstr>Calibri</vt:lpstr>
      <vt:lpstr>Office 主题​​</vt:lpstr>
      <vt:lpstr>自定义设计方案</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Zhenyu Xu</dc:creator>
  <cp:lastModifiedBy>Jimmy-Jiang</cp:lastModifiedBy>
  <cp:revision>142</cp:revision>
  <dcterms:created xsi:type="dcterms:W3CDTF">2019-09-17T00:55:00Z</dcterms:created>
  <dcterms:modified xsi:type="dcterms:W3CDTF">2024-12-05T02:27:45Z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t-zhenxu@microsoft.com</vt:lpwstr>
  </property>
  <property fmtid="{D5CDD505-2E9C-101B-9397-08002B2CF9AE}" pid="5" name="MSIP_Label_f42aa342-8706-4288-bd11-ebb85995028c_SetDate">
    <vt:lpwstr>2019-09-17T00:55:27.4921371Z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182648ba-116e-4ea7-b09c-ef40e8411546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0EEF3404F5014029A9DD016DF95F87EA_12</vt:lpwstr>
  </property>
  <property fmtid="{D5CDD505-2E9C-101B-9397-08002B2CF9AE}" pid="12" name="KSOProductBuildVer">
    <vt:lpwstr>2052-12.1.0.19302</vt:lpwstr>
  </property>
</Properties>
</file>