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1" r:id="rId6"/>
    <p:sldId id="264"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F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96" d="100"/>
          <a:sy n="96" d="100"/>
        </p:scale>
        <p:origin x="624" y="168"/>
      </p:cViewPr>
      <p:guideLst/>
    </p:cSldViewPr>
  </p:slideViewPr>
  <p:notesTextViewPr>
    <p:cViewPr>
      <p:scale>
        <a:sx n="1" d="1"/>
        <a:sy n="1" d="1"/>
      </p:scale>
      <p:origin x="0" y="-4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AE754-6C0B-FE47-8622-5A031F730B6B}" type="datetimeFigureOut">
              <a:rPr lang="en-US" smtClean="0"/>
              <a:t>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D1721-4C41-F44E-BE8C-BE7CAE603482}" type="slidenum">
              <a:rPr lang="en-US" smtClean="0"/>
              <a:t>‹#›</a:t>
            </a:fld>
            <a:endParaRPr lang="en-US"/>
          </a:p>
        </p:txBody>
      </p:sp>
    </p:spTree>
    <p:extLst>
      <p:ext uri="{BB962C8B-B14F-4D97-AF65-F5344CB8AC3E}">
        <p14:creationId xmlns:p14="http://schemas.microsoft.com/office/powerpoint/2010/main" val="149216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was an eye opening election in many ways. According to the Department of Homeland Security, Russians successfully infiltrated several states voter registration systems. While there is no evidence of voter rolls being altered in any way, this overhanging specter of election hacking undermines faith in American democracy and our elected officials.  Last year’s DEFCON (a hacking conference) only added to these fears. Machines were shown to be running ancient software with one with the same code as it was from 1989. It wasn’t </a:t>
            </a:r>
            <a:r>
              <a:rPr lang="en-US" dirty="0" err="1"/>
              <a:t>wehther</a:t>
            </a:r>
            <a:r>
              <a:rPr lang="en-US" dirty="0"/>
              <a:t> the machines were hackable, but a question of how long it would take and </a:t>
            </a:r>
            <a:r>
              <a:rPr lang="en-US"/>
              <a:t>access.  Combine </a:t>
            </a:r>
            <a:r>
              <a:rPr lang="en-US" dirty="0"/>
              <a:t>these fears with the fact that in many states it is harder than it should be to vote, and there is a serious problem in our country.</a:t>
            </a:r>
          </a:p>
        </p:txBody>
      </p:sp>
      <p:sp>
        <p:nvSpPr>
          <p:cNvPr id="4" name="Slide Number Placeholder 3"/>
          <p:cNvSpPr>
            <a:spLocks noGrp="1"/>
          </p:cNvSpPr>
          <p:nvPr>
            <p:ph type="sldNum" sz="quarter" idx="10"/>
          </p:nvPr>
        </p:nvSpPr>
        <p:spPr/>
        <p:txBody>
          <a:bodyPr/>
          <a:lstStyle/>
          <a:p>
            <a:fld id="{268D1721-4C41-F44E-BE8C-BE7CAE603482}" type="slidenum">
              <a:rPr lang="en-US" smtClean="0"/>
              <a:t>2</a:t>
            </a:fld>
            <a:endParaRPr lang="en-US"/>
          </a:p>
        </p:txBody>
      </p:sp>
    </p:spTree>
    <p:extLst>
      <p:ext uri="{BB962C8B-B14F-4D97-AF65-F5344CB8AC3E}">
        <p14:creationId xmlns:p14="http://schemas.microsoft.com/office/powerpoint/2010/main" val="38709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the #1 concern if states are to switch to a new system of voting. Due to the concepts inherent in </a:t>
            </a:r>
            <a:r>
              <a:rPr lang="en-US" dirty="0" err="1"/>
              <a:t>blockchains</a:t>
            </a:r>
            <a:r>
              <a:rPr lang="en-US" dirty="0"/>
              <a:t> such as distributed ledgers and consensus algorithms, security would be easily achieved if such a system were used for voting.</a:t>
            </a:r>
          </a:p>
          <a:p>
            <a:r>
              <a:rPr lang="en-US" dirty="0"/>
              <a:t>Show of hands: who here has waited in a long line to be able to vote? Voting in the United States shouldn’t be plagued by long lines on election day. Many people are unable to get off work or live far from a polling center. If voting could be done remotely in a way that didn’t sacrifice security, I’d like to believe this would lead to an increase in voter participation in the United States.</a:t>
            </a:r>
          </a:p>
          <a:p>
            <a:r>
              <a:rPr lang="en-US" dirty="0"/>
              <a:t>And who here doesn’t love the idea of tech disrupting the cost of a government function?</a:t>
            </a:r>
          </a:p>
        </p:txBody>
      </p:sp>
      <p:sp>
        <p:nvSpPr>
          <p:cNvPr id="4" name="Slide Number Placeholder 3"/>
          <p:cNvSpPr>
            <a:spLocks noGrp="1"/>
          </p:cNvSpPr>
          <p:nvPr>
            <p:ph type="sldNum" sz="quarter" idx="10"/>
          </p:nvPr>
        </p:nvSpPr>
        <p:spPr/>
        <p:txBody>
          <a:bodyPr/>
          <a:lstStyle/>
          <a:p>
            <a:fld id="{268D1721-4C41-F44E-BE8C-BE7CAE603482}" type="slidenum">
              <a:rPr lang="en-US" smtClean="0"/>
              <a:t>3</a:t>
            </a:fld>
            <a:endParaRPr lang="en-US"/>
          </a:p>
        </p:txBody>
      </p:sp>
    </p:spTree>
    <p:extLst>
      <p:ext uri="{BB962C8B-B14F-4D97-AF65-F5344CB8AC3E}">
        <p14:creationId xmlns:p14="http://schemas.microsoft.com/office/powerpoint/2010/main" val="77325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Blockchains</a:t>
            </a:r>
            <a:r>
              <a:rPr lang="en-US" dirty="0"/>
              <a:t> by design are incredible for financial transactions. You take a coin or token and can exchange them in a decentralized system. My thought was state governments could be the issuers of things akin to a coin for registered voters that could be stored in their own wallet. The state would give you the ability to vote for your preferred candidate where voting is akin to a transaction with the candidate of choice acting as the data passed through.</a:t>
            </a:r>
          </a:p>
        </p:txBody>
      </p:sp>
      <p:sp>
        <p:nvSpPr>
          <p:cNvPr id="4" name="Slide Number Placeholder 3"/>
          <p:cNvSpPr>
            <a:spLocks noGrp="1"/>
          </p:cNvSpPr>
          <p:nvPr>
            <p:ph type="sldNum" sz="quarter" idx="10"/>
          </p:nvPr>
        </p:nvSpPr>
        <p:spPr/>
        <p:txBody>
          <a:bodyPr/>
          <a:lstStyle/>
          <a:p>
            <a:fld id="{268D1721-4C41-F44E-BE8C-BE7CAE603482}" type="slidenum">
              <a:rPr lang="en-US" smtClean="0"/>
              <a:t>4</a:t>
            </a:fld>
            <a:endParaRPr lang="en-US"/>
          </a:p>
        </p:txBody>
      </p:sp>
    </p:spTree>
    <p:extLst>
      <p:ext uri="{BB962C8B-B14F-4D97-AF65-F5344CB8AC3E}">
        <p14:creationId xmlns:p14="http://schemas.microsoft.com/office/powerpoint/2010/main" val="103660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steps are two fold, both for my example and for it to be adopted for real world use. It would be easier to convince people of its use if there is an easy to use UI to go along with everything. Also, unlike a cryptocurrency you don’t want anyone able to “mine” and send the tokens people would be using to vote. So figuring out a way where either the voter is the miner and it’s controlled how much you can do it, or creating a private </a:t>
            </a:r>
            <a:r>
              <a:rPr lang="en-US" dirty="0" err="1"/>
              <a:t>blockchain</a:t>
            </a:r>
            <a:r>
              <a:rPr lang="en-US" dirty="0"/>
              <a:t> and centralizing more power with the state authority. Every state is responsible for its own voting system so real world implementation state by state would be difficult, and scaling challenges for millions of people would persist.  The biggest challenge will be to convince populations and states that it is a better alternative since laws would have to be changed and people would need to trust the new system more than the older one.</a:t>
            </a:r>
          </a:p>
        </p:txBody>
      </p:sp>
      <p:sp>
        <p:nvSpPr>
          <p:cNvPr id="4" name="Slide Number Placeholder 3"/>
          <p:cNvSpPr>
            <a:spLocks noGrp="1"/>
          </p:cNvSpPr>
          <p:nvPr>
            <p:ph type="sldNum" sz="quarter" idx="10"/>
          </p:nvPr>
        </p:nvSpPr>
        <p:spPr/>
        <p:txBody>
          <a:bodyPr/>
          <a:lstStyle/>
          <a:p>
            <a:fld id="{268D1721-4C41-F44E-BE8C-BE7CAE603482}" type="slidenum">
              <a:rPr lang="en-US" smtClean="0"/>
              <a:t>6</a:t>
            </a:fld>
            <a:endParaRPr lang="en-US"/>
          </a:p>
        </p:txBody>
      </p:sp>
    </p:spTree>
    <p:extLst>
      <p:ext uri="{BB962C8B-B14F-4D97-AF65-F5344CB8AC3E}">
        <p14:creationId xmlns:p14="http://schemas.microsoft.com/office/powerpoint/2010/main" val="2137799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fun project that helped my understanding of how </a:t>
            </a:r>
            <a:r>
              <a:rPr lang="en-US" dirty="0" err="1"/>
              <a:t>blockchain</a:t>
            </a:r>
            <a:r>
              <a:rPr lang="en-US" dirty="0"/>
              <a:t> and cryptocurrencies work. I felt I learned a lot, thank you for your time.  Any Questions?</a:t>
            </a:r>
          </a:p>
        </p:txBody>
      </p:sp>
      <p:sp>
        <p:nvSpPr>
          <p:cNvPr id="4" name="Slide Number Placeholder 3"/>
          <p:cNvSpPr>
            <a:spLocks noGrp="1"/>
          </p:cNvSpPr>
          <p:nvPr>
            <p:ph type="sldNum" sz="quarter" idx="10"/>
          </p:nvPr>
        </p:nvSpPr>
        <p:spPr/>
        <p:txBody>
          <a:bodyPr/>
          <a:lstStyle/>
          <a:p>
            <a:fld id="{268D1721-4C41-F44E-BE8C-BE7CAE603482}" type="slidenum">
              <a:rPr lang="en-US" smtClean="0"/>
              <a:t>7</a:t>
            </a:fld>
            <a:endParaRPr lang="en-US"/>
          </a:p>
        </p:txBody>
      </p:sp>
    </p:spTree>
    <p:extLst>
      <p:ext uri="{BB962C8B-B14F-4D97-AF65-F5344CB8AC3E}">
        <p14:creationId xmlns:p14="http://schemas.microsoft.com/office/powerpoint/2010/main" val="4167563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medium.com/crypto-currently/lets-make-the-tiniest-blockchain-bigger-ac360a328f4d" TargetMode="External"/><Relationship Id="rId3" Type="http://schemas.openxmlformats.org/officeDocument/2006/relationships/hyperlink" Target="https://www.axios.com/five-states-without-paper-trail-of-votes-32801015-4ba1-4b41-80ca-ebab2cdda087.html?utm_source=twitter&amp;utm_medium=social&amp;utm_campaign=organic" TargetMode="External"/><Relationship Id="rId7" Type="http://schemas.openxmlformats.org/officeDocument/2006/relationships/hyperlink" Target="https://medium.com/crypto-currently/lets-build-the-tiniest-blockchain-e70965a248b" TargetMode="External"/><Relationship Id="rId2" Type="http://schemas.openxmlformats.org/officeDocument/2006/relationships/hyperlink" Target="https://www.nbcnews.com/politics/elections/russians-penetrated-u-s-voter-systems-says-top-u-s-n845721" TargetMode="External"/><Relationship Id="rId1" Type="http://schemas.openxmlformats.org/officeDocument/2006/relationships/slideLayout" Target="../slideLayouts/slideLayout2.xml"/><Relationship Id="rId6" Type="http://schemas.openxmlformats.org/officeDocument/2006/relationships/hyperlink" Target="https://hackernoon.com/learn-blockchains-by-building-one-117428612f46" TargetMode="External"/><Relationship Id="rId5" Type="http://schemas.openxmlformats.org/officeDocument/2006/relationships/hyperlink" Target="http://www.pewresearch.org/fact-tank/2017/05/12/black-voter-turnout-fell-in-2016-even-as-a-record-number-of-americans-cast-ballots/" TargetMode="External"/><Relationship Id="rId4" Type="http://schemas.openxmlformats.org/officeDocument/2006/relationships/hyperlink" Target="https://www.engadget.com/2017/10/10/defcon-event-reveals-ease-of-hacking-voting-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FF05-EF57-A846-8295-A5EA75815D80}"/>
              </a:ext>
            </a:extLst>
          </p:cNvPr>
          <p:cNvSpPr>
            <a:spLocks noGrp="1"/>
          </p:cNvSpPr>
          <p:nvPr>
            <p:ph type="ctrTitle"/>
          </p:nvPr>
        </p:nvSpPr>
        <p:spPr/>
        <p:txBody>
          <a:bodyPr>
            <a:normAutofit/>
          </a:bodyPr>
          <a:lstStyle/>
          <a:p>
            <a:pPr algn="ctr"/>
            <a:r>
              <a:rPr lang="en-US" sz="5400" dirty="0"/>
              <a:t>Using Blockchain for elections</a:t>
            </a:r>
          </a:p>
        </p:txBody>
      </p:sp>
      <p:sp>
        <p:nvSpPr>
          <p:cNvPr id="3" name="Subtitle 2">
            <a:extLst>
              <a:ext uri="{FF2B5EF4-FFF2-40B4-BE49-F238E27FC236}">
                <a16:creationId xmlns:a16="http://schemas.microsoft.com/office/drawing/2014/main" id="{26AFA972-02FD-1045-9089-77B6F94CC81F}"/>
              </a:ext>
            </a:extLst>
          </p:cNvPr>
          <p:cNvSpPr>
            <a:spLocks noGrp="1"/>
          </p:cNvSpPr>
          <p:nvPr>
            <p:ph type="subTitle" idx="1"/>
          </p:nvPr>
        </p:nvSpPr>
        <p:spPr/>
        <p:txBody>
          <a:bodyPr>
            <a:normAutofit/>
          </a:bodyPr>
          <a:lstStyle/>
          <a:p>
            <a:pPr algn="ctr"/>
            <a:r>
              <a:rPr lang="en-US" sz="3200" dirty="0"/>
              <a:t>A Proof of concept by jim jordan</a:t>
            </a:r>
          </a:p>
        </p:txBody>
      </p:sp>
    </p:spTree>
    <p:extLst>
      <p:ext uri="{BB962C8B-B14F-4D97-AF65-F5344CB8AC3E}">
        <p14:creationId xmlns:p14="http://schemas.microsoft.com/office/powerpoint/2010/main" val="370462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3A59-971B-124E-9A68-1DAD3FC5D7D1}"/>
              </a:ext>
            </a:extLst>
          </p:cNvPr>
          <p:cNvSpPr>
            <a:spLocks noGrp="1"/>
          </p:cNvSpPr>
          <p:nvPr>
            <p:ph type="title"/>
          </p:nvPr>
        </p:nvSpPr>
        <p:spPr/>
        <p:txBody>
          <a:bodyPr/>
          <a:lstStyle/>
          <a:p>
            <a:pPr algn="ctr"/>
            <a:r>
              <a:rPr lang="en-US" dirty="0"/>
              <a:t>2016: A Retrospective</a:t>
            </a:r>
          </a:p>
        </p:txBody>
      </p:sp>
      <p:sp>
        <p:nvSpPr>
          <p:cNvPr id="3" name="Content Placeholder 2">
            <a:extLst>
              <a:ext uri="{FF2B5EF4-FFF2-40B4-BE49-F238E27FC236}">
                <a16:creationId xmlns:a16="http://schemas.microsoft.com/office/drawing/2014/main" id="{E7DE66D1-D3F1-AE45-972A-0BE1635B4D1D}"/>
              </a:ext>
            </a:extLst>
          </p:cNvPr>
          <p:cNvSpPr>
            <a:spLocks noGrp="1"/>
          </p:cNvSpPr>
          <p:nvPr>
            <p:ph idx="1"/>
          </p:nvPr>
        </p:nvSpPr>
        <p:spPr>
          <a:xfrm>
            <a:off x="1141412" y="1961322"/>
            <a:ext cx="9905999" cy="4585251"/>
          </a:xfrm>
        </p:spPr>
        <p:txBody>
          <a:bodyPr>
            <a:normAutofit/>
          </a:bodyPr>
          <a:lstStyle/>
          <a:p>
            <a:r>
              <a:rPr lang="en-US" dirty="0"/>
              <a:t>"We saw a targeting of 21 states and an exceptionally small number of them were actually successfully penetrated.”</a:t>
            </a:r>
            <a:r>
              <a:rPr lang="en-US" baseline="30000" dirty="0"/>
              <a:t>1</a:t>
            </a:r>
          </a:p>
          <a:p>
            <a:endParaRPr lang="en-US" baseline="30000" dirty="0"/>
          </a:p>
          <a:p>
            <a:r>
              <a:rPr lang="en-US" dirty="0"/>
              <a:t>Louisiana, Georgia, South Carolina, New Jersey, and Delaware currently run their voting systems without a paper trail that can be used in case of contested elections</a:t>
            </a:r>
            <a:r>
              <a:rPr lang="en-US" baseline="30000" dirty="0"/>
              <a:t>2</a:t>
            </a:r>
          </a:p>
          <a:p>
            <a:endParaRPr lang="en-US" baseline="30000" dirty="0"/>
          </a:p>
          <a:p>
            <a:r>
              <a:rPr lang="en-US" dirty="0"/>
              <a:t>Last year’s DEFCON showed just how easy it was to hack most voting machines</a:t>
            </a:r>
            <a:r>
              <a:rPr lang="en-US" baseline="30000" dirty="0"/>
              <a:t>3</a:t>
            </a:r>
            <a:endParaRPr lang="en-US" dirty="0"/>
          </a:p>
        </p:txBody>
      </p:sp>
    </p:spTree>
    <p:extLst>
      <p:ext uri="{BB962C8B-B14F-4D97-AF65-F5344CB8AC3E}">
        <p14:creationId xmlns:p14="http://schemas.microsoft.com/office/powerpoint/2010/main" val="319036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2934-6D1B-F440-8546-31DFA141F93B}"/>
              </a:ext>
            </a:extLst>
          </p:cNvPr>
          <p:cNvSpPr>
            <a:spLocks noGrp="1"/>
          </p:cNvSpPr>
          <p:nvPr>
            <p:ph type="title"/>
          </p:nvPr>
        </p:nvSpPr>
        <p:spPr/>
        <p:txBody>
          <a:bodyPr/>
          <a:lstStyle/>
          <a:p>
            <a:pPr algn="ctr"/>
            <a:r>
              <a:rPr lang="en-US" dirty="0"/>
              <a:t>So Why </a:t>
            </a:r>
            <a:r>
              <a:rPr lang="en-US" dirty="0" err="1"/>
              <a:t>blockchain</a:t>
            </a:r>
            <a:r>
              <a:rPr lang="en-US" dirty="0"/>
              <a:t>?</a:t>
            </a:r>
          </a:p>
        </p:txBody>
      </p:sp>
      <p:sp>
        <p:nvSpPr>
          <p:cNvPr id="3" name="Content Placeholder 2">
            <a:extLst>
              <a:ext uri="{FF2B5EF4-FFF2-40B4-BE49-F238E27FC236}">
                <a16:creationId xmlns:a16="http://schemas.microsoft.com/office/drawing/2014/main" id="{4C25C96B-E7DF-EB42-86EC-1D7F3759159E}"/>
              </a:ext>
            </a:extLst>
          </p:cNvPr>
          <p:cNvSpPr>
            <a:spLocks noGrp="1"/>
          </p:cNvSpPr>
          <p:nvPr>
            <p:ph idx="1"/>
          </p:nvPr>
        </p:nvSpPr>
        <p:spPr>
          <a:xfrm>
            <a:off x="1141412" y="1828800"/>
            <a:ext cx="9905999" cy="4678017"/>
          </a:xfrm>
        </p:spPr>
        <p:txBody>
          <a:bodyPr>
            <a:noAutofit/>
          </a:bodyPr>
          <a:lstStyle/>
          <a:p>
            <a:r>
              <a:rPr lang="en-US" sz="2600" dirty="0"/>
              <a:t>The verifiable and immutable nature of </a:t>
            </a:r>
            <a:r>
              <a:rPr lang="en-US" sz="2600" dirty="0" err="1"/>
              <a:t>blockchains</a:t>
            </a:r>
            <a:r>
              <a:rPr lang="en-US" sz="2600" dirty="0"/>
              <a:t> create the ability to have a system where vote tally security would be enhanced</a:t>
            </a:r>
          </a:p>
          <a:p>
            <a:endParaRPr lang="en-US" sz="2600" dirty="0"/>
          </a:p>
          <a:p>
            <a:r>
              <a:rPr lang="en-US" sz="2600" dirty="0"/>
              <a:t>Despite a record 137.5 million Americans voting in 2016, this only represented 61.4% of adult U.S. citizens</a:t>
            </a:r>
            <a:r>
              <a:rPr lang="en-US" sz="2600" baseline="30000" dirty="0"/>
              <a:t>4</a:t>
            </a:r>
          </a:p>
          <a:p>
            <a:endParaRPr lang="en-US" sz="2600" dirty="0"/>
          </a:p>
          <a:p>
            <a:r>
              <a:rPr lang="en-US" sz="2600" dirty="0"/>
              <a:t>It can be inferred that widespread adoption would lead to government savings from reduction of voting machines and associated personnel</a:t>
            </a:r>
          </a:p>
        </p:txBody>
      </p:sp>
    </p:spTree>
    <p:extLst>
      <p:ext uri="{BB962C8B-B14F-4D97-AF65-F5344CB8AC3E}">
        <p14:creationId xmlns:p14="http://schemas.microsoft.com/office/powerpoint/2010/main" val="34966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1D55-93B5-274D-99A5-30568BD1ED12}"/>
              </a:ext>
            </a:extLst>
          </p:cNvPr>
          <p:cNvSpPr>
            <a:spLocks noGrp="1"/>
          </p:cNvSpPr>
          <p:nvPr>
            <p:ph type="title"/>
          </p:nvPr>
        </p:nvSpPr>
        <p:spPr>
          <a:xfrm>
            <a:off x="1141413" y="618518"/>
            <a:ext cx="9905998" cy="1276544"/>
          </a:xfrm>
        </p:spPr>
        <p:txBody>
          <a:bodyPr/>
          <a:lstStyle/>
          <a:p>
            <a:pPr algn="ctr"/>
            <a:r>
              <a:rPr lang="en-US" dirty="0"/>
              <a:t>Design</a:t>
            </a:r>
          </a:p>
        </p:txBody>
      </p:sp>
      <p:sp>
        <p:nvSpPr>
          <p:cNvPr id="3" name="Content Placeholder 2">
            <a:extLst>
              <a:ext uri="{FF2B5EF4-FFF2-40B4-BE49-F238E27FC236}">
                <a16:creationId xmlns:a16="http://schemas.microsoft.com/office/drawing/2014/main" id="{3924BA39-767D-0345-85F1-11B362E39CAB}"/>
              </a:ext>
            </a:extLst>
          </p:cNvPr>
          <p:cNvSpPr>
            <a:spLocks noGrp="1"/>
          </p:cNvSpPr>
          <p:nvPr>
            <p:ph idx="1"/>
          </p:nvPr>
        </p:nvSpPr>
        <p:spPr>
          <a:xfrm>
            <a:off x="1141412" y="1709530"/>
            <a:ext cx="9905999" cy="4837044"/>
          </a:xfrm>
        </p:spPr>
        <p:txBody>
          <a:bodyPr>
            <a:noAutofit/>
          </a:bodyPr>
          <a:lstStyle/>
          <a:p>
            <a:r>
              <a:rPr lang="en-US" sz="2600" dirty="0"/>
              <a:t>“A </a:t>
            </a:r>
            <a:r>
              <a:rPr lang="en-US" sz="2600" dirty="0" err="1"/>
              <a:t>blockchain</a:t>
            </a:r>
            <a:r>
              <a:rPr lang="en-US" sz="2600" dirty="0"/>
              <a:t> is an </a:t>
            </a:r>
            <a:r>
              <a:rPr lang="en-US" sz="2600" i="1" dirty="0"/>
              <a:t>immutable, sequential </a:t>
            </a:r>
            <a:r>
              <a:rPr lang="en-US" sz="2600" dirty="0"/>
              <a:t>chain of records called Blocks. They can contain transactions, files or any data you like”</a:t>
            </a:r>
            <a:r>
              <a:rPr lang="en-US" sz="2600" baseline="30000" dirty="0"/>
              <a:t>5</a:t>
            </a:r>
          </a:p>
          <a:p>
            <a:pPr marL="0" indent="0">
              <a:buNone/>
            </a:pPr>
            <a:endParaRPr lang="en-US" sz="2600" dirty="0"/>
          </a:p>
          <a:p>
            <a:r>
              <a:rPr lang="en-US" sz="2600" dirty="0"/>
              <a:t>I designed a simple example </a:t>
            </a:r>
            <a:r>
              <a:rPr lang="en-US" sz="2600" dirty="0" err="1"/>
              <a:t>blockchain</a:t>
            </a:r>
            <a:r>
              <a:rPr lang="en-US" sz="2600" dirty="0"/>
              <a:t> with the hypothesis that even a simple one could provide the idea that </a:t>
            </a:r>
            <a:r>
              <a:rPr lang="en-US" sz="2600" dirty="0" err="1"/>
              <a:t>blockchains</a:t>
            </a:r>
            <a:r>
              <a:rPr lang="en-US" sz="2600" dirty="0"/>
              <a:t> can be adapted for voting</a:t>
            </a:r>
          </a:p>
          <a:p>
            <a:endParaRPr lang="en-US" sz="2600" dirty="0"/>
          </a:p>
          <a:p>
            <a:r>
              <a:rPr lang="en-US" sz="2600" dirty="0"/>
              <a:t>I used python skills learned at Byte, combined with </a:t>
            </a:r>
            <a:r>
              <a:rPr lang="en-US" sz="2600" dirty="0" err="1"/>
              <a:t>blockchain</a:t>
            </a:r>
            <a:r>
              <a:rPr lang="en-US" sz="2600" dirty="0"/>
              <a:t> specific tutorials online, and a little self teaching of Flask to create this</a:t>
            </a:r>
          </a:p>
        </p:txBody>
      </p:sp>
    </p:spTree>
    <p:extLst>
      <p:ext uri="{BB962C8B-B14F-4D97-AF65-F5344CB8AC3E}">
        <p14:creationId xmlns:p14="http://schemas.microsoft.com/office/powerpoint/2010/main" val="63926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0740-B79E-684B-8FA8-46172923FFF7}"/>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DA683E8A-076A-6F47-8B97-360B58E604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481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6110-FAF6-B14F-B7FD-CDDBADD4ADA7}"/>
              </a:ext>
            </a:extLst>
          </p:cNvPr>
          <p:cNvSpPr>
            <a:spLocks noGrp="1"/>
          </p:cNvSpPr>
          <p:nvPr>
            <p:ph type="title"/>
          </p:nvPr>
        </p:nvSpPr>
        <p:spPr>
          <a:xfrm>
            <a:off x="1141413" y="618518"/>
            <a:ext cx="9905998" cy="1183778"/>
          </a:xfrm>
        </p:spPr>
        <p:txBody>
          <a:bodyPr/>
          <a:lstStyle/>
          <a:p>
            <a:pPr algn="ctr"/>
            <a:r>
              <a:rPr lang="en-US" dirty="0"/>
              <a:t>next steps</a:t>
            </a:r>
          </a:p>
        </p:txBody>
      </p:sp>
      <p:sp>
        <p:nvSpPr>
          <p:cNvPr id="3" name="Content Placeholder 2">
            <a:extLst>
              <a:ext uri="{FF2B5EF4-FFF2-40B4-BE49-F238E27FC236}">
                <a16:creationId xmlns:a16="http://schemas.microsoft.com/office/drawing/2014/main" id="{7510D675-8A18-DD46-8797-D49A75A9950F}"/>
              </a:ext>
            </a:extLst>
          </p:cNvPr>
          <p:cNvSpPr>
            <a:spLocks noGrp="1"/>
          </p:cNvSpPr>
          <p:nvPr>
            <p:ph idx="1"/>
          </p:nvPr>
        </p:nvSpPr>
        <p:spPr>
          <a:xfrm>
            <a:off x="1141412" y="1643270"/>
            <a:ext cx="9905999" cy="4731025"/>
          </a:xfrm>
        </p:spPr>
        <p:txBody>
          <a:bodyPr>
            <a:noAutofit/>
          </a:bodyPr>
          <a:lstStyle/>
          <a:p>
            <a:r>
              <a:rPr lang="en-US" sz="2800" dirty="0"/>
              <a:t>Building a frontend UI, and wallet that could show a simple format for voting</a:t>
            </a:r>
          </a:p>
          <a:p>
            <a:endParaRPr lang="en-US" sz="2800" dirty="0"/>
          </a:p>
          <a:p>
            <a:r>
              <a:rPr lang="en-US" sz="2800" dirty="0"/>
              <a:t>Refactoring it so it’s a private </a:t>
            </a:r>
            <a:r>
              <a:rPr lang="en-US" sz="2800" dirty="0" err="1"/>
              <a:t>blockchain</a:t>
            </a:r>
            <a:r>
              <a:rPr lang="en-US" sz="2800" dirty="0"/>
              <a:t> instead of public</a:t>
            </a:r>
          </a:p>
          <a:p>
            <a:endParaRPr lang="en-US" sz="2800" dirty="0"/>
          </a:p>
          <a:p>
            <a:r>
              <a:rPr lang="en-US" sz="2800" dirty="0"/>
              <a:t>Convincing people it’s secure</a:t>
            </a:r>
          </a:p>
        </p:txBody>
      </p:sp>
    </p:spTree>
    <p:extLst>
      <p:ext uri="{BB962C8B-B14F-4D97-AF65-F5344CB8AC3E}">
        <p14:creationId xmlns:p14="http://schemas.microsoft.com/office/powerpoint/2010/main" val="114830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FF05-EF57-A846-8295-A5EA75815D80}"/>
              </a:ext>
            </a:extLst>
          </p:cNvPr>
          <p:cNvSpPr>
            <a:spLocks noGrp="1"/>
          </p:cNvSpPr>
          <p:nvPr>
            <p:ph type="ctrTitle"/>
          </p:nvPr>
        </p:nvSpPr>
        <p:spPr>
          <a:xfrm>
            <a:off x="1876423" y="486258"/>
            <a:ext cx="8791575" cy="2387600"/>
          </a:xfrm>
        </p:spPr>
        <p:txBody>
          <a:bodyPr>
            <a:normAutofit/>
          </a:bodyPr>
          <a:lstStyle/>
          <a:p>
            <a:pPr algn="ctr"/>
            <a:r>
              <a:rPr lang="en-US" sz="6000" dirty="0"/>
              <a:t>Using Blockchain for elections</a:t>
            </a:r>
          </a:p>
        </p:txBody>
      </p:sp>
      <p:sp>
        <p:nvSpPr>
          <p:cNvPr id="3" name="Subtitle 2">
            <a:extLst>
              <a:ext uri="{FF2B5EF4-FFF2-40B4-BE49-F238E27FC236}">
                <a16:creationId xmlns:a16="http://schemas.microsoft.com/office/drawing/2014/main" id="{26AFA972-02FD-1045-9089-77B6F94CC81F}"/>
              </a:ext>
            </a:extLst>
          </p:cNvPr>
          <p:cNvSpPr>
            <a:spLocks noGrp="1"/>
          </p:cNvSpPr>
          <p:nvPr>
            <p:ph type="subTitle" idx="1"/>
          </p:nvPr>
        </p:nvSpPr>
        <p:spPr>
          <a:xfrm>
            <a:off x="1876424" y="3602038"/>
            <a:ext cx="8791575" cy="2798762"/>
          </a:xfrm>
        </p:spPr>
        <p:txBody>
          <a:bodyPr>
            <a:noAutofit/>
          </a:bodyPr>
          <a:lstStyle/>
          <a:p>
            <a:pPr algn="ctr"/>
            <a:r>
              <a:rPr lang="en-US" sz="3000" u="sng" dirty="0"/>
              <a:t>jim Jordan</a:t>
            </a:r>
          </a:p>
          <a:p>
            <a:pPr algn="ctr"/>
            <a:r>
              <a:rPr lang="en-US" sz="3000" dirty="0"/>
              <a:t>203-554-9290</a:t>
            </a:r>
          </a:p>
          <a:p>
            <a:pPr algn="ctr"/>
            <a:r>
              <a:rPr lang="en-US" sz="3000" dirty="0"/>
              <a:t>Jim.j.jordan89@gmail.com</a:t>
            </a:r>
          </a:p>
          <a:p>
            <a:pPr algn="ctr"/>
            <a:r>
              <a:rPr lang="en-US" sz="3000" dirty="0" err="1"/>
              <a:t>Github.com</a:t>
            </a:r>
            <a:r>
              <a:rPr lang="en-US" sz="3000" dirty="0"/>
              <a:t>/jimmy-</a:t>
            </a:r>
            <a:r>
              <a:rPr lang="en-US" sz="3000" dirty="0" err="1"/>
              <a:t>jordan</a:t>
            </a:r>
            <a:endParaRPr lang="en-US" sz="3000" dirty="0"/>
          </a:p>
        </p:txBody>
      </p:sp>
    </p:spTree>
    <p:extLst>
      <p:ext uri="{BB962C8B-B14F-4D97-AF65-F5344CB8AC3E}">
        <p14:creationId xmlns:p14="http://schemas.microsoft.com/office/powerpoint/2010/main" val="3164262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E454-D82C-3D41-B0D5-DD128D56B9F3}"/>
              </a:ext>
            </a:extLst>
          </p:cNvPr>
          <p:cNvSpPr>
            <a:spLocks noGrp="1"/>
          </p:cNvSpPr>
          <p:nvPr>
            <p:ph type="title"/>
          </p:nvPr>
        </p:nvSpPr>
        <p:spPr>
          <a:xfrm>
            <a:off x="1141412" y="283969"/>
            <a:ext cx="9905998" cy="1187022"/>
          </a:xfrm>
        </p:spPr>
        <p:txBody>
          <a:bodyPr/>
          <a:lstStyle/>
          <a:p>
            <a:pPr algn="ctr"/>
            <a:r>
              <a:rPr lang="en-US" dirty="0"/>
              <a:t>sources</a:t>
            </a:r>
          </a:p>
        </p:txBody>
      </p:sp>
      <p:sp>
        <p:nvSpPr>
          <p:cNvPr id="3" name="Content Placeholder 2">
            <a:extLst>
              <a:ext uri="{FF2B5EF4-FFF2-40B4-BE49-F238E27FC236}">
                <a16:creationId xmlns:a16="http://schemas.microsoft.com/office/drawing/2014/main" id="{117D8F32-40C1-3A4E-B70D-861DB652A16C}"/>
              </a:ext>
            </a:extLst>
          </p:cNvPr>
          <p:cNvSpPr>
            <a:spLocks noGrp="1"/>
          </p:cNvSpPr>
          <p:nvPr>
            <p:ph idx="1"/>
          </p:nvPr>
        </p:nvSpPr>
        <p:spPr>
          <a:xfrm>
            <a:off x="1141412" y="1470991"/>
            <a:ext cx="9905999" cy="5035826"/>
          </a:xfrm>
        </p:spPr>
        <p:txBody>
          <a:bodyPr>
            <a:normAutofit fontScale="85000" lnSpcReduction="20000"/>
          </a:bodyPr>
          <a:lstStyle/>
          <a:p>
            <a:pPr marL="457200" indent="-457200">
              <a:buFont typeface="+mj-lt"/>
              <a:buAutoNum type="arabicPeriod"/>
            </a:pPr>
            <a:r>
              <a:rPr lang="en-US" dirty="0">
                <a:hlinkClick r:id="rId2"/>
              </a:rPr>
              <a:t>https://www.nbcnews.com/politics/elections/russians-penetrated-u-s-voter-systems-says-top-u-s-n845721</a:t>
            </a:r>
            <a:endParaRPr lang="en-US" dirty="0"/>
          </a:p>
          <a:p>
            <a:pPr marL="457200" indent="-457200">
              <a:buFont typeface="+mj-lt"/>
              <a:buAutoNum type="arabicPeriod"/>
            </a:pPr>
            <a:r>
              <a:rPr lang="en-US" dirty="0">
                <a:hlinkClick r:id="rId3"/>
              </a:rPr>
              <a:t>https://www.axios.com/five-states-without-paper-trail-of-votes-32801015-4ba1-4b41-80ca-ebab2cdda087.html?utm_source=twitter&amp;utm_medium=social&amp;utm_campaign=organic</a:t>
            </a:r>
            <a:endParaRPr lang="en-US" dirty="0"/>
          </a:p>
          <a:p>
            <a:pPr marL="457200" indent="-457200">
              <a:buFont typeface="+mj-lt"/>
              <a:buAutoNum type="arabicPeriod"/>
            </a:pPr>
            <a:r>
              <a:rPr lang="en-US" dirty="0">
                <a:hlinkClick r:id="rId4"/>
              </a:rPr>
              <a:t>https://www.engadget.com/2017/10/10/defcon-event-reveals-ease-of-hacking-voting-systems/</a:t>
            </a:r>
            <a:endParaRPr lang="en-US" dirty="0"/>
          </a:p>
          <a:p>
            <a:pPr marL="457200" indent="-457200">
              <a:buFont typeface="+mj-lt"/>
              <a:buAutoNum type="arabicPeriod"/>
            </a:pPr>
            <a:r>
              <a:rPr lang="en-US" dirty="0">
                <a:hlinkClick r:id="rId5"/>
              </a:rPr>
              <a:t>http://www.pewresearch.org/fact-tank/2017/05/12/black-voter-turnout-fell-in-2016-even-as-a-record-number-of-americans-cast-ballots/</a:t>
            </a:r>
            <a:endParaRPr lang="en-US" dirty="0"/>
          </a:p>
          <a:p>
            <a:pPr marL="457200" indent="-457200">
              <a:buFont typeface="+mj-lt"/>
              <a:buAutoNum type="arabicPeriod"/>
            </a:pPr>
            <a:r>
              <a:rPr lang="en-US" dirty="0">
                <a:hlinkClick r:id="rId6"/>
              </a:rPr>
              <a:t>https://hackernoon.com/learn-blockchains-by-building-one-117428612f46</a:t>
            </a:r>
            <a:endParaRPr lang="en-US" dirty="0"/>
          </a:p>
          <a:p>
            <a:pPr marL="457200" indent="-457200">
              <a:buFont typeface="+mj-lt"/>
              <a:buAutoNum type="arabicPeriod"/>
            </a:pPr>
            <a:r>
              <a:rPr lang="en-US" dirty="0">
                <a:hlinkClick r:id="rId7"/>
              </a:rPr>
              <a:t>https://medium.com/crypto-currently/lets-build-the-tiniest-blockchain-e70965a248b</a:t>
            </a:r>
            <a:endParaRPr lang="en-US" dirty="0"/>
          </a:p>
          <a:p>
            <a:pPr marL="457200" indent="-457200">
              <a:buFont typeface="+mj-lt"/>
              <a:buAutoNum type="arabicPeriod"/>
            </a:pPr>
            <a:r>
              <a:rPr lang="en-US" dirty="0">
                <a:hlinkClick r:id="rId8"/>
              </a:rPr>
              <a:t>https://medium.com/crypto-currently/lets-make-the-tiniest-blockchain-bigger-ac360a328f4d</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76547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7254</TotalTime>
  <Words>818</Words>
  <Application>Microsoft Macintosh PowerPoint</Application>
  <PresentationFormat>Widescreen</PresentationFormat>
  <Paragraphs>52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Using Blockchain for elections</vt:lpstr>
      <vt:lpstr>2016: A Retrospective</vt:lpstr>
      <vt:lpstr>So Why blockchain?</vt:lpstr>
      <vt:lpstr>Design</vt:lpstr>
      <vt:lpstr>Demo</vt:lpstr>
      <vt:lpstr>next steps</vt:lpstr>
      <vt:lpstr>Using Blockchain for elections</vt:lpstr>
      <vt:lpstr>sources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Blockchains for elections</dc:title>
  <dc:creator>Jim Jordan</dc:creator>
  <cp:lastModifiedBy>Jim Jordan</cp:lastModifiedBy>
  <cp:revision>44</cp:revision>
  <dcterms:created xsi:type="dcterms:W3CDTF">2018-03-01T18:40:04Z</dcterms:created>
  <dcterms:modified xsi:type="dcterms:W3CDTF">2018-03-06T19:34:30Z</dcterms:modified>
</cp:coreProperties>
</file>