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59" r:id="rId1"/>
  </p:sldMasterIdLst>
  <p:notesMasterIdLst>
    <p:notesMasterId r:id="rId130"/>
  </p:notesMasterIdLst>
  <p:handoutMasterIdLst>
    <p:handoutMasterId r:id="rId131"/>
  </p:handoutMasterIdLst>
  <p:sldIdLst>
    <p:sldId id="1346" r:id="rId2"/>
    <p:sldId id="1862" r:id="rId3"/>
    <p:sldId id="1863" r:id="rId4"/>
    <p:sldId id="1864" r:id="rId5"/>
    <p:sldId id="2022" r:id="rId6"/>
    <p:sldId id="2023" r:id="rId7"/>
    <p:sldId id="2024" r:id="rId8"/>
    <p:sldId id="1936" r:id="rId9"/>
    <p:sldId id="1937" r:id="rId10"/>
    <p:sldId id="2077" r:id="rId11"/>
    <p:sldId id="1926" r:id="rId12"/>
    <p:sldId id="1927" r:id="rId13"/>
    <p:sldId id="1928" r:id="rId14"/>
    <p:sldId id="2078" r:id="rId15"/>
    <p:sldId id="2079" r:id="rId16"/>
    <p:sldId id="2080" r:id="rId17"/>
    <p:sldId id="2081" r:id="rId18"/>
    <p:sldId id="2082" r:id="rId19"/>
    <p:sldId id="2083" r:id="rId20"/>
    <p:sldId id="2084" r:id="rId21"/>
    <p:sldId id="2085" r:id="rId22"/>
    <p:sldId id="2086" r:id="rId23"/>
    <p:sldId id="2087" r:id="rId24"/>
    <p:sldId id="2088" r:id="rId25"/>
    <p:sldId id="2089" r:id="rId26"/>
    <p:sldId id="2090" r:id="rId27"/>
    <p:sldId id="2091" r:id="rId28"/>
    <p:sldId id="2092" r:id="rId29"/>
    <p:sldId id="2093" r:id="rId30"/>
    <p:sldId id="2094" r:id="rId31"/>
    <p:sldId id="2095" r:id="rId32"/>
    <p:sldId id="2096" r:id="rId33"/>
    <p:sldId id="2097" r:id="rId34"/>
    <p:sldId id="2098" r:id="rId35"/>
    <p:sldId id="2099" r:id="rId36"/>
    <p:sldId id="2100" r:id="rId37"/>
    <p:sldId id="2101" r:id="rId38"/>
    <p:sldId id="2102" r:id="rId39"/>
    <p:sldId id="2103" r:id="rId40"/>
    <p:sldId id="2104" r:id="rId41"/>
    <p:sldId id="2105" r:id="rId42"/>
    <p:sldId id="2106" r:id="rId43"/>
    <p:sldId id="2107" r:id="rId44"/>
    <p:sldId id="2108" r:id="rId45"/>
    <p:sldId id="2109" r:id="rId46"/>
    <p:sldId id="2110" r:id="rId47"/>
    <p:sldId id="2111" r:id="rId48"/>
    <p:sldId id="2112" r:id="rId49"/>
    <p:sldId id="2113" r:id="rId50"/>
    <p:sldId id="2114" r:id="rId51"/>
    <p:sldId id="2115" r:id="rId52"/>
    <p:sldId id="2116" r:id="rId53"/>
    <p:sldId id="2117" r:id="rId54"/>
    <p:sldId id="2118" r:id="rId55"/>
    <p:sldId id="2119" r:id="rId56"/>
    <p:sldId id="2120" r:id="rId57"/>
    <p:sldId id="2121" r:id="rId58"/>
    <p:sldId id="2122" r:id="rId59"/>
    <p:sldId id="2123" r:id="rId60"/>
    <p:sldId id="2124" r:id="rId61"/>
    <p:sldId id="2125" r:id="rId62"/>
    <p:sldId id="2126" r:id="rId63"/>
    <p:sldId id="2127" r:id="rId64"/>
    <p:sldId id="2128" r:id="rId65"/>
    <p:sldId id="2129" r:id="rId66"/>
    <p:sldId id="2130" r:id="rId67"/>
    <p:sldId id="2131" r:id="rId68"/>
    <p:sldId id="2132" r:id="rId69"/>
    <p:sldId id="2133" r:id="rId70"/>
    <p:sldId id="2134" r:id="rId71"/>
    <p:sldId id="2135" r:id="rId72"/>
    <p:sldId id="2136" r:id="rId73"/>
    <p:sldId id="2137" r:id="rId74"/>
    <p:sldId id="2138" r:id="rId75"/>
    <p:sldId id="2139" r:id="rId76"/>
    <p:sldId id="2140" r:id="rId77"/>
    <p:sldId id="2141" r:id="rId78"/>
    <p:sldId id="2142" r:id="rId79"/>
    <p:sldId id="2143" r:id="rId80"/>
    <p:sldId id="2144" r:id="rId81"/>
    <p:sldId id="2145" r:id="rId82"/>
    <p:sldId id="2146" r:id="rId83"/>
    <p:sldId id="2147" r:id="rId84"/>
    <p:sldId id="2148" r:id="rId85"/>
    <p:sldId id="2149" r:id="rId86"/>
    <p:sldId id="2150" r:id="rId87"/>
    <p:sldId id="2151" r:id="rId88"/>
    <p:sldId id="2152" r:id="rId89"/>
    <p:sldId id="2153" r:id="rId90"/>
    <p:sldId id="2154" r:id="rId91"/>
    <p:sldId id="2155" r:id="rId92"/>
    <p:sldId id="2156" r:id="rId93"/>
    <p:sldId id="2157" r:id="rId94"/>
    <p:sldId id="2158" r:id="rId95"/>
    <p:sldId id="2159" r:id="rId96"/>
    <p:sldId id="2160" r:id="rId97"/>
    <p:sldId id="2161" r:id="rId98"/>
    <p:sldId id="2162" r:id="rId99"/>
    <p:sldId id="2163" r:id="rId100"/>
    <p:sldId id="2164" r:id="rId101"/>
    <p:sldId id="2165" r:id="rId102"/>
    <p:sldId id="2166" r:id="rId103"/>
    <p:sldId id="2167" r:id="rId104"/>
    <p:sldId id="2168" r:id="rId105"/>
    <p:sldId id="2169" r:id="rId106"/>
    <p:sldId id="2170" r:id="rId107"/>
    <p:sldId id="2171" r:id="rId108"/>
    <p:sldId id="2172" r:id="rId109"/>
    <p:sldId id="2173" r:id="rId110"/>
    <p:sldId id="2174" r:id="rId111"/>
    <p:sldId id="2175" r:id="rId112"/>
    <p:sldId id="2176" r:id="rId113"/>
    <p:sldId id="2177" r:id="rId114"/>
    <p:sldId id="2178" r:id="rId115"/>
    <p:sldId id="2179" r:id="rId116"/>
    <p:sldId id="2180" r:id="rId117"/>
    <p:sldId id="2181" r:id="rId118"/>
    <p:sldId id="2182" r:id="rId119"/>
    <p:sldId id="2183" r:id="rId120"/>
    <p:sldId id="2184" r:id="rId121"/>
    <p:sldId id="2185" r:id="rId122"/>
    <p:sldId id="2186" r:id="rId123"/>
    <p:sldId id="2187" r:id="rId124"/>
    <p:sldId id="2188" r:id="rId125"/>
    <p:sldId id="2189" r:id="rId126"/>
    <p:sldId id="2190" r:id="rId127"/>
    <p:sldId id="2191" r:id="rId128"/>
    <p:sldId id="2192" r:id="rId129"/>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b="1" kern="1200">
        <a:solidFill>
          <a:schemeClr val="tx1"/>
        </a:solidFill>
        <a:latin typeface="Tahoma" pitchFamily="34" charset="0"/>
        <a:ea typeface="宋体" pitchFamily="2" charset="-122"/>
        <a:cs typeface="+mn-cs"/>
      </a:defRPr>
    </a:lvl5pPr>
    <a:lvl6pPr marL="2286000" algn="l" defTabSz="914400" rtl="0" eaLnBrk="1" latinLnBrk="0" hangingPunct="1">
      <a:defRPr kumimoji="1" b="1" kern="1200">
        <a:solidFill>
          <a:schemeClr val="tx1"/>
        </a:solidFill>
        <a:latin typeface="Tahoma" pitchFamily="34" charset="0"/>
        <a:ea typeface="宋体" pitchFamily="2" charset="-122"/>
        <a:cs typeface="+mn-cs"/>
      </a:defRPr>
    </a:lvl6pPr>
    <a:lvl7pPr marL="2743200" algn="l" defTabSz="914400" rtl="0" eaLnBrk="1" latinLnBrk="0" hangingPunct="1">
      <a:defRPr kumimoji="1" b="1" kern="1200">
        <a:solidFill>
          <a:schemeClr val="tx1"/>
        </a:solidFill>
        <a:latin typeface="Tahoma" pitchFamily="34" charset="0"/>
        <a:ea typeface="宋体" pitchFamily="2" charset="-122"/>
        <a:cs typeface="+mn-cs"/>
      </a:defRPr>
    </a:lvl7pPr>
    <a:lvl8pPr marL="3200400" algn="l" defTabSz="914400" rtl="0" eaLnBrk="1" latinLnBrk="0" hangingPunct="1">
      <a:defRPr kumimoji="1" b="1" kern="1200">
        <a:solidFill>
          <a:schemeClr val="tx1"/>
        </a:solidFill>
        <a:latin typeface="Tahoma" pitchFamily="34" charset="0"/>
        <a:ea typeface="宋体" pitchFamily="2" charset="-122"/>
        <a:cs typeface="+mn-cs"/>
      </a:defRPr>
    </a:lvl8pPr>
    <a:lvl9pPr marL="3657600" algn="l" defTabSz="914400" rtl="0" eaLnBrk="1" latinLnBrk="0" hangingPunct="1">
      <a:defRPr kumimoji="1" b="1"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ACA00"/>
    <a:srgbClr val="0000CC"/>
    <a:srgbClr val="6699FF"/>
    <a:srgbClr val="000066"/>
    <a:srgbClr val="66FFCC"/>
    <a:srgbClr val="66CCFF"/>
    <a:srgbClr val="029A1B"/>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78447" autoAdjust="0"/>
  </p:normalViewPr>
  <p:slideViewPr>
    <p:cSldViewPr snapToGrid="0">
      <p:cViewPr varScale="1">
        <p:scale>
          <a:sx n="90" d="100"/>
          <a:sy n="90" d="100"/>
        </p:scale>
        <p:origin x="22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100" d="100"/>
          <a:sy n="100" d="100"/>
        </p:scale>
        <p:origin x="-2832" y="2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1095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charset="-122"/>
              </a:defRPr>
            </a:lvl1pPr>
          </a:lstStyle>
          <a:p>
            <a:pPr>
              <a:defRPr/>
            </a:pPr>
            <a:endParaRPr lang="en-US" altLang="zh-CN"/>
          </a:p>
        </p:txBody>
      </p:sp>
      <p:sp>
        <p:nvSpPr>
          <p:cNvPr id="1095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109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宋体" charset="-122"/>
              </a:defRPr>
            </a:lvl1pPr>
          </a:lstStyle>
          <a:p>
            <a:pPr>
              <a:defRPr/>
            </a:pPr>
            <a:fld id="{3B4577F0-ED67-4FFE-A316-3B3AEC2EA4D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宋体" charset="-122"/>
              </a:defRPr>
            </a:lvl1pPr>
          </a:lstStyle>
          <a:p>
            <a:pPr>
              <a:defRPr/>
            </a:pPr>
            <a:fld id="{E46A9642-FD4A-45CC-9F4F-8E10AB9AB4A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33576-C9AE-4753-9E6A-0E30C3AD2C2E}" type="slidenum">
              <a:rPr lang="en-US" altLang="zh-CN"/>
              <a:pPr/>
              <a:t>2</a:t>
            </a:fld>
            <a:endParaRPr lang="en-US" altLang="zh-CN"/>
          </a:p>
        </p:txBody>
      </p:sp>
      <p:sp>
        <p:nvSpPr>
          <p:cNvPr id="1661954" name="Rectangle 2"/>
          <p:cNvSpPr>
            <a:spLocks noGrp="1" noRot="1" noChangeAspect="1" noChangeArrowheads="1" noTextEdit="1"/>
          </p:cNvSpPr>
          <p:nvPr>
            <p:ph type="sldImg"/>
          </p:nvPr>
        </p:nvSpPr>
        <p:spPr>
          <a:ln/>
        </p:spPr>
      </p:sp>
      <p:sp>
        <p:nvSpPr>
          <p:cNvPr id="1661955" name="Rectangle 3"/>
          <p:cNvSpPr>
            <a:spLocks noGrp="1" noChangeArrowheads="1"/>
          </p:cNvSpPr>
          <p:nvPr>
            <p:ph type="body" idx="1"/>
          </p:nvPr>
        </p:nvSpPr>
        <p:spPr/>
        <p:txBody>
          <a:bodyPr/>
          <a:lstStyle/>
          <a:p>
            <a:r>
              <a:rPr lang="zh-CN" altLang="en-US"/>
              <a:t>识别：通俗地讲，每个合法用户都要有一个不同的识别符，如银行卡的卡号，身份证号；验证：根据你输入的识别符来判断你是否是真的。</a:t>
            </a:r>
          </a:p>
          <a:p>
            <a:r>
              <a:rPr lang="zh-CN" altLang="en-US"/>
              <a:t>第一句讲完后提问：如果有非法用户来使用系统，破坏了系统的什么安全性质？可用性，主要从两个方面来说明：冒充合法用户来用，导致被冒充的合法用户无法使用系统；大量非法用户来使用，占用系统资源，使得合法用户无法使用系统。</a:t>
            </a:r>
          </a:p>
          <a:p>
            <a:endParaRPr lang="en-US" altLang="zh-CN"/>
          </a:p>
        </p:txBody>
      </p:sp>
    </p:spTree>
    <p:extLst>
      <p:ext uri="{BB962C8B-B14F-4D97-AF65-F5344CB8AC3E}">
        <p14:creationId xmlns:p14="http://schemas.microsoft.com/office/powerpoint/2010/main" val="1063686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B30F42-5141-4687-B737-8FD91F6423A7}" type="slidenum">
              <a:rPr lang="en-US" altLang="zh-CN"/>
              <a:pPr/>
              <a:t>3</a:t>
            </a:fld>
            <a:endParaRPr lang="en-US" altLang="zh-CN"/>
          </a:p>
        </p:txBody>
      </p:sp>
      <p:sp>
        <p:nvSpPr>
          <p:cNvPr id="1696770" name="Rectangle 2"/>
          <p:cNvSpPr>
            <a:spLocks noGrp="1" noRot="1" noChangeAspect="1" noChangeArrowheads="1" noTextEdit="1"/>
          </p:cNvSpPr>
          <p:nvPr>
            <p:ph type="sldImg"/>
          </p:nvPr>
        </p:nvSpPr>
        <p:spPr>
          <a:ln/>
        </p:spPr>
      </p:sp>
      <p:sp>
        <p:nvSpPr>
          <p:cNvPr id="169677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945178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0000"/>
                </a:solidFill>
              </a:rPr>
              <a:t>汪定教授</a:t>
            </a:r>
            <a:r>
              <a:rPr lang="en-US" altLang="zh-CN" dirty="0">
                <a:solidFill>
                  <a:srgbClr val="FF0000"/>
                </a:solidFill>
              </a:rPr>
              <a:t>2015</a:t>
            </a:r>
            <a:r>
              <a:rPr lang="zh-CN" altLang="en-US" dirty="0">
                <a:solidFill>
                  <a:srgbClr val="FF0000"/>
                </a:solidFill>
              </a:rPr>
              <a:t>年学术报告“理解中国用户口令：特征、安全性和启示”</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5</a:t>
            </a:fld>
            <a:endParaRPr lang="en-US" altLang="zh-CN"/>
          </a:p>
        </p:txBody>
      </p:sp>
    </p:spTree>
    <p:extLst>
      <p:ext uri="{BB962C8B-B14F-4D97-AF65-F5344CB8AC3E}">
        <p14:creationId xmlns:p14="http://schemas.microsoft.com/office/powerpoint/2010/main" val="302167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0000"/>
                </a:solidFill>
              </a:rPr>
              <a:t>汪定教授</a:t>
            </a:r>
            <a:r>
              <a:rPr lang="en-US" altLang="zh-CN" dirty="0">
                <a:solidFill>
                  <a:srgbClr val="FF0000"/>
                </a:solidFill>
              </a:rPr>
              <a:t>2015</a:t>
            </a:r>
            <a:r>
              <a:rPr lang="zh-CN" altLang="en-US" dirty="0">
                <a:solidFill>
                  <a:srgbClr val="FF0000"/>
                </a:solidFill>
              </a:rPr>
              <a:t>年学术报告“理解中国用户口令：特征、安全性和启示”</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6</a:t>
            </a:fld>
            <a:endParaRPr lang="en-US" altLang="zh-CN"/>
          </a:p>
        </p:txBody>
      </p:sp>
    </p:spTree>
    <p:extLst>
      <p:ext uri="{BB962C8B-B14F-4D97-AF65-F5344CB8AC3E}">
        <p14:creationId xmlns:p14="http://schemas.microsoft.com/office/powerpoint/2010/main" val="2816231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0000"/>
                </a:solidFill>
              </a:rPr>
              <a:t>汪定教授</a:t>
            </a:r>
            <a:r>
              <a:rPr lang="en-US" altLang="zh-CN" dirty="0">
                <a:solidFill>
                  <a:srgbClr val="FF0000"/>
                </a:solidFill>
              </a:rPr>
              <a:t>2015</a:t>
            </a:r>
            <a:r>
              <a:rPr lang="zh-CN" altLang="en-US" dirty="0">
                <a:solidFill>
                  <a:srgbClr val="FF0000"/>
                </a:solidFill>
              </a:rPr>
              <a:t>年学术报告“理解中国用户口令：特征、安全性和启示”</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7</a:t>
            </a:fld>
            <a:endParaRPr lang="en-US" altLang="zh-CN"/>
          </a:p>
        </p:txBody>
      </p:sp>
    </p:spTree>
    <p:extLst>
      <p:ext uri="{BB962C8B-B14F-4D97-AF65-F5344CB8AC3E}">
        <p14:creationId xmlns:p14="http://schemas.microsoft.com/office/powerpoint/2010/main" val="2997605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11</a:t>
            </a:fld>
            <a:endParaRPr lang="en-US" altLang="zh-CN"/>
          </a:p>
        </p:txBody>
      </p:sp>
    </p:spTree>
    <p:extLst>
      <p:ext uri="{BB962C8B-B14F-4D97-AF65-F5344CB8AC3E}">
        <p14:creationId xmlns:p14="http://schemas.microsoft.com/office/powerpoint/2010/main" val="50843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属于密码学认证中的一次性口令认证，将在后面介绍</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13</a:t>
            </a:fld>
            <a:endParaRPr lang="en-US" altLang="zh-CN"/>
          </a:p>
        </p:txBody>
      </p:sp>
    </p:spTree>
    <p:extLst>
      <p:ext uri="{BB962C8B-B14F-4D97-AF65-F5344CB8AC3E}">
        <p14:creationId xmlns:p14="http://schemas.microsoft.com/office/powerpoint/2010/main" val="337416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1C61395C-8CDD-4FA2-ADB5-FD6889F54024}" type="datetime1">
              <a:rPr lang="zh-CN" altLang="en-US" smtClean="0">
                <a:solidFill>
                  <a:srgbClr val="1C1C1C"/>
                </a:solidFill>
              </a:rPr>
              <a:pPr>
                <a:defRPr/>
              </a:pPr>
              <a:t>2023/3/9</a:t>
            </a:fld>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9E74429-26DC-471E-9251-C4807B21DCEF}" type="slidenum">
              <a:rPr lang="en-US" altLang="zh-CN">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CB3E5F7E-5148-4CB2-963A-95C37528F550}" type="datetime1">
              <a:rPr lang="zh-CN" altLang="en-US" smtClean="0">
                <a:solidFill>
                  <a:srgbClr val="000000"/>
                </a:solidFill>
              </a:rPr>
              <a:pPr>
                <a:defRPr/>
              </a:pPr>
              <a:t>2023/3/9</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EF68ED92-367B-4CD8-A26C-4E6248EAD48D}"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3875" y="142875"/>
            <a:ext cx="2070100" cy="5526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8813" y="142875"/>
            <a:ext cx="6062662" cy="5526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E565DC17-A35B-464B-A9AB-82DCA891CFF2}" type="datetime1">
              <a:rPr lang="zh-CN" altLang="en-US" smtClean="0">
                <a:solidFill>
                  <a:srgbClr val="000000"/>
                </a:solidFill>
              </a:rPr>
              <a:pPr>
                <a:defRPr/>
              </a:pPr>
              <a:t>2023/3/9</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CBA975A5-F217-4B48-B315-600F055D978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765175"/>
            <a:ext cx="8229600" cy="7191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628775"/>
            <a:ext cx="8208962" cy="4249738"/>
          </a:xfrm>
        </p:spPr>
        <p:txBody>
          <a:bodyPr/>
          <a:lstStyle/>
          <a:p>
            <a:pPr lvl="0"/>
            <a:endParaRPr lang="zh-CN" altLang="en-US" noProof="0" smtClean="0"/>
          </a:p>
        </p:txBody>
      </p:sp>
      <p:sp>
        <p:nvSpPr>
          <p:cNvPr id="4" name="Rectangle 4"/>
          <p:cNvSpPr>
            <a:spLocks noGrp="1" noChangeArrowheads="1"/>
          </p:cNvSpPr>
          <p:nvPr>
            <p:ph type="sldNum" sz="quarter" idx="10"/>
          </p:nvPr>
        </p:nvSpPr>
        <p:spPr/>
        <p:txBody>
          <a:bodyPr/>
          <a:lstStyle>
            <a:lvl1pPr>
              <a:defRPr smtClean="0"/>
            </a:lvl1pPr>
          </a:lstStyle>
          <a:p>
            <a:pPr>
              <a:defRPr/>
            </a:pPr>
            <a:fld id="{594D42A6-752B-4FC8-95EA-B2F4CDBCCC76}" type="slidenum">
              <a:rPr lang="en-US" altLang="zh-CN"/>
              <a:pPr>
                <a:defRPr/>
              </a:pPr>
              <a:t>‹#›</a:t>
            </a:fld>
            <a:endParaRPr lang="en-US" altLang="zh-CN"/>
          </a:p>
        </p:txBody>
      </p:sp>
    </p:spTree>
    <p:extLst>
      <p:ext uri="{BB962C8B-B14F-4D97-AF65-F5344CB8AC3E}">
        <p14:creationId xmlns:p14="http://schemas.microsoft.com/office/powerpoint/2010/main" val="182495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ts val="4500"/>
              </a:lnSpc>
              <a:spcBef>
                <a:spcPts val="0"/>
              </a:spcBef>
              <a:defRPr b="0" i="0" baseline="0">
                <a:latin typeface="Times New Roman" panose="02020603050405020304" pitchFamily="18" charset="0"/>
                <a:ea typeface="黑体" panose="02010609060101010101" pitchFamily="49" charset="-122"/>
              </a:defRPr>
            </a:lvl1pPr>
            <a:lvl2pPr>
              <a:lnSpc>
                <a:spcPts val="4500"/>
              </a:lnSpc>
              <a:spcBef>
                <a:spcPts val="0"/>
              </a:spcBef>
              <a:defRPr b="0" i="0" baseline="0">
                <a:latin typeface="Times New Roman" panose="02020603050405020304" pitchFamily="18" charset="0"/>
                <a:ea typeface="黑体" panose="02010609060101010101" pitchFamily="49" charset="-122"/>
              </a:defRPr>
            </a:lvl2pPr>
            <a:lvl3pPr>
              <a:lnSpc>
                <a:spcPts val="4500"/>
              </a:lnSpc>
              <a:spcBef>
                <a:spcPts val="0"/>
              </a:spcBef>
              <a:defRPr b="0" i="0" baseline="0">
                <a:latin typeface="Times New Roman" panose="02020603050405020304" pitchFamily="18" charset="0"/>
                <a:ea typeface="黑体" panose="02010609060101010101" pitchFamily="49" charset="-122"/>
              </a:defRPr>
            </a:lvl3pPr>
            <a:lvl4pPr>
              <a:lnSpc>
                <a:spcPts val="4500"/>
              </a:lnSpc>
              <a:spcBef>
                <a:spcPts val="0"/>
              </a:spcBef>
              <a:defRPr b="0" i="0" baseline="0">
                <a:latin typeface="Times New Roman" panose="02020603050405020304" pitchFamily="18" charset="0"/>
                <a:ea typeface="黑体" panose="02010609060101010101" pitchFamily="49" charset="-122"/>
              </a:defRPr>
            </a:lvl4pPr>
            <a:lvl5pPr>
              <a:lnSpc>
                <a:spcPts val="4500"/>
              </a:lnSpc>
              <a:spcBef>
                <a:spcPts val="0"/>
              </a:spcBef>
              <a:defRPr b="0" i="0" baseline="0">
                <a:latin typeface="Times New Roman" panose="02020603050405020304" pitchFamily="18" charset="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13EAD5F1-67B5-4A0D-ABC1-AB8E7ABAD35E}" type="datetime1">
              <a:rPr lang="zh-CN" altLang="en-US" smtClean="0">
                <a:solidFill>
                  <a:srgbClr val="000000"/>
                </a:solidFill>
              </a:rPr>
              <a:pPr>
                <a:defRPr/>
              </a:pPr>
              <a:t>2023/3/9</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65EB7420-10C5-4439-A879-6C64816B7E2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88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12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8777064C-0A55-4E07-B965-6C3D3728ABB2}" type="datetime1">
              <a:rPr lang="zh-CN" altLang="en-US" smtClean="0">
                <a:solidFill>
                  <a:srgbClr val="000000"/>
                </a:solidFill>
              </a:rPr>
              <a:pPr>
                <a:defRPr/>
              </a:pPr>
              <a:t>2023/3/9</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6B28E056-97FC-4A70-8131-E02F6583BF8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E8AED8A2-82FC-4DC1-9863-2A50613A6AE6}" type="datetime1">
              <a:rPr lang="zh-CN" altLang="en-US" smtClean="0">
                <a:solidFill>
                  <a:srgbClr val="000000"/>
                </a:solidFill>
              </a:rPr>
              <a:pPr>
                <a:defRPr/>
              </a:pPr>
              <a:t>2023/3/9</a:t>
            </a:fld>
            <a:endParaRPr lang="en-US" altLang="zh-CN">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BBFD273C-C71A-40AC-9777-8B20B0D93BC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075295FB-9049-4B10-8132-A2704FC040E4}" type="datetime1">
              <a:rPr lang="zh-CN" altLang="en-US" smtClean="0">
                <a:solidFill>
                  <a:srgbClr val="000000"/>
                </a:solidFill>
              </a:rPr>
              <a:pPr>
                <a:defRPr/>
              </a:pPr>
              <a:t>2023/3/9</a:t>
            </a:fld>
            <a:endParaRPr lang="en-US" altLang="zh-CN">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3782B63A-4FE1-4D96-8285-FCAE99EA789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27E94A6A-DBE8-4CE6-9619-41C62789DE7E}" type="datetime1">
              <a:rPr lang="zh-CN" altLang="en-US" smtClean="0">
                <a:solidFill>
                  <a:srgbClr val="000000"/>
                </a:solidFill>
              </a:rPr>
              <a:pPr>
                <a:defRPr/>
              </a:pPr>
              <a:t>2023/3/9</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B733275C-2774-4B25-97E7-7065F970E90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00651A7E-C721-4544-8D2F-3546C0565F84}" type="datetime1">
              <a:rPr lang="zh-CN" altLang="en-US" smtClean="0">
                <a:solidFill>
                  <a:srgbClr val="000000"/>
                </a:solidFill>
              </a:rPr>
              <a:pPr>
                <a:defRPr/>
              </a:pPr>
              <a:t>2023/3/9</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2C21E245-20D5-4D11-AD9A-5B593160C07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439738"/>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5" name="Rectangle 3"/>
          <p:cNvSpPr>
            <a:spLocks noChangeArrowheads="1"/>
          </p:cNvSpPr>
          <p:nvPr/>
        </p:nvSpPr>
        <p:spPr bwMode="ltGray">
          <a:xfrm>
            <a:off x="800100" y="4397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6" name="Rectangle 4"/>
          <p:cNvSpPr>
            <a:spLocks noChangeArrowheads="1"/>
          </p:cNvSpPr>
          <p:nvPr/>
        </p:nvSpPr>
        <p:spPr bwMode="ltGray">
          <a:xfrm>
            <a:off x="541338" y="862013"/>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7" name="Rectangle 5"/>
          <p:cNvSpPr>
            <a:spLocks noChangeArrowheads="1"/>
          </p:cNvSpPr>
          <p:nvPr/>
        </p:nvSpPr>
        <p:spPr bwMode="ltGray">
          <a:xfrm>
            <a:off x="911225" y="8620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8" name="Rectangle 6"/>
          <p:cNvSpPr>
            <a:spLocks noChangeArrowheads="1"/>
          </p:cNvSpPr>
          <p:nvPr/>
        </p:nvSpPr>
        <p:spPr bwMode="ltGray">
          <a:xfrm>
            <a:off x="127000" y="7889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9" name="Rectangle 7"/>
          <p:cNvSpPr>
            <a:spLocks noChangeArrowheads="1"/>
          </p:cNvSpPr>
          <p:nvPr/>
        </p:nvSpPr>
        <p:spPr bwMode="gray">
          <a:xfrm>
            <a:off x="762000" y="331788"/>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80" name="Rectangle 8"/>
          <p:cNvSpPr>
            <a:spLocks noChangeArrowheads="1"/>
          </p:cNvSpPr>
          <p:nvPr/>
        </p:nvSpPr>
        <p:spPr bwMode="gray">
          <a:xfrm>
            <a:off x="442913" y="11223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1033" name="Rectangle 9"/>
          <p:cNvSpPr>
            <a:spLocks noGrp="1" noChangeArrowheads="1"/>
          </p:cNvSpPr>
          <p:nvPr>
            <p:ph type="title"/>
          </p:nvPr>
        </p:nvSpPr>
        <p:spPr bwMode="auto">
          <a:xfrm>
            <a:off x="1150938" y="142875"/>
            <a:ext cx="7793037" cy="958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658813" y="155416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484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b="0">
                <a:ea typeface="宋体" charset="-122"/>
              </a:defRPr>
            </a:lvl1pPr>
          </a:lstStyle>
          <a:p>
            <a:pPr>
              <a:defRPr/>
            </a:pPr>
            <a:fld id="{2812D72D-DA04-4C9C-9A6E-C01386CD88CE}" type="datetime1">
              <a:rPr lang="zh-CN" altLang="en-US" smtClean="0">
                <a:solidFill>
                  <a:srgbClr val="000000"/>
                </a:solidFill>
              </a:rPr>
              <a:pPr>
                <a:defRPr/>
              </a:pPr>
              <a:t>2023/3/9</a:t>
            </a:fld>
            <a:endParaRPr lang="en-US" altLang="zh-CN">
              <a:solidFill>
                <a:srgbClr val="000000"/>
              </a:solidFill>
            </a:endParaRPr>
          </a:p>
        </p:txBody>
      </p:sp>
      <p:sp>
        <p:nvSpPr>
          <p:cNvPr id="3084" name="Rectangle 12"/>
          <p:cNvSpPr>
            <a:spLocks noGrp="1" noChangeArrowheads="1"/>
          </p:cNvSpPr>
          <p:nvPr>
            <p:ph type="ftr" sz="quarter" idx="3"/>
          </p:nvPr>
        </p:nvSpPr>
        <p:spPr bwMode="auto">
          <a:xfrm>
            <a:off x="3352800" y="63484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ea typeface="宋体" charset="-122"/>
              </a:defRPr>
            </a:lvl1pPr>
          </a:lstStyle>
          <a:p>
            <a:pPr>
              <a:defRPr/>
            </a:pPr>
            <a:endParaRPr lang="en-US" altLang="zh-CN">
              <a:solidFill>
                <a:srgbClr val="000000"/>
              </a:solidFill>
            </a:endParaRPr>
          </a:p>
        </p:txBody>
      </p:sp>
      <p:sp>
        <p:nvSpPr>
          <p:cNvPr id="3085" name="Rectangle 13"/>
          <p:cNvSpPr>
            <a:spLocks noGrp="1" noChangeArrowheads="1"/>
          </p:cNvSpPr>
          <p:nvPr>
            <p:ph type="sldNum" sz="quarter" idx="4"/>
          </p:nvPr>
        </p:nvSpPr>
        <p:spPr bwMode="auto">
          <a:xfrm>
            <a:off x="6781800" y="63484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b="0">
                <a:ea typeface="宋体" charset="-122"/>
              </a:defRPr>
            </a:lvl1pPr>
          </a:lstStyle>
          <a:p>
            <a:pPr>
              <a:defRPr/>
            </a:pPr>
            <a:fld id="{38C58080-A4A9-4607-B318-5D24794E2C9C}" type="slidenum">
              <a:rPr lang="en-US" altLang="zh-CN">
                <a:solidFill>
                  <a:srgbClr val="000000"/>
                </a:solidFill>
              </a:rPr>
              <a:pPr>
                <a:defRPr/>
              </a:pPr>
              <a:t>‹#›</a:t>
            </a:fld>
            <a:endParaRPr lang="en-US" altLang="zh-CN">
              <a:solidFill>
                <a:srgbClr val="000000"/>
              </a:solidFill>
            </a:endParaRPr>
          </a:p>
        </p:txBody>
      </p:sp>
      <p:sp>
        <p:nvSpPr>
          <p:cNvPr id="3089" name="Rectangle 17"/>
          <p:cNvSpPr>
            <a:spLocks noChangeArrowheads="1"/>
          </p:cNvSpPr>
          <p:nvPr/>
        </p:nvSpPr>
        <p:spPr bwMode="gray">
          <a:xfrm>
            <a:off x="539750" y="63325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90" name="Line 18"/>
          <p:cNvSpPr>
            <a:spLocks noChangeShapeType="1"/>
          </p:cNvSpPr>
          <p:nvPr/>
        </p:nvSpPr>
        <p:spPr bwMode="auto">
          <a:xfrm>
            <a:off x="827088" y="6189663"/>
            <a:ext cx="0" cy="503237"/>
          </a:xfrm>
          <a:prstGeom prst="line">
            <a:avLst/>
          </a:prstGeom>
          <a:noFill/>
          <a:ln w="28575">
            <a:solidFill>
              <a:schemeClr val="tx1"/>
            </a:solidFill>
            <a:miter lim="800000"/>
            <a:headEnd/>
            <a:tailEnd/>
          </a:ln>
          <a:effectLst/>
        </p:spPr>
        <p:txBody>
          <a:bodyPr wrap="none"/>
          <a:lstStyle/>
          <a:p>
            <a:pPr algn="ctr">
              <a:defRPr/>
            </a:pPr>
            <a:endParaRPr lang="zh-CN" altLang="en-US">
              <a:solidFill>
                <a:srgbClr val="000000"/>
              </a:solidFill>
              <a:ea typeface="宋体" charset="-122"/>
            </a:endParaRPr>
          </a:p>
        </p:txBody>
      </p:sp>
    </p:spTree>
  </p:cSld>
  <p:clrMap bg1="lt1" tx1="dk1" bg2="lt2" tx2="dk2" accent1="accent1" accent2="accent2" accent3="accent3" accent4="accent4" accent5="accent5" accent6="accent6" hlink="hlink" folHlink="folHlink"/>
  <p:sldLayoutIdLst>
    <p:sldLayoutId id="2147484660" r:id="rId1"/>
    <p:sldLayoutId id="2147484661" r:id="rId2"/>
    <p:sldLayoutId id="2147484662" r:id="rId3"/>
    <p:sldLayoutId id="2147484663" r:id="rId4"/>
    <p:sldLayoutId id="2147484664" r:id="rId5"/>
    <p:sldLayoutId id="2147484665" r:id="rId6"/>
    <p:sldLayoutId id="2147484666" r:id="rId7"/>
    <p:sldLayoutId id="2147484667" r:id="rId8"/>
    <p:sldLayoutId id="2147484668" r:id="rId9"/>
    <p:sldLayoutId id="2147484669" r:id="rId10"/>
    <p:sldLayoutId id="2147484670" r:id="rId11"/>
    <p:sldLayoutId id="2147484671" r:id="rId12"/>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5pPr>
      <a:lvl6pPr marL="457200" algn="l" rtl="0" fontAlgn="base">
        <a:spcBef>
          <a:spcPct val="0"/>
        </a:spcBef>
        <a:spcAft>
          <a:spcPct val="0"/>
        </a:spcAft>
        <a:defRPr kumimoji="1" sz="4400" b="1">
          <a:solidFill>
            <a:schemeClr val="tx2"/>
          </a:solidFill>
          <a:latin typeface="Times New Roman" pitchFamily="18" charset="0"/>
          <a:ea typeface="楷体_GB2312" pitchFamily="49" charset="-122"/>
        </a:defRPr>
      </a:lvl6pPr>
      <a:lvl7pPr marL="914400" algn="l" rtl="0" fontAlgn="base">
        <a:spcBef>
          <a:spcPct val="0"/>
        </a:spcBef>
        <a:spcAft>
          <a:spcPct val="0"/>
        </a:spcAft>
        <a:defRPr kumimoji="1" sz="4400" b="1">
          <a:solidFill>
            <a:schemeClr val="tx2"/>
          </a:solidFill>
          <a:latin typeface="Times New Roman" pitchFamily="18" charset="0"/>
          <a:ea typeface="楷体_GB2312" pitchFamily="49" charset="-122"/>
        </a:defRPr>
      </a:lvl7pPr>
      <a:lvl8pPr marL="1371600" algn="l" rtl="0" fontAlgn="base">
        <a:spcBef>
          <a:spcPct val="0"/>
        </a:spcBef>
        <a:spcAft>
          <a:spcPct val="0"/>
        </a:spcAft>
        <a:defRPr kumimoji="1" sz="4400" b="1">
          <a:solidFill>
            <a:schemeClr val="tx2"/>
          </a:solidFill>
          <a:latin typeface="Times New Roman" pitchFamily="18" charset="0"/>
          <a:ea typeface="楷体_GB2312" pitchFamily="49" charset="-122"/>
        </a:defRPr>
      </a:lvl8pPr>
      <a:lvl9pPr marL="1828800" algn="l" rtl="0" fontAlgn="base">
        <a:spcBef>
          <a:spcPct val="0"/>
        </a:spcBef>
        <a:spcAft>
          <a:spcPct val="0"/>
        </a:spcAft>
        <a:defRPr kumimoji="1" sz="44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9.51cto.com/wyfs02/M00/2B/69/wKioL1OH6rigIz35AAMPAZKfbqA410.jp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5.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6.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slide" Target="slide36.xml"/></Relationships>
</file>

<file path=ppt/slides/_rels/slide1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abcd.com/"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5.xml"/><Relationship Id="rId7" Type="http://schemas.openxmlformats.org/officeDocument/2006/relationships/slide" Target="slide48.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85.xml"/><Relationship Id="rId5" Type="http://schemas.openxmlformats.org/officeDocument/2006/relationships/slide" Target="slide37.xml"/><Relationship Id="rId4" Type="http://schemas.openxmlformats.org/officeDocument/2006/relationships/slide" Target="slide44.xml"/></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49.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2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sp>
        <p:nvSpPr>
          <p:cNvPr id="4" name="标题 1"/>
          <p:cNvSpPr>
            <a:spLocks noGrp="1"/>
          </p:cNvSpPr>
          <p:nvPr>
            <p:ph type="ctrTitle"/>
          </p:nvPr>
        </p:nvSpPr>
        <p:spPr>
          <a:xfrm>
            <a:off x="899160" y="1419225"/>
            <a:ext cx="7658100" cy="1143000"/>
          </a:xfrm>
        </p:spPr>
        <p:txBody>
          <a:bodyPr/>
          <a:lstStyle/>
          <a:p>
            <a:r>
              <a:rPr lang="zh-CN" altLang="en-US" dirty="0">
                <a:solidFill>
                  <a:schemeClr val="tx1"/>
                </a:solidFill>
              </a:rPr>
              <a:t>第 八 章   身份认证与口令攻击</a:t>
            </a:r>
          </a:p>
        </p:txBody>
      </p:sp>
      <p:pic>
        <p:nvPicPr>
          <p:cNvPr id="5" name="图片 4" descr="渗透测试中的密码扫描与破解技巧">
            <a:hlinkClick r:id="rId2" tgtFrame="&quot;_blank&quo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6815" y="3729990"/>
            <a:ext cx="3811270" cy="22364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口令监听</a:t>
            </a:r>
            <a:endParaRPr lang="en-US" altLang="zh-CN" dirty="0" smtClean="0"/>
          </a:p>
          <a:p>
            <a:r>
              <a:rPr lang="zh-CN" altLang="en-US" dirty="0" smtClean="0"/>
              <a:t>截取</a:t>
            </a:r>
            <a:r>
              <a:rPr lang="en-US" altLang="zh-CN" dirty="0" smtClean="0"/>
              <a:t>/</a:t>
            </a:r>
            <a:r>
              <a:rPr lang="zh-CN" altLang="en-US" dirty="0" smtClean="0"/>
              <a:t>重放</a:t>
            </a:r>
            <a:endParaRPr lang="en-US" altLang="zh-CN" dirty="0" smtClean="0"/>
          </a:p>
          <a:p>
            <a:r>
              <a:rPr lang="zh-CN" altLang="en-US" dirty="0" smtClean="0"/>
              <a:t>穷举攻击</a:t>
            </a:r>
            <a:endParaRPr lang="en-US" altLang="zh-CN" dirty="0" smtClean="0"/>
          </a:p>
          <a:p>
            <a:r>
              <a:rPr lang="zh-CN" altLang="en-US" dirty="0"/>
              <a:t>简</a:t>
            </a:r>
            <a:r>
              <a:rPr lang="zh-CN" altLang="en-US" dirty="0" smtClean="0"/>
              <a:t>答口令猜测</a:t>
            </a:r>
            <a:endParaRPr lang="en-US" altLang="zh-CN" dirty="0" smtClean="0"/>
          </a:p>
          <a:p>
            <a:r>
              <a:rPr lang="zh-CN" altLang="en-US" dirty="0" smtClean="0"/>
              <a:t>字典攻击</a:t>
            </a:r>
            <a:endParaRPr lang="en-US" altLang="zh-CN" dirty="0" smtClean="0"/>
          </a:p>
          <a:p>
            <a:r>
              <a:rPr lang="zh-CN" altLang="en-US" dirty="0" smtClean="0"/>
              <a:t>伪造服务器攻击</a:t>
            </a:r>
            <a:endParaRPr lang="en-US" altLang="zh-CN" dirty="0" smtClean="0"/>
          </a:p>
          <a:p>
            <a:r>
              <a:rPr lang="zh-CN" altLang="en-US" dirty="0" smtClean="0"/>
              <a:t>直接破解系统口令文件</a:t>
            </a:r>
            <a:endParaRPr lang="zh-CN" altLang="en-US" dirty="0"/>
          </a:p>
        </p:txBody>
      </p:sp>
      <p:sp>
        <p:nvSpPr>
          <p:cNvPr id="3" name="标题 2"/>
          <p:cNvSpPr>
            <a:spLocks noGrp="1"/>
          </p:cNvSpPr>
          <p:nvPr>
            <p:ph type="title"/>
          </p:nvPr>
        </p:nvSpPr>
        <p:spPr/>
        <p:txBody>
          <a:bodyPr/>
          <a:lstStyle/>
          <a:p>
            <a:r>
              <a:rPr lang="zh-CN" altLang="en-US" dirty="0"/>
              <a:t>静态口令</a:t>
            </a:r>
          </a:p>
        </p:txBody>
      </p:sp>
    </p:spTree>
    <p:extLst>
      <p:ext uri="{BB962C8B-B14F-4D97-AF65-F5344CB8AC3E}">
        <p14:creationId xmlns:p14="http://schemas.microsoft.com/office/powerpoint/2010/main" val="21342955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r>
              <a:rPr lang="zh-CN" altLang="en-US" smtClean="0"/>
              <a:t>下属层次信任模型特性</a:t>
            </a:r>
          </a:p>
        </p:txBody>
      </p:sp>
      <p:sp>
        <p:nvSpPr>
          <p:cNvPr id="200707" name="Rectangle 3"/>
          <p:cNvSpPr>
            <a:spLocks noGrp="1" noRot="1" noChangeArrowheads="1"/>
          </p:cNvSpPr>
          <p:nvPr>
            <p:ph type="body" idx="1"/>
          </p:nvPr>
        </p:nvSpPr>
        <p:spPr/>
        <p:txBody>
          <a:bodyPr/>
          <a:lstStyle/>
          <a:p>
            <a:r>
              <a:rPr lang="zh-CN" altLang="en-US" smtClean="0"/>
              <a:t>只需要遍历通向根</a:t>
            </a:r>
            <a:r>
              <a:rPr lang="en-US" altLang="zh-CN" smtClean="0"/>
              <a:t>CA</a:t>
            </a:r>
            <a:r>
              <a:rPr lang="zh-CN" altLang="en-US" smtClean="0"/>
              <a:t>的证书路径</a:t>
            </a:r>
          </a:p>
          <a:p>
            <a:pPr lvl="1"/>
            <a:r>
              <a:rPr lang="zh-CN" altLang="en-US" smtClean="0"/>
              <a:t>平均证书路径长度是通用层次模型的一半</a:t>
            </a:r>
          </a:p>
          <a:p>
            <a:r>
              <a:rPr lang="zh-CN" altLang="en-US" smtClean="0"/>
              <a:t>到达特定最终实体只有唯一的信任路径</a:t>
            </a:r>
          </a:p>
          <a:p>
            <a:pPr lvl="1"/>
            <a:r>
              <a:rPr lang="zh-CN" altLang="en-US" smtClean="0"/>
              <a:t>最终实体可以传送路径中介</a:t>
            </a:r>
            <a:r>
              <a:rPr lang="en-US" altLang="zh-CN" smtClean="0"/>
              <a:t>CA</a:t>
            </a:r>
            <a:r>
              <a:rPr lang="zh-CN" altLang="en-US" smtClean="0"/>
              <a:t>的证书以及自己的证书</a:t>
            </a:r>
          </a:p>
          <a:p>
            <a:r>
              <a:rPr lang="zh-CN" altLang="en-US" smtClean="0"/>
              <a:t>缺点：只存在一个根</a:t>
            </a:r>
            <a:r>
              <a:rPr lang="en-US" altLang="zh-CN" smtClean="0"/>
              <a:t>CA</a:t>
            </a:r>
            <a:r>
              <a:rPr lang="zh-CN" altLang="en-US" smtClean="0"/>
              <a:t>作为公共信任锚</a:t>
            </a:r>
          </a:p>
          <a:p>
            <a:pPr lvl="1"/>
            <a:r>
              <a:rPr lang="zh-CN" altLang="en-US" smtClean="0"/>
              <a:t>让所有用户都认可唯一的可信任根</a:t>
            </a:r>
            <a:r>
              <a:rPr lang="en-US" altLang="zh-CN" smtClean="0"/>
              <a:t>CA</a:t>
            </a:r>
            <a:r>
              <a:rPr lang="zh-CN" altLang="en-US" smtClean="0"/>
              <a:t>很难</a:t>
            </a:r>
          </a:p>
          <a:p>
            <a:endParaRPr lang="en-US" altLang="zh-CN" smtClean="0"/>
          </a:p>
        </p:txBody>
      </p:sp>
    </p:spTree>
    <p:extLst>
      <p:ext uri="{BB962C8B-B14F-4D97-AF65-F5344CB8AC3E}">
        <p14:creationId xmlns:p14="http://schemas.microsoft.com/office/powerpoint/2010/main" val="18240201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 calcmode="lin" valueType="num">
                                      <p:cBhvr additive="base">
                                        <p:cTn id="7" dur="500" fill="hold"/>
                                        <p:tgtEl>
                                          <p:spTgt spid="2007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0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0707">
                                            <p:txEl>
                                              <p:pRg st="1" end="1"/>
                                            </p:txEl>
                                          </p:spTgt>
                                        </p:tgtEl>
                                        <p:attrNameLst>
                                          <p:attrName>style.visibility</p:attrName>
                                        </p:attrNameLst>
                                      </p:cBhvr>
                                      <p:to>
                                        <p:strVal val="visible"/>
                                      </p:to>
                                    </p:set>
                                    <p:anim calcmode="lin" valueType="num">
                                      <p:cBhvr additive="base">
                                        <p:cTn id="13" dur="500" fill="hold"/>
                                        <p:tgtEl>
                                          <p:spTgt spid="2007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0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0707">
                                            <p:txEl>
                                              <p:pRg st="2" end="2"/>
                                            </p:txEl>
                                          </p:spTgt>
                                        </p:tgtEl>
                                        <p:attrNameLst>
                                          <p:attrName>style.visibility</p:attrName>
                                        </p:attrNameLst>
                                      </p:cBhvr>
                                      <p:to>
                                        <p:strVal val="visible"/>
                                      </p:to>
                                    </p:set>
                                    <p:anim calcmode="lin" valueType="num">
                                      <p:cBhvr additive="base">
                                        <p:cTn id="19" dur="500" fill="hold"/>
                                        <p:tgtEl>
                                          <p:spTgt spid="20070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0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0707">
                                            <p:txEl>
                                              <p:pRg st="3" end="3"/>
                                            </p:txEl>
                                          </p:spTgt>
                                        </p:tgtEl>
                                        <p:attrNameLst>
                                          <p:attrName>style.visibility</p:attrName>
                                        </p:attrNameLst>
                                      </p:cBhvr>
                                      <p:to>
                                        <p:strVal val="visible"/>
                                      </p:to>
                                    </p:set>
                                    <p:anim calcmode="lin" valueType="num">
                                      <p:cBhvr additive="base">
                                        <p:cTn id="25" dur="500" fill="hold"/>
                                        <p:tgtEl>
                                          <p:spTgt spid="20070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07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0707">
                                            <p:txEl>
                                              <p:pRg st="4" end="4"/>
                                            </p:txEl>
                                          </p:spTgt>
                                        </p:tgtEl>
                                        <p:attrNameLst>
                                          <p:attrName>style.visibility</p:attrName>
                                        </p:attrNameLst>
                                      </p:cBhvr>
                                      <p:to>
                                        <p:strVal val="visible"/>
                                      </p:to>
                                    </p:set>
                                    <p:anim calcmode="lin" valueType="num">
                                      <p:cBhvr additive="base">
                                        <p:cTn id="31" dur="500" fill="hold"/>
                                        <p:tgtEl>
                                          <p:spTgt spid="20070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07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0707">
                                            <p:txEl>
                                              <p:pRg st="5" end="5"/>
                                            </p:txEl>
                                          </p:spTgt>
                                        </p:tgtEl>
                                        <p:attrNameLst>
                                          <p:attrName>style.visibility</p:attrName>
                                        </p:attrNameLst>
                                      </p:cBhvr>
                                      <p:to>
                                        <p:strVal val="visible"/>
                                      </p:to>
                                    </p:set>
                                    <p:anim calcmode="lin" valueType="num">
                                      <p:cBhvr additive="base">
                                        <p:cTn id="37" dur="500" fill="hold"/>
                                        <p:tgtEl>
                                          <p:spTgt spid="20070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070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r>
              <a:rPr lang="zh-CN" altLang="en-US" smtClean="0"/>
              <a:t>下属层次信任模型</a:t>
            </a:r>
          </a:p>
        </p:txBody>
      </p:sp>
      <p:sp>
        <p:nvSpPr>
          <p:cNvPr id="201731" name="Rectangle 3"/>
          <p:cNvSpPr>
            <a:spLocks noGrp="1" noRot="1" noChangeArrowheads="1"/>
          </p:cNvSpPr>
          <p:nvPr>
            <p:ph type="body" idx="1"/>
          </p:nvPr>
        </p:nvSpPr>
        <p:spPr/>
        <p:txBody>
          <a:bodyPr/>
          <a:lstStyle/>
          <a:p>
            <a:r>
              <a:rPr lang="zh-CN" altLang="en-US" smtClean="0"/>
              <a:t>适用于有严格层次结构的环境</a:t>
            </a:r>
          </a:p>
          <a:p>
            <a:r>
              <a:rPr lang="zh-CN" altLang="en-US" smtClean="0"/>
              <a:t>扩展到公司范围外运行差</a:t>
            </a:r>
          </a:p>
          <a:p>
            <a:pPr lvl="1"/>
            <a:r>
              <a:rPr lang="zh-CN" altLang="en-US" smtClean="0"/>
              <a:t>不能对可信根</a:t>
            </a:r>
            <a:r>
              <a:rPr lang="en-US" altLang="zh-CN" smtClean="0"/>
              <a:t>CA</a:t>
            </a:r>
            <a:r>
              <a:rPr lang="zh-CN" altLang="en-US" smtClean="0"/>
              <a:t>达成一致意见</a:t>
            </a:r>
          </a:p>
          <a:p>
            <a:pPr lvl="1"/>
            <a:r>
              <a:rPr lang="zh-CN" altLang="en-US" smtClean="0"/>
              <a:t>不同组织制定的运作策略不同</a:t>
            </a:r>
          </a:p>
          <a:p>
            <a:endParaRPr lang="en-US" altLang="zh-CN" smtClean="0"/>
          </a:p>
        </p:txBody>
      </p:sp>
      <p:pic>
        <p:nvPicPr>
          <p:cNvPr id="201732" name="Picture 4" descr="go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531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 calcmode="lin" valueType="num">
                                      <p:cBhvr additive="base">
                                        <p:cTn id="7" dur="500" fill="hold"/>
                                        <p:tgtEl>
                                          <p:spTgt spid="2017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17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1731">
                                            <p:txEl>
                                              <p:pRg st="1" end="1"/>
                                            </p:txEl>
                                          </p:spTgt>
                                        </p:tgtEl>
                                        <p:attrNameLst>
                                          <p:attrName>style.visibility</p:attrName>
                                        </p:attrNameLst>
                                      </p:cBhvr>
                                      <p:to>
                                        <p:strVal val="visible"/>
                                      </p:to>
                                    </p:set>
                                    <p:anim calcmode="lin" valueType="num">
                                      <p:cBhvr additive="base">
                                        <p:cTn id="13" dur="500" fill="hold"/>
                                        <p:tgtEl>
                                          <p:spTgt spid="2017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1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1731">
                                            <p:txEl>
                                              <p:pRg st="2" end="2"/>
                                            </p:txEl>
                                          </p:spTgt>
                                        </p:tgtEl>
                                        <p:attrNameLst>
                                          <p:attrName>style.visibility</p:attrName>
                                        </p:attrNameLst>
                                      </p:cBhvr>
                                      <p:to>
                                        <p:strVal val="visible"/>
                                      </p:to>
                                    </p:set>
                                    <p:anim calcmode="lin" valueType="num">
                                      <p:cBhvr additive="base">
                                        <p:cTn id="19" dur="500" fill="hold"/>
                                        <p:tgtEl>
                                          <p:spTgt spid="2017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17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1731">
                                            <p:txEl>
                                              <p:pRg st="3" end="3"/>
                                            </p:txEl>
                                          </p:spTgt>
                                        </p:tgtEl>
                                        <p:attrNameLst>
                                          <p:attrName>style.visibility</p:attrName>
                                        </p:attrNameLst>
                                      </p:cBhvr>
                                      <p:to>
                                        <p:strVal val="visible"/>
                                      </p:to>
                                    </p:set>
                                    <p:anim calcmode="lin" valueType="num">
                                      <p:cBhvr additive="base">
                                        <p:cTn id="25" dur="500" fill="hold"/>
                                        <p:tgtEl>
                                          <p:spTgt spid="2017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1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01732"/>
                                        </p:tgtEl>
                                        <p:attrNameLst>
                                          <p:attrName>style.visibility</p:attrName>
                                        </p:attrNameLst>
                                      </p:cBhvr>
                                      <p:to>
                                        <p:strVal val="visible"/>
                                      </p:to>
                                    </p:set>
                                    <p:anim calcmode="lin" valueType="num">
                                      <p:cBhvr additive="base">
                                        <p:cTn id="31" dur="500" fill="hold"/>
                                        <p:tgtEl>
                                          <p:spTgt spid="201732"/>
                                        </p:tgtEl>
                                        <p:attrNameLst>
                                          <p:attrName>ppt_x</p:attrName>
                                        </p:attrNameLst>
                                      </p:cBhvr>
                                      <p:tavLst>
                                        <p:tav tm="0">
                                          <p:val>
                                            <p:strVal val="1+#ppt_w/2"/>
                                          </p:val>
                                        </p:tav>
                                        <p:tav tm="100000">
                                          <p:val>
                                            <p:strVal val="#ppt_x"/>
                                          </p:val>
                                        </p:tav>
                                      </p:tavLst>
                                    </p:anim>
                                    <p:anim calcmode="lin" valueType="num">
                                      <p:cBhvr additive="base">
                                        <p:cTn id="32"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lstStyle/>
          <a:p>
            <a:r>
              <a:rPr lang="zh-CN" altLang="en-US" smtClean="0"/>
              <a:t>对等模型</a:t>
            </a:r>
          </a:p>
        </p:txBody>
      </p:sp>
      <p:sp>
        <p:nvSpPr>
          <p:cNvPr id="202755" name="Rectangle 3"/>
          <p:cNvSpPr>
            <a:spLocks noGrp="1" noRot="1" noChangeArrowheads="1"/>
          </p:cNvSpPr>
          <p:nvPr>
            <p:ph type="body" idx="1"/>
          </p:nvPr>
        </p:nvSpPr>
        <p:spPr/>
        <p:txBody>
          <a:bodyPr/>
          <a:lstStyle/>
          <a:p>
            <a:r>
              <a:rPr lang="zh-CN" altLang="en-US" smtClean="0"/>
              <a:t>建立信任关系的两个认证机构没有从属关系，是对等的</a:t>
            </a:r>
          </a:p>
          <a:p>
            <a:r>
              <a:rPr lang="zh-CN" altLang="en-US" smtClean="0"/>
              <a:t>没有作为信任锚的根</a:t>
            </a:r>
            <a:r>
              <a:rPr lang="en-US" altLang="zh-CN" smtClean="0"/>
              <a:t>CA</a:t>
            </a:r>
          </a:p>
          <a:p>
            <a:r>
              <a:rPr lang="zh-CN" altLang="en-US" smtClean="0"/>
              <a:t>证书用户依赖自己的局部颁发权威，将其作为信任锚</a:t>
            </a:r>
          </a:p>
          <a:p>
            <a:r>
              <a:rPr lang="zh-CN" altLang="en-US" smtClean="0"/>
              <a:t>建立双边信任，两个</a:t>
            </a:r>
            <a:r>
              <a:rPr lang="en-US" altLang="zh-CN" smtClean="0"/>
              <a:t>CA</a:t>
            </a:r>
            <a:r>
              <a:rPr lang="zh-CN" altLang="en-US" smtClean="0"/>
              <a:t>需要证明对方的公钥，称对等交叉认证</a:t>
            </a:r>
          </a:p>
        </p:txBody>
      </p:sp>
    </p:spTree>
    <p:extLst>
      <p:ext uri="{BB962C8B-B14F-4D97-AF65-F5344CB8AC3E}">
        <p14:creationId xmlns:p14="http://schemas.microsoft.com/office/powerpoint/2010/main" val="30699691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 calcmode="lin" valueType="num">
                                      <p:cBhvr additive="base">
                                        <p:cTn id="7" dur="500" fill="hold"/>
                                        <p:tgtEl>
                                          <p:spTgt spid="2027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2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2755">
                                            <p:txEl>
                                              <p:pRg st="1" end="1"/>
                                            </p:txEl>
                                          </p:spTgt>
                                        </p:tgtEl>
                                        <p:attrNameLst>
                                          <p:attrName>style.visibility</p:attrName>
                                        </p:attrNameLst>
                                      </p:cBhvr>
                                      <p:to>
                                        <p:strVal val="visible"/>
                                      </p:to>
                                    </p:set>
                                    <p:anim calcmode="lin" valueType="num">
                                      <p:cBhvr additive="base">
                                        <p:cTn id="13" dur="500" fill="hold"/>
                                        <p:tgtEl>
                                          <p:spTgt spid="2027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2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2755">
                                            <p:txEl>
                                              <p:pRg st="2" end="2"/>
                                            </p:txEl>
                                          </p:spTgt>
                                        </p:tgtEl>
                                        <p:attrNameLst>
                                          <p:attrName>style.visibility</p:attrName>
                                        </p:attrNameLst>
                                      </p:cBhvr>
                                      <p:to>
                                        <p:strVal val="visible"/>
                                      </p:to>
                                    </p:set>
                                    <p:anim calcmode="lin" valueType="num">
                                      <p:cBhvr additive="base">
                                        <p:cTn id="19" dur="500" fill="hold"/>
                                        <p:tgtEl>
                                          <p:spTgt spid="202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27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2755">
                                            <p:txEl>
                                              <p:pRg st="3" end="3"/>
                                            </p:txEl>
                                          </p:spTgt>
                                        </p:tgtEl>
                                        <p:attrNameLst>
                                          <p:attrName>style.visibility</p:attrName>
                                        </p:attrNameLst>
                                      </p:cBhvr>
                                      <p:to>
                                        <p:strVal val="visible"/>
                                      </p:to>
                                    </p:set>
                                    <p:anim calcmode="lin" valueType="num">
                                      <p:cBhvr additive="base">
                                        <p:cTn id="25" dur="500" fill="hold"/>
                                        <p:tgtEl>
                                          <p:spTgt spid="2027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27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p:txBody>
          <a:bodyPr/>
          <a:lstStyle/>
          <a:p>
            <a:r>
              <a:rPr lang="zh-CN" altLang="en-US" smtClean="0"/>
              <a:t>对等模型</a:t>
            </a:r>
          </a:p>
        </p:txBody>
      </p:sp>
      <p:sp>
        <p:nvSpPr>
          <p:cNvPr id="83971" name="Text Box 4"/>
          <p:cNvSpPr txBox="1">
            <a:spLocks noChangeArrowheads="1"/>
          </p:cNvSpPr>
          <p:nvPr/>
        </p:nvSpPr>
        <p:spPr bwMode="auto">
          <a:xfrm>
            <a:off x="1752600" y="1905000"/>
            <a:ext cx="2133600" cy="25939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主体：</a:t>
            </a:r>
          </a:p>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工程</a:t>
            </a:r>
            <a:r>
              <a:rPr lang="en-US" altLang="zh-CN" sz="2400" b="1">
                <a:solidFill>
                  <a:srgbClr val="00504E"/>
                </a:solidFill>
                <a:ea typeface="黑体" panose="02010609060101010101" pitchFamily="49" charset="-122"/>
                <a:cs typeface="Arial" panose="020B0604020202020204" pitchFamily="34" charset="0"/>
              </a:rPr>
              <a:t>CA</a:t>
            </a:r>
          </a:p>
          <a:p>
            <a:pPr algn="ctr" eaLnBrk="1" hangingPunct="1">
              <a:spcBef>
                <a:spcPct val="50000"/>
              </a:spcBef>
              <a:buClr>
                <a:schemeClr val="hlink"/>
              </a:buClr>
              <a:buSzPct val="85000"/>
              <a:buFont typeface="Wingdings" panose="05000000000000000000" pitchFamily="2" charset="2"/>
              <a:buNone/>
            </a:pPr>
            <a:endParaRPr lang="en-US" altLang="zh-CN" sz="24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签名者</a:t>
            </a:r>
          </a:p>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市场</a:t>
            </a:r>
            <a:r>
              <a:rPr lang="en-US" altLang="zh-CN" sz="2400" b="1">
                <a:solidFill>
                  <a:srgbClr val="00504E"/>
                </a:solidFill>
                <a:ea typeface="黑体" panose="02010609060101010101" pitchFamily="49" charset="-122"/>
                <a:cs typeface="Arial" panose="020B0604020202020204" pitchFamily="34" charset="0"/>
              </a:rPr>
              <a:t>CA</a:t>
            </a:r>
          </a:p>
        </p:txBody>
      </p:sp>
      <p:sp>
        <p:nvSpPr>
          <p:cNvPr id="83972" name="Text Box 5"/>
          <p:cNvSpPr txBox="1">
            <a:spLocks noChangeArrowheads="1"/>
          </p:cNvSpPr>
          <p:nvPr/>
        </p:nvSpPr>
        <p:spPr bwMode="auto">
          <a:xfrm>
            <a:off x="6172200" y="1905000"/>
            <a:ext cx="2133600" cy="25939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主体：</a:t>
            </a:r>
          </a:p>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市场</a:t>
            </a:r>
            <a:r>
              <a:rPr lang="en-US" altLang="zh-CN" sz="2400" b="1">
                <a:solidFill>
                  <a:srgbClr val="00504E"/>
                </a:solidFill>
                <a:ea typeface="黑体" panose="02010609060101010101" pitchFamily="49" charset="-122"/>
                <a:cs typeface="Arial" panose="020B0604020202020204" pitchFamily="34" charset="0"/>
              </a:rPr>
              <a:t>CA</a:t>
            </a:r>
          </a:p>
          <a:p>
            <a:pPr algn="ctr" eaLnBrk="1" hangingPunct="1">
              <a:spcBef>
                <a:spcPct val="50000"/>
              </a:spcBef>
              <a:buClr>
                <a:schemeClr val="hlink"/>
              </a:buClr>
              <a:buSzPct val="85000"/>
              <a:buFont typeface="Wingdings" panose="05000000000000000000" pitchFamily="2" charset="2"/>
              <a:buNone/>
            </a:pPr>
            <a:endParaRPr lang="en-US" altLang="zh-CN" sz="24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签名者</a:t>
            </a:r>
          </a:p>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工程</a:t>
            </a:r>
            <a:r>
              <a:rPr lang="en-US" altLang="zh-CN" sz="2400" b="1">
                <a:solidFill>
                  <a:srgbClr val="00504E"/>
                </a:solidFill>
                <a:ea typeface="黑体" panose="02010609060101010101" pitchFamily="49" charset="-122"/>
                <a:cs typeface="Arial" panose="020B0604020202020204" pitchFamily="34" charset="0"/>
              </a:rPr>
              <a:t>CA</a:t>
            </a:r>
          </a:p>
        </p:txBody>
      </p:sp>
      <p:sp>
        <p:nvSpPr>
          <p:cNvPr id="83973" name="Line 6"/>
          <p:cNvSpPr>
            <a:spLocks noChangeShapeType="1"/>
          </p:cNvSpPr>
          <p:nvPr/>
        </p:nvSpPr>
        <p:spPr bwMode="auto">
          <a:xfrm>
            <a:off x="3505200" y="2438400"/>
            <a:ext cx="3048000" cy="1524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3974" name="Line 7"/>
          <p:cNvSpPr>
            <a:spLocks noChangeShapeType="1"/>
          </p:cNvSpPr>
          <p:nvPr/>
        </p:nvSpPr>
        <p:spPr bwMode="auto">
          <a:xfrm flipH="1">
            <a:off x="3581400" y="2362200"/>
            <a:ext cx="2971800" cy="1600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3975" name="AutoShape 8"/>
          <p:cNvSpPr>
            <a:spLocks noChangeArrowheads="1"/>
          </p:cNvSpPr>
          <p:nvPr/>
        </p:nvSpPr>
        <p:spPr bwMode="auto">
          <a:xfrm>
            <a:off x="2286000" y="5486400"/>
            <a:ext cx="685800" cy="6858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83976" name="AutoShape 9"/>
          <p:cNvSpPr>
            <a:spLocks noChangeArrowheads="1"/>
          </p:cNvSpPr>
          <p:nvPr/>
        </p:nvSpPr>
        <p:spPr bwMode="auto">
          <a:xfrm>
            <a:off x="6858000" y="5486400"/>
            <a:ext cx="685800" cy="6858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83977" name="Line 10"/>
          <p:cNvSpPr>
            <a:spLocks noChangeShapeType="1"/>
          </p:cNvSpPr>
          <p:nvPr/>
        </p:nvSpPr>
        <p:spPr bwMode="auto">
          <a:xfrm>
            <a:off x="3048000" y="5791200"/>
            <a:ext cx="373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3978" name="Line 11"/>
          <p:cNvSpPr>
            <a:spLocks noChangeShapeType="1"/>
          </p:cNvSpPr>
          <p:nvPr/>
        </p:nvSpPr>
        <p:spPr bwMode="auto">
          <a:xfrm flipH="1">
            <a:off x="3048000" y="5943600"/>
            <a:ext cx="373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3979" name="Text Box 12"/>
          <p:cNvSpPr txBox="1">
            <a:spLocks noChangeArrowheads="1"/>
          </p:cNvSpPr>
          <p:nvPr/>
        </p:nvSpPr>
        <p:spPr bwMode="auto">
          <a:xfrm>
            <a:off x="1905000" y="5105400"/>
            <a:ext cx="1600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工程</a:t>
            </a:r>
            <a:r>
              <a:rPr lang="en-US" altLang="zh-CN" sz="2400" b="1">
                <a:solidFill>
                  <a:srgbClr val="00504E"/>
                </a:solidFill>
                <a:ea typeface="黑体" panose="02010609060101010101" pitchFamily="49" charset="-122"/>
                <a:cs typeface="Arial" panose="020B0604020202020204" pitchFamily="34" charset="0"/>
              </a:rPr>
              <a:t>CA</a:t>
            </a:r>
          </a:p>
        </p:txBody>
      </p:sp>
      <p:sp>
        <p:nvSpPr>
          <p:cNvPr id="83980" name="Text Box 13"/>
          <p:cNvSpPr txBox="1">
            <a:spLocks noChangeArrowheads="1"/>
          </p:cNvSpPr>
          <p:nvPr/>
        </p:nvSpPr>
        <p:spPr bwMode="auto">
          <a:xfrm>
            <a:off x="6477000" y="5105400"/>
            <a:ext cx="1600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市场</a:t>
            </a:r>
            <a:r>
              <a:rPr lang="en-US" altLang="zh-CN" sz="2400" b="1">
                <a:solidFill>
                  <a:srgbClr val="00504E"/>
                </a:solidFill>
                <a:ea typeface="黑体" panose="02010609060101010101" pitchFamily="49" charset="-122"/>
                <a:cs typeface="Arial" panose="020B0604020202020204" pitchFamily="34" charset="0"/>
              </a:rPr>
              <a:t>CA</a:t>
            </a:r>
          </a:p>
        </p:txBody>
      </p:sp>
    </p:spTree>
    <p:extLst>
      <p:ext uri="{BB962C8B-B14F-4D97-AF65-F5344CB8AC3E}">
        <p14:creationId xmlns:p14="http://schemas.microsoft.com/office/powerpoint/2010/main" val="1291513277"/>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p:txBody>
          <a:bodyPr/>
          <a:lstStyle/>
          <a:p>
            <a:r>
              <a:rPr lang="zh-CN" altLang="en-US" smtClean="0"/>
              <a:t>对等模型特性</a:t>
            </a:r>
          </a:p>
        </p:txBody>
      </p:sp>
      <p:sp>
        <p:nvSpPr>
          <p:cNvPr id="204803" name="Rectangle 3"/>
          <p:cNvSpPr>
            <a:spLocks noGrp="1" noRot="1" noChangeArrowheads="1"/>
          </p:cNvSpPr>
          <p:nvPr>
            <p:ph type="body" idx="1"/>
          </p:nvPr>
        </p:nvSpPr>
        <p:spPr/>
        <p:txBody>
          <a:bodyPr/>
          <a:lstStyle/>
          <a:p>
            <a:r>
              <a:rPr lang="zh-CN" altLang="en-US" smtClean="0"/>
              <a:t>路径平均长度短</a:t>
            </a:r>
          </a:p>
          <a:p>
            <a:r>
              <a:rPr lang="zh-CN" altLang="en-US" smtClean="0"/>
              <a:t>可扩展性差</a:t>
            </a:r>
          </a:p>
          <a:p>
            <a:pPr lvl="1"/>
            <a:r>
              <a:rPr lang="zh-CN" altLang="en-US" smtClean="0"/>
              <a:t>如果只允许直接的信任关系，建立的信任关系数是认证机构个数的平方</a:t>
            </a:r>
          </a:p>
          <a:p>
            <a:pPr lvl="2"/>
            <a:r>
              <a:rPr lang="zh-CN" altLang="en-US" smtClean="0"/>
              <a:t>每个</a:t>
            </a:r>
            <a:r>
              <a:rPr lang="en-US" altLang="zh-CN" smtClean="0"/>
              <a:t>CA</a:t>
            </a:r>
            <a:r>
              <a:rPr lang="zh-CN" altLang="en-US" smtClean="0"/>
              <a:t>必须直接证明信任模型中的所有其他</a:t>
            </a:r>
            <a:r>
              <a:rPr lang="en-US" altLang="zh-CN" smtClean="0"/>
              <a:t>CA</a:t>
            </a:r>
          </a:p>
          <a:p>
            <a:endParaRPr lang="en-US" altLang="zh-CN" smtClean="0"/>
          </a:p>
        </p:txBody>
      </p:sp>
    </p:spTree>
    <p:extLst>
      <p:ext uri="{BB962C8B-B14F-4D97-AF65-F5344CB8AC3E}">
        <p14:creationId xmlns:p14="http://schemas.microsoft.com/office/powerpoint/2010/main" val="38743301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 calcmode="lin" valueType="num">
                                      <p:cBhvr additive="base">
                                        <p:cTn id="7" dur="500" fill="hold"/>
                                        <p:tgtEl>
                                          <p:spTgt spid="2048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4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4803">
                                            <p:txEl>
                                              <p:pRg st="1" end="1"/>
                                            </p:txEl>
                                          </p:spTgt>
                                        </p:tgtEl>
                                        <p:attrNameLst>
                                          <p:attrName>style.visibility</p:attrName>
                                        </p:attrNameLst>
                                      </p:cBhvr>
                                      <p:to>
                                        <p:strVal val="visible"/>
                                      </p:to>
                                    </p:set>
                                    <p:anim calcmode="lin" valueType="num">
                                      <p:cBhvr additive="base">
                                        <p:cTn id="13" dur="500" fill="hold"/>
                                        <p:tgtEl>
                                          <p:spTgt spid="2048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4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4803">
                                            <p:txEl>
                                              <p:pRg st="2" end="2"/>
                                            </p:txEl>
                                          </p:spTgt>
                                        </p:tgtEl>
                                        <p:attrNameLst>
                                          <p:attrName>style.visibility</p:attrName>
                                        </p:attrNameLst>
                                      </p:cBhvr>
                                      <p:to>
                                        <p:strVal val="visible"/>
                                      </p:to>
                                    </p:set>
                                    <p:anim calcmode="lin" valueType="num">
                                      <p:cBhvr additive="base">
                                        <p:cTn id="19" dur="500" fill="hold"/>
                                        <p:tgtEl>
                                          <p:spTgt spid="2048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4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4803">
                                            <p:txEl>
                                              <p:pRg st="3" end="3"/>
                                            </p:txEl>
                                          </p:spTgt>
                                        </p:tgtEl>
                                        <p:attrNameLst>
                                          <p:attrName>style.visibility</p:attrName>
                                        </p:attrNameLst>
                                      </p:cBhvr>
                                      <p:to>
                                        <p:strVal val="visible"/>
                                      </p:to>
                                    </p:set>
                                    <p:anim calcmode="lin" valueType="num">
                                      <p:cBhvr additive="base">
                                        <p:cTn id="25" dur="500" fill="hold"/>
                                        <p:tgtEl>
                                          <p:spTgt spid="20480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48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3"/>
          <p:cNvSpPr>
            <a:spLocks noChangeArrowheads="1"/>
          </p:cNvSpPr>
          <p:nvPr/>
        </p:nvSpPr>
        <p:spPr bwMode="auto">
          <a:xfrm>
            <a:off x="6172200" y="2438400"/>
            <a:ext cx="6858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86019" name="Rectangle 34"/>
          <p:cNvSpPr>
            <a:spLocks noChangeArrowheads="1"/>
          </p:cNvSpPr>
          <p:nvPr/>
        </p:nvSpPr>
        <p:spPr bwMode="auto">
          <a:xfrm>
            <a:off x="6172200" y="4114800"/>
            <a:ext cx="6858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86020" name="Rectangle 35"/>
          <p:cNvSpPr>
            <a:spLocks noChangeArrowheads="1"/>
          </p:cNvSpPr>
          <p:nvPr/>
        </p:nvSpPr>
        <p:spPr bwMode="auto">
          <a:xfrm>
            <a:off x="4038600" y="1295400"/>
            <a:ext cx="6858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86021" name="Rectangle 36"/>
          <p:cNvSpPr>
            <a:spLocks noChangeArrowheads="1"/>
          </p:cNvSpPr>
          <p:nvPr/>
        </p:nvSpPr>
        <p:spPr bwMode="auto">
          <a:xfrm>
            <a:off x="1752600" y="2590800"/>
            <a:ext cx="6858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86022" name="Rectangle 37"/>
          <p:cNvSpPr>
            <a:spLocks noChangeArrowheads="1"/>
          </p:cNvSpPr>
          <p:nvPr/>
        </p:nvSpPr>
        <p:spPr bwMode="auto">
          <a:xfrm>
            <a:off x="4038600" y="4953000"/>
            <a:ext cx="6858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86023" name="Rectangle 38"/>
          <p:cNvSpPr>
            <a:spLocks noChangeArrowheads="1"/>
          </p:cNvSpPr>
          <p:nvPr/>
        </p:nvSpPr>
        <p:spPr bwMode="auto">
          <a:xfrm>
            <a:off x="1752600" y="4114800"/>
            <a:ext cx="6858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86024" name="Line 39"/>
          <p:cNvSpPr>
            <a:spLocks noChangeShapeType="1"/>
          </p:cNvSpPr>
          <p:nvPr/>
        </p:nvSpPr>
        <p:spPr bwMode="auto">
          <a:xfrm flipV="1">
            <a:off x="2438400" y="2057400"/>
            <a:ext cx="1905000" cy="762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6025" name="Line 40"/>
          <p:cNvSpPr>
            <a:spLocks noChangeShapeType="1"/>
          </p:cNvSpPr>
          <p:nvPr/>
        </p:nvSpPr>
        <p:spPr bwMode="auto">
          <a:xfrm>
            <a:off x="4572000" y="2057400"/>
            <a:ext cx="1524000" cy="6858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6026" name="Line 41"/>
          <p:cNvSpPr>
            <a:spLocks noChangeShapeType="1"/>
          </p:cNvSpPr>
          <p:nvPr/>
        </p:nvSpPr>
        <p:spPr bwMode="auto">
          <a:xfrm flipV="1">
            <a:off x="2514600" y="3276600"/>
            <a:ext cx="0" cy="990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6027" name="Line 42"/>
          <p:cNvSpPr>
            <a:spLocks noChangeShapeType="1"/>
          </p:cNvSpPr>
          <p:nvPr/>
        </p:nvSpPr>
        <p:spPr bwMode="auto">
          <a:xfrm flipV="1">
            <a:off x="6096000" y="3048000"/>
            <a:ext cx="0" cy="1143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6028" name="Line 43"/>
          <p:cNvSpPr>
            <a:spLocks noChangeShapeType="1"/>
          </p:cNvSpPr>
          <p:nvPr/>
        </p:nvSpPr>
        <p:spPr bwMode="auto">
          <a:xfrm flipV="1">
            <a:off x="2514600" y="2209800"/>
            <a:ext cx="1828800" cy="22098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6029" name="Line 44"/>
          <p:cNvSpPr>
            <a:spLocks noChangeShapeType="1"/>
          </p:cNvSpPr>
          <p:nvPr/>
        </p:nvSpPr>
        <p:spPr bwMode="auto">
          <a:xfrm flipV="1">
            <a:off x="4419600" y="2133600"/>
            <a:ext cx="76200" cy="2667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6030" name="Line 45"/>
          <p:cNvSpPr>
            <a:spLocks noChangeShapeType="1"/>
          </p:cNvSpPr>
          <p:nvPr/>
        </p:nvSpPr>
        <p:spPr bwMode="auto">
          <a:xfrm flipH="1" flipV="1">
            <a:off x="4572000" y="2209800"/>
            <a:ext cx="1524000" cy="2133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6031" name="Line 46"/>
          <p:cNvSpPr>
            <a:spLocks noChangeShapeType="1"/>
          </p:cNvSpPr>
          <p:nvPr/>
        </p:nvSpPr>
        <p:spPr bwMode="auto">
          <a:xfrm>
            <a:off x="2590800" y="4648200"/>
            <a:ext cx="1676400" cy="152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6032" name="Line 47"/>
          <p:cNvSpPr>
            <a:spLocks noChangeShapeType="1"/>
          </p:cNvSpPr>
          <p:nvPr/>
        </p:nvSpPr>
        <p:spPr bwMode="auto">
          <a:xfrm flipV="1">
            <a:off x="4572000" y="4495800"/>
            <a:ext cx="1447800" cy="3048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6033" name="Line 48"/>
          <p:cNvSpPr>
            <a:spLocks noChangeShapeType="1"/>
          </p:cNvSpPr>
          <p:nvPr/>
        </p:nvSpPr>
        <p:spPr bwMode="auto">
          <a:xfrm flipV="1">
            <a:off x="2590800" y="4343400"/>
            <a:ext cx="3352800" cy="152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6034" name="Line 49"/>
          <p:cNvSpPr>
            <a:spLocks noChangeShapeType="1"/>
          </p:cNvSpPr>
          <p:nvPr/>
        </p:nvSpPr>
        <p:spPr bwMode="auto">
          <a:xfrm flipV="1">
            <a:off x="2438400" y="2819400"/>
            <a:ext cx="3657600" cy="152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6035" name="Line 50"/>
          <p:cNvSpPr>
            <a:spLocks noChangeShapeType="1"/>
          </p:cNvSpPr>
          <p:nvPr/>
        </p:nvSpPr>
        <p:spPr bwMode="auto">
          <a:xfrm flipV="1">
            <a:off x="2743200" y="2971800"/>
            <a:ext cx="3352800" cy="1371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6036" name="Line 51"/>
          <p:cNvSpPr>
            <a:spLocks noChangeShapeType="1"/>
          </p:cNvSpPr>
          <p:nvPr/>
        </p:nvSpPr>
        <p:spPr bwMode="auto">
          <a:xfrm>
            <a:off x="2438400" y="3048000"/>
            <a:ext cx="3429000" cy="1143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6037" name="Line 52"/>
          <p:cNvSpPr>
            <a:spLocks noChangeShapeType="1"/>
          </p:cNvSpPr>
          <p:nvPr/>
        </p:nvSpPr>
        <p:spPr bwMode="auto">
          <a:xfrm flipV="1">
            <a:off x="4495800" y="3124200"/>
            <a:ext cx="1447800" cy="1676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6038" name="Line 53"/>
          <p:cNvSpPr>
            <a:spLocks noChangeShapeType="1"/>
          </p:cNvSpPr>
          <p:nvPr/>
        </p:nvSpPr>
        <p:spPr bwMode="auto">
          <a:xfrm flipH="1" flipV="1">
            <a:off x="2590800" y="3200400"/>
            <a:ext cx="1752600" cy="1600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Tree>
    <p:extLst>
      <p:ext uri="{BB962C8B-B14F-4D97-AF65-F5344CB8AC3E}">
        <p14:creationId xmlns:p14="http://schemas.microsoft.com/office/powerpoint/2010/main" val="2373656531"/>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p:txBody>
          <a:bodyPr/>
          <a:lstStyle/>
          <a:p>
            <a:r>
              <a:rPr lang="zh-CN" altLang="en-US" smtClean="0"/>
              <a:t>对等模型特性</a:t>
            </a:r>
          </a:p>
        </p:txBody>
      </p:sp>
      <p:sp>
        <p:nvSpPr>
          <p:cNvPr id="207875" name="Rectangle 3"/>
          <p:cNvSpPr>
            <a:spLocks noGrp="1" noRot="1" noChangeArrowheads="1"/>
          </p:cNvSpPr>
          <p:nvPr>
            <p:ph type="body" idx="1"/>
          </p:nvPr>
        </p:nvSpPr>
        <p:spPr/>
        <p:txBody>
          <a:bodyPr/>
          <a:lstStyle/>
          <a:p>
            <a:r>
              <a:rPr lang="zh-CN" altLang="en-US" sz="2800" smtClean="0"/>
              <a:t>单信任锚不能被所有证书用户共享</a:t>
            </a:r>
          </a:p>
          <a:p>
            <a:r>
              <a:rPr lang="zh-CN" altLang="en-US" sz="2800" smtClean="0"/>
              <a:t>每个证书用户需要获取其局部</a:t>
            </a:r>
            <a:r>
              <a:rPr lang="en-US" altLang="zh-CN" sz="2800" smtClean="0"/>
              <a:t>CA</a:t>
            </a:r>
            <a:r>
              <a:rPr lang="zh-CN" altLang="en-US" sz="2800" smtClean="0"/>
              <a:t>颁发的</a:t>
            </a:r>
            <a:r>
              <a:rPr lang="en-US" altLang="zh-CN" sz="2800" smtClean="0"/>
              <a:t>CA</a:t>
            </a:r>
            <a:r>
              <a:rPr lang="zh-CN" altLang="en-US" sz="2800" smtClean="0"/>
              <a:t>证书</a:t>
            </a:r>
          </a:p>
          <a:p>
            <a:r>
              <a:rPr lang="zh-CN" altLang="en-US" sz="2800" smtClean="0"/>
              <a:t>分发</a:t>
            </a:r>
            <a:r>
              <a:rPr lang="en-US" altLang="zh-CN" sz="2800" smtClean="0"/>
              <a:t>CA</a:t>
            </a:r>
            <a:r>
              <a:rPr lang="zh-CN" altLang="en-US" sz="2800" smtClean="0"/>
              <a:t>证书的工作复杂</a:t>
            </a:r>
          </a:p>
          <a:p>
            <a:pPr lvl="1"/>
            <a:r>
              <a:rPr lang="zh-CN" altLang="en-US" sz="2400" smtClean="0"/>
              <a:t>在</a:t>
            </a:r>
            <a:r>
              <a:rPr lang="en-US" altLang="zh-CN" sz="2400" smtClean="0"/>
              <a:t>Web</a:t>
            </a:r>
            <a:r>
              <a:rPr lang="zh-CN" altLang="en-US" sz="2400" smtClean="0"/>
              <a:t>浏览器或其他应用程序中提供一可信</a:t>
            </a:r>
            <a:r>
              <a:rPr lang="en-US" altLang="zh-CN" sz="2400" smtClean="0"/>
              <a:t>CA</a:t>
            </a:r>
            <a:r>
              <a:rPr lang="zh-CN" altLang="en-US" sz="2400" smtClean="0"/>
              <a:t>证书列表</a:t>
            </a:r>
          </a:p>
          <a:p>
            <a:pPr lvl="1"/>
            <a:r>
              <a:rPr lang="zh-CN" altLang="en-US" sz="2400" smtClean="0"/>
              <a:t>证书用户注册时同时获得证书</a:t>
            </a:r>
            <a:r>
              <a:rPr lang="en-US" altLang="zh-CN" sz="2400" smtClean="0"/>
              <a:t>CA</a:t>
            </a:r>
            <a:r>
              <a:rPr lang="zh-CN" altLang="en-US" sz="2400" smtClean="0"/>
              <a:t>颁发的其他</a:t>
            </a:r>
            <a:r>
              <a:rPr lang="en-US" altLang="zh-CN" sz="2400" smtClean="0"/>
              <a:t>CA</a:t>
            </a:r>
            <a:r>
              <a:rPr lang="zh-CN" altLang="en-US" sz="2400" smtClean="0"/>
              <a:t>证书</a:t>
            </a:r>
          </a:p>
          <a:p>
            <a:r>
              <a:rPr lang="zh-CN" altLang="en-US" sz="2800" smtClean="0"/>
              <a:t>支持证书链中含交叉证书的应用程序太少</a:t>
            </a:r>
          </a:p>
          <a:p>
            <a:pPr lvl="1"/>
            <a:r>
              <a:rPr lang="zh-CN" altLang="en-US" sz="2400" smtClean="0"/>
              <a:t>目前广泛使用的</a:t>
            </a:r>
            <a:r>
              <a:rPr lang="en-US" altLang="zh-CN" sz="2400" smtClean="0"/>
              <a:t>PKI</a:t>
            </a:r>
            <a:r>
              <a:rPr lang="zh-CN" altLang="en-US" sz="2400" smtClean="0"/>
              <a:t>应用程序不能处理含交叉证书的证书路径</a:t>
            </a:r>
          </a:p>
          <a:p>
            <a:endParaRPr lang="en-US" altLang="zh-CN" sz="2800" smtClean="0"/>
          </a:p>
        </p:txBody>
      </p:sp>
      <p:pic>
        <p:nvPicPr>
          <p:cNvPr id="207876" name="Picture 4" descr="go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88319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 calcmode="lin" valueType="num">
                                      <p:cBhvr additive="base">
                                        <p:cTn id="7" dur="500" fill="hold"/>
                                        <p:tgtEl>
                                          <p:spTgt spid="2078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7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7875">
                                            <p:txEl>
                                              <p:pRg st="1" end="1"/>
                                            </p:txEl>
                                          </p:spTgt>
                                        </p:tgtEl>
                                        <p:attrNameLst>
                                          <p:attrName>style.visibility</p:attrName>
                                        </p:attrNameLst>
                                      </p:cBhvr>
                                      <p:to>
                                        <p:strVal val="visible"/>
                                      </p:to>
                                    </p:set>
                                    <p:anim calcmode="lin" valueType="num">
                                      <p:cBhvr additive="base">
                                        <p:cTn id="13" dur="500" fill="hold"/>
                                        <p:tgtEl>
                                          <p:spTgt spid="2078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7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7875">
                                            <p:txEl>
                                              <p:pRg st="2" end="2"/>
                                            </p:txEl>
                                          </p:spTgt>
                                        </p:tgtEl>
                                        <p:attrNameLst>
                                          <p:attrName>style.visibility</p:attrName>
                                        </p:attrNameLst>
                                      </p:cBhvr>
                                      <p:to>
                                        <p:strVal val="visible"/>
                                      </p:to>
                                    </p:set>
                                    <p:anim calcmode="lin" valueType="num">
                                      <p:cBhvr additive="base">
                                        <p:cTn id="19" dur="500" fill="hold"/>
                                        <p:tgtEl>
                                          <p:spTgt spid="2078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7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7875">
                                            <p:txEl>
                                              <p:pRg st="3" end="3"/>
                                            </p:txEl>
                                          </p:spTgt>
                                        </p:tgtEl>
                                        <p:attrNameLst>
                                          <p:attrName>style.visibility</p:attrName>
                                        </p:attrNameLst>
                                      </p:cBhvr>
                                      <p:to>
                                        <p:strVal val="visible"/>
                                      </p:to>
                                    </p:set>
                                    <p:anim calcmode="lin" valueType="num">
                                      <p:cBhvr additive="base">
                                        <p:cTn id="25" dur="500" fill="hold"/>
                                        <p:tgtEl>
                                          <p:spTgt spid="2078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7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7875">
                                            <p:txEl>
                                              <p:pRg st="4" end="4"/>
                                            </p:txEl>
                                          </p:spTgt>
                                        </p:tgtEl>
                                        <p:attrNameLst>
                                          <p:attrName>style.visibility</p:attrName>
                                        </p:attrNameLst>
                                      </p:cBhvr>
                                      <p:to>
                                        <p:strVal val="visible"/>
                                      </p:to>
                                    </p:set>
                                    <p:anim calcmode="lin" valueType="num">
                                      <p:cBhvr additive="base">
                                        <p:cTn id="31" dur="500" fill="hold"/>
                                        <p:tgtEl>
                                          <p:spTgt spid="20787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78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7875">
                                            <p:txEl>
                                              <p:pRg st="5" end="5"/>
                                            </p:txEl>
                                          </p:spTgt>
                                        </p:tgtEl>
                                        <p:attrNameLst>
                                          <p:attrName>style.visibility</p:attrName>
                                        </p:attrNameLst>
                                      </p:cBhvr>
                                      <p:to>
                                        <p:strVal val="visible"/>
                                      </p:to>
                                    </p:set>
                                    <p:anim calcmode="lin" valueType="num">
                                      <p:cBhvr additive="base">
                                        <p:cTn id="37" dur="500" fill="hold"/>
                                        <p:tgtEl>
                                          <p:spTgt spid="20787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78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7875">
                                            <p:txEl>
                                              <p:pRg st="6" end="6"/>
                                            </p:txEl>
                                          </p:spTgt>
                                        </p:tgtEl>
                                        <p:attrNameLst>
                                          <p:attrName>style.visibility</p:attrName>
                                        </p:attrNameLst>
                                      </p:cBhvr>
                                      <p:to>
                                        <p:strVal val="visible"/>
                                      </p:to>
                                    </p:set>
                                    <p:anim calcmode="lin" valueType="num">
                                      <p:cBhvr additive="base">
                                        <p:cTn id="43" dur="500" fill="hold"/>
                                        <p:tgtEl>
                                          <p:spTgt spid="20787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78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07876"/>
                                        </p:tgtEl>
                                        <p:attrNameLst>
                                          <p:attrName>style.visibility</p:attrName>
                                        </p:attrNameLst>
                                      </p:cBhvr>
                                      <p:to>
                                        <p:strVal val="visible"/>
                                      </p:to>
                                    </p:set>
                                    <p:anim calcmode="lin" valueType="num">
                                      <p:cBhvr additive="base">
                                        <p:cTn id="49" dur="500" fill="hold"/>
                                        <p:tgtEl>
                                          <p:spTgt spid="207876"/>
                                        </p:tgtEl>
                                        <p:attrNameLst>
                                          <p:attrName>ppt_x</p:attrName>
                                        </p:attrNameLst>
                                      </p:cBhvr>
                                      <p:tavLst>
                                        <p:tav tm="0">
                                          <p:val>
                                            <p:strVal val="1+#ppt_w/2"/>
                                          </p:val>
                                        </p:tav>
                                        <p:tav tm="100000">
                                          <p:val>
                                            <p:strVal val="#ppt_x"/>
                                          </p:val>
                                        </p:tav>
                                      </p:tavLst>
                                    </p:anim>
                                    <p:anim calcmode="lin" valueType="num">
                                      <p:cBhvr additive="base">
                                        <p:cTn id="50" dur="500" fill="hold"/>
                                        <p:tgtEl>
                                          <p:spTgt spid="207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p:txBody>
          <a:bodyPr/>
          <a:lstStyle/>
          <a:p>
            <a:r>
              <a:rPr lang="zh-CN" altLang="en-US" smtClean="0"/>
              <a:t>网状模型</a:t>
            </a:r>
          </a:p>
        </p:txBody>
      </p:sp>
      <p:sp>
        <p:nvSpPr>
          <p:cNvPr id="208899" name="Rectangle 3"/>
          <p:cNvSpPr>
            <a:spLocks noGrp="1" noRot="1" noChangeArrowheads="1"/>
          </p:cNvSpPr>
          <p:nvPr>
            <p:ph type="body" idx="1"/>
          </p:nvPr>
        </p:nvSpPr>
        <p:spPr/>
        <p:txBody>
          <a:bodyPr/>
          <a:lstStyle/>
          <a:p>
            <a:r>
              <a:rPr lang="zh-CN" altLang="en-US" smtClean="0"/>
              <a:t>扩展对等交叉认证技术，建立复杂信任模型</a:t>
            </a:r>
          </a:p>
          <a:p>
            <a:r>
              <a:rPr lang="zh-CN" altLang="en-US" smtClean="0"/>
              <a:t>允许对等交叉认证关系中的每个参与者与其他对等方进行交叉认证</a:t>
            </a:r>
          </a:p>
          <a:p>
            <a:pPr lvl="1"/>
            <a:r>
              <a:rPr lang="zh-CN" altLang="en-US" smtClean="0"/>
              <a:t>允许证书路径经过多个</a:t>
            </a:r>
            <a:r>
              <a:rPr lang="en-US" altLang="zh-CN" smtClean="0"/>
              <a:t>CA</a:t>
            </a:r>
            <a:r>
              <a:rPr lang="zh-CN" altLang="en-US" smtClean="0"/>
              <a:t>，建立长证书链的通用机制</a:t>
            </a:r>
          </a:p>
          <a:p>
            <a:r>
              <a:rPr lang="zh-CN" altLang="en-US" smtClean="0"/>
              <a:t>用于跨越信任边界建立可信实体身份</a:t>
            </a:r>
          </a:p>
          <a:p>
            <a:r>
              <a:rPr lang="zh-CN" altLang="en-US" smtClean="0"/>
              <a:t>灵活，但增加了复杂性</a:t>
            </a:r>
          </a:p>
        </p:txBody>
      </p:sp>
    </p:spTree>
    <p:extLst>
      <p:ext uri="{BB962C8B-B14F-4D97-AF65-F5344CB8AC3E}">
        <p14:creationId xmlns:p14="http://schemas.microsoft.com/office/powerpoint/2010/main" val="26888411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 calcmode="lin" valueType="num">
                                      <p:cBhvr additive="base">
                                        <p:cTn id="7" dur="500" fill="hold"/>
                                        <p:tgtEl>
                                          <p:spTgt spid="2088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8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8899">
                                            <p:txEl>
                                              <p:pRg st="1" end="1"/>
                                            </p:txEl>
                                          </p:spTgt>
                                        </p:tgtEl>
                                        <p:attrNameLst>
                                          <p:attrName>style.visibility</p:attrName>
                                        </p:attrNameLst>
                                      </p:cBhvr>
                                      <p:to>
                                        <p:strVal val="visible"/>
                                      </p:to>
                                    </p:set>
                                    <p:anim calcmode="lin" valueType="num">
                                      <p:cBhvr additive="base">
                                        <p:cTn id="13" dur="500" fill="hold"/>
                                        <p:tgtEl>
                                          <p:spTgt spid="2088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8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8899">
                                            <p:txEl>
                                              <p:pRg st="2" end="2"/>
                                            </p:txEl>
                                          </p:spTgt>
                                        </p:tgtEl>
                                        <p:attrNameLst>
                                          <p:attrName>style.visibility</p:attrName>
                                        </p:attrNameLst>
                                      </p:cBhvr>
                                      <p:to>
                                        <p:strVal val="visible"/>
                                      </p:to>
                                    </p:set>
                                    <p:anim calcmode="lin" valueType="num">
                                      <p:cBhvr additive="base">
                                        <p:cTn id="19" dur="500" fill="hold"/>
                                        <p:tgtEl>
                                          <p:spTgt spid="20889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88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8899">
                                            <p:txEl>
                                              <p:pRg st="3" end="3"/>
                                            </p:txEl>
                                          </p:spTgt>
                                        </p:tgtEl>
                                        <p:attrNameLst>
                                          <p:attrName>style.visibility</p:attrName>
                                        </p:attrNameLst>
                                      </p:cBhvr>
                                      <p:to>
                                        <p:strVal val="visible"/>
                                      </p:to>
                                    </p:set>
                                    <p:anim calcmode="lin" valueType="num">
                                      <p:cBhvr additive="base">
                                        <p:cTn id="25" dur="500" fill="hold"/>
                                        <p:tgtEl>
                                          <p:spTgt spid="20889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88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8899">
                                            <p:txEl>
                                              <p:pRg st="4" end="4"/>
                                            </p:txEl>
                                          </p:spTgt>
                                        </p:tgtEl>
                                        <p:attrNameLst>
                                          <p:attrName>style.visibility</p:attrName>
                                        </p:attrNameLst>
                                      </p:cBhvr>
                                      <p:to>
                                        <p:strVal val="visible"/>
                                      </p:to>
                                    </p:set>
                                    <p:anim calcmode="lin" valueType="num">
                                      <p:cBhvr additive="base">
                                        <p:cTn id="31" dur="500" fill="hold"/>
                                        <p:tgtEl>
                                          <p:spTgt spid="20889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88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p:txBody>
          <a:bodyPr/>
          <a:lstStyle/>
          <a:p>
            <a:r>
              <a:rPr lang="zh-CN" altLang="en-US" smtClean="0"/>
              <a:t>网状模型</a:t>
            </a:r>
          </a:p>
        </p:txBody>
      </p:sp>
      <p:sp>
        <p:nvSpPr>
          <p:cNvPr id="89091" name="AutoShape 3"/>
          <p:cNvSpPr>
            <a:spLocks noChangeArrowheads="1"/>
          </p:cNvSpPr>
          <p:nvPr/>
        </p:nvSpPr>
        <p:spPr bwMode="auto">
          <a:xfrm>
            <a:off x="1066800" y="48768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89092" name="AutoShape 4"/>
          <p:cNvSpPr>
            <a:spLocks noChangeArrowheads="1"/>
          </p:cNvSpPr>
          <p:nvPr/>
        </p:nvSpPr>
        <p:spPr bwMode="auto">
          <a:xfrm>
            <a:off x="2590800" y="28956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89093" name="AutoShape 5"/>
          <p:cNvSpPr>
            <a:spLocks noChangeArrowheads="1"/>
          </p:cNvSpPr>
          <p:nvPr/>
        </p:nvSpPr>
        <p:spPr bwMode="auto">
          <a:xfrm>
            <a:off x="4495800" y="41148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89094" name="AutoShape 6"/>
          <p:cNvSpPr>
            <a:spLocks noChangeArrowheads="1"/>
          </p:cNvSpPr>
          <p:nvPr/>
        </p:nvSpPr>
        <p:spPr bwMode="auto">
          <a:xfrm>
            <a:off x="6096000" y="28194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89095" name="AutoShape 7"/>
          <p:cNvSpPr>
            <a:spLocks noChangeArrowheads="1"/>
          </p:cNvSpPr>
          <p:nvPr/>
        </p:nvSpPr>
        <p:spPr bwMode="auto">
          <a:xfrm>
            <a:off x="7772400" y="49530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89096" name="Line 8"/>
          <p:cNvSpPr>
            <a:spLocks noChangeShapeType="1"/>
          </p:cNvSpPr>
          <p:nvPr/>
        </p:nvSpPr>
        <p:spPr bwMode="auto">
          <a:xfrm flipV="1">
            <a:off x="1600200" y="3581400"/>
            <a:ext cx="1143000" cy="1219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9097" name="Line 9"/>
          <p:cNvSpPr>
            <a:spLocks noChangeShapeType="1"/>
          </p:cNvSpPr>
          <p:nvPr/>
        </p:nvSpPr>
        <p:spPr bwMode="auto">
          <a:xfrm>
            <a:off x="3200400" y="3200400"/>
            <a:ext cx="1295400" cy="990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9098" name="Line 10"/>
          <p:cNvSpPr>
            <a:spLocks noChangeShapeType="1"/>
          </p:cNvSpPr>
          <p:nvPr/>
        </p:nvSpPr>
        <p:spPr bwMode="auto">
          <a:xfrm flipV="1">
            <a:off x="5133975" y="3490913"/>
            <a:ext cx="1219200" cy="838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89099" name="Line 11"/>
          <p:cNvSpPr>
            <a:spLocks noChangeShapeType="1"/>
          </p:cNvSpPr>
          <p:nvPr/>
        </p:nvSpPr>
        <p:spPr bwMode="auto">
          <a:xfrm>
            <a:off x="6629400" y="3429000"/>
            <a:ext cx="1219200" cy="1371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Tree>
    <p:extLst>
      <p:ext uri="{BB962C8B-B14F-4D97-AF65-F5344CB8AC3E}">
        <p14:creationId xmlns:p14="http://schemas.microsoft.com/office/powerpoint/2010/main" val="2670407156"/>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p:txBody>
          <a:bodyPr/>
          <a:lstStyle/>
          <a:p>
            <a:r>
              <a:rPr lang="zh-CN" altLang="en-US" smtClean="0"/>
              <a:t>两种特例</a:t>
            </a:r>
          </a:p>
        </p:txBody>
      </p:sp>
      <p:sp>
        <p:nvSpPr>
          <p:cNvPr id="218115" name="Rectangle 3"/>
          <p:cNvSpPr>
            <a:spLocks noGrp="1" noRot="1" noChangeArrowheads="1"/>
          </p:cNvSpPr>
          <p:nvPr>
            <p:ph type="body" idx="1"/>
          </p:nvPr>
        </p:nvSpPr>
        <p:spPr/>
        <p:txBody>
          <a:bodyPr/>
          <a:lstStyle/>
          <a:p>
            <a:r>
              <a:rPr lang="zh-CN" altLang="en-US" smtClean="0"/>
              <a:t>只允许从上级</a:t>
            </a:r>
            <a:r>
              <a:rPr lang="en-US" altLang="zh-CN" smtClean="0"/>
              <a:t>CA</a:t>
            </a:r>
            <a:r>
              <a:rPr lang="zh-CN" altLang="en-US" smtClean="0"/>
              <a:t>到下级</a:t>
            </a:r>
            <a:r>
              <a:rPr lang="en-US" altLang="zh-CN" smtClean="0"/>
              <a:t>CA</a:t>
            </a:r>
            <a:r>
              <a:rPr lang="zh-CN" altLang="en-US" smtClean="0"/>
              <a:t>的单向验证：下属层次结构</a:t>
            </a:r>
          </a:p>
          <a:p>
            <a:r>
              <a:rPr lang="zh-CN" altLang="en-US" smtClean="0"/>
              <a:t>允许双边信任关系，且沿路径上的每个</a:t>
            </a:r>
            <a:r>
              <a:rPr lang="en-US" altLang="zh-CN" smtClean="0"/>
              <a:t>CA</a:t>
            </a:r>
            <a:r>
              <a:rPr lang="zh-CN" altLang="en-US" smtClean="0"/>
              <a:t>相互认证了对方：通用层次结构</a:t>
            </a:r>
          </a:p>
          <a:p>
            <a:endParaRPr lang="en-US" altLang="zh-CN" smtClean="0"/>
          </a:p>
        </p:txBody>
      </p:sp>
    </p:spTree>
    <p:extLst>
      <p:ext uri="{BB962C8B-B14F-4D97-AF65-F5344CB8AC3E}">
        <p14:creationId xmlns:p14="http://schemas.microsoft.com/office/powerpoint/2010/main" val="32176000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 calcmode="lin" valueType="num">
                                      <p:cBhvr additive="base">
                                        <p:cTn id="7" dur="500" fill="hold"/>
                                        <p:tgtEl>
                                          <p:spTgt spid="2181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8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8115">
                                            <p:txEl>
                                              <p:pRg st="1" end="1"/>
                                            </p:txEl>
                                          </p:spTgt>
                                        </p:tgtEl>
                                        <p:attrNameLst>
                                          <p:attrName>style.visibility</p:attrName>
                                        </p:attrNameLst>
                                      </p:cBhvr>
                                      <p:to>
                                        <p:strVal val="visible"/>
                                      </p:to>
                                    </p:set>
                                    <p:anim calcmode="lin" valueType="num">
                                      <p:cBhvr additive="base">
                                        <p:cTn id="13" dur="500" fill="hold"/>
                                        <p:tgtEl>
                                          <p:spTgt spid="2181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811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p:nvPr>
        </p:nvSpPr>
        <p:spPr/>
        <p:txBody>
          <a:bodyPr/>
          <a:lstStyle/>
          <a:p>
            <a:pPr eaLnBrk="1" hangingPunct="1"/>
            <a:r>
              <a:rPr lang="zh-CN" altLang="en-US" dirty="0"/>
              <a:t>动态口令</a:t>
            </a:r>
          </a:p>
        </p:txBody>
      </p:sp>
      <p:sp>
        <p:nvSpPr>
          <p:cNvPr id="125958" name="Rectangle 3"/>
          <p:cNvSpPr>
            <a:spLocks noGrp="1" noChangeArrowheads="1"/>
          </p:cNvSpPr>
          <p:nvPr>
            <p:ph type="body" idx="1"/>
          </p:nvPr>
        </p:nvSpPr>
        <p:spPr>
          <a:xfrm>
            <a:off x="611188" y="1316037"/>
            <a:ext cx="7772400" cy="4751387"/>
          </a:xfrm>
        </p:spPr>
        <p:txBody>
          <a:bodyPr/>
          <a:lstStyle/>
          <a:p>
            <a:pPr eaLnBrk="1" hangingPunct="1">
              <a:lnSpc>
                <a:spcPct val="150000"/>
              </a:lnSpc>
            </a:pPr>
            <a:r>
              <a:rPr lang="zh-CN" altLang="en-US" sz="2800" dirty="0"/>
              <a:t>也称为</a:t>
            </a:r>
            <a:r>
              <a:rPr lang="zh-CN" altLang="en-US" sz="2800" dirty="0">
                <a:solidFill>
                  <a:srgbClr val="FF0000"/>
                </a:solidFill>
              </a:rPr>
              <a:t>一次性口令</a:t>
            </a:r>
            <a:r>
              <a:rPr lang="zh-CN" altLang="en-US" sz="2800" dirty="0"/>
              <a:t>，其基本原理：</a:t>
            </a:r>
            <a:r>
              <a:rPr lang="zh-CN" altLang="zh-CN" sz="2800" dirty="0"/>
              <a:t>在用户登录过程中，基于用户口令加入不确定因子，对用户口令和不确定因子进行单向散列函数变换，所得的结果作为认证数据提交给认证服务器。认证服务器接收到用户的认证数据后，把用户的认证数据和自己用同样的散列算法计算出的数值进行比对，从而实现对用户身份的认证。</a:t>
            </a:r>
            <a:endParaRPr lang="zh-CN" altLang="en-US" sz="2800" dirty="0"/>
          </a:p>
        </p:txBody>
      </p:sp>
    </p:spTree>
    <p:extLst>
      <p:ext uri="{BB962C8B-B14F-4D97-AF65-F5344CB8AC3E}">
        <p14:creationId xmlns:p14="http://schemas.microsoft.com/office/powerpoint/2010/main" val="243194622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p:txBody>
          <a:bodyPr/>
          <a:lstStyle/>
          <a:p>
            <a:r>
              <a:rPr lang="zh-CN" altLang="en-US" smtClean="0"/>
              <a:t>建立直接链接</a:t>
            </a:r>
          </a:p>
        </p:txBody>
      </p:sp>
      <p:sp>
        <p:nvSpPr>
          <p:cNvPr id="209923" name="Rectangle 3"/>
          <p:cNvSpPr>
            <a:spLocks noGrp="1" noRot="1" noChangeArrowheads="1"/>
          </p:cNvSpPr>
          <p:nvPr>
            <p:ph type="body" idx="1"/>
          </p:nvPr>
        </p:nvSpPr>
        <p:spPr/>
        <p:txBody>
          <a:bodyPr/>
          <a:lstStyle/>
          <a:p>
            <a:r>
              <a:rPr lang="zh-CN" altLang="en-US" smtClean="0"/>
              <a:t>两个最终实体间的信任链频繁使用，应为它们建立直接信任关系</a:t>
            </a:r>
          </a:p>
          <a:p>
            <a:pPr lvl="1"/>
            <a:r>
              <a:rPr lang="zh-CN" altLang="en-US" smtClean="0"/>
              <a:t>优点：减少证书路径长度</a:t>
            </a:r>
          </a:p>
          <a:p>
            <a:pPr lvl="2"/>
            <a:r>
              <a:rPr lang="zh-CN" altLang="en-US" smtClean="0"/>
              <a:t>长证书路径使验证开销大，占用资源多，处理时间长，失败机会大</a:t>
            </a:r>
          </a:p>
          <a:p>
            <a:pPr lvl="2"/>
            <a:r>
              <a:rPr lang="zh-CN" altLang="en-US" smtClean="0"/>
              <a:t>长路径使维持跨越不同信任域的统一的信任水平难</a:t>
            </a:r>
          </a:p>
          <a:p>
            <a:pPr lvl="1"/>
            <a:r>
              <a:rPr lang="zh-CN" altLang="en-US" smtClean="0"/>
              <a:t>缺点：每个</a:t>
            </a:r>
            <a:r>
              <a:rPr lang="en-US" altLang="zh-CN" smtClean="0"/>
              <a:t>CA</a:t>
            </a:r>
            <a:r>
              <a:rPr lang="zh-CN" altLang="en-US" smtClean="0"/>
              <a:t>的关系数目开始增长</a:t>
            </a:r>
          </a:p>
          <a:p>
            <a:pPr lvl="2"/>
            <a:r>
              <a:rPr lang="zh-CN" altLang="en-US" smtClean="0"/>
              <a:t>限制可扩展性</a:t>
            </a:r>
          </a:p>
        </p:txBody>
      </p:sp>
    </p:spTree>
    <p:extLst>
      <p:ext uri="{BB962C8B-B14F-4D97-AF65-F5344CB8AC3E}">
        <p14:creationId xmlns:p14="http://schemas.microsoft.com/office/powerpoint/2010/main" val="21327183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 calcmode="lin" valueType="num">
                                      <p:cBhvr additive="base">
                                        <p:cTn id="7" dur="500" fill="hold"/>
                                        <p:tgtEl>
                                          <p:spTgt spid="2099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9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9923">
                                            <p:txEl>
                                              <p:pRg st="1" end="1"/>
                                            </p:txEl>
                                          </p:spTgt>
                                        </p:tgtEl>
                                        <p:attrNameLst>
                                          <p:attrName>style.visibility</p:attrName>
                                        </p:attrNameLst>
                                      </p:cBhvr>
                                      <p:to>
                                        <p:strVal val="visible"/>
                                      </p:to>
                                    </p:set>
                                    <p:anim calcmode="lin" valueType="num">
                                      <p:cBhvr additive="base">
                                        <p:cTn id="13" dur="500" fill="hold"/>
                                        <p:tgtEl>
                                          <p:spTgt spid="20992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9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9923">
                                            <p:txEl>
                                              <p:pRg st="2" end="2"/>
                                            </p:txEl>
                                          </p:spTgt>
                                        </p:tgtEl>
                                        <p:attrNameLst>
                                          <p:attrName>style.visibility</p:attrName>
                                        </p:attrNameLst>
                                      </p:cBhvr>
                                      <p:to>
                                        <p:strVal val="visible"/>
                                      </p:to>
                                    </p:set>
                                    <p:anim calcmode="lin" valueType="num">
                                      <p:cBhvr additive="base">
                                        <p:cTn id="19" dur="500" fill="hold"/>
                                        <p:tgtEl>
                                          <p:spTgt spid="20992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9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9923">
                                            <p:txEl>
                                              <p:pRg st="3" end="3"/>
                                            </p:txEl>
                                          </p:spTgt>
                                        </p:tgtEl>
                                        <p:attrNameLst>
                                          <p:attrName>style.visibility</p:attrName>
                                        </p:attrNameLst>
                                      </p:cBhvr>
                                      <p:to>
                                        <p:strVal val="visible"/>
                                      </p:to>
                                    </p:set>
                                    <p:anim calcmode="lin" valueType="num">
                                      <p:cBhvr additive="base">
                                        <p:cTn id="25" dur="500" fill="hold"/>
                                        <p:tgtEl>
                                          <p:spTgt spid="20992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9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9923">
                                            <p:txEl>
                                              <p:pRg st="4" end="4"/>
                                            </p:txEl>
                                          </p:spTgt>
                                        </p:tgtEl>
                                        <p:attrNameLst>
                                          <p:attrName>style.visibility</p:attrName>
                                        </p:attrNameLst>
                                      </p:cBhvr>
                                      <p:to>
                                        <p:strVal val="visible"/>
                                      </p:to>
                                    </p:set>
                                    <p:anim calcmode="lin" valueType="num">
                                      <p:cBhvr additive="base">
                                        <p:cTn id="31" dur="500" fill="hold"/>
                                        <p:tgtEl>
                                          <p:spTgt spid="20992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9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9923">
                                            <p:txEl>
                                              <p:pRg st="5" end="5"/>
                                            </p:txEl>
                                          </p:spTgt>
                                        </p:tgtEl>
                                        <p:attrNameLst>
                                          <p:attrName>style.visibility</p:attrName>
                                        </p:attrNameLst>
                                      </p:cBhvr>
                                      <p:to>
                                        <p:strVal val="visible"/>
                                      </p:to>
                                    </p:set>
                                    <p:anim calcmode="lin" valueType="num">
                                      <p:cBhvr additive="base">
                                        <p:cTn id="37" dur="500" fill="hold"/>
                                        <p:tgtEl>
                                          <p:spTgt spid="20992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99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Rot="1" noChangeArrowheads="1"/>
          </p:cNvSpPr>
          <p:nvPr>
            <p:ph type="title"/>
          </p:nvPr>
        </p:nvSpPr>
        <p:spPr/>
        <p:txBody>
          <a:bodyPr/>
          <a:lstStyle/>
          <a:p>
            <a:r>
              <a:rPr lang="zh-CN" altLang="en-US" smtClean="0"/>
              <a:t>建立直接链接</a:t>
            </a:r>
          </a:p>
        </p:txBody>
      </p:sp>
      <p:sp>
        <p:nvSpPr>
          <p:cNvPr id="92163" name="AutoShape 5"/>
          <p:cNvSpPr>
            <a:spLocks noChangeArrowheads="1"/>
          </p:cNvSpPr>
          <p:nvPr/>
        </p:nvSpPr>
        <p:spPr bwMode="auto">
          <a:xfrm>
            <a:off x="1066800" y="48768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92164" name="AutoShape 7"/>
          <p:cNvSpPr>
            <a:spLocks noChangeArrowheads="1"/>
          </p:cNvSpPr>
          <p:nvPr/>
        </p:nvSpPr>
        <p:spPr bwMode="auto">
          <a:xfrm>
            <a:off x="2590800" y="28956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92165" name="AutoShape 8"/>
          <p:cNvSpPr>
            <a:spLocks noChangeArrowheads="1"/>
          </p:cNvSpPr>
          <p:nvPr/>
        </p:nvSpPr>
        <p:spPr bwMode="auto">
          <a:xfrm>
            <a:off x="4495800" y="41148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92166" name="AutoShape 9"/>
          <p:cNvSpPr>
            <a:spLocks noChangeArrowheads="1"/>
          </p:cNvSpPr>
          <p:nvPr/>
        </p:nvSpPr>
        <p:spPr bwMode="auto">
          <a:xfrm>
            <a:off x="6096000" y="28194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92167" name="AutoShape 10"/>
          <p:cNvSpPr>
            <a:spLocks noChangeArrowheads="1"/>
          </p:cNvSpPr>
          <p:nvPr/>
        </p:nvSpPr>
        <p:spPr bwMode="auto">
          <a:xfrm>
            <a:off x="7772400" y="49530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92168" name="Line 11"/>
          <p:cNvSpPr>
            <a:spLocks noChangeShapeType="1"/>
          </p:cNvSpPr>
          <p:nvPr/>
        </p:nvSpPr>
        <p:spPr bwMode="auto">
          <a:xfrm flipV="1">
            <a:off x="1600200" y="3581400"/>
            <a:ext cx="1143000" cy="1219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2169" name="Line 12"/>
          <p:cNvSpPr>
            <a:spLocks noChangeShapeType="1"/>
          </p:cNvSpPr>
          <p:nvPr/>
        </p:nvSpPr>
        <p:spPr bwMode="auto">
          <a:xfrm>
            <a:off x="3200400" y="3200400"/>
            <a:ext cx="1295400" cy="990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2170" name="Line 13"/>
          <p:cNvSpPr>
            <a:spLocks noChangeShapeType="1"/>
          </p:cNvSpPr>
          <p:nvPr/>
        </p:nvSpPr>
        <p:spPr bwMode="auto">
          <a:xfrm flipV="1">
            <a:off x="5133975" y="3490913"/>
            <a:ext cx="1219200" cy="838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2171" name="Line 14"/>
          <p:cNvSpPr>
            <a:spLocks noChangeShapeType="1"/>
          </p:cNvSpPr>
          <p:nvPr/>
        </p:nvSpPr>
        <p:spPr bwMode="auto">
          <a:xfrm>
            <a:off x="6629400" y="3429000"/>
            <a:ext cx="1219200" cy="1371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210959" name="Line 15"/>
          <p:cNvSpPr>
            <a:spLocks noChangeShapeType="1"/>
          </p:cNvSpPr>
          <p:nvPr/>
        </p:nvSpPr>
        <p:spPr bwMode="auto">
          <a:xfrm>
            <a:off x="1752600" y="5257800"/>
            <a:ext cx="5867400" cy="76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Tree>
    <p:extLst>
      <p:ext uri="{BB962C8B-B14F-4D97-AF65-F5344CB8AC3E}">
        <p14:creationId xmlns:p14="http://schemas.microsoft.com/office/powerpoint/2010/main" val="5199083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10959"/>
                                        </p:tgtEl>
                                        <p:attrNameLst>
                                          <p:attrName>style.visibility</p:attrName>
                                        </p:attrNameLst>
                                      </p:cBhvr>
                                      <p:to>
                                        <p:strVal val="visible"/>
                                      </p:to>
                                    </p:set>
                                    <p:anim calcmode="lin" valueType="num">
                                      <p:cBhvr>
                                        <p:cTn id="7" dur="1000" fill="hold"/>
                                        <p:tgtEl>
                                          <p:spTgt spid="210959"/>
                                        </p:tgtEl>
                                        <p:attrNameLst>
                                          <p:attrName>ppt_w</p:attrName>
                                        </p:attrNameLst>
                                      </p:cBhvr>
                                      <p:tavLst>
                                        <p:tav tm="0">
                                          <p:val>
                                            <p:strVal val="#ppt_w*0.70"/>
                                          </p:val>
                                        </p:tav>
                                        <p:tav tm="100000">
                                          <p:val>
                                            <p:strVal val="#ppt_w"/>
                                          </p:val>
                                        </p:tav>
                                      </p:tavLst>
                                    </p:anim>
                                    <p:anim calcmode="lin" valueType="num">
                                      <p:cBhvr>
                                        <p:cTn id="8" dur="1000" fill="hold"/>
                                        <p:tgtEl>
                                          <p:spTgt spid="210959"/>
                                        </p:tgtEl>
                                        <p:attrNameLst>
                                          <p:attrName>ppt_h</p:attrName>
                                        </p:attrNameLst>
                                      </p:cBhvr>
                                      <p:tavLst>
                                        <p:tav tm="0">
                                          <p:val>
                                            <p:strVal val="#ppt_h"/>
                                          </p:val>
                                        </p:tav>
                                        <p:tav tm="100000">
                                          <p:val>
                                            <p:strVal val="#ppt_h"/>
                                          </p:val>
                                        </p:tav>
                                      </p:tavLst>
                                    </p:anim>
                                    <p:animEffect transition="in" filter="fade">
                                      <p:cBhvr>
                                        <p:cTn id="9" dur="1000"/>
                                        <p:tgtEl>
                                          <p:spTgt spid="210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p:txBody>
          <a:bodyPr/>
          <a:lstStyle/>
          <a:p>
            <a:r>
              <a:rPr lang="zh-CN" altLang="en-US" smtClean="0"/>
              <a:t>网状模型：路径选取问题</a:t>
            </a:r>
          </a:p>
        </p:txBody>
      </p:sp>
      <p:sp>
        <p:nvSpPr>
          <p:cNvPr id="93187" name="AutoShape 4"/>
          <p:cNvSpPr>
            <a:spLocks noChangeArrowheads="1"/>
          </p:cNvSpPr>
          <p:nvPr/>
        </p:nvSpPr>
        <p:spPr bwMode="auto">
          <a:xfrm>
            <a:off x="1066800" y="38862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93188" name="AutoShape 5"/>
          <p:cNvSpPr>
            <a:spLocks noChangeArrowheads="1"/>
          </p:cNvSpPr>
          <p:nvPr/>
        </p:nvSpPr>
        <p:spPr bwMode="auto">
          <a:xfrm>
            <a:off x="2590800" y="19050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93189" name="AutoShape 6"/>
          <p:cNvSpPr>
            <a:spLocks noChangeArrowheads="1"/>
          </p:cNvSpPr>
          <p:nvPr/>
        </p:nvSpPr>
        <p:spPr bwMode="auto">
          <a:xfrm>
            <a:off x="4495800" y="31242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93190" name="AutoShape 7"/>
          <p:cNvSpPr>
            <a:spLocks noChangeArrowheads="1"/>
          </p:cNvSpPr>
          <p:nvPr/>
        </p:nvSpPr>
        <p:spPr bwMode="auto">
          <a:xfrm>
            <a:off x="6096000" y="18288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93191" name="AutoShape 8"/>
          <p:cNvSpPr>
            <a:spLocks noChangeArrowheads="1"/>
          </p:cNvSpPr>
          <p:nvPr/>
        </p:nvSpPr>
        <p:spPr bwMode="auto">
          <a:xfrm>
            <a:off x="7772400" y="39624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93192" name="Line 9"/>
          <p:cNvSpPr>
            <a:spLocks noChangeShapeType="1"/>
          </p:cNvSpPr>
          <p:nvPr/>
        </p:nvSpPr>
        <p:spPr bwMode="auto">
          <a:xfrm flipV="1">
            <a:off x="1600200" y="2590800"/>
            <a:ext cx="1143000" cy="1219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3193" name="Line 10"/>
          <p:cNvSpPr>
            <a:spLocks noChangeShapeType="1"/>
          </p:cNvSpPr>
          <p:nvPr/>
        </p:nvSpPr>
        <p:spPr bwMode="auto">
          <a:xfrm>
            <a:off x="3200400" y="2209800"/>
            <a:ext cx="1295400" cy="990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3194" name="Line 11"/>
          <p:cNvSpPr>
            <a:spLocks noChangeShapeType="1"/>
          </p:cNvSpPr>
          <p:nvPr/>
        </p:nvSpPr>
        <p:spPr bwMode="auto">
          <a:xfrm flipV="1">
            <a:off x="5133975" y="2500313"/>
            <a:ext cx="1219200" cy="838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3195" name="Line 12"/>
          <p:cNvSpPr>
            <a:spLocks noChangeShapeType="1"/>
          </p:cNvSpPr>
          <p:nvPr/>
        </p:nvSpPr>
        <p:spPr bwMode="auto">
          <a:xfrm>
            <a:off x="6629400" y="2438400"/>
            <a:ext cx="1219200" cy="1371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3196" name="AutoShape 15"/>
          <p:cNvSpPr>
            <a:spLocks noChangeArrowheads="1"/>
          </p:cNvSpPr>
          <p:nvPr/>
        </p:nvSpPr>
        <p:spPr bwMode="auto">
          <a:xfrm>
            <a:off x="2514600" y="56388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93197" name="AutoShape 16"/>
          <p:cNvSpPr>
            <a:spLocks noChangeArrowheads="1"/>
          </p:cNvSpPr>
          <p:nvPr/>
        </p:nvSpPr>
        <p:spPr bwMode="auto">
          <a:xfrm>
            <a:off x="4495800" y="51054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93198" name="AutoShape 17"/>
          <p:cNvSpPr>
            <a:spLocks noChangeArrowheads="1"/>
          </p:cNvSpPr>
          <p:nvPr/>
        </p:nvSpPr>
        <p:spPr bwMode="auto">
          <a:xfrm>
            <a:off x="6324600" y="5638800"/>
            <a:ext cx="609600" cy="609600"/>
          </a:xfrm>
          <a:prstGeom prst="cube">
            <a:avLst>
              <a:gd name="adj" fmla="val 25000"/>
            </a:avLst>
          </a:prstGeom>
          <a:solidFill>
            <a:schemeClr val="accent1"/>
          </a:solidFill>
          <a:ln w="3810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p>
        </p:txBody>
      </p:sp>
      <p:sp>
        <p:nvSpPr>
          <p:cNvPr id="93199" name="Line 19"/>
          <p:cNvSpPr>
            <a:spLocks noChangeShapeType="1"/>
          </p:cNvSpPr>
          <p:nvPr/>
        </p:nvSpPr>
        <p:spPr bwMode="auto">
          <a:xfrm flipV="1">
            <a:off x="3276600" y="5486400"/>
            <a:ext cx="114300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3200" name="Line 20"/>
          <p:cNvSpPr>
            <a:spLocks noChangeShapeType="1"/>
          </p:cNvSpPr>
          <p:nvPr/>
        </p:nvSpPr>
        <p:spPr bwMode="auto">
          <a:xfrm>
            <a:off x="1295400" y="4648200"/>
            <a:ext cx="1143000" cy="10668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3201" name="Line 21"/>
          <p:cNvSpPr>
            <a:spLocks noChangeShapeType="1"/>
          </p:cNvSpPr>
          <p:nvPr/>
        </p:nvSpPr>
        <p:spPr bwMode="auto">
          <a:xfrm flipV="1">
            <a:off x="6934200" y="4648200"/>
            <a:ext cx="1143000" cy="1219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3202" name="Line 22"/>
          <p:cNvSpPr>
            <a:spLocks noChangeShapeType="1"/>
          </p:cNvSpPr>
          <p:nvPr/>
        </p:nvSpPr>
        <p:spPr bwMode="auto">
          <a:xfrm>
            <a:off x="5181600" y="5486400"/>
            <a:ext cx="106680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3203" name="Line 24"/>
          <p:cNvSpPr>
            <a:spLocks noChangeShapeType="1"/>
          </p:cNvSpPr>
          <p:nvPr/>
        </p:nvSpPr>
        <p:spPr bwMode="auto">
          <a:xfrm>
            <a:off x="3048000" y="2667000"/>
            <a:ext cx="3276600" cy="3048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3204" name="Line 25"/>
          <p:cNvSpPr>
            <a:spLocks noChangeShapeType="1"/>
          </p:cNvSpPr>
          <p:nvPr/>
        </p:nvSpPr>
        <p:spPr bwMode="auto">
          <a:xfrm flipV="1">
            <a:off x="2971800" y="3810000"/>
            <a:ext cx="1752600" cy="1752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3205" name="AutoShape 26"/>
          <p:cNvSpPr>
            <a:spLocks noChangeArrowheads="1"/>
          </p:cNvSpPr>
          <p:nvPr/>
        </p:nvSpPr>
        <p:spPr bwMode="auto">
          <a:xfrm>
            <a:off x="533400" y="3124200"/>
            <a:ext cx="762000" cy="533400"/>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Tom</a:t>
            </a:r>
          </a:p>
        </p:txBody>
      </p:sp>
      <p:sp>
        <p:nvSpPr>
          <p:cNvPr id="93206" name="AutoShape 27"/>
          <p:cNvSpPr>
            <a:spLocks noChangeArrowheads="1"/>
          </p:cNvSpPr>
          <p:nvPr/>
        </p:nvSpPr>
        <p:spPr bwMode="auto">
          <a:xfrm>
            <a:off x="7924800" y="3124200"/>
            <a:ext cx="762000" cy="533400"/>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Jan</a:t>
            </a:r>
          </a:p>
        </p:txBody>
      </p:sp>
      <p:sp>
        <p:nvSpPr>
          <p:cNvPr id="213021" name="Freeform 29"/>
          <p:cNvSpPr>
            <a:spLocks/>
          </p:cNvSpPr>
          <p:nvPr/>
        </p:nvSpPr>
        <p:spPr bwMode="auto">
          <a:xfrm>
            <a:off x="1981200" y="3187700"/>
            <a:ext cx="5829300" cy="2159000"/>
          </a:xfrm>
          <a:custGeom>
            <a:avLst/>
            <a:gdLst>
              <a:gd name="T0" fmla="*/ 0 w 3672"/>
              <a:gd name="T1" fmla="*/ 2076608750 h 1360"/>
              <a:gd name="T2" fmla="*/ 1330642500 w 3672"/>
              <a:gd name="T3" fmla="*/ 2147483646 h 1360"/>
              <a:gd name="T4" fmla="*/ 2147483646 w 3672"/>
              <a:gd name="T5" fmla="*/ 1229836250 h 1360"/>
              <a:gd name="T6" fmla="*/ 2147483646 w 3672"/>
              <a:gd name="T7" fmla="*/ 20161250 h 1360"/>
              <a:gd name="T8" fmla="*/ 2147483646 w 3672"/>
              <a:gd name="T9" fmla="*/ 1350803750 h 1360"/>
              <a:gd name="T10" fmla="*/ 2147483646 w 3672"/>
              <a:gd name="T11" fmla="*/ 1471771250 h 1360"/>
              <a:gd name="T12" fmla="*/ 0 60000 65536"/>
              <a:gd name="T13" fmla="*/ 0 60000 65536"/>
              <a:gd name="T14" fmla="*/ 0 60000 65536"/>
              <a:gd name="T15" fmla="*/ 0 60000 65536"/>
              <a:gd name="T16" fmla="*/ 0 60000 65536"/>
              <a:gd name="T17" fmla="*/ 0 60000 65536"/>
              <a:gd name="T18" fmla="*/ 0 w 3672"/>
              <a:gd name="T19" fmla="*/ 0 h 1360"/>
              <a:gd name="T20" fmla="*/ 3672 w 3672"/>
              <a:gd name="T21" fmla="*/ 1360 h 1360"/>
            </a:gdLst>
            <a:ahLst/>
            <a:cxnLst>
              <a:cxn ang="T12">
                <a:pos x="T0" y="T1"/>
              </a:cxn>
              <a:cxn ang="T13">
                <a:pos x="T2" y="T3"/>
              </a:cxn>
              <a:cxn ang="T14">
                <a:pos x="T4" y="T5"/>
              </a:cxn>
              <a:cxn ang="T15">
                <a:pos x="T6" y="T7"/>
              </a:cxn>
              <a:cxn ang="T16">
                <a:pos x="T8" y="T9"/>
              </a:cxn>
              <a:cxn ang="T17">
                <a:pos x="T10" y="T11"/>
              </a:cxn>
            </a:cxnLst>
            <a:rect l="T18" t="T19" r="T20" b="T21"/>
            <a:pathLst>
              <a:path w="3672" h="1360">
                <a:moveTo>
                  <a:pt x="0" y="824"/>
                </a:moveTo>
                <a:cubicBezTo>
                  <a:pt x="112" y="1092"/>
                  <a:pt x="224" y="1360"/>
                  <a:pt x="528" y="1304"/>
                </a:cubicBezTo>
                <a:cubicBezTo>
                  <a:pt x="832" y="1248"/>
                  <a:pt x="1432" y="704"/>
                  <a:pt x="1824" y="488"/>
                </a:cubicBezTo>
                <a:cubicBezTo>
                  <a:pt x="2216" y="272"/>
                  <a:pt x="2592" y="0"/>
                  <a:pt x="2880" y="8"/>
                </a:cubicBezTo>
                <a:cubicBezTo>
                  <a:pt x="3168" y="16"/>
                  <a:pt x="3432" y="440"/>
                  <a:pt x="3552" y="536"/>
                </a:cubicBezTo>
                <a:cubicBezTo>
                  <a:pt x="3672" y="632"/>
                  <a:pt x="3636" y="608"/>
                  <a:pt x="3600" y="584"/>
                </a:cubicBezTo>
              </a:path>
            </a:pathLst>
          </a:custGeom>
          <a:noFill/>
          <a:ln w="38100" cap="flat" cmpd="sng">
            <a:solidFill>
              <a:schemeClr val="tx1"/>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lstStyle/>
          <a:p>
            <a:endParaRPr lang="zh-CN" altLang="en-US"/>
          </a:p>
        </p:txBody>
      </p:sp>
      <p:sp>
        <p:nvSpPr>
          <p:cNvPr id="213022" name="Freeform 30"/>
          <p:cNvSpPr>
            <a:spLocks/>
          </p:cNvSpPr>
          <p:nvPr/>
        </p:nvSpPr>
        <p:spPr bwMode="auto">
          <a:xfrm>
            <a:off x="1981200" y="2997200"/>
            <a:ext cx="5715000" cy="2578100"/>
          </a:xfrm>
          <a:custGeom>
            <a:avLst/>
            <a:gdLst>
              <a:gd name="T0" fmla="*/ 0 w 3600"/>
              <a:gd name="T1" fmla="*/ 1774190000 h 1624"/>
              <a:gd name="T2" fmla="*/ 1330642500 w 3600"/>
              <a:gd name="T3" fmla="*/ 322580000 h 1624"/>
              <a:gd name="T4" fmla="*/ 2147483646 w 3600"/>
              <a:gd name="T5" fmla="*/ 2147483646 h 1624"/>
              <a:gd name="T6" fmla="*/ 2147483646 w 3600"/>
              <a:gd name="T7" fmla="*/ 2147483646 h 1624"/>
              <a:gd name="T8" fmla="*/ 0 60000 65536"/>
              <a:gd name="T9" fmla="*/ 0 60000 65536"/>
              <a:gd name="T10" fmla="*/ 0 60000 65536"/>
              <a:gd name="T11" fmla="*/ 0 60000 65536"/>
              <a:gd name="T12" fmla="*/ 0 w 3600"/>
              <a:gd name="T13" fmla="*/ 0 h 1624"/>
              <a:gd name="T14" fmla="*/ 3600 w 3600"/>
              <a:gd name="T15" fmla="*/ 1624 h 1624"/>
            </a:gdLst>
            <a:ahLst/>
            <a:cxnLst>
              <a:cxn ang="T8">
                <a:pos x="T0" y="T1"/>
              </a:cxn>
              <a:cxn ang="T9">
                <a:pos x="T2" y="T3"/>
              </a:cxn>
              <a:cxn ang="T10">
                <a:pos x="T4" y="T5"/>
              </a:cxn>
              <a:cxn ang="T11">
                <a:pos x="T6" y="T7"/>
              </a:cxn>
            </a:cxnLst>
            <a:rect l="T12" t="T13" r="T14" b="T15"/>
            <a:pathLst>
              <a:path w="3600" h="1624">
                <a:moveTo>
                  <a:pt x="0" y="704"/>
                </a:moveTo>
                <a:cubicBezTo>
                  <a:pt x="32" y="352"/>
                  <a:pt x="64" y="0"/>
                  <a:pt x="528" y="128"/>
                </a:cubicBezTo>
                <a:cubicBezTo>
                  <a:pt x="992" y="256"/>
                  <a:pt x="2272" y="1320"/>
                  <a:pt x="2784" y="1472"/>
                </a:cubicBezTo>
                <a:cubicBezTo>
                  <a:pt x="3296" y="1624"/>
                  <a:pt x="3448" y="1332"/>
                  <a:pt x="3600" y="1040"/>
                </a:cubicBezTo>
              </a:path>
            </a:pathLst>
          </a:custGeom>
          <a:noFill/>
          <a:ln w="38100" cap="rnd"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lstStyle/>
          <a:p>
            <a:endParaRPr lang="zh-CN" altLang="en-US"/>
          </a:p>
        </p:txBody>
      </p:sp>
    </p:spTree>
    <p:extLst>
      <p:ext uri="{BB962C8B-B14F-4D97-AF65-F5344CB8AC3E}">
        <p14:creationId xmlns:p14="http://schemas.microsoft.com/office/powerpoint/2010/main" val="32976276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13021"/>
                                        </p:tgtEl>
                                        <p:attrNameLst>
                                          <p:attrName>style.visibility</p:attrName>
                                        </p:attrNameLst>
                                      </p:cBhvr>
                                      <p:to>
                                        <p:strVal val="visible"/>
                                      </p:to>
                                    </p:set>
                                    <p:anim calcmode="lin" valueType="num">
                                      <p:cBhvr>
                                        <p:cTn id="7" dur="1000" fill="hold"/>
                                        <p:tgtEl>
                                          <p:spTgt spid="213021"/>
                                        </p:tgtEl>
                                        <p:attrNameLst>
                                          <p:attrName>ppt_w</p:attrName>
                                        </p:attrNameLst>
                                      </p:cBhvr>
                                      <p:tavLst>
                                        <p:tav tm="0">
                                          <p:val>
                                            <p:strVal val="#ppt_w*0.70"/>
                                          </p:val>
                                        </p:tav>
                                        <p:tav tm="100000">
                                          <p:val>
                                            <p:strVal val="#ppt_w"/>
                                          </p:val>
                                        </p:tav>
                                      </p:tavLst>
                                    </p:anim>
                                    <p:anim calcmode="lin" valueType="num">
                                      <p:cBhvr>
                                        <p:cTn id="8" dur="1000" fill="hold"/>
                                        <p:tgtEl>
                                          <p:spTgt spid="213021"/>
                                        </p:tgtEl>
                                        <p:attrNameLst>
                                          <p:attrName>ppt_h</p:attrName>
                                        </p:attrNameLst>
                                      </p:cBhvr>
                                      <p:tavLst>
                                        <p:tav tm="0">
                                          <p:val>
                                            <p:strVal val="#ppt_h"/>
                                          </p:val>
                                        </p:tav>
                                        <p:tav tm="100000">
                                          <p:val>
                                            <p:strVal val="#ppt_h"/>
                                          </p:val>
                                        </p:tav>
                                      </p:tavLst>
                                    </p:anim>
                                    <p:animEffect transition="in" filter="fade">
                                      <p:cBhvr>
                                        <p:cTn id="9" dur="1000"/>
                                        <p:tgtEl>
                                          <p:spTgt spid="21302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13022"/>
                                        </p:tgtEl>
                                        <p:attrNameLst>
                                          <p:attrName>style.visibility</p:attrName>
                                        </p:attrNameLst>
                                      </p:cBhvr>
                                      <p:to>
                                        <p:strVal val="visible"/>
                                      </p:to>
                                    </p:set>
                                    <p:anim calcmode="lin" valueType="num">
                                      <p:cBhvr>
                                        <p:cTn id="14" dur="1000" fill="hold"/>
                                        <p:tgtEl>
                                          <p:spTgt spid="213022"/>
                                        </p:tgtEl>
                                        <p:attrNameLst>
                                          <p:attrName>ppt_w</p:attrName>
                                        </p:attrNameLst>
                                      </p:cBhvr>
                                      <p:tavLst>
                                        <p:tav tm="0">
                                          <p:val>
                                            <p:strVal val="#ppt_w*0.70"/>
                                          </p:val>
                                        </p:tav>
                                        <p:tav tm="100000">
                                          <p:val>
                                            <p:strVal val="#ppt_w"/>
                                          </p:val>
                                        </p:tav>
                                      </p:tavLst>
                                    </p:anim>
                                    <p:anim calcmode="lin" valueType="num">
                                      <p:cBhvr>
                                        <p:cTn id="15" dur="1000" fill="hold"/>
                                        <p:tgtEl>
                                          <p:spTgt spid="213022"/>
                                        </p:tgtEl>
                                        <p:attrNameLst>
                                          <p:attrName>ppt_h</p:attrName>
                                        </p:attrNameLst>
                                      </p:cBhvr>
                                      <p:tavLst>
                                        <p:tav tm="0">
                                          <p:val>
                                            <p:strVal val="#ppt_h"/>
                                          </p:val>
                                        </p:tav>
                                        <p:tav tm="100000">
                                          <p:val>
                                            <p:strVal val="#ppt_h"/>
                                          </p:val>
                                        </p:tav>
                                      </p:tavLst>
                                    </p:anim>
                                    <p:animEffect transition="in" filter="fade">
                                      <p:cBhvr>
                                        <p:cTn id="16" dur="1000"/>
                                        <p:tgtEl>
                                          <p:spTgt spid="213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r>
              <a:rPr lang="zh-CN" altLang="en-US" smtClean="0"/>
              <a:t>路径选取问题</a:t>
            </a:r>
          </a:p>
        </p:txBody>
      </p:sp>
      <p:sp>
        <p:nvSpPr>
          <p:cNvPr id="215043" name="Rectangle 3"/>
          <p:cNvSpPr>
            <a:spLocks noGrp="1" noRot="1" noChangeArrowheads="1"/>
          </p:cNvSpPr>
          <p:nvPr>
            <p:ph type="body" idx="1"/>
          </p:nvPr>
        </p:nvSpPr>
        <p:spPr/>
        <p:txBody>
          <a:bodyPr/>
          <a:lstStyle/>
          <a:p>
            <a:pPr>
              <a:lnSpc>
                <a:spcPct val="90000"/>
              </a:lnSpc>
            </a:pPr>
            <a:r>
              <a:rPr lang="zh-CN" altLang="en-US" sz="2800" smtClean="0"/>
              <a:t>类似路由器的路由问题</a:t>
            </a:r>
          </a:p>
          <a:p>
            <a:pPr>
              <a:lnSpc>
                <a:spcPct val="90000"/>
              </a:lnSpc>
            </a:pPr>
            <a:r>
              <a:rPr lang="zh-CN" altLang="en-US" sz="2800" smtClean="0"/>
              <a:t>不能预先知道与每个最终实体有关的路径</a:t>
            </a:r>
          </a:p>
          <a:p>
            <a:pPr lvl="1">
              <a:lnSpc>
                <a:spcPct val="90000"/>
              </a:lnSpc>
            </a:pPr>
            <a:r>
              <a:rPr lang="zh-CN" altLang="en-US" sz="2400" smtClean="0"/>
              <a:t>不能在最终用户证书中发送路径上的证书</a:t>
            </a:r>
          </a:p>
          <a:p>
            <a:pPr>
              <a:lnSpc>
                <a:spcPct val="90000"/>
              </a:lnSpc>
            </a:pPr>
            <a:r>
              <a:rPr lang="zh-CN" altLang="en-US" sz="2800" smtClean="0"/>
              <a:t>选择两个端点之间的最优路径</a:t>
            </a:r>
          </a:p>
          <a:p>
            <a:pPr lvl="1">
              <a:lnSpc>
                <a:spcPct val="90000"/>
              </a:lnSpc>
            </a:pPr>
            <a:r>
              <a:rPr lang="zh-CN" altLang="en-US" sz="2400" smtClean="0"/>
              <a:t>两个端点：被验证证书的颁发者、信任锚</a:t>
            </a:r>
          </a:p>
          <a:p>
            <a:pPr lvl="1">
              <a:lnSpc>
                <a:spcPct val="90000"/>
              </a:lnSpc>
            </a:pPr>
            <a:r>
              <a:rPr lang="zh-CN" altLang="en-US" sz="2400" smtClean="0"/>
              <a:t>最短</a:t>
            </a:r>
          </a:p>
          <a:p>
            <a:pPr lvl="1">
              <a:lnSpc>
                <a:spcPct val="90000"/>
              </a:lnSpc>
            </a:pPr>
            <a:r>
              <a:rPr lang="zh-CN" altLang="en-US" sz="2400" smtClean="0"/>
              <a:t>满足证书用户策略限制</a:t>
            </a:r>
          </a:p>
          <a:p>
            <a:pPr>
              <a:lnSpc>
                <a:spcPct val="90000"/>
              </a:lnSpc>
            </a:pPr>
            <a:r>
              <a:rPr lang="zh-CN" altLang="en-US" sz="2800" smtClean="0"/>
              <a:t>路径选取的复杂性随信任关系数目增长</a:t>
            </a:r>
          </a:p>
          <a:p>
            <a:pPr>
              <a:lnSpc>
                <a:spcPct val="90000"/>
              </a:lnSpc>
            </a:pPr>
            <a:r>
              <a:rPr lang="zh-CN" altLang="en-US" sz="2800" smtClean="0"/>
              <a:t>会有回路问题</a:t>
            </a:r>
          </a:p>
        </p:txBody>
      </p:sp>
    </p:spTree>
    <p:extLst>
      <p:ext uri="{BB962C8B-B14F-4D97-AF65-F5344CB8AC3E}">
        <p14:creationId xmlns:p14="http://schemas.microsoft.com/office/powerpoint/2010/main" val="13546989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500" fill="hold"/>
                                        <p:tgtEl>
                                          <p:spTgt spid="2150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5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5043">
                                            <p:txEl>
                                              <p:pRg st="1" end="1"/>
                                            </p:txEl>
                                          </p:spTgt>
                                        </p:tgtEl>
                                        <p:attrNameLst>
                                          <p:attrName>style.visibility</p:attrName>
                                        </p:attrNameLst>
                                      </p:cBhvr>
                                      <p:to>
                                        <p:strVal val="visible"/>
                                      </p:to>
                                    </p:set>
                                    <p:anim calcmode="lin" valueType="num">
                                      <p:cBhvr additive="base">
                                        <p:cTn id="13" dur="500" fill="hold"/>
                                        <p:tgtEl>
                                          <p:spTgt spid="2150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5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5043">
                                            <p:txEl>
                                              <p:pRg st="2" end="2"/>
                                            </p:txEl>
                                          </p:spTgt>
                                        </p:tgtEl>
                                        <p:attrNameLst>
                                          <p:attrName>style.visibility</p:attrName>
                                        </p:attrNameLst>
                                      </p:cBhvr>
                                      <p:to>
                                        <p:strVal val="visible"/>
                                      </p:to>
                                    </p:set>
                                    <p:anim calcmode="lin" valueType="num">
                                      <p:cBhvr additive="base">
                                        <p:cTn id="19" dur="500" fill="hold"/>
                                        <p:tgtEl>
                                          <p:spTgt spid="2150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5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5043">
                                            <p:txEl>
                                              <p:pRg st="3" end="3"/>
                                            </p:txEl>
                                          </p:spTgt>
                                        </p:tgtEl>
                                        <p:attrNameLst>
                                          <p:attrName>style.visibility</p:attrName>
                                        </p:attrNameLst>
                                      </p:cBhvr>
                                      <p:to>
                                        <p:strVal val="visible"/>
                                      </p:to>
                                    </p:set>
                                    <p:anim calcmode="lin" valueType="num">
                                      <p:cBhvr additive="base">
                                        <p:cTn id="25" dur="500" fill="hold"/>
                                        <p:tgtEl>
                                          <p:spTgt spid="21504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5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5043">
                                            <p:txEl>
                                              <p:pRg st="4" end="4"/>
                                            </p:txEl>
                                          </p:spTgt>
                                        </p:tgtEl>
                                        <p:attrNameLst>
                                          <p:attrName>style.visibility</p:attrName>
                                        </p:attrNameLst>
                                      </p:cBhvr>
                                      <p:to>
                                        <p:strVal val="visible"/>
                                      </p:to>
                                    </p:set>
                                    <p:anim calcmode="lin" valueType="num">
                                      <p:cBhvr additive="base">
                                        <p:cTn id="31" dur="500" fill="hold"/>
                                        <p:tgtEl>
                                          <p:spTgt spid="21504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5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5043">
                                            <p:txEl>
                                              <p:pRg st="5" end="5"/>
                                            </p:txEl>
                                          </p:spTgt>
                                        </p:tgtEl>
                                        <p:attrNameLst>
                                          <p:attrName>style.visibility</p:attrName>
                                        </p:attrNameLst>
                                      </p:cBhvr>
                                      <p:to>
                                        <p:strVal val="visible"/>
                                      </p:to>
                                    </p:set>
                                    <p:anim calcmode="lin" valueType="num">
                                      <p:cBhvr additive="base">
                                        <p:cTn id="37" dur="500" fill="hold"/>
                                        <p:tgtEl>
                                          <p:spTgt spid="21504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50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15043">
                                            <p:txEl>
                                              <p:pRg st="6" end="6"/>
                                            </p:txEl>
                                          </p:spTgt>
                                        </p:tgtEl>
                                        <p:attrNameLst>
                                          <p:attrName>style.visibility</p:attrName>
                                        </p:attrNameLst>
                                      </p:cBhvr>
                                      <p:to>
                                        <p:strVal val="visible"/>
                                      </p:to>
                                    </p:set>
                                    <p:anim calcmode="lin" valueType="num">
                                      <p:cBhvr additive="base">
                                        <p:cTn id="43" dur="500" fill="hold"/>
                                        <p:tgtEl>
                                          <p:spTgt spid="21504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50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5043">
                                            <p:txEl>
                                              <p:pRg st="7" end="7"/>
                                            </p:txEl>
                                          </p:spTgt>
                                        </p:tgtEl>
                                        <p:attrNameLst>
                                          <p:attrName>style.visibility</p:attrName>
                                        </p:attrNameLst>
                                      </p:cBhvr>
                                      <p:to>
                                        <p:strVal val="visible"/>
                                      </p:to>
                                    </p:set>
                                    <p:anim calcmode="lin" valueType="num">
                                      <p:cBhvr additive="base">
                                        <p:cTn id="49" dur="500" fill="hold"/>
                                        <p:tgtEl>
                                          <p:spTgt spid="215043">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150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15043">
                                            <p:txEl>
                                              <p:pRg st="8" end="8"/>
                                            </p:txEl>
                                          </p:spTgt>
                                        </p:tgtEl>
                                        <p:attrNameLst>
                                          <p:attrName>style.visibility</p:attrName>
                                        </p:attrNameLst>
                                      </p:cBhvr>
                                      <p:to>
                                        <p:strVal val="visible"/>
                                      </p:to>
                                    </p:set>
                                    <p:anim calcmode="lin" valueType="num">
                                      <p:cBhvr additive="base">
                                        <p:cTn id="55" dur="500" fill="hold"/>
                                        <p:tgtEl>
                                          <p:spTgt spid="215043">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1504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p:txBody>
          <a:bodyPr/>
          <a:lstStyle/>
          <a:p>
            <a:r>
              <a:rPr lang="zh-CN" altLang="en-US" smtClean="0"/>
              <a:t>路径构造</a:t>
            </a:r>
          </a:p>
        </p:txBody>
      </p:sp>
      <p:sp>
        <p:nvSpPr>
          <p:cNvPr id="216067" name="Rectangle 3"/>
          <p:cNvSpPr>
            <a:spLocks noGrp="1" noRot="1" noChangeArrowheads="1"/>
          </p:cNvSpPr>
          <p:nvPr>
            <p:ph type="body" idx="1"/>
          </p:nvPr>
        </p:nvSpPr>
        <p:spPr/>
        <p:txBody>
          <a:bodyPr/>
          <a:lstStyle/>
          <a:p>
            <a:r>
              <a:rPr lang="zh-CN" altLang="en-US" smtClean="0"/>
              <a:t>严重依赖于已有的可访问库</a:t>
            </a:r>
          </a:p>
          <a:p>
            <a:r>
              <a:rPr lang="zh-CN" altLang="en-US" smtClean="0"/>
              <a:t>路径的正向处理</a:t>
            </a:r>
          </a:p>
          <a:p>
            <a:pPr lvl="1"/>
            <a:r>
              <a:rPr lang="zh-CN" altLang="en-US" smtClean="0"/>
              <a:t>从被验证的证书开始，寻找通向信任锚的一系列交叉认证的对等关系</a:t>
            </a:r>
          </a:p>
          <a:p>
            <a:r>
              <a:rPr lang="zh-CN" altLang="en-US" smtClean="0"/>
              <a:t>路径的逆向处理</a:t>
            </a:r>
          </a:p>
          <a:p>
            <a:pPr lvl="1"/>
            <a:r>
              <a:rPr lang="zh-CN" altLang="en-US" smtClean="0"/>
              <a:t>从信任锚开始，向被验证证书方向走</a:t>
            </a:r>
          </a:p>
          <a:p>
            <a:endParaRPr lang="en-US" altLang="zh-CN" smtClean="0"/>
          </a:p>
        </p:txBody>
      </p:sp>
    </p:spTree>
    <p:extLst>
      <p:ext uri="{BB962C8B-B14F-4D97-AF65-F5344CB8AC3E}">
        <p14:creationId xmlns:p14="http://schemas.microsoft.com/office/powerpoint/2010/main" val="41131278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 calcmode="lin" valueType="num">
                                      <p:cBhvr additive="base">
                                        <p:cTn id="7" dur="500" fill="hold"/>
                                        <p:tgtEl>
                                          <p:spTgt spid="216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6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6067">
                                            <p:txEl>
                                              <p:pRg st="1" end="1"/>
                                            </p:txEl>
                                          </p:spTgt>
                                        </p:tgtEl>
                                        <p:attrNameLst>
                                          <p:attrName>style.visibility</p:attrName>
                                        </p:attrNameLst>
                                      </p:cBhvr>
                                      <p:to>
                                        <p:strVal val="visible"/>
                                      </p:to>
                                    </p:set>
                                    <p:anim calcmode="lin" valueType="num">
                                      <p:cBhvr additive="base">
                                        <p:cTn id="13" dur="500" fill="hold"/>
                                        <p:tgtEl>
                                          <p:spTgt spid="216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6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6067">
                                            <p:txEl>
                                              <p:pRg st="2" end="2"/>
                                            </p:txEl>
                                          </p:spTgt>
                                        </p:tgtEl>
                                        <p:attrNameLst>
                                          <p:attrName>style.visibility</p:attrName>
                                        </p:attrNameLst>
                                      </p:cBhvr>
                                      <p:to>
                                        <p:strVal val="visible"/>
                                      </p:to>
                                    </p:set>
                                    <p:anim calcmode="lin" valueType="num">
                                      <p:cBhvr additive="base">
                                        <p:cTn id="19" dur="500" fill="hold"/>
                                        <p:tgtEl>
                                          <p:spTgt spid="216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6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6067">
                                            <p:txEl>
                                              <p:pRg st="3" end="3"/>
                                            </p:txEl>
                                          </p:spTgt>
                                        </p:tgtEl>
                                        <p:attrNameLst>
                                          <p:attrName>style.visibility</p:attrName>
                                        </p:attrNameLst>
                                      </p:cBhvr>
                                      <p:to>
                                        <p:strVal val="visible"/>
                                      </p:to>
                                    </p:set>
                                    <p:anim calcmode="lin" valueType="num">
                                      <p:cBhvr additive="base">
                                        <p:cTn id="25" dur="500" fill="hold"/>
                                        <p:tgtEl>
                                          <p:spTgt spid="216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6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6067">
                                            <p:txEl>
                                              <p:pRg st="4" end="4"/>
                                            </p:txEl>
                                          </p:spTgt>
                                        </p:tgtEl>
                                        <p:attrNameLst>
                                          <p:attrName>style.visibility</p:attrName>
                                        </p:attrNameLst>
                                      </p:cBhvr>
                                      <p:to>
                                        <p:strVal val="visible"/>
                                      </p:to>
                                    </p:set>
                                    <p:anim calcmode="lin" valueType="num">
                                      <p:cBhvr additive="base">
                                        <p:cTn id="31" dur="500" fill="hold"/>
                                        <p:tgtEl>
                                          <p:spTgt spid="216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60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p:txBody>
          <a:bodyPr/>
          <a:lstStyle/>
          <a:p>
            <a:r>
              <a:rPr lang="zh-CN" altLang="en-US" smtClean="0"/>
              <a:t>路径构造方法</a:t>
            </a:r>
          </a:p>
        </p:txBody>
      </p:sp>
      <p:sp>
        <p:nvSpPr>
          <p:cNvPr id="96259" name="Rectangle 3"/>
          <p:cNvSpPr>
            <a:spLocks noGrp="1" noRot="1" noChangeArrowheads="1"/>
          </p:cNvSpPr>
          <p:nvPr>
            <p:ph type="body" idx="1"/>
          </p:nvPr>
        </p:nvSpPr>
        <p:spPr/>
        <p:txBody>
          <a:bodyPr/>
          <a:lstStyle/>
          <a:p>
            <a:r>
              <a:rPr lang="zh-CN" altLang="en-US" smtClean="0"/>
              <a:t>访问目录服务器，利用</a:t>
            </a:r>
            <a:r>
              <a:rPr lang="en-US" altLang="zh-CN" smtClean="0"/>
              <a:t>PKI</a:t>
            </a:r>
            <a:r>
              <a:rPr lang="zh-CN" altLang="en-US" smtClean="0"/>
              <a:t>目录对象及交叉证书对属性</a:t>
            </a:r>
          </a:p>
          <a:p>
            <a:r>
              <a:rPr lang="zh-CN" altLang="en-US" smtClean="0"/>
              <a:t>向证书用户分发可信</a:t>
            </a:r>
            <a:r>
              <a:rPr lang="en-US" altLang="zh-CN" smtClean="0"/>
              <a:t>CA</a:t>
            </a:r>
            <a:r>
              <a:rPr lang="zh-CN" altLang="en-US" smtClean="0"/>
              <a:t>证书列表</a:t>
            </a:r>
          </a:p>
          <a:p>
            <a:endParaRPr lang="en-US" altLang="zh-CN" smtClean="0"/>
          </a:p>
        </p:txBody>
      </p:sp>
    </p:spTree>
    <p:extLst>
      <p:ext uri="{BB962C8B-B14F-4D97-AF65-F5344CB8AC3E}">
        <p14:creationId xmlns:p14="http://schemas.microsoft.com/office/powerpoint/2010/main" val="1775246469"/>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lstStyle/>
          <a:p>
            <a:r>
              <a:rPr lang="en-US" altLang="zh-CN" smtClean="0"/>
              <a:t>PKI</a:t>
            </a:r>
            <a:r>
              <a:rPr lang="zh-CN" altLang="en-US" smtClean="0"/>
              <a:t>目录对象及交叉证书对属性</a:t>
            </a:r>
          </a:p>
        </p:txBody>
      </p:sp>
      <p:sp>
        <p:nvSpPr>
          <p:cNvPr id="221187" name="Rectangle 3"/>
          <p:cNvSpPr>
            <a:spLocks noGrp="1" noRot="1" noChangeArrowheads="1"/>
          </p:cNvSpPr>
          <p:nvPr>
            <p:ph type="body" idx="1"/>
          </p:nvPr>
        </p:nvSpPr>
        <p:spPr>
          <a:xfrm>
            <a:off x="301625" y="1905000"/>
            <a:ext cx="8540750" cy="4343400"/>
          </a:xfrm>
        </p:spPr>
        <p:txBody>
          <a:bodyPr/>
          <a:lstStyle/>
          <a:p>
            <a:pPr>
              <a:lnSpc>
                <a:spcPct val="90000"/>
              </a:lnSpc>
            </a:pPr>
            <a:r>
              <a:rPr lang="en-US" altLang="zh-CN" smtClean="0"/>
              <a:t>X.509</a:t>
            </a:r>
            <a:r>
              <a:rPr lang="zh-CN" altLang="en-US" smtClean="0"/>
              <a:t>为认证机构和交叉证书定义目录对象</a:t>
            </a:r>
          </a:p>
          <a:p>
            <a:pPr>
              <a:lnSpc>
                <a:spcPct val="90000"/>
              </a:lnSpc>
            </a:pPr>
            <a:r>
              <a:rPr lang="zh-CN" altLang="en-US" smtClean="0"/>
              <a:t>交叉证书存储在名为交叉证书对（</a:t>
            </a:r>
            <a:r>
              <a:rPr lang="en-US" altLang="zh-CN" smtClean="0"/>
              <a:t>crossCertificatePair</a:t>
            </a:r>
            <a:r>
              <a:rPr lang="zh-CN" altLang="en-US" smtClean="0"/>
              <a:t>）的目录属性中</a:t>
            </a:r>
          </a:p>
          <a:p>
            <a:pPr>
              <a:lnSpc>
                <a:spcPct val="90000"/>
              </a:lnSpc>
            </a:pPr>
            <a:r>
              <a:rPr lang="zh-CN" altLang="en-US" smtClean="0"/>
              <a:t>交叉证书对包含为建立交叉关系颁发的两份证书</a:t>
            </a:r>
          </a:p>
          <a:p>
            <a:pPr lvl="1">
              <a:lnSpc>
                <a:spcPct val="90000"/>
              </a:lnSpc>
            </a:pPr>
            <a:r>
              <a:rPr lang="zh-CN" altLang="en-US" smtClean="0"/>
              <a:t>正向单元</a:t>
            </a:r>
          </a:p>
          <a:p>
            <a:pPr lvl="2">
              <a:lnSpc>
                <a:spcPct val="90000"/>
              </a:lnSpc>
            </a:pPr>
            <a:r>
              <a:rPr lang="zh-CN" altLang="en-US" smtClean="0"/>
              <a:t>存放其他</a:t>
            </a:r>
            <a:r>
              <a:rPr lang="en-US" altLang="zh-CN" smtClean="0"/>
              <a:t>CA</a:t>
            </a:r>
            <a:r>
              <a:rPr lang="zh-CN" altLang="en-US" smtClean="0"/>
              <a:t>颁发给本</a:t>
            </a:r>
            <a:r>
              <a:rPr lang="en-US" altLang="zh-CN" smtClean="0"/>
              <a:t>CA</a:t>
            </a:r>
            <a:r>
              <a:rPr lang="zh-CN" altLang="en-US" smtClean="0"/>
              <a:t>的证书</a:t>
            </a:r>
          </a:p>
          <a:p>
            <a:pPr lvl="1">
              <a:lnSpc>
                <a:spcPct val="90000"/>
              </a:lnSpc>
            </a:pPr>
            <a:r>
              <a:rPr lang="zh-CN" altLang="en-US" smtClean="0"/>
              <a:t>逆向单元</a:t>
            </a:r>
          </a:p>
          <a:p>
            <a:pPr lvl="2">
              <a:lnSpc>
                <a:spcPct val="90000"/>
              </a:lnSpc>
            </a:pPr>
            <a:r>
              <a:rPr lang="zh-CN" altLang="en-US" smtClean="0"/>
              <a:t>存放本</a:t>
            </a:r>
            <a:r>
              <a:rPr lang="en-US" altLang="zh-CN" smtClean="0"/>
              <a:t>CA</a:t>
            </a:r>
            <a:r>
              <a:rPr lang="zh-CN" altLang="en-US" smtClean="0"/>
              <a:t>颁发给其他</a:t>
            </a:r>
            <a:r>
              <a:rPr lang="en-US" altLang="zh-CN" smtClean="0"/>
              <a:t>CA</a:t>
            </a:r>
            <a:r>
              <a:rPr lang="zh-CN" altLang="en-US" smtClean="0"/>
              <a:t>的证书</a:t>
            </a:r>
          </a:p>
        </p:txBody>
      </p:sp>
    </p:spTree>
    <p:extLst>
      <p:ext uri="{BB962C8B-B14F-4D97-AF65-F5344CB8AC3E}">
        <p14:creationId xmlns:p14="http://schemas.microsoft.com/office/powerpoint/2010/main" val="4211530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 calcmode="lin" valueType="num">
                                      <p:cBhvr additive="base">
                                        <p:cTn id="7" dur="500" fill="hold"/>
                                        <p:tgtEl>
                                          <p:spTgt spid="2211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21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1187">
                                            <p:txEl>
                                              <p:pRg st="1" end="1"/>
                                            </p:txEl>
                                          </p:spTgt>
                                        </p:tgtEl>
                                        <p:attrNameLst>
                                          <p:attrName>style.visibility</p:attrName>
                                        </p:attrNameLst>
                                      </p:cBhvr>
                                      <p:to>
                                        <p:strVal val="visible"/>
                                      </p:to>
                                    </p:set>
                                    <p:anim calcmode="lin" valueType="num">
                                      <p:cBhvr additive="base">
                                        <p:cTn id="13" dur="500" fill="hold"/>
                                        <p:tgtEl>
                                          <p:spTgt spid="2211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21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1187">
                                            <p:txEl>
                                              <p:pRg st="2" end="2"/>
                                            </p:txEl>
                                          </p:spTgt>
                                        </p:tgtEl>
                                        <p:attrNameLst>
                                          <p:attrName>style.visibility</p:attrName>
                                        </p:attrNameLst>
                                      </p:cBhvr>
                                      <p:to>
                                        <p:strVal val="visible"/>
                                      </p:to>
                                    </p:set>
                                    <p:anim calcmode="lin" valueType="num">
                                      <p:cBhvr additive="base">
                                        <p:cTn id="19" dur="500" fill="hold"/>
                                        <p:tgtEl>
                                          <p:spTgt spid="2211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21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1187">
                                            <p:txEl>
                                              <p:pRg st="3" end="3"/>
                                            </p:txEl>
                                          </p:spTgt>
                                        </p:tgtEl>
                                        <p:attrNameLst>
                                          <p:attrName>style.visibility</p:attrName>
                                        </p:attrNameLst>
                                      </p:cBhvr>
                                      <p:to>
                                        <p:strVal val="visible"/>
                                      </p:to>
                                    </p:set>
                                    <p:anim calcmode="lin" valueType="num">
                                      <p:cBhvr additive="base">
                                        <p:cTn id="25" dur="500" fill="hold"/>
                                        <p:tgtEl>
                                          <p:spTgt spid="2211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21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1187">
                                            <p:txEl>
                                              <p:pRg st="4" end="4"/>
                                            </p:txEl>
                                          </p:spTgt>
                                        </p:tgtEl>
                                        <p:attrNameLst>
                                          <p:attrName>style.visibility</p:attrName>
                                        </p:attrNameLst>
                                      </p:cBhvr>
                                      <p:to>
                                        <p:strVal val="visible"/>
                                      </p:to>
                                    </p:set>
                                    <p:anim calcmode="lin" valueType="num">
                                      <p:cBhvr additive="base">
                                        <p:cTn id="31" dur="500" fill="hold"/>
                                        <p:tgtEl>
                                          <p:spTgt spid="2211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211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21187">
                                            <p:txEl>
                                              <p:pRg st="5" end="5"/>
                                            </p:txEl>
                                          </p:spTgt>
                                        </p:tgtEl>
                                        <p:attrNameLst>
                                          <p:attrName>style.visibility</p:attrName>
                                        </p:attrNameLst>
                                      </p:cBhvr>
                                      <p:to>
                                        <p:strVal val="visible"/>
                                      </p:to>
                                    </p:set>
                                    <p:anim calcmode="lin" valueType="num">
                                      <p:cBhvr additive="base">
                                        <p:cTn id="37" dur="500" fill="hold"/>
                                        <p:tgtEl>
                                          <p:spTgt spid="2211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211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21187">
                                            <p:txEl>
                                              <p:pRg st="6" end="6"/>
                                            </p:txEl>
                                          </p:spTgt>
                                        </p:tgtEl>
                                        <p:attrNameLst>
                                          <p:attrName>style.visibility</p:attrName>
                                        </p:attrNameLst>
                                      </p:cBhvr>
                                      <p:to>
                                        <p:strVal val="visible"/>
                                      </p:to>
                                    </p:set>
                                    <p:anim calcmode="lin" valueType="num">
                                      <p:cBhvr additive="base">
                                        <p:cTn id="43" dur="500" fill="hold"/>
                                        <p:tgtEl>
                                          <p:spTgt spid="22118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211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Rot="1" noChangeArrowheads="1"/>
          </p:cNvSpPr>
          <p:nvPr>
            <p:ph type="title"/>
          </p:nvPr>
        </p:nvSpPr>
        <p:spPr/>
        <p:txBody>
          <a:bodyPr/>
          <a:lstStyle/>
          <a:p>
            <a:r>
              <a:rPr lang="en-US" altLang="zh-CN" smtClean="0"/>
              <a:t>PKI</a:t>
            </a:r>
            <a:r>
              <a:rPr lang="zh-CN" altLang="en-US" smtClean="0"/>
              <a:t>目录对象及交叉证书对属性</a:t>
            </a:r>
          </a:p>
        </p:txBody>
      </p:sp>
      <p:sp>
        <p:nvSpPr>
          <p:cNvPr id="98307" name="Rectangle 5"/>
          <p:cNvSpPr>
            <a:spLocks noChangeArrowheads="1"/>
          </p:cNvSpPr>
          <p:nvPr/>
        </p:nvSpPr>
        <p:spPr bwMode="auto">
          <a:xfrm>
            <a:off x="762000" y="1676400"/>
            <a:ext cx="7772400" cy="45720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98308" name="Rectangle 6"/>
          <p:cNvSpPr>
            <a:spLocks noChangeArrowheads="1"/>
          </p:cNvSpPr>
          <p:nvPr/>
        </p:nvSpPr>
        <p:spPr bwMode="auto">
          <a:xfrm>
            <a:off x="1066800" y="1828800"/>
            <a:ext cx="2209800" cy="9906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自颁发</a:t>
            </a:r>
            <a:r>
              <a:rPr lang="en-US" altLang="zh-CN" sz="2400" b="1">
                <a:solidFill>
                  <a:srgbClr val="00504E"/>
                </a:solidFill>
                <a:ea typeface="黑体" panose="02010609060101010101" pitchFamily="49" charset="-122"/>
                <a:cs typeface="Arial" panose="020B0604020202020204" pitchFamily="34" charset="0"/>
              </a:rPr>
              <a:t>CA</a:t>
            </a:r>
            <a:r>
              <a:rPr lang="zh-CN" altLang="en-US" sz="2400" b="1">
                <a:solidFill>
                  <a:srgbClr val="00504E"/>
                </a:solidFill>
                <a:ea typeface="黑体" panose="02010609060101010101" pitchFamily="49" charset="-122"/>
                <a:cs typeface="Arial" panose="020B0604020202020204" pitchFamily="34" charset="0"/>
              </a:rPr>
              <a:t>证书</a:t>
            </a:r>
          </a:p>
        </p:txBody>
      </p:sp>
      <p:sp>
        <p:nvSpPr>
          <p:cNvPr id="98309" name="Rectangle 7"/>
          <p:cNvSpPr>
            <a:spLocks noChangeArrowheads="1"/>
          </p:cNvSpPr>
          <p:nvPr/>
        </p:nvSpPr>
        <p:spPr bwMode="auto">
          <a:xfrm>
            <a:off x="3581400" y="1828800"/>
            <a:ext cx="2209800" cy="9906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证书撤销列表</a:t>
            </a:r>
          </a:p>
        </p:txBody>
      </p:sp>
      <p:sp>
        <p:nvSpPr>
          <p:cNvPr id="98310" name="Rectangle 8"/>
          <p:cNvSpPr>
            <a:spLocks noChangeArrowheads="1"/>
          </p:cNvSpPr>
          <p:nvPr/>
        </p:nvSpPr>
        <p:spPr bwMode="auto">
          <a:xfrm>
            <a:off x="6172200" y="1828800"/>
            <a:ext cx="2209800" cy="9906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机构撤销列表</a:t>
            </a:r>
          </a:p>
        </p:txBody>
      </p:sp>
      <p:sp>
        <p:nvSpPr>
          <p:cNvPr id="98311" name="Rectangle 9"/>
          <p:cNvSpPr>
            <a:spLocks noChangeArrowheads="1"/>
          </p:cNvSpPr>
          <p:nvPr/>
        </p:nvSpPr>
        <p:spPr bwMode="auto">
          <a:xfrm>
            <a:off x="1447800" y="2971800"/>
            <a:ext cx="6553200" cy="31242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交叉证书属性</a:t>
            </a:r>
          </a:p>
          <a:p>
            <a:pPr algn="ctr" eaLnBrk="1" hangingPunct="1">
              <a:spcBef>
                <a:spcPct val="50000"/>
              </a:spcBef>
              <a:buClr>
                <a:schemeClr val="hlink"/>
              </a:buClr>
              <a:buSzPct val="85000"/>
              <a:buFont typeface="Wingdings" panose="05000000000000000000" pitchFamily="2" charset="2"/>
              <a:buNone/>
            </a:pPr>
            <a:endParaRPr lang="zh-CN" altLang="en-US" sz="24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24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24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24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en-US" altLang="zh-CN" sz="2400" b="1">
              <a:solidFill>
                <a:srgbClr val="00504E"/>
              </a:solidFill>
              <a:ea typeface="黑体" panose="02010609060101010101" pitchFamily="49" charset="-122"/>
              <a:cs typeface="Arial" panose="020B0604020202020204" pitchFamily="34" charset="0"/>
            </a:endParaRPr>
          </a:p>
        </p:txBody>
      </p:sp>
      <p:sp>
        <p:nvSpPr>
          <p:cNvPr id="98312" name="Rectangle 10"/>
          <p:cNvSpPr>
            <a:spLocks noChangeArrowheads="1"/>
          </p:cNvSpPr>
          <p:nvPr/>
        </p:nvSpPr>
        <p:spPr bwMode="auto">
          <a:xfrm>
            <a:off x="1447800" y="3429000"/>
            <a:ext cx="3352800" cy="26670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正向列表</a:t>
            </a:r>
          </a:p>
          <a:p>
            <a:pPr algn="ctr" eaLnBrk="1" hangingPunct="1">
              <a:spcBef>
                <a:spcPct val="50000"/>
              </a:spcBef>
              <a:buClr>
                <a:schemeClr val="hlink"/>
              </a:buClr>
              <a:buSzPct val="85000"/>
              <a:buFont typeface="Wingdings" panose="05000000000000000000" pitchFamily="2" charset="2"/>
              <a:buNone/>
            </a:pPr>
            <a:endParaRPr lang="zh-CN" altLang="en-US" sz="24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24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24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en-US" altLang="zh-CN" sz="2400" b="1">
              <a:solidFill>
                <a:srgbClr val="00504E"/>
              </a:solidFill>
              <a:ea typeface="黑体" panose="02010609060101010101" pitchFamily="49" charset="-122"/>
              <a:cs typeface="Arial" panose="020B0604020202020204" pitchFamily="34" charset="0"/>
            </a:endParaRPr>
          </a:p>
        </p:txBody>
      </p:sp>
      <p:sp>
        <p:nvSpPr>
          <p:cNvPr id="98313" name="Rectangle 11"/>
          <p:cNvSpPr>
            <a:spLocks noChangeArrowheads="1"/>
          </p:cNvSpPr>
          <p:nvPr/>
        </p:nvSpPr>
        <p:spPr bwMode="auto">
          <a:xfrm>
            <a:off x="4800600" y="3429000"/>
            <a:ext cx="3200400" cy="26670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逆向列表</a:t>
            </a:r>
          </a:p>
          <a:p>
            <a:pPr algn="ctr" eaLnBrk="1" hangingPunct="1">
              <a:spcBef>
                <a:spcPct val="50000"/>
              </a:spcBef>
              <a:buClr>
                <a:schemeClr val="hlink"/>
              </a:buClr>
              <a:buSzPct val="85000"/>
              <a:buFont typeface="Wingdings" panose="05000000000000000000" pitchFamily="2" charset="2"/>
              <a:buNone/>
            </a:pPr>
            <a:endParaRPr lang="zh-CN" altLang="en-US" sz="24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24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24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en-US" altLang="zh-CN" sz="2400" b="1">
              <a:solidFill>
                <a:srgbClr val="00504E"/>
              </a:solidFill>
              <a:ea typeface="黑体" panose="02010609060101010101" pitchFamily="49" charset="-122"/>
              <a:cs typeface="Arial" panose="020B0604020202020204" pitchFamily="34" charset="0"/>
            </a:endParaRPr>
          </a:p>
        </p:txBody>
      </p:sp>
      <p:sp>
        <p:nvSpPr>
          <p:cNvPr id="98314" name="Rectangle 12"/>
          <p:cNvSpPr>
            <a:spLocks noChangeArrowheads="1"/>
          </p:cNvSpPr>
          <p:nvPr/>
        </p:nvSpPr>
        <p:spPr bwMode="auto">
          <a:xfrm>
            <a:off x="1676400" y="3886200"/>
            <a:ext cx="2971800" cy="19050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正向</a:t>
            </a:r>
            <a:r>
              <a:rPr lang="en-US" altLang="zh-CN" sz="2400" b="1">
                <a:solidFill>
                  <a:srgbClr val="00504E"/>
                </a:solidFill>
                <a:ea typeface="黑体" panose="02010609060101010101" pitchFamily="49" charset="-122"/>
                <a:cs typeface="Arial" panose="020B0604020202020204" pitchFamily="34" charset="0"/>
              </a:rPr>
              <a:t>CA</a:t>
            </a:r>
            <a:r>
              <a:rPr lang="zh-CN" altLang="en-US" sz="2400" b="1">
                <a:solidFill>
                  <a:srgbClr val="00504E"/>
                </a:solidFill>
                <a:ea typeface="黑体" panose="02010609060101010101" pitchFamily="49" charset="-122"/>
                <a:cs typeface="Arial" panose="020B0604020202020204" pitchFamily="34" charset="0"/>
              </a:rPr>
              <a:t>证书</a:t>
            </a:r>
          </a:p>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
            </a:r>
            <a:br>
              <a:rPr lang="zh-CN" altLang="en-US" sz="2400" b="1">
                <a:solidFill>
                  <a:srgbClr val="00504E"/>
                </a:solidFill>
                <a:ea typeface="黑体" panose="02010609060101010101" pitchFamily="49" charset="-122"/>
                <a:cs typeface="Arial" panose="020B0604020202020204" pitchFamily="34" charset="0"/>
              </a:rPr>
            </a:br>
            <a:r>
              <a:rPr lang="zh-CN" altLang="en-US" sz="2400" b="1">
                <a:solidFill>
                  <a:srgbClr val="00504E"/>
                </a:solidFill>
                <a:ea typeface="黑体" panose="02010609060101010101" pitchFamily="49" charset="-122"/>
                <a:cs typeface="Arial" panose="020B0604020202020204" pitchFamily="34" charset="0"/>
              </a:rPr>
              <a:t/>
            </a:r>
            <a:br>
              <a:rPr lang="zh-CN" altLang="en-US" sz="2400" b="1">
                <a:solidFill>
                  <a:srgbClr val="00504E"/>
                </a:solidFill>
                <a:ea typeface="黑体" panose="02010609060101010101" pitchFamily="49" charset="-122"/>
                <a:cs typeface="Arial" panose="020B0604020202020204" pitchFamily="34" charset="0"/>
              </a:rPr>
            </a:br>
            <a:endParaRPr lang="zh-CN" altLang="en-US" sz="2400" b="1">
              <a:solidFill>
                <a:srgbClr val="00504E"/>
              </a:solidFill>
              <a:ea typeface="黑体" panose="02010609060101010101" pitchFamily="49" charset="-122"/>
              <a:cs typeface="Arial" panose="020B0604020202020204" pitchFamily="34" charset="0"/>
            </a:endParaRPr>
          </a:p>
        </p:txBody>
      </p:sp>
      <p:sp>
        <p:nvSpPr>
          <p:cNvPr id="98315" name="Rectangle 13"/>
          <p:cNvSpPr>
            <a:spLocks noChangeArrowheads="1"/>
          </p:cNvSpPr>
          <p:nvPr/>
        </p:nvSpPr>
        <p:spPr bwMode="auto">
          <a:xfrm>
            <a:off x="1828800" y="4419600"/>
            <a:ext cx="2667000" cy="4572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主体：本</a:t>
            </a:r>
            <a:r>
              <a:rPr lang="en-US" altLang="zh-CN" sz="2400" b="1">
                <a:solidFill>
                  <a:srgbClr val="00504E"/>
                </a:solidFill>
                <a:ea typeface="黑体" panose="02010609060101010101" pitchFamily="49" charset="-122"/>
                <a:cs typeface="Arial" panose="020B0604020202020204" pitchFamily="34" charset="0"/>
              </a:rPr>
              <a:t>CA</a:t>
            </a:r>
          </a:p>
        </p:txBody>
      </p:sp>
      <p:sp>
        <p:nvSpPr>
          <p:cNvPr id="98316" name="Rectangle 14"/>
          <p:cNvSpPr>
            <a:spLocks noChangeArrowheads="1"/>
          </p:cNvSpPr>
          <p:nvPr/>
        </p:nvSpPr>
        <p:spPr bwMode="auto">
          <a:xfrm>
            <a:off x="1828800" y="5029200"/>
            <a:ext cx="2667000" cy="4572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颁发者：其他</a:t>
            </a:r>
            <a:r>
              <a:rPr lang="en-US" altLang="zh-CN" sz="2400" b="1">
                <a:solidFill>
                  <a:srgbClr val="00504E"/>
                </a:solidFill>
                <a:ea typeface="黑体" panose="02010609060101010101" pitchFamily="49" charset="-122"/>
                <a:cs typeface="Arial" panose="020B0604020202020204" pitchFamily="34" charset="0"/>
              </a:rPr>
              <a:t>CA</a:t>
            </a:r>
          </a:p>
        </p:txBody>
      </p:sp>
      <p:sp>
        <p:nvSpPr>
          <p:cNvPr id="98317" name="Rectangle 15"/>
          <p:cNvSpPr>
            <a:spLocks noChangeArrowheads="1"/>
          </p:cNvSpPr>
          <p:nvPr/>
        </p:nvSpPr>
        <p:spPr bwMode="auto">
          <a:xfrm>
            <a:off x="4953000" y="3886200"/>
            <a:ext cx="2971800" cy="19050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逆向</a:t>
            </a:r>
            <a:r>
              <a:rPr lang="en-US" altLang="zh-CN" sz="2400" b="1">
                <a:solidFill>
                  <a:srgbClr val="00504E"/>
                </a:solidFill>
                <a:ea typeface="黑体" panose="02010609060101010101" pitchFamily="49" charset="-122"/>
                <a:cs typeface="Arial" panose="020B0604020202020204" pitchFamily="34" charset="0"/>
              </a:rPr>
              <a:t>CA</a:t>
            </a:r>
            <a:r>
              <a:rPr lang="zh-CN" altLang="en-US" sz="2400" b="1">
                <a:solidFill>
                  <a:srgbClr val="00504E"/>
                </a:solidFill>
                <a:ea typeface="黑体" panose="02010609060101010101" pitchFamily="49" charset="-122"/>
                <a:cs typeface="Arial" panose="020B0604020202020204" pitchFamily="34" charset="0"/>
              </a:rPr>
              <a:t>证书</a:t>
            </a:r>
          </a:p>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
            </a:r>
            <a:br>
              <a:rPr lang="zh-CN" altLang="en-US" sz="2400" b="1">
                <a:solidFill>
                  <a:srgbClr val="00504E"/>
                </a:solidFill>
                <a:ea typeface="黑体" panose="02010609060101010101" pitchFamily="49" charset="-122"/>
                <a:cs typeface="Arial" panose="020B0604020202020204" pitchFamily="34" charset="0"/>
              </a:rPr>
            </a:br>
            <a:r>
              <a:rPr lang="zh-CN" altLang="en-US" sz="2400" b="1">
                <a:solidFill>
                  <a:srgbClr val="00504E"/>
                </a:solidFill>
                <a:ea typeface="黑体" panose="02010609060101010101" pitchFamily="49" charset="-122"/>
                <a:cs typeface="Arial" panose="020B0604020202020204" pitchFamily="34" charset="0"/>
              </a:rPr>
              <a:t/>
            </a:r>
            <a:br>
              <a:rPr lang="zh-CN" altLang="en-US" sz="2400" b="1">
                <a:solidFill>
                  <a:srgbClr val="00504E"/>
                </a:solidFill>
                <a:ea typeface="黑体" panose="02010609060101010101" pitchFamily="49" charset="-122"/>
                <a:cs typeface="Arial" panose="020B0604020202020204" pitchFamily="34" charset="0"/>
              </a:rPr>
            </a:br>
            <a:endParaRPr lang="zh-CN" altLang="en-US" sz="2400" b="1">
              <a:solidFill>
                <a:srgbClr val="00504E"/>
              </a:solidFill>
              <a:ea typeface="黑体" panose="02010609060101010101" pitchFamily="49" charset="-122"/>
              <a:cs typeface="Arial" panose="020B0604020202020204" pitchFamily="34" charset="0"/>
            </a:endParaRPr>
          </a:p>
        </p:txBody>
      </p:sp>
      <p:sp>
        <p:nvSpPr>
          <p:cNvPr id="98318" name="Rectangle 16"/>
          <p:cNvSpPr>
            <a:spLocks noChangeArrowheads="1"/>
          </p:cNvSpPr>
          <p:nvPr/>
        </p:nvSpPr>
        <p:spPr bwMode="auto">
          <a:xfrm>
            <a:off x="5105400" y="4419600"/>
            <a:ext cx="2667000" cy="4572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主体：其他</a:t>
            </a:r>
            <a:r>
              <a:rPr lang="en-US" altLang="zh-CN" sz="2400" b="1">
                <a:solidFill>
                  <a:srgbClr val="00504E"/>
                </a:solidFill>
                <a:ea typeface="黑体" panose="02010609060101010101" pitchFamily="49" charset="-122"/>
                <a:cs typeface="Arial" panose="020B0604020202020204" pitchFamily="34" charset="0"/>
              </a:rPr>
              <a:t>CA</a:t>
            </a:r>
          </a:p>
        </p:txBody>
      </p:sp>
      <p:sp>
        <p:nvSpPr>
          <p:cNvPr id="98319" name="Rectangle 17"/>
          <p:cNvSpPr>
            <a:spLocks noChangeArrowheads="1"/>
          </p:cNvSpPr>
          <p:nvPr/>
        </p:nvSpPr>
        <p:spPr bwMode="auto">
          <a:xfrm>
            <a:off x="5105400" y="5029200"/>
            <a:ext cx="2667000" cy="4572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颁发者：本</a:t>
            </a:r>
            <a:r>
              <a:rPr lang="en-US" altLang="zh-CN" sz="2400" b="1">
                <a:solidFill>
                  <a:srgbClr val="00504E"/>
                </a:solidFill>
                <a:ea typeface="黑体" panose="02010609060101010101" pitchFamily="49" charset="-122"/>
                <a:cs typeface="Arial" panose="020B0604020202020204" pitchFamily="34" charset="0"/>
              </a:rPr>
              <a:t>CA</a:t>
            </a:r>
          </a:p>
        </p:txBody>
      </p:sp>
    </p:spTree>
    <p:extLst>
      <p:ext uri="{BB962C8B-B14F-4D97-AF65-F5344CB8AC3E}">
        <p14:creationId xmlns:p14="http://schemas.microsoft.com/office/powerpoint/2010/main" val="28898008"/>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a:xfrm>
            <a:off x="228600" y="533400"/>
            <a:ext cx="8540750" cy="1143000"/>
          </a:xfrm>
        </p:spPr>
        <p:txBody>
          <a:bodyPr/>
          <a:lstStyle/>
          <a:p>
            <a:r>
              <a:rPr lang="zh-CN" altLang="en-US" smtClean="0"/>
              <a:t>遍历交叉证书对属性</a:t>
            </a:r>
          </a:p>
        </p:txBody>
      </p:sp>
      <p:grpSp>
        <p:nvGrpSpPr>
          <p:cNvPr id="99331" name="Group 20"/>
          <p:cNvGrpSpPr>
            <a:grpSpLocks/>
          </p:cNvGrpSpPr>
          <p:nvPr/>
        </p:nvGrpSpPr>
        <p:grpSpPr bwMode="auto">
          <a:xfrm>
            <a:off x="3429000" y="1752600"/>
            <a:ext cx="3276600" cy="2057400"/>
            <a:chOff x="768" y="1632"/>
            <a:chExt cx="4368" cy="1824"/>
          </a:xfrm>
        </p:grpSpPr>
        <p:sp>
          <p:nvSpPr>
            <p:cNvPr id="99355" name="Rectangle 4"/>
            <p:cNvSpPr>
              <a:spLocks noChangeArrowheads="1"/>
            </p:cNvSpPr>
            <p:nvPr/>
          </p:nvSpPr>
          <p:spPr bwMode="auto">
            <a:xfrm>
              <a:off x="768" y="1632"/>
              <a:ext cx="4368" cy="182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lmn</a:t>
              </a:r>
              <a:r>
                <a:rPr lang="zh-CN" altLang="en-US" sz="1600" b="1">
                  <a:solidFill>
                    <a:srgbClr val="00504E"/>
                  </a:solidFill>
                  <a:ea typeface="黑体" panose="02010609060101010101" pitchFamily="49" charset="-122"/>
                  <a:cs typeface="Arial" panose="020B0604020202020204" pitchFamily="34" charset="0"/>
                </a:rPr>
                <a:t>公司</a:t>
              </a:r>
              <a:r>
                <a:rPr lang="en-US" altLang="zh-CN" sz="1600" b="1">
                  <a:solidFill>
                    <a:srgbClr val="00504E"/>
                  </a:solidFill>
                  <a:ea typeface="黑体" panose="02010609060101010101" pitchFamily="49" charset="-122"/>
                  <a:cs typeface="Arial" panose="020B0604020202020204" pitchFamily="34" charset="0"/>
                </a:rPr>
                <a:t>CA</a:t>
              </a:r>
              <a:r>
                <a:rPr lang="zh-CN" altLang="en-US" sz="1600" b="1">
                  <a:solidFill>
                    <a:srgbClr val="00504E"/>
                  </a:solidFill>
                  <a:ea typeface="黑体" panose="02010609060101010101" pitchFamily="49" charset="-122"/>
                  <a:cs typeface="Arial" panose="020B0604020202020204" pitchFamily="34" charset="0"/>
                </a:rPr>
                <a:t>目录对象</a:t>
              </a: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
              </a:r>
              <a:br>
                <a:rPr lang="zh-CN" altLang="en-US" sz="1600" b="1">
                  <a:solidFill>
                    <a:srgbClr val="00504E"/>
                  </a:solidFill>
                  <a:ea typeface="黑体" panose="02010609060101010101" pitchFamily="49" charset="-122"/>
                  <a:cs typeface="Arial" panose="020B0604020202020204" pitchFamily="34" charset="0"/>
                </a:rPr>
              </a:br>
              <a:endParaRPr lang="zh-CN" altLang="en-US" sz="1600" b="1">
                <a:solidFill>
                  <a:srgbClr val="00504E"/>
                </a:solidFill>
                <a:ea typeface="黑体" panose="02010609060101010101" pitchFamily="49" charset="-122"/>
                <a:cs typeface="Arial" panose="020B0604020202020204" pitchFamily="34" charset="0"/>
              </a:endParaRPr>
            </a:p>
          </p:txBody>
        </p:sp>
        <p:sp>
          <p:nvSpPr>
            <p:cNvPr id="99356" name="Rectangle 8"/>
            <p:cNvSpPr>
              <a:spLocks noChangeArrowheads="1"/>
            </p:cNvSpPr>
            <p:nvPr/>
          </p:nvSpPr>
          <p:spPr bwMode="auto">
            <a:xfrm>
              <a:off x="912" y="1872"/>
              <a:ext cx="4128" cy="1536"/>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交叉证书属性</a:t>
              </a:r>
              <a:br>
                <a:rPr lang="zh-CN" altLang="en-US" sz="1600" b="1">
                  <a:solidFill>
                    <a:srgbClr val="00504E"/>
                  </a:solidFill>
                  <a:ea typeface="黑体" panose="02010609060101010101" pitchFamily="49" charset="-122"/>
                  <a:cs typeface="Arial" panose="020B0604020202020204" pitchFamily="34" charset="0"/>
                </a:rPr>
              </a:b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en-US" altLang="zh-CN" sz="1600" b="1">
                <a:solidFill>
                  <a:srgbClr val="00504E"/>
                </a:solidFill>
                <a:ea typeface="黑体" panose="02010609060101010101" pitchFamily="49" charset="-122"/>
                <a:cs typeface="Arial" panose="020B0604020202020204" pitchFamily="34" charset="0"/>
              </a:endParaRPr>
            </a:p>
          </p:txBody>
        </p:sp>
        <p:sp>
          <p:nvSpPr>
            <p:cNvPr id="99357" name="Rectangle 9"/>
            <p:cNvSpPr>
              <a:spLocks noChangeArrowheads="1"/>
            </p:cNvSpPr>
            <p:nvPr/>
          </p:nvSpPr>
          <p:spPr bwMode="auto">
            <a:xfrm>
              <a:off x="912" y="2160"/>
              <a:ext cx="2112" cy="1248"/>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正向列表</a:t>
              </a: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en-US" altLang="zh-CN" sz="1600" b="1">
                <a:solidFill>
                  <a:srgbClr val="00504E"/>
                </a:solidFill>
                <a:ea typeface="黑体" panose="02010609060101010101" pitchFamily="49" charset="-122"/>
                <a:cs typeface="Arial" panose="020B0604020202020204" pitchFamily="34" charset="0"/>
              </a:endParaRPr>
            </a:p>
          </p:txBody>
        </p:sp>
        <p:sp>
          <p:nvSpPr>
            <p:cNvPr id="99358" name="Rectangle 10"/>
            <p:cNvSpPr>
              <a:spLocks noChangeArrowheads="1"/>
            </p:cNvSpPr>
            <p:nvPr/>
          </p:nvSpPr>
          <p:spPr bwMode="auto">
            <a:xfrm>
              <a:off x="3024" y="2160"/>
              <a:ext cx="2016" cy="1248"/>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逆向列表</a:t>
              </a: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en-US" altLang="zh-CN" sz="1600" b="1">
                <a:solidFill>
                  <a:srgbClr val="00504E"/>
                </a:solidFill>
                <a:ea typeface="黑体" panose="02010609060101010101" pitchFamily="49" charset="-122"/>
                <a:cs typeface="Arial" panose="020B0604020202020204" pitchFamily="34" charset="0"/>
              </a:endParaRPr>
            </a:p>
          </p:txBody>
        </p:sp>
        <p:sp>
          <p:nvSpPr>
            <p:cNvPr id="99359" name="Rectangle 11"/>
            <p:cNvSpPr>
              <a:spLocks noChangeArrowheads="1"/>
            </p:cNvSpPr>
            <p:nvPr/>
          </p:nvSpPr>
          <p:spPr bwMode="auto">
            <a:xfrm>
              <a:off x="1056" y="2448"/>
              <a:ext cx="1872" cy="38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xyz</a:t>
              </a:r>
              <a:r>
                <a:rPr lang="zh-CN" altLang="en-US" sz="1600" b="1">
                  <a:solidFill>
                    <a:srgbClr val="00504E"/>
                  </a:solidFill>
                  <a:ea typeface="黑体" panose="02010609060101010101" pitchFamily="49" charset="-122"/>
                  <a:cs typeface="Arial" panose="020B0604020202020204" pitchFamily="34" charset="0"/>
                </a:rPr>
                <a:t>公司证书</a:t>
              </a:r>
            </a:p>
          </p:txBody>
        </p:sp>
        <p:sp>
          <p:nvSpPr>
            <p:cNvPr id="99360" name="Rectangle 17"/>
            <p:cNvSpPr>
              <a:spLocks noChangeArrowheads="1"/>
            </p:cNvSpPr>
            <p:nvPr/>
          </p:nvSpPr>
          <p:spPr bwMode="auto">
            <a:xfrm>
              <a:off x="1056" y="2928"/>
              <a:ext cx="1872" cy="38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abc</a:t>
              </a:r>
              <a:r>
                <a:rPr lang="zh-CN" altLang="en-US" sz="1600" b="1">
                  <a:solidFill>
                    <a:srgbClr val="00504E"/>
                  </a:solidFill>
                  <a:ea typeface="黑体" panose="02010609060101010101" pitchFamily="49" charset="-122"/>
                  <a:cs typeface="Arial" panose="020B0604020202020204" pitchFamily="34" charset="0"/>
                </a:rPr>
                <a:t>公司证书</a:t>
              </a:r>
            </a:p>
          </p:txBody>
        </p:sp>
        <p:sp>
          <p:nvSpPr>
            <p:cNvPr id="99361" name="Rectangle 18"/>
            <p:cNvSpPr>
              <a:spLocks noChangeArrowheads="1"/>
            </p:cNvSpPr>
            <p:nvPr/>
          </p:nvSpPr>
          <p:spPr bwMode="auto">
            <a:xfrm>
              <a:off x="3120" y="2448"/>
              <a:ext cx="1872" cy="38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Lmn</a:t>
              </a:r>
              <a:r>
                <a:rPr lang="zh-CN" altLang="en-US" sz="1600" b="1">
                  <a:solidFill>
                    <a:srgbClr val="00504E"/>
                  </a:solidFill>
                  <a:ea typeface="黑体" panose="02010609060101010101" pitchFamily="49" charset="-122"/>
                  <a:cs typeface="Arial" panose="020B0604020202020204" pitchFamily="34" charset="0"/>
                </a:rPr>
                <a:t>公司证书</a:t>
              </a:r>
            </a:p>
          </p:txBody>
        </p:sp>
        <p:sp>
          <p:nvSpPr>
            <p:cNvPr id="99362" name="Rectangle 19"/>
            <p:cNvSpPr>
              <a:spLocks noChangeArrowheads="1"/>
            </p:cNvSpPr>
            <p:nvPr/>
          </p:nvSpPr>
          <p:spPr bwMode="auto">
            <a:xfrm>
              <a:off x="3120" y="2928"/>
              <a:ext cx="1872" cy="38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逆向</a:t>
              </a:r>
              <a:r>
                <a:rPr lang="en-US" altLang="zh-CN" sz="1600" b="1">
                  <a:solidFill>
                    <a:srgbClr val="00504E"/>
                  </a:solidFill>
                  <a:ea typeface="黑体" panose="02010609060101010101" pitchFamily="49" charset="-122"/>
                  <a:cs typeface="Arial" panose="020B0604020202020204" pitchFamily="34" charset="0"/>
                </a:rPr>
                <a:t>CA</a:t>
              </a:r>
              <a:r>
                <a:rPr lang="zh-CN" altLang="en-US" sz="1600" b="1">
                  <a:solidFill>
                    <a:srgbClr val="00504E"/>
                  </a:solidFill>
                  <a:ea typeface="黑体" panose="02010609060101010101" pitchFamily="49" charset="-122"/>
                  <a:cs typeface="Arial" panose="020B0604020202020204" pitchFamily="34" charset="0"/>
                </a:rPr>
                <a:t>证书</a:t>
              </a:r>
            </a:p>
          </p:txBody>
        </p:sp>
      </p:grpSp>
      <p:grpSp>
        <p:nvGrpSpPr>
          <p:cNvPr id="99332" name="Group 21"/>
          <p:cNvGrpSpPr>
            <a:grpSpLocks/>
          </p:cNvGrpSpPr>
          <p:nvPr/>
        </p:nvGrpSpPr>
        <p:grpSpPr bwMode="auto">
          <a:xfrm>
            <a:off x="762000" y="4038600"/>
            <a:ext cx="3276600" cy="2057400"/>
            <a:chOff x="768" y="1632"/>
            <a:chExt cx="4368" cy="1824"/>
          </a:xfrm>
        </p:grpSpPr>
        <p:sp>
          <p:nvSpPr>
            <p:cNvPr id="99347" name="Rectangle 22"/>
            <p:cNvSpPr>
              <a:spLocks noChangeArrowheads="1"/>
            </p:cNvSpPr>
            <p:nvPr/>
          </p:nvSpPr>
          <p:spPr bwMode="auto">
            <a:xfrm>
              <a:off x="768" y="1632"/>
              <a:ext cx="4368" cy="182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xyz</a:t>
              </a:r>
              <a:r>
                <a:rPr lang="zh-CN" altLang="en-US" sz="1600" b="1">
                  <a:solidFill>
                    <a:srgbClr val="00504E"/>
                  </a:solidFill>
                  <a:ea typeface="黑体" panose="02010609060101010101" pitchFamily="49" charset="-122"/>
                  <a:cs typeface="Arial" panose="020B0604020202020204" pitchFamily="34" charset="0"/>
                </a:rPr>
                <a:t>公司</a:t>
              </a:r>
              <a:r>
                <a:rPr lang="en-US" altLang="zh-CN" sz="1600" b="1">
                  <a:solidFill>
                    <a:srgbClr val="00504E"/>
                  </a:solidFill>
                  <a:ea typeface="黑体" panose="02010609060101010101" pitchFamily="49" charset="-122"/>
                  <a:cs typeface="Arial" panose="020B0604020202020204" pitchFamily="34" charset="0"/>
                </a:rPr>
                <a:t>CA</a:t>
              </a:r>
              <a:r>
                <a:rPr lang="zh-CN" altLang="en-US" sz="1600" b="1">
                  <a:solidFill>
                    <a:srgbClr val="00504E"/>
                  </a:solidFill>
                  <a:ea typeface="黑体" panose="02010609060101010101" pitchFamily="49" charset="-122"/>
                  <a:cs typeface="Arial" panose="020B0604020202020204" pitchFamily="34" charset="0"/>
                </a:rPr>
                <a:t>目录对象</a:t>
              </a: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
              </a:r>
              <a:br>
                <a:rPr lang="zh-CN" altLang="en-US" sz="1600" b="1">
                  <a:solidFill>
                    <a:srgbClr val="00504E"/>
                  </a:solidFill>
                  <a:ea typeface="黑体" panose="02010609060101010101" pitchFamily="49" charset="-122"/>
                  <a:cs typeface="Arial" panose="020B0604020202020204" pitchFamily="34" charset="0"/>
                </a:rPr>
              </a:br>
              <a:endParaRPr lang="zh-CN" altLang="en-US" sz="1600" b="1">
                <a:solidFill>
                  <a:srgbClr val="00504E"/>
                </a:solidFill>
                <a:ea typeface="黑体" panose="02010609060101010101" pitchFamily="49" charset="-122"/>
                <a:cs typeface="Arial" panose="020B0604020202020204" pitchFamily="34" charset="0"/>
              </a:endParaRPr>
            </a:p>
          </p:txBody>
        </p:sp>
        <p:sp>
          <p:nvSpPr>
            <p:cNvPr id="99348" name="Rectangle 23"/>
            <p:cNvSpPr>
              <a:spLocks noChangeArrowheads="1"/>
            </p:cNvSpPr>
            <p:nvPr/>
          </p:nvSpPr>
          <p:spPr bwMode="auto">
            <a:xfrm>
              <a:off x="912" y="1872"/>
              <a:ext cx="4128" cy="1536"/>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交叉证书属性</a:t>
              </a:r>
              <a:br>
                <a:rPr lang="zh-CN" altLang="en-US" sz="1600" b="1">
                  <a:solidFill>
                    <a:srgbClr val="00504E"/>
                  </a:solidFill>
                  <a:ea typeface="黑体" panose="02010609060101010101" pitchFamily="49" charset="-122"/>
                  <a:cs typeface="Arial" panose="020B0604020202020204" pitchFamily="34" charset="0"/>
                </a:rPr>
              </a:b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en-US" altLang="zh-CN" sz="1600" b="1">
                <a:solidFill>
                  <a:srgbClr val="00504E"/>
                </a:solidFill>
                <a:ea typeface="黑体" panose="02010609060101010101" pitchFamily="49" charset="-122"/>
                <a:cs typeface="Arial" panose="020B0604020202020204" pitchFamily="34" charset="0"/>
              </a:endParaRPr>
            </a:p>
          </p:txBody>
        </p:sp>
        <p:sp>
          <p:nvSpPr>
            <p:cNvPr id="99349" name="Rectangle 24"/>
            <p:cNvSpPr>
              <a:spLocks noChangeArrowheads="1"/>
            </p:cNvSpPr>
            <p:nvPr/>
          </p:nvSpPr>
          <p:spPr bwMode="auto">
            <a:xfrm>
              <a:off x="912" y="2160"/>
              <a:ext cx="2112" cy="1248"/>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正向列表</a:t>
              </a: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en-US" altLang="zh-CN" sz="1600" b="1">
                <a:solidFill>
                  <a:srgbClr val="00504E"/>
                </a:solidFill>
                <a:ea typeface="黑体" panose="02010609060101010101" pitchFamily="49" charset="-122"/>
                <a:cs typeface="Arial" panose="020B0604020202020204" pitchFamily="34" charset="0"/>
              </a:endParaRPr>
            </a:p>
          </p:txBody>
        </p:sp>
        <p:sp>
          <p:nvSpPr>
            <p:cNvPr id="99350" name="Rectangle 25"/>
            <p:cNvSpPr>
              <a:spLocks noChangeArrowheads="1"/>
            </p:cNvSpPr>
            <p:nvPr/>
          </p:nvSpPr>
          <p:spPr bwMode="auto">
            <a:xfrm>
              <a:off x="3024" y="2160"/>
              <a:ext cx="2016" cy="1248"/>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逆向列表</a:t>
              </a: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en-US" altLang="zh-CN" sz="1600" b="1">
                <a:solidFill>
                  <a:srgbClr val="00504E"/>
                </a:solidFill>
                <a:ea typeface="黑体" panose="02010609060101010101" pitchFamily="49" charset="-122"/>
                <a:cs typeface="Arial" panose="020B0604020202020204" pitchFamily="34" charset="0"/>
              </a:endParaRPr>
            </a:p>
          </p:txBody>
        </p:sp>
        <p:sp>
          <p:nvSpPr>
            <p:cNvPr id="99351" name="Rectangle 26"/>
            <p:cNvSpPr>
              <a:spLocks noChangeArrowheads="1"/>
            </p:cNvSpPr>
            <p:nvPr/>
          </p:nvSpPr>
          <p:spPr bwMode="auto">
            <a:xfrm>
              <a:off x="1056" y="2448"/>
              <a:ext cx="1872" cy="38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lmn</a:t>
              </a:r>
              <a:r>
                <a:rPr lang="zh-CN" altLang="en-US" sz="1600" b="1">
                  <a:solidFill>
                    <a:srgbClr val="00504E"/>
                  </a:solidFill>
                  <a:ea typeface="黑体" panose="02010609060101010101" pitchFamily="49" charset="-122"/>
                  <a:cs typeface="Arial" panose="020B0604020202020204" pitchFamily="34" charset="0"/>
                </a:rPr>
                <a:t>公司证书</a:t>
              </a:r>
            </a:p>
          </p:txBody>
        </p:sp>
        <p:sp>
          <p:nvSpPr>
            <p:cNvPr id="99352" name="Rectangle 27"/>
            <p:cNvSpPr>
              <a:spLocks noChangeArrowheads="1"/>
            </p:cNvSpPr>
            <p:nvPr/>
          </p:nvSpPr>
          <p:spPr bwMode="auto">
            <a:xfrm>
              <a:off x="1056" y="2928"/>
              <a:ext cx="1872" cy="38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abc</a:t>
              </a:r>
              <a:r>
                <a:rPr lang="zh-CN" altLang="en-US" sz="1600" b="1">
                  <a:solidFill>
                    <a:srgbClr val="00504E"/>
                  </a:solidFill>
                  <a:ea typeface="黑体" panose="02010609060101010101" pitchFamily="49" charset="-122"/>
                  <a:cs typeface="Arial" panose="020B0604020202020204" pitchFamily="34" charset="0"/>
                </a:rPr>
                <a:t>公司证书</a:t>
              </a:r>
            </a:p>
          </p:txBody>
        </p:sp>
        <p:sp>
          <p:nvSpPr>
            <p:cNvPr id="99353" name="Rectangle 28"/>
            <p:cNvSpPr>
              <a:spLocks noChangeArrowheads="1"/>
            </p:cNvSpPr>
            <p:nvPr/>
          </p:nvSpPr>
          <p:spPr bwMode="auto">
            <a:xfrm>
              <a:off x="3120" y="2448"/>
              <a:ext cx="1872" cy="38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xyz</a:t>
              </a:r>
              <a:r>
                <a:rPr lang="zh-CN" altLang="en-US" sz="1600" b="1">
                  <a:solidFill>
                    <a:srgbClr val="00504E"/>
                  </a:solidFill>
                  <a:ea typeface="黑体" panose="02010609060101010101" pitchFamily="49" charset="-122"/>
                  <a:cs typeface="Arial" panose="020B0604020202020204" pitchFamily="34" charset="0"/>
                </a:rPr>
                <a:t>公司证书</a:t>
              </a:r>
            </a:p>
          </p:txBody>
        </p:sp>
        <p:sp>
          <p:nvSpPr>
            <p:cNvPr id="99354" name="Rectangle 29"/>
            <p:cNvSpPr>
              <a:spLocks noChangeArrowheads="1"/>
            </p:cNvSpPr>
            <p:nvPr/>
          </p:nvSpPr>
          <p:spPr bwMode="auto">
            <a:xfrm>
              <a:off x="3120" y="2928"/>
              <a:ext cx="1872" cy="38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逆向</a:t>
              </a:r>
              <a:r>
                <a:rPr lang="en-US" altLang="zh-CN" sz="1600" b="1">
                  <a:solidFill>
                    <a:srgbClr val="00504E"/>
                  </a:solidFill>
                  <a:ea typeface="黑体" panose="02010609060101010101" pitchFamily="49" charset="-122"/>
                  <a:cs typeface="Arial" panose="020B0604020202020204" pitchFamily="34" charset="0"/>
                </a:rPr>
                <a:t>CA</a:t>
              </a:r>
              <a:r>
                <a:rPr lang="zh-CN" altLang="en-US" sz="1600" b="1">
                  <a:solidFill>
                    <a:srgbClr val="00504E"/>
                  </a:solidFill>
                  <a:ea typeface="黑体" panose="02010609060101010101" pitchFamily="49" charset="-122"/>
                  <a:cs typeface="Arial" panose="020B0604020202020204" pitchFamily="34" charset="0"/>
                </a:rPr>
                <a:t>证书</a:t>
              </a:r>
            </a:p>
          </p:txBody>
        </p:sp>
      </p:grpSp>
      <p:grpSp>
        <p:nvGrpSpPr>
          <p:cNvPr id="99333" name="Group 30"/>
          <p:cNvGrpSpPr>
            <a:grpSpLocks/>
          </p:cNvGrpSpPr>
          <p:nvPr/>
        </p:nvGrpSpPr>
        <p:grpSpPr bwMode="auto">
          <a:xfrm>
            <a:off x="5562600" y="4038600"/>
            <a:ext cx="3276600" cy="2057400"/>
            <a:chOff x="768" y="1632"/>
            <a:chExt cx="4368" cy="1824"/>
          </a:xfrm>
        </p:grpSpPr>
        <p:sp>
          <p:nvSpPr>
            <p:cNvPr id="99339" name="Rectangle 31"/>
            <p:cNvSpPr>
              <a:spLocks noChangeArrowheads="1"/>
            </p:cNvSpPr>
            <p:nvPr/>
          </p:nvSpPr>
          <p:spPr bwMode="auto">
            <a:xfrm>
              <a:off x="768" y="1632"/>
              <a:ext cx="4368" cy="182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abc</a:t>
              </a:r>
              <a:r>
                <a:rPr lang="zh-CN" altLang="en-US" sz="1600" b="1">
                  <a:solidFill>
                    <a:srgbClr val="00504E"/>
                  </a:solidFill>
                  <a:ea typeface="黑体" panose="02010609060101010101" pitchFamily="49" charset="-122"/>
                  <a:cs typeface="Arial" panose="020B0604020202020204" pitchFamily="34" charset="0"/>
                </a:rPr>
                <a:t>公司</a:t>
              </a:r>
              <a:r>
                <a:rPr lang="en-US" altLang="zh-CN" sz="1600" b="1">
                  <a:solidFill>
                    <a:srgbClr val="00504E"/>
                  </a:solidFill>
                  <a:ea typeface="黑体" panose="02010609060101010101" pitchFamily="49" charset="-122"/>
                  <a:cs typeface="Arial" panose="020B0604020202020204" pitchFamily="34" charset="0"/>
                </a:rPr>
                <a:t>CA</a:t>
              </a:r>
              <a:r>
                <a:rPr lang="zh-CN" altLang="en-US" sz="1600" b="1">
                  <a:solidFill>
                    <a:srgbClr val="00504E"/>
                  </a:solidFill>
                  <a:ea typeface="黑体" panose="02010609060101010101" pitchFamily="49" charset="-122"/>
                  <a:cs typeface="Arial" panose="020B0604020202020204" pitchFamily="34" charset="0"/>
                </a:rPr>
                <a:t>目录对象</a:t>
              </a: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
              </a:r>
              <a:br>
                <a:rPr lang="zh-CN" altLang="en-US" sz="1600" b="1">
                  <a:solidFill>
                    <a:srgbClr val="00504E"/>
                  </a:solidFill>
                  <a:ea typeface="黑体" panose="02010609060101010101" pitchFamily="49" charset="-122"/>
                  <a:cs typeface="Arial" panose="020B0604020202020204" pitchFamily="34" charset="0"/>
                </a:rPr>
              </a:br>
              <a:endParaRPr lang="zh-CN" altLang="en-US" sz="1600" b="1">
                <a:solidFill>
                  <a:srgbClr val="00504E"/>
                </a:solidFill>
                <a:ea typeface="黑体" panose="02010609060101010101" pitchFamily="49" charset="-122"/>
                <a:cs typeface="Arial" panose="020B0604020202020204" pitchFamily="34" charset="0"/>
              </a:endParaRPr>
            </a:p>
          </p:txBody>
        </p:sp>
        <p:sp>
          <p:nvSpPr>
            <p:cNvPr id="99340" name="Rectangle 32"/>
            <p:cNvSpPr>
              <a:spLocks noChangeArrowheads="1"/>
            </p:cNvSpPr>
            <p:nvPr/>
          </p:nvSpPr>
          <p:spPr bwMode="auto">
            <a:xfrm>
              <a:off x="912" y="1872"/>
              <a:ext cx="4128" cy="1536"/>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交叉证书属性</a:t>
              </a:r>
              <a:br>
                <a:rPr lang="zh-CN" altLang="en-US" sz="1600" b="1">
                  <a:solidFill>
                    <a:srgbClr val="00504E"/>
                  </a:solidFill>
                  <a:ea typeface="黑体" panose="02010609060101010101" pitchFamily="49" charset="-122"/>
                  <a:cs typeface="Arial" panose="020B0604020202020204" pitchFamily="34" charset="0"/>
                </a:rPr>
              </a:b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en-US" altLang="zh-CN" sz="1600" b="1">
                <a:solidFill>
                  <a:srgbClr val="00504E"/>
                </a:solidFill>
                <a:ea typeface="黑体" panose="02010609060101010101" pitchFamily="49" charset="-122"/>
                <a:cs typeface="Arial" panose="020B0604020202020204" pitchFamily="34" charset="0"/>
              </a:endParaRPr>
            </a:p>
          </p:txBody>
        </p:sp>
        <p:sp>
          <p:nvSpPr>
            <p:cNvPr id="99341" name="Rectangle 33"/>
            <p:cNvSpPr>
              <a:spLocks noChangeArrowheads="1"/>
            </p:cNvSpPr>
            <p:nvPr/>
          </p:nvSpPr>
          <p:spPr bwMode="auto">
            <a:xfrm>
              <a:off x="912" y="2160"/>
              <a:ext cx="2112" cy="1248"/>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正向列表</a:t>
              </a: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en-US" altLang="zh-CN" sz="1600" b="1">
                <a:solidFill>
                  <a:srgbClr val="00504E"/>
                </a:solidFill>
                <a:ea typeface="黑体" panose="02010609060101010101" pitchFamily="49" charset="-122"/>
                <a:cs typeface="Arial" panose="020B0604020202020204" pitchFamily="34" charset="0"/>
              </a:endParaRPr>
            </a:p>
          </p:txBody>
        </p:sp>
        <p:sp>
          <p:nvSpPr>
            <p:cNvPr id="99342" name="Rectangle 34"/>
            <p:cNvSpPr>
              <a:spLocks noChangeArrowheads="1"/>
            </p:cNvSpPr>
            <p:nvPr/>
          </p:nvSpPr>
          <p:spPr bwMode="auto">
            <a:xfrm>
              <a:off x="3024" y="2160"/>
              <a:ext cx="2016" cy="1248"/>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逆向列表</a:t>
              </a: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zh-CN" altLang="en-US" sz="1600" b="1">
                <a:solidFill>
                  <a:srgbClr val="00504E"/>
                </a:solidFill>
                <a:ea typeface="黑体" panose="02010609060101010101" pitchFamily="49" charset="-122"/>
                <a:cs typeface="Arial" panose="020B0604020202020204" pitchFamily="34" charset="0"/>
              </a:endParaRPr>
            </a:p>
            <a:p>
              <a:pPr algn="ctr" eaLnBrk="1" hangingPunct="1">
                <a:spcBef>
                  <a:spcPct val="50000"/>
                </a:spcBef>
                <a:buClr>
                  <a:schemeClr val="hlink"/>
                </a:buClr>
                <a:buSzPct val="85000"/>
                <a:buFont typeface="Wingdings" panose="05000000000000000000" pitchFamily="2" charset="2"/>
                <a:buNone/>
              </a:pPr>
              <a:endParaRPr lang="en-US" altLang="zh-CN" sz="1600" b="1">
                <a:solidFill>
                  <a:srgbClr val="00504E"/>
                </a:solidFill>
                <a:ea typeface="黑体" panose="02010609060101010101" pitchFamily="49" charset="-122"/>
                <a:cs typeface="Arial" panose="020B0604020202020204" pitchFamily="34" charset="0"/>
              </a:endParaRPr>
            </a:p>
          </p:txBody>
        </p:sp>
        <p:sp>
          <p:nvSpPr>
            <p:cNvPr id="99343" name="Rectangle 35"/>
            <p:cNvSpPr>
              <a:spLocks noChangeArrowheads="1"/>
            </p:cNvSpPr>
            <p:nvPr/>
          </p:nvSpPr>
          <p:spPr bwMode="auto">
            <a:xfrm>
              <a:off x="1056" y="2448"/>
              <a:ext cx="1872" cy="38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lmn</a:t>
              </a:r>
              <a:r>
                <a:rPr lang="zh-CN" altLang="en-US" sz="1600" b="1">
                  <a:solidFill>
                    <a:srgbClr val="00504E"/>
                  </a:solidFill>
                  <a:ea typeface="黑体" panose="02010609060101010101" pitchFamily="49" charset="-122"/>
                  <a:cs typeface="Arial" panose="020B0604020202020204" pitchFamily="34" charset="0"/>
                </a:rPr>
                <a:t>公司证书</a:t>
              </a:r>
            </a:p>
          </p:txBody>
        </p:sp>
        <p:sp>
          <p:nvSpPr>
            <p:cNvPr id="99344" name="Rectangle 36"/>
            <p:cNvSpPr>
              <a:spLocks noChangeArrowheads="1"/>
            </p:cNvSpPr>
            <p:nvPr/>
          </p:nvSpPr>
          <p:spPr bwMode="auto">
            <a:xfrm>
              <a:off x="1056" y="2928"/>
              <a:ext cx="1872" cy="38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正向证书</a:t>
              </a:r>
            </a:p>
          </p:txBody>
        </p:sp>
        <p:sp>
          <p:nvSpPr>
            <p:cNvPr id="99345" name="Rectangle 37"/>
            <p:cNvSpPr>
              <a:spLocks noChangeArrowheads="1"/>
            </p:cNvSpPr>
            <p:nvPr/>
          </p:nvSpPr>
          <p:spPr bwMode="auto">
            <a:xfrm>
              <a:off x="3120" y="2448"/>
              <a:ext cx="1872" cy="38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abc</a:t>
              </a:r>
              <a:r>
                <a:rPr lang="zh-CN" altLang="en-US" sz="1600" b="1">
                  <a:solidFill>
                    <a:srgbClr val="00504E"/>
                  </a:solidFill>
                  <a:ea typeface="黑体" panose="02010609060101010101" pitchFamily="49" charset="-122"/>
                  <a:cs typeface="Arial" panose="020B0604020202020204" pitchFamily="34" charset="0"/>
                </a:rPr>
                <a:t>公司证书</a:t>
              </a:r>
            </a:p>
          </p:txBody>
        </p:sp>
        <p:sp>
          <p:nvSpPr>
            <p:cNvPr id="99346" name="Rectangle 38"/>
            <p:cNvSpPr>
              <a:spLocks noChangeArrowheads="1"/>
            </p:cNvSpPr>
            <p:nvPr/>
          </p:nvSpPr>
          <p:spPr bwMode="auto">
            <a:xfrm>
              <a:off x="3120" y="2928"/>
              <a:ext cx="1872" cy="384"/>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逆向</a:t>
              </a:r>
              <a:r>
                <a:rPr lang="en-US" altLang="zh-CN" sz="1600" b="1">
                  <a:solidFill>
                    <a:srgbClr val="00504E"/>
                  </a:solidFill>
                  <a:ea typeface="黑体" panose="02010609060101010101" pitchFamily="49" charset="-122"/>
                  <a:cs typeface="Arial" panose="020B0604020202020204" pitchFamily="34" charset="0"/>
                </a:rPr>
                <a:t>CA</a:t>
              </a:r>
              <a:r>
                <a:rPr lang="zh-CN" altLang="en-US" sz="1600" b="1">
                  <a:solidFill>
                    <a:srgbClr val="00504E"/>
                  </a:solidFill>
                  <a:ea typeface="黑体" panose="02010609060101010101" pitchFamily="49" charset="-122"/>
                  <a:cs typeface="Arial" panose="020B0604020202020204" pitchFamily="34" charset="0"/>
                </a:rPr>
                <a:t>证书</a:t>
              </a:r>
            </a:p>
          </p:txBody>
        </p:sp>
      </p:grpSp>
      <p:sp>
        <p:nvSpPr>
          <p:cNvPr id="99334" name="Text Box 39"/>
          <p:cNvSpPr txBox="1">
            <a:spLocks noChangeArrowheads="1"/>
          </p:cNvSpPr>
          <p:nvPr/>
        </p:nvSpPr>
        <p:spPr bwMode="auto">
          <a:xfrm>
            <a:off x="838200" y="617220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Andrew </a:t>
            </a:r>
            <a:r>
              <a:rPr lang="zh-CN" altLang="en-US" sz="2400" b="1">
                <a:solidFill>
                  <a:srgbClr val="00504E"/>
                </a:solidFill>
                <a:ea typeface="黑体" panose="02010609060101010101" pitchFamily="49" charset="-122"/>
                <a:cs typeface="Arial" panose="020B0604020202020204" pitchFamily="34" charset="0"/>
              </a:rPr>
              <a:t>的信任锚</a:t>
            </a:r>
          </a:p>
        </p:txBody>
      </p:sp>
      <p:sp>
        <p:nvSpPr>
          <p:cNvPr id="99335" name="AutoShape 40"/>
          <p:cNvSpPr>
            <a:spLocks noChangeArrowheads="1"/>
          </p:cNvSpPr>
          <p:nvPr/>
        </p:nvSpPr>
        <p:spPr bwMode="auto">
          <a:xfrm>
            <a:off x="7620000" y="2895600"/>
            <a:ext cx="1219200" cy="457200"/>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TOM</a:t>
            </a:r>
            <a:r>
              <a:rPr lang="zh-CN" altLang="en-US" sz="1600" b="1">
                <a:solidFill>
                  <a:srgbClr val="00504E"/>
                </a:solidFill>
                <a:ea typeface="黑体" panose="02010609060101010101" pitchFamily="49" charset="-122"/>
                <a:cs typeface="Arial" panose="020B0604020202020204" pitchFamily="34" charset="0"/>
              </a:rPr>
              <a:t>的证书</a:t>
            </a:r>
          </a:p>
        </p:txBody>
      </p:sp>
      <p:sp>
        <p:nvSpPr>
          <p:cNvPr id="99336" name="Line 41"/>
          <p:cNvSpPr>
            <a:spLocks noChangeShapeType="1"/>
          </p:cNvSpPr>
          <p:nvPr/>
        </p:nvSpPr>
        <p:spPr bwMode="auto">
          <a:xfrm flipH="1">
            <a:off x="7772400" y="3352800"/>
            <a:ext cx="4572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9337" name="Line 42"/>
          <p:cNvSpPr>
            <a:spLocks noChangeShapeType="1"/>
          </p:cNvSpPr>
          <p:nvPr/>
        </p:nvSpPr>
        <p:spPr bwMode="auto">
          <a:xfrm flipH="1" flipV="1">
            <a:off x="5181600" y="3886200"/>
            <a:ext cx="9906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99338" name="Line 43"/>
          <p:cNvSpPr>
            <a:spLocks noChangeShapeType="1"/>
          </p:cNvSpPr>
          <p:nvPr/>
        </p:nvSpPr>
        <p:spPr bwMode="auto">
          <a:xfrm flipH="1">
            <a:off x="2590800" y="2971800"/>
            <a:ext cx="15240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Tree>
    <p:extLst>
      <p:ext uri="{BB962C8B-B14F-4D97-AF65-F5344CB8AC3E}">
        <p14:creationId xmlns:p14="http://schemas.microsoft.com/office/powerpoint/2010/main" val="377372864"/>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p:txBody>
          <a:bodyPr/>
          <a:lstStyle/>
          <a:p>
            <a:r>
              <a:rPr lang="zh-CN" altLang="en-US" smtClean="0"/>
              <a:t>构造路径的要求</a:t>
            </a:r>
          </a:p>
        </p:txBody>
      </p:sp>
      <p:sp>
        <p:nvSpPr>
          <p:cNvPr id="217091" name="Rectangle 3"/>
          <p:cNvSpPr>
            <a:spLocks noGrp="1" noRot="1" noChangeArrowheads="1"/>
          </p:cNvSpPr>
          <p:nvPr>
            <p:ph type="body" idx="1"/>
          </p:nvPr>
        </p:nvSpPr>
        <p:spPr/>
        <p:txBody>
          <a:bodyPr/>
          <a:lstStyle/>
          <a:p>
            <a:pPr>
              <a:lnSpc>
                <a:spcPct val="80000"/>
              </a:lnSpc>
            </a:pPr>
            <a:r>
              <a:rPr lang="zh-CN" altLang="en-US" sz="2800" smtClean="0"/>
              <a:t>构造和验证路径时，目录必须可用</a:t>
            </a:r>
          </a:p>
          <a:p>
            <a:pPr>
              <a:lnSpc>
                <a:spcPct val="80000"/>
              </a:lnSpc>
            </a:pPr>
            <a:r>
              <a:rPr lang="zh-CN" altLang="en-US" sz="2800" smtClean="0"/>
              <a:t>网络带宽必须足够大，才能获得合理的响应时间</a:t>
            </a:r>
          </a:p>
          <a:p>
            <a:pPr lvl="1">
              <a:lnSpc>
                <a:spcPct val="80000"/>
              </a:lnSpc>
            </a:pPr>
            <a:r>
              <a:rPr lang="zh-CN" altLang="en-US" sz="2400" smtClean="0"/>
              <a:t>必须尽量减少与网络拓扑及吞吐量相关的延迟时间，以确保目录查询和重定向可在合理时间内得到服务</a:t>
            </a:r>
          </a:p>
          <a:p>
            <a:pPr>
              <a:lnSpc>
                <a:spcPct val="80000"/>
              </a:lnSpc>
            </a:pPr>
            <a:r>
              <a:rPr lang="zh-CN" altLang="en-US" sz="2800" smtClean="0"/>
              <a:t>必须大范围地在每个信任域中建立公共访问目录</a:t>
            </a:r>
          </a:p>
          <a:p>
            <a:pPr lvl="1">
              <a:lnSpc>
                <a:spcPct val="80000"/>
              </a:lnSpc>
            </a:pPr>
            <a:r>
              <a:rPr lang="zh-CN" altLang="en-US" sz="2400" smtClean="0"/>
              <a:t>至少能被</a:t>
            </a:r>
            <a:r>
              <a:rPr lang="en-US" altLang="zh-CN" sz="2400" smtClean="0"/>
              <a:t>CA</a:t>
            </a:r>
            <a:r>
              <a:rPr lang="zh-CN" altLang="en-US" sz="2400" smtClean="0"/>
              <a:t>访问</a:t>
            </a:r>
          </a:p>
          <a:p>
            <a:pPr lvl="1">
              <a:lnSpc>
                <a:spcPct val="80000"/>
              </a:lnSpc>
            </a:pPr>
            <a:r>
              <a:rPr lang="zh-CN" altLang="en-US" sz="2400" smtClean="0"/>
              <a:t>提供交叉证书及其他验证信息</a:t>
            </a:r>
          </a:p>
          <a:p>
            <a:pPr lvl="1">
              <a:lnSpc>
                <a:spcPct val="80000"/>
              </a:lnSpc>
            </a:pPr>
            <a:r>
              <a:rPr lang="zh-CN" altLang="en-US" sz="2400" smtClean="0"/>
              <a:t>原因</a:t>
            </a:r>
          </a:p>
          <a:p>
            <a:pPr lvl="2">
              <a:lnSpc>
                <a:spcPct val="80000"/>
              </a:lnSpc>
            </a:pPr>
            <a:r>
              <a:rPr lang="zh-CN" altLang="en-US" sz="2000" smtClean="0"/>
              <a:t>构造路径需要访问不同信任域的目录</a:t>
            </a:r>
          </a:p>
          <a:p>
            <a:pPr lvl="2">
              <a:lnSpc>
                <a:spcPct val="80000"/>
              </a:lnSpc>
            </a:pPr>
            <a:r>
              <a:rPr lang="zh-CN" altLang="en-US" sz="2000" smtClean="0"/>
              <a:t>目录对外部用户访问有很多限制</a:t>
            </a:r>
          </a:p>
          <a:p>
            <a:pPr lvl="2">
              <a:lnSpc>
                <a:spcPct val="80000"/>
              </a:lnSpc>
            </a:pPr>
            <a:r>
              <a:rPr lang="zh-CN" altLang="en-US" sz="2000" smtClean="0"/>
              <a:t>通常必须通过某种形式的认证</a:t>
            </a:r>
          </a:p>
        </p:txBody>
      </p:sp>
      <p:pic>
        <p:nvPicPr>
          <p:cNvPr id="217092" name="Picture 4" descr="go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6941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 calcmode="lin" valueType="num">
                                      <p:cBhvr additive="base">
                                        <p:cTn id="7" dur="500" fill="hold"/>
                                        <p:tgtEl>
                                          <p:spTgt spid="2170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7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7091">
                                            <p:txEl>
                                              <p:pRg st="1" end="1"/>
                                            </p:txEl>
                                          </p:spTgt>
                                        </p:tgtEl>
                                        <p:attrNameLst>
                                          <p:attrName>style.visibility</p:attrName>
                                        </p:attrNameLst>
                                      </p:cBhvr>
                                      <p:to>
                                        <p:strVal val="visible"/>
                                      </p:to>
                                    </p:set>
                                    <p:anim calcmode="lin" valueType="num">
                                      <p:cBhvr additive="base">
                                        <p:cTn id="13" dur="500" fill="hold"/>
                                        <p:tgtEl>
                                          <p:spTgt spid="2170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7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7091">
                                            <p:txEl>
                                              <p:pRg st="2" end="2"/>
                                            </p:txEl>
                                          </p:spTgt>
                                        </p:tgtEl>
                                        <p:attrNameLst>
                                          <p:attrName>style.visibility</p:attrName>
                                        </p:attrNameLst>
                                      </p:cBhvr>
                                      <p:to>
                                        <p:strVal val="visible"/>
                                      </p:to>
                                    </p:set>
                                    <p:anim calcmode="lin" valueType="num">
                                      <p:cBhvr additive="base">
                                        <p:cTn id="19" dur="500" fill="hold"/>
                                        <p:tgtEl>
                                          <p:spTgt spid="2170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7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7091">
                                            <p:txEl>
                                              <p:pRg st="3" end="3"/>
                                            </p:txEl>
                                          </p:spTgt>
                                        </p:tgtEl>
                                        <p:attrNameLst>
                                          <p:attrName>style.visibility</p:attrName>
                                        </p:attrNameLst>
                                      </p:cBhvr>
                                      <p:to>
                                        <p:strVal val="visible"/>
                                      </p:to>
                                    </p:set>
                                    <p:anim calcmode="lin" valueType="num">
                                      <p:cBhvr additive="base">
                                        <p:cTn id="25" dur="500" fill="hold"/>
                                        <p:tgtEl>
                                          <p:spTgt spid="21709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70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7091">
                                            <p:txEl>
                                              <p:pRg st="4" end="4"/>
                                            </p:txEl>
                                          </p:spTgt>
                                        </p:tgtEl>
                                        <p:attrNameLst>
                                          <p:attrName>style.visibility</p:attrName>
                                        </p:attrNameLst>
                                      </p:cBhvr>
                                      <p:to>
                                        <p:strVal val="visible"/>
                                      </p:to>
                                    </p:set>
                                    <p:anim calcmode="lin" valueType="num">
                                      <p:cBhvr additive="base">
                                        <p:cTn id="31" dur="500" fill="hold"/>
                                        <p:tgtEl>
                                          <p:spTgt spid="21709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70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7091">
                                            <p:txEl>
                                              <p:pRg st="5" end="5"/>
                                            </p:txEl>
                                          </p:spTgt>
                                        </p:tgtEl>
                                        <p:attrNameLst>
                                          <p:attrName>style.visibility</p:attrName>
                                        </p:attrNameLst>
                                      </p:cBhvr>
                                      <p:to>
                                        <p:strVal val="visible"/>
                                      </p:to>
                                    </p:set>
                                    <p:anim calcmode="lin" valueType="num">
                                      <p:cBhvr additive="base">
                                        <p:cTn id="37" dur="500" fill="hold"/>
                                        <p:tgtEl>
                                          <p:spTgt spid="21709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70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17091">
                                            <p:txEl>
                                              <p:pRg st="6" end="6"/>
                                            </p:txEl>
                                          </p:spTgt>
                                        </p:tgtEl>
                                        <p:attrNameLst>
                                          <p:attrName>style.visibility</p:attrName>
                                        </p:attrNameLst>
                                      </p:cBhvr>
                                      <p:to>
                                        <p:strVal val="visible"/>
                                      </p:to>
                                    </p:set>
                                    <p:anim calcmode="lin" valueType="num">
                                      <p:cBhvr additive="base">
                                        <p:cTn id="43" dur="500" fill="hold"/>
                                        <p:tgtEl>
                                          <p:spTgt spid="21709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70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7091">
                                            <p:txEl>
                                              <p:pRg st="7" end="7"/>
                                            </p:txEl>
                                          </p:spTgt>
                                        </p:tgtEl>
                                        <p:attrNameLst>
                                          <p:attrName>style.visibility</p:attrName>
                                        </p:attrNameLst>
                                      </p:cBhvr>
                                      <p:to>
                                        <p:strVal val="visible"/>
                                      </p:to>
                                    </p:set>
                                    <p:anim calcmode="lin" valueType="num">
                                      <p:cBhvr additive="base">
                                        <p:cTn id="49" dur="500" fill="hold"/>
                                        <p:tgtEl>
                                          <p:spTgt spid="21709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170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17091">
                                            <p:txEl>
                                              <p:pRg st="8" end="8"/>
                                            </p:txEl>
                                          </p:spTgt>
                                        </p:tgtEl>
                                        <p:attrNameLst>
                                          <p:attrName>style.visibility</p:attrName>
                                        </p:attrNameLst>
                                      </p:cBhvr>
                                      <p:to>
                                        <p:strVal val="visible"/>
                                      </p:to>
                                    </p:set>
                                    <p:anim calcmode="lin" valueType="num">
                                      <p:cBhvr additive="base">
                                        <p:cTn id="55" dur="500" fill="hold"/>
                                        <p:tgtEl>
                                          <p:spTgt spid="217091">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170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17091">
                                            <p:txEl>
                                              <p:pRg st="9" end="9"/>
                                            </p:txEl>
                                          </p:spTgt>
                                        </p:tgtEl>
                                        <p:attrNameLst>
                                          <p:attrName>style.visibility</p:attrName>
                                        </p:attrNameLst>
                                      </p:cBhvr>
                                      <p:to>
                                        <p:strVal val="visible"/>
                                      </p:to>
                                    </p:set>
                                    <p:anim calcmode="lin" valueType="num">
                                      <p:cBhvr additive="base">
                                        <p:cTn id="61" dur="500" fill="hold"/>
                                        <p:tgtEl>
                                          <p:spTgt spid="217091">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1709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nodeType="clickEffect">
                                  <p:stCondLst>
                                    <p:cond delay="0"/>
                                  </p:stCondLst>
                                  <p:childTnLst>
                                    <p:set>
                                      <p:cBhvr>
                                        <p:cTn id="66" dur="1" fill="hold">
                                          <p:stCondLst>
                                            <p:cond delay="0"/>
                                          </p:stCondLst>
                                        </p:cTn>
                                        <p:tgtEl>
                                          <p:spTgt spid="217092"/>
                                        </p:tgtEl>
                                        <p:attrNameLst>
                                          <p:attrName>style.visibility</p:attrName>
                                        </p:attrNameLst>
                                      </p:cBhvr>
                                      <p:to>
                                        <p:strVal val="visible"/>
                                      </p:to>
                                    </p:set>
                                    <p:anim calcmode="lin" valueType="num">
                                      <p:cBhvr additive="base">
                                        <p:cTn id="67" dur="500" fill="hold"/>
                                        <p:tgtEl>
                                          <p:spTgt spid="217092"/>
                                        </p:tgtEl>
                                        <p:attrNameLst>
                                          <p:attrName>ppt_x</p:attrName>
                                        </p:attrNameLst>
                                      </p:cBhvr>
                                      <p:tavLst>
                                        <p:tav tm="0">
                                          <p:val>
                                            <p:strVal val="1+#ppt_w/2"/>
                                          </p:val>
                                        </p:tav>
                                        <p:tav tm="100000">
                                          <p:val>
                                            <p:strVal val="#ppt_x"/>
                                          </p:val>
                                        </p:tav>
                                      </p:tavLst>
                                    </p:anim>
                                    <p:anim calcmode="lin" valueType="num">
                                      <p:cBhvr additive="base">
                                        <p:cTn id="68" dur="500" fill="hold"/>
                                        <p:tgtEl>
                                          <p:spTgt spid="2170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1663" y="1411288"/>
            <a:ext cx="7772400" cy="4114800"/>
          </a:xfrm>
        </p:spPr>
        <p:txBody>
          <a:bodyPr/>
          <a:lstStyle/>
          <a:p>
            <a:pPr>
              <a:lnSpc>
                <a:spcPct val="150000"/>
              </a:lnSpc>
              <a:spcBef>
                <a:spcPts val="0"/>
              </a:spcBef>
            </a:pPr>
            <a:r>
              <a:rPr lang="zh-CN" altLang="zh-CN" sz="2800" dirty="0"/>
              <a:t>动态口令按生成原理可分为</a:t>
            </a:r>
            <a:r>
              <a:rPr lang="zh-CN" altLang="zh-CN" sz="2800" dirty="0">
                <a:solidFill>
                  <a:srgbClr val="FF0000"/>
                </a:solidFill>
              </a:rPr>
              <a:t>非同步</a:t>
            </a:r>
            <a:r>
              <a:rPr lang="zh-CN" altLang="zh-CN" sz="2800" dirty="0"/>
              <a:t>和</a:t>
            </a:r>
            <a:r>
              <a:rPr lang="zh-CN" altLang="zh-CN" sz="2800" dirty="0">
                <a:solidFill>
                  <a:srgbClr val="FF0000"/>
                </a:solidFill>
              </a:rPr>
              <a:t>同步</a:t>
            </a:r>
            <a:r>
              <a:rPr lang="zh-CN" altLang="zh-CN" sz="2800" dirty="0"/>
              <a:t>两种认证技术。</a:t>
            </a:r>
            <a:endParaRPr lang="en-US" altLang="zh-CN" sz="2800" dirty="0"/>
          </a:p>
          <a:p>
            <a:pPr lvl="1">
              <a:lnSpc>
                <a:spcPct val="150000"/>
              </a:lnSpc>
              <a:spcBef>
                <a:spcPts val="0"/>
              </a:spcBef>
            </a:pPr>
            <a:r>
              <a:rPr lang="zh-CN" altLang="zh-CN" sz="2400" dirty="0"/>
              <a:t>非同步认证技术生成的动态口令主要是依据</a:t>
            </a:r>
            <a:r>
              <a:rPr lang="zh-CN" altLang="zh-CN" sz="2400" dirty="0">
                <a:solidFill>
                  <a:srgbClr val="FF0000"/>
                </a:solidFill>
              </a:rPr>
              <a:t>挑战</a:t>
            </a:r>
            <a:r>
              <a:rPr lang="zh-CN" altLang="en-US" sz="2400" dirty="0">
                <a:solidFill>
                  <a:srgbClr val="FF0000"/>
                </a:solidFill>
              </a:rPr>
              <a:t>－响</a:t>
            </a:r>
            <a:r>
              <a:rPr lang="zh-CN" altLang="zh-CN" sz="2400" dirty="0">
                <a:solidFill>
                  <a:srgbClr val="FF0000"/>
                </a:solidFill>
              </a:rPr>
              <a:t>应</a:t>
            </a:r>
            <a:r>
              <a:rPr lang="zh-CN" altLang="zh-CN" sz="2400" dirty="0"/>
              <a:t>原理来实现。</a:t>
            </a:r>
            <a:endParaRPr lang="en-US" altLang="zh-CN" sz="2400" dirty="0"/>
          </a:p>
          <a:p>
            <a:pPr lvl="1">
              <a:lnSpc>
                <a:spcPct val="150000"/>
              </a:lnSpc>
              <a:spcBef>
                <a:spcPts val="0"/>
              </a:spcBef>
            </a:pPr>
            <a:r>
              <a:rPr lang="zh-CN" altLang="zh-CN" sz="2400" dirty="0"/>
              <a:t>同步认证技术包括与时间有关的</a:t>
            </a:r>
            <a:r>
              <a:rPr lang="zh-CN" altLang="zh-CN" sz="2400" dirty="0">
                <a:solidFill>
                  <a:srgbClr val="FF0000"/>
                </a:solidFill>
              </a:rPr>
              <a:t>时钟同步认证</a:t>
            </a:r>
            <a:r>
              <a:rPr lang="zh-CN" altLang="zh-CN" sz="2400" dirty="0"/>
              <a:t>技术和与时间无关的</a:t>
            </a:r>
            <a:r>
              <a:rPr lang="zh-CN" altLang="zh-CN" sz="2400" dirty="0">
                <a:solidFill>
                  <a:srgbClr val="FF0000"/>
                </a:solidFill>
              </a:rPr>
              <a:t>事件同步认证</a:t>
            </a:r>
            <a:r>
              <a:rPr lang="zh-CN" altLang="zh-CN" sz="2400" dirty="0"/>
              <a:t>技术。</a:t>
            </a:r>
          </a:p>
          <a:p>
            <a:pPr>
              <a:lnSpc>
                <a:spcPct val="150000"/>
              </a:lnSpc>
              <a:spcBef>
                <a:spcPts val="0"/>
              </a:spcBef>
            </a:pPr>
            <a:endParaRPr lang="zh-CN" altLang="en-US" sz="2800" dirty="0"/>
          </a:p>
        </p:txBody>
      </p:sp>
      <p:sp>
        <p:nvSpPr>
          <p:cNvPr id="3" name="标题 2"/>
          <p:cNvSpPr>
            <a:spLocks noGrp="1"/>
          </p:cNvSpPr>
          <p:nvPr>
            <p:ph type="title"/>
          </p:nvPr>
        </p:nvSpPr>
        <p:spPr/>
        <p:txBody>
          <a:bodyPr/>
          <a:lstStyle/>
          <a:p>
            <a:r>
              <a:rPr lang="zh-CN" altLang="en-US" dirty="0"/>
              <a:t>动态口令分类</a:t>
            </a:r>
          </a:p>
        </p:txBody>
      </p:sp>
    </p:spTree>
    <p:extLst>
      <p:ext uri="{BB962C8B-B14F-4D97-AF65-F5344CB8AC3E}">
        <p14:creationId xmlns:p14="http://schemas.microsoft.com/office/powerpoint/2010/main" val="117795069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p:txBody>
          <a:bodyPr/>
          <a:lstStyle/>
          <a:p>
            <a:r>
              <a:rPr lang="zh-CN" altLang="en-US" smtClean="0"/>
              <a:t>混合信任模型</a:t>
            </a:r>
          </a:p>
        </p:txBody>
      </p:sp>
      <p:sp>
        <p:nvSpPr>
          <p:cNvPr id="101379" name="Rectangle 3"/>
          <p:cNvSpPr>
            <a:spLocks noGrp="1" noRot="1" noChangeArrowheads="1"/>
          </p:cNvSpPr>
          <p:nvPr>
            <p:ph type="body" idx="1"/>
          </p:nvPr>
        </p:nvSpPr>
        <p:spPr/>
        <p:txBody>
          <a:bodyPr/>
          <a:lstStyle/>
          <a:p>
            <a:r>
              <a:rPr lang="zh-CN" altLang="en-US" smtClean="0">
                <a:hlinkClick r:id="rId2" action="ppaction://hlinksldjump"/>
              </a:rPr>
              <a:t>连接下属层次结构</a:t>
            </a:r>
            <a:endParaRPr lang="zh-CN" altLang="en-US" smtClean="0"/>
          </a:p>
          <a:p>
            <a:r>
              <a:rPr lang="zh-CN" altLang="en-US" smtClean="0">
                <a:hlinkClick r:id="rId3" action="ppaction://hlinksldjump"/>
              </a:rPr>
              <a:t>层次结构中的交叉链接</a:t>
            </a:r>
            <a:endParaRPr lang="zh-CN" altLang="en-US" smtClean="0"/>
          </a:p>
        </p:txBody>
      </p:sp>
    </p:spTree>
    <p:extLst>
      <p:ext uri="{BB962C8B-B14F-4D97-AF65-F5344CB8AC3E}">
        <p14:creationId xmlns:p14="http://schemas.microsoft.com/office/powerpoint/2010/main" val="3466672157"/>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p:txBody>
          <a:bodyPr/>
          <a:lstStyle/>
          <a:p>
            <a:r>
              <a:rPr lang="zh-CN" altLang="en-US" smtClean="0"/>
              <a:t>采用下属层次结构的原因</a:t>
            </a:r>
          </a:p>
        </p:txBody>
      </p:sp>
      <p:sp>
        <p:nvSpPr>
          <p:cNvPr id="227331" name="Rectangle 3"/>
          <p:cNvSpPr>
            <a:spLocks noGrp="1" noRot="1" noChangeArrowheads="1"/>
          </p:cNvSpPr>
          <p:nvPr>
            <p:ph type="body" idx="1"/>
          </p:nvPr>
        </p:nvSpPr>
        <p:spPr/>
        <p:txBody>
          <a:bodyPr/>
          <a:lstStyle/>
          <a:p>
            <a:pPr>
              <a:lnSpc>
                <a:spcPct val="90000"/>
              </a:lnSpc>
            </a:pPr>
            <a:r>
              <a:rPr lang="zh-CN" altLang="en-US" sz="2800" smtClean="0"/>
              <a:t>管理开销小</a:t>
            </a:r>
          </a:p>
          <a:p>
            <a:pPr>
              <a:lnSpc>
                <a:spcPct val="90000"/>
              </a:lnSpc>
            </a:pPr>
            <a:r>
              <a:rPr lang="zh-CN" altLang="en-US" sz="2800" smtClean="0"/>
              <a:t>可扩展性好</a:t>
            </a:r>
          </a:p>
          <a:p>
            <a:pPr>
              <a:lnSpc>
                <a:spcPct val="90000"/>
              </a:lnSpc>
            </a:pPr>
            <a:r>
              <a:rPr lang="zh-CN" altLang="en-US" sz="2800" smtClean="0"/>
              <a:t>层次结构与许多组织内部结构吻合较好</a:t>
            </a:r>
          </a:p>
          <a:p>
            <a:pPr>
              <a:lnSpc>
                <a:spcPct val="90000"/>
              </a:lnSpc>
            </a:pPr>
            <a:r>
              <a:rPr lang="zh-CN" altLang="en-US" sz="2800" smtClean="0"/>
              <a:t>使用公共信任锚可以简化相应</a:t>
            </a:r>
            <a:r>
              <a:rPr lang="en-US" altLang="zh-CN" sz="2800" smtClean="0"/>
              <a:t>CA</a:t>
            </a:r>
            <a:r>
              <a:rPr lang="zh-CN" altLang="en-US" sz="2800" smtClean="0"/>
              <a:t>证书的分发</a:t>
            </a:r>
          </a:p>
          <a:p>
            <a:pPr>
              <a:lnSpc>
                <a:spcPct val="90000"/>
              </a:lnSpc>
            </a:pPr>
            <a:r>
              <a:rPr lang="zh-CN" altLang="en-US" sz="2800" smtClean="0"/>
              <a:t>最终实体到信任锚的路径固定，可在最终实体证书传送路径</a:t>
            </a:r>
          </a:p>
          <a:p>
            <a:pPr>
              <a:lnSpc>
                <a:spcPct val="90000"/>
              </a:lnSpc>
            </a:pPr>
            <a:r>
              <a:rPr lang="zh-CN" altLang="en-US" sz="2800" smtClean="0"/>
              <a:t>支持交叉证书链的应用程序太少</a:t>
            </a:r>
          </a:p>
          <a:p>
            <a:pPr>
              <a:lnSpc>
                <a:spcPct val="90000"/>
              </a:lnSpc>
            </a:pPr>
            <a:r>
              <a:rPr lang="zh-CN" altLang="en-US" sz="2800" smtClean="0"/>
              <a:t>只要信任模型不跨越信任域，对公共根达成一致很容易</a:t>
            </a:r>
          </a:p>
        </p:txBody>
      </p:sp>
      <p:pic>
        <p:nvPicPr>
          <p:cNvPr id="227332" name="Picture 4" descr="go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57126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 calcmode="lin" valueType="num">
                                      <p:cBhvr additive="base">
                                        <p:cTn id="7" dur="500" fill="hold"/>
                                        <p:tgtEl>
                                          <p:spTgt spid="22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2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7331">
                                            <p:txEl>
                                              <p:pRg st="1" end="1"/>
                                            </p:txEl>
                                          </p:spTgt>
                                        </p:tgtEl>
                                        <p:attrNameLst>
                                          <p:attrName>style.visibility</p:attrName>
                                        </p:attrNameLst>
                                      </p:cBhvr>
                                      <p:to>
                                        <p:strVal val="visible"/>
                                      </p:to>
                                    </p:set>
                                    <p:anim calcmode="lin" valueType="num">
                                      <p:cBhvr additive="base">
                                        <p:cTn id="13" dur="500" fill="hold"/>
                                        <p:tgtEl>
                                          <p:spTgt spid="227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2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7331">
                                            <p:txEl>
                                              <p:pRg st="2" end="2"/>
                                            </p:txEl>
                                          </p:spTgt>
                                        </p:tgtEl>
                                        <p:attrNameLst>
                                          <p:attrName>style.visibility</p:attrName>
                                        </p:attrNameLst>
                                      </p:cBhvr>
                                      <p:to>
                                        <p:strVal val="visible"/>
                                      </p:to>
                                    </p:set>
                                    <p:anim calcmode="lin" valueType="num">
                                      <p:cBhvr additive="base">
                                        <p:cTn id="19" dur="500" fill="hold"/>
                                        <p:tgtEl>
                                          <p:spTgt spid="2273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27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7331">
                                            <p:txEl>
                                              <p:pRg st="3" end="3"/>
                                            </p:txEl>
                                          </p:spTgt>
                                        </p:tgtEl>
                                        <p:attrNameLst>
                                          <p:attrName>style.visibility</p:attrName>
                                        </p:attrNameLst>
                                      </p:cBhvr>
                                      <p:to>
                                        <p:strVal val="visible"/>
                                      </p:to>
                                    </p:set>
                                    <p:anim calcmode="lin" valueType="num">
                                      <p:cBhvr additive="base">
                                        <p:cTn id="25" dur="500" fill="hold"/>
                                        <p:tgtEl>
                                          <p:spTgt spid="2273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27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7331">
                                            <p:txEl>
                                              <p:pRg st="4" end="4"/>
                                            </p:txEl>
                                          </p:spTgt>
                                        </p:tgtEl>
                                        <p:attrNameLst>
                                          <p:attrName>style.visibility</p:attrName>
                                        </p:attrNameLst>
                                      </p:cBhvr>
                                      <p:to>
                                        <p:strVal val="visible"/>
                                      </p:to>
                                    </p:set>
                                    <p:anim calcmode="lin" valueType="num">
                                      <p:cBhvr additive="base">
                                        <p:cTn id="31" dur="500" fill="hold"/>
                                        <p:tgtEl>
                                          <p:spTgt spid="2273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273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27331">
                                            <p:txEl>
                                              <p:pRg st="5" end="5"/>
                                            </p:txEl>
                                          </p:spTgt>
                                        </p:tgtEl>
                                        <p:attrNameLst>
                                          <p:attrName>style.visibility</p:attrName>
                                        </p:attrNameLst>
                                      </p:cBhvr>
                                      <p:to>
                                        <p:strVal val="visible"/>
                                      </p:to>
                                    </p:set>
                                    <p:anim calcmode="lin" valueType="num">
                                      <p:cBhvr additive="base">
                                        <p:cTn id="37" dur="500" fill="hold"/>
                                        <p:tgtEl>
                                          <p:spTgt spid="22733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273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27331">
                                            <p:txEl>
                                              <p:pRg st="6" end="6"/>
                                            </p:txEl>
                                          </p:spTgt>
                                        </p:tgtEl>
                                        <p:attrNameLst>
                                          <p:attrName>style.visibility</p:attrName>
                                        </p:attrNameLst>
                                      </p:cBhvr>
                                      <p:to>
                                        <p:strVal val="visible"/>
                                      </p:to>
                                    </p:set>
                                    <p:anim calcmode="lin" valueType="num">
                                      <p:cBhvr additive="base">
                                        <p:cTn id="43" dur="500" fill="hold"/>
                                        <p:tgtEl>
                                          <p:spTgt spid="22733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273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27332"/>
                                        </p:tgtEl>
                                        <p:attrNameLst>
                                          <p:attrName>style.visibility</p:attrName>
                                        </p:attrNameLst>
                                      </p:cBhvr>
                                      <p:to>
                                        <p:strVal val="visible"/>
                                      </p:to>
                                    </p:set>
                                    <p:anim calcmode="lin" valueType="num">
                                      <p:cBhvr additive="base">
                                        <p:cTn id="49" dur="500" fill="hold"/>
                                        <p:tgtEl>
                                          <p:spTgt spid="227332"/>
                                        </p:tgtEl>
                                        <p:attrNameLst>
                                          <p:attrName>ppt_x</p:attrName>
                                        </p:attrNameLst>
                                      </p:cBhvr>
                                      <p:tavLst>
                                        <p:tav tm="0">
                                          <p:val>
                                            <p:strVal val="1+#ppt_w/2"/>
                                          </p:val>
                                        </p:tav>
                                        <p:tav tm="100000">
                                          <p:val>
                                            <p:strVal val="#ppt_x"/>
                                          </p:val>
                                        </p:tav>
                                      </p:tavLst>
                                    </p:anim>
                                    <p:anim calcmode="lin" valueType="num">
                                      <p:cBhvr additive="base">
                                        <p:cTn id="50" dur="500" fill="hold"/>
                                        <p:tgtEl>
                                          <p:spTgt spid="227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p:txBody>
          <a:bodyPr/>
          <a:lstStyle/>
          <a:p>
            <a:r>
              <a:rPr lang="zh-CN" altLang="en-US" smtClean="0"/>
              <a:t>连接下属层次结构</a:t>
            </a:r>
          </a:p>
        </p:txBody>
      </p:sp>
      <p:sp>
        <p:nvSpPr>
          <p:cNvPr id="228355" name="Rectangle 3"/>
          <p:cNvSpPr>
            <a:spLocks noGrp="1" noRot="1" noChangeArrowheads="1"/>
          </p:cNvSpPr>
          <p:nvPr>
            <p:ph type="body" idx="1"/>
          </p:nvPr>
        </p:nvSpPr>
        <p:spPr/>
        <p:txBody>
          <a:bodyPr/>
          <a:lstStyle/>
          <a:p>
            <a:r>
              <a:rPr lang="zh-CN" altLang="en-US" smtClean="0">
                <a:hlinkClick r:id="rId2" action="ppaction://hlinksldjump"/>
              </a:rPr>
              <a:t>已经建立多个下属层次结构</a:t>
            </a:r>
            <a:endParaRPr lang="zh-CN" altLang="en-US" smtClean="0"/>
          </a:p>
          <a:p>
            <a:r>
              <a:rPr lang="zh-CN" altLang="en-US" smtClean="0"/>
              <a:t>每个根</a:t>
            </a:r>
            <a:r>
              <a:rPr lang="en-US" altLang="zh-CN" smtClean="0"/>
              <a:t>CA</a:t>
            </a:r>
            <a:r>
              <a:rPr lang="zh-CN" altLang="en-US" smtClean="0"/>
              <a:t>和其他根</a:t>
            </a:r>
            <a:r>
              <a:rPr lang="en-US" altLang="zh-CN" smtClean="0"/>
              <a:t>CA</a:t>
            </a:r>
            <a:r>
              <a:rPr lang="zh-CN" altLang="en-US" smtClean="0"/>
              <a:t>交叉认证</a:t>
            </a:r>
          </a:p>
          <a:p>
            <a:pPr lvl="1"/>
            <a:r>
              <a:rPr lang="zh-CN" altLang="en-US" smtClean="0"/>
              <a:t>内环形</a:t>
            </a:r>
          </a:p>
          <a:p>
            <a:pPr lvl="1"/>
            <a:r>
              <a:rPr lang="zh-CN" altLang="en-US" smtClean="0"/>
              <a:t>集线器形</a:t>
            </a:r>
          </a:p>
          <a:p>
            <a:r>
              <a:rPr lang="zh-CN" altLang="en-US" smtClean="0"/>
              <a:t>适用于规模较小、希望互相连接信任模型的一组企业</a:t>
            </a:r>
          </a:p>
          <a:p>
            <a:r>
              <a:rPr lang="zh-CN" altLang="en-US" smtClean="0"/>
              <a:t>在大规模电子商务环境下有可扩展性问题</a:t>
            </a:r>
          </a:p>
          <a:p>
            <a:endParaRPr lang="en-US" altLang="zh-CN" smtClean="0"/>
          </a:p>
        </p:txBody>
      </p:sp>
    </p:spTree>
    <p:extLst>
      <p:ext uri="{BB962C8B-B14F-4D97-AF65-F5344CB8AC3E}">
        <p14:creationId xmlns:p14="http://schemas.microsoft.com/office/powerpoint/2010/main" val="3523842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 calcmode="lin" valueType="num">
                                      <p:cBhvr additive="base">
                                        <p:cTn id="7" dur="500" fill="hold"/>
                                        <p:tgtEl>
                                          <p:spTgt spid="2283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28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8355">
                                            <p:txEl>
                                              <p:pRg st="1" end="1"/>
                                            </p:txEl>
                                          </p:spTgt>
                                        </p:tgtEl>
                                        <p:attrNameLst>
                                          <p:attrName>style.visibility</p:attrName>
                                        </p:attrNameLst>
                                      </p:cBhvr>
                                      <p:to>
                                        <p:strVal val="visible"/>
                                      </p:to>
                                    </p:set>
                                    <p:anim calcmode="lin" valueType="num">
                                      <p:cBhvr additive="base">
                                        <p:cTn id="13" dur="500" fill="hold"/>
                                        <p:tgtEl>
                                          <p:spTgt spid="2283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28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8355">
                                            <p:txEl>
                                              <p:pRg st="2" end="2"/>
                                            </p:txEl>
                                          </p:spTgt>
                                        </p:tgtEl>
                                        <p:attrNameLst>
                                          <p:attrName>style.visibility</p:attrName>
                                        </p:attrNameLst>
                                      </p:cBhvr>
                                      <p:to>
                                        <p:strVal val="visible"/>
                                      </p:to>
                                    </p:set>
                                    <p:anim calcmode="lin" valueType="num">
                                      <p:cBhvr additive="base">
                                        <p:cTn id="19" dur="500" fill="hold"/>
                                        <p:tgtEl>
                                          <p:spTgt spid="2283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283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8355">
                                            <p:txEl>
                                              <p:pRg st="3" end="3"/>
                                            </p:txEl>
                                          </p:spTgt>
                                        </p:tgtEl>
                                        <p:attrNameLst>
                                          <p:attrName>style.visibility</p:attrName>
                                        </p:attrNameLst>
                                      </p:cBhvr>
                                      <p:to>
                                        <p:strVal val="visible"/>
                                      </p:to>
                                    </p:set>
                                    <p:anim calcmode="lin" valueType="num">
                                      <p:cBhvr additive="base">
                                        <p:cTn id="25" dur="500" fill="hold"/>
                                        <p:tgtEl>
                                          <p:spTgt spid="2283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283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8355">
                                            <p:txEl>
                                              <p:pRg st="4" end="4"/>
                                            </p:txEl>
                                          </p:spTgt>
                                        </p:tgtEl>
                                        <p:attrNameLst>
                                          <p:attrName>style.visibility</p:attrName>
                                        </p:attrNameLst>
                                      </p:cBhvr>
                                      <p:to>
                                        <p:strVal val="visible"/>
                                      </p:to>
                                    </p:set>
                                    <p:anim calcmode="lin" valueType="num">
                                      <p:cBhvr additive="base">
                                        <p:cTn id="31" dur="500" fill="hold"/>
                                        <p:tgtEl>
                                          <p:spTgt spid="2283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283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28355">
                                            <p:txEl>
                                              <p:pRg st="5" end="5"/>
                                            </p:txEl>
                                          </p:spTgt>
                                        </p:tgtEl>
                                        <p:attrNameLst>
                                          <p:attrName>style.visibility</p:attrName>
                                        </p:attrNameLst>
                                      </p:cBhvr>
                                      <p:to>
                                        <p:strVal val="visible"/>
                                      </p:to>
                                    </p:set>
                                    <p:anim calcmode="lin" valueType="num">
                                      <p:cBhvr additive="base">
                                        <p:cTn id="37" dur="500" fill="hold"/>
                                        <p:tgtEl>
                                          <p:spTgt spid="22835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2835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a:xfrm>
            <a:off x="304800" y="304800"/>
            <a:ext cx="8540750" cy="1143000"/>
          </a:xfrm>
        </p:spPr>
        <p:txBody>
          <a:bodyPr/>
          <a:lstStyle/>
          <a:p>
            <a:r>
              <a:rPr lang="zh-CN" altLang="en-US" smtClean="0"/>
              <a:t>连接下属层次结构</a:t>
            </a:r>
          </a:p>
        </p:txBody>
      </p:sp>
      <p:grpSp>
        <p:nvGrpSpPr>
          <p:cNvPr id="104451" name="Group 22"/>
          <p:cNvGrpSpPr>
            <a:grpSpLocks/>
          </p:cNvGrpSpPr>
          <p:nvPr/>
        </p:nvGrpSpPr>
        <p:grpSpPr bwMode="auto">
          <a:xfrm>
            <a:off x="3276600" y="1295400"/>
            <a:ext cx="2362200" cy="2209800"/>
            <a:chOff x="864" y="1056"/>
            <a:chExt cx="3936" cy="2592"/>
          </a:xfrm>
        </p:grpSpPr>
        <p:sp>
          <p:nvSpPr>
            <p:cNvPr id="104515" name="Rectangle 4"/>
            <p:cNvSpPr>
              <a:spLocks noChangeArrowheads="1"/>
            </p:cNvSpPr>
            <p:nvPr/>
          </p:nvSpPr>
          <p:spPr bwMode="auto">
            <a:xfrm>
              <a:off x="2544" y="1056"/>
              <a:ext cx="576" cy="432"/>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
              </a:r>
              <a:br>
                <a:rPr lang="en-US" altLang="zh-CN" sz="1600" b="1">
                  <a:solidFill>
                    <a:srgbClr val="00504E"/>
                  </a:solidFill>
                  <a:ea typeface="黑体" panose="02010609060101010101" pitchFamily="49" charset="-122"/>
                  <a:cs typeface="Arial" panose="020B0604020202020204" pitchFamily="34" charset="0"/>
                </a:rPr>
              </a:br>
              <a:r>
                <a:rPr lang="zh-CN" altLang="en-US" sz="1600" b="1">
                  <a:solidFill>
                    <a:srgbClr val="00504E"/>
                  </a:solidFill>
                  <a:ea typeface="黑体" panose="02010609060101010101" pitchFamily="49" charset="-122"/>
                  <a:cs typeface="Arial" panose="020B0604020202020204" pitchFamily="34" charset="0"/>
                </a:rPr>
                <a:t>根</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br>
                <a:rPr lang="en-US" altLang="zh-CN" sz="1600" b="1">
                  <a:solidFill>
                    <a:srgbClr val="00504E"/>
                  </a:solidFill>
                  <a:ea typeface="黑体" panose="02010609060101010101" pitchFamily="49" charset="-122"/>
                  <a:cs typeface="Arial" panose="020B0604020202020204" pitchFamily="34" charset="0"/>
                </a:rPr>
              </a:br>
              <a:endParaRPr lang="en-US" altLang="zh-CN" sz="1600" b="1">
                <a:solidFill>
                  <a:srgbClr val="00504E"/>
                </a:solidFill>
                <a:ea typeface="黑体" panose="02010609060101010101" pitchFamily="49" charset="-122"/>
                <a:cs typeface="Arial" panose="020B0604020202020204" pitchFamily="34" charset="0"/>
              </a:endParaRPr>
            </a:p>
          </p:txBody>
        </p:sp>
        <p:sp>
          <p:nvSpPr>
            <p:cNvPr id="104516" name="Rectangle 5"/>
            <p:cNvSpPr>
              <a:spLocks noChangeArrowheads="1"/>
            </p:cNvSpPr>
            <p:nvPr/>
          </p:nvSpPr>
          <p:spPr bwMode="auto">
            <a:xfrm>
              <a:off x="3648" y="1680"/>
              <a:ext cx="576" cy="432"/>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中介</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517" name="Rectangle 6"/>
            <p:cNvSpPr>
              <a:spLocks noChangeArrowheads="1"/>
            </p:cNvSpPr>
            <p:nvPr/>
          </p:nvSpPr>
          <p:spPr bwMode="auto">
            <a:xfrm>
              <a:off x="1488" y="1728"/>
              <a:ext cx="576" cy="432"/>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中介</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518" name="AutoShape 7"/>
            <p:cNvSpPr>
              <a:spLocks noChangeArrowheads="1"/>
            </p:cNvSpPr>
            <p:nvPr/>
          </p:nvSpPr>
          <p:spPr bwMode="auto">
            <a:xfrm>
              <a:off x="864" y="2640"/>
              <a:ext cx="576" cy="4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519" name="AutoShape 8"/>
            <p:cNvSpPr>
              <a:spLocks noChangeArrowheads="1"/>
            </p:cNvSpPr>
            <p:nvPr/>
          </p:nvSpPr>
          <p:spPr bwMode="auto">
            <a:xfrm>
              <a:off x="3072" y="2640"/>
              <a:ext cx="576" cy="4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520" name="AutoShape 9"/>
            <p:cNvSpPr>
              <a:spLocks noChangeArrowheads="1"/>
            </p:cNvSpPr>
            <p:nvPr/>
          </p:nvSpPr>
          <p:spPr bwMode="auto">
            <a:xfrm>
              <a:off x="4224" y="2640"/>
              <a:ext cx="576" cy="4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521" name="AutoShape 10"/>
            <p:cNvSpPr>
              <a:spLocks noChangeArrowheads="1"/>
            </p:cNvSpPr>
            <p:nvPr/>
          </p:nvSpPr>
          <p:spPr bwMode="auto">
            <a:xfrm>
              <a:off x="2016" y="2640"/>
              <a:ext cx="576" cy="4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522" name="AutoShape 11"/>
            <p:cNvSpPr>
              <a:spLocks noChangeArrowheads="1"/>
            </p:cNvSpPr>
            <p:nvPr/>
          </p:nvSpPr>
          <p:spPr bwMode="auto">
            <a:xfrm>
              <a:off x="1008" y="3312"/>
              <a:ext cx="336" cy="336"/>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104523" name="AutoShape 12"/>
            <p:cNvSpPr>
              <a:spLocks noChangeArrowheads="1"/>
            </p:cNvSpPr>
            <p:nvPr/>
          </p:nvSpPr>
          <p:spPr bwMode="auto">
            <a:xfrm>
              <a:off x="4416" y="3312"/>
              <a:ext cx="336" cy="336"/>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104524" name="Text Box 13"/>
            <p:cNvSpPr txBox="1">
              <a:spLocks noChangeArrowheads="1"/>
            </p:cNvSpPr>
            <p:nvPr/>
          </p:nvSpPr>
          <p:spPr bwMode="auto">
            <a:xfrm>
              <a:off x="1295" y="3264"/>
              <a:ext cx="292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     ……   ……</a:t>
              </a:r>
            </a:p>
          </p:txBody>
        </p:sp>
        <p:sp>
          <p:nvSpPr>
            <p:cNvPr id="104525" name="Line 14"/>
            <p:cNvSpPr>
              <a:spLocks noChangeShapeType="1"/>
            </p:cNvSpPr>
            <p:nvPr/>
          </p:nvSpPr>
          <p:spPr bwMode="auto">
            <a:xfrm>
              <a:off x="4560" y="3150"/>
              <a:ext cx="0"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526" name="Line 15"/>
            <p:cNvSpPr>
              <a:spLocks noChangeShapeType="1"/>
            </p:cNvSpPr>
            <p:nvPr/>
          </p:nvSpPr>
          <p:spPr bwMode="auto">
            <a:xfrm>
              <a:off x="1170" y="3099"/>
              <a:ext cx="0"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527" name="Line 16"/>
            <p:cNvSpPr>
              <a:spLocks noChangeShapeType="1"/>
            </p:cNvSpPr>
            <p:nvPr/>
          </p:nvSpPr>
          <p:spPr bwMode="auto">
            <a:xfrm flipH="1">
              <a:off x="1968" y="1440"/>
              <a:ext cx="576"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528" name="Line 17"/>
            <p:cNvSpPr>
              <a:spLocks noChangeShapeType="1"/>
            </p:cNvSpPr>
            <p:nvPr/>
          </p:nvSpPr>
          <p:spPr bwMode="auto">
            <a:xfrm>
              <a:off x="3168" y="1440"/>
              <a:ext cx="672"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529" name="Line 18"/>
            <p:cNvSpPr>
              <a:spLocks noChangeShapeType="1"/>
            </p:cNvSpPr>
            <p:nvPr/>
          </p:nvSpPr>
          <p:spPr bwMode="auto">
            <a:xfrm flipH="1">
              <a:off x="1248" y="2208"/>
              <a:ext cx="432"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530" name="Line 19"/>
            <p:cNvSpPr>
              <a:spLocks noChangeShapeType="1"/>
            </p:cNvSpPr>
            <p:nvPr/>
          </p:nvSpPr>
          <p:spPr bwMode="auto">
            <a:xfrm>
              <a:off x="1872" y="2208"/>
              <a:ext cx="336"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531" name="Line 20"/>
            <p:cNvSpPr>
              <a:spLocks noChangeShapeType="1"/>
            </p:cNvSpPr>
            <p:nvPr/>
          </p:nvSpPr>
          <p:spPr bwMode="auto">
            <a:xfrm flipH="1">
              <a:off x="3408" y="2208"/>
              <a:ext cx="480"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532" name="Line 21"/>
            <p:cNvSpPr>
              <a:spLocks noChangeShapeType="1"/>
            </p:cNvSpPr>
            <p:nvPr/>
          </p:nvSpPr>
          <p:spPr bwMode="auto">
            <a:xfrm>
              <a:off x="4032" y="2208"/>
              <a:ext cx="480"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grpSp>
      <p:grpSp>
        <p:nvGrpSpPr>
          <p:cNvPr id="104452" name="Group 23"/>
          <p:cNvGrpSpPr>
            <a:grpSpLocks/>
          </p:cNvGrpSpPr>
          <p:nvPr/>
        </p:nvGrpSpPr>
        <p:grpSpPr bwMode="auto">
          <a:xfrm>
            <a:off x="3276600" y="4419600"/>
            <a:ext cx="2362200" cy="2362200"/>
            <a:chOff x="864" y="1056"/>
            <a:chExt cx="3936" cy="2592"/>
          </a:xfrm>
        </p:grpSpPr>
        <p:sp>
          <p:nvSpPr>
            <p:cNvPr id="104497" name="Rectangle 24"/>
            <p:cNvSpPr>
              <a:spLocks noChangeArrowheads="1"/>
            </p:cNvSpPr>
            <p:nvPr/>
          </p:nvSpPr>
          <p:spPr bwMode="auto">
            <a:xfrm>
              <a:off x="2544" y="1056"/>
              <a:ext cx="576" cy="432"/>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
              </a:r>
              <a:br>
                <a:rPr lang="en-US" altLang="zh-CN" sz="1600" b="1">
                  <a:solidFill>
                    <a:srgbClr val="00504E"/>
                  </a:solidFill>
                  <a:ea typeface="黑体" panose="02010609060101010101" pitchFamily="49" charset="-122"/>
                  <a:cs typeface="Arial" panose="020B0604020202020204" pitchFamily="34" charset="0"/>
                </a:rPr>
              </a:br>
              <a:r>
                <a:rPr lang="zh-CN" altLang="en-US" sz="1600" b="1">
                  <a:solidFill>
                    <a:srgbClr val="00504E"/>
                  </a:solidFill>
                  <a:ea typeface="黑体" panose="02010609060101010101" pitchFamily="49" charset="-122"/>
                  <a:cs typeface="Arial" panose="020B0604020202020204" pitchFamily="34" charset="0"/>
                </a:rPr>
                <a:t>根</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br>
                <a:rPr lang="en-US" altLang="zh-CN" sz="1600" b="1">
                  <a:solidFill>
                    <a:srgbClr val="00504E"/>
                  </a:solidFill>
                  <a:ea typeface="黑体" panose="02010609060101010101" pitchFamily="49" charset="-122"/>
                  <a:cs typeface="Arial" panose="020B0604020202020204" pitchFamily="34" charset="0"/>
                </a:rPr>
              </a:br>
              <a:endParaRPr lang="en-US" altLang="zh-CN" sz="1600" b="1">
                <a:solidFill>
                  <a:srgbClr val="00504E"/>
                </a:solidFill>
                <a:ea typeface="黑体" panose="02010609060101010101" pitchFamily="49" charset="-122"/>
                <a:cs typeface="Arial" panose="020B0604020202020204" pitchFamily="34" charset="0"/>
              </a:endParaRPr>
            </a:p>
          </p:txBody>
        </p:sp>
        <p:sp>
          <p:nvSpPr>
            <p:cNvPr id="104498" name="Rectangle 25"/>
            <p:cNvSpPr>
              <a:spLocks noChangeArrowheads="1"/>
            </p:cNvSpPr>
            <p:nvPr/>
          </p:nvSpPr>
          <p:spPr bwMode="auto">
            <a:xfrm>
              <a:off x="3648" y="1680"/>
              <a:ext cx="576" cy="432"/>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中介</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499" name="Rectangle 26"/>
            <p:cNvSpPr>
              <a:spLocks noChangeArrowheads="1"/>
            </p:cNvSpPr>
            <p:nvPr/>
          </p:nvSpPr>
          <p:spPr bwMode="auto">
            <a:xfrm>
              <a:off x="1488" y="1728"/>
              <a:ext cx="576" cy="432"/>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中介</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500" name="AutoShape 27"/>
            <p:cNvSpPr>
              <a:spLocks noChangeArrowheads="1"/>
            </p:cNvSpPr>
            <p:nvPr/>
          </p:nvSpPr>
          <p:spPr bwMode="auto">
            <a:xfrm>
              <a:off x="864" y="2640"/>
              <a:ext cx="576" cy="4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501" name="AutoShape 28"/>
            <p:cNvSpPr>
              <a:spLocks noChangeArrowheads="1"/>
            </p:cNvSpPr>
            <p:nvPr/>
          </p:nvSpPr>
          <p:spPr bwMode="auto">
            <a:xfrm>
              <a:off x="3072" y="2640"/>
              <a:ext cx="576" cy="4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502" name="AutoShape 29"/>
            <p:cNvSpPr>
              <a:spLocks noChangeArrowheads="1"/>
            </p:cNvSpPr>
            <p:nvPr/>
          </p:nvSpPr>
          <p:spPr bwMode="auto">
            <a:xfrm>
              <a:off x="4224" y="2640"/>
              <a:ext cx="576" cy="4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503" name="AutoShape 30"/>
            <p:cNvSpPr>
              <a:spLocks noChangeArrowheads="1"/>
            </p:cNvSpPr>
            <p:nvPr/>
          </p:nvSpPr>
          <p:spPr bwMode="auto">
            <a:xfrm>
              <a:off x="2016" y="2640"/>
              <a:ext cx="576" cy="4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504" name="AutoShape 31"/>
            <p:cNvSpPr>
              <a:spLocks noChangeArrowheads="1"/>
            </p:cNvSpPr>
            <p:nvPr/>
          </p:nvSpPr>
          <p:spPr bwMode="auto">
            <a:xfrm>
              <a:off x="1008" y="3312"/>
              <a:ext cx="336" cy="336"/>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104505" name="AutoShape 32"/>
            <p:cNvSpPr>
              <a:spLocks noChangeArrowheads="1"/>
            </p:cNvSpPr>
            <p:nvPr/>
          </p:nvSpPr>
          <p:spPr bwMode="auto">
            <a:xfrm>
              <a:off x="4416" y="3312"/>
              <a:ext cx="336" cy="336"/>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104506" name="Text Box 33"/>
            <p:cNvSpPr txBox="1">
              <a:spLocks noChangeArrowheads="1"/>
            </p:cNvSpPr>
            <p:nvPr/>
          </p:nvSpPr>
          <p:spPr bwMode="auto">
            <a:xfrm>
              <a:off x="1295" y="3265"/>
              <a:ext cx="292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     ……   ……</a:t>
              </a:r>
            </a:p>
          </p:txBody>
        </p:sp>
        <p:sp>
          <p:nvSpPr>
            <p:cNvPr id="104507" name="Line 34"/>
            <p:cNvSpPr>
              <a:spLocks noChangeShapeType="1"/>
            </p:cNvSpPr>
            <p:nvPr/>
          </p:nvSpPr>
          <p:spPr bwMode="auto">
            <a:xfrm>
              <a:off x="4560" y="3150"/>
              <a:ext cx="0"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508" name="Line 35"/>
            <p:cNvSpPr>
              <a:spLocks noChangeShapeType="1"/>
            </p:cNvSpPr>
            <p:nvPr/>
          </p:nvSpPr>
          <p:spPr bwMode="auto">
            <a:xfrm>
              <a:off x="1170" y="3099"/>
              <a:ext cx="0"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509" name="Line 36"/>
            <p:cNvSpPr>
              <a:spLocks noChangeShapeType="1"/>
            </p:cNvSpPr>
            <p:nvPr/>
          </p:nvSpPr>
          <p:spPr bwMode="auto">
            <a:xfrm flipH="1">
              <a:off x="1968" y="1440"/>
              <a:ext cx="576"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510" name="Line 37"/>
            <p:cNvSpPr>
              <a:spLocks noChangeShapeType="1"/>
            </p:cNvSpPr>
            <p:nvPr/>
          </p:nvSpPr>
          <p:spPr bwMode="auto">
            <a:xfrm>
              <a:off x="3168" y="1440"/>
              <a:ext cx="672"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511" name="Line 38"/>
            <p:cNvSpPr>
              <a:spLocks noChangeShapeType="1"/>
            </p:cNvSpPr>
            <p:nvPr/>
          </p:nvSpPr>
          <p:spPr bwMode="auto">
            <a:xfrm flipH="1">
              <a:off x="1248" y="2208"/>
              <a:ext cx="432"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512" name="Line 39"/>
            <p:cNvSpPr>
              <a:spLocks noChangeShapeType="1"/>
            </p:cNvSpPr>
            <p:nvPr/>
          </p:nvSpPr>
          <p:spPr bwMode="auto">
            <a:xfrm>
              <a:off x="1872" y="2208"/>
              <a:ext cx="336"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513" name="Line 40"/>
            <p:cNvSpPr>
              <a:spLocks noChangeShapeType="1"/>
            </p:cNvSpPr>
            <p:nvPr/>
          </p:nvSpPr>
          <p:spPr bwMode="auto">
            <a:xfrm flipH="1">
              <a:off x="3408" y="2208"/>
              <a:ext cx="480"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514" name="Line 41"/>
            <p:cNvSpPr>
              <a:spLocks noChangeShapeType="1"/>
            </p:cNvSpPr>
            <p:nvPr/>
          </p:nvSpPr>
          <p:spPr bwMode="auto">
            <a:xfrm>
              <a:off x="4032" y="2208"/>
              <a:ext cx="480"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grpSp>
      <p:grpSp>
        <p:nvGrpSpPr>
          <p:cNvPr id="104453" name="Group 61"/>
          <p:cNvGrpSpPr>
            <a:grpSpLocks/>
          </p:cNvGrpSpPr>
          <p:nvPr/>
        </p:nvGrpSpPr>
        <p:grpSpPr bwMode="auto">
          <a:xfrm>
            <a:off x="6172200" y="2667000"/>
            <a:ext cx="2362200" cy="2209800"/>
            <a:chOff x="3936" y="2160"/>
            <a:chExt cx="1488" cy="1392"/>
          </a:xfrm>
        </p:grpSpPr>
        <p:sp>
          <p:nvSpPr>
            <p:cNvPr id="104479" name="Rectangle 43"/>
            <p:cNvSpPr>
              <a:spLocks noChangeArrowheads="1"/>
            </p:cNvSpPr>
            <p:nvPr/>
          </p:nvSpPr>
          <p:spPr bwMode="auto">
            <a:xfrm>
              <a:off x="4176" y="2160"/>
              <a:ext cx="218" cy="232"/>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
              </a:r>
              <a:br>
                <a:rPr lang="en-US" altLang="zh-CN" sz="1600" b="1">
                  <a:solidFill>
                    <a:srgbClr val="00504E"/>
                  </a:solidFill>
                  <a:ea typeface="黑体" panose="02010609060101010101" pitchFamily="49" charset="-122"/>
                  <a:cs typeface="Arial" panose="020B0604020202020204" pitchFamily="34" charset="0"/>
                </a:rPr>
              </a:br>
              <a:r>
                <a:rPr lang="zh-CN" altLang="en-US" sz="1600" b="1">
                  <a:solidFill>
                    <a:srgbClr val="00504E"/>
                  </a:solidFill>
                  <a:ea typeface="黑体" panose="02010609060101010101" pitchFamily="49" charset="-122"/>
                  <a:cs typeface="Arial" panose="020B0604020202020204" pitchFamily="34" charset="0"/>
                </a:rPr>
                <a:t>根</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br>
                <a:rPr lang="en-US" altLang="zh-CN" sz="1600" b="1">
                  <a:solidFill>
                    <a:srgbClr val="00504E"/>
                  </a:solidFill>
                  <a:ea typeface="黑体" panose="02010609060101010101" pitchFamily="49" charset="-122"/>
                  <a:cs typeface="Arial" panose="020B0604020202020204" pitchFamily="34" charset="0"/>
                </a:rPr>
              </a:br>
              <a:endParaRPr lang="en-US" altLang="zh-CN" sz="1600" b="1">
                <a:solidFill>
                  <a:srgbClr val="00504E"/>
                </a:solidFill>
                <a:ea typeface="黑体" panose="02010609060101010101" pitchFamily="49" charset="-122"/>
                <a:cs typeface="Arial" panose="020B0604020202020204" pitchFamily="34" charset="0"/>
              </a:endParaRPr>
            </a:p>
          </p:txBody>
        </p:sp>
        <p:sp>
          <p:nvSpPr>
            <p:cNvPr id="104480" name="Rectangle 44"/>
            <p:cNvSpPr>
              <a:spLocks noChangeArrowheads="1"/>
            </p:cNvSpPr>
            <p:nvPr/>
          </p:nvSpPr>
          <p:spPr bwMode="auto">
            <a:xfrm>
              <a:off x="4988" y="2495"/>
              <a:ext cx="218" cy="232"/>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中介</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481" name="Rectangle 45"/>
            <p:cNvSpPr>
              <a:spLocks noChangeArrowheads="1"/>
            </p:cNvSpPr>
            <p:nvPr/>
          </p:nvSpPr>
          <p:spPr bwMode="auto">
            <a:xfrm>
              <a:off x="4172" y="2521"/>
              <a:ext cx="218" cy="232"/>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中介</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482" name="AutoShape 46"/>
            <p:cNvSpPr>
              <a:spLocks noChangeArrowheads="1"/>
            </p:cNvSpPr>
            <p:nvPr/>
          </p:nvSpPr>
          <p:spPr bwMode="auto">
            <a:xfrm>
              <a:off x="3936" y="3011"/>
              <a:ext cx="218" cy="2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483" name="AutoShape 47"/>
            <p:cNvSpPr>
              <a:spLocks noChangeArrowheads="1"/>
            </p:cNvSpPr>
            <p:nvPr/>
          </p:nvSpPr>
          <p:spPr bwMode="auto">
            <a:xfrm>
              <a:off x="4771" y="3011"/>
              <a:ext cx="217" cy="2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484" name="AutoShape 48"/>
            <p:cNvSpPr>
              <a:spLocks noChangeArrowheads="1"/>
            </p:cNvSpPr>
            <p:nvPr/>
          </p:nvSpPr>
          <p:spPr bwMode="auto">
            <a:xfrm>
              <a:off x="5206" y="3011"/>
              <a:ext cx="218" cy="2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485" name="AutoShape 49"/>
            <p:cNvSpPr>
              <a:spLocks noChangeArrowheads="1"/>
            </p:cNvSpPr>
            <p:nvPr/>
          </p:nvSpPr>
          <p:spPr bwMode="auto">
            <a:xfrm>
              <a:off x="4372" y="3011"/>
              <a:ext cx="217" cy="2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486" name="AutoShape 50"/>
            <p:cNvSpPr>
              <a:spLocks noChangeArrowheads="1"/>
            </p:cNvSpPr>
            <p:nvPr/>
          </p:nvSpPr>
          <p:spPr bwMode="auto">
            <a:xfrm>
              <a:off x="3990" y="3372"/>
              <a:ext cx="127" cy="180"/>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104487" name="AutoShape 51"/>
            <p:cNvSpPr>
              <a:spLocks noChangeArrowheads="1"/>
            </p:cNvSpPr>
            <p:nvPr/>
          </p:nvSpPr>
          <p:spPr bwMode="auto">
            <a:xfrm>
              <a:off x="5279" y="3372"/>
              <a:ext cx="127" cy="180"/>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104488" name="Text Box 52"/>
            <p:cNvSpPr txBox="1">
              <a:spLocks noChangeArrowheads="1"/>
            </p:cNvSpPr>
            <p:nvPr/>
          </p:nvSpPr>
          <p:spPr bwMode="auto">
            <a:xfrm>
              <a:off x="4099" y="3346"/>
              <a:ext cx="11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     ……   ……</a:t>
              </a:r>
            </a:p>
          </p:txBody>
        </p:sp>
        <p:sp>
          <p:nvSpPr>
            <p:cNvPr id="104489" name="Line 53"/>
            <p:cNvSpPr>
              <a:spLocks noChangeShapeType="1"/>
            </p:cNvSpPr>
            <p:nvPr/>
          </p:nvSpPr>
          <p:spPr bwMode="auto">
            <a:xfrm>
              <a:off x="5333" y="3285"/>
              <a:ext cx="0" cy="10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490" name="Line 54"/>
            <p:cNvSpPr>
              <a:spLocks noChangeShapeType="1"/>
            </p:cNvSpPr>
            <p:nvPr/>
          </p:nvSpPr>
          <p:spPr bwMode="auto">
            <a:xfrm>
              <a:off x="4052" y="3257"/>
              <a:ext cx="0" cy="12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491" name="Line 55"/>
            <p:cNvSpPr>
              <a:spLocks noChangeShapeType="1"/>
            </p:cNvSpPr>
            <p:nvPr/>
          </p:nvSpPr>
          <p:spPr bwMode="auto">
            <a:xfrm>
              <a:off x="4320" y="2400"/>
              <a:ext cx="33" cy="9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492" name="Line 56"/>
            <p:cNvSpPr>
              <a:spLocks noChangeShapeType="1"/>
            </p:cNvSpPr>
            <p:nvPr/>
          </p:nvSpPr>
          <p:spPr bwMode="auto">
            <a:xfrm>
              <a:off x="4416" y="2352"/>
              <a:ext cx="645" cy="11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493" name="Line 57"/>
            <p:cNvSpPr>
              <a:spLocks noChangeShapeType="1"/>
            </p:cNvSpPr>
            <p:nvPr/>
          </p:nvSpPr>
          <p:spPr bwMode="auto">
            <a:xfrm flipH="1">
              <a:off x="4081" y="2779"/>
              <a:ext cx="163" cy="1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494" name="Line 58"/>
            <p:cNvSpPr>
              <a:spLocks noChangeShapeType="1"/>
            </p:cNvSpPr>
            <p:nvPr/>
          </p:nvSpPr>
          <p:spPr bwMode="auto">
            <a:xfrm>
              <a:off x="4317" y="2779"/>
              <a:ext cx="127" cy="1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495" name="Line 59"/>
            <p:cNvSpPr>
              <a:spLocks noChangeShapeType="1"/>
            </p:cNvSpPr>
            <p:nvPr/>
          </p:nvSpPr>
          <p:spPr bwMode="auto">
            <a:xfrm flipH="1">
              <a:off x="4898" y="2779"/>
              <a:ext cx="181" cy="1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496" name="Line 60"/>
            <p:cNvSpPr>
              <a:spLocks noChangeShapeType="1"/>
            </p:cNvSpPr>
            <p:nvPr/>
          </p:nvSpPr>
          <p:spPr bwMode="auto">
            <a:xfrm>
              <a:off x="5134" y="2779"/>
              <a:ext cx="181" cy="1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grpSp>
      <p:grpSp>
        <p:nvGrpSpPr>
          <p:cNvPr id="104454" name="Group 81"/>
          <p:cNvGrpSpPr>
            <a:grpSpLocks/>
          </p:cNvGrpSpPr>
          <p:nvPr/>
        </p:nvGrpSpPr>
        <p:grpSpPr bwMode="auto">
          <a:xfrm>
            <a:off x="304800" y="2819400"/>
            <a:ext cx="2362200" cy="2286000"/>
            <a:chOff x="288" y="2064"/>
            <a:chExt cx="1488" cy="1440"/>
          </a:xfrm>
        </p:grpSpPr>
        <p:sp>
          <p:nvSpPr>
            <p:cNvPr id="104461" name="Rectangle 63"/>
            <p:cNvSpPr>
              <a:spLocks noChangeArrowheads="1"/>
            </p:cNvSpPr>
            <p:nvPr/>
          </p:nvSpPr>
          <p:spPr bwMode="auto">
            <a:xfrm>
              <a:off x="1344" y="2064"/>
              <a:ext cx="218" cy="232"/>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
              </a:r>
              <a:br>
                <a:rPr lang="en-US" altLang="zh-CN" sz="1600" b="1">
                  <a:solidFill>
                    <a:srgbClr val="00504E"/>
                  </a:solidFill>
                  <a:ea typeface="黑体" panose="02010609060101010101" pitchFamily="49" charset="-122"/>
                  <a:cs typeface="Arial" panose="020B0604020202020204" pitchFamily="34" charset="0"/>
                </a:rPr>
              </a:br>
              <a:r>
                <a:rPr lang="zh-CN" altLang="en-US" sz="1600" b="1">
                  <a:solidFill>
                    <a:srgbClr val="00504E"/>
                  </a:solidFill>
                  <a:ea typeface="黑体" panose="02010609060101010101" pitchFamily="49" charset="-122"/>
                  <a:cs typeface="Arial" panose="020B0604020202020204" pitchFamily="34" charset="0"/>
                </a:rPr>
                <a:t>根</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br>
                <a:rPr lang="en-US" altLang="zh-CN" sz="1600" b="1">
                  <a:solidFill>
                    <a:srgbClr val="00504E"/>
                  </a:solidFill>
                  <a:ea typeface="黑体" panose="02010609060101010101" pitchFamily="49" charset="-122"/>
                  <a:cs typeface="Arial" panose="020B0604020202020204" pitchFamily="34" charset="0"/>
                </a:rPr>
              </a:br>
              <a:endParaRPr lang="en-US" altLang="zh-CN" sz="1600" b="1">
                <a:solidFill>
                  <a:srgbClr val="00504E"/>
                </a:solidFill>
                <a:ea typeface="黑体" panose="02010609060101010101" pitchFamily="49" charset="-122"/>
                <a:cs typeface="Arial" panose="020B0604020202020204" pitchFamily="34" charset="0"/>
              </a:endParaRPr>
            </a:p>
          </p:txBody>
        </p:sp>
        <p:sp>
          <p:nvSpPr>
            <p:cNvPr id="104462" name="Rectangle 64"/>
            <p:cNvSpPr>
              <a:spLocks noChangeArrowheads="1"/>
            </p:cNvSpPr>
            <p:nvPr/>
          </p:nvSpPr>
          <p:spPr bwMode="auto">
            <a:xfrm>
              <a:off x="1340" y="2447"/>
              <a:ext cx="218" cy="232"/>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中介</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463" name="Rectangle 65"/>
            <p:cNvSpPr>
              <a:spLocks noChangeArrowheads="1"/>
            </p:cNvSpPr>
            <p:nvPr/>
          </p:nvSpPr>
          <p:spPr bwMode="auto">
            <a:xfrm>
              <a:off x="524" y="2473"/>
              <a:ext cx="218" cy="232"/>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中介</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464" name="AutoShape 66"/>
            <p:cNvSpPr>
              <a:spLocks noChangeArrowheads="1"/>
            </p:cNvSpPr>
            <p:nvPr/>
          </p:nvSpPr>
          <p:spPr bwMode="auto">
            <a:xfrm>
              <a:off x="288" y="2963"/>
              <a:ext cx="218" cy="2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465" name="AutoShape 67"/>
            <p:cNvSpPr>
              <a:spLocks noChangeArrowheads="1"/>
            </p:cNvSpPr>
            <p:nvPr/>
          </p:nvSpPr>
          <p:spPr bwMode="auto">
            <a:xfrm>
              <a:off x="1123" y="2963"/>
              <a:ext cx="217" cy="2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466" name="AutoShape 68"/>
            <p:cNvSpPr>
              <a:spLocks noChangeArrowheads="1"/>
            </p:cNvSpPr>
            <p:nvPr/>
          </p:nvSpPr>
          <p:spPr bwMode="auto">
            <a:xfrm>
              <a:off x="1558" y="2963"/>
              <a:ext cx="218" cy="2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467" name="AutoShape 69"/>
            <p:cNvSpPr>
              <a:spLocks noChangeArrowheads="1"/>
            </p:cNvSpPr>
            <p:nvPr/>
          </p:nvSpPr>
          <p:spPr bwMode="auto">
            <a:xfrm>
              <a:off x="724" y="2963"/>
              <a:ext cx="217" cy="232"/>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1600" b="1">
                  <a:solidFill>
                    <a:srgbClr val="00504E"/>
                  </a:solidFill>
                  <a:ea typeface="黑体" panose="02010609060101010101" pitchFamily="49" charset="-122"/>
                  <a:cs typeface="Arial" panose="020B0604020202020204" pitchFamily="34" charset="0"/>
                </a:rPr>
                <a:t>子</a:t>
              </a:r>
              <a:br>
                <a:rPr lang="zh-CN" altLang="en-US" sz="1600" b="1">
                  <a:solidFill>
                    <a:srgbClr val="00504E"/>
                  </a:solidFill>
                  <a:ea typeface="黑体" panose="02010609060101010101" pitchFamily="49" charset="-122"/>
                  <a:cs typeface="Arial" panose="020B0604020202020204" pitchFamily="34" charset="0"/>
                </a:rPr>
              </a:br>
              <a:r>
                <a:rPr lang="en-US" altLang="zh-CN" sz="1600" b="1">
                  <a:solidFill>
                    <a:srgbClr val="00504E"/>
                  </a:solidFill>
                  <a:ea typeface="黑体" panose="02010609060101010101" pitchFamily="49" charset="-122"/>
                  <a:cs typeface="Arial" panose="020B0604020202020204" pitchFamily="34" charset="0"/>
                </a:rPr>
                <a:t>CA</a:t>
              </a:r>
            </a:p>
          </p:txBody>
        </p:sp>
        <p:sp>
          <p:nvSpPr>
            <p:cNvPr id="104468" name="AutoShape 70"/>
            <p:cNvSpPr>
              <a:spLocks noChangeArrowheads="1"/>
            </p:cNvSpPr>
            <p:nvPr/>
          </p:nvSpPr>
          <p:spPr bwMode="auto">
            <a:xfrm>
              <a:off x="342" y="3324"/>
              <a:ext cx="127" cy="180"/>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104469" name="AutoShape 71"/>
            <p:cNvSpPr>
              <a:spLocks noChangeArrowheads="1"/>
            </p:cNvSpPr>
            <p:nvPr/>
          </p:nvSpPr>
          <p:spPr bwMode="auto">
            <a:xfrm>
              <a:off x="1631" y="3324"/>
              <a:ext cx="127" cy="180"/>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104470" name="Text Box 72"/>
            <p:cNvSpPr txBox="1">
              <a:spLocks noChangeArrowheads="1"/>
            </p:cNvSpPr>
            <p:nvPr/>
          </p:nvSpPr>
          <p:spPr bwMode="auto">
            <a:xfrm>
              <a:off x="451" y="3298"/>
              <a:ext cx="11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1600" b="1">
                  <a:solidFill>
                    <a:srgbClr val="00504E"/>
                  </a:solidFill>
                  <a:ea typeface="黑体" panose="02010609060101010101" pitchFamily="49" charset="-122"/>
                  <a:cs typeface="Arial" panose="020B0604020202020204" pitchFamily="34" charset="0"/>
                </a:rPr>
                <a:t>……     ……   ……</a:t>
              </a:r>
            </a:p>
          </p:txBody>
        </p:sp>
        <p:sp>
          <p:nvSpPr>
            <p:cNvPr id="104471" name="Line 73"/>
            <p:cNvSpPr>
              <a:spLocks noChangeShapeType="1"/>
            </p:cNvSpPr>
            <p:nvPr/>
          </p:nvSpPr>
          <p:spPr bwMode="auto">
            <a:xfrm>
              <a:off x="1685" y="3237"/>
              <a:ext cx="0" cy="10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472" name="Line 74"/>
            <p:cNvSpPr>
              <a:spLocks noChangeShapeType="1"/>
            </p:cNvSpPr>
            <p:nvPr/>
          </p:nvSpPr>
          <p:spPr bwMode="auto">
            <a:xfrm>
              <a:off x="404" y="3209"/>
              <a:ext cx="0" cy="12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473" name="Line 75"/>
            <p:cNvSpPr>
              <a:spLocks noChangeShapeType="1"/>
            </p:cNvSpPr>
            <p:nvPr/>
          </p:nvSpPr>
          <p:spPr bwMode="auto">
            <a:xfrm flipH="1">
              <a:off x="705" y="2256"/>
              <a:ext cx="591" cy="19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474" name="Line 76"/>
            <p:cNvSpPr>
              <a:spLocks noChangeShapeType="1"/>
            </p:cNvSpPr>
            <p:nvPr/>
          </p:nvSpPr>
          <p:spPr bwMode="auto">
            <a:xfrm flipH="1">
              <a:off x="1413" y="2304"/>
              <a:ext cx="27" cy="11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475" name="Line 77"/>
            <p:cNvSpPr>
              <a:spLocks noChangeShapeType="1"/>
            </p:cNvSpPr>
            <p:nvPr/>
          </p:nvSpPr>
          <p:spPr bwMode="auto">
            <a:xfrm flipH="1">
              <a:off x="433" y="2731"/>
              <a:ext cx="163" cy="1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476" name="Line 78"/>
            <p:cNvSpPr>
              <a:spLocks noChangeShapeType="1"/>
            </p:cNvSpPr>
            <p:nvPr/>
          </p:nvSpPr>
          <p:spPr bwMode="auto">
            <a:xfrm>
              <a:off x="669" y="2731"/>
              <a:ext cx="127" cy="1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477" name="Line 79"/>
            <p:cNvSpPr>
              <a:spLocks noChangeShapeType="1"/>
            </p:cNvSpPr>
            <p:nvPr/>
          </p:nvSpPr>
          <p:spPr bwMode="auto">
            <a:xfrm flipH="1">
              <a:off x="1250" y="2731"/>
              <a:ext cx="181" cy="1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4478" name="Line 80"/>
            <p:cNvSpPr>
              <a:spLocks noChangeShapeType="1"/>
            </p:cNvSpPr>
            <p:nvPr/>
          </p:nvSpPr>
          <p:spPr bwMode="auto">
            <a:xfrm>
              <a:off x="1486" y="2731"/>
              <a:ext cx="181" cy="1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grpSp>
      <p:sp>
        <p:nvSpPr>
          <p:cNvPr id="104455" name="Oval 82"/>
          <p:cNvSpPr>
            <a:spLocks noChangeArrowheads="1"/>
          </p:cNvSpPr>
          <p:nvPr/>
        </p:nvSpPr>
        <p:spPr bwMode="auto">
          <a:xfrm>
            <a:off x="2286000" y="1295400"/>
            <a:ext cx="4267200" cy="3124200"/>
          </a:xfrm>
          <a:prstGeom prst="ellipse">
            <a:avLst/>
          </a:prstGeom>
          <a:noFill/>
          <a:ln w="38100" algn="ctr">
            <a:solidFill>
              <a:srgbClr val="993366"/>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104456" name="Text Box 83"/>
          <p:cNvSpPr txBox="1">
            <a:spLocks noChangeArrowheads="1"/>
          </p:cNvSpPr>
          <p:nvPr/>
        </p:nvSpPr>
        <p:spPr bwMode="auto">
          <a:xfrm>
            <a:off x="1752600" y="1600200"/>
            <a:ext cx="1676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交叉认证</a:t>
            </a:r>
          </a:p>
        </p:txBody>
      </p:sp>
      <p:sp>
        <p:nvSpPr>
          <p:cNvPr id="104457" name="Text Box 84"/>
          <p:cNvSpPr txBox="1">
            <a:spLocks noChangeArrowheads="1"/>
          </p:cNvSpPr>
          <p:nvPr/>
        </p:nvSpPr>
        <p:spPr bwMode="auto">
          <a:xfrm>
            <a:off x="5334000" y="1600200"/>
            <a:ext cx="1676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交叉认证</a:t>
            </a:r>
          </a:p>
        </p:txBody>
      </p:sp>
      <p:sp>
        <p:nvSpPr>
          <p:cNvPr id="104458" name="Text Box 85"/>
          <p:cNvSpPr txBox="1">
            <a:spLocks noChangeArrowheads="1"/>
          </p:cNvSpPr>
          <p:nvPr/>
        </p:nvSpPr>
        <p:spPr bwMode="auto">
          <a:xfrm>
            <a:off x="4572000" y="3978275"/>
            <a:ext cx="1676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交叉认证</a:t>
            </a:r>
          </a:p>
        </p:txBody>
      </p:sp>
      <p:sp>
        <p:nvSpPr>
          <p:cNvPr id="104459" name="Text Box 86"/>
          <p:cNvSpPr txBox="1">
            <a:spLocks noChangeArrowheads="1"/>
          </p:cNvSpPr>
          <p:nvPr/>
        </p:nvSpPr>
        <p:spPr bwMode="auto">
          <a:xfrm>
            <a:off x="2438400" y="3962400"/>
            <a:ext cx="1676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交叉认证</a:t>
            </a:r>
          </a:p>
        </p:txBody>
      </p:sp>
      <p:pic>
        <p:nvPicPr>
          <p:cNvPr id="229463" name="Picture 87" descr="go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08452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29463"/>
                                        </p:tgtEl>
                                        <p:attrNameLst>
                                          <p:attrName>style.visibility</p:attrName>
                                        </p:attrNameLst>
                                      </p:cBhvr>
                                      <p:to>
                                        <p:strVal val="visible"/>
                                      </p:to>
                                    </p:set>
                                    <p:anim calcmode="lin" valueType="num">
                                      <p:cBhvr additive="base">
                                        <p:cTn id="7" dur="500" fill="hold"/>
                                        <p:tgtEl>
                                          <p:spTgt spid="229463"/>
                                        </p:tgtEl>
                                        <p:attrNameLst>
                                          <p:attrName>ppt_x</p:attrName>
                                        </p:attrNameLst>
                                      </p:cBhvr>
                                      <p:tavLst>
                                        <p:tav tm="0">
                                          <p:val>
                                            <p:strVal val="1+#ppt_w/2"/>
                                          </p:val>
                                        </p:tav>
                                        <p:tav tm="100000">
                                          <p:val>
                                            <p:strVal val="#ppt_x"/>
                                          </p:val>
                                        </p:tav>
                                      </p:tavLst>
                                    </p:anim>
                                    <p:anim calcmode="lin" valueType="num">
                                      <p:cBhvr additive="base">
                                        <p:cTn id="8" dur="500" fill="hold"/>
                                        <p:tgtEl>
                                          <p:spTgt spid="2294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r>
              <a:rPr lang="zh-CN" altLang="en-US" smtClean="0"/>
              <a:t>层次结构中的交叉链接</a:t>
            </a:r>
          </a:p>
        </p:txBody>
      </p:sp>
      <p:sp>
        <p:nvSpPr>
          <p:cNvPr id="232451" name="Rectangle 3"/>
          <p:cNvSpPr>
            <a:spLocks noGrp="1" noRot="1" noChangeArrowheads="1"/>
          </p:cNvSpPr>
          <p:nvPr>
            <p:ph type="body" idx="1"/>
          </p:nvPr>
        </p:nvSpPr>
        <p:spPr/>
        <p:txBody>
          <a:bodyPr/>
          <a:lstStyle/>
          <a:p>
            <a:r>
              <a:rPr lang="zh-CN" altLang="en-US" smtClean="0"/>
              <a:t>在频繁使用路径的两个端点直接交叉认证</a:t>
            </a:r>
          </a:p>
          <a:p>
            <a:r>
              <a:rPr lang="zh-CN" altLang="en-US" smtClean="0"/>
              <a:t>优化长路径的验证开销</a:t>
            </a:r>
          </a:p>
          <a:p>
            <a:r>
              <a:rPr lang="zh-CN" altLang="en-US" smtClean="0"/>
              <a:t>增加直接链接可处理部署信任模型过程中产生的问题</a:t>
            </a:r>
          </a:p>
          <a:p>
            <a:r>
              <a:rPr lang="zh-CN" altLang="en-US" smtClean="0"/>
              <a:t>不慎重的直接链接可能导致难以发现或理解的关系</a:t>
            </a:r>
          </a:p>
          <a:p>
            <a:r>
              <a:rPr lang="zh-CN" altLang="en-US" smtClean="0"/>
              <a:t>大量的直接信任链接增加复杂性</a:t>
            </a:r>
          </a:p>
        </p:txBody>
      </p:sp>
    </p:spTree>
    <p:extLst>
      <p:ext uri="{BB962C8B-B14F-4D97-AF65-F5344CB8AC3E}">
        <p14:creationId xmlns:p14="http://schemas.microsoft.com/office/powerpoint/2010/main" val="11423466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anim calcmode="lin" valueType="num">
                                      <p:cBhvr additive="base">
                                        <p:cTn id="7" dur="500" fill="hold"/>
                                        <p:tgtEl>
                                          <p:spTgt spid="2324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2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2451">
                                            <p:txEl>
                                              <p:pRg st="1" end="1"/>
                                            </p:txEl>
                                          </p:spTgt>
                                        </p:tgtEl>
                                        <p:attrNameLst>
                                          <p:attrName>style.visibility</p:attrName>
                                        </p:attrNameLst>
                                      </p:cBhvr>
                                      <p:to>
                                        <p:strVal val="visible"/>
                                      </p:to>
                                    </p:set>
                                    <p:anim calcmode="lin" valueType="num">
                                      <p:cBhvr additive="base">
                                        <p:cTn id="13" dur="500" fill="hold"/>
                                        <p:tgtEl>
                                          <p:spTgt spid="2324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2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2451">
                                            <p:txEl>
                                              <p:pRg st="2" end="2"/>
                                            </p:txEl>
                                          </p:spTgt>
                                        </p:tgtEl>
                                        <p:attrNameLst>
                                          <p:attrName>style.visibility</p:attrName>
                                        </p:attrNameLst>
                                      </p:cBhvr>
                                      <p:to>
                                        <p:strVal val="visible"/>
                                      </p:to>
                                    </p:set>
                                    <p:anim calcmode="lin" valueType="num">
                                      <p:cBhvr additive="base">
                                        <p:cTn id="19" dur="500" fill="hold"/>
                                        <p:tgtEl>
                                          <p:spTgt spid="23245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24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2451">
                                            <p:txEl>
                                              <p:pRg st="3" end="3"/>
                                            </p:txEl>
                                          </p:spTgt>
                                        </p:tgtEl>
                                        <p:attrNameLst>
                                          <p:attrName>style.visibility</p:attrName>
                                        </p:attrNameLst>
                                      </p:cBhvr>
                                      <p:to>
                                        <p:strVal val="visible"/>
                                      </p:to>
                                    </p:set>
                                    <p:anim calcmode="lin" valueType="num">
                                      <p:cBhvr additive="base">
                                        <p:cTn id="25" dur="500" fill="hold"/>
                                        <p:tgtEl>
                                          <p:spTgt spid="23245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324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32451">
                                            <p:txEl>
                                              <p:pRg st="4" end="4"/>
                                            </p:txEl>
                                          </p:spTgt>
                                        </p:tgtEl>
                                        <p:attrNameLst>
                                          <p:attrName>style.visibility</p:attrName>
                                        </p:attrNameLst>
                                      </p:cBhvr>
                                      <p:to>
                                        <p:strVal val="visible"/>
                                      </p:to>
                                    </p:set>
                                    <p:anim calcmode="lin" valueType="num">
                                      <p:cBhvr additive="base">
                                        <p:cTn id="31" dur="500" fill="hold"/>
                                        <p:tgtEl>
                                          <p:spTgt spid="23245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324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r>
              <a:rPr lang="zh-CN" altLang="en-US" smtClean="0"/>
              <a:t>层次结构中的交叉链接</a:t>
            </a:r>
          </a:p>
        </p:txBody>
      </p:sp>
      <p:sp>
        <p:nvSpPr>
          <p:cNvPr id="106499" name="Rectangle 4"/>
          <p:cNvSpPr>
            <a:spLocks noChangeArrowheads="1"/>
          </p:cNvSpPr>
          <p:nvPr/>
        </p:nvSpPr>
        <p:spPr bwMode="auto">
          <a:xfrm>
            <a:off x="4038600" y="1905000"/>
            <a:ext cx="9144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
            </a:r>
            <a:br>
              <a:rPr lang="en-US" altLang="zh-CN" sz="2400" b="1">
                <a:solidFill>
                  <a:srgbClr val="00504E"/>
                </a:solidFill>
                <a:ea typeface="黑体" panose="02010609060101010101" pitchFamily="49" charset="-122"/>
                <a:cs typeface="Arial" panose="020B0604020202020204" pitchFamily="34" charset="0"/>
              </a:rPr>
            </a:br>
            <a:r>
              <a:rPr lang="zh-CN" altLang="en-US" sz="2400" b="1">
                <a:solidFill>
                  <a:srgbClr val="00504E"/>
                </a:solidFill>
                <a:ea typeface="黑体" panose="02010609060101010101" pitchFamily="49" charset="-122"/>
                <a:cs typeface="Arial" panose="020B0604020202020204" pitchFamily="34" charset="0"/>
              </a:rPr>
              <a:t>根</a:t>
            </a:r>
            <a:br>
              <a:rPr lang="zh-CN" altLang="en-US"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endParaRPr lang="en-US" altLang="zh-CN" sz="2400" b="1">
              <a:solidFill>
                <a:srgbClr val="00504E"/>
              </a:solidFill>
              <a:ea typeface="黑体" panose="02010609060101010101" pitchFamily="49" charset="-122"/>
              <a:cs typeface="Arial" panose="020B0604020202020204" pitchFamily="34" charset="0"/>
            </a:endParaRPr>
          </a:p>
        </p:txBody>
      </p:sp>
      <p:sp>
        <p:nvSpPr>
          <p:cNvPr id="106500" name="Rectangle 5"/>
          <p:cNvSpPr>
            <a:spLocks noChangeArrowheads="1"/>
          </p:cNvSpPr>
          <p:nvPr/>
        </p:nvSpPr>
        <p:spPr bwMode="auto">
          <a:xfrm>
            <a:off x="5791200" y="2895600"/>
            <a:ext cx="9144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中介</a:t>
            </a:r>
            <a:br>
              <a:rPr lang="zh-CN" altLang="en-US"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CA</a:t>
            </a:r>
          </a:p>
        </p:txBody>
      </p:sp>
      <p:sp>
        <p:nvSpPr>
          <p:cNvPr id="106501" name="Rectangle 6"/>
          <p:cNvSpPr>
            <a:spLocks noChangeArrowheads="1"/>
          </p:cNvSpPr>
          <p:nvPr/>
        </p:nvSpPr>
        <p:spPr bwMode="auto">
          <a:xfrm>
            <a:off x="2362200" y="2971800"/>
            <a:ext cx="9144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中介</a:t>
            </a:r>
            <a:br>
              <a:rPr lang="zh-CN" altLang="en-US"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CA</a:t>
            </a:r>
          </a:p>
        </p:txBody>
      </p:sp>
      <p:sp>
        <p:nvSpPr>
          <p:cNvPr id="106502" name="AutoShape 7"/>
          <p:cNvSpPr>
            <a:spLocks noChangeArrowheads="1"/>
          </p:cNvSpPr>
          <p:nvPr/>
        </p:nvSpPr>
        <p:spPr bwMode="auto">
          <a:xfrm>
            <a:off x="1371600" y="44196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子</a:t>
            </a:r>
            <a:br>
              <a:rPr lang="zh-CN" altLang="en-US"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CA</a:t>
            </a:r>
          </a:p>
        </p:txBody>
      </p:sp>
      <p:sp>
        <p:nvSpPr>
          <p:cNvPr id="106503" name="AutoShape 8"/>
          <p:cNvSpPr>
            <a:spLocks noChangeArrowheads="1"/>
          </p:cNvSpPr>
          <p:nvPr/>
        </p:nvSpPr>
        <p:spPr bwMode="auto">
          <a:xfrm>
            <a:off x="4876800" y="44196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子</a:t>
            </a:r>
            <a:br>
              <a:rPr lang="zh-CN" altLang="en-US"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CA</a:t>
            </a:r>
          </a:p>
        </p:txBody>
      </p:sp>
      <p:sp>
        <p:nvSpPr>
          <p:cNvPr id="106504" name="AutoShape 9"/>
          <p:cNvSpPr>
            <a:spLocks noChangeArrowheads="1"/>
          </p:cNvSpPr>
          <p:nvPr/>
        </p:nvSpPr>
        <p:spPr bwMode="auto">
          <a:xfrm>
            <a:off x="6705600" y="44196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子</a:t>
            </a:r>
            <a:br>
              <a:rPr lang="zh-CN" altLang="en-US"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CA</a:t>
            </a:r>
          </a:p>
        </p:txBody>
      </p:sp>
      <p:sp>
        <p:nvSpPr>
          <p:cNvPr id="106505" name="AutoShape 10"/>
          <p:cNvSpPr>
            <a:spLocks noChangeArrowheads="1"/>
          </p:cNvSpPr>
          <p:nvPr/>
        </p:nvSpPr>
        <p:spPr bwMode="auto">
          <a:xfrm>
            <a:off x="3200400" y="44196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子</a:t>
            </a:r>
            <a:br>
              <a:rPr lang="zh-CN" altLang="en-US"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CA</a:t>
            </a:r>
          </a:p>
        </p:txBody>
      </p:sp>
      <p:sp>
        <p:nvSpPr>
          <p:cNvPr id="106506" name="AutoShape 11"/>
          <p:cNvSpPr>
            <a:spLocks noChangeArrowheads="1"/>
          </p:cNvSpPr>
          <p:nvPr/>
        </p:nvSpPr>
        <p:spPr bwMode="auto">
          <a:xfrm>
            <a:off x="1600200" y="5486400"/>
            <a:ext cx="533400" cy="533400"/>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106507" name="AutoShape 12"/>
          <p:cNvSpPr>
            <a:spLocks noChangeArrowheads="1"/>
          </p:cNvSpPr>
          <p:nvPr/>
        </p:nvSpPr>
        <p:spPr bwMode="auto">
          <a:xfrm>
            <a:off x="7010400" y="5486400"/>
            <a:ext cx="533400" cy="533400"/>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106508" name="Text Box 13"/>
          <p:cNvSpPr txBox="1">
            <a:spLocks noChangeArrowheads="1"/>
          </p:cNvSpPr>
          <p:nvPr/>
        </p:nvSpPr>
        <p:spPr bwMode="auto">
          <a:xfrm>
            <a:off x="2057400" y="5410200"/>
            <a:ext cx="464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     ……   ……</a:t>
            </a:r>
          </a:p>
        </p:txBody>
      </p:sp>
      <p:sp>
        <p:nvSpPr>
          <p:cNvPr id="106509" name="Line 14"/>
          <p:cNvSpPr>
            <a:spLocks noChangeShapeType="1"/>
          </p:cNvSpPr>
          <p:nvPr/>
        </p:nvSpPr>
        <p:spPr bwMode="auto">
          <a:xfrm>
            <a:off x="7239000" y="5229225"/>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6510" name="Line 15"/>
          <p:cNvSpPr>
            <a:spLocks noChangeShapeType="1"/>
          </p:cNvSpPr>
          <p:nvPr/>
        </p:nvSpPr>
        <p:spPr bwMode="auto">
          <a:xfrm>
            <a:off x="1857375" y="51482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6511" name="Line 16"/>
          <p:cNvSpPr>
            <a:spLocks noChangeShapeType="1"/>
          </p:cNvSpPr>
          <p:nvPr/>
        </p:nvSpPr>
        <p:spPr bwMode="auto">
          <a:xfrm flipH="1">
            <a:off x="3124200" y="2514600"/>
            <a:ext cx="9144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6512" name="Line 17"/>
          <p:cNvSpPr>
            <a:spLocks noChangeShapeType="1"/>
          </p:cNvSpPr>
          <p:nvPr/>
        </p:nvSpPr>
        <p:spPr bwMode="auto">
          <a:xfrm>
            <a:off x="5029200" y="2514600"/>
            <a:ext cx="10668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6513" name="Line 18"/>
          <p:cNvSpPr>
            <a:spLocks noChangeShapeType="1"/>
          </p:cNvSpPr>
          <p:nvPr/>
        </p:nvSpPr>
        <p:spPr bwMode="auto">
          <a:xfrm flipH="1">
            <a:off x="1981200" y="3733800"/>
            <a:ext cx="6858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6514" name="Line 19"/>
          <p:cNvSpPr>
            <a:spLocks noChangeShapeType="1"/>
          </p:cNvSpPr>
          <p:nvPr/>
        </p:nvSpPr>
        <p:spPr bwMode="auto">
          <a:xfrm>
            <a:off x="2971800" y="3733800"/>
            <a:ext cx="5334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6515" name="Line 20"/>
          <p:cNvSpPr>
            <a:spLocks noChangeShapeType="1"/>
          </p:cNvSpPr>
          <p:nvPr/>
        </p:nvSpPr>
        <p:spPr bwMode="auto">
          <a:xfrm flipH="1">
            <a:off x="5410200" y="3733800"/>
            <a:ext cx="7620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6516" name="Line 21"/>
          <p:cNvSpPr>
            <a:spLocks noChangeShapeType="1"/>
          </p:cNvSpPr>
          <p:nvPr/>
        </p:nvSpPr>
        <p:spPr bwMode="auto">
          <a:xfrm>
            <a:off x="6400800" y="3733800"/>
            <a:ext cx="7620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106517" name="Line 22"/>
          <p:cNvSpPr>
            <a:spLocks noChangeShapeType="1"/>
          </p:cNvSpPr>
          <p:nvPr/>
        </p:nvSpPr>
        <p:spPr bwMode="auto">
          <a:xfrm>
            <a:off x="4114800" y="4800600"/>
            <a:ext cx="685800" cy="0"/>
          </a:xfrm>
          <a:prstGeom prst="line">
            <a:avLst/>
          </a:prstGeom>
          <a:noFill/>
          <a:ln w="38100">
            <a:solidFill>
              <a:srgbClr val="80008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pic>
        <p:nvPicPr>
          <p:cNvPr id="231447" name="Picture 23" descr="go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00421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31447"/>
                                        </p:tgtEl>
                                        <p:attrNameLst>
                                          <p:attrName>style.visibility</p:attrName>
                                        </p:attrNameLst>
                                      </p:cBhvr>
                                      <p:to>
                                        <p:strVal val="visible"/>
                                      </p:to>
                                    </p:set>
                                    <p:anim calcmode="lin" valueType="num">
                                      <p:cBhvr additive="base">
                                        <p:cTn id="7" dur="500" fill="hold"/>
                                        <p:tgtEl>
                                          <p:spTgt spid="231447"/>
                                        </p:tgtEl>
                                        <p:attrNameLst>
                                          <p:attrName>ppt_x</p:attrName>
                                        </p:attrNameLst>
                                      </p:cBhvr>
                                      <p:tavLst>
                                        <p:tav tm="0">
                                          <p:val>
                                            <p:strVal val="1+#ppt_w/2"/>
                                          </p:val>
                                        </p:tav>
                                        <p:tav tm="100000">
                                          <p:val>
                                            <p:strVal val="#ppt_x"/>
                                          </p:val>
                                        </p:tav>
                                      </p:tavLst>
                                    </p:anim>
                                    <p:anim calcmode="lin" valueType="num">
                                      <p:cBhvr additive="base">
                                        <p:cTn id="8" dur="500" fill="hold"/>
                                        <p:tgtEl>
                                          <p:spTgt spid="231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rrowheads="1"/>
          </p:cNvSpPr>
          <p:nvPr>
            <p:ph type="title"/>
          </p:nvPr>
        </p:nvSpPr>
        <p:spPr/>
        <p:txBody>
          <a:bodyPr/>
          <a:lstStyle/>
          <a:p>
            <a:r>
              <a:rPr lang="zh-CN" altLang="en-US" smtClean="0"/>
              <a:t>信任管理</a:t>
            </a:r>
          </a:p>
        </p:txBody>
      </p:sp>
      <p:sp>
        <p:nvSpPr>
          <p:cNvPr id="241667" name="Rectangle 3"/>
          <p:cNvSpPr>
            <a:spLocks noGrp="1" noRot="1" noChangeArrowheads="1"/>
          </p:cNvSpPr>
          <p:nvPr>
            <p:ph type="body" idx="1"/>
          </p:nvPr>
        </p:nvSpPr>
        <p:spPr/>
        <p:txBody>
          <a:bodyPr/>
          <a:lstStyle/>
          <a:p>
            <a:r>
              <a:rPr lang="zh-CN" altLang="en-US" smtClean="0"/>
              <a:t>信任关系的管理有两个重要的方面</a:t>
            </a:r>
          </a:p>
          <a:p>
            <a:pPr lvl="1"/>
            <a:r>
              <a:rPr lang="zh-CN" altLang="en-US" smtClean="0"/>
              <a:t>为证书用户管理信任锚</a:t>
            </a:r>
          </a:p>
          <a:p>
            <a:pPr lvl="1"/>
            <a:r>
              <a:rPr lang="zh-CN" altLang="en-US" smtClean="0"/>
              <a:t>认证机构间建立信任关系是的管理问题</a:t>
            </a:r>
          </a:p>
          <a:p>
            <a:r>
              <a:rPr lang="zh-CN" altLang="en-US" smtClean="0"/>
              <a:t>管理者</a:t>
            </a:r>
          </a:p>
          <a:p>
            <a:pPr lvl="1"/>
            <a:r>
              <a:rPr lang="zh-CN" altLang="en-US" smtClean="0"/>
              <a:t>用户控制</a:t>
            </a:r>
          </a:p>
          <a:p>
            <a:pPr lvl="1"/>
            <a:r>
              <a:rPr lang="zh-CN" altLang="en-US" smtClean="0">
                <a:hlinkClick r:id="rId2" action="ppaction://hlinksldjump"/>
              </a:rPr>
              <a:t>局部信任列表</a:t>
            </a:r>
            <a:endParaRPr lang="zh-CN" altLang="en-US" smtClean="0"/>
          </a:p>
          <a:p>
            <a:pPr lvl="1"/>
            <a:r>
              <a:rPr lang="zh-CN" altLang="en-US" smtClean="0">
                <a:hlinkClick r:id="rId3" action="ppaction://hlinksldjump"/>
              </a:rPr>
              <a:t>全局</a:t>
            </a:r>
            <a:r>
              <a:rPr lang="en-US" altLang="zh-CN" smtClean="0">
                <a:hlinkClick r:id="rId3" action="ppaction://hlinksldjump"/>
              </a:rPr>
              <a:t>/</a:t>
            </a:r>
            <a:r>
              <a:rPr lang="zh-CN" altLang="en-US" smtClean="0">
                <a:hlinkClick r:id="rId3" action="ppaction://hlinksldjump"/>
              </a:rPr>
              <a:t>动态信任列表</a:t>
            </a:r>
            <a:endParaRPr lang="zh-CN" altLang="en-US" smtClean="0"/>
          </a:p>
        </p:txBody>
      </p:sp>
      <p:pic>
        <p:nvPicPr>
          <p:cNvPr id="241668" name="Picture 4" descr="goback">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94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blinds(horizontal)">
                                      <p:cBhvr>
                                        <p:cTn id="7" dur="500"/>
                                        <p:tgtEl>
                                          <p:spTgt spid="241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1667">
                                            <p:txEl>
                                              <p:pRg st="1" end="1"/>
                                            </p:txEl>
                                          </p:spTgt>
                                        </p:tgtEl>
                                        <p:attrNameLst>
                                          <p:attrName>style.visibility</p:attrName>
                                        </p:attrNameLst>
                                      </p:cBhvr>
                                      <p:to>
                                        <p:strVal val="visible"/>
                                      </p:to>
                                    </p:set>
                                    <p:animEffect transition="in" filter="blinds(horizontal)">
                                      <p:cBhvr>
                                        <p:cTn id="12" dur="500"/>
                                        <p:tgtEl>
                                          <p:spTgt spid="241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1667">
                                            <p:txEl>
                                              <p:pRg st="2" end="2"/>
                                            </p:txEl>
                                          </p:spTgt>
                                        </p:tgtEl>
                                        <p:attrNameLst>
                                          <p:attrName>style.visibility</p:attrName>
                                        </p:attrNameLst>
                                      </p:cBhvr>
                                      <p:to>
                                        <p:strVal val="visible"/>
                                      </p:to>
                                    </p:set>
                                    <p:animEffect transition="in" filter="blinds(horizontal)">
                                      <p:cBhvr>
                                        <p:cTn id="17" dur="500"/>
                                        <p:tgtEl>
                                          <p:spTgt spid="241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1667">
                                            <p:txEl>
                                              <p:pRg st="3" end="3"/>
                                            </p:txEl>
                                          </p:spTgt>
                                        </p:tgtEl>
                                        <p:attrNameLst>
                                          <p:attrName>style.visibility</p:attrName>
                                        </p:attrNameLst>
                                      </p:cBhvr>
                                      <p:to>
                                        <p:strVal val="visible"/>
                                      </p:to>
                                    </p:set>
                                    <p:animEffect transition="in" filter="blinds(horizontal)">
                                      <p:cBhvr>
                                        <p:cTn id="22" dur="500"/>
                                        <p:tgtEl>
                                          <p:spTgt spid="2416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1667">
                                            <p:txEl>
                                              <p:pRg st="4" end="4"/>
                                            </p:txEl>
                                          </p:spTgt>
                                        </p:tgtEl>
                                        <p:attrNameLst>
                                          <p:attrName>style.visibility</p:attrName>
                                        </p:attrNameLst>
                                      </p:cBhvr>
                                      <p:to>
                                        <p:strVal val="visible"/>
                                      </p:to>
                                    </p:set>
                                    <p:animEffect transition="in" filter="blinds(horizontal)">
                                      <p:cBhvr>
                                        <p:cTn id="27" dur="500"/>
                                        <p:tgtEl>
                                          <p:spTgt spid="2416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41667">
                                            <p:txEl>
                                              <p:pRg st="5" end="5"/>
                                            </p:txEl>
                                          </p:spTgt>
                                        </p:tgtEl>
                                        <p:attrNameLst>
                                          <p:attrName>style.visibility</p:attrName>
                                        </p:attrNameLst>
                                      </p:cBhvr>
                                      <p:to>
                                        <p:strVal val="visible"/>
                                      </p:to>
                                    </p:set>
                                    <p:animEffect transition="in" filter="blinds(horizontal)">
                                      <p:cBhvr>
                                        <p:cTn id="32" dur="500"/>
                                        <p:tgtEl>
                                          <p:spTgt spid="2416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41667">
                                            <p:txEl>
                                              <p:pRg st="6" end="6"/>
                                            </p:txEl>
                                          </p:spTgt>
                                        </p:tgtEl>
                                        <p:attrNameLst>
                                          <p:attrName>style.visibility</p:attrName>
                                        </p:attrNameLst>
                                      </p:cBhvr>
                                      <p:to>
                                        <p:strVal val="visible"/>
                                      </p:to>
                                    </p:set>
                                    <p:animEffect transition="in" filter="blinds(horizontal)">
                                      <p:cBhvr>
                                        <p:cTn id="37" dur="500"/>
                                        <p:tgtEl>
                                          <p:spTgt spid="2416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nodeType="clickEffect">
                                  <p:stCondLst>
                                    <p:cond delay="0"/>
                                  </p:stCondLst>
                                  <p:childTnLst>
                                    <p:set>
                                      <p:cBhvr>
                                        <p:cTn id="41" dur="1" fill="hold">
                                          <p:stCondLst>
                                            <p:cond delay="0"/>
                                          </p:stCondLst>
                                        </p:cTn>
                                        <p:tgtEl>
                                          <p:spTgt spid="241668"/>
                                        </p:tgtEl>
                                        <p:attrNameLst>
                                          <p:attrName>style.visibility</p:attrName>
                                        </p:attrNameLst>
                                      </p:cBhvr>
                                      <p:to>
                                        <p:strVal val="visible"/>
                                      </p:to>
                                    </p:set>
                                    <p:anim calcmode="lin" valueType="num">
                                      <p:cBhvr additive="base">
                                        <p:cTn id="42" dur="500" fill="hold"/>
                                        <p:tgtEl>
                                          <p:spTgt spid="241668"/>
                                        </p:tgtEl>
                                        <p:attrNameLst>
                                          <p:attrName>ppt_x</p:attrName>
                                        </p:attrNameLst>
                                      </p:cBhvr>
                                      <p:tavLst>
                                        <p:tav tm="0">
                                          <p:val>
                                            <p:strVal val="1+#ppt_w/2"/>
                                          </p:val>
                                        </p:tav>
                                        <p:tav tm="100000">
                                          <p:val>
                                            <p:strVal val="#ppt_x"/>
                                          </p:val>
                                        </p:tav>
                                      </p:tavLst>
                                    </p:anim>
                                    <p:anim calcmode="lin" valueType="num">
                                      <p:cBhvr additive="base">
                                        <p:cTn id="43" dur="500" fill="hold"/>
                                        <p:tgtEl>
                                          <p:spTgt spid="241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rrowheads="1"/>
          </p:cNvSpPr>
          <p:nvPr>
            <p:ph type="title"/>
          </p:nvPr>
        </p:nvSpPr>
        <p:spPr/>
        <p:txBody>
          <a:bodyPr/>
          <a:lstStyle/>
          <a:p>
            <a:r>
              <a:rPr lang="zh-CN" altLang="en-US" smtClean="0"/>
              <a:t>局部信任列表</a:t>
            </a:r>
          </a:p>
        </p:txBody>
      </p:sp>
      <p:sp>
        <p:nvSpPr>
          <p:cNvPr id="242691" name="Rectangle 3"/>
          <p:cNvSpPr>
            <a:spLocks noGrp="1" noRot="1" noChangeArrowheads="1"/>
          </p:cNvSpPr>
          <p:nvPr>
            <p:ph type="body" idx="1"/>
          </p:nvPr>
        </p:nvSpPr>
        <p:spPr/>
        <p:txBody>
          <a:bodyPr/>
          <a:lstStyle/>
          <a:p>
            <a:pPr>
              <a:lnSpc>
                <a:spcPct val="80000"/>
              </a:lnSpc>
            </a:pPr>
            <a:r>
              <a:rPr lang="zh-CN" altLang="en-US" sz="2800" smtClean="0"/>
              <a:t>使用</a:t>
            </a:r>
            <a:r>
              <a:rPr lang="en-US" altLang="zh-CN" sz="2800" smtClean="0"/>
              <a:t>PKI</a:t>
            </a:r>
            <a:r>
              <a:rPr lang="zh-CN" altLang="en-US" sz="2800" smtClean="0"/>
              <a:t>的应用程序通常会保存和管理一个被应用程序用户所信任的证书颁发者列表。这通常称为局部信任列表。</a:t>
            </a:r>
          </a:p>
          <a:p>
            <a:pPr>
              <a:lnSpc>
                <a:spcPct val="80000"/>
              </a:lnSpc>
            </a:pPr>
            <a:r>
              <a:rPr lang="zh-CN" altLang="en-US" sz="2800" smtClean="0"/>
              <a:t>所有层次证书的可信任根</a:t>
            </a:r>
            <a:r>
              <a:rPr lang="en-US" altLang="zh-CN" sz="2800" smtClean="0"/>
              <a:t>CA</a:t>
            </a:r>
            <a:r>
              <a:rPr lang="zh-CN" altLang="en-US" sz="2800" smtClean="0"/>
              <a:t>的证书通常都保存于用户</a:t>
            </a:r>
            <a:r>
              <a:rPr lang="en-US" altLang="zh-CN" sz="2800" smtClean="0"/>
              <a:t>Web</a:t>
            </a:r>
            <a:r>
              <a:rPr lang="zh-CN" altLang="en-US" sz="2800" smtClean="0"/>
              <a:t>浏览器或其他客户程序处的一个信任列表中。</a:t>
            </a:r>
          </a:p>
          <a:p>
            <a:pPr>
              <a:lnSpc>
                <a:spcPct val="80000"/>
              </a:lnSpc>
            </a:pPr>
            <a:r>
              <a:rPr lang="zh-CN" altLang="en-US" sz="2800" smtClean="0"/>
              <a:t>是一种隐含的下属层次结构</a:t>
            </a:r>
          </a:p>
          <a:p>
            <a:pPr>
              <a:lnSpc>
                <a:spcPct val="80000"/>
              </a:lnSpc>
            </a:pPr>
            <a:r>
              <a:rPr lang="zh-CN" altLang="en-US" sz="2800" smtClean="0"/>
              <a:t>易用性强</a:t>
            </a:r>
          </a:p>
          <a:p>
            <a:pPr>
              <a:lnSpc>
                <a:spcPct val="80000"/>
              </a:lnSpc>
            </a:pPr>
            <a:r>
              <a:rPr lang="zh-CN" altLang="en-US" sz="2800" smtClean="0"/>
              <a:t>安全性存在问题</a:t>
            </a:r>
          </a:p>
        </p:txBody>
      </p:sp>
      <p:pic>
        <p:nvPicPr>
          <p:cNvPr id="242692" name="Picture 4" descr="go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4341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Effect transition="in" filter="blinds(horizontal)">
                                      <p:cBhvr>
                                        <p:cTn id="7" dur="500"/>
                                        <p:tgtEl>
                                          <p:spTgt spid="242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2691">
                                            <p:txEl>
                                              <p:pRg st="1" end="1"/>
                                            </p:txEl>
                                          </p:spTgt>
                                        </p:tgtEl>
                                        <p:attrNameLst>
                                          <p:attrName>style.visibility</p:attrName>
                                        </p:attrNameLst>
                                      </p:cBhvr>
                                      <p:to>
                                        <p:strVal val="visible"/>
                                      </p:to>
                                    </p:set>
                                    <p:animEffect transition="in" filter="blinds(horizontal)">
                                      <p:cBhvr>
                                        <p:cTn id="12" dur="500"/>
                                        <p:tgtEl>
                                          <p:spTgt spid="2426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2691">
                                            <p:txEl>
                                              <p:pRg st="2" end="2"/>
                                            </p:txEl>
                                          </p:spTgt>
                                        </p:tgtEl>
                                        <p:attrNameLst>
                                          <p:attrName>style.visibility</p:attrName>
                                        </p:attrNameLst>
                                      </p:cBhvr>
                                      <p:to>
                                        <p:strVal val="visible"/>
                                      </p:to>
                                    </p:set>
                                    <p:animEffect transition="in" filter="blinds(horizontal)">
                                      <p:cBhvr>
                                        <p:cTn id="17" dur="500"/>
                                        <p:tgtEl>
                                          <p:spTgt spid="2426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2691">
                                            <p:txEl>
                                              <p:pRg st="3" end="3"/>
                                            </p:txEl>
                                          </p:spTgt>
                                        </p:tgtEl>
                                        <p:attrNameLst>
                                          <p:attrName>style.visibility</p:attrName>
                                        </p:attrNameLst>
                                      </p:cBhvr>
                                      <p:to>
                                        <p:strVal val="visible"/>
                                      </p:to>
                                    </p:set>
                                    <p:animEffect transition="in" filter="blinds(horizontal)">
                                      <p:cBhvr>
                                        <p:cTn id="22" dur="500"/>
                                        <p:tgtEl>
                                          <p:spTgt spid="2426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2691">
                                            <p:txEl>
                                              <p:pRg st="4" end="4"/>
                                            </p:txEl>
                                          </p:spTgt>
                                        </p:tgtEl>
                                        <p:attrNameLst>
                                          <p:attrName>style.visibility</p:attrName>
                                        </p:attrNameLst>
                                      </p:cBhvr>
                                      <p:to>
                                        <p:strVal val="visible"/>
                                      </p:to>
                                    </p:set>
                                    <p:animEffect transition="in" filter="blinds(horizontal)">
                                      <p:cBhvr>
                                        <p:cTn id="27" dur="500"/>
                                        <p:tgtEl>
                                          <p:spTgt spid="2426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242692"/>
                                        </p:tgtEl>
                                        <p:attrNameLst>
                                          <p:attrName>style.visibility</p:attrName>
                                        </p:attrNameLst>
                                      </p:cBhvr>
                                      <p:to>
                                        <p:strVal val="visible"/>
                                      </p:to>
                                    </p:set>
                                    <p:anim calcmode="lin" valueType="num">
                                      <p:cBhvr additive="base">
                                        <p:cTn id="32" dur="500" fill="hold"/>
                                        <p:tgtEl>
                                          <p:spTgt spid="242692"/>
                                        </p:tgtEl>
                                        <p:attrNameLst>
                                          <p:attrName>ppt_x</p:attrName>
                                        </p:attrNameLst>
                                      </p:cBhvr>
                                      <p:tavLst>
                                        <p:tav tm="0">
                                          <p:val>
                                            <p:strVal val="1+#ppt_w/2"/>
                                          </p:val>
                                        </p:tav>
                                        <p:tav tm="100000">
                                          <p:val>
                                            <p:strVal val="#ppt_x"/>
                                          </p:val>
                                        </p:tav>
                                      </p:tavLst>
                                    </p:anim>
                                    <p:anim calcmode="lin" valueType="num">
                                      <p:cBhvr additive="base">
                                        <p:cTn id="33" dur="500" fill="hold"/>
                                        <p:tgtEl>
                                          <p:spTgt spid="2426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p:nvPr>
        </p:nvSpPr>
        <p:spPr/>
        <p:txBody>
          <a:bodyPr/>
          <a:lstStyle/>
          <a:p>
            <a:r>
              <a:rPr lang="zh-CN" altLang="en-US" smtClean="0"/>
              <a:t>全局</a:t>
            </a:r>
            <a:r>
              <a:rPr lang="en-US" altLang="zh-CN" smtClean="0"/>
              <a:t>/</a:t>
            </a:r>
            <a:r>
              <a:rPr lang="zh-CN" altLang="en-US" smtClean="0"/>
              <a:t>动态信任列表</a:t>
            </a:r>
          </a:p>
        </p:txBody>
      </p:sp>
      <p:sp>
        <p:nvSpPr>
          <p:cNvPr id="109571" name="Rectangle 3"/>
          <p:cNvSpPr>
            <a:spLocks noGrp="1" noRot="1" noChangeArrowheads="1"/>
          </p:cNvSpPr>
          <p:nvPr>
            <p:ph type="body" idx="1"/>
          </p:nvPr>
        </p:nvSpPr>
        <p:spPr/>
        <p:txBody>
          <a:bodyPr/>
          <a:lstStyle/>
          <a:p>
            <a:r>
              <a:rPr lang="zh-CN" altLang="en-US" smtClean="0"/>
              <a:t>采用信任列表</a:t>
            </a:r>
          </a:p>
          <a:p>
            <a:r>
              <a:rPr lang="zh-CN" altLang="en-US" smtClean="0"/>
              <a:t>动态并受中央控制的</a:t>
            </a:r>
          </a:p>
          <a:p>
            <a:r>
              <a:rPr lang="zh-CN" altLang="en-US" smtClean="0"/>
              <a:t>由一个组织的中央管理员来确定策略，规定接受那些信任锚。</a:t>
            </a:r>
          </a:p>
          <a:p>
            <a:endParaRPr lang="en-US" altLang="zh-CN" smtClean="0"/>
          </a:p>
        </p:txBody>
      </p:sp>
    </p:spTree>
    <p:extLst>
      <p:ext uri="{BB962C8B-B14F-4D97-AF65-F5344CB8AC3E}">
        <p14:creationId xmlns:p14="http://schemas.microsoft.com/office/powerpoint/2010/main" val="1131253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7" name="Rectangle 2"/>
          <p:cNvSpPr>
            <a:spLocks noGrp="1" noChangeArrowheads="1"/>
          </p:cNvSpPr>
          <p:nvPr>
            <p:ph type="title"/>
          </p:nvPr>
        </p:nvSpPr>
        <p:spPr/>
        <p:txBody>
          <a:bodyPr/>
          <a:lstStyle/>
          <a:p>
            <a:pPr eaLnBrk="1" hangingPunct="1"/>
            <a:r>
              <a:rPr lang="zh-CN" altLang="en-US" dirty="0"/>
              <a:t>动态口令认证过程</a:t>
            </a:r>
          </a:p>
        </p:txBody>
      </p:sp>
      <p:pic>
        <p:nvPicPr>
          <p:cNvPr id="131079" name="Picture 11" descr="图片1"/>
          <p:cNvPicPr>
            <a:picLocks noChangeAspect="1" noChangeArrowheads="1"/>
          </p:cNvPicPr>
          <p:nvPr/>
        </p:nvPicPr>
        <p:blipFill>
          <a:blip r:embed="rId3" cstate="print"/>
          <a:srcRect/>
          <a:stretch>
            <a:fillRect/>
          </a:stretch>
        </p:blipFill>
        <p:spPr bwMode="auto">
          <a:xfrm>
            <a:off x="1908175" y="2159000"/>
            <a:ext cx="5327650" cy="3743325"/>
          </a:xfrm>
          <a:prstGeom prst="rect">
            <a:avLst/>
          </a:prstGeom>
          <a:noFill/>
          <a:ln w="9525">
            <a:noFill/>
            <a:miter lim="800000"/>
            <a:headEnd/>
            <a:tailEnd/>
          </a:ln>
        </p:spPr>
      </p:pic>
      <p:sp>
        <p:nvSpPr>
          <p:cNvPr id="5" name="内容占位符 4"/>
          <p:cNvSpPr>
            <a:spLocks noGrp="1"/>
          </p:cNvSpPr>
          <p:nvPr>
            <p:ph idx="1"/>
          </p:nvPr>
        </p:nvSpPr>
        <p:spPr>
          <a:xfrm>
            <a:off x="687388" y="1411288"/>
            <a:ext cx="7772400" cy="4114800"/>
          </a:xfrm>
        </p:spPr>
        <p:txBody>
          <a:bodyPr/>
          <a:lstStyle/>
          <a:p>
            <a:r>
              <a:rPr lang="zh-CN" altLang="en-US" dirty="0">
                <a:solidFill>
                  <a:srgbClr val="FF0000"/>
                </a:solidFill>
              </a:rPr>
              <a:t>挑战</a:t>
            </a:r>
            <a:r>
              <a:rPr lang="en-US" altLang="zh-CN" dirty="0">
                <a:solidFill>
                  <a:srgbClr val="FF0000"/>
                </a:solidFill>
              </a:rPr>
              <a:t>—</a:t>
            </a:r>
            <a:r>
              <a:rPr lang="zh-CN" altLang="en-US" dirty="0">
                <a:solidFill>
                  <a:srgbClr val="FF0000"/>
                </a:solidFill>
              </a:rPr>
              <a:t>响应</a:t>
            </a:r>
            <a:r>
              <a:rPr lang="zh-CN" altLang="en-US" dirty="0"/>
              <a:t>机制</a:t>
            </a:r>
            <a:endParaRPr lang="en-US" altLang="zh-CN" dirty="0"/>
          </a:p>
          <a:p>
            <a:endParaRPr lang="zh-CN" altLang="en-US" dirty="0"/>
          </a:p>
        </p:txBody>
      </p:sp>
    </p:spTree>
    <p:extLst>
      <p:ext uri="{BB962C8B-B14F-4D97-AF65-F5344CB8AC3E}">
        <p14:creationId xmlns:p14="http://schemas.microsoft.com/office/powerpoint/2010/main" val="170882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41F0B687-C221-4D10-915A-6D5F9867A766}" type="slidenum">
              <a:rPr lang="en-US" altLang="zh-CN" sz="1400" smtClean="0"/>
              <a:pPr algn="l">
                <a:spcBef>
                  <a:spcPct val="0"/>
                </a:spcBef>
                <a:buFontTx/>
                <a:buNone/>
              </a:pPr>
              <a:t>14</a:t>
            </a:fld>
            <a:endParaRPr lang="en-US" altLang="zh-CN" sz="1400" smtClean="0"/>
          </a:p>
        </p:txBody>
      </p:sp>
      <p:sp>
        <p:nvSpPr>
          <p:cNvPr id="20483" name="Rectangle 2"/>
          <p:cNvSpPr>
            <a:spLocks noChangeArrowheads="1"/>
          </p:cNvSpPr>
          <p:nvPr>
            <p:ph type="title"/>
          </p:nvPr>
        </p:nvSpPr>
        <p:spPr/>
        <p:txBody>
          <a:bodyPr/>
          <a:lstStyle/>
          <a:p>
            <a:pPr eaLnBrk="1" hangingPunct="1"/>
            <a:r>
              <a:rPr lang="zh-CN" altLang="en-US" smtClean="0"/>
              <a:t>口令的延伸</a:t>
            </a:r>
          </a:p>
        </p:txBody>
      </p:sp>
      <p:sp>
        <p:nvSpPr>
          <p:cNvPr id="20484" name="Rectangle 3"/>
          <p:cNvSpPr>
            <a:spLocks noChangeArrowheads="1"/>
          </p:cNvSpPr>
          <p:nvPr>
            <p:ph type="body" idx="1"/>
          </p:nvPr>
        </p:nvSpPr>
        <p:spPr/>
        <p:txBody>
          <a:bodyPr/>
          <a:lstStyle/>
          <a:p>
            <a:pPr eaLnBrk="1" hangingPunct="1"/>
            <a:r>
              <a:rPr lang="zh-CN" altLang="en-US" sz="2400" smtClean="0"/>
              <a:t>对口令进行某种运算，然后再把运算后的值存储在系统中</a:t>
            </a:r>
          </a:p>
          <a:p>
            <a:pPr eaLnBrk="1" hangingPunct="1"/>
            <a:r>
              <a:rPr lang="zh-CN" altLang="en-US" sz="2400" smtClean="0"/>
              <a:t>例如用户采用</a:t>
            </a:r>
            <a:r>
              <a:rPr lang="en-US" altLang="zh-CN" sz="2400" smtClean="0"/>
              <a:t>MD5</a:t>
            </a:r>
            <a:r>
              <a:rPr lang="zh-CN" altLang="en-US" sz="2400" smtClean="0"/>
              <a:t>产生摘要。认证系统的数据库中也拥有一个拷贝</a:t>
            </a:r>
          </a:p>
          <a:p>
            <a:pPr eaLnBrk="1" hangingPunct="1"/>
            <a:r>
              <a:rPr lang="zh-CN" altLang="en-US" sz="2400" smtClean="0"/>
              <a:t>用户在输入终端输入自己的明文口令，接着生成摘要，把口令从内存中删除。摘要发送给认证系统</a:t>
            </a:r>
          </a:p>
          <a:p>
            <a:pPr eaLnBrk="1" hangingPunct="1"/>
            <a:r>
              <a:rPr lang="zh-CN" altLang="en-US" sz="2400" smtClean="0"/>
              <a:t>但是不能防止重放攻击</a:t>
            </a:r>
          </a:p>
        </p:txBody>
      </p:sp>
    </p:spTree>
    <p:extLst>
      <p:ext uri="{BB962C8B-B14F-4D97-AF65-F5344CB8AC3E}">
        <p14:creationId xmlns:p14="http://schemas.microsoft.com/office/powerpoint/2010/main" val="189130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D98121E0-5596-488D-8E74-7577A9F4BA80}" type="slidenum">
              <a:rPr lang="en-US" altLang="zh-CN" sz="1400" smtClean="0"/>
              <a:pPr algn="l">
                <a:spcBef>
                  <a:spcPct val="0"/>
                </a:spcBef>
                <a:buFontTx/>
                <a:buNone/>
              </a:pPr>
              <a:t>15</a:t>
            </a:fld>
            <a:endParaRPr lang="en-US" altLang="zh-CN" sz="1400" smtClean="0"/>
          </a:p>
        </p:txBody>
      </p:sp>
      <p:sp>
        <p:nvSpPr>
          <p:cNvPr id="21507" name="Rectangle 2"/>
          <p:cNvSpPr>
            <a:spLocks noChangeArrowheads="1"/>
          </p:cNvSpPr>
          <p:nvPr>
            <p:ph type="title"/>
          </p:nvPr>
        </p:nvSpPr>
        <p:spPr/>
        <p:txBody>
          <a:bodyPr/>
          <a:lstStyle/>
          <a:p>
            <a:pPr eaLnBrk="1" hangingPunct="1"/>
            <a:r>
              <a:rPr lang="zh-CN" altLang="en-US" smtClean="0"/>
              <a:t>增加随机性</a:t>
            </a:r>
          </a:p>
        </p:txBody>
      </p:sp>
      <p:sp>
        <p:nvSpPr>
          <p:cNvPr id="21508" name="Rectangle 3"/>
          <p:cNvSpPr>
            <a:spLocks noChangeArrowheads="1"/>
          </p:cNvSpPr>
          <p:nvPr>
            <p:ph type="body" idx="1"/>
          </p:nvPr>
        </p:nvSpPr>
        <p:spPr/>
        <p:txBody>
          <a:bodyPr/>
          <a:lstStyle/>
          <a:p>
            <a:pPr eaLnBrk="1" hangingPunct="1"/>
            <a:r>
              <a:rPr lang="zh-CN" altLang="en-US" sz="2400" smtClean="0"/>
              <a:t>假设用户采用</a:t>
            </a:r>
            <a:r>
              <a:rPr lang="en-US" altLang="zh-CN" sz="2400" smtClean="0"/>
              <a:t>MD5</a:t>
            </a:r>
            <a:r>
              <a:rPr lang="zh-CN" altLang="en-US" sz="2400" smtClean="0"/>
              <a:t>产生摘要。认证系统的数据库中也拥有一个拷贝</a:t>
            </a:r>
          </a:p>
          <a:p>
            <a:pPr eaLnBrk="1" hangingPunct="1"/>
            <a:r>
              <a:rPr lang="zh-CN" altLang="en-US" sz="2400" smtClean="0"/>
              <a:t>用户在输入终端输入自己的明文口令，接着生成摘要，把口令从内存中删除。跟以前不同的是，摘要并不发送给认证系统</a:t>
            </a:r>
          </a:p>
          <a:p>
            <a:pPr eaLnBrk="1" hangingPunct="1"/>
            <a:r>
              <a:rPr lang="zh-CN" altLang="en-US" sz="2400" smtClean="0"/>
              <a:t>认证系统产生一个随机数，作为用于质询输入终端向认证系统证明其拥有正确的用户口令摘要</a:t>
            </a:r>
          </a:p>
          <a:p>
            <a:pPr eaLnBrk="1" hangingPunct="1"/>
            <a:r>
              <a:rPr lang="zh-CN" altLang="en-US" sz="2400" smtClean="0"/>
              <a:t>该随机数以明文形式送到输入终端</a:t>
            </a:r>
          </a:p>
        </p:txBody>
      </p:sp>
    </p:spTree>
    <p:extLst>
      <p:ext uri="{BB962C8B-B14F-4D97-AF65-F5344CB8AC3E}">
        <p14:creationId xmlns:p14="http://schemas.microsoft.com/office/powerpoint/2010/main" val="910555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E1915955-8591-49B6-9F74-436820C72655}" type="slidenum">
              <a:rPr lang="en-US" altLang="zh-CN" sz="1400" smtClean="0"/>
              <a:pPr algn="l">
                <a:spcBef>
                  <a:spcPct val="0"/>
                </a:spcBef>
                <a:buFontTx/>
                <a:buNone/>
              </a:pPr>
              <a:t>16</a:t>
            </a:fld>
            <a:endParaRPr lang="en-US" altLang="zh-CN" sz="1400" smtClean="0"/>
          </a:p>
        </p:txBody>
      </p:sp>
      <p:sp>
        <p:nvSpPr>
          <p:cNvPr id="22531" name="Rectangle 2"/>
          <p:cNvSpPr>
            <a:spLocks noChangeArrowheads="1"/>
          </p:cNvSpPr>
          <p:nvPr>
            <p:ph type="title"/>
          </p:nvPr>
        </p:nvSpPr>
        <p:spPr/>
        <p:txBody>
          <a:bodyPr/>
          <a:lstStyle/>
          <a:p>
            <a:pPr eaLnBrk="1" hangingPunct="1"/>
            <a:r>
              <a:rPr lang="zh-CN" altLang="en-US" smtClean="0"/>
              <a:t>客户端的两种选择</a:t>
            </a:r>
          </a:p>
        </p:txBody>
      </p:sp>
      <p:sp>
        <p:nvSpPr>
          <p:cNvPr id="22532" name="Rectangle 3"/>
          <p:cNvSpPr>
            <a:spLocks noChangeArrowheads="1"/>
          </p:cNvSpPr>
          <p:nvPr>
            <p:ph type="body" idx="1"/>
          </p:nvPr>
        </p:nvSpPr>
        <p:spPr/>
        <p:txBody>
          <a:bodyPr/>
          <a:lstStyle/>
          <a:p>
            <a:pPr eaLnBrk="1" hangingPunct="1"/>
            <a:r>
              <a:rPr lang="zh-CN" altLang="en-US" smtClean="0"/>
              <a:t>加密</a:t>
            </a:r>
            <a:r>
              <a:rPr lang="en-US" altLang="zh-CN" smtClean="0"/>
              <a:t>/</a:t>
            </a:r>
            <a:r>
              <a:rPr lang="zh-CN" altLang="en-US" smtClean="0"/>
              <a:t>解密模型</a:t>
            </a:r>
          </a:p>
          <a:p>
            <a:pPr eaLnBrk="1" hangingPunct="1"/>
            <a:r>
              <a:rPr lang="zh-CN" altLang="en-US" smtClean="0"/>
              <a:t>服务器和用户端运行相同的密码函数，通过比较看是否匹配</a:t>
            </a:r>
          </a:p>
        </p:txBody>
      </p:sp>
    </p:spTree>
    <p:extLst>
      <p:ext uri="{BB962C8B-B14F-4D97-AF65-F5344CB8AC3E}">
        <p14:creationId xmlns:p14="http://schemas.microsoft.com/office/powerpoint/2010/main" val="3395880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AB6441C1-5A2D-4FD6-9716-6BDC3E42DD76}" type="slidenum">
              <a:rPr lang="en-US" altLang="zh-CN" sz="1400" smtClean="0"/>
              <a:pPr algn="l">
                <a:spcBef>
                  <a:spcPct val="0"/>
                </a:spcBef>
                <a:buFontTx/>
                <a:buNone/>
              </a:pPr>
              <a:t>17</a:t>
            </a:fld>
            <a:endParaRPr lang="en-US" altLang="zh-CN" sz="1400" smtClean="0"/>
          </a:p>
        </p:txBody>
      </p:sp>
      <p:sp>
        <p:nvSpPr>
          <p:cNvPr id="23555" name="Rectangle 2"/>
          <p:cNvSpPr>
            <a:spLocks noChangeArrowheads="1"/>
          </p:cNvSpPr>
          <p:nvPr>
            <p:ph type="title"/>
          </p:nvPr>
        </p:nvSpPr>
        <p:spPr/>
        <p:txBody>
          <a:bodyPr/>
          <a:lstStyle/>
          <a:p>
            <a:pPr eaLnBrk="1" hangingPunct="1"/>
            <a:r>
              <a:rPr lang="zh-CN" altLang="en-US" smtClean="0"/>
              <a:t>加密</a:t>
            </a:r>
            <a:r>
              <a:rPr lang="en-US" altLang="zh-CN" smtClean="0"/>
              <a:t>/</a:t>
            </a:r>
            <a:r>
              <a:rPr lang="zh-CN" altLang="en-US" smtClean="0"/>
              <a:t>解密模型</a:t>
            </a:r>
          </a:p>
        </p:txBody>
      </p:sp>
      <p:sp>
        <p:nvSpPr>
          <p:cNvPr id="23556" name="Rectangle 3"/>
          <p:cNvSpPr>
            <a:spLocks noChangeArrowheads="1"/>
          </p:cNvSpPr>
          <p:nvPr>
            <p:ph type="body" idx="1"/>
          </p:nvPr>
        </p:nvSpPr>
        <p:spPr/>
        <p:txBody>
          <a:bodyPr/>
          <a:lstStyle/>
          <a:p>
            <a:pPr eaLnBrk="1" hangingPunct="1"/>
            <a:r>
              <a:rPr lang="zh-CN" altLang="en-US" smtClean="0"/>
              <a:t>输入端收到质询后。用用户的口令摘要作为对称加密的密钥对质询加密，加密后的结果成为响应</a:t>
            </a:r>
          </a:p>
          <a:p>
            <a:pPr eaLnBrk="1" hangingPunct="1"/>
            <a:r>
              <a:rPr lang="zh-CN" altLang="en-US" smtClean="0"/>
              <a:t>把响应返回给认证系统</a:t>
            </a:r>
          </a:p>
          <a:p>
            <a:pPr eaLnBrk="1" hangingPunct="1"/>
            <a:endParaRPr lang="zh-CN" altLang="en-US" smtClean="0"/>
          </a:p>
          <a:p>
            <a:pPr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4925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DD5D3247-F547-4A49-978C-804062450A23}" type="slidenum">
              <a:rPr lang="en-US" altLang="zh-CN" sz="1400" smtClean="0"/>
              <a:pPr algn="l">
                <a:spcBef>
                  <a:spcPct val="0"/>
                </a:spcBef>
                <a:buFontTx/>
                <a:buNone/>
              </a:pPr>
              <a:t>18</a:t>
            </a:fld>
            <a:endParaRPr lang="en-US" altLang="zh-CN" sz="1400" smtClean="0"/>
          </a:p>
        </p:txBody>
      </p:sp>
      <p:sp>
        <p:nvSpPr>
          <p:cNvPr id="24579" name="Rectangle 2"/>
          <p:cNvSpPr>
            <a:spLocks noChangeArrowheads="1"/>
          </p:cNvSpPr>
          <p:nvPr>
            <p:ph type="title"/>
          </p:nvPr>
        </p:nvSpPr>
        <p:spPr/>
        <p:txBody>
          <a:bodyPr/>
          <a:lstStyle/>
          <a:p>
            <a:pPr eaLnBrk="1" hangingPunct="1"/>
            <a:r>
              <a:rPr lang="zh-CN" altLang="en-US" smtClean="0"/>
              <a:t>另一种方法</a:t>
            </a:r>
          </a:p>
        </p:txBody>
      </p:sp>
      <p:sp>
        <p:nvSpPr>
          <p:cNvPr id="24580" name="Rectangle 3"/>
          <p:cNvSpPr>
            <a:spLocks noChangeArrowheads="1"/>
          </p:cNvSpPr>
          <p:nvPr>
            <p:ph type="body" idx="1"/>
          </p:nvPr>
        </p:nvSpPr>
        <p:spPr/>
        <p:txBody>
          <a:bodyPr/>
          <a:lstStyle/>
          <a:p>
            <a:pPr eaLnBrk="1" hangingPunct="1"/>
            <a:r>
              <a:rPr lang="zh-CN" altLang="en-US" smtClean="0"/>
              <a:t>把质询和用户的口令结合起来产生的摘要作为响应</a:t>
            </a:r>
          </a:p>
          <a:p>
            <a:pPr eaLnBrk="1" hangingPunct="1"/>
            <a:r>
              <a:rPr lang="zh-CN" altLang="en-US" smtClean="0"/>
              <a:t>认证系统用同样方法产生新摘要，进行匹配</a:t>
            </a:r>
          </a:p>
        </p:txBody>
      </p:sp>
    </p:spTree>
    <p:extLst>
      <p:ext uri="{BB962C8B-B14F-4D97-AF65-F5344CB8AC3E}">
        <p14:creationId xmlns:p14="http://schemas.microsoft.com/office/powerpoint/2010/main" val="1530304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161F467E-587E-4EF2-886D-640BE2ED8AC6}" type="slidenum">
              <a:rPr lang="en-US" altLang="zh-CN" sz="1400" smtClean="0"/>
              <a:pPr algn="l">
                <a:spcBef>
                  <a:spcPct val="0"/>
                </a:spcBef>
                <a:buFontTx/>
                <a:buNone/>
              </a:pPr>
              <a:t>19</a:t>
            </a:fld>
            <a:endParaRPr lang="en-US" altLang="zh-CN" sz="1400" smtClean="0"/>
          </a:p>
        </p:txBody>
      </p:sp>
      <p:sp>
        <p:nvSpPr>
          <p:cNvPr id="25603" name="Rectangle 2"/>
          <p:cNvSpPr>
            <a:spLocks noChangeArrowheads="1"/>
          </p:cNvSpPr>
          <p:nvPr>
            <p:ph type="title"/>
          </p:nvPr>
        </p:nvSpPr>
        <p:spPr/>
        <p:txBody>
          <a:bodyPr/>
          <a:lstStyle/>
          <a:p>
            <a:pPr eaLnBrk="1" hangingPunct="1"/>
            <a:r>
              <a:rPr lang="zh-CN" altLang="en-US" smtClean="0"/>
              <a:t>口令更新</a:t>
            </a:r>
          </a:p>
        </p:txBody>
      </p:sp>
      <p:sp>
        <p:nvSpPr>
          <p:cNvPr id="25604" name="Rectangle 3"/>
          <p:cNvSpPr>
            <a:spLocks noChangeArrowheads="1"/>
          </p:cNvSpPr>
          <p:nvPr>
            <p:ph type="body" idx="1"/>
          </p:nvPr>
        </p:nvSpPr>
        <p:spPr/>
        <p:txBody>
          <a:bodyPr/>
          <a:lstStyle/>
          <a:p>
            <a:pPr eaLnBrk="1" hangingPunct="1"/>
            <a:r>
              <a:rPr lang="zh-CN" altLang="en-US" smtClean="0"/>
              <a:t>系统管理员分配临时口令，拥有临时口令的摘要，通过代外方式发给用户</a:t>
            </a:r>
          </a:p>
          <a:p>
            <a:pPr eaLnBrk="1" hangingPunct="1"/>
            <a:r>
              <a:rPr lang="zh-CN" altLang="en-US" smtClean="0"/>
              <a:t>用户第一次登陆时，被强制更新口令。</a:t>
            </a:r>
          </a:p>
          <a:p>
            <a:pPr eaLnBrk="1" hangingPunct="1"/>
            <a:r>
              <a:rPr lang="zh-CN" altLang="en-US" smtClean="0"/>
              <a:t>新口令的摘要被旧的口令进行对称加密发送到认证系统</a:t>
            </a:r>
          </a:p>
        </p:txBody>
      </p:sp>
    </p:spTree>
    <p:extLst>
      <p:ext uri="{BB962C8B-B14F-4D97-AF65-F5344CB8AC3E}">
        <p14:creationId xmlns:p14="http://schemas.microsoft.com/office/powerpoint/2010/main" val="44127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p:txBody>
          <a:bodyPr/>
          <a:lstStyle/>
          <a:p>
            <a:r>
              <a:rPr lang="zh-CN" altLang="en-US"/>
              <a:t>身份认证</a:t>
            </a:r>
          </a:p>
        </p:txBody>
      </p:sp>
      <p:sp>
        <p:nvSpPr>
          <p:cNvPr id="1660931" name="Rectangle 3"/>
          <p:cNvSpPr>
            <a:spLocks noGrp="1" noChangeArrowheads="1"/>
          </p:cNvSpPr>
          <p:nvPr>
            <p:ph type="body" idx="1"/>
          </p:nvPr>
        </p:nvSpPr>
        <p:spPr>
          <a:xfrm>
            <a:off x="457200" y="1143001"/>
            <a:ext cx="8229600" cy="5212080"/>
          </a:xfrm>
        </p:spPr>
        <p:txBody>
          <a:bodyPr/>
          <a:lstStyle/>
          <a:p>
            <a:pPr>
              <a:lnSpc>
                <a:spcPct val="120000"/>
              </a:lnSpc>
            </a:pPr>
            <a:r>
              <a:rPr lang="zh-CN" altLang="en-US" sz="2400" dirty="0"/>
              <a:t>一个系统的安全性常常依赖于对终端用户身份的正确识别与检查。对计算机系统的访问必须根据访问者的身份施加一定的限制，这些是最基本的安全问题。</a:t>
            </a:r>
          </a:p>
          <a:p>
            <a:pPr>
              <a:lnSpc>
                <a:spcPct val="120000"/>
              </a:lnSpc>
            </a:pPr>
            <a:r>
              <a:rPr lang="zh-CN" altLang="en-US" sz="2400" dirty="0"/>
              <a:t>身份认证一般涉及两方面的内容：识别和验证。</a:t>
            </a:r>
          </a:p>
          <a:p>
            <a:pPr lvl="1">
              <a:lnSpc>
                <a:spcPct val="120000"/>
              </a:lnSpc>
            </a:pPr>
            <a:r>
              <a:rPr lang="zh-CN" altLang="en-US" sz="2400" dirty="0"/>
              <a:t>识别：识别是指要明确</a:t>
            </a:r>
            <a:r>
              <a:rPr lang="zh-CN" altLang="en-US" sz="2400" dirty="0">
                <a:solidFill>
                  <a:srgbClr val="FF0000"/>
                </a:solidFill>
              </a:rPr>
              <a:t>访问者是谁</a:t>
            </a:r>
            <a:r>
              <a:rPr lang="zh-CN" altLang="en-US" sz="2400" dirty="0"/>
              <a:t>，即必须对系统中的每个合法用户都有识别能力。</a:t>
            </a:r>
          </a:p>
          <a:p>
            <a:pPr lvl="2">
              <a:lnSpc>
                <a:spcPct val="120000"/>
              </a:lnSpc>
            </a:pPr>
            <a:r>
              <a:rPr lang="zh-CN" altLang="en-US" dirty="0"/>
              <a:t>要保证识别的有效性，必须保证任意两个不同的用户都不能具有相同的识别符。 </a:t>
            </a:r>
          </a:p>
          <a:p>
            <a:pPr lvl="1">
              <a:lnSpc>
                <a:spcPct val="120000"/>
              </a:lnSpc>
            </a:pPr>
            <a:r>
              <a:rPr lang="zh-CN" altLang="en-US" sz="2400" dirty="0"/>
              <a:t>验证：验证是指在访问者声称自己的身份后</a:t>
            </a:r>
            <a:r>
              <a:rPr lang="en-US" altLang="zh-CN" sz="2400" dirty="0"/>
              <a:t>(</a:t>
            </a:r>
            <a:r>
              <a:rPr lang="zh-CN" altLang="en-US" sz="2400" dirty="0"/>
              <a:t>向系统输入它的识别符</a:t>
            </a:r>
            <a:r>
              <a:rPr lang="en-US" altLang="zh-CN" sz="2400" dirty="0"/>
              <a:t>)</a:t>
            </a:r>
            <a:r>
              <a:rPr lang="zh-CN" altLang="en-US" sz="2400" dirty="0"/>
              <a:t>，系统还必须</a:t>
            </a:r>
            <a:r>
              <a:rPr lang="zh-CN" altLang="en-US" sz="2400" dirty="0">
                <a:solidFill>
                  <a:srgbClr val="FF0000"/>
                </a:solidFill>
              </a:rPr>
              <a:t>对它所声称的身份进行验证</a:t>
            </a:r>
            <a:r>
              <a:rPr lang="zh-CN" altLang="en-US" sz="2400" dirty="0"/>
              <a:t>，以防假冒。</a:t>
            </a:r>
          </a:p>
        </p:txBody>
      </p:sp>
    </p:spTree>
    <p:extLst>
      <p:ext uri="{BB962C8B-B14F-4D97-AF65-F5344CB8AC3E}">
        <p14:creationId xmlns:p14="http://schemas.microsoft.com/office/powerpoint/2010/main" val="420663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7F6160F2-E3BE-45FB-9AB8-BC70A38BAD8C}" type="slidenum">
              <a:rPr lang="en-US" altLang="zh-CN" sz="1400" smtClean="0"/>
              <a:pPr algn="l">
                <a:spcBef>
                  <a:spcPct val="0"/>
                </a:spcBef>
                <a:buFontTx/>
                <a:buNone/>
              </a:pPr>
              <a:t>20</a:t>
            </a:fld>
            <a:endParaRPr lang="en-US" altLang="zh-CN" sz="1400" smtClean="0"/>
          </a:p>
        </p:txBody>
      </p:sp>
      <p:sp>
        <p:nvSpPr>
          <p:cNvPr id="28675" name="Rectangle 2"/>
          <p:cNvSpPr>
            <a:spLocks noChangeArrowheads="1"/>
          </p:cNvSpPr>
          <p:nvPr>
            <p:ph type="title"/>
          </p:nvPr>
        </p:nvSpPr>
        <p:spPr/>
        <p:txBody>
          <a:bodyPr/>
          <a:lstStyle/>
          <a:p>
            <a:pPr eaLnBrk="1" hangingPunct="1"/>
            <a:r>
              <a:rPr lang="zh-CN" altLang="en-US" smtClean="0"/>
              <a:t>认证令牌</a:t>
            </a:r>
          </a:p>
        </p:txBody>
      </p:sp>
      <p:sp>
        <p:nvSpPr>
          <p:cNvPr id="28676" name="Rectangle 3"/>
          <p:cNvSpPr>
            <a:spLocks noChangeArrowheads="1"/>
          </p:cNvSpPr>
          <p:nvPr>
            <p:ph type="body" idx="1"/>
          </p:nvPr>
        </p:nvSpPr>
        <p:spPr/>
        <p:txBody>
          <a:bodyPr/>
          <a:lstStyle/>
          <a:p>
            <a:pPr eaLnBrk="1" hangingPunct="1"/>
            <a:r>
              <a:rPr lang="zh-CN" altLang="en-US" sz="2400" smtClean="0"/>
              <a:t>简单的口令最常见的替代品是认证令牌</a:t>
            </a:r>
          </a:p>
          <a:p>
            <a:pPr eaLnBrk="1" hangingPunct="1"/>
            <a:r>
              <a:rPr lang="zh-CN" altLang="en-US" sz="2400" smtClean="0"/>
              <a:t>认证令牌是为每一次认证产生一个用于认证的新值得设备（样子类似锁车的遥控器）</a:t>
            </a:r>
          </a:p>
          <a:p>
            <a:pPr eaLnBrk="1" hangingPunct="1"/>
            <a:r>
              <a:rPr lang="zh-CN" altLang="en-US" sz="2400" smtClean="0"/>
              <a:t>所有的认证令牌都有一个处理器，一个</a:t>
            </a:r>
            <a:r>
              <a:rPr lang="en-US" altLang="zh-CN" sz="2400" smtClean="0"/>
              <a:t>LCD</a:t>
            </a:r>
            <a:r>
              <a:rPr lang="zh-CN" altLang="en-US" sz="2400" smtClean="0"/>
              <a:t>和一个电池。有些还可能有一个可供输入的键盘，一个实时时钟</a:t>
            </a:r>
          </a:p>
          <a:p>
            <a:pPr eaLnBrk="1" hangingPunct="1"/>
            <a:r>
              <a:rPr lang="zh-CN" altLang="en-US" sz="2400" smtClean="0"/>
              <a:t>每个令牌都用称为种子的唯一值编程，种子确保每个令牌产生唯一的输出代码集</a:t>
            </a:r>
          </a:p>
        </p:txBody>
      </p:sp>
    </p:spTree>
    <p:extLst>
      <p:ext uri="{BB962C8B-B14F-4D97-AF65-F5344CB8AC3E}">
        <p14:creationId xmlns:p14="http://schemas.microsoft.com/office/powerpoint/2010/main" val="974387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595073B3-47E8-4F6F-B502-1D5A43ACBFE9}" type="slidenum">
              <a:rPr lang="en-US" altLang="zh-CN" sz="1400" smtClean="0"/>
              <a:pPr algn="l">
                <a:spcBef>
                  <a:spcPct val="0"/>
                </a:spcBef>
                <a:buFontTx/>
                <a:buNone/>
              </a:pPr>
              <a:t>21</a:t>
            </a:fld>
            <a:endParaRPr lang="en-US" altLang="zh-CN" sz="1400" smtClean="0"/>
          </a:p>
        </p:txBody>
      </p:sp>
      <p:sp>
        <p:nvSpPr>
          <p:cNvPr id="29699" name="Rectangle 2"/>
          <p:cNvSpPr>
            <a:spLocks noChangeArrowheads="1"/>
          </p:cNvSpPr>
          <p:nvPr>
            <p:ph type="title"/>
          </p:nvPr>
        </p:nvSpPr>
        <p:spPr/>
        <p:txBody>
          <a:bodyPr/>
          <a:lstStyle/>
          <a:p>
            <a:pPr eaLnBrk="1" hangingPunct="1"/>
            <a:endParaRPr lang="zh-CN" altLang="zh-CN" smtClean="0"/>
          </a:p>
        </p:txBody>
      </p:sp>
      <p:sp>
        <p:nvSpPr>
          <p:cNvPr id="29700" name="Rectangle 3"/>
          <p:cNvSpPr>
            <a:spLocks noChangeArrowheads="1"/>
          </p:cNvSpPr>
          <p:nvPr>
            <p:ph type="body" idx="1"/>
          </p:nvPr>
        </p:nvSpPr>
        <p:spPr/>
        <p:txBody>
          <a:bodyPr/>
          <a:lstStyle/>
          <a:p>
            <a:pPr eaLnBrk="1" hangingPunct="1"/>
            <a:r>
              <a:rPr lang="zh-CN" altLang="en-US" smtClean="0"/>
              <a:t>访问受保护的资源时，用户输入用户名、令牌上显示通行码和</a:t>
            </a:r>
            <a:r>
              <a:rPr lang="en-US" altLang="zh-CN" smtClean="0"/>
              <a:t>PIN</a:t>
            </a:r>
            <a:r>
              <a:rPr lang="zh-CN" altLang="en-US" smtClean="0"/>
              <a:t>。每个通行码使用一次就不能再使用了。</a:t>
            </a:r>
          </a:p>
          <a:p>
            <a:pPr eaLnBrk="1" hangingPunct="1"/>
            <a:r>
              <a:rPr lang="zh-CN" altLang="en-US" smtClean="0"/>
              <a:t>在大多数系统中，认证系统不直接验证通行码，而是让所信任认证服务器去做这件事</a:t>
            </a:r>
          </a:p>
        </p:txBody>
      </p:sp>
    </p:spTree>
    <p:extLst>
      <p:ext uri="{BB962C8B-B14F-4D97-AF65-F5344CB8AC3E}">
        <p14:creationId xmlns:p14="http://schemas.microsoft.com/office/powerpoint/2010/main" val="4183652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E8237801-1E87-4481-9F71-93ACA32D5A0D}" type="slidenum">
              <a:rPr lang="en-US" altLang="zh-CN" sz="1400" smtClean="0"/>
              <a:pPr algn="l">
                <a:spcBef>
                  <a:spcPct val="0"/>
                </a:spcBef>
                <a:buFontTx/>
                <a:buNone/>
              </a:pPr>
              <a:t>22</a:t>
            </a:fld>
            <a:endParaRPr lang="en-US" altLang="zh-CN" sz="1400" smtClean="0"/>
          </a:p>
        </p:txBody>
      </p:sp>
      <p:sp>
        <p:nvSpPr>
          <p:cNvPr id="30723" name="Rectangle 2"/>
          <p:cNvSpPr>
            <a:spLocks noChangeArrowheads="1"/>
          </p:cNvSpPr>
          <p:nvPr>
            <p:ph type="title"/>
          </p:nvPr>
        </p:nvSpPr>
        <p:spPr/>
        <p:txBody>
          <a:bodyPr/>
          <a:lstStyle/>
          <a:p>
            <a:pPr eaLnBrk="1" hangingPunct="1"/>
            <a:r>
              <a:rPr lang="zh-CN" altLang="en-US" smtClean="0"/>
              <a:t>认证令牌的种类</a:t>
            </a:r>
          </a:p>
        </p:txBody>
      </p:sp>
      <p:sp>
        <p:nvSpPr>
          <p:cNvPr id="30724" name="Rectangle 3"/>
          <p:cNvSpPr>
            <a:spLocks noChangeArrowheads="1"/>
          </p:cNvSpPr>
          <p:nvPr>
            <p:ph type="body" idx="1"/>
          </p:nvPr>
        </p:nvSpPr>
        <p:spPr/>
        <p:txBody>
          <a:bodyPr/>
          <a:lstStyle/>
          <a:p>
            <a:pPr eaLnBrk="1" hangingPunct="1"/>
            <a:r>
              <a:rPr lang="zh-CN" altLang="en-US" smtClean="0"/>
              <a:t>质询</a:t>
            </a:r>
            <a:r>
              <a:rPr lang="en-US" altLang="zh-CN" smtClean="0"/>
              <a:t>/</a:t>
            </a:r>
            <a:r>
              <a:rPr lang="zh-CN" altLang="en-US" smtClean="0"/>
              <a:t>响应令牌</a:t>
            </a:r>
          </a:p>
          <a:p>
            <a:pPr eaLnBrk="1" hangingPunct="1"/>
            <a:r>
              <a:rPr lang="zh-CN" altLang="en-US" smtClean="0"/>
              <a:t>时间令牌</a:t>
            </a:r>
          </a:p>
        </p:txBody>
      </p:sp>
    </p:spTree>
    <p:extLst>
      <p:ext uri="{BB962C8B-B14F-4D97-AF65-F5344CB8AC3E}">
        <p14:creationId xmlns:p14="http://schemas.microsoft.com/office/powerpoint/2010/main" val="1130701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6D6F3417-2952-402F-BC9E-7179C0CB7043}" type="slidenum">
              <a:rPr lang="en-US" altLang="zh-CN" sz="1400" smtClean="0"/>
              <a:pPr algn="l">
                <a:spcBef>
                  <a:spcPct val="0"/>
                </a:spcBef>
                <a:buFontTx/>
                <a:buNone/>
              </a:pPr>
              <a:t>23</a:t>
            </a:fld>
            <a:endParaRPr lang="en-US" altLang="zh-CN" sz="1400" smtClean="0"/>
          </a:p>
        </p:txBody>
      </p:sp>
      <p:sp>
        <p:nvSpPr>
          <p:cNvPr id="31747" name="Rectangle 2"/>
          <p:cNvSpPr>
            <a:spLocks noChangeArrowheads="1"/>
          </p:cNvSpPr>
          <p:nvPr>
            <p:ph type="title"/>
          </p:nvPr>
        </p:nvSpPr>
        <p:spPr/>
        <p:txBody>
          <a:bodyPr/>
          <a:lstStyle/>
          <a:p>
            <a:pPr eaLnBrk="1" hangingPunct="1"/>
            <a:r>
              <a:rPr lang="zh-CN" altLang="en-US" smtClean="0"/>
              <a:t>质询</a:t>
            </a:r>
            <a:r>
              <a:rPr lang="en-US" altLang="zh-CN" smtClean="0"/>
              <a:t>/</a:t>
            </a:r>
            <a:r>
              <a:rPr lang="zh-CN" altLang="en-US" smtClean="0"/>
              <a:t>响应令牌</a:t>
            </a:r>
          </a:p>
        </p:txBody>
      </p:sp>
      <p:sp>
        <p:nvSpPr>
          <p:cNvPr id="31748" name="Rectangle 3"/>
          <p:cNvSpPr>
            <a:spLocks noChangeArrowheads="1"/>
          </p:cNvSpPr>
          <p:nvPr>
            <p:ph type="body" idx="1"/>
          </p:nvPr>
        </p:nvSpPr>
        <p:spPr/>
        <p:txBody>
          <a:bodyPr/>
          <a:lstStyle/>
          <a:p>
            <a:pPr eaLnBrk="1" hangingPunct="1"/>
            <a:r>
              <a:rPr lang="zh-CN" altLang="en-US" smtClean="0"/>
              <a:t>使用令牌时，令牌和认证服务器有一个相同的种子数。种子数为一个适当长度的随机数，不同的令牌对应不同的种子数，用这个种子数代替口令摘要</a:t>
            </a:r>
          </a:p>
        </p:txBody>
      </p:sp>
    </p:spTree>
    <p:extLst>
      <p:ext uri="{BB962C8B-B14F-4D97-AF65-F5344CB8AC3E}">
        <p14:creationId xmlns:p14="http://schemas.microsoft.com/office/powerpoint/2010/main" val="3061187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89C81D57-4645-460F-A3D9-2B07139EDDCC}" type="slidenum">
              <a:rPr lang="en-US" altLang="zh-CN" sz="1400" smtClean="0"/>
              <a:pPr algn="l">
                <a:spcBef>
                  <a:spcPct val="0"/>
                </a:spcBef>
                <a:buFontTx/>
                <a:buNone/>
              </a:pPr>
              <a:t>24</a:t>
            </a:fld>
            <a:endParaRPr lang="en-US" altLang="zh-CN" sz="1400" smtClean="0"/>
          </a:p>
        </p:txBody>
      </p:sp>
      <p:sp>
        <p:nvSpPr>
          <p:cNvPr id="32771" name="Rectangle 2"/>
          <p:cNvSpPr>
            <a:spLocks noChangeArrowheads="1"/>
          </p:cNvSpPr>
          <p:nvPr>
            <p:ph type="title"/>
          </p:nvPr>
        </p:nvSpPr>
        <p:spPr/>
        <p:txBody>
          <a:bodyPr/>
          <a:lstStyle/>
          <a:p>
            <a:pPr eaLnBrk="1" hangingPunct="1"/>
            <a:r>
              <a:rPr lang="zh-CN" altLang="en-US" smtClean="0"/>
              <a:t>质询</a:t>
            </a:r>
            <a:r>
              <a:rPr lang="en-US" altLang="zh-CN" smtClean="0"/>
              <a:t>/</a:t>
            </a:r>
            <a:r>
              <a:rPr lang="zh-CN" altLang="en-US" smtClean="0"/>
              <a:t>响应令牌</a:t>
            </a:r>
          </a:p>
        </p:txBody>
      </p:sp>
      <p:sp>
        <p:nvSpPr>
          <p:cNvPr id="32772" name="Rectangle 3"/>
          <p:cNvSpPr>
            <a:spLocks noChangeArrowheads="1"/>
          </p:cNvSpPr>
          <p:nvPr>
            <p:ph type="body" idx="1"/>
          </p:nvPr>
        </p:nvSpPr>
        <p:spPr/>
        <p:txBody>
          <a:bodyPr/>
          <a:lstStyle/>
          <a:p>
            <a:pPr eaLnBrk="1" hangingPunct="1"/>
            <a:r>
              <a:rPr lang="zh-CN" altLang="en-US" smtClean="0"/>
              <a:t>认证服务器产生质询</a:t>
            </a:r>
          </a:p>
          <a:p>
            <a:pPr eaLnBrk="1" hangingPunct="1"/>
            <a:r>
              <a:rPr lang="zh-CN" altLang="en-US" smtClean="0"/>
              <a:t>令牌没有电子接口来接收质询，由用户输入</a:t>
            </a:r>
          </a:p>
          <a:p>
            <a:pPr eaLnBrk="1" hangingPunct="1"/>
            <a:r>
              <a:rPr lang="zh-CN" altLang="en-US" smtClean="0"/>
              <a:t>存在的问题</a:t>
            </a:r>
          </a:p>
          <a:p>
            <a:pPr lvl="1" eaLnBrk="1" hangingPunct="1"/>
            <a:r>
              <a:rPr lang="zh-CN" altLang="en-US" smtClean="0"/>
              <a:t>输入太多的字符用户不能接受</a:t>
            </a:r>
          </a:p>
          <a:p>
            <a:pPr lvl="1" eaLnBrk="1" hangingPunct="1"/>
            <a:r>
              <a:rPr lang="zh-CN" altLang="en-US" smtClean="0"/>
              <a:t>截取部分</a:t>
            </a:r>
          </a:p>
          <a:p>
            <a:pPr eaLnBrk="1" hangingPunct="1"/>
            <a:r>
              <a:rPr lang="zh-CN" altLang="en-US" smtClean="0"/>
              <a:t>采用散列代替对称加密</a:t>
            </a:r>
          </a:p>
        </p:txBody>
      </p:sp>
    </p:spTree>
    <p:extLst>
      <p:ext uri="{BB962C8B-B14F-4D97-AF65-F5344CB8AC3E}">
        <p14:creationId xmlns:p14="http://schemas.microsoft.com/office/powerpoint/2010/main" val="4153284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8B0D3D43-512B-4319-8709-F1042F9700C2}" type="slidenum">
              <a:rPr lang="en-US" altLang="zh-CN" sz="1400" smtClean="0"/>
              <a:pPr algn="l">
                <a:spcBef>
                  <a:spcPct val="0"/>
                </a:spcBef>
                <a:buFontTx/>
                <a:buNone/>
              </a:pPr>
              <a:t>25</a:t>
            </a:fld>
            <a:endParaRPr lang="en-US" altLang="zh-CN" sz="1400" smtClean="0"/>
          </a:p>
        </p:txBody>
      </p:sp>
      <p:sp>
        <p:nvSpPr>
          <p:cNvPr id="33795" name="Rectangle 2"/>
          <p:cNvSpPr>
            <a:spLocks noChangeArrowheads="1"/>
          </p:cNvSpPr>
          <p:nvPr>
            <p:ph type="title"/>
          </p:nvPr>
        </p:nvSpPr>
        <p:spPr/>
        <p:txBody>
          <a:bodyPr/>
          <a:lstStyle/>
          <a:p>
            <a:pPr eaLnBrk="1" hangingPunct="1"/>
            <a:r>
              <a:rPr lang="zh-CN" altLang="en-US" smtClean="0"/>
              <a:t>时间令牌</a:t>
            </a:r>
          </a:p>
        </p:txBody>
      </p:sp>
      <p:sp>
        <p:nvSpPr>
          <p:cNvPr id="33796" name="Rectangle 3"/>
          <p:cNvSpPr>
            <a:spLocks noChangeArrowheads="1"/>
          </p:cNvSpPr>
          <p:nvPr>
            <p:ph type="body" idx="1"/>
          </p:nvPr>
        </p:nvSpPr>
        <p:spPr/>
        <p:txBody>
          <a:bodyPr/>
          <a:lstStyle/>
          <a:p>
            <a:pPr eaLnBrk="1" hangingPunct="1"/>
            <a:r>
              <a:rPr lang="zh-CN" altLang="en-US" smtClean="0"/>
              <a:t>质询</a:t>
            </a:r>
            <a:r>
              <a:rPr lang="en-US" altLang="zh-CN" smtClean="0"/>
              <a:t>/</a:t>
            </a:r>
            <a:r>
              <a:rPr lang="zh-CN" altLang="en-US" smtClean="0"/>
              <a:t>响应令牌的缺点是使用繁琐。用户必须准确的读取两个不同的值（质询和响应），正确的输入三个不一样的数值</a:t>
            </a:r>
            <a:r>
              <a:rPr lang="en-US" altLang="zh-CN" smtClean="0"/>
              <a:t>(PIN</a:t>
            </a:r>
            <a:r>
              <a:rPr lang="zh-CN" altLang="en-US" smtClean="0"/>
              <a:t>，质询，响应</a:t>
            </a:r>
            <a:r>
              <a:rPr lang="en-US" altLang="zh-CN" smtClean="0"/>
              <a:t>)</a:t>
            </a:r>
          </a:p>
          <a:p>
            <a:pPr eaLnBrk="1" hangingPunct="1"/>
            <a:r>
              <a:rPr lang="zh-CN" altLang="en-US" smtClean="0"/>
              <a:t>时间令牌不包含小键盘，认证服务器不再产生和传输质询给用户。采用时间作为变量参与认证的结果</a:t>
            </a:r>
          </a:p>
          <a:p>
            <a:pPr eaLnBrk="1" hangingPunct="1"/>
            <a:endParaRPr lang="en-US" altLang="zh-CN" smtClean="0"/>
          </a:p>
        </p:txBody>
      </p:sp>
    </p:spTree>
    <p:extLst>
      <p:ext uri="{BB962C8B-B14F-4D97-AF65-F5344CB8AC3E}">
        <p14:creationId xmlns:p14="http://schemas.microsoft.com/office/powerpoint/2010/main" val="837590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5274B2F8-0BB4-40EF-A2BC-4D12C87627B7}" type="slidenum">
              <a:rPr lang="en-US" altLang="zh-CN" sz="1400" smtClean="0"/>
              <a:pPr algn="l">
                <a:spcBef>
                  <a:spcPct val="0"/>
                </a:spcBef>
                <a:buFontTx/>
                <a:buNone/>
              </a:pPr>
              <a:t>26</a:t>
            </a:fld>
            <a:endParaRPr lang="en-US" altLang="zh-CN" sz="1400" smtClean="0"/>
          </a:p>
        </p:txBody>
      </p:sp>
      <p:sp>
        <p:nvSpPr>
          <p:cNvPr id="34819" name="Rectangle 2"/>
          <p:cNvSpPr>
            <a:spLocks noChangeArrowheads="1"/>
          </p:cNvSpPr>
          <p:nvPr>
            <p:ph type="title"/>
          </p:nvPr>
        </p:nvSpPr>
        <p:spPr/>
        <p:txBody>
          <a:bodyPr/>
          <a:lstStyle/>
          <a:p>
            <a:pPr eaLnBrk="1" hangingPunct="1"/>
            <a:r>
              <a:rPr lang="zh-CN" altLang="en-US" smtClean="0"/>
              <a:t>时间令牌</a:t>
            </a:r>
          </a:p>
        </p:txBody>
      </p:sp>
      <p:sp>
        <p:nvSpPr>
          <p:cNvPr id="34820" name="Rectangle 3"/>
          <p:cNvSpPr>
            <a:spLocks noChangeArrowheads="1"/>
          </p:cNvSpPr>
          <p:nvPr>
            <p:ph type="body" idx="1"/>
          </p:nvPr>
        </p:nvSpPr>
        <p:spPr/>
        <p:txBody>
          <a:bodyPr/>
          <a:lstStyle/>
          <a:p>
            <a:pPr eaLnBrk="1" hangingPunct="1"/>
            <a:r>
              <a:rPr lang="zh-CN" altLang="en-US" sz="2400" smtClean="0"/>
              <a:t>每个令牌都有一个惟一的种子数，认证服务器保存着这些种子数的备份。</a:t>
            </a:r>
          </a:p>
          <a:p>
            <a:pPr eaLnBrk="1" hangingPunct="1"/>
            <a:r>
              <a:rPr lang="zh-CN" altLang="en-US" sz="2400" smtClean="0"/>
              <a:t>令牌生产厂家生产令牌时打开令牌的内部实时时钟对其进行初始化</a:t>
            </a:r>
          </a:p>
          <a:p>
            <a:pPr eaLnBrk="1" hangingPunct="1"/>
            <a:r>
              <a:rPr lang="zh-CN" altLang="en-US" sz="2400" smtClean="0"/>
              <a:t>时钟的频率是可调节的，令牌中有校准因子</a:t>
            </a:r>
          </a:p>
          <a:p>
            <a:pPr eaLnBrk="1" hangingPunct="1"/>
            <a:r>
              <a:rPr lang="zh-CN" altLang="en-US" sz="2400" smtClean="0"/>
              <a:t>与质询令牌不同的是，时间令牌持续的产生通行码，一般的每隔</a:t>
            </a:r>
            <a:r>
              <a:rPr lang="en-US" altLang="zh-CN" sz="2400" smtClean="0"/>
              <a:t>60</a:t>
            </a:r>
            <a:r>
              <a:rPr lang="zh-CN" altLang="en-US" sz="2400" smtClean="0"/>
              <a:t>秒，就产生一个新的通行码</a:t>
            </a:r>
          </a:p>
        </p:txBody>
      </p:sp>
    </p:spTree>
    <p:extLst>
      <p:ext uri="{BB962C8B-B14F-4D97-AF65-F5344CB8AC3E}">
        <p14:creationId xmlns:p14="http://schemas.microsoft.com/office/powerpoint/2010/main" val="2527709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134B2BC7-2A15-4CBD-B461-2903D0A64898}" type="slidenum">
              <a:rPr lang="en-US" altLang="zh-CN" sz="1400" smtClean="0"/>
              <a:pPr algn="l">
                <a:spcBef>
                  <a:spcPct val="0"/>
                </a:spcBef>
                <a:buFontTx/>
                <a:buNone/>
              </a:pPr>
              <a:t>27</a:t>
            </a:fld>
            <a:endParaRPr lang="en-US" altLang="zh-CN" sz="1400" smtClean="0"/>
          </a:p>
        </p:txBody>
      </p:sp>
      <p:sp>
        <p:nvSpPr>
          <p:cNvPr id="35843" name="Rectangle 2"/>
          <p:cNvSpPr>
            <a:spLocks noChangeArrowheads="1"/>
          </p:cNvSpPr>
          <p:nvPr>
            <p:ph type="title"/>
          </p:nvPr>
        </p:nvSpPr>
        <p:spPr/>
        <p:txBody>
          <a:bodyPr/>
          <a:lstStyle/>
          <a:p>
            <a:pPr eaLnBrk="1" hangingPunct="1"/>
            <a:r>
              <a:rPr lang="zh-CN" altLang="en-US" smtClean="0"/>
              <a:t>时间令牌</a:t>
            </a:r>
          </a:p>
        </p:txBody>
      </p:sp>
      <p:sp>
        <p:nvSpPr>
          <p:cNvPr id="35844" name="Rectangle 3"/>
          <p:cNvSpPr>
            <a:spLocks noChangeArrowheads="1"/>
          </p:cNvSpPr>
          <p:nvPr>
            <p:ph type="body" idx="1"/>
          </p:nvPr>
        </p:nvSpPr>
        <p:spPr/>
        <p:txBody>
          <a:bodyPr/>
          <a:lstStyle/>
          <a:p>
            <a:pPr eaLnBrk="1" hangingPunct="1">
              <a:lnSpc>
                <a:spcPct val="90000"/>
              </a:lnSpc>
            </a:pPr>
            <a:r>
              <a:rPr lang="zh-CN" altLang="en-US" smtClean="0"/>
              <a:t>当前时间与种子数一起经过诸如散列算法的计算产生一个伪随机数，截取适当的长度显示在</a:t>
            </a:r>
            <a:r>
              <a:rPr lang="en-US" altLang="zh-CN" smtClean="0"/>
              <a:t>LCD</a:t>
            </a:r>
            <a:r>
              <a:rPr lang="zh-CN" altLang="en-US" smtClean="0"/>
              <a:t>上</a:t>
            </a:r>
          </a:p>
          <a:p>
            <a:pPr eaLnBrk="1" hangingPunct="1">
              <a:lnSpc>
                <a:spcPct val="90000"/>
              </a:lnSpc>
            </a:pPr>
            <a:r>
              <a:rPr lang="zh-CN" altLang="en-US" smtClean="0"/>
              <a:t>存在问题</a:t>
            </a:r>
          </a:p>
          <a:p>
            <a:pPr lvl="1" eaLnBrk="1" hangingPunct="1">
              <a:lnSpc>
                <a:spcPct val="90000"/>
              </a:lnSpc>
            </a:pPr>
            <a:r>
              <a:rPr lang="zh-CN" altLang="en-US" smtClean="0"/>
              <a:t>输入速度慢</a:t>
            </a:r>
          </a:p>
          <a:p>
            <a:pPr lvl="1" eaLnBrk="1" hangingPunct="1">
              <a:lnSpc>
                <a:spcPct val="90000"/>
              </a:lnSpc>
            </a:pPr>
            <a:r>
              <a:rPr lang="zh-CN" altLang="en-US" smtClean="0"/>
              <a:t>不同步</a:t>
            </a:r>
          </a:p>
          <a:p>
            <a:pPr eaLnBrk="1" hangingPunct="1">
              <a:lnSpc>
                <a:spcPct val="90000"/>
              </a:lnSpc>
            </a:pPr>
            <a:r>
              <a:rPr lang="zh-CN" altLang="en-US" smtClean="0"/>
              <a:t>解决的方法</a:t>
            </a:r>
          </a:p>
          <a:p>
            <a:pPr lvl="1" eaLnBrk="1" hangingPunct="1">
              <a:lnSpc>
                <a:spcPct val="90000"/>
              </a:lnSpc>
            </a:pPr>
            <a:r>
              <a:rPr lang="zh-CN" altLang="en-US" smtClean="0"/>
              <a:t>滑动窗口</a:t>
            </a:r>
          </a:p>
        </p:txBody>
      </p:sp>
    </p:spTree>
    <p:extLst>
      <p:ext uri="{BB962C8B-B14F-4D97-AF65-F5344CB8AC3E}">
        <p14:creationId xmlns:p14="http://schemas.microsoft.com/office/powerpoint/2010/main" val="867211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6FD6D057-4F23-492F-B03D-7D88D79C5189}" type="slidenum">
              <a:rPr lang="en-US" altLang="zh-CN" sz="1400"/>
              <a:pPr algn="l">
                <a:spcBef>
                  <a:spcPct val="0"/>
                </a:spcBef>
                <a:buFontTx/>
                <a:buNone/>
              </a:pPr>
              <a:t>28</a:t>
            </a:fld>
            <a:endParaRPr lang="en-US" altLang="zh-CN" sz="1400"/>
          </a:p>
        </p:txBody>
      </p:sp>
      <p:sp>
        <p:nvSpPr>
          <p:cNvPr id="7171" name="Rectangle 2"/>
          <p:cNvSpPr>
            <a:spLocks noChangeArrowheads="1"/>
          </p:cNvSpPr>
          <p:nvPr>
            <p:ph type="title"/>
          </p:nvPr>
        </p:nvSpPr>
        <p:spPr/>
        <p:txBody>
          <a:bodyPr/>
          <a:lstStyle/>
          <a:p>
            <a:pPr eaLnBrk="1" hangingPunct="1"/>
            <a:r>
              <a:rPr lang="en-US" altLang="zh-CN" smtClean="0"/>
              <a:t>PIN</a:t>
            </a:r>
            <a:r>
              <a:rPr lang="zh-CN" altLang="en-US" smtClean="0"/>
              <a:t>管理</a:t>
            </a:r>
          </a:p>
        </p:txBody>
      </p:sp>
      <p:sp>
        <p:nvSpPr>
          <p:cNvPr id="7172" name="Rectangle 3"/>
          <p:cNvSpPr>
            <a:spLocks noChangeArrowheads="1"/>
          </p:cNvSpPr>
          <p:nvPr>
            <p:ph type="body" idx="1"/>
          </p:nvPr>
        </p:nvSpPr>
        <p:spPr/>
        <p:txBody>
          <a:bodyPr/>
          <a:lstStyle/>
          <a:p>
            <a:pPr eaLnBrk="1" hangingPunct="1"/>
            <a:r>
              <a:rPr lang="zh-CN" altLang="en-US" smtClean="0"/>
              <a:t>没有</a:t>
            </a:r>
            <a:r>
              <a:rPr lang="en-US" altLang="zh-CN" smtClean="0"/>
              <a:t>PIN</a:t>
            </a:r>
            <a:r>
              <a:rPr lang="zh-CN" altLang="en-US" smtClean="0"/>
              <a:t>，令牌就是一个单因素认证设备，它仅仅表明你有什么。</a:t>
            </a:r>
          </a:p>
          <a:p>
            <a:pPr eaLnBrk="1" hangingPunct="1"/>
            <a:r>
              <a:rPr lang="zh-CN" altLang="en-US" smtClean="0"/>
              <a:t>引入</a:t>
            </a:r>
            <a:r>
              <a:rPr lang="en-US" altLang="zh-CN" smtClean="0"/>
              <a:t>PIN</a:t>
            </a:r>
            <a:r>
              <a:rPr lang="zh-CN" altLang="en-US" smtClean="0"/>
              <a:t>码使单因素认证变成双因素认证</a:t>
            </a:r>
          </a:p>
        </p:txBody>
      </p:sp>
    </p:spTree>
    <p:extLst>
      <p:ext uri="{BB962C8B-B14F-4D97-AF65-F5344CB8AC3E}">
        <p14:creationId xmlns:p14="http://schemas.microsoft.com/office/powerpoint/2010/main" val="2008077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11F88F24-6C4B-439A-B1AE-E7ABCA5C34BA}" type="slidenum">
              <a:rPr lang="en-US" altLang="zh-CN" sz="1400"/>
              <a:pPr algn="l">
                <a:spcBef>
                  <a:spcPct val="0"/>
                </a:spcBef>
                <a:buFontTx/>
                <a:buNone/>
              </a:pPr>
              <a:t>29</a:t>
            </a:fld>
            <a:endParaRPr lang="en-US" altLang="zh-CN" sz="1400"/>
          </a:p>
        </p:txBody>
      </p:sp>
      <p:sp>
        <p:nvSpPr>
          <p:cNvPr id="8195" name="Rectangle 2"/>
          <p:cNvSpPr>
            <a:spLocks noChangeArrowheads="1"/>
          </p:cNvSpPr>
          <p:nvPr>
            <p:ph type="title"/>
          </p:nvPr>
        </p:nvSpPr>
        <p:spPr/>
        <p:txBody>
          <a:bodyPr/>
          <a:lstStyle/>
          <a:p>
            <a:pPr eaLnBrk="1" hangingPunct="1"/>
            <a:r>
              <a:rPr lang="zh-CN" altLang="en-US" smtClean="0"/>
              <a:t>用</a:t>
            </a:r>
            <a:r>
              <a:rPr lang="en-US" altLang="zh-CN" smtClean="0"/>
              <a:t>PIN</a:t>
            </a:r>
            <a:r>
              <a:rPr lang="zh-CN" altLang="en-US" smtClean="0"/>
              <a:t>激活令牌</a:t>
            </a:r>
          </a:p>
        </p:txBody>
      </p:sp>
      <p:sp>
        <p:nvSpPr>
          <p:cNvPr id="8196" name="Rectangle 3"/>
          <p:cNvSpPr>
            <a:spLocks noChangeArrowheads="1"/>
          </p:cNvSpPr>
          <p:nvPr>
            <p:ph type="body" idx="1"/>
          </p:nvPr>
        </p:nvSpPr>
        <p:spPr/>
        <p:txBody>
          <a:bodyPr/>
          <a:lstStyle/>
          <a:p>
            <a:pPr eaLnBrk="1" hangingPunct="1"/>
            <a:r>
              <a:rPr lang="zh-CN" altLang="en-US" smtClean="0"/>
              <a:t>如果只有当用户输入恰当的</a:t>
            </a:r>
            <a:r>
              <a:rPr lang="en-US" altLang="zh-CN" smtClean="0"/>
              <a:t>PIN</a:t>
            </a:r>
            <a:r>
              <a:rPr lang="zh-CN" altLang="en-US" smtClean="0"/>
              <a:t>时令牌才处于活动状态</a:t>
            </a:r>
          </a:p>
          <a:p>
            <a:pPr eaLnBrk="1" hangingPunct="1"/>
            <a:r>
              <a:rPr lang="zh-CN" altLang="en-US" smtClean="0"/>
              <a:t>类似于限制银行密码次数的方法限制</a:t>
            </a:r>
            <a:r>
              <a:rPr lang="en-US" altLang="zh-CN" smtClean="0"/>
              <a:t>PIN</a:t>
            </a:r>
            <a:r>
              <a:rPr lang="zh-CN" altLang="en-US" smtClean="0"/>
              <a:t>的输入，仍可能被攻击</a:t>
            </a:r>
          </a:p>
          <a:p>
            <a:pPr eaLnBrk="1" hangingPunct="1"/>
            <a:endParaRPr lang="en-US" altLang="zh-CN" smtClean="0"/>
          </a:p>
        </p:txBody>
      </p:sp>
    </p:spTree>
    <p:extLst>
      <p:ext uri="{BB962C8B-B14F-4D97-AF65-F5344CB8AC3E}">
        <p14:creationId xmlns:p14="http://schemas.microsoft.com/office/powerpoint/2010/main" val="281285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2978" name="Rectangle 2"/>
          <p:cNvSpPr>
            <a:spLocks noGrp="1" noChangeArrowheads="1"/>
          </p:cNvSpPr>
          <p:nvPr>
            <p:ph type="title"/>
          </p:nvPr>
        </p:nvSpPr>
        <p:spPr/>
        <p:txBody>
          <a:bodyPr/>
          <a:lstStyle/>
          <a:p>
            <a:r>
              <a:rPr lang="zh-CN" altLang="en-US" dirty="0"/>
              <a:t>身份认证</a:t>
            </a:r>
          </a:p>
        </p:txBody>
      </p:sp>
      <p:sp>
        <p:nvSpPr>
          <p:cNvPr id="1662979" name="Rectangle 3"/>
          <p:cNvSpPr>
            <a:spLocks noGrp="1" noChangeArrowheads="1"/>
          </p:cNvSpPr>
          <p:nvPr>
            <p:ph type="body" idx="1"/>
          </p:nvPr>
        </p:nvSpPr>
        <p:spPr>
          <a:xfrm>
            <a:off x="629315" y="1598407"/>
            <a:ext cx="8042735" cy="4551669"/>
          </a:xfrm>
        </p:spPr>
        <p:txBody>
          <a:bodyPr/>
          <a:lstStyle/>
          <a:p>
            <a:r>
              <a:rPr lang="zh-CN" altLang="en-US" dirty="0"/>
              <a:t>个人身份验证方法可以分成四种类型：</a:t>
            </a:r>
          </a:p>
          <a:p>
            <a:pPr lvl="1"/>
            <a:r>
              <a:rPr lang="zh-CN" altLang="en-US" dirty="0"/>
              <a:t>所知：验证他</a:t>
            </a:r>
            <a:r>
              <a:rPr lang="zh-CN" altLang="en-US" dirty="0">
                <a:solidFill>
                  <a:srgbClr val="FF0000"/>
                </a:solidFill>
              </a:rPr>
              <a:t>知道</a:t>
            </a:r>
            <a:r>
              <a:rPr lang="zh-CN" altLang="en-US" dirty="0"/>
              <a:t>什么</a:t>
            </a:r>
            <a:r>
              <a:rPr lang="zh-CN" altLang="zh-CN" dirty="0"/>
              <a:t>，如密码、口令</a:t>
            </a:r>
            <a:endParaRPr lang="zh-CN" altLang="en-US" dirty="0"/>
          </a:p>
          <a:p>
            <a:pPr lvl="1"/>
            <a:r>
              <a:rPr lang="zh-CN" altLang="en-US" dirty="0"/>
              <a:t>所有：验证他</a:t>
            </a:r>
            <a:r>
              <a:rPr lang="zh-CN" altLang="en-US" dirty="0">
                <a:solidFill>
                  <a:srgbClr val="FF0000"/>
                </a:solidFill>
              </a:rPr>
              <a:t>拥有</a:t>
            </a:r>
            <a:r>
              <a:rPr lang="zh-CN" altLang="en-US" dirty="0"/>
              <a:t>什么，如</a:t>
            </a:r>
            <a:r>
              <a:rPr lang="zh-CN" altLang="zh-CN" dirty="0"/>
              <a:t>身份证、护照、信用卡、智能门卡</a:t>
            </a:r>
            <a:endParaRPr lang="en-US" altLang="zh-CN" dirty="0"/>
          </a:p>
          <a:p>
            <a:pPr lvl="1"/>
            <a:r>
              <a:rPr lang="zh-CN" altLang="en-US" dirty="0"/>
              <a:t>所在：验证他在什么</a:t>
            </a:r>
            <a:r>
              <a:rPr lang="zh-CN" altLang="en-US" dirty="0">
                <a:solidFill>
                  <a:srgbClr val="FF0000"/>
                </a:solidFill>
              </a:rPr>
              <a:t>位置</a:t>
            </a:r>
            <a:r>
              <a:rPr lang="zh-CN" altLang="en-US" dirty="0"/>
              <a:t>，如</a:t>
            </a:r>
            <a:r>
              <a:rPr lang="en-US" altLang="zh-CN" dirty="0"/>
              <a:t>IP</a:t>
            </a:r>
            <a:r>
              <a:rPr lang="zh-CN" altLang="en-US" dirty="0"/>
              <a:t>、办公室地址</a:t>
            </a:r>
          </a:p>
          <a:p>
            <a:pPr lvl="1"/>
            <a:r>
              <a:rPr lang="zh-CN" altLang="en-US" dirty="0"/>
              <a:t>用户特征：验证他的</a:t>
            </a:r>
            <a:r>
              <a:rPr lang="zh-CN" altLang="en-US" dirty="0">
                <a:solidFill>
                  <a:srgbClr val="FF0000"/>
                </a:solidFill>
              </a:rPr>
              <a:t>生物特征</a:t>
            </a:r>
            <a:r>
              <a:rPr lang="zh-CN" altLang="en-US" dirty="0"/>
              <a:t>（如指纹、虹膜、</a:t>
            </a:r>
            <a:r>
              <a:rPr lang="en-US" altLang="zh-CN" dirty="0"/>
              <a:t>DNA</a:t>
            </a:r>
            <a:r>
              <a:rPr lang="zh-CN" altLang="en-US" dirty="0"/>
              <a:t>等）、</a:t>
            </a:r>
            <a:r>
              <a:rPr lang="zh-CN" altLang="en-US" dirty="0">
                <a:solidFill>
                  <a:srgbClr val="FF0000"/>
                </a:solidFill>
              </a:rPr>
              <a:t>行为特征</a:t>
            </a:r>
            <a:r>
              <a:rPr lang="zh-CN" altLang="en-US" dirty="0"/>
              <a:t>（如击键、笔迹）</a:t>
            </a:r>
          </a:p>
        </p:txBody>
      </p:sp>
    </p:spTree>
    <p:extLst>
      <p:ext uri="{BB962C8B-B14F-4D97-AF65-F5344CB8AC3E}">
        <p14:creationId xmlns:p14="http://schemas.microsoft.com/office/powerpoint/2010/main" val="943724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5B878CB4-ECB6-4789-BEE3-BADC91936FED}" type="slidenum">
              <a:rPr lang="en-US" altLang="zh-CN" sz="1400"/>
              <a:pPr algn="l">
                <a:spcBef>
                  <a:spcPct val="0"/>
                </a:spcBef>
                <a:buFontTx/>
                <a:buNone/>
              </a:pPr>
              <a:t>30</a:t>
            </a:fld>
            <a:endParaRPr lang="en-US" altLang="zh-CN" sz="1400"/>
          </a:p>
        </p:txBody>
      </p:sp>
      <p:sp>
        <p:nvSpPr>
          <p:cNvPr id="9219" name="Rectangle 2"/>
          <p:cNvSpPr>
            <a:spLocks noChangeArrowheads="1"/>
          </p:cNvSpPr>
          <p:nvPr>
            <p:ph type="title"/>
          </p:nvPr>
        </p:nvSpPr>
        <p:spPr/>
        <p:txBody>
          <a:bodyPr/>
          <a:lstStyle/>
          <a:p>
            <a:pPr eaLnBrk="1" hangingPunct="1"/>
            <a:r>
              <a:rPr lang="zh-CN" altLang="en-US" smtClean="0"/>
              <a:t>用</a:t>
            </a:r>
            <a:r>
              <a:rPr lang="en-US" altLang="zh-CN" smtClean="0"/>
              <a:t>PIN</a:t>
            </a:r>
            <a:r>
              <a:rPr lang="zh-CN" altLang="en-US" smtClean="0"/>
              <a:t>激活令牌</a:t>
            </a:r>
          </a:p>
        </p:txBody>
      </p:sp>
      <p:sp>
        <p:nvSpPr>
          <p:cNvPr id="9220" name="Rectangle 3"/>
          <p:cNvSpPr>
            <a:spLocks noChangeArrowheads="1"/>
          </p:cNvSpPr>
          <p:nvPr>
            <p:ph type="body" idx="1"/>
          </p:nvPr>
        </p:nvSpPr>
        <p:spPr/>
        <p:txBody>
          <a:bodyPr/>
          <a:lstStyle/>
          <a:p>
            <a:pPr eaLnBrk="1" hangingPunct="1"/>
            <a:r>
              <a:rPr lang="zh-CN" altLang="en-US" smtClean="0"/>
              <a:t>把令牌设计成接受任何的</a:t>
            </a:r>
            <a:r>
              <a:rPr lang="en-US" altLang="zh-CN" smtClean="0"/>
              <a:t>PIN</a:t>
            </a:r>
            <a:r>
              <a:rPr lang="zh-CN" altLang="en-US" smtClean="0"/>
              <a:t>并生成相应的通行码，如果输入正确的</a:t>
            </a:r>
            <a:r>
              <a:rPr lang="en-US" altLang="zh-CN" smtClean="0"/>
              <a:t>PIN</a:t>
            </a:r>
            <a:r>
              <a:rPr lang="zh-CN" altLang="en-US" smtClean="0"/>
              <a:t>码，令牌用正确的种子数生成通行码，否则用错误的种子数生成通行码</a:t>
            </a:r>
          </a:p>
          <a:p>
            <a:pPr eaLnBrk="1" hangingPunct="1"/>
            <a:r>
              <a:rPr lang="zh-CN" altLang="en-US" smtClean="0"/>
              <a:t>认证服务器只需要做简单的变换，第一次用正确的种子数匹配，成功则授权；否则用错误的中子数认证响应</a:t>
            </a:r>
          </a:p>
        </p:txBody>
      </p:sp>
    </p:spTree>
    <p:extLst>
      <p:ext uri="{BB962C8B-B14F-4D97-AF65-F5344CB8AC3E}">
        <p14:creationId xmlns:p14="http://schemas.microsoft.com/office/powerpoint/2010/main" val="3430549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3B541920-C774-41F2-BA35-9F97A5974289}" type="slidenum">
              <a:rPr lang="en-US" altLang="zh-CN" sz="1400"/>
              <a:pPr algn="l">
                <a:spcBef>
                  <a:spcPct val="0"/>
                </a:spcBef>
                <a:buFontTx/>
                <a:buNone/>
              </a:pPr>
              <a:t>31</a:t>
            </a:fld>
            <a:endParaRPr lang="en-US" altLang="zh-CN" sz="1400"/>
          </a:p>
        </p:txBody>
      </p:sp>
      <p:sp>
        <p:nvSpPr>
          <p:cNvPr id="10243" name="Rectangle 2"/>
          <p:cNvSpPr>
            <a:spLocks noChangeArrowheads="1"/>
          </p:cNvSpPr>
          <p:nvPr>
            <p:ph type="title"/>
          </p:nvPr>
        </p:nvSpPr>
        <p:spPr/>
        <p:txBody>
          <a:bodyPr/>
          <a:lstStyle/>
          <a:p>
            <a:pPr eaLnBrk="1" hangingPunct="1"/>
            <a:r>
              <a:rPr lang="en-US" altLang="zh-CN" smtClean="0"/>
              <a:t>PIN</a:t>
            </a:r>
            <a:r>
              <a:rPr lang="zh-CN" altLang="en-US" smtClean="0"/>
              <a:t>作为计算的一部分</a:t>
            </a:r>
          </a:p>
        </p:txBody>
      </p:sp>
      <p:sp>
        <p:nvSpPr>
          <p:cNvPr id="10244" name="Rectangle 3"/>
          <p:cNvSpPr>
            <a:spLocks noChangeArrowheads="1"/>
          </p:cNvSpPr>
          <p:nvPr>
            <p:ph type="body" idx="1"/>
          </p:nvPr>
        </p:nvSpPr>
        <p:spPr/>
        <p:txBody>
          <a:bodyPr/>
          <a:lstStyle/>
          <a:p>
            <a:pPr eaLnBrk="1" hangingPunct="1"/>
            <a:r>
              <a:rPr lang="zh-CN" altLang="en-US" smtClean="0"/>
              <a:t>把</a:t>
            </a:r>
            <a:r>
              <a:rPr lang="en-US" altLang="zh-CN" smtClean="0"/>
              <a:t>PIN</a:t>
            </a:r>
            <a:r>
              <a:rPr lang="zh-CN" altLang="en-US" smtClean="0"/>
              <a:t>作为令牌中密码运算的一部分</a:t>
            </a:r>
          </a:p>
          <a:p>
            <a:pPr lvl="1" eaLnBrk="1" hangingPunct="1"/>
            <a:r>
              <a:rPr lang="zh-CN" altLang="en-US" smtClean="0"/>
              <a:t>如把</a:t>
            </a:r>
            <a:r>
              <a:rPr lang="en-US" altLang="zh-CN" smtClean="0"/>
              <a:t>PIN</a:t>
            </a:r>
            <a:r>
              <a:rPr lang="zh-CN" altLang="en-US" smtClean="0"/>
              <a:t>和种子数结合</a:t>
            </a:r>
          </a:p>
          <a:p>
            <a:pPr lvl="1" eaLnBrk="1" hangingPunct="1"/>
            <a:r>
              <a:rPr lang="zh-CN" altLang="en-US" smtClean="0"/>
              <a:t>把</a:t>
            </a:r>
            <a:r>
              <a:rPr lang="en-US" altLang="zh-CN" smtClean="0"/>
              <a:t>PIN</a:t>
            </a:r>
            <a:r>
              <a:rPr lang="zh-CN" altLang="en-US" smtClean="0"/>
              <a:t>作为伪随机数的一部分参与运算</a:t>
            </a:r>
          </a:p>
          <a:p>
            <a:pPr eaLnBrk="1" hangingPunct="1">
              <a:buFontTx/>
              <a:buNone/>
            </a:pPr>
            <a:endParaRPr lang="en-US" altLang="zh-CN" smtClean="0"/>
          </a:p>
        </p:txBody>
      </p:sp>
    </p:spTree>
    <p:extLst>
      <p:ext uri="{BB962C8B-B14F-4D97-AF65-F5344CB8AC3E}">
        <p14:creationId xmlns:p14="http://schemas.microsoft.com/office/powerpoint/2010/main" val="2846283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063900D2-6F4C-42D2-92B8-2AF87ECF01A4}" type="slidenum">
              <a:rPr lang="en-US" altLang="zh-CN" sz="1400"/>
              <a:pPr algn="l">
                <a:spcBef>
                  <a:spcPct val="0"/>
                </a:spcBef>
                <a:buFontTx/>
                <a:buNone/>
              </a:pPr>
              <a:t>32</a:t>
            </a:fld>
            <a:endParaRPr lang="en-US" altLang="zh-CN" sz="1400"/>
          </a:p>
        </p:txBody>
      </p:sp>
      <p:sp>
        <p:nvSpPr>
          <p:cNvPr id="11267" name="Rectangle 2"/>
          <p:cNvSpPr>
            <a:spLocks noChangeArrowheads="1"/>
          </p:cNvSpPr>
          <p:nvPr>
            <p:ph type="title"/>
          </p:nvPr>
        </p:nvSpPr>
        <p:spPr/>
        <p:txBody>
          <a:bodyPr/>
          <a:lstStyle/>
          <a:p>
            <a:pPr eaLnBrk="1" hangingPunct="1"/>
            <a:r>
              <a:rPr lang="zh-CN" altLang="en-US" smtClean="0"/>
              <a:t>认证令牌和</a:t>
            </a:r>
            <a:r>
              <a:rPr lang="en-US" altLang="zh-CN" smtClean="0"/>
              <a:t>PKI</a:t>
            </a:r>
          </a:p>
        </p:txBody>
      </p:sp>
      <p:sp>
        <p:nvSpPr>
          <p:cNvPr id="11268" name="Rectangle 3"/>
          <p:cNvSpPr>
            <a:spLocks noChangeArrowheads="1"/>
          </p:cNvSpPr>
          <p:nvPr>
            <p:ph type="body" idx="1"/>
          </p:nvPr>
        </p:nvSpPr>
        <p:spPr/>
        <p:txBody>
          <a:bodyPr/>
          <a:lstStyle/>
          <a:p>
            <a:pPr eaLnBrk="1" hangingPunct="1"/>
            <a:r>
              <a:rPr lang="zh-CN" altLang="en-US" smtClean="0"/>
              <a:t>使用令牌充当客户端的身份认证</a:t>
            </a:r>
          </a:p>
          <a:p>
            <a:pPr eaLnBrk="1" hangingPunct="1"/>
            <a:r>
              <a:rPr lang="zh-CN" altLang="en-US" smtClean="0"/>
              <a:t>用认证令牌保护私钥</a:t>
            </a:r>
          </a:p>
        </p:txBody>
      </p:sp>
    </p:spTree>
    <p:extLst>
      <p:ext uri="{BB962C8B-B14F-4D97-AF65-F5344CB8AC3E}">
        <p14:creationId xmlns:p14="http://schemas.microsoft.com/office/powerpoint/2010/main" val="4166383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2"/>
          </p:nvPr>
        </p:nvSpPr>
        <p:spPr>
          <a:xfrm>
            <a:off x="685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6D767CF6-E2B7-4FD9-9E87-AA5C80842654}" type="slidenum">
              <a:rPr lang="en-US" altLang="zh-CN" sz="1400"/>
              <a:pPr algn="l">
                <a:spcBef>
                  <a:spcPct val="0"/>
                </a:spcBef>
                <a:buFontTx/>
                <a:buNone/>
              </a:pPr>
              <a:t>33</a:t>
            </a:fld>
            <a:endParaRPr lang="en-US" altLang="zh-CN" sz="1400"/>
          </a:p>
        </p:txBody>
      </p:sp>
      <p:sp>
        <p:nvSpPr>
          <p:cNvPr id="787459" name="Rectangle 2"/>
          <p:cNvSpPr>
            <a:spLocks noGrp="1" noChangeArrowheads="1"/>
          </p:cNvSpPr>
          <p:nvPr>
            <p:ph type="ctrTitle"/>
          </p:nvPr>
        </p:nvSpPr>
        <p:spPr/>
        <p:txBody>
          <a:bodyPr/>
          <a:lstStyle/>
          <a:p>
            <a:pPr eaLnBrk="1" hangingPunct="1">
              <a:defRPr/>
            </a:pPr>
            <a:r>
              <a:rPr lang="en-US" altLang="zh-CN" smtClean="0"/>
              <a:t>PKI</a:t>
            </a:r>
            <a:r>
              <a:rPr lang="zh-CN" altLang="en-US" smtClean="0"/>
              <a:t>体系与</a:t>
            </a:r>
            <a:r>
              <a:rPr lang="en-US" altLang="zh-CN" smtClean="0"/>
              <a:t>CA</a:t>
            </a:r>
            <a:r>
              <a:rPr lang="zh-CN" altLang="en-US" smtClean="0"/>
              <a:t>技术概述</a:t>
            </a:r>
          </a:p>
        </p:txBody>
      </p:sp>
      <p:sp>
        <p:nvSpPr>
          <p:cNvPr id="787460" name="Rectangle 3"/>
          <p:cNvSpPr>
            <a:spLocks noGrp="1" noChangeArrowheads="1"/>
          </p:cNvSpPr>
          <p:nvPr>
            <p:ph type="subTitle" idx="1"/>
          </p:nvPr>
        </p:nvSpPr>
        <p:spPr/>
        <p:txBody>
          <a:bodyPr/>
          <a:lstStyle/>
          <a:p>
            <a:pPr eaLnBrk="1" hangingPunct="1">
              <a:defRPr/>
            </a:pPr>
            <a:endParaRPr lang="zh-CN" altLang="zh-CN" smtClean="0"/>
          </a:p>
        </p:txBody>
      </p:sp>
    </p:spTree>
    <p:extLst>
      <p:ext uri="{BB962C8B-B14F-4D97-AF65-F5344CB8AC3E}">
        <p14:creationId xmlns:p14="http://schemas.microsoft.com/office/powerpoint/2010/main" val="67196186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91D025FF-E359-4E4F-B2C7-BF52268FA72D}" type="slidenum">
              <a:rPr lang="en-US" altLang="zh-CN" sz="1400"/>
              <a:pPr algn="l">
                <a:spcBef>
                  <a:spcPct val="0"/>
                </a:spcBef>
                <a:buFontTx/>
                <a:buNone/>
              </a:pPr>
              <a:t>34</a:t>
            </a:fld>
            <a:endParaRPr lang="en-US" altLang="zh-CN" sz="1400"/>
          </a:p>
        </p:txBody>
      </p:sp>
      <p:sp>
        <p:nvSpPr>
          <p:cNvPr id="13315" name="Rectangle 2"/>
          <p:cNvSpPr>
            <a:spLocks noChangeArrowheads="1"/>
          </p:cNvSpPr>
          <p:nvPr>
            <p:ph type="title"/>
          </p:nvPr>
        </p:nvSpPr>
        <p:spPr/>
        <p:txBody>
          <a:bodyPr/>
          <a:lstStyle/>
          <a:p>
            <a:pPr eaLnBrk="1" hangingPunct="1"/>
            <a:r>
              <a:rPr lang="zh-CN" altLang="en-US" smtClean="0"/>
              <a:t>基本安全需求</a:t>
            </a:r>
          </a:p>
        </p:txBody>
      </p:sp>
      <p:sp>
        <p:nvSpPr>
          <p:cNvPr id="1038339" name="Rectangle 3"/>
          <p:cNvSpPr>
            <a:spLocks noChangeArrowheads="1"/>
          </p:cNvSpPr>
          <p:nvPr>
            <p:ph type="body" idx="1"/>
          </p:nvPr>
        </p:nvSpPr>
        <p:spPr/>
        <p:txBody>
          <a:bodyPr/>
          <a:lstStyle/>
          <a:p>
            <a:pPr eaLnBrk="1" hangingPunct="1"/>
            <a:r>
              <a:rPr lang="zh-CN" altLang="en-US" smtClean="0"/>
              <a:t>鉴别（</a:t>
            </a:r>
            <a:r>
              <a:rPr lang="en-US" altLang="zh-CN" smtClean="0"/>
              <a:t>identification</a:t>
            </a:r>
            <a:r>
              <a:rPr lang="zh-CN" altLang="en-US" smtClean="0"/>
              <a:t>）</a:t>
            </a:r>
          </a:p>
          <a:p>
            <a:pPr eaLnBrk="1" hangingPunct="1"/>
            <a:r>
              <a:rPr lang="zh-CN" altLang="en-US" smtClean="0"/>
              <a:t>认证（</a:t>
            </a:r>
            <a:r>
              <a:rPr lang="en-US" altLang="zh-CN" smtClean="0"/>
              <a:t>authentication</a:t>
            </a:r>
            <a:r>
              <a:rPr lang="zh-CN" altLang="en-US" smtClean="0"/>
              <a:t>）</a:t>
            </a:r>
          </a:p>
          <a:p>
            <a:pPr eaLnBrk="1" hangingPunct="1"/>
            <a:r>
              <a:rPr lang="zh-CN" altLang="en-US" smtClean="0"/>
              <a:t>授权（</a:t>
            </a:r>
            <a:r>
              <a:rPr lang="en-US" altLang="zh-CN" smtClean="0"/>
              <a:t>authorization</a:t>
            </a:r>
            <a:r>
              <a:rPr lang="zh-CN" altLang="en-US" smtClean="0"/>
              <a:t>）</a:t>
            </a:r>
          </a:p>
          <a:p>
            <a:pPr eaLnBrk="1" hangingPunct="1"/>
            <a:r>
              <a:rPr lang="zh-CN" altLang="en-US" smtClean="0"/>
              <a:t>完整性（</a:t>
            </a:r>
            <a:r>
              <a:rPr lang="en-US" altLang="zh-CN" smtClean="0"/>
              <a:t>integrity</a:t>
            </a:r>
            <a:r>
              <a:rPr lang="zh-CN" altLang="en-US" smtClean="0"/>
              <a:t>）</a:t>
            </a:r>
          </a:p>
          <a:p>
            <a:pPr eaLnBrk="1" hangingPunct="1"/>
            <a:r>
              <a:rPr lang="zh-CN" altLang="en-US" smtClean="0"/>
              <a:t>机密性（</a:t>
            </a:r>
            <a:r>
              <a:rPr lang="en-US" altLang="zh-CN" smtClean="0"/>
              <a:t>confidentiality</a:t>
            </a:r>
            <a:r>
              <a:rPr lang="zh-CN" altLang="en-US" smtClean="0"/>
              <a:t>）</a:t>
            </a:r>
          </a:p>
          <a:p>
            <a:pPr eaLnBrk="1" hangingPunct="1"/>
            <a:r>
              <a:rPr lang="zh-CN" altLang="en-US" smtClean="0"/>
              <a:t>反拒认（</a:t>
            </a:r>
            <a:r>
              <a:rPr lang="en-US" altLang="zh-CN" smtClean="0"/>
              <a:t>non-repudiation</a:t>
            </a:r>
            <a:r>
              <a:rPr lang="zh-CN" altLang="en-US" smtClean="0"/>
              <a:t>）</a:t>
            </a:r>
          </a:p>
        </p:txBody>
      </p:sp>
    </p:spTree>
    <p:extLst>
      <p:ext uri="{BB962C8B-B14F-4D97-AF65-F5344CB8AC3E}">
        <p14:creationId xmlns:p14="http://schemas.microsoft.com/office/powerpoint/2010/main" val="1354859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38339">
                                            <p:txEl>
                                              <p:pRg st="0" end="0"/>
                                            </p:txEl>
                                          </p:spTgt>
                                        </p:tgtEl>
                                        <p:attrNameLst>
                                          <p:attrName>style.visibility</p:attrName>
                                        </p:attrNameLst>
                                      </p:cBhvr>
                                      <p:to>
                                        <p:strVal val="visible"/>
                                      </p:to>
                                    </p:set>
                                    <p:anim calcmode="lin" valueType="num">
                                      <p:cBhvr additive="base">
                                        <p:cTn id="7" dur="500" fill="hold"/>
                                        <p:tgtEl>
                                          <p:spTgt spid="10383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38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38339">
                                            <p:txEl>
                                              <p:pRg st="1" end="1"/>
                                            </p:txEl>
                                          </p:spTgt>
                                        </p:tgtEl>
                                        <p:attrNameLst>
                                          <p:attrName>style.visibility</p:attrName>
                                        </p:attrNameLst>
                                      </p:cBhvr>
                                      <p:to>
                                        <p:strVal val="visible"/>
                                      </p:to>
                                    </p:set>
                                    <p:anim calcmode="lin" valueType="num">
                                      <p:cBhvr additive="base">
                                        <p:cTn id="13" dur="500" fill="hold"/>
                                        <p:tgtEl>
                                          <p:spTgt spid="1038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38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38339">
                                            <p:txEl>
                                              <p:pRg st="2" end="2"/>
                                            </p:txEl>
                                          </p:spTgt>
                                        </p:tgtEl>
                                        <p:attrNameLst>
                                          <p:attrName>style.visibility</p:attrName>
                                        </p:attrNameLst>
                                      </p:cBhvr>
                                      <p:to>
                                        <p:strVal val="visible"/>
                                      </p:to>
                                    </p:set>
                                    <p:anim calcmode="lin" valueType="num">
                                      <p:cBhvr additive="base">
                                        <p:cTn id="19" dur="500" fill="hold"/>
                                        <p:tgtEl>
                                          <p:spTgt spid="10383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38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38339">
                                            <p:txEl>
                                              <p:pRg st="3" end="3"/>
                                            </p:txEl>
                                          </p:spTgt>
                                        </p:tgtEl>
                                        <p:attrNameLst>
                                          <p:attrName>style.visibility</p:attrName>
                                        </p:attrNameLst>
                                      </p:cBhvr>
                                      <p:to>
                                        <p:strVal val="visible"/>
                                      </p:to>
                                    </p:set>
                                    <p:anim calcmode="lin" valueType="num">
                                      <p:cBhvr additive="base">
                                        <p:cTn id="25" dur="500" fill="hold"/>
                                        <p:tgtEl>
                                          <p:spTgt spid="103833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38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38339">
                                            <p:txEl>
                                              <p:pRg st="4" end="4"/>
                                            </p:txEl>
                                          </p:spTgt>
                                        </p:tgtEl>
                                        <p:attrNameLst>
                                          <p:attrName>style.visibility</p:attrName>
                                        </p:attrNameLst>
                                      </p:cBhvr>
                                      <p:to>
                                        <p:strVal val="visible"/>
                                      </p:to>
                                    </p:set>
                                    <p:anim calcmode="lin" valueType="num">
                                      <p:cBhvr additive="base">
                                        <p:cTn id="31" dur="500" fill="hold"/>
                                        <p:tgtEl>
                                          <p:spTgt spid="10383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38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38339">
                                            <p:txEl>
                                              <p:pRg st="5" end="5"/>
                                            </p:txEl>
                                          </p:spTgt>
                                        </p:tgtEl>
                                        <p:attrNameLst>
                                          <p:attrName>style.visibility</p:attrName>
                                        </p:attrNameLst>
                                      </p:cBhvr>
                                      <p:to>
                                        <p:strVal val="visible"/>
                                      </p:to>
                                    </p:set>
                                    <p:anim calcmode="lin" valueType="num">
                                      <p:cBhvr additive="base">
                                        <p:cTn id="37" dur="500" fill="hold"/>
                                        <p:tgtEl>
                                          <p:spTgt spid="103833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383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33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EC265C17-28D2-45A0-9533-6CF3837C53AD}" type="slidenum">
              <a:rPr lang="en-US" altLang="zh-CN" sz="1400"/>
              <a:pPr algn="l">
                <a:spcBef>
                  <a:spcPct val="0"/>
                </a:spcBef>
                <a:buFontTx/>
                <a:buNone/>
              </a:pPr>
              <a:t>35</a:t>
            </a:fld>
            <a:endParaRPr lang="en-US" altLang="zh-CN" sz="1400"/>
          </a:p>
        </p:txBody>
      </p:sp>
      <p:sp>
        <p:nvSpPr>
          <p:cNvPr id="14339" name="Rectangle 2"/>
          <p:cNvSpPr>
            <a:spLocks noChangeArrowheads="1"/>
          </p:cNvSpPr>
          <p:nvPr>
            <p:ph type="title"/>
          </p:nvPr>
        </p:nvSpPr>
        <p:spPr/>
        <p:txBody>
          <a:bodyPr/>
          <a:lstStyle/>
          <a:p>
            <a:pPr eaLnBrk="1" hangingPunct="1"/>
            <a:r>
              <a:rPr lang="zh-CN" altLang="en-US" smtClean="0"/>
              <a:t>安全基础设施</a:t>
            </a:r>
          </a:p>
        </p:txBody>
      </p:sp>
      <p:sp>
        <p:nvSpPr>
          <p:cNvPr id="1040387" name="Rectangle 3"/>
          <p:cNvSpPr>
            <a:spLocks noChangeArrowheads="1"/>
          </p:cNvSpPr>
          <p:nvPr>
            <p:ph type="body" idx="1"/>
          </p:nvPr>
        </p:nvSpPr>
        <p:spPr/>
        <p:txBody>
          <a:bodyPr/>
          <a:lstStyle/>
          <a:p>
            <a:pPr eaLnBrk="1" hangingPunct="1"/>
            <a:r>
              <a:rPr lang="zh-CN" altLang="en-US" smtClean="0"/>
              <a:t>基础设施，提供基础服务</a:t>
            </a:r>
          </a:p>
          <a:p>
            <a:pPr eaLnBrk="1" hangingPunct="1"/>
            <a:r>
              <a:rPr lang="zh-CN" altLang="en-US" smtClean="0"/>
              <a:t>为整体应用系统提供安全基本框架</a:t>
            </a:r>
          </a:p>
          <a:p>
            <a:pPr eaLnBrk="1" hangingPunct="1"/>
            <a:r>
              <a:rPr lang="zh-CN" altLang="en-US" smtClean="0"/>
              <a:t>可被应用系统中任何需要安全的应用和对象使用</a:t>
            </a:r>
          </a:p>
          <a:p>
            <a:pPr eaLnBrk="1" hangingPunct="1"/>
            <a:r>
              <a:rPr lang="zh-CN" altLang="en-US" smtClean="0"/>
              <a:t>接口要求统一、标准、便于使用</a:t>
            </a:r>
          </a:p>
          <a:p>
            <a:pPr eaLnBrk="1" hangingPunct="1"/>
            <a:r>
              <a:rPr lang="zh-CN" altLang="en-US" smtClean="0"/>
              <a:t>适用于多种环境</a:t>
            </a:r>
          </a:p>
          <a:p>
            <a:pPr eaLnBrk="1" hangingPunct="1"/>
            <a:r>
              <a:rPr lang="zh-CN" altLang="en-US" smtClean="0"/>
              <a:t>通用性和实用性</a:t>
            </a:r>
          </a:p>
          <a:p>
            <a:pPr eaLnBrk="1" hangingPunct="1"/>
            <a:endParaRPr lang="en-US" altLang="zh-CN" smtClean="0"/>
          </a:p>
        </p:txBody>
      </p:sp>
    </p:spTree>
    <p:extLst>
      <p:ext uri="{BB962C8B-B14F-4D97-AF65-F5344CB8AC3E}">
        <p14:creationId xmlns:p14="http://schemas.microsoft.com/office/powerpoint/2010/main" val="4251229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0387">
                                            <p:txEl>
                                              <p:pRg st="0" end="0"/>
                                            </p:txEl>
                                          </p:spTgt>
                                        </p:tgtEl>
                                        <p:attrNameLst>
                                          <p:attrName>style.visibility</p:attrName>
                                        </p:attrNameLst>
                                      </p:cBhvr>
                                      <p:to>
                                        <p:strVal val="visible"/>
                                      </p:to>
                                    </p:set>
                                    <p:anim calcmode="lin" valueType="num">
                                      <p:cBhvr additive="base">
                                        <p:cTn id="7" dur="500" fill="hold"/>
                                        <p:tgtEl>
                                          <p:spTgt spid="1040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40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40387">
                                            <p:txEl>
                                              <p:pRg st="1" end="1"/>
                                            </p:txEl>
                                          </p:spTgt>
                                        </p:tgtEl>
                                        <p:attrNameLst>
                                          <p:attrName>style.visibility</p:attrName>
                                        </p:attrNameLst>
                                      </p:cBhvr>
                                      <p:to>
                                        <p:strVal val="visible"/>
                                      </p:to>
                                    </p:set>
                                    <p:anim calcmode="lin" valueType="num">
                                      <p:cBhvr additive="base">
                                        <p:cTn id="13" dur="500" fill="hold"/>
                                        <p:tgtEl>
                                          <p:spTgt spid="10403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40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40387">
                                            <p:txEl>
                                              <p:pRg st="2" end="2"/>
                                            </p:txEl>
                                          </p:spTgt>
                                        </p:tgtEl>
                                        <p:attrNameLst>
                                          <p:attrName>style.visibility</p:attrName>
                                        </p:attrNameLst>
                                      </p:cBhvr>
                                      <p:to>
                                        <p:strVal val="visible"/>
                                      </p:to>
                                    </p:set>
                                    <p:anim calcmode="lin" valueType="num">
                                      <p:cBhvr additive="base">
                                        <p:cTn id="19" dur="500" fill="hold"/>
                                        <p:tgtEl>
                                          <p:spTgt spid="10403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40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40387">
                                            <p:txEl>
                                              <p:pRg st="3" end="3"/>
                                            </p:txEl>
                                          </p:spTgt>
                                        </p:tgtEl>
                                        <p:attrNameLst>
                                          <p:attrName>style.visibility</p:attrName>
                                        </p:attrNameLst>
                                      </p:cBhvr>
                                      <p:to>
                                        <p:strVal val="visible"/>
                                      </p:to>
                                    </p:set>
                                    <p:anim calcmode="lin" valueType="num">
                                      <p:cBhvr additive="base">
                                        <p:cTn id="25" dur="500" fill="hold"/>
                                        <p:tgtEl>
                                          <p:spTgt spid="10403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40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40387">
                                            <p:txEl>
                                              <p:pRg st="4" end="4"/>
                                            </p:txEl>
                                          </p:spTgt>
                                        </p:tgtEl>
                                        <p:attrNameLst>
                                          <p:attrName>style.visibility</p:attrName>
                                        </p:attrNameLst>
                                      </p:cBhvr>
                                      <p:to>
                                        <p:strVal val="visible"/>
                                      </p:to>
                                    </p:set>
                                    <p:anim calcmode="lin" valueType="num">
                                      <p:cBhvr additive="base">
                                        <p:cTn id="31" dur="500" fill="hold"/>
                                        <p:tgtEl>
                                          <p:spTgt spid="10403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403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40387">
                                            <p:txEl>
                                              <p:pRg st="5" end="5"/>
                                            </p:txEl>
                                          </p:spTgt>
                                        </p:tgtEl>
                                        <p:attrNameLst>
                                          <p:attrName>style.visibility</p:attrName>
                                        </p:attrNameLst>
                                      </p:cBhvr>
                                      <p:to>
                                        <p:strVal val="visible"/>
                                      </p:to>
                                    </p:set>
                                    <p:anim calcmode="lin" valueType="num">
                                      <p:cBhvr additive="base">
                                        <p:cTn id="37" dur="500" fill="hold"/>
                                        <p:tgtEl>
                                          <p:spTgt spid="10403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403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3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48D05472-9441-4C53-AE00-81C00FD0D0D4}" type="slidenum">
              <a:rPr lang="en-US" altLang="zh-CN" sz="1400"/>
              <a:pPr algn="l">
                <a:spcBef>
                  <a:spcPct val="0"/>
                </a:spcBef>
                <a:buFontTx/>
                <a:buNone/>
              </a:pPr>
              <a:t>36</a:t>
            </a:fld>
            <a:endParaRPr lang="en-US" altLang="zh-CN" sz="1400"/>
          </a:p>
        </p:txBody>
      </p:sp>
      <p:sp>
        <p:nvSpPr>
          <p:cNvPr id="15363" name="Rectangle 2"/>
          <p:cNvSpPr>
            <a:spLocks noChangeArrowheads="1"/>
          </p:cNvSpPr>
          <p:nvPr>
            <p:ph type="title"/>
          </p:nvPr>
        </p:nvSpPr>
        <p:spPr/>
        <p:txBody>
          <a:bodyPr/>
          <a:lstStyle/>
          <a:p>
            <a:pPr eaLnBrk="1" hangingPunct="1"/>
            <a:r>
              <a:rPr lang="zh-CN" altLang="en-US" smtClean="0"/>
              <a:t>安全基础设施</a:t>
            </a:r>
            <a:r>
              <a:rPr lang="en-US" altLang="zh-CN" smtClean="0">
                <a:latin typeface="华文细黑" panose="02010600040101010101" pitchFamily="2" charset="-122"/>
              </a:rPr>
              <a:t>——</a:t>
            </a:r>
            <a:r>
              <a:rPr lang="zh-CN" altLang="en-US" smtClean="0"/>
              <a:t>作用</a:t>
            </a:r>
          </a:p>
        </p:txBody>
      </p:sp>
      <p:sp>
        <p:nvSpPr>
          <p:cNvPr id="1041411" name="Rectangle 3"/>
          <p:cNvSpPr>
            <a:spLocks noChangeArrowheads="1"/>
          </p:cNvSpPr>
          <p:nvPr>
            <p:ph type="body" idx="1"/>
          </p:nvPr>
        </p:nvSpPr>
        <p:spPr/>
        <p:txBody>
          <a:bodyPr/>
          <a:lstStyle/>
          <a:p>
            <a:pPr eaLnBrk="1" hangingPunct="1"/>
            <a:r>
              <a:rPr lang="zh-CN" altLang="en-US" smtClean="0"/>
              <a:t>增强应用程序的数据和资源的安全</a:t>
            </a:r>
          </a:p>
          <a:p>
            <a:pPr eaLnBrk="1" hangingPunct="1"/>
            <a:r>
              <a:rPr lang="zh-CN" altLang="en-US" smtClean="0"/>
              <a:t>保证与其他数据和资源交换中的安全</a:t>
            </a:r>
          </a:p>
        </p:txBody>
      </p:sp>
    </p:spTree>
    <p:extLst>
      <p:ext uri="{BB962C8B-B14F-4D97-AF65-F5344CB8AC3E}">
        <p14:creationId xmlns:p14="http://schemas.microsoft.com/office/powerpoint/2010/main" val="3621668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1411">
                                            <p:txEl>
                                              <p:pRg st="0" end="0"/>
                                            </p:txEl>
                                          </p:spTgt>
                                        </p:tgtEl>
                                        <p:attrNameLst>
                                          <p:attrName>style.visibility</p:attrName>
                                        </p:attrNameLst>
                                      </p:cBhvr>
                                      <p:to>
                                        <p:strVal val="visible"/>
                                      </p:to>
                                    </p:set>
                                    <p:anim calcmode="lin" valueType="num">
                                      <p:cBhvr additive="base">
                                        <p:cTn id="7" dur="500" fill="hold"/>
                                        <p:tgtEl>
                                          <p:spTgt spid="10414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41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41411">
                                            <p:txEl>
                                              <p:pRg st="1" end="1"/>
                                            </p:txEl>
                                          </p:spTgt>
                                        </p:tgtEl>
                                        <p:attrNameLst>
                                          <p:attrName>style.visibility</p:attrName>
                                        </p:attrNameLst>
                                      </p:cBhvr>
                                      <p:to>
                                        <p:strVal val="visible"/>
                                      </p:to>
                                    </p:set>
                                    <p:anim calcmode="lin" valueType="num">
                                      <p:cBhvr additive="base">
                                        <p:cTn id="13" dur="500" fill="hold"/>
                                        <p:tgtEl>
                                          <p:spTgt spid="10414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414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4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BBB16175-D049-44F8-B1F9-2C436848BC6A}" type="slidenum">
              <a:rPr lang="en-US" altLang="zh-CN" sz="1400"/>
              <a:pPr algn="l">
                <a:spcBef>
                  <a:spcPct val="0"/>
                </a:spcBef>
                <a:buFontTx/>
                <a:buNone/>
              </a:pPr>
              <a:t>37</a:t>
            </a:fld>
            <a:endParaRPr lang="en-US" altLang="zh-CN" sz="1400"/>
          </a:p>
        </p:txBody>
      </p:sp>
      <p:sp>
        <p:nvSpPr>
          <p:cNvPr id="16387" name="Rectangle 2"/>
          <p:cNvSpPr>
            <a:spLocks noChangeArrowheads="1"/>
          </p:cNvSpPr>
          <p:nvPr>
            <p:ph type="title"/>
          </p:nvPr>
        </p:nvSpPr>
        <p:spPr/>
        <p:txBody>
          <a:bodyPr/>
          <a:lstStyle/>
          <a:p>
            <a:pPr eaLnBrk="1" hangingPunct="1"/>
            <a:r>
              <a:rPr lang="zh-CN" altLang="en-US" smtClean="0"/>
              <a:t>安全基础设施提供的服务</a:t>
            </a:r>
          </a:p>
        </p:txBody>
      </p:sp>
      <p:sp>
        <p:nvSpPr>
          <p:cNvPr id="1042435" name="Rectangle 3"/>
          <p:cNvSpPr>
            <a:spLocks noChangeArrowheads="1"/>
          </p:cNvSpPr>
          <p:nvPr>
            <p:ph type="body" idx="1"/>
          </p:nvPr>
        </p:nvSpPr>
        <p:spPr/>
        <p:txBody>
          <a:bodyPr/>
          <a:lstStyle/>
          <a:p>
            <a:pPr eaLnBrk="1" hangingPunct="1">
              <a:lnSpc>
                <a:spcPct val="90000"/>
              </a:lnSpc>
            </a:pPr>
            <a:r>
              <a:rPr lang="zh-CN" altLang="en-US" sz="2400" smtClean="0"/>
              <a:t>安全登录</a:t>
            </a:r>
          </a:p>
          <a:p>
            <a:pPr lvl="1" eaLnBrk="1" hangingPunct="1">
              <a:lnSpc>
                <a:spcPct val="90000"/>
              </a:lnSpc>
            </a:pPr>
            <a:r>
              <a:rPr lang="zh-CN" altLang="en-US" sz="2000" smtClean="0"/>
              <a:t>将本地成功登陆的结果安全传递给远程的应用程序</a:t>
            </a:r>
          </a:p>
          <a:p>
            <a:pPr lvl="2" eaLnBrk="1" hangingPunct="1">
              <a:lnSpc>
                <a:spcPct val="90000"/>
              </a:lnSpc>
            </a:pPr>
            <a:r>
              <a:rPr lang="zh-CN" altLang="en-US" sz="1800" smtClean="0"/>
              <a:t>避免口令在不安全的网络中传输</a:t>
            </a:r>
          </a:p>
          <a:p>
            <a:pPr lvl="2" eaLnBrk="1" hangingPunct="1">
              <a:lnSpc>
                <a:spcPct val="90000"/>
              </a:lnSpc>
            </a:pPr>
            <a:r>
              <a:rPr lang="zh-CN" altLang="en-US" sz="1800" smtClean="0"/>
              <a:t>安全单点登录</a:t>
            </a:r>
          </a:p>
          <a:p>
            <a:pPr eaLnBrk="1" hangingPunct="1">
              <a:lnSpc>
                <a:spcPct val="90000"/>
              </a:lnSpc>
            </a:pPr>
            <a:r>
              <a:rPr lang="zh-CN" altLang="en-US" sz="2400" smtClean="0"/>
              <a:t>终端用户透明</a:t>
            </a:r>
          </a:p>
          <a:p>
            <a:pPr eaLnBrk="1" hangingPunct="1">
              <a:lnSpc>
                <a:spcPct val="90000"/>
              </a:lnSpc>
            </a:pPr>
            <a:r>
              <a:rPr lang="zh-CN" altLang="en-US" sz="2400" smtClean="0"/>
              <a:t>全面的安全性</a:t>
            </a:r>
          </a:p>
          <a:p>
            <a:pPr lvl="1" eaLnBrk="1" hangingPunct="1">
              <a:lnSpc>
                <a:spcPct val="90000"/>
              </a:lnSpc>
            </a:pPr>
            <a:r>
              <a:rPr lang="zh-CN" altLang="en-US" sz="2000" smtClean="0"/>
              <a:t>保证数目不受限制的应用程序无缝协调工作，安全访问和传输数据</a:t>
            </a:r>
          </a:p>
          <a:p>
            <a:pPr lvl="1" eaLnBrk="1" hangingPunct="1">
              <a:lnSpc>
                <a:spcPct val="90000"/>
              </a:lnSpc>
            </a:pPr>
            <a:r>
              <a:rPr lang="zh-CN" altLang="en-US" sz="2000" smtClean="0"/>
              <a:t>保证大范围的组织实体和设备采用统一的方式使用、理解和处理密钥</a:t>
            </a:r>
          </a:p>
        </p:txBody>
      </p:sp>
      <p:pic>
        <p:nvPicPr>
          <p:cNvPr id="1042436"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55626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848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2435">
                                            <p:txEl>
                                              <p:pRg st="0" end="0"/>
                                            </p:txEl>
                                          </p:spTgt>
                                        </p:tgtEl>
                                        <p:attrNameLst>
                                          <p:attrName>style.visibility</p:attrName>
                                        </p:attrNameLst>
                                      </p:cBhvr>
                                      <p:to>
                                        <p:strVal val="visible"/>
                                      </p:to>
                                    </p:set>
                                    <p:anim calcmode="lin" valueType="num">
                                      <p:cBhvr additive="base">
                                        <p:cTn id="7" dur="500" fill="hold"/>
                                        <p:tgtEl>
                                          <p:spTgt spid="10424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424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2435">
                                            <p:txEl>
                                              <p:pRg st="1" end="1"/>
                                            </p:txEl>
                                          </p:spTgt>
                                        </p:tgtEl>
                                        <p:attrNameLst>
                                          <p:attrName>style.visibility</p:attrName>
                                        </p:attrNameLst>
                                      </p:cBhvr>
                                      <p:to>
                                        <p:strVal val="visible"/>
                                      </p:to>
                                    </p:set>
                                    <p:anim calcmode="lin" valueType="num">
                                      <p:cBhvr additive="base">
                                        <p:cTn id="11" dur="500" fill="hold"/>
                                        <p:tgtEl>
                                          <p:spTgt spid="104243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424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42435">
                                            <p:txEl>
                                              <p:pRg st="2" end="2"/>
                                            </p:txEl>
                                          </p:spTgt>
                                        </p:tgtEl>
                                        <p:attrNameLst>
                                          <p:attrName>style.visibility</p:attrName>
                                        </p:attrNameLst>
                                      </p:cBhvr>
                                      <p:to>
                                        <p:strVal val="visible"/>
                                      </p:to>
                                    </p:set>
                                    <p:anim calcmode="lin" valueType="num">
                                      <p:cBhvr additive="base">
                                        <p:cTn id="15" dur="500" fill="hold"/>
                                        <p:tgtEl>
                                          <p:spTgt spid="104243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4243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42435">
                                            <p:txEl>
                                              <p:pRg st="3" end="3"/>
                                            </p:txEl>
                                          </p:spTgt>
                                        </p:tgtEl>
                                        <p:attrNameLst>
                                          <p:attrName>style.visibility</p:attrName>
                                        </p:attrNameLst>
                                      </p:cBhvr>
                                      <p:to>
                                        <p:strVal val="visible"/>
                                      </p:to>
                                    </p:set>
                                    <p:anim calcmode="lin" valueType="num">
                                      <p:cBhvr additive="base">
                                        <p:cTn id="19" dur="500" fill="hold"/>
                                        <p:tgtEl>
                                          <p:spTgt spid="104243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424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42435">
                                            <p:txEl>
                                              <p:pRg st="4" end="4"/>
                                            </p:txEl>
                                          </p:spTgt>
                                        </p:tgtEl>
                                        <p:attrNameLst>
                                          <p:attrName>style.visibility</p:attrName>
                                        </p:attrNameLst>
                                      </p:cBhvr>
                                      <p:to>
                                        <p:strVal val="visible"/>
                                      </p:to>
                                    </p:set>
                                    <p:anim calcmode="lin" valueType="num">
                                      <p:cBhvr additive="base">
                                        <p:cTn id="25" dur="500" fill="hold"/>
                                        <p:tgtEl>
                                          <p:spTgt spid="104243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424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42435">
                                            <p:txEl>
                                              <p:pRg st="5" end="5"/>
                                            </p:txEl>
                                          </p:spTgt>
                                        </p:tgtEl>
                                        <p:attrNameLst>
                                          <p:attrName>style.visibility</p:attrName>
                                        </p:attrNameLst>
                                      </p:cBhvr>
                                      <p:to>
                                        <p:strVal val="visible"/>
                                      </p:to>
                                    </p:set>
                                    <p:anim calcmode="lin" valueType="num">
                                      <p:cBhvr additive="base">
                                        <p:cTn id="31" dur="500" fill="hold"/>
                                        <p:tgtEl>
                                          <p:spTgt spid="104243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42435">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42435">
                                            <p:txEl>
                                              <p:pRg st="6" end="6"/>
                                            </p:txEl>
                                          </p:spTgt>
                                        </p:tgtEl>
                                        <p:attrNameLst>
                                          <p:attrName>style.visibility</p:attrName>
                                        </p:attrNameLst>
                                      </p:cBhvr>
                                      <p:to>
                                        <p:strVal val="visible"/>
                                      </p:to>
                                    </p:set>
                                    <p:anim calcmode="lin" valueType="num">
                                      <p:cBhvr additive="base">
                                        <p:cTn id="35" dur="500" fill="hold"/>
                                        <p:tgtEl>
                                          <p:spTgt spid="1042435">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42435">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042435">
                                            <p:txEl>
                                              <p:pRg st="7" end="7"/>
                                            </p:txEl>
                                          </p:spTgt>
                                        </p:tgtEl>
                                        <p:attrNameLst>
                                          <p:attrName>style.visibility</p:attrName>
                                        </p:attrNameLst>
                                      </p:cBhvr>
                                      <p:to>
                                        <p:strVal val="visible"/>
                                      </p:to>
                                    </p:set>
                                    <p:anim calcmode="lin" valueType="num">
                                      <p:cBhvr additive="base">
                                        <p:cTn id="39" dur="500" fill="hold"/>
                                        <p:tgtEl>
                                          <p:spTgt spid="1042435">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424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1042436"/>
                                        </p:tgtEl>
                                        <p:attrNameLst>
                                          <p:attrName>style.visibility</p:attrName>
                                        </p:attrNameLst>
                                      </p:cBhvr>
                                      <p:to>
                                        <p:strVal val="visible"/>
                                      </p:to>
                                    </p:set>
                                    <p:anim calcmode="lin" valueType="num">
                                      <p:cBhvr additive="base">
                                        <p:cTn id="45" dur="500" fill="hold"/>
                                        <p:tgtEl>
                                          <p:spTgt spid="1042436"/>
                                        </p:tgtEl>
                                        <p:attrNameLst>
                                          <p:attrName>ppt_x</p:attrName>
                                        </p:attrNameLst>
                                      </p:cBhvr>
                                      <p:tavLst>
                                        <p:tav tm="0">
                                          <p:val>
                                            <p:strVal val="1+#ppt_w/2"/>
                                          </p:val>
                                        </p:tav>
                                        <p:tav tm="100000">
                                          <p:val>
                                            <p:strVal val="#ppt_x"/>
                                          </p:val>
                                        </p:tav>
                                      </p:tavLst>
                                    </p:anim>
                                    <p:anim calcmode="lin" valueType="num">
                                      <p:cBhvr additive="base">
                                        <p:cTn id="46" dur="500" fill="hold"/>
                                        <p:tgtEl>
                                          <p:spTgt spid="1042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4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F7C7A814-DA3E-4E8F-93A3-FC8090F389F6}" type="slidenum">
              <a:rPr lang="en-US" altLang="zh-CN" sz="1400"/>
              <a:pPr algn="l">
                <a:spcBef>
                  <a:spcPct val="0"/>
                </a:spcBef>
                <a:buFontTx/>
                <a:buNone/>
              </a:pPr>
              <a:t>38</a:t>
            </a:fld>
            <a:endParaRPr lang="en-US" altLang="zh-CN" sz="1400"/>
          </a:p>
        </p:txBody>
      </p:sp>
      <p:sp>
        <p:nvSpPr>
          <p:cNvPr id="17411" name="Rectangle 2"/>
          <p:cNvSpPr>
            <a:spLocks noChangeArrowheads="1"/>
          </p:cNvSpPr>
          <p:nvPr>
            <p:ph type="title"/>
          </p:nvPr>
        </p:nvSpPr>
        <p:spPr/>
        <p:txBody>
          <a:bodyPr/>
          <a:lstStyle/>
          <a:p>
            <a:pPr eaLnBrk="1" hangingPunct="1"/>
            <a:r>
              <a:rPr lang="zh-CN" altLang="en-US" smtClean="0"/>
              <a:t>为什么需要公钥基础设施？</a:t>
            </a:r>
          </a:p>
        </p:txBody>
      </p:sp>
      <p:sp>
        <p:nvSpPr>
          <p:cNvPr id="1061891" name="Rectangle 3"/>
          <p:cNvSpPr>
            <a:spLocks noChangeArrowheads="1"/>
          </p:cNvSpPr>
          <p:nvPr>
            <p:ph type="body" idx="1"/>
          </p:nvPr>
        </p:nvSpPr>
        <p:spPr/>
        <p:txBody>
          <a:bodyPr/>
          <a:lstStyle/>
          <a:p>
            <a:pPr eaLnBrk="1" hangingPunct="1">
              <a:lnSpc>
                <a:spcPct val="80000"/>
              </a:lnSpc>
            </a:pPr>
            <a:r>
              <a:rPr lang="zh-CN" altLang="en-US" sz="2400" smtClean="0"/>
              <a:t>可信赖的身份是一切交互活动的基础</a:t>
            </a:r>
          </a:p>
          <a:p>
            <a:pPr lvl="1" eaLnBrk="1" hangingPunct="1">
              <a:lnSpc>
                <a:spcPct val="80000"/>
              </a:lnSpc>
            </a:pPr>
            <a:r>
              <a:rPr lang="zh-CN" altLang="en-US" sz="2000" smtClean="0"/>
              <a:t>结交朋友</a:t>
            </a:r>
          </a:p>
          <a:p>
            <a:pPr lvl="1" eaLnBrk="1" hangingPunct="1">
              <a:lnSpc>
                <a:spcPct val="80000"/>
              </a:lnSpc>
            </a:pPr>
            <a:r>
              <a:rPr lang="zh-CN" altLang="en-US" sz="2000" smtClean="0"/>
              <a:t>贸易往来</a:t>
            </a:r>
          </a:p>
          <a:p>
            <a:pPr eaLnBrk="1" hangingPunct="1">
              <a:lnSpc>
                <a:spcPct val="80000"/>
              </a:lnSpc>
            </a:pPr>
            <a:r>
              <a:rPr lang="zh-CN" altLang="en-US" sz="2400" smtClean="0"/>
              <a:t>可信电子身份是电子网络交互的基础</a:t>
            </a:r>
          </a:p>
          <a:p>
            <a:pPr lvl="1" eaLnBrk="1" hangingPunct="1">
              <a:lnSpc>
                <a:spcPct val="80000"/>
              </a:lnSpc>
            </a:pPr>
            <a:r>
              <a:rPr lang="zh-CN" altLang="en-US" sz="2000" smtClean="0"/>
              <a:t>电子商务</a:t>
            </a:r>
          </a:p>
          <a:p>
            <a:pPr lvl="1" eaLnBrk="1" hangingPunct="1">
              <a:lnSpc>
                <a:spcPct val="80000"/>
              </a:lnSpc>
            </a:pPr>
            <a:r>
              <a:rPr lang="zh-CN" altLang="en-US" sz="2000" smtClean="0"/>
              <a:t>电子邮件</a:t>
            </a:r>
          </a:p>
          <a:p>
            <a:pPr eaLnBrk="1" hangingPunct="1">
              <a:lnSpc>
                <a:spcPct val="80000"/>
              </a:lnSpc>
            </a:pPr>
            <a:r>
              <a:rPr lang="zh-CN" altLang="en-US" sz="2400" smtClean="0"/>
              <a:t>可信赖身份的获得</a:t>
            </a:r>
          </a:p>
          <a:p>
            <a:pPr lvl="1" eaLnBrk="1" hangingPunct="1">
              <a:lnSpc>
                <a:spcPct val="80000"/>
              </a:lnSpc>
            </a:pPr>
            <a:r>
              <a:rPr lang="zh-CN" altLang="en-US" sz="2000" smtClean="0"/>
              <a:t>朋友的介绍</a:t>
            </a:r>
          </a:p>
          <a:p>
            <a:pPr lvl="1" eaLnBrk="1" hangingPunct="1">
              <a:lnSpc>
                <a:spcPct val="80000"/>
              </a:lnSpc>
            </a:pPr>
            <a:r>
              <a:rPr lang="zh-CN" altLang="en-US" sz="2000" smtClean="0"/>
              <a:t>权威机构颁发的身份证明</a:t>
            </a:r>
          </a:p>
          <a:p>
            <a:pPr lvl="2" eaLnBrk="1" hangingPunct="1">
              <a:lnSpc>
                <a:spcPct val="80000"/>
              </a:lnSpc>
            </a:pPr>
            <a:r>
              <a:rPr lang="zh-CN" altLang="en-US" sz="1800" smtClean="0"/>
              <a:t>公安局颁发的身份证</a:t>
            </a:r>
          </a:p>
          <a:p>
            <a:pPr lvl="2" eaLnBrk="1" hangingPunct="1">
              <a:lnSpc>
                <a:spcPct val="80000"/>
              </a:lnSpc>
            </a:pPr>
            <a:r>
              <a:rPr lang="zh-CN" altLang="en-US" sz="1800" smtClean="0"/>
              <a:t>工商局颁发的营业执照</a:t>
            </a:r>
          </a:p>
        </p:txBody>
      </p:sp>
    </p:spTree>
    <p:extLst>
      <p:ext uri="{BB962C8B-B14F-4D97-AF65-F5344CB8AC3E}">
        <p14:creationId xmlns:p14="http://schemas.microsoft.com/office/powerpoint/2010/main" val="4795072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anim calcmode="lin" valueType="num">
                                      <p:cBhvr additive="base">
                                        <p:cTn id="7" dur="500" fill="hold"/>
                                        <p:tgtEl>
                                          <p:spTgt spid="10618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61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61891">
                                            <p:txEl>
                                              <p:pRg st="1" end="1"/>
                                            </p:txEl>
                                          </p:spTgt>
                                        </p:tgtEl>
                                        <p:attrNameLst>
                                          <p:attrName>style.visibility</p:attrName>
                                        </p:attrNameLst>
                                      </p:cBhvr>
                                      <p:to>
                                        <p:strVal val="visible"/>
                                      </p:to>
                                    </p:set>
                                    <p:anim calcmode="lin" valueType="num">
                                      <p:cBhvr additive="base">
                                        <p:cTn id="13" dur="500" fill="hold"/>
                                        <p:tgtEl>
                                          <p:spTgt spid="10618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61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61891">
                                            <p:txEl>
                                              <p:pRg st="2" end="2"/>
                                            </p:txEl>
                                          </p:spTgt>
                                        </p:tgtEl>
                                        <p:attrNameLst>
                                          <p:attrName>style.visibility</p:attrName>
                                        </p:attrNameLst>
                                      </p:cBhvr>
                                      <p:to>
                                        <p:strVal val="visible"/>
                                      </p:to>
                                    </p:set>
                                    <p:anim calcmode="lin" valueType="num">
                                      <p:cBhvr additive="base">
                                        <p:cTn id="19" dur="500" fill="hold"/>
                                        <p:tgtEl>
                                          <p:spTgt spid="10618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618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61891">
                                            <p:txEl>
                                              <p:pRg st="3" end="3"/>
                                            </p:txEl>
                                          </p:spTgt>
                                        </p:tgtEl>
                                        <p:attrNameLst>
                                          <p:attrName>style.visibility</p:attrName>
                                        </p:attrNameLst>
                                      </p:cBhvr>
                                      <p:to>
                                        <p:strVal val="visible"/>
                                      </p:to>
                                    </p:set>
                                    <p:anim calcmode="lin" valueType="num">
                                      <p:cBhvr additive="base">
                                        <p:cTn id="25" dur="500" fill="hold"/>
                                        <p:tgtEl>
                                          <p:spTgt spid="106189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618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61891">
                                            <p:txEl>
                                              <p:pRg st="4" end="4"/>
                                            </p:txEl>
                                          </p:spTgt>
                                        </p:tgtEl>
                                        <p:attrNameLst>
                                          <p:attrName>style.visibility</p:attrName>
                                        </p:attrNameLst>
                                      </p:cBhvr>
                                      <p:to>
                                        <p:strVal val="visible"/>
                                      </p:to>
                                    </p:set>
                                    <p:anim calcmode="lin" valueType="num">
                                      <p:cBhvr additive="base">
                                        <p:cTn id="31" dur="500" fill="hold"/>
                                        <p:tgtEl>
                                          <p:spTgt spid="106189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618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61891">
                                            <p:txEl>
                                              <p:pRg st="5" end="5"/>
                                            </p:txEl>
                                          </p:spTgt>
                                        </p:tgtEl>
                                        <p:attrNameLst>
                                          <p:attrName>style.visibility</p:attrName>
                                        </p:attrNameLst>
                                      </p:cBhvr>
                                      <p:to>
                                        <p:strVal val="visible"/>
                                      </p:to>
                                    </p:set>
                                    <p:anim calcmode="lin" valueType="num">
                                      <p:cBhvr additive="base">
                                        <p:cTn id="37" dur="500" fill="hold"/>
                                        <p:tgtEl>
                                          <p:spTgt spid="106189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618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61891">
                                            <p:txEl>
                                              <p:pRg st="6" end="6"/>
                                            </p:txEl>
                                          </p:spTgt>
                                        </p:tgtEl>
                                        <p:attrNameLst>
                                          <p:attrName>style.visibility</p:attrName>
                                        </p:attrNameLst>
                                      </p:cBhvr>
                                      <p:to>
                                        <p:strVal val="visible"/>
                                      </p:to>
                                    </p:set>
                                    <p:anim calcmode="lin" valueType="num">
                                      <p:cBhvr additive="base">
                                        <p:cTn id="43" dur="500" fill="hold"/>
                                        <p:tgtEl>
                                          <p:spTgt spid="106189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618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61891">
                                            <p:txEl>
                                              <p:pRg st="7" end="7"/>
                                            </p:txEl>
                                          </p:spTgt>
                                        </p:tgtEl>
                                        <p:attrNameLst>
                                          <p:attrName>style.visibility</p:attrName>
                                        </p:attrNameLst>
                                      </p:cBhvr>
                                      <p:to>
                                        <p:strVal val="visible"/>
                                      </p:to>
                                    </p:set>
                                    <p:anim calcmode="lin" valueType="num">
                                      <p:cBhvr additive="base">
                                        <p:cTn id="49" dur="500" fill="hold"/>
                                        <p:tgtEl>
                                          <p:spTgt spid="106189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618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061891">
                                            <p:txEl>
                                              <p:pRg st="8" end="8"/>
                                            </p:txEl>
                                          </p:spTgt>
                                        </p:tgtEl>
                                        <p:attrNameLst>
                                          <p:attrName>style.visibility</p:attrName>
                                        </p:attrNameLst>
                                      </p:cBhvr>
                                      <p:to>
                                        <p:strVal val="visible"/>
                                      </p:to>
                                    </p:set>
                                    <p:anim calcmode="lin" valueType="num">
                                      <p:cBhvr additive="base">
                                        <p:cTn id="55" dur="500" fill="hold"/>
                                        <p:tgtEl>
                                          <p:spTgt spid="1061891">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0618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061891">
                                            <p:txEl>
                                              <p:pRg st="9" end="9"/>
                                            </p:txEl>
                                          </p:spTgt>
                                        </p:tgtEl>
                                        <p:attrNameLst>
                                          <p:attrName>style.visibility</p:attrName>
                                        </p:attrNameLst>
                                      </p:cBhvr>
                                      <p:to>
                                        <p:strVal val="visible"/>
                                      </p:to>
                                    </p:set>
                                    <p:anim calcmode="lin" valueType="num">
                                      <p:cBhvr additive="base">
                                        <p:cTn id="61" dur="500" fill="hold"/>
                                        <p:tgtEl>
                                          <p:spTgt spid="1061891">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06189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061891">
                                            <p:txEl>
                                              <p:pRg st="10" end="10"/>
                                            </p:txEl>
                                          </p:spTgt>
                                        </p:tgtEl>
                                        <p:attrNameLst>
                                          <p:attrName>style.visibility</p:attrName>
                                        </p:attrNameLst>
                                      </p:cBhvr>
                                      <p:to>
                                        <p:strVal val="visible"/>
                                      </p:to>
                                    </p:set>
                                    <p:anim calcmode="lin" valueType="num">
                                      <p:cBhvr additive="base">
                                        <p:cTn id="67" dur="500" fill="hold"/>
                                        <p:tgtEl>
                                          <p:spTgt spid="1061891">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06189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EBBDF930-EE68-4BD7-8F44-3B8DE44866AC}" type="slidenum">
              <a:rPr lang="en-US" altLang="zh-CN" sz="1400"/>
              <a:pPr algn="l">
                <a:spcBef>
                  <a:spcPct val="0"/>
                </a:spcBef>
                <a:buFontTx/>
                <a:buNone/>
              </a:pPr>
              <a:t>39</a:t>
            </a:fld>
            <a:endParaRPr lang="en-US" altLang="zh-CN" sz="1400"/>
          </a:p>
        </p:txBody>
      </p:sp>
      <p:sp>
        <p:nvSpPr>
          <p:cNvPr id="18435" name="Rectangle 2"/>
          <p:cNvSpPr>
            <a:spLocks noChangeArrowheads="1"/>
          </p:cNvSpPr>
          <p:nvPr>
            <p:ph type="title"/>
          </p:nvPr>
        </p:nvSpPr>
        <p:spPr/>
        <p:txBody>
          <a:bodyPr/>
          <a:lstStyle/>
          <a:p>
            <a:pPr eaLnBrk="1" hangingPunct="1"/>
            <a:r>
              <a:rPr lang="zh-CN" altLang="en-US" smtClean="0"/>
              <a:t>为什么仅仅有公钥</a:t>
            </a:r>
            <a:r>
              <a:rPr lang="en-US" altLang="zh-CN" smtClean="0"/>
              <a:t>/</a:t>
            </a:r>
            <a:r>
              <a:rPr lang="zh-CN" altLang="en-US" smtClean="0"/>
              <a:t>私钥还不够？</a:t>
            </a:r>
          </a:p>
        </p:txBody>
      </p:sp>
      <p:sp>
        <p:nvSpPr>
          <p:cNvPr id="1062915" name="Rectangle 3"/>
          <p:cNvSpPr>
            <a:spLocks noChangeArrowheads="1"/>
          </p:cNvSpPr>
          <p:nvPr>
            <p:ph type="body" idx="1"/>
          </p:nvPr>
        </p:nvSpPr>
        <p:spPr/>
        <p:txBody>
          <a:bodyPr/>
          <a:lstStyle/>
          <a:p>
            <a:pPr eaLnBrk="1" hangingPunct="1"/>
            <a:r>
              <a:rPr lang="zh-CN" altLang="en-US" smtClean="0"/>
              <a:t>仅仅公钥</a:t>
            </a:r>
            <a:r>
              <a:rPr lang="en-US" altLang="zh-CN" smtClean="0"/>
              <a:t>/</a:t>
            </a:r>
            <a:r>
              <a:rPr lang="zh-CN" altLang="en-US" smtClean="0"/>
              <a:t>私钥并不能保证可信赖身份</a:t>
            </a:r>
          </a:p>
          <a:p>
            <a:pPr lvl="1" eaLnBrk="1" hangingPunct="1"/>
            <a:r>
              <a:rPr lang="zh-CN" altLang="en-US" smtClean="0"/>
              <a:t>数字签名：公布虚假公钥，用虚假私钥签名</a:t>
            </a:r>
          </a:p>
          <a:p>
            <a:pPr lvl="1" eaLnBrk="1" hangingPunct="1"/>
            <a:r>
              <a:rPr lang="zh-CN" altLang="en-US" smtClean="0"/>
              <a:t>加密数据：用非法公钥替换合法公钥，窃听数据</a:t>
            </a:r>
          </a:p>
          <a:p>
            <a:pPr eaLnBrk="1" hangingPunct="1"/>
            <a:r>
              <a:rPr lang="zh-CN" altLang="en-US" smtClean="0"/>
              <a:t>需要一种安全有效的发布公钥的机制</a:t>
            </a:r>
          </a:p>
          <a:p>
            <a:pPr lvl="1" eaLnBrk="1" hangingPunct="1"/>
            <a:r>
              <a:rPr lang="zh-CN" altLang="en-US" smtClean="0"/>
              <a:t>提供可信身份</a:t>
            </a:r>
          </a:p>
          <a:p>
            <a:pPr lvl="1" eaLnBrk="1" hangingPunct="1"/>
            <a:r>
              <a:rPr lang="zh-CN" altLang="en-US" smtClean="0"/>
              <a:t>保证公钥和可信身份的对应关系</a:t>
            </a:r>
          </a:p>
          <a:p>
            <a:pPr lvl="1" eaLnBrk="1" hangingPunct="1"/>
            <a:r>
              <a:rPr lang="zh-CN" altLang="en-US" smtClean="0"/>
              <a:t>保证公钥没有被篡改</a:t>
            </a:r>
          </a:p>
          <a:p>
            <a:pPr eaLnBrk="1" hangingPunct="1"/>
            <a:endParaRPr lang="en-US" altLang="zh-CN" smtClean="0"/>
          </a:p>
        </p:txBody>
      </p:sp>
      <p:pic>
        <p:nvPicPr>
          <p:cNvPr id="1062916"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96510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anim calcmode="lin" valueType="num">
                                      <p:cBhvr additive="base">
                                        <p:cTn id="7" dur="500" fill="hold"/>
                                        <p:tgtEl>
                                          <p:spTgt spid="10629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62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62915">
                                            <p:txEl>
                                              <p:pRg st="1" end="1"/>
                                            </p:txEl>
                                          </p:spTgt>
                                        </p:tgtEl>
                                        <p:attrNameLst>
                                          <p:attrName>style.visibility</p:attrName>
                                        </p:attrNameLst>
                                      </p:cBhvr>
                                      <p:to>
                                        <p:strVal val="visible"/>
                                      </p:to>
                                    </p:set>
                                    <p:anim calcmode="lin" valueType="num">
                                      <p:cBhvr additive="base">
                                        <p:cTn id="13" dur="500" fill="hold"/>
                                        <p:tgtEl>
                                          <p:spTgt spid="10629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629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62915">
                                            <p:txEl>
                                              <p:pRg st="2" end="2"/>
                                            </p:txEl>
                                          </p:spTgt>
                                        </p:tgtEl>
                                        <p:attrNameLst>
                                          <p:attrName>style.visibility</p:attrName>
                                        </p:attrNameLst>
                                      </p:cBhvr>
                                      <p:to>
                                        <p:strVal val="visible"/>
                                      </p:to>
                                    </p:set>
                                    <p:anim calcmode="lin" valueType="num">
                                      <p:cBhvr additive="base">
                                        <p:cTn id="19" dur="500" fill="hold"/>
                                        <p:tgtEl>
                                          <p:spTgt spid="10629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629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62915">
                                            <p:txEl>
                                              <p:pRg st="3" end="3"/>
                                            </p:txEl>
                                          </p:spTgt>
                                        </p:tgtEl>
                                        <p:attrNameLst>
                                          <p:attrName>style.visibility</p:attrName>
                                        </p:attrNameLst>
                                      </p:cBhvr>
                                      <p:to>
                                        <p:strVal val="visible"/>
                                      </p:to>
                                    </p:set>
                                    <p:anim calcmode="lin" valueType="num">
                                      <p:cBhvr additive="base">
                                        <p:cTn id="25" dur="500" fill="hold"/>
                                        <p:tgtEl>
                                          <p:spTgt spid="10629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629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62915">
                                            <p:txEl>
                                              <p:pRg st="4" end="4"/>
                                            </p:txEl>
                                          </p:spTgt>
                                        </p:tgtEl>
                                        <p:attrNameLst>
                                          <p:attrName>style.visibility</p:attrName>
                                        </p:attrNameLst>
                                      </p:cBhvr>
                                      <p:to>
                                        <p:strVal val="visible"/>
                                      </p:to>
                                    </p:set>
                                    <p:anim calcmode="lin" valueType="num">
                                      <p:cBhvr additive="base">
                                        <p:cTn id="31" dur="500" fill="hold"/>
                                        <p:tgtEl>
                                          <p:spTgt spid="106291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629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62915">
                                            <p:txEl>
                                              <p:pRg st="5" end="5"/>
                                            </p:txEl>
                                          </p:spTgt>
                                        </p:tgtEl>
                                        <p:attrNameLst>
                                          <p:attrName>style.visibility</p:attrName>
                                        </p:attrNameLst>
                                      </p:cBhvr>
                                      <p:to>
                                        <p:strVal val="visible"/>
                                      </p:to>
                                    </p:set>
                                    <p:anim calcmode="lin" valueType="num">
                                      <p:cBhvr additive="base">
                                        <p:cTn id="37" dur="500" fill="hold"/>
                                        <p:tgtEl>
                                          <p:spTgt spid="106291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629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62915">
                                            <p:txEl>
                                              <p:pRg st="6" end="6"/>
                                            </p:txEl>
                                          </p:spTgt>
                                        </p:tgtEl>
                                        <p:attrNameLst>
                                          <p:attrName>style.visibility</p:attrName>
                                        </p:attrNameLst>
                                      </p:cBhvr>
                                      <p:to>
                                        <p:strVal val="visible"/>
                                      </p:to>
                                    </p:set>
                                    <p:anim calcmode="lin" valueType="num">
                                      <p:cBhvr additive="base">
                                        <p:cTn id="43" dur="500" fill="hold"/>
                                        <p:tgtEl>
                                          <p:spTgt spid="106291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629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062916"/>
                                        </p:tgtEl>
                                        <p:attrNameLst>
                                          <p:attrName>style.visibility</p:attrName>
                                        </p:attrNameLst>
                                      </p:cBhvr>
                                      <p:to>
                                        <p:strVal val="visible"/>
                                      </p:to>
                                    </p:set>
                                    <p:anim calcmode="lin" valueType="num">
                                      <p:cBhvr additive="base">
                                        <p:cTn id="49" dur="500" fill="hold"/>
                                        <p:tgtEl>
                                          <p:spTgt spid="1062916"/>
                                        </p:tgtEl>
                                        <p:attrNameLst>
                                          <p:attrName>ppt_x</p:attrName>
                                        </p:attrNameLst>
                                      </p:cBhvr>
                                      <p:tavLst>
                                        <p:tav tm="0">
                                          <p:val>
                                            <p:strVal val="1+#ppt_w/2"/>
                                          </p:val>
                                        </p:tav>
                                        <p:tav tm="100000">
                                          <p:val>
                                            <p:strVal val="#ppt_x"/>
                                          </p:val>
                                        </p:tav>
                                      </p:tavLst>
                                    </p:anim>
                                    <p:anim calcmode="lin" valueType="num">
                                      <p:cBhvr additive="base">
                                        <p:cTn id="50" dur="500" fill="hold"/>
                                        <p:tgtEl>
                                          <p:spTgt spid="1062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7806" y="1509918"/>
            <a:ext cx="7772400" cy="4114800"/>
          </a:xfrm>
        </p:spPr>
        <p:txBody>
          <a:bodyPr/>
          <a:lstStyle/>
          <a:p>
            <a:r>
              <a:rPr lang="zh-CN" altLang="en-US" dirty="0"/>
              <a:t>五种方式：</a:t>
            </a:r>
            <a:endParaRPr lang="en-US" altLang="zh-CN" dirty="0"/>
          </a:p>
          <a:p>
            <a:pPr lvl="1"/>
            <a:r>
              <a:rPr lang="zh-CN" altLang="en-US" dirty="0"/>
              <a:t>口令认证</a:t>
            </a:r>
            <a:endParaRPr lang="en-US" altLang="zh-CN" dirty="0"/>
          </a:p>
          <a:p>
            <a:pPr lvl="1"/>
            <a:r>
              <a:rPr lang="zh-CN" altLang="en-US" dirty="0"/>
              <a:t>信物认证</a:t>
            </a:r>
            <a:endParaRPr lang="en-US" altLang="zh-CN" dirty="0"/>
          </a:p>
          <a:p>
            <a:pPr lvl="1"/>
            <a:r>
              <a:rPr lang="zh-CN" altLang="en-US" dirty="0"/>
              <a:t>地址认证</a:t>
            </a:r>
            <a:endParaRPr lang="en-US" altLang="zh-CN" dirty="0"/>
          </a:p>
          <a:p>
            <a:pPr lvl="1"/>
            <a:r>
              <a:rPr lang="zh-CN" altLang="en-US" dirty="0"/>
              <a:t>用户特征认证</a:t>
            </a:r>
            <a:endParaRPr lang="en-US" altLang="zh-CN" dirty="0"/>
          </a:p>
          <a:p>
            <a:pPr lvl="1"/>
            <a:r>
              <a:rPr lang="zh-CN" altLang="en-US" dirty="0"/>
              <a:t>密码学认证</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身份认证</a:t>
            </a:r>
          </a:p>
        </p:txBody>
      </p:sp>
    </p:spTree>
    <p:extLst>
      <p:ext uri="{BB962C8B-B14F-4D97-AF65-F5344CB8AC3E}">
        <p14:creationId xmlns:p14="http://schemas.microsoft.com/office/powerpoint/2010/main" val="3383449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0A7487F2-CD77-476C-BA9A-95BD101AFECF}" type="slidenum">
              <a:rPr lang="en-US" altLang="zh-CN" sz="1400"/>
              <a:pPr algn="l">
                <a:spcBef>
                  <a:spcPct val="0"/>
                </a:spcBef>
                <a:buFontTx/>
                <a:buNone/>
              </a:pPr>
              <a:t>40</a:t>
            </a:fld>
            <a:endParaRPr lang="en-US" altLang="zh-CN" sz="1400"/>
          </a:p>
        </p:txBody>
      </p:sp>
      <p:sp>
        <p:nvSpPr>
          <p:cNvPr id="19459" name="Rectangle 2"/>
          <p:cNvSpPr>
            <a:spLocks noChangeArrowheads="1"/>
          </p:cNvSpPr>
          <p:nvPr>
            <p:ph type="title"/>
          </p:nvPr>
        </p:nvSpPr>
        <p:spPr/>
        <p:txBody>
          <a:bodyPr/>
          <a:lstStyle/>
          <a:p>
            <a:pPr eaLnBrk="1" hangingPunct="1"/>
            <a:r>
              <a:rPr lang="en-US" altLang="zh-CN" smtClean="0"/>
              <a:t>PKI</a:t>
            </a:r>
            <a:r>
              <a:rPr lang="zh-CN" altLang="en-US" smtClean="0"/>
              <a:t>的任务</a:t>
            </a:r>
          </a:p>
        </p:txBody>
      </p:sp>
      <p:sp>
        <p:nvSpPr>
          <p:cNvPr id="1064963" name="Rectangle 3"/>
          <p:cNvSpPr>
            <a:spLocks noChangeArrowheads="1"/>
          </p:cNvSpPr>
          <p:nvPr>
            <p:ph type="body" idx="1"/>
          </p:nvPr>
        </p:nvSpPr>
        <p:spPr/>
        <p:txBody>
          <a:bodyPr/>
          <a:lstStyle/>
          <a:p>
            <a:pPr eaLnBrk="1" hangingPunct="1">
              <a:lnSpc>
                <a:spcPct val="90000"/>
              </a:lnSpc>
            </a:pPr>
            <a:r>
              <a:rPr lang="zh-CN" altLang="en-US" smtClean="0"/>
              <a:t>确立可信赖的数字身份</a:t>
            </a:r>
          </a:p>
          <a:p>
            <a:pPr lvl="1" eaLnBrk="1" hangingPunct="1">
              <a:lnSpc>
                <a:spcPct val="90000"/>
              </a:lnSpc>
            </a:pPr>
            <a:r>
              <a:rPr lang="zh-CN" altLang="en-US" smtClean="0"/>
              <a:t>数字身份和密码机制结合</a:t>
            </a:r>
          </a:p>
          <a:p>
            <a:pPr lvl="2" eaLnBrk="1" hangingPunct="1">
              <a:lnSpc>
                <a:spcPct val="90000"/>
              </a:lnSpc>
            </a:pPr>
            <a:r>
              <a:rPr lang="zh-CN" altLang="en-US" smtClean="0"/>
              <a:t>提供认证、授权、或数字签名验证服务</a:t>
            </a:r>
          </a:p>
          <a:p>
            <a:pPr eaLnBrk="1" hangingPunct="1">
              <a:lnSpc>
                <a:spcPct val="90000"/>
              </a:lnSpc>
            </a:pPr>
            <a:r>
              <a:rPr lang="zh-CN" altLang="en-US" smtClean="0"/>
              <a:t>完成任务的机构：认证机构（</a:t>
            </a:r>
            <a:r>
              <a:rPr lang="en-US" altLang="zh-CN" smtClean="0"/>
              <a:t>CA</a:t>
            </a:r>
            <a:r>
              <a:rPr lang="zh-CN" altLang="en-US" smtClean="0"/>
              <a:t>）</a:t>
            </a:r>
          </a:p>
          <a:p>
            <a:pPr lvl="1" eaLnBrk="1" hangingPunct="1">
              <a:lnSpc>
                <a:spcPct val="90000"/>
              </a:lnSpc>
            </a:pPr>
            <a:r>
              <a:rPr lang="zh-CN" altLang="en-US" smtClean="0"/>
              <a:t>负责创建或证明身份</a:t>
            </a:r>
          </a:p>
          <a:p>
            <a:pPr lvl="1" eaLnBrk="1" hangingPunct="1">
              <a:lnSpc>
                <a:spcPct val="90000"/>
              </a:lnSpc>
            </a:pPr>
            <a:r>
              <a:rPr lang="zh-CN" altLang="en-US" smtClean="0"/>
              <a:t>以证书的形式</a:t>
            </a:r>
          </a:p>
          <a:p>
            <a:pPr lvl="2" eaLnBrk="1" hangingPunct="1">
              <a:lnSpc>
                <a:spcPct val="90000"/>
              </a:lnSpc>
            </a:pPr>
            <a:r>
              <a:rPr lang="zh-CN" altLang="en-US" smtClean="0"/>
              <a:t>验证申请注册证书的申请者的身份</a:t>
            </a:r>
          </a:p>
          <a:p>
            <a:pPr lvl="2" eaLnBrk="1" hangingPunct="1">
              <a:lnSpc>
                <a:spcPct val="90000"/>
              </a:lnSpc>
            </a:pPr>
            <a:r>
              <a:rPr lang="zh-CN" altLang="en-US" smtClean="0"/>
              <a:t>颁发可用于证明该身份的数字证书</a:t>
            </a:r>
          </a:p>
          <a:p>
            <a:pPr lvl="2" eaLnBrk="1" hangingPunct="1">
              <a:lnSpc>
                <a:spcPct val="90000"/>
              </a:lnSpc>
            </a:pPr>
            <a:r>
              <a:rPr lang="zh-CN" altLang="en-US" smtClean="0"/>
              <a:t>撤销已颁发证书并通知使用者</a:t>
            </a:r>
          </a:p>
          <a:p>
            <a:pPr eaLnBrk="1" hangingPunct="1">
              <a:lnSpc>
                <a:spcPct val="90000"/>
              </a:lnSpc>
            </a:pPr>
            <a:endParaRPr lang="en-US" altLang="zh-CN" smtClean="0"/>
          </a:p>
        </p:txBody>
      </p:sp>
      <p:pic>
        <p:nvPicPr>
          <p:cNvPr id="1064964"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95464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anim calcmode="lin" valueType="num">
                                      <p:cBhvr additive="base">
                                        <p:cTn id="7" dur="500" fill="hold"/>
                                        <p:tgtEl>
                                          <p:spTgt spid="106496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64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64963">
                                            <p:txEl>
                                              <p:pRg st="1" end="1"/>
                                            </p:txEl>
                                          </p:spTgt>
                                        </p:tgtEl>
                                        <p:attrNameLst>
                                          <p:attrName>style.visibility</p:attrName>
                                        </p:attrNameLst>
                                      </p:cBhvr>
                                      <p:to>
                                        <p:strVal val="visible"/>
                                      </p:to>
                                    </p:set>
                                    <p:anim calcmode="lin" valueType="num">
                                      <p:cBhvr additive="base">
                                        <p:cTn id="13" dur="500" fill="hold"/>
                                        <p:tgtEl>
                                          <p:spTgt spid="106496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649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64963">
                                            <p:txEl>
                                              <p:pRg st="2" end="2"/>
                                            </p:txEl>
                                          </p:spTgt>
                                        </p:tgtEl>
                                        <p:attrNameLst>
                                          <p:attrName>style.visibility</p:attrName>
                                        </p:attrNameLst>
                                      </p:cBhvr>
                                      <p:to>
                                        <p:strVal val="visible"/>
                                      </p:to>
                                    </p:set>
                                    <p:anim calcmode="lin" valueType="num">
                                      <p:cBhvr additive="base">
                                        <p:cTn id="19" dur="500" fill="hold"/>
                                        <p:tgtEl>
                                          <p:spTgt spid="106496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64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64963">
                                            <p:txEl>
                                              <p:pRg st="3" end="3"/>
                                            </p:txEl>
                                          </p:spTgt>
                                        </p:tgtEl>
                                        <p:attrNameLst>
                                          <p:attrName>style.visibility</p:attrName>
                                        </p:attrNameLst>
                                      </p:cBhvr>
                                      <p:to>
                                        <p:strVal val="visible"/>
                                      </p:to>
                                    </p:set>
                                    <p:anim calcmode="lin" valueType="num">
                                      <p:cBhvr additive="base">
                                        <p:cTn id="25" dur="500" fill="hold"/>
                                        <p:tgtEl>
                                          <p:spTgt spid="106496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649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64963">
                                            <p:txEl>
                                              <p:pRg st="4" end="4"/>
                                            </p:txEl>
                                          </p:spTgt>
                                        </p:tgtEl>
                                        <p:attrNameLst>
                                          <p:attrName>style.visibility</p:attrName>
                                        </p:attrNameLst>
                                      </p:cBhvr>
                                      <p:to>
                                        <p:strVal val="visible"/>
                                      </p:to>
                                    </p:set>
                                    <p:anim calcmode="lin" valueType="num">
                                      <p:cBhvr additive="base">
                                        <p:cTn id="31" dur="500" fill="hold"/>
                                        <p:tgtEl>
                                          <p:spTgt spid="106496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649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64963">
                                            <p:txEl>
                                              <p:pRg st="5" end="5"/>
                                            </p:txEl>
                                          </p:spTgt>
                                        </p:tgtEl>
                                        <p:attrNameLst>
                                          <p:attrName>style.visibility</p:attrName>
                                        </p:attrNameLst>
                                      </p:cBhvr>
                                      <p:to>
                                        <p:strVal val="visible"/>
                                      </p:to>
                                    </p:set>
                                    <p:anim calcmode="lin" valueType="num">
                                      <p:cBhvr additive="base">
                                        <p:cTn id="37" dur="500" fill="hold"/>
                                        <p:tgtEl>
                                          <p:spTgt spid="106496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649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64963">
                                            <p:txEl>
                                              <p:pRg st="6" end="6"/>
                                            </p:txEl>
                                          </p:spTgt>
                                        </p:tgtEl>
                                        <p:attrNameLst>
                                          <p:attrName>style.visibility</p:attrName>
                                        </p:attrNameLst>
                                      </p:cBhvr>
                                      <p:to>
                                        <p:strVal val="visible"/>
                                      </p:to>
                                    </p:set>
                                    <p:anim calcmode="lin" valueType="num">
                                      <p:cBhvr additive="base">
                                        <p:cTn id="43" dur="500" fill="hold"/>
                                        <p:tgtEl>
                                          <p:spTgt spid="106496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649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64963">
                                            <p:txEl>
                                              <p:pRg st="7" end="7"/>
                                            </p:txEl>
                                          </p:spTgt>
                                        </p:tgtEl>
                                        <p:attrNameLst>
                                          <p:attrName>style.visibility</p:attrName>
                                        </p:attrNameLst>
                                      </p:cBhvr>
                                      <p:to>
                                        <p:strVal val="visible"/>
                                      </p:to>
                                    </p:set>
                                    <p:anim calcmode="lin" valueType="num">
                                      <p:cBhvr additive="base">
                                        <p:cTn id="49" dur="500" fill="hold"/>
                                        <p:tgtEl>
                                          <p:spTgt spid="1064963">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649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064963">
                                            <p:txEl>
                                              <p:pRg st="8" end="8"/>
                                            </p:txEl>
                                          </p:spTgt>
                                        </p:tgtEl>
                                        <p:attrNameLst>
                                          <p:attrName>style.visibility</p:attrName>
                                        </p:attrNameLst>
                                      </p:cBhvr>
                                      <p:to>
                                        <p:strVal val="visible"/>
                                      </p:to>
                                    </p:set>
                                    <p:anim calcmode="lin" valueType="num">
                                      <p:cBhvr additive="base">
                                        <p:cTn id="55" dur="500" fill="hold"/>
                                        <p:tgtEl>
                                          <p:spTgt spid="1064963">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0649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1064964"/>
                                        </p:tgtEl>
                                        <p:attrNameLst>
                                          <p:attrName>style.visibility</p:attrName>
                                        </p:attrNameLst>
                                      </p:cBhvr>
                                      <p:to>
                                        <p:strVal val="visible"/>
                                      </p:to>
                                    </p:set>
                                    <p:anim calcmode="lin" valueType="num">
                                      <p:cBhvr additive="base">
                                        <p:cTn id="61" dur="500" fill="hold"/>
                                        <p:tgtEl>
                                          <p:spTgt spid="1064964"/>
                                        </p:tgtEl>
                                        <p:attrNameLst>
                                          <p:attrName>ppt_x</p:attrName>
                                        </p:attrNameLst>
                                      </p:cBhvr>
                                      <p:tavLst>
                                        <p:tav tm="0">
                                          <p:val>
                                            <p:strVal val="1+#ppt_w/2"/>
                                          </p:val>
                                        </p:tav>
                                        <p:tav tm="100000">
                                          <p:val>
                                            <p:strVal val="#ppt_x"/>
                                          </p:val>
                                        </p:tav>
                                      </p:tavLst>
                                    </p:anim>
                                    <p:anim calcmode="lin" valueType="num">
                                      <p:cBhvr additive="base">
                                        <p:cTn id="62" dur="500" fill="hold"/>
                                        <p:tgtEl>
                                          <p:spTgt spid="10649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79187782-3E1A-4FBA-BE45-DD90EAEBC685}" type="slidenum">
              <a:rPr lang="en-US" altLang="zh-CN" sz="1400"/>
              <a:pPr algn="l">
                <a:spcBef>
                  <a:spcPct val="0"/>
                </a:spcBef>
                <a:buFontTx/>
                <a:buNone/>
              </a:pPr>
              <a:t>41</a:t>
            </a:fld>
            <a:endParaRPr lang="en-US" altLang="zh-CN" sz="1400"/>
          </a:p>
        </p:txBody>
      </p:sp>
      <p:sp>
        <p:nvSpPr>
          <p:cNvPr id="20483" name="Rectangle 2"/>
          <p:cNvSpPr>
            <a:spLocks noChangeArrowheads="1"/>
          </p:cNvSpPr>
          <p:nvPr>
            <p:ph type="title"/>
          </p:nvPr>
        </p:nvSpPr>
        <p:spPr/>
        <p:txBody>
          <a:bodyPr/>
          <a:lstStyle/>
          <a:p>
            <a:pPr eaLnBrk="1" hangingPunct="1"/>
            <a:r>
              <a:rPr lang="en-US" altLang="zh-CN" smtClean="0"/>
              <a:t>PKI</a:t>
            </a:r>
            <a:r>
              <a:rPr lang="zh-CN" altLang="en-US" smtClean="0"/>
              <a:t>要处理的问题</a:t>
            </a:r>
          </a:p>
        </p:txBody>
      </p:sp>
      <p:sp>
        <p:nvSpPr>
          <p:cNvPr id="1065987" name="Rectangle 3"/>
          <p:cNvSpPr>
            <a:spLocks noChangeArrowheads="1"/>
          </p:cNvSpPr>
          <p:nvPr>
            <p:ph type="body" idx="1"/>
          </p:nvPr>
        </p:nvSpPr>
        <p:spPr/>
        <p:txBody>
          <a:bodyPr/>
          <a:lstStyle/>
          <a:p>
            <a:pPr eaLnBrk="1" hangingPunct="1"/>
            <a:r>
              <a:rPr lang="zh-CN" altLang="en-US" sz="2400" smtClean="0"/>
              <a:t>初始身份的确认</a:t>
            </a:r>
          </a:p>
          <a:p>
            <a:pPr eaLnBrk="1" hangingPunct="1"/>
            <a:r>
              <a:rPr lang="zh-CN" altLang="en-US" sz="2400" smtClean="0"/>
              <a:t>好密钥的安全生成</a:t>
            </a:r>
          </a:p>
          <a:p>
            <a:pPr eaLnBrk="1" hangingPunct="1"/>
            <a:r>
              <a:rPr lang="zh-CN" altLang="en-US" sz="2400" smtClean="0"/>
              <a:t>证书的颁发、更新和终止</a:t>
            </a:r>
          </a:p>
          <a:p>
            <a:pPr eaLnBrk="1" hangingPunct="1"/>
            <a:r>
              <a:rPr lang="zh-CN" altLang="en-US" sz="2400" smtClean="0"/>
              <a:t>证书有效性的检查</a:t>
            </a:r>
          </a:p>
          <a:p>
            <a:pPr eaLnBrk="1" hangingPunct="1"/>
            <a:r>
              <a:rPr lang="zh-CN" altLang="en-US" sz="2400" smtClean="0"/>
              <a:t>证书和相关信息的分发</a:t>
            </a:r>
          </a:p>
          <a:p>
            <a:pPr eaLnBrk="1" hangingPunct="1"/>
            <a:r>
              <a:rPr lang="zh-CN" altLang="en-US" sz="2400" smtClean="0"/>
              <a:t>密钥的安全存档和恢复</a:t>
            </a:r>
          </a:p>
          <a:p>
            <a:pPr eaLnBrk="1" hangingPunct="1"/>
            <a:r>
              <a:rPr lang="zh-CN" altLang="en-US" sz="2400" smtClean="0"/>
              <a:t>签名和时间戳的产生</a:t>
            </a:r>
          </a:p>
          <a:p>
            <a:pPr eaLnBrk="1" hangingPunct="1"/>
            <a:r>
              <a:rPr lang="zh-CN" altLang="en-US" sz="2400" smtClean="0"/>
              <a:t>信任关系的建立和管理</a:t>
            </a:r>
          </a:p>
        </p:txBody>
      </p:sp>
      <p:pic>
        <p:nvPicPr>
          <p:cNvPr id="1065988"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08295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5987">
                                            <p:txEl>
                                              <p:pRg st="0" end="0"/>
                                            </p:txEl>
                                          </p:spTgt>
                                        </p:tgtEl>
                                        <p:attrNameLst>
                                          <p:attrName>style.visibility</p:attrName>
                                        </p:attrNameLst>
                                      </p:cBhvr>
                                      <p:to>
                                        <p:strVal val="visible"/>
                                      </p:to>
                                    </p:set>
                                    <p:anim calcmode="lin" valueType="num">
                                      <p:cBhvr additive="base">
                                        <p:cTn id="7" dur="500" fill="hold"/>
                                        <p:tgtEl>
                                          <p:spTgt spid="10659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65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65987">
                                            <p:txEl>
                                              <p:pRg st="1" end="1"/>
                                            </p:txEl>
                                          </p:spTgt>
                                        </p:tgtEl>
                                        <p:attrNameLst>
                                          <p:attrName>style.visibility</p:attrName>
                                        </p:attrNameLst>
                                      </p:cBhvr>
                                      <p:to>
                                        <p:strVal val="visible"/>
                                      </p:to>
                                    </p:set>
                                    <p:anim calcmode="lin" valueType="num">
                                      <p:cBhvr additive="base">
                                        <p:cTn id="13" dur="500" fill="hold"/>
                                        <p:tgtEl>
                                          <p:spTgt spid="10659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65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65987">
                                            <p:txEl>
                                              <p:pRg st="2" end="2"/>
                                            </p:txEl>
                                          </p:spTgt>
                                        </p:tgtEl>
                                        <p:attrNameLst>
                                          <p:attrName>style.visibility</p:attrName>
                                        </p:attrNameLst>
                                      </p:cBhvr>
                                      <p:to>
                                        <p:strVal val="visible"/>
                                      </p:to>
                                    </p:set>
                                    <p:anim calcmode="lin" valueType="num">
                                      <p:cBhvr additive="base">
                                        <p:cTn id="19" dur="500" fill="hold"/>
                                        <p:tgtEl>
                                          <p:spTgt spid="10659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659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65987">
                                            <p:txEl>
                                              <p:pRg st="3" end="3"/>
                                            </p:txEl>
                                          </p:spTgt>
                                        </p:tgtEl>
                                        <p:attrNameLst>
                                          <p:attrName>style.visibility</p:attrName>
                                        </p:attrNameLst>
                                      </p:cBhvr>
                                      <p:to>
                                        <p:strVal val="visible"/>
                                      </p:to>
                                    </p:set>
                                    <p:anim calcmode="lin" valueType="num">
                                      <p:cBhvr additive="base">
                                        <p:cTn id="25" dur="500" fill="hold"/>
                                        <p:tgtEl>
                                          <p:spTgt spid="10659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659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65987">
                                            <p:txEl>
                                              <p:pRg st="4" end="4"/>
                                            </p:txEl>
                                          </p:spTgt>
                                        </p:tgtEl>
                                        <p:attrNameLst>
                                          <p:attrName>style.visibility</p:attrName>
                                        </p:attrNameLst>
                                      </p:cBhvr>
                                      <p:to>
                                        <p:strVal val="visible"/>
                                      </p:to>
                                    </p:set>
                                    <p:anim calcmode="lin" valueType="num">
                                      <p:cBhvr additive="base">
                                        <p:cTn id="31" dur="500" fill="hold"/>
                                        <p:tgtEl>
                                          <p:spTgt spid="10659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659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65987">
                                            <p:txEl>
                                              <p:pRg st="5" end="5"/>
                                            </p:txEl>
                                          </p:spTgt>
                                        </p:tgtEl>
                                        <p:attrNameLst>
                                          <p:attrName>style.visibility</p:attrName>
                                        </p:attrNameLst>
                                      </p:cBhvr>
                                      <p:to>
                                        <p:strVal val="visible"/>
                                      </p:to>
                                    </p:set>
                                    <p:anim calcmode="lin" valueType="num">
                                      <p:cBhvr additive="base">
                                        <p:cTn id="37" dur="500" fill="hold"/>
                                        <p:tgtEl>
                                          <p:spTgt spid="10659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659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65987">
                                            <p:txEl>
                                              <p:pRg st="6" end="6"/>
                                            </p:txEl>
                                          </p:spTgt>
                                        </p:tgtEl>
                                        <p:attrNameLst>
                                          <p:attrName>style.visibility</p:attrName>
                                        </p:attrNameLst>
                                      </p:cBhvr>
                                      <p:to>
                                        <p:strVal val="visible"/>
                                      </p:to>
                                    </p:set>
                                    <p:anim calcmode="lin" valueType="num">
                                      <p:cBhvr additive="base">
                                        <p:cTn id="43" dur="500" fill="hold"/>
                                        <p:tgtEl>
                                          <p:spTgt spid="106598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659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65987">
                                            <p:txEl>
                                              <p:pRg st="7" end="7"/>
                                            </p:txEl>
                                          </p:spTgt>
                                        </p:tgtEl>
                                        <p:attrNameLst>
                                          <p:attrName>style.visibility</p:attrName>
                                        </p:attrNameLst>
                                      </p:cBhvr>
                                      <p:to>
                                        <p:strVal val="visible"/>
                                      </p:to>
                                    </p:set>
                                    <p:anim calcmode="lin" valueType="num">
                                      <p:cBhvr additive="base">
                                        <p:cTn id="49" dur="500" fill="hold"/>
                                        <p:tgtEl>
                                          <p:spTgt spid="106598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659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1065988"/>
                                        </p:tgtEl>
                                        <p:attrNameLst>
                                          <p:attrName>style.visibility</p:attrName>
                                        </p:attrNameLst>
                                      </p:cBhvr>
                                      <p:to>
                                        <p:strVal val="visible"/>
                                      </p:to>
                                    </p:set>
                                    <p:anim calcmode="lin" valueType="num">
                                      <p:cBhvr additive="base">
                                        <p:cTn id="55" dur="500" fill="hold"/>
                                        <p:tgtEl>
                                          <p:spTgt spid="1065988"/>
                                        </p:tgtEl>
                                        <p:attrNameLst>
                                          <p:attrName>ppt_x</p:attrName>
                                        </p:attrNameLst>
                                      </p:cBhvr>
                                      <p:tavLst>
                                        <p:tav tm="0">
                                          <p:val>
                                            <p:strVal val="1+#ppt_w/2"/>
                                          </p:val>
                                        </p:tav>
                                        <p:tav tm="100000">
                                          <p:val>
                                            <p:strVal val="#ppt_x"/>
                                          </p:val>
                                        </p:tav>
                                      </p:tavLst>
                                    </p:anim>
                                    <p:anim calcmode="lin" valueType="num">
                                      <p:cBhvr additive="base">
                                        <p:cTn id="56" dur="500" fill="hold"/>
                                        <p:tgtEl>
                                          <p:spTgt spid="10659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8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BD858150-7D04-4156-874D-C65057A71D48}" type="slidenum">
              <a:rPr lang="en-US" altLang="zh-CN" sz="1400"/>
              <a:pPr algn="l">
                <a:spcBef>
                  <a:spcPct val="0"/>
                </a:spcBef>
                <a:buFontTx/>
                <a:buNone/>
              </a:pPr>
              <a:t>42</a:t>
            </a:fld>
            <a:endParaRPr lang="en-US" altLang="zh-CN" sz="1400"/>
          </a:p>
        </p:txBody>
      </p:sp>
      <p:sp>
        <p:nvSpPr>
          <p:cNvPr id="21507" name="Rectangle 2"/>
          <p:cNvSpPr>
            <a:spLocks noChangeArrowheads="1"/>
          </p:cNvSpPr>
          <p:nvPr>
            <p:ph type="title"/>
          </p:nvPr>
        </p:nvSpPr>
        <p:spPr/>
        <p:txBody>
          <a:bodyPr/>
          <a:lstStyle/>
          <a:p>
            <a:pPr eaLnBrk="1" hangingPunct="1"/>
            <a:r>
              <a:rPr lang="en-US" altLang="zh-CN" smtClean="0"/>
              <a:t>PKI</a:t>
            </a:r>
            <a:r>
              <a:rPr lang="zh-CN" altLang="en-US" smtClean="0"/>
              <a:t>应该有的特性</a:t>
            </a:r>
          </a:p>
        </p:txBody>
      </p:sp>
      <p:sp>
        <p:nvSpPr>
          <p:cNvPr id="1067011" name="Rectangle 3"/>
          <p:cNvSpPr>
            <a:spLocks noChangeArrowheads="1"/>
          </p:cNvSpPr>
          <p:nvPr>
            <p:ph type="body" idx="1"/>
          </p:nvPr>
        </p:nvSpPr>
        <p:spPr/>
        <p:txBody>
          <a:bodyPr/>
          <a:lstStyle/>
          <a:p>
            <a:pPr eaLnBrk="1" hangingPunct="1"/>
            <a:r>
              <a:rPr lang="zh-CN" altLang="en-US" smtClean="0"/>
              <a:t>易用性</a:t>
            </a:r>
          </a:p>
          <a:p>
            <a:pPr eaLnBrk="1" hangingPunct="1"/>
            <a:r>
              <a:rPr lang="zh-CN" altLang="en-US" smtClean="0"/>
              <a:t>透明性</a:t>
            </a:r>
          </a:p>
          <a:p>
            <a:pPr eaLnBrk="1" hangingPunct="1"/>
            <a:r>
              <a:rPr lang="zh-CN" altLang="en-US" smtClean="0"/>
              <a:t>不同厂商生产的</a:t>
            </a:r>
            <a:r>
              <a:rPr lang="en-US" altLang="zh-CN" smtClean="0"/>
              <a:t>PKI</a:t>
            </a:r>
            <a:r>
              <a:rPr lang="zh-CN" altLang="en-US" smtClean="0"/>
              <a:t>组件和应用程序之间广泛的互操作性</a:t>
            </a:r>
          </a:p>
          <a:p>
            <a:pPr eaLnBrk="1" hangingPunct="1"/>
            <a:endParaRPr lang="zh-CN" altLang="en-US" smtClean="0"/>
          </a:p>
          <a:p>
            <a:pPr eaLnBrk="1" hangingPunct="1"/>
            <a:endParaRPr lang="zh-CN" altLang="en-US" smtClean="0"/>
          </a:p>
          <a:p>
            <a:pPr eaLnBrk="1" hangingPunct="1"/>
            <a:endParaRPr lang="en-US" altLang="zh-CN" smtClean="0"/>
          </a:p>
        </p:txBody>
      </p:sp>
      <p:pic>
        <p:nvPicPr>
          <p:cNvPr id="1067012"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76777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7011">
                                            <p:txEl>
                                              <p:pRg st="0" end="0"/>
                                            </p:txEl>
                                          </p:spTgt>
                                        </p:tgtEl>
                                        <p:attrNameLst>
                                          <p:attrName>style.visibility</p:attrName>
                                        </p:attrNameLst>
                                      </p:cBhvr>
                                      <p:to>
                                        <p:strVal val="visible"/>
                                      </p:to>
                                    </p:set>
                                    <p:anim calcmode="lin" valueType="num">
                                      <p:cBhvr additive="base">
                                        <p:cTn id="7" dur="500" fill="hold"/>
                                        <p:tgtEl>
                                          <p:spTgt spid="10670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67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67011">
                                            <p:txEl>
                                              <p:pRg st="1" end="1"/>
                                            </p:txEl>
                                          </p:spTgt>
                                        </p:tgtEl>
                                        <p:attrNameLst>
                                          <p:attrName>style.visibility</p:attrName>
                                        </p:attrNameLst>
                                      </p:cBhvr>
                                      <p:to>
                                        <p:strVal val="visible"/>
                                      </p:to>
                                    </p:set>
                                    <p:anim calcmode="lin" valueType="num">
                                      <p:cBhvr additive="base">
                                        <p:cTn id="13" dur="500" fill="hold"/>
                                        <p:tgtEl>
                                          <p:spTgt spid="10670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67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67011">
                                            <p:txEl>
                                              <p:pRg st="2" end="2"/>
                                            </p:txEl>
                                          </p:spTgt>
                                        </p:tgtEl>
                                        <p:attrNameLst>
                                          <p:attrName>style.visibility</p:attrName>
                                        </p:attrNameLst>
                                      </p:cBhvr>
                                      <p:to>
                                        <p:strVal val="visible"/>
                                      </p:to>
                                    </p:set>
                                    <p:anim calcmode="lin" valueType="num">
                                      <p:cBhvr additive="base">
                                        <p:cTn id="19" dur="500" fill="hold"/>
                                        <p:tgtEl>
                                          <p:spTgt spid="10670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67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067012"/>
                                        </p:tgtEl>
                                        <p:attrNameLst>
                                          <p:attrName>style.visibility</p:attrName>
                                        </p:attrNameLst>
                                      </p:cBhvr>
                                      <p:to>
                                        <p:strVal val="visible"/>
                                      </p:to>
                                    </p:set>
                                    <p:anim calcmode="lin" valueType="num">
                                      <p:cBhvr additive="base">
                                        <p:cTn id="25" dur="500" fill="hold"/>
                                        <p:tgtEl>
                                          <p:spTgt spid="1067012"/>
                                        </p:tgtEl>
                                        <p:attrNameLst>
                                          <p:attrName>ppt_x</p:attrName>
                                        </p:attrNameLst>
                                      </p:cBhvr>
                                      <p:tavLst>
                                        <p:tav tm="0">
                                          <p:val>
                                            <p:strVal val="1+#ppt_w/2"/>
                                          </p:val>
                                        </p:tav>
                                        <p:tav tm="100000">
                                          <p:val>
                                            <p:strVal val="#ppt_x"/>
                                          </p:val>
                                        </p:tav>
                                      </p:tavLst>
                                    </p:anim>
                                    <p:anim calcmode="lin" valueType="num">
                                      <p:cBhvr additive="base">
                                        <p:cTn id="26" dur="500" fill="hold"/>
                                        <p:tgtEl>
                                          <p:spTgt spid="10670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B27BB5F4-E968-4241-B487-FF520CA93549}" type="slidenum">
              <a:rPr lang="en-US" altLang="zh-CN" sz="1400"/>
              <a:pPr algn="l">
                <a:spcBef>
                  <a:spcPct val="0"/>
                </a:spcBef>
                <a:buFontTx/>
                <a:buNone/>
              </a:pPr>
              <a:t>43</a:t>
            </a:fld>
            <a:endParaRPr lang="en-US" altLang="zh-CN" sz="1400"/>
          </a:p>
        </p:txBody>
      </p:sp>
      <p:sp>
        <p:nvSpPr>
          <p:cNvPr id="22531" name="Rectangle 2"/>
          <p:cNvSpPr>
            <a:spLocks noChangeArrowheads="1"/>
          </p:cNvSpPr>
          <p:nvPr>
            <p:ph type="title"/>
          </p:nvPr>
        </p:nvSpPr>
        <p:spPr/>
        <p:txBody>
          <a:bodyPr/>
          <a:lstStyle/>
          <a:p>
            <a:pPr eaLnBrk="1" hangingPunct="1"/>
            <a:r>
              <a:rPr lang="zh-CN" altLang="en-US" smtClean="0"/>
              <a:t>公钥基础设施</a:t>
            </a:r>
            <a:r>
              <a:rPr lang="en-US" altLang="zh-CN" smtClean="0"/>
              <a:t>PKI</a:t>
            </a:r>
          </a:p>
        </p:txBody>
      </p:sp>
      <p:sp>
        <p:nvSpPr>
          <p:cNvPr id="22532" name="Rectangle 3"/>
          <p:cNvSpPr>
            <a:spLocks noChangeArrowheads="1"/>
          </p:cNvSpPr>
          <p:nvPr>
            <p:ph type="body" idx="1"/>
          </p:nvPr>
        </p:nvSpPr>
        <p:spPr/>
        <p:txBody>
          <a:bodyPr/>
          <a:lstStyle/>
          <a:p>
            <a:pPr eaLnBrk="1" hangingPunct="1"/>
            <a:r>
              <a:rPr lang="zh-CN" altLang="en-US" smtClean="0">
                <a:hlinkClick r:id="" action="ppaction://noaction"/>
              </a:rPr>
              <a:t>公钥体制</a:t>
            </a:r>
            <a:endParaRPr lang="zh-CN" altLang="en-US" smtClean="0"/>
          </a:p>
          <a:p>
            <a:pPr eaLnBrk="1" hangingPunct="1"/>
            <a:r>
              <a:rPr lang="en-US" altLang="zh-CN" smtClean="0">
                <a:hlinkClick r:id="" action="ppaction://noaction"/>
              </a:rPr>
              <a:t>PKI</a:t>
            </a:r>
            <a:r>
              <a:rPr lang="zh-CN" altLang="en-US" smtClean="0">
                <a:hlinkClick r:id="" action="ppaction://noaction"/>
              </a:rPr>
              <a:t>系统主要组成</a:t>
            </a:r>
            <a:endParaRPr lang="zh-CN" altLang="en-US" smtClean="0"/>
          </a:p>
          <a:p>
            <a:pPr eaLnBrk="1" hangingPunct="1"/>
            <a:r>
              <a:rPr lang="en-US" altLang="zh-CN" smtClean="0">
                <a:hlinkClick r:id="" action="ppaction://noaction"/>
              </a:rPr>
              <a:t>PKI</a:t>
            </a:r>
            <a:r>
              <a:rPr lang="zh-CN" altLang="en-US" smtClean="0">
                <a:hlinkClick r:id="" action="ppaction://noaction"/>
              </a:rPr>
              <a:t>应用系统构成</a:t>
            </a:r>
            <a:endParaRPr lang="zh-CN" altLang="en-US" smtClean="0"/>
          </a:p>
          <a:p>
            <a:pPr eaLnBrk="1" hangingPunct="1"/>
            <a:r>
              <a:rPr lang="en-US" altLang="zh-CN" smtClean="0">
                <a:hlinkClick r:id="" action="ppaction://noaction"/>
              </a:rPr>
              <a:t>PKI</a:t>
            </a:r>
            <a:r>
              <a:rPr lang="zh-CN" altLang="en-US" smtClean="0">
                <a:hlinkClick r:id="" action="ppaction://noaction"/>
              </a:rPr>
              <a:t>协议</a:t>
            </a:r>
            <a:endParaRPr lang="zh-CN" altLang="en-US" smtClean="0"/>
          </a:p>
          <a:p>
            <a:pPr eaLnBrk="1" hangingPunct="1"/>
            <a:r>
              <a:rPr lang="en-US" altLang="zh-CN" smtClean="0">
                <a:hlinkClick r:id="" action="ppaction://noaction"/>
              </a:rPr>
              <a:t>PKI</a:t>
            </a:r>
            <a:r>
              <a:rPr lang="zh-CN" altLang="en-US" smtClean="0">
                <a:hlinkClick r:id="" action="ppaction://noaction"/>
              </a:rPr>
              <a:t>应用领域</a:t>
            </a:r>
            <a:endParaRPr lang="zh-CN" altLang="en-US" smtClean="0"/>
          </a:p>
          <a:p>
            <a:pPr eaLnBrk="1" hangingPunct="1"/>
            <a:endParaRPr lang="en-US" altLang="zh-CN" smtClean="0"/>
          </a:p>
        </p:txBody>
      </p:sp>
    </p:spTree>
    <p:extLst>
      <p:ext uri="{BB962C8B-B14F-4D97-AF65-F5344CB8AC3E}">
        <p14:creationId xmlns:p14="http://schemas.microsoft.com/office/powerpoint/2010/main" val="46209510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78C34C8B-BEB7-4855-B6E2-DC0A6F8AEBD9}" type="slidenum">
              <a:rPr lang="en-US" altLang="zh-CN" sz="1400"/>
              <a:pPr algn="l">
                <a:spcBef>
                  <a:spcPct val="0"/>
                </a:spcBef>
                <a:buFontTx/>
                <a:buNone/>
              </a:pPr>
              <a:t>44</a:t>
            </a:fld>
            <a:endParaRPr lang="en-US" altLang="zh-CN" sz="1400"/>
          </a:p>
        </p:txBody>
      </p:sp>
      <p:sp>
        <p:nvSpPr>
          <p:cNvPr id="23555" name="Rectangle 2"/>
          <p:cNvSpPr>
            <a:spLocks noChangeArrowheads="1"/>
          </p:cNvSpPr>
          <p:nvPr>
            <p:ph type="title"/>
          </p:nvPr>
        </p:nvSpPr>
        <p:spPr/>
        <p:txBody>
          <a:bodyPr/>
          <a:lstStyle/>
          <a:p>
            <a:pPr eaLnBrk="1" hangingPunct="1"/>
            <a:r>
              <a:rPr lang="zh-CN" altLang="en-US" smtClean="0"/>
              <a:t>公钥体制</a:t>
            </a:r>
          </a:p>
        </p:txBody>
      </p:sp>
      <p:sp>
        <p:nvSpPr>
          <p:cNvPr id="1044483" name="Rectangle 3"/>
          <p:cNvSpPr>
            <a:spLocks noChangeArrowheads="1"/>
          </p:cNvSpPr>
          <p:nvPr>
            <p:ph type="body" idx="1"/>
          </p:nvPr>
        </p:nvSpPr>
        <p:spPr/>
        <p:txBody>
          <a:bodyPr/>
          <a:lstStyle/>
          <a:p>
            <a:pPr eaLnBrk="1" hangingPunct="1">
              <a:lnSpc>
                <a:spcPct val="80000"/>
              </a:lnSpc>
            </a:pPr>
            <a:r>
              <a:rPr lang="zh-CN" altLang="en-US" sz="2400" smtClean="0"/>
              <a:t>公私密钥对</a:t>
            </a:r>
          </a:p>
          <a:p>
            <a:pPr lvl="1" eaLnBrk="1" hangingPunct="1">
              <a:lnSpc>
                <a:spcPct val="80000"/>
              </a:lnSpc>
            </a:pPr>
            <a:r>
              <a:rPr lang="zh-CN" altLang="en-US" sz="2000" smtClean="0"/>
              <a:t>两个密钥同时生成</a:t>
            </a:r>
          </a:p>
          <a:p>
            <a:pPr lvl="1" eaLnBrk="1" hangingPunct="1">
              <a:lnSpc>
                <a:spcPct val="80000"/>
              </a:lnSpc>
            </a:pPr>
            <a:r>
              <a:rPr lang="zh-CN" altLang="en-US" sz="2000" smtClean="0"/>
              <a:t>一个密钥加密的密文只能用另外一个密钥解密</a:t>
            </a:r>
          </a:p>
          <a:p>
            <a:pPr lvl="1" eaLnBrk="1" hangingPunct="1">
              <a:lnSpc>
                <a:spcPct val="80000"/>
              </a:lnSpc>
            </a:pPr>
            <a:r>
              <a:rPr lang="zh-CN" altLang="en-US" sz="2000" smtClean="0"/>
              <a:t>一个公开，一个秘密保存</a:t>
            </a:r>
          </a:p>
          <a:p>
            <a:pPr eaLnBrk="1" hangingPunct="1">
              <a:lnSpc>
                <a:spcPct val="80000"/>
              </a:lnSpc>
            </a:pPr>
            <a:r>
              <a:rPr lang="zh-CN" altLang="en-US" sz="2400" smtClean="0"/>
              <a:t>用途</a:t>
            </a:r>
          </a:p>
          <a:p>
            <a:pPr lvl="1" eaLnBrk="1" hangingPunct="1">
              <a:lnSpc>
                <a:spcPct val="80000"/>
              </a:lnSpc>
            </a:pPr>
            <a:r>
              <a:rPr lang="zh-CN" altLang="en-US" sz="2000" smtClean="0"/>
              <a:t>数字签名</a:t>
            </a:r>
          </a:p>
          <a:p>
            <a:pPr lvl="2" eaLnBrk="1" hangingPunct="1">
              <a:lnSpc>
                <a:spcPct val="80000"/>
              </a:lnSpc>
            </a:pPr>
            <a:r>
              <a:rPr lang="zh-CN" altLang="en-US" sz="1800" smtClean="0"/>
              <a:t>私钥签名，公钥验证</a:t>
            </a:r>
          </a:p>
          <a:p>
            <a:pPr lvl="2" eaLnBrk="1" hangingPunct="1">
              <a:lnSpc>
                <a:spcPct val="80000"/>
              </a:lnSpc>
            </a:pPr>
            <a:r>
              <a:rPr lang="zh-CN" altLang="en-US" sz="1800" smtClean="0"/>
              <a:t>私钥不能备份，公钥需要存档</a:t>
            </a:r>
          </a:p>
          <a:p>
            <a:pPr lvl="1" eaLnBrk="1" hangingPunct="1">
              <a:lnSpc>
                <a:spcPct val="80000"/>
              </a:lnSpc>
            </a:pPr>
            <a:r>
              <a:rPr lang="zh-CN" altLang="en-US" sz="2000" smtClean="0"/>
              <a:t>加密信息</a:t>
            </a:r>
          </a:p>
          <a:p>
            <a:pPr lvl="2" eaLnBrk="1" hangingPunct="1">
              <a:lnSpc>
                <a:spcPct val="80000"/>
              </a:lnSpc>
            </a:pPr>
            <a:r>
              <a:rPr lang="zh-CN" altLang="en-US" sz="1800" smtClean="0"/>
              <a:t>公钥加密，私钥解密</a:t>
            </a:r>
          </a:p>
          <a:p>
            <a:pPr lvl="2" eaLnBrk="1" hangingPunct="1">
              <a:lnSpc>
                <a:spcPct val="80000"/>
              </a:lnSpc>
            </a:pPr>
            <a:r>
              <a:rPr lang="zh-CN" altLang="en-US" sz="1800" smtClean="0"/>
              <a:t>私钥需要备份，存档</a:t>
            </a:r>
          </a:p>
        </p:txBody>
      </p:sp>
    </p:spTree>
    <p:extLst>
      <p:ext uri="{BB962C8B-B14F-4D97-AF65-F5344CB8AC3E}">
        <p14:creationId xmlns:p14="http://schemas.microsoft.com/office/powerpoint/2010/main" val="8528369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4483">
                                            <p:txEl>
                                              <p:pRg st="0" end="0"/>
                                            </p:txEl>
                                          </p:spTgt>
                                        </p:tgtEl>
                                        <p:attrNameLst>
                                          <p:attrName>style.visibility</p:attrName>
                                        </p:attrNameLst>
                                      </p:cBhvr>
                                      <p:to>
                                        <p:strVal val="visible"/>
                                      </p:to>
                                    </p:set>
                                    <p:anim calcmode="lin" valueType="num">
                                      <p:cBhvr additive="base">
                                        <p:cTn id="7" dur="500" fill="hold"/>
                                        <p:tgtEl>
                                          <p:spTgt spid="10444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44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44483">
                                            <p:txEl>
                                              <p:pRg st="1" end="1"/>
                                            </p:txEl>
                                          </p:spTgt>
                                        </p:tgtEl>
                                        <p:attrNameLst>
                                          <p:attrName>style.visibility</p:attrName>
                                        </p:attrNameLst>
                                      </p:cBhvr>
                                      <p:to>
                                        <p:strVal val="visible"/>
                                      </p:to>
                                    </p:set>
                                    <p:anim calcmode="lin" valueType="num">
                                      <p:cBhvr additive="base">
                                        <p:cTn id="13" dur="500" fill="hold"/>
                                        <p:tgtEl>
                                          <p:spTgt spid="10444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44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44483">
                                            <p:txEl>
                                              <p:pRg st="2" end="2"/>
                                            </p:txEl>
                                          </p:spTgt>
                                        </p:tgtEl>
                                        <p:attrNameLst>
                                          <p:attrName>style.visibility</p:attrName>
                                        </p:attrNameLst>
                                      </p:cBhvr>
                                      <p:to>
                                        <p:strVal val="visible"/>
                                      </p:to>
                                    </p:set>
                                    <p:anim calcmode="lin" valueType="num">
                                      <p:cBhvr additive="base">
                                        <p:cTn id="19" dur="500" fill="hold"/>
                                        <p:tgtEl>
                                          <p:spTgt spid="104448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44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44483">
                                            <p:txEl>
                                              <p:pRg st="3" end="3"/>
                                            </p:txEl>
                                          </p:spTgt>
                                        </p:tgtEl>
                                        <p:attrNameLst>
                                          <p:attrName>style.visibility</p:attrName>
                                        </p:attrNameLst>
                                      </p:cBhvr>
                                      <p:to>
                                        <p:strVal val="visible"/>
                                      </p:to>
                                    </p:set>
                                    <p:anim calcmode="lin" valueType="num">
                                      <p:cBhvr additive="base">
                                        <p:cTn id="25" dur="500" fill="hold"/>
                                        <p:tgtEl>
                                          <p:spTgt spid="104448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444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44483">
                                            <p:txEl>
                                              <p:pRg st="4" end="4"/>
                                            </p:txEl>
                                          </p:spTgt>
                                        </p:tgtEl>
                                        <p:attrNameLst>
                                          <p:attrName>style.visibility</p:attrName>
                                        </p:attrNameLst>
                                      </p:cBhvr>
                                      <p:to>
                                        <p:strVal val="visible"/>
                                      </p:to>
                                    </p:set>
                                    <p:anim calcmode="lin" valueType="num">
                                      <p:cBhvr additive="base">
                                        <p:cTn id="31" dur="500" fill="hold"/>
                                        <p:tgtEl>
                                          <p:spTgt spid="104448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444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44483">
                                            <p:txEl>
                                              <p:pRg st="5" end="5"/>
                                            </p:txEl>
                                          </p:spTgt>
                                        </p:tgtEl>
                                        <p:attrNameLst>
                                          <p:attrName>style.visibility</p:attrName>
                                        </p:attrNameLst>
                                      </p:cBhvr>
                                      <p:to>
                                        <p:strVal val="visible"/>
                                      </p:to>
                                    </p:set>
                                    <p:anim calcmode="lin" valueType="num">
                                      <p:cBhvr additive="base">
                                        <p:cTn id="37" dur="500" fill="hold"/>
                                        <p:tgtEl>
                                          <p:spTgt spid="104448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444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44483">
                                            <p:txEl>
                                              <p:pRg st="6" end="6"/>
                                            </p:txEl>
                                          </p:spTgt>
                                        </p:tgtEl>
                                        <p:attrNameLst>
                                          <p:attrName>style.visibility</p:attrName>
                                        </p:attrNameLst>
                                      </p:cBhvr>
                                      <p:to>
                                        <p:strVal val="visible"/>
                                      </p:to>
                                    </p:set>
                                    <p:anim calcmode="lin" valueType="num">
                                      <p:cBhvr additive="base">
                                        <p:cTn id="43" dur="500" fill="hold"/>
                                        <p:tgtEl>
                                          <p:spTgt spid="104448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444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44483">
                                            <p:txEl>
                                              <p:pRg st="7" end="7"/>
                                            </p:txEl>
                                          </p:spTgt>
                                        </p:tgtEl>
                                        <p:attrNameLst>
                                          <p:attrName>style.visibility</p:attrName>
                                        </p:attrNameLst>
                                      </p:cBhvr>
                                      <p:to>
                                        <p:strVal val="visible"/>
                                      </p:to>
                                    </p:set>
                                    <p:anim calcmode="lin" valueType="num">
                                      <p:cBhvr additive="base">
                                        <p:cTn id="49" dur="500" fill="hold"/>
                                        <p:tgtEl>
                                          <p:spTgt spid="1044483">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444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044483">
                                            <p:txEl>
                                              <p:pRg st="8" end="8"/>
                                            </p:txEl>
                                          </p:spTgt>
                                        </p:tgtEl>
                                        <p:attrNameLst>
                                          <p:attrName>style.visibility</p:attrName>
                                        </p:attrNameLst>
                                      </p:cBhvr>
                                      <p:to>
                                        <p:strVal val="visible"/>
                                      </p:to>
                                    </p:set>
                                    <p:anim calcmode="lin" valueType="num">
                                      <p:cBhvr additive="base">
                                        <p:cTn id="55" dur="500" fill="hold"/>
                                        <p:tgtEl>
                                          <p:spTgt spid="1044483">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0444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044483">
                                            <p:txEl>
                                              <p:pRg st="9" end="9"/>
                                            </p:txEl>
                                          </p:spTgt>
                                        </p:tgtEl>
                                        <p:attrNameLst>
                                          <p:attrName>style.visibility</p:attrName>
                                        </p:attrNameLst>
                                      </p:cBhvr>
                                      <p:to>
                                        <p:strVal val="visible"/>
                                      </p:to>
                                    </p:set>
                                    <p:anim calcmode="lin" valueType="num">
                                      <p:cBhvr additive="base">
                                        <p:cTn id="61" dur="500" fill="hold"/>
                                        <p:tgtEl>
                                          <p:spTgt spid="1044483">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04448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044483">
                                            <p:txEl>
                                              <p:pRg st="10" end="10"/>
                                            </p:txEl>
                                          </p:spTgt>
                                        </p:tgtEl>
                                        <p:attrNameLst>
                                          <p:attrName>style.visibility</p:attrName>
                                        </p:attrNameLst>
                                      </p:cBhvr>
                                      <p:to>
                                        <p:strVal val="visible"/>
                                      </p:to>
                                    </p:set>
                                    <p:anim calcmode="lin" valueType="num">
                                      <p:cBhvr additive="base">
                                        <p:cTn id="67" dur="500" fill="hold"/>
                                        <p:tgtEl>
                                          <p:spTgt spid="1044483">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04448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48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51A5E33E-093F-4041-9CFE-5B5A1CA7D775}" type="slidenum">
              <a:rPr lang="en-US" altLang="zh-CN" sz="1400"/>
              <a:pPr algn="l">
                <a:spcBef>
                  <a:spcPct val="0"/>
                </a:spcBef>
                <a:buFontTx/>
                <a:buNone/>
              </a:pPr>
              <a:t>45</a:t>
            </a:fld>
            <a:endParaRPr lang="en-US" altLang="zh-CN" sz="1400"/>
          </a:p>
        </p:txBody>
      </p:sp>
      <p:sp>
        <p:nvSpPr>
          <p:cNvPr id="24579" name="Rectangle 2"/>
          <p:cNvSpPr>
            <a:spLocks noChangeArrowheads="1"/>
          </p:cNvSpPr>
          <p:nvPr>
            <p:ph type="title"/>
          </p:nvPr>
        </p:nvSpPr>
        <p:spPr/>
        <p:txBody>
          <a:bodyPr/>
          <a:lstStyle/>
          <a:p>
            <a:pPr eaLnBrk="1" hangingPunct="1"/>
            <a:r>
              <a:rPr lang="zh-CN" altLang="en-US" smtClean="0"/>
              <a:t>基于公钥的安全通信机制</a:t>
            </a:r>
          </a:p>
        </p:txBody>
      </p:sp>
      <p:sp>
        <p:nvSpPr>
          <p:cNvPr id="1045507" name="Rectangle 3"/>
          <p:cNvSpPr>
            <a:spLocks noChangeArrowheads="1"/>
          </p:cNvSpPr>
          <p:nvPr>
            <p:ph type="body" idx="1"/>
          </p:nvPr>
        </p:nvSpPr>
        <p:spPr/>
        <p:txBody>
          <a:bodyPr/>
          <a:lstStyle/>
          <a:p>
            <a:pPr eaLnBrk="1" hangingPunct="1"/>
            <a:r>
              <a:rPr lang="zh-CN" altLang="en-US" smtClean="0"/>
              <a:t>公钥加密通信数据</a:t>
            </a:r>
          </a:p>
          <a:p>
            <a:pPr eaLnBrk="1" hangingPunct="1"/>
            <a:r>
              <a:rPr lang="zh-CN" altLang="en-US" smtClean="0"/>
              <a:t>私钥在通信对方用户手中</a:t>
            </a:r>
          </a:p>
          <a:p>
            <a:pPr eaLnBrk="1" hangingPunct="1"/>
            <a:r>
              <a:rPr lang="zh-CN" altLang="en-US" smtClean="0"/>
              <a:t>采用证书管理公钥：公钥证书</a:t>
            </a:r>
          </a:p>
          <a:p>
            <a:pPr lvl="1" eaLnBrk="1" hangingPunct="1"/>
            <a:r>
              <a:rPr lang="zh-CN" altLang="en-US" smtClean="0"/>
              <a:t>公钥证书是用户的公钥和用户的其他标识信息（名字、身份证号等）的结合</a:t>
            </a:r>
          </a:p>
          <a:p>
            <a:pPr lvl="1" eaLnBrk="1" hangingPunct="1"/>
            <a:r>
              <a:rPr lang="zh-CN" altLang="en-US" smtClean="0"/>
              <a:t>第三方的可信任机构颁发证书</a:t>
            </a:r>
          </a:p>
          <a:p>
            <a:pPr lvl="2" eaLnBrk="1" hangingPunct="1"/>
            <a:r>
              <a:rPr lang="zh-CN" altLang="en-US" smtClean="0"/>
              <a:t>第三方的可信任机构核实用户身份</a:t>
            </a:r>
          </a:p>
          <a:p>
            <a:pPr lvl="2" eaLnBrk="1" hangingPunct="1"/>
            <a:r>
              <a:rPr lang="zh-CN" altLang="en-US" smtClean="0"/>
              <a:t>第三方的可信任机构对公钥证书数字签名</a:t>
            </a:r>
          </a:p>
        </p:txBody>
      </p:sp>
      <p:pic>
        <p:nvPicPr>
          <p:cNvPr id="1045508"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54864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25042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5507">
                                            <p:txEl>
                                              <p:pRg st="0" end="0"/>
                                            </p:txEl>
                                          </p:spTgt>
                                        </p:tgtEl>
                                        <p:attrNameLst>
                                          <p:attrName>style.visibility</p:attrName>
                                        </p:attrNameLst>
                                      </p:cBhvr>
                                      <p:to>
                                        <p:strVal val="visible"/>
                                      </p:to>
                                    </p:set>
                                    <p:anim calcmode="lin" valueType="num">
                                      <p:cBhvr additive="base">
                                        <p:cTn id="7" dur="500" fill="hold"/>
                                        <p:tgtEl>
                                          <p:spTgt spid="10455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45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45507">
                                            <p:txEl>
                                              <p:pRg st="1" end="1"/>
                                            </p:txEl>
                                          </p:spTgt>
                                        </p:tgtEl>
                                        <p:attrNameLst>
                                          <p:attrName>style.visibility</p:attrName>
                                        </p:attrNameLst>
                                      </p:cBhvr>
                                      <p:to>
                                        <p:strVal val="visible"/>
                                      </p:to>
                                    </p:set>
                                    <p:anim calcmode="lin" valueType="num">
                                      <p:cBhvr additive="base">
                                        <p:cTn id="13" dur="500" fill="hold"/>
                                        <p:tgtEl>
                                          <p:spTgt spid="10455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45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45507">
                                            <p:txEl>
                                              <p:pRg st="2" end="2"/>
                                            </p:txEl>
                                          </p:spTgt>
                                        </p:tgtEl>
                                        <p:attrNameLst>
                                          <p:attrName>style.visibility</p:attrName>
                                        </p:attrNameLst>
                                      </p:cBhvr>
                                      <p:to>
                                        <p:strVal val="visible"/>
                                      </p:to>
                                    </p:set>
                                    <p:anim calcmode="lin" valueType="num">
                                      <p:cBhvr additive="base">
                                        <p:cTn id="19" dur="500" fill="hold"/>
                                        <p:tgtEl>
                                          <p:spTgt spid="104550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45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45507">
                                            <p:txEl>
                                              <p:pRg st="3" end="3"/>
                                            </p:txEl>
                                          </p:spTgt>
                                        </p:tgtEl>
                                        <p:attrNameLst>
                                          <p:attrName>style.visibility</p:attrName>
                                        </p:attrNameLst>
                                      </p:cBhvr>
                                      <p:to>
                                        <p:strVal val="visible"/>
                                      </p:to>
                                    </p:set>
                                    <p:anim calcmode="lin" valueType="num">
                                      <p:cBhvr additive="base">
                                        <p:cTn id="25" dur="500" fill="hold"/>
                                        <p:tgtEl>
                                          <p:spTgt spid="104550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455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45507">
                                            <p:txEl>
                                              <p:pRg st="4" end="4"/>
                                            </p:txEl>
                                          </p:spTgt>
                                        </p:tgtEl>
                                        <p:attrNameLst>
                                          <p:attrName>style.visibility</p:attrName>
                                        </p:attrNameLst>
                                      </p:cBhvr>
                                      <p:to>
                                        <p:strVal val="visible"/>
                                      </p:to>
                                    </p:set>
                                    <p:anim calcmode="lin" valueType="num">
                                      <p:cBhvr additive="base">
                                        <p:cTn id="31" dur="500" fill="hold"/>
                                        <p:tgtEl>
                                          <p:spTgt spid="104550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455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45507">
                                            <p:txEl>
                                              <p:pRg st="5" end="5"/>
                                            </p:txEl>
                                          </p:spTgt>
                                        </p:tgtEl>
                                        <p:attrNameLst>
                                          <p:attrName>style.visibility</p:attrName>
                                        </p:attrNameLst>
                                      </p:cBhvr>
                                      <p:to>
                                        <p:strVal val="visible"/>
                                      </p:to>
                                    </p:set>
                                    <p:anim calcmode="lin" valueType="num">
                                      <p:cBhvr additive="base">
                                        <p:cTn id="37" dur="500" fill="hold"/>
                                        <p:tgtEl>
                                          <p:spTgt spid="104550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455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45507">
                                            <p:txEl>
                                              <p:pRg st="6" end="6"/>
                                            </p:txEl>
                                          </p:spTgt>
                                        </p:tgtEl>
                                        <p:attrNameLst>
                                          <p:attrName>style.visibility</p:attrName>
                                        </p:attrNameLst>
                                      </p:cBhvr>
                                      <p:to>
                                        <p:strVal val="visible"/>
                                      </p:to>
                                    </p:set>
                                    <p:anim calcmode="lin" valueType="num">
                                      <p:cBhvr additive="base">
                                        <p:cTn id="43" dur="500" fill="hold"/>
                                        <p:tgtEl>
                                          <p:spTgt spid="104550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455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045508"/>
                                        </p:tgtEl>
                                        <p:attrNameLst>
                                          <p:attrName>style.visibility</p:attrName>
                                        </p:attrNameLst>
                                      </p:cBhvr>
                                      <p:to>
                                        <p:strVal val="visible"/>
                                      </p:to>
                                    </p:set>
                                    <p:anim calcmode="lin" valueType="num">
                                      <p:cBhvr additive="base">
                                        <p:cTn id="49" dur="500" fill="hold"/>
                                        <p:tgtEl>
                                          <p:spTgt spid="1045508"/>
                                        </p:tgtEl>
                                        <p:attrNameLst>
                                          <p:attrName>ppt_x</p:attrName>
                                        </p:attrNameLst>
                                      </p:cBhvr>
                                      <p:tavLst>
                                        <p:tav tm="0">
                                          <p:val>
                                            <p:strVal val="1+#ppt_w/2"/>
                                          </p:val>
                                        </p:tav>
                                        <p:tav tm="100000">
                                          <p:val>
                                            <p:strVal val="#ppt_x"/>
                                          </p:val>
                                        </p:tav>
                                      </p:tavLst>
                                    </p:anim>
                                    <p:anim calcmode="lin" valueType="num">
                                      <p:cBhvr additive="base">
                                        <p:cTn id="50" dur="500" fill="hold"/>
                                        <p:tgtEl>
                                          <p:spTgt spid="1045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5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3AFB7063-D38C-4076-A1AF-D1E4BF15EBA4}" type="slidenum">
              <a:rPr lang="en-US" altLang="zh-CN" sz="1400"/>
              <a:pPr algn="l">
                <a:spcBef>
                  <a:spcPct val="0"/>
                </a:spcBef>
                <a:buFontTx/>
                <a:buNone/>
              </a:pPr>
              <a:t>46</a:t>
            </a:fld>
            <a:endParaRPr lang="en-US" altLang="zh-CN" sz="1400"/>
          </a:p>
        </p:txBody>
      </p:sp>
      <p:sp>
        <p:nvSpPr>
          <p:cNvPr id="25603" name="Rectangle 2"/>
          <p:cNvSpPr>
            <a:spLocks noChangeArrowheads="1"/>
          </p:cNvSpPr>
          <p:nvPr>
            <p:ph type="title"/>
          </p:nvPr>
        </p:nvSpPr>
        <p:spPr/>
        <p:txBody>
          <a:bodyPr/>
          <a:lstStyle/>
          <a:p>
            <a:pPr eaLnBrk="1" hangingPunct="1"/>
            <a:r>
              <a:rPr lang="en-US" altLang="zh-CN" smtClean="0"/>
              <a:t>PKI</a:t>
            </a:r>
            <a:r>
              <a:rPr lang="zh-CN" altLang="en-US" smtClean="0"/>
              <a:t>系统主要组成</a:t>
            </a:r>
          </a:p>
        </p:txBody>
      </p:sp>
      <p:sp>
        <p:nvSpPr>
          <p:cNvPr id="1046531" name="Rectangle 3"/>
          <p:cNvSpPr>
            <a:spLocks noChangeArrowheads="1"/>
          </p:cNvSpPr>
          <p:nvPr>
            <p:ph type="body" idx="1"/>
          </p:nvPr>
        </p:nvSpPr>
        <p:spPr/>
        <p:txBody>
          <a:bodyPr/>
          <a:lstStyle/>
          <a:p>
            <a:pPr eaLnBrk="1" hangingPunct="1">
              <a:lnSpc>
                <a:spcPct val="80000"/>
              </a:lnSpc>
            </a:pPr>
            <a:r>
              <a:rPr lang="zh-CN" altLang="en-US" sz="2400" smtClean="0">
                <a:hlinkClick r:id="" action="ppaction://noaction"/>
              </a:rPr>
              <a:t>认证机构</a:t>
            </a:r>
            <a:r>
              <a:rPr lang="en-US" altLang="zh-CN" sz="2400" smtClean="0">
                <a:hlinkClick r:id="" action="ppaction://noaction"/>
              </a:rPr>
              <a:t>CA</a:t>
            </a:r>
            <a:r>
              <a:rPr lang="zh-CN" altLang="en-US" sz="2400" smtClean="0">
                <a:hlinkClick r:id="" action="ppaction://noaction"/>
              </a:rPr>
              <a:t>（</a:t>
            </a:r>
            <a:r>
              <a:rPr lang="en-US" altLang="zh-CN" sz="2400" smtClean="0">
                <a:hlinkClick r:id="" action="ppaction://noaction"/>
              </a:rPr>
              <a:t>Certificate Authority</a:t>
            </a:r>
            <a:r>
              <a:rPr lang="zh-CN" altLang="en-US" sz="2400" smtClean="0">
                <a:hlinkClick r:id="" action="ppaction://noaction"/>
              </a:rPr>
              <a:t>）</a:t>
            </a:r>
            <a:endParaRPr lang="zh-CN" altLang="en-US" sz="2400" smtClean="0"/>
          </a:p>
          <a:p>
            <a:pPr lvl="1" eaLnBrk="1" hangingPunct="1">
              <a:lnSpc>
                <a:spcPct val="80000"/>
              </a:lnSpc>
            </a:pPr>
            <a:r>
              <a:rPr lang="zh-CN" altLang="en-US" sz="2000" smtClean="0"/>
              <a:t>证书的签发机构</a:t>
            </a:r>
          </a:p>
          <a:p>
            <a:pPr eaLnBrk="1" hangingPunct="1">
              <a:lnSpc>
                <a:spcPct val="80000"/>
              </a:lnSpc>
            </a:pPr>
            <a:r>
              <a:rPr lang="zh-CN" altLang="en-US" sz="2400" smtClean="0">
                <a:hlinkClick r:id="" action="ppaction://noaction"/>
              </a:rPr>
              <a:t>证书</a:t>
            </a:r>
            <a:r>
              <a:rPr lang="zh-CN" altLang="en-US" sz="2400" smtClean="0"/>
              <a:t>库</a:t>
            </a:r>
          </a:p>
          <a:p>
            <a:pPr lvl="1" eaLnBrk="1" hangingPunct="1">
              <a:lnSpc>
                <a:spcPct val="80000"/>
              </a:lnSpc>
            </a:pPr>
            <a:r>
              <a:rPr lang="zh-CN" altLang="en-US" sz="2000" smtClean="0"/>
              <a:t>证书的集中存放地，提供公众查询</a:t>
            </a:r>
          </a:p>
          <a:p>
            <a:pPr eaLnBrk="1" hangingPunct="1">
              <a:lnSpc>
                <a:spcPct val="80000"/>
              </a:lnSpc>
            </a:pPr>
            <a:r>
              <a:rPr lang="zh-CN" altLang="en-US" sz="2400" smtClean="0"/>
              <a:t>密钥备份和恢复系统</a:t>
            </a:r>
          </a:p>
          <a:p>
            <a:pPr lvl="1" eaLnBrk="1" hangingPunct="1">
              <a:lnSpc>
                <a:spcPct val="80000"/>
              </a:lnSpc>
            </a:pPr>
            <a:r>
              <a:rPr lang="zh-CN" altLang="en-US" sz="2000" smtClean="0"/>
              <a:t>备份用户的解密密钥，以便在丢失后恢复</a:t>
            </a:r>
          </a:p>
          <a:p>
            <a:pPr eaLnBrk="1" hangingPunct="1">
              <a:lnSpc>
                <a:spcPct val="80000"/>
              </a:lnSpc>
            </a:pPr>
            <a:r>
              <a:rPr lang="zh-CN" altLang="en-US" sz="2400" smtClean="0">
                <a:hlinkClick r:id="" action="ppaction://noaction"/>
              </a:rPr>
              <a:t>证书撤销</a:t>
            </a:r>
            <a:r>
              <a:rPr lang="zh-CN" altLang="en-US" sz="2400" smtClean="0"/>
              <a:t>处理系统</a:t>
            </a:r>
          </a:p>
          <a:p>
            <a:pPr lvl="1" eaLnBrk="1" hangingPunct="1">
              <a:lnSpc>
                <a:spcPct val="80000"/>
              </a:lnSpc>
            </a:pPr>
            <a:r>
              <a:rPr lang="zh-CN" altLang="en-US" sz="2000" smtClean="0"/>
              <a:t>根据需要作废证书</a:t>
            </a:r>
          </a:p>
          <a:p>
            <a:pPr eaLnBrk="1" hangingPunct="1">
              <a:lnSpc>
                <a:spcPct val="80000"/>
              </a:lnSpc>
            </a:pPr>
            <a:r>
              <a:rPr lang="en-US" altLang="zh-CN" sz="2400" smtClean="0"/>
              <a:t>PKI</a:t>
            </a:r>
            <a:r>
              <a:rPr lang="zh-CN" altLang="en-US" sz="2400" smtClean="0"/>
              <a:t>应用程序接口</a:t>
            </a:r>
          </a:p>
          <a:p>
            <a:pPr lvl="1" eaLnBrk="1" hangingPunct="1">
              <a:lnSpc>
                <a:spcPct val="80000"/>
              </a:lnSpc>
            </a:pPr>
            <a:r>
              <a:rPr lang="zh-CN" altLang="en-US" sz="2000" smtClean="0"/>
              <a:t>为各种应用提供访问</a:t>
            </a:r>
            <a:r>
              <a:rPr lang="en-US" altLang="zh-CN" sz="2000" smtClean="0"/>
              <a:t>PKI</a:t>
            </a:r>
            <a:r>
              <a:rPr lang="zh-CN" altLang="en-US" sz="2000" smtClean="0"/>
              <a:t>的方式</a:t>
            </a:r>
          </a:p>
        </p:txBody>
      </p:sp>
      <p:pic>
        <p:nvPicPr>
          <p:cNvPr id="1046532"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54864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08348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6531">
                                            <p:txEl>
                                              <p:pRg st="0" end="0"/>
                                            </p:txEl>
                                          </p:spTgt>
                                        </p:tgtEl>
                                        <p:attrNameLst>
                                          <p:attrName>style.visibility</p:attrName>
                                        </p:attrNameLst>
                                      </p:cBhvr>
                                      <p:to>
                                        <p:strVal val="visible"/>
                                      </p:to>
                                    </p:set>
                                    <p:anim calcmode="lin" valueType="num">
                                      <p:cBhvr additive="base">
                                        <p:cTn id="7" dur="500" fill="hold"/>
                                        <p:tgtEl>
                                          <p:spTgt spid="10465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465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6531">
                                            <p:txEl>
                                              <p:pRg st="1" end="1"/>
                                            </p:txEl>
                                          </p:spTgt>
                                        </p:tgtEl>
                                        <p:attrNameLst>
                                          <p:attrName>style.visibility</p:attrName>
                                        </p:attrNameLst>
                                      </p:cBhvr>
                                      <p:to>
                                        <p:strVal val="visible"/>
                                      </p:to>
                                    </p:set>
                                    <p:anim calcmode="lin" valueType="num">
                                      <p:cBhvr additive="base">
                                        <p:cTn id="11" dur="500" fill="hold"/>
                                        <p:tgtEl>
                                          <p:spTgt spid="104653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46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46531">
                                            <p:txEl>
                                              <p:pRg st="2" end="2"/>
                                            </p:txEl>
                                          </p:spTgt>
                                        </p:tgtEl>
                                        <p:attrNameLst>
                                          <p:attrName>style.visibility</p:attrName>
                                        </p:attrNameLst>
                                      </p:cBhvr>
                                      <p:to>
                                        <p:strVal val="visible"/>
                                      </p:to>
                                    </p:set>
                                    <p:anim calcmode="lin" valueType="num">
                                      <p:cBhvr additive="base">
                                        <p:cTn id="17" dur="500" fill="hold"/>
                                        <p:tgtEl>
                                          <p:spTgt spid="104653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4653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46531">
                                            <p:txEl>
                                              <p:pRg st="3" end="3"/>
                                            </p:txEl>
                                          </p:spTgt>
                                        </p:tgtEl>
                                        <p:attrNameLst>
                                          <p:attrName>style.visibility</p:attrName>
                                        </p:attrNameLst>
                                      </p:cBhvr>
                                      <p:to>
                                        <p:strVal val="visible"/>
                                      </p:to>
                                    </p:set>
                                    <p:anim calcmode="lin" valueType="num">
                                      <p:cBhvr additive="base">
                                        <p:cTn id="21" dur="500" fill="hold"/>
                                        <p:tgtEl>
                                          <p:spTgt spid="104653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46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46531">
                                            <p:txEl>
                                              <p:pRg st="4" end="4"/>
                                            </p:txEl>
                                          </p:spTgt>
                                        </p:tgtEl>
                                        <p:attrNameLst>
                                          <p:attrName>style.visibility</p:attrName>
                                        </p:attrNameLst>
                                      </p:cBhvr>
                                      <p:to>
                                        <p:strVal val="visible"/>
                                      </p:to>
                                    </p:set>
                                    <p:anim calcmode="lin" valueType="num">
                                      <p:cBhvr additive="base">
                                        <p:cTn id="27" dur="500" fill="hold"/>
                                        <p:tgtEl>
                                          <p:spTgt spid="104653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4653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46531">
                                            <p:txEl>
                                              <p:pRg st="5" end="5"/>
                                            </p:txEl>
                                          </p:spTgt>
                                        </p:tgtEl>
                                        <p:attrNameLst>
                                          <p:attrName>style.visibility</p:attrName>
                                        </p:attrNameLst>
                                      </p:cBhvr>
                                      <p:to>
                                        <p:strVal val="visible"/>
                                      </p:to>
                                    </p:set>
                                    <p:anim calcmode="lin" valueType="num">
                                      <p:cBhvr additive="base">
                                        <p:cTn id="31" dur="500" fill="hold"/>
                                        <p:tgtEl>
                                          <p:spTgt spid="104653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465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46531">
                                            <p:txEl>
                                              <p:pRg st="6" end="6"/>
                                            </p:txEl>
                                          </p:spTgt>
                                        </p:tgtEl>
                                        <p:attrNameLst>
                                          <p:attrName>style.visibility</p:attrName>
                                        </p:attrNameLst>
                                      </p:cBhvr>
                                      <p:to>
                                        <p:strVal val="visible"/>
                                      </p:to>
                                    </p:set>
                                    <p:anim calcmode="lin" valueType="num">
                                      <p:cBhvr additive="base">
                                        <p:cTn id="37" dur="500" fill="hold"/>
                                        <p:tgtEl>
                                          <p:spTgt spid="104653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4653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046531">
                                            <p:txEl>
                                              <p:pRg st="7" end="7"/>
                                            </p:txEl>
                                          </p:spTgt>
                                        </p:tgtEl>
                                        <p:attrNameLst>
                                          <p:attrName>style.visibility</p:attrName>
                                        </p:attrNameLst>
                                      </p:cBhvr>
                                      <p:to>
                                        <p:strVal val="visible"/>
                                      </p:to>
                                    </p:set>
                                    <p:anim calcmode="lin" valueType="num">
                                      <p:cBhvr additive="base">
                                        <p:cTn id="41" dur="500" fill="hold"/>
                                        <p:tgtEl>
                                          <p:spTgt spid="104653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04653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046531">
                                            <p:txEl>
                                              <p:pRg st="8" end="8"/>
                                            </p:txEl>
                                          </p:spTgt>
                                        </p:tgtEl>
                                        <p:attrNameLst>
                                          <p:attrName>style.visibility</p:attrName>
                                        </p:attrNameLst>
                                      </p:cBhvr>
                                      <p:to>
                                        <p:strVal val="visible"/>
                                      </p:to>
                                    </p:set>
                                    <p:anim calcmode="lin" valueType="num">
                                      <p:cBhvr additive="base">
                                        <p:cTn id="47" dur="500" fill="hold"/>
                                        <p:tgtEl>
                                          <p:spTgt spid="1046531">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046531">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046531">
                                            <p:txEl>
                                              <p:pRg st="9" end="9"/>
                                            </p:txEl>
                                          </p:spTgt>
                                        </p:tgtEl>
                                        <p:attrNameLst>
                                          <p:attrName>style.visibility</p:attrName>
                                        </p:attrNameLst>
                                      </p:cBhvr>
                                      <p:to>
                                        <p:strVal val="visible"/>
                                      </p:to>
                                    </p:set>
                                    <p:anim calcmode="lin" valueType="num">
                                      <p:cBhvr additive="base">
                                        <p:cTn id="51" dur="500" fill="hold"/>
                                        <p:tgtEl>
                                          <p:spTgt spid="1046531">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04653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1046532"/>
                                        </p:tgtEl>
                                        <p:attrNameLst>
                                          <p:attrName>style.visibility</p:attrName>
                                        </p:attrNameLst>
                                      </p:cBhvr>
                                      <p:to>
                                        <p:strVal val="visible"/>
                                      </p:to>
                                    </p:set>
                                    <p:anim calcmode="lin" valueType="num">
                                      <p:cBhvr additive="base">
                                        <p:cTn id="57" dur="500" fill="hold"/>
                                        <p:tgtEl>
                                          <p:spTgt spid="1046532"/>
                                        </p:tgtEl>
                                        <p:attrNameLst>
                                          <p:attrName>ppt_x</p:attrName>
                                        </p:attrNameLst>
                                      </p:cBhvr>
                                      <p:tavLst>
                                        <p:tav tm="0">
                                          <p:val>
                                            <p:strVal val="1+#ppt_w/2"/>
                                          </p:val>
                                        </p:tav>
                                        <p:tav tm="100000">
                                          <p:val>
                                            <p:strVal val="#ppt_x"/>
                                          </p:val>
                                        </p:tav>
                                      </p:tavLst>
                                    </p:anim>
                                    <p:anim calcmode="lin" valueType="num">
                                      <p:cBhvr additive="base">
                                        <p:cTn id="58" dur="500" fill="hold"/>
                                        <p:tgtEl>
                                          <p:spTgt spid="10465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53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3E9734A8-1F84-4300-961A-AEC71FAB47E5}" type="slidenum">
              <a:rPr lang="en-US" altLang="zh-CN" sz="1400"/>
              <a:pPr algn="l">
                <a:spcBef>
                  <a:spcPct val="0"/>
                </a:spcBef>
                <a:buFontTx/>
                <a:buNone/>
              </a:pPr>
              <a:t>47</a:t>
            </a:fld>
            <a:endParaRPr lang="en-US" altLang="zh-CN" sz="1400"/>
          </a:p>
        </p:txBody>
      </p:sp>
      <p:sp>
        <p:nvSpPr>
          <p:cNvPr id="26627" name="Rectangle 2"/>
          <p:cNvSpPr>
            <a:spLocks noChangeArrowheads="1"/>
          </p:cNvSpPr>
          <p:nvPr>
            <p:ph type="title"/>
          </p:nvPr>
        </p:nvSpPr>
        <p:spPr/>
        <p:txBody>
          <a:bodyPr/>
          <a:lstStyle/>
          <a:p>
            <a:pPr eaLnBrk="1" hangingPunct="1"/>
            <a:r>
              <a:rPr lang="zh-CN" altLang="en-US" smtClean="0"/>
              <a:t>认证机构</a:t>
            </a:r>
            <a:r>
              <a:rPr lang="en-US" altLang="zh-CN" smtClean="0"/>
              <a:t>CA</a:t>
            </a:r>
          </a:p>
        </p:txBody>
      </p:sp>
      <p:sp>
        <p:nvSpPr>
          <p:cNvPr id="1049603" name="Rectangle 3"/>
          <p:cNvSpPr>
            <a:spLocks noChangeArrowheads="1"/>
          </p:cNvSpPr>
          <p:nvPr>
            <p:ph type="body" idx="1"/>
          </p:nvPr>
        </p:nvSpPr>
        <p:spPr/>
        <p:txBody>
          <a:bodyPr/>
          <a:lstStyle/>
          <a:p>
            <a:pPr eaLnBrk="1" hangingPunct="1"/>
            <a:r>
              <a:rPr lang="zh-CN" altLang="en-US" smtClean="0"/>
              <a:t>权威的、可信任的、公正的第三方机构</a:t>
            </a:r>
          </a:p>
          <a:p>
            <a:pPr eaLnBrk="1" hangingPunct="1"/>
            <a:r>
              <a:rPr lang="zh-CN" altLang="en-US" smtClean="0"/>
              <a:t>认证中心</a:t>
            </a:r>
          </a:p>
          <a:p>
            <a:pPr eaLnBrk="1" hangingPunct="1"/>
            <a:r>
              <a:rPr lang="en-US" altLang="zh-CN" smtClean="0"/>
              <a:t>PKI</a:t>
            </a:r>
            <a:r>
              <a:rPr lang="zh-CN" altLang="en-US" smtClean="0"/>
              <a:t>的核心</a:t>
            </a:r>
          </a:p>
          <a:p>
            <a:pPr eaLnBrk="1" hangingPunct="1"/>
            <a:r>
              <a:rPr lang="zh-CN" altLang="en-US" smtClean="0"/>
              <a:t>数字证书的签发机构</a:t>
            </a:r>
          </a:p>
          <a:p>
            <a:pPr eaLnBrk="1" hangingPunct="1"/>
            <a:r>
              <a:rPr lang="zh-CN" altLang="en-US" smtClean="0"/>
              <a:t>证书的产生、管理、存档、发放、以及作废管理</a:t>
            </a:r>
          </a:p>
        </p:txBody>
      </p:sp>
    </p:spTree>
    <p:extLst>
      <p:ext uri="{BB962C8B-B14F-4D97-AF65-F5344CB8AC3E}">
        <p14:creationId xmlns:p14="http://schemas.microsoft.com/office/powerpoint/2010/main" val="15978159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9603">
                                            <p:txEl>
                                              <p:pRg st="0" end="0"/>
                                            </p:txEl>
                                          </p:spTgt>
                                        </p:tgtEl>
                                        <p:attrNameLst>
                                          <p:attrName>style.visibility</p:attrName>
                                        </p:attrNameLst>
                                      </p:cBhvr>
                                      <p:to>
                                        <p:strVal val="visible"/>
                                      </p:to>
                                    </p:set>
                                    <p:anim calcmode="lin" valueType="num">
                                      <p:cBhvr additive="base">
                                        <p:cTn id="7" dur="500" fill="hold"/>
                                        <p:tgtEl>
                                          <p:spTgt spid="10496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49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49603">
                                            <p:txEl>
                                              <p:pRg st="1" end="1"/>
                                            </p:txEl>
                                          </p:spTgt>
                                        </p:tgtEl>
                                        <p:attrNameLst>
                                          <p:attrName>style.visibility</p:attrName>
                                        </p:attrNameLst>
                                      </p:cBhvr>
                                      <p:to>
                                        <p:strVal val="visible"/>
                                      </p:to>
                                    </p:set>
                                    <p:anim calcmode="lin" valueType="num">
                                      <p:cBhvr additive="base">
                                        <p:cTn id="13" dur="500" fill="hold"/>
                                        <p:tgtEl>
                                          <p:spTgt spid="10496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49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49603">
                                            <p:txEl>
                                              <p:pRg st="2" end="2"/>
                                            </p:txEl>
                                          </p:spTgt>
                                        </p:tgtEl>
                                        <p:attrNameLst>
                                          <p:attrName>style.visibility</p:attrName>
                                        </p:attrNameLst>
                                      </p:cBhvr>
                                      <p:to>
                                        <p:strVal val="visible"/>
                                      </p:to>
                                    </p:set>
                                    <p:anim calcmode="lin" valueType="num">
                                      <p:cBhvr additive="base">
                                        <p:cTn id="19" dur="500" fill="hold"/>
                                        <p:tgtEl>
                                          <p:spTgt spid="10496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49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49603">
                                            <p:txEl>
                                              <p:pRg st="3" end="3"/>
                                            </p:txEl>
                                          </p:spTgt>
                                        </p:tgtEl>
                                        <p:attrNameLst>
                                          <p:attrName>style.visibility</p:attrName>
                                        </p:attrNameLst>
                                      </p:cBhvr>
                                      <p:to>
                                        <p:strVal val="visible"/>
                                      </p:to>
                                    </p:set>
                                    <p:anim calcmode="lin" valueType="num">
                                      <p:cBhvr additive="base">
                                        <p:cTn id="25" dur="500" fill="hold"/>
                                        <p:tgtEl>
                                          <p:spTgt spid="104960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496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49603">
                                            <p:txEl>
                                              <p:pRg st="4" end="4"/>
                                            </p:txEl>
                                          </p:spTgt>
                                        </p:tgtEl>
                                        <p:attrNameLst>
                                          <p:attrName>style.visibility</p:attrName>
                                        </p:attrNameLst>
                                      </p:cBhvr>
                                      <p:to>
                                        <p:strVal val="visible"/>
                                      </p:to>
                                    </p:set>
                                    <p:anim calcmode="lin" valueType="num">
                                      <p:cBhvr additive="base">
                                        <p:cTn id="31" dur="500" fill="hold"/>
                                        <p:tgtEl>
                                          <p:spTgt spid="104960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496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0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DD7A46AF-1275-4181-8D06-C9D7F26F85E9}" type="slidenum">
              <a:rPr lang="en-US" altLang="zh-CN" sz="1400"/>
              <a:pPr algn="l">
                <a:spcBef>
                  <a:spcPct val="0"/>
                </a:spcBef>
                <a:buFontTx/>
                <a:buNone/>
              </a:pPr>
              <a:t>48</a:t>
            </a:fld>
            <a:endParaRPr lang="en-US" altLang="zh-CN" sz="1400"/>
          </a:p>
        </p:txBody>
      </p:sp>
      <p:sp>
        <p:nvSpPr>
          <p:cNvPr id="27651" name="Rectangle 2"/>
          <p:cNvSpPr>
            <a:spLocks noChangeArrowheads="1"/>
          </p:cNvSpPr>
          <p:nvPr>
            <p:ph type="title"/>
          </p:nvPr>
        </p:nvSpPr>
        <p:spPr/>
        <p:txBody>
          <a:bodyPr/>
          <a:lstStyle/>
          <a:p>
            <a:pPr eaLnBrk="1" hangingPunct="1"/>
            <a:r>
              <a:rPr lang="en-US" altLang="zh-CN" smtClean="0"/>
              <a:t>CA</a:t>
            </a:r>
            <a:r>
              <a:rPr lang="zh-CN" altLang="en-US" smtClean="0"/>
              <a:t>的任务</a:t>
            </a:r>
          </a:p>
        </p:txBody>
      </p:sp>
      <p:sp>
        <p:nvSpPr>
          <p:cNvPr id="1050627" name="Rectangle 3"/>
          <p:cNvSpPr>
            <a:spLocks noChangeArrowheads="1"/>
          </p:cNvSpPr>
          <p:nvPr>
            <p:ph type="body" idx="1"/>
          </p:nvPr>
        </p:nvSpPr>
        <p:spPr/>
        <p:txBody>
          <a:bodyPr/>
          <a:lstStyle/>
          <a:p>
            <a:pPr eaLnBrk="1" hangingPunct="1">
              <a:lnSpc>
                <a:spcPct val="90000"/>
              </a:lnSpc>
            </a:pPr>
            <a:r>
              <a:rPr lang="zh-CN" altLang="en-US" smtClean="0"/>
              <a:t>验证并标识证书申请者的身份</a:t>
            </a:r>
          </a:p>
          <a:p>
            <a:pPr eaLnBrk="1" hangingPunct="1">
              <a:lnSpc>
                <a:spcPct val="90000"/>
              </a:lnSpc>
            </a:pPr>
            <a:r>
              <a:rPr lang="zh-CN" altLang="en-US" smtClean="0"/>
              <a:t>审批、发放、更新、验证证书</a:t>
            </a:r>
          </a:p>
          <a:p>
            <a:pPr eaLnBrk="1" hangingPunct="1">
              <a:lnSpc>
                <a:spcPct val="90000"/>
              </a:lnSpc>
            </a:pPr>
            <a:r>
              <a:rPr lang="zh-CN" altLang="en-US" smtClean="0"/>
              <a:t>证书资料信息的管理（公钥证书序列号、</a:t>
            </a:r>
            <a:r>
              <a:rPr lang="en-US" altLang="zh-CN" smtClean="0"/>
              <a:t>CA</a:t>
            </a:r>
            <a:r>
              <a:rPr lang="zh-CN" altLang="en-US" smtClean="0"/>
              <a:t>标识）</a:t>
            </a:r>
          </a:p>
          <a:p>
            <a:pPr eaLnBrk="1" hangingPunct="1">
              <a:lnSpc>
                <a:spcPct val="90000"/>
              </a:lnSpc>
            </a:pPr>
            <a:r>
              <a:rPr lang="zh-CN" altLang="en-US" smtClean="0"/>
              <a:t>产生和发布撤销证书列表</a:t>
            </a:r>
          </a:p>
          <a:p>
            <a:pPr eaLnBrk="1" hangingPunct="1">
              <a:lnSpc>
                <a:spcPct val="90000"/>
              </a:lnSpc>
            </a:pPr>
            <a:r>
              <a:rPr lang="zh-CN" altLang="en-US" smtClean="0"/>
              <a:t>证书的归档</a:t>
            </a:r>
          </a:p>
          <a:p>
            <a:pPr eaLnBrk="1" hangingPunct="1">
              <a:lnSpc>
                <a:spcPct val="90000"/>
              </a:lnSpc>
            </a:pPr>
            <a:r>
              <a:rPr lang="zh-CN" altLang="en-US" smtClean="0"/>
              <a:t>密钥归档</a:t>
            </a:r>
          </a:p>
          <a:p>
            <a:pPr eaLnBrk="1" hangingPunct="1">
              <a:lnSpc>
                <a:spcPct val="90000"/>
              </a:lnSpc>
            </a:pPr>
            <a:r>
              <a:rPr lang="zh-CN" altLang="en-US" smtClean="0"/>
              <a:t>历史数据归档</a:t>
            </a:r>
          </a:p>
        </p:txBody>
      </p:sp>
    </p:spTree>
    <p:extLst>
      <p:ext uri="{BB962C8B-B14F-4D97-AF65-F5344CB8AC3E}">
        <p14:creationId xmlns:p14="http://schemas.microsoft.com/office/powerpoint/2010/main" val="40465139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50627">
                                            <p:txEl>
                                              <p:pRg st="0" end="0"/>
                                            </p:txEl>
                                          </p:spTgt>
                                        </p:tgtEl>
                                        <p:attrNameLst>
                                          <p:attrName>style.visibility</p:attrName>
                                        </p:attrNameLst>
                                      </p:cBhvr>
                                      <p:to>
                                        <p:strVal val="visible"/>
                                      </p:to>
                                    </p:set>
                                    <p:anim calcmode="lin" valueType="num">
                                      <p:cBhvr additive="base">
                                        <p:cTn id="7" dur="500" fill="hold"/>
                                        <p:tgtEl>
                                          <p:spTgt spid="10506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50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50627">
                                            <p:txEl>
                                              <p:pRg st="1" end="1"/>
                                            </p:txEl>
                                          </p:spTgt>
                                        </p:tgtEl>
                                        <p:attrNameLst>
                                          <p:attrName>style.visibility</p:attrName>
                                        </p:attrNameLst>
                                      </p:cBhvr>
                                      <p:to>
                                        <p:strVal val="visible"/>
                                      </p:to>
                                    </p:set>
                                    <p:anim calcmode="lin" valueType="num">
                                      <p:cBhvr additive="base">
                                        <p:cTn id="13" dur="500" fill="hold"/>
                                        <p:tgtEl>
                                          <p:spTgt spid="105062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50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50627">
                                            <p:txEl>
                                              <p:pRg st="2" end="2"/>
                                            </p:txEl>
                                          </p:spTgt>
                                        </p:tgtEl>
                                        <p:attrNameLst>
                                          <p:attrName>style.visibility</p:attrName>
                                        </p:attrNameLst>
                                      </p:cBhvr>
                                      <p:to>
                                        <p:strVal val="visible"/>
                                      </p:to>
                                    </p:set>
                                    <p:anim calcmode="lin" valueType="num">
                                      <p:cBhvr additive="base">
                                        <p:cTn id="19" dur="500" fill="hold"/>
                                        <p:tgtEl>
                                          <p:spTgt spid="105062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50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50627">
                                            <p:txEl>
                                              <p:pRg st="3" end="3"/>
                                            </p:txEl>
                                          </p:spTgt>
                                        </p:tgtEl>
                                        <p:attrNameLst>
                                          <p:attrName>style.visibility</p:attrName>
                                        </p:attrNameLst>
                                      </p:cBhvr>
                                      <p:to>
                                        <p:strVal val="visible"/>
                                      </p:to>
                                    </p:set>
                                    <p:anim calcmode="lin" valueType="num">
                                      <p:cBhvr additive="base">
                                        <p:cTn id="25" dur="500" fill="hold"/>
                                        <p:tgtEl>
                                          <p:spTgt spid="105062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50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50627">
                                            <p:txEl>
                                              <p:pRg st="4" end="4"/>
                                            </p:txEl>
                                          </p:spTgt>
                                        </p:tgtEl>
                                        <p:attrNameLst>
                                          <p:attrName>style.visibility</p:attrName>
                                        </p:attrNameLst>
                                      </p:cBhvr>
                                      <p:to>
                                        <p:strVal val="visible"/>
                                      </p:to>
                                    </p:set>
                                    <p:anim calcmode="lin" valueType="num">
                                      <p:cBhvr additive="base">
                                        <p:cTn id="31" dur="500" fill="hold"/>
                                        <p:tgtEl>
                                          <p:spTgt spid="105062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506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50627">
                                            <p:txEl>
                                              <p:pRg st="5" end="5"/>
                                            </p:txEl>
                                          </p:spTgt>
                                        </p:tgtEl>
                                        <p:attrNameLst>
                                          <p:attrName>style.visibility</p:attrName>
                                        </p:attrNameLst>
                                      </p:cBhvr>
                                      <p:to>
                                        <p:strVal val="visible"/>
                                      </p:to>
                                    </p:set>
                                    <p:anim calcmode="lin" valueType="num">
                                      <p:cBhvr additive="base">
                                        <p:cTn id="37" dur="500" fill="hold"/>
                                        <p:tgtEl>
                                          <p:spTgt spid="105062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506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50627">
                                            <p:txEl>
                                              <p:pRg st="6" end="6"/>
                                            </p:txEl>
                                          </p:spTgt>
                                        </p:tgtEl>
                                        <p:attrNameLst>
                                          <p:attrName>style.visibility</p:attrName>
                                        </p:attrNameLst>
                                      </p:cBhvr>
                                      <p:to>
                                        <p:strVal val="visible"/>
                                      </p:to>
                                    </p:set>
                                    <p:anim calcmode="lin" valueType="num">
                                      <p:cBhvr additive="base">
                                        <p:cTn id="43" dur="500" fill="hold"/>
                                        <p:tgtEl>
                                          <p:spTgt spid="105062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506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2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2A5108F2-3A77-45F7-A31D-321B44C06629}" type="slidenum">
              <a:rPr lang="en-US" altLang="zh-CN" sz="1400"/>
              <a:pPr algn="l">
                <a:spcBef>
                  <a:spcPct val="0"/>
                </a:spcBef>
                <a:buFontTx/>
                <a:buNone/>
              </a:pPr>
              <a:t>49</a:t>
            </a:fld>
            <a:endParaRPr lang="en-US" altLang="zh-CN" sz="1400"/>
          </a:p>
        </p:txBody>
      </p:sp>
      <p:sp>
        <p:nvSpPr>
          <p:cNvPr id="28675" name="Rectangle 2"/>
          <p:cNvSpPr>
            <a:spLocks noChangeArrowheads="1"/>
          </p:cNvSpPr>
          <p:nvPr>
            <p:ph type="title"/>
          </p:nvPr>
        </p:nvSpPr>
        <p:spPr/>
        <p:txBody>
          <a:bodyPr/>
          <a:lstStyle/>
          <a:p>
            <a:pPr eaLnBrk="1" hangingPunct="1"/>
            <a:r>
              <a:rPr lang="en-US" altLang="zh-CN" smtClean="0"/>
              <a:t>CA</a:t>
            </a:r>
            <a:r>
              <a:rPr lang="zh-CN" altLang="en-US" smtClean="0"/>
              <a:t>的职责</a:t>
            </a:r>
          </a:p>
        </p:txBody>
      </p:sp>
      <p:sp>
        <p:nvSpPr>
          <p:cNvPr id="1051651" name="Rectangle 3"/>
          <p:cNvSpPr>
            <a:spLocks noChangeArrowheads="1"/>
          </p:cNvSpPr>
          <p:nvPr>
            <p:ph type="body" idx="1"/>
          </p:nvPr>
        </p:nvSpPr>
        <p:spPr/>
        <p:txBody>
          <a:bodyPr/>
          <a:lstStyle/>
          <a:p>
            <a:pPr eaLnBrk="1" hangingPunct="1"/>
            <a:r>
              <a:rPr lang="zh-CN" altLang="en-US" smtClean="0"/>
              <a:t>确保</a:t>
            </a:r>
            <a:r>
              <a:rPr lang="en-US" altLang="zh-CN" smtClean="0"/>
              <a:t>CA</a:t>
            </a:r>
            <a:r>
              <a:rPr lang="zh-CN" altLang="en-US" smtClean="0"/>
              <a:t>用于签名证书的非对称密钥的质量</a:t>
            </a:r>
          </a:p>
          <a:p>
            <a:pPr eaLnBrk="1" hangingPunct="1"/>
            <a:r>
              <a:rPr lang="zh-CN" altLang="en-US" smtClean="0"/>
              <a:t>确保整个签证过程的安全性，确保签名私钥的安全性</a:t>
            </a:r>
          </a:p>
          <a:p>
            <a:pPr eaLnBrk="1" hangingPunct="1"/>
            <a:r>
              <a:rPr lang="zh-CN" altLang="en-US" smtClean="0"/>
              <a:t>确保证书主体标识的唯一性，防止重名</a:t>
            </a:r>
          </a:p>
        </p:txBody>
      </p:sp>
    </p:spTree>
    <p:extLst>
      <p:ext uri="{BB962C8B-B14F-4D97-AF65-F5344CB8AC3E}">
        <p14:creationId xmlns:p14="http://schemas.microsoft.com/office/powerpoint/2010/main" val="16945746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51651">
                                            <p:txEl>
                                              <p:pRg st="0" end="0"/>
                                            </p:txEl>
                                          </p:spTgt>
                                        </p:tgtEl>
                                        <p:attrNameLst>
                                          <p:attrName>style.visibility</p:attrName>
                                        </p:attrNameLst>
                                      </p:cBhvr>
                                      <p:to>
                                        <p:strVal val="visible"/>
                                      </p:to>
                                    </p:set>
                                    <p:anim calcmode="lin" valueType="num">
                                      <p:cBhvr additive="base">
                                        <p:cTn id="7" dur="500" fill="hold"/>
                                        <p:tgtEl>
                                          <p:spTgt spid="10516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51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51651">
                                            <p:txEl>
                                              <p:pRg st="1" end="1"/>
                                            </p:txEl>
                                          </p:spTgt>
                                        </p:tgtEl>
                                        <p:attrNameLst>
                                          <p:attrName>style.visibility</p:attrName>
                                        </p:attrNameLst>
                                      </p:cBhvr>
                                      <p:to>
                                        <p:strVal val="visible"/>
                                      </p:to>
                                    </p:set>
                                    <p:anim calcmode="lin" valueType="num">
                                      <p:cBhvr additive="base">
                                        <p:cTn id="13" dur="500" fill="hold"/>
                                        <p:tgtEl>
                                          <p:spTgt spid="10516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51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51651">
                                            <p:txEl>
                                              <p:pRg st="2" end="2"/>
                                            </p:txEl>
                                          </p:spTgt>
                                        </p:tgtEl>
                                        <p:attrNameLst>
                                          <p:attrName>style.visibility</p:attrName>
                                        </p:attrNameLst>
                                      </p:cBhvr>
                                      <p:to>
                                        <p:strVal val="visible"/>
                                      </p:to>
                                    </p:set>
                                    <p:anim calcmode="lin" valueType="num">
                                      <p:cBhvr additive="base">
                                        <p:cTn id="19" dur="500" fill="hold"/>
                                        <p:tgtEl>
                                          <p:spTgt spid="105165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516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汪定</a:t>
            </a:r>
            <a:r>
              <a:rPr lang="en-US" altLang="zh-CN" dirty="0"/>
              <a:t>2015</a:t>
            </a:r>
            <a:r>
              <a:rPr lang="zh-CN" altLang="en-US" dirty="0"/>
              <a:t>：口令认证</a:t>
            </a:r>
          </a:p>
        </p:txBody>
      </p:sp>
      <p:pic>
        <p:nvPicPr>
          <p:cNvPr id="4" name="图片 3"/>
          <p:cNvPicPr>
            <a:picLocks noChangeAspect="1"/>
          </p:cNvPicPr>
          <p:nvPr/>
        </p:nvPicPr>
        <p:blipFill>
          <a:blip r:embed="rId3"/>
          <a:stretch>
            <a:fillRect/>
          </a:stretch>
        </p:blipFill>
        <p:spPr>
          <a:xfrm>
            <a:off x="849313" y="1554163"/>
            <a:ext cx="7391400" cy="4914900"/>
          </a:xfrm>
          <a:prstGeom prst="rect">
            <a:avLst/>
          </a:prstGeom>
        </p:spPr>
      </p:pic>
    </p:spTree>
    <p:extLst>
      <p:ext uri="{BB962C8B-B14F-4D97-AF65-F5344CB8AC3E}">
        <p14:creationId xmlns:p14="http://schemas.microsoft.com/office/powerpoint/2010/main" val="29847038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BB277CB6-89AA-4A36-9655-9B9DD9EC45A8}" type="slidenum">
              <a:rPr lang="en-US" altLang="zh-CN" sz="1400"/>
              <a:pPr algn="l">
                <a:spcBef>
                  <a:spcPct val="0"/>
                </a:spcBef>
                <a:buFontTx/>
                <a:buNone/>
              </a:pPr>
              <a:t>50</a:t>
            </a:fld>
            <a:endParaRPr lang="en-US" altLang="zh-CN" sz="1400"/>
          </a:p>
        </p:txBody>
      </p:sp>
      <p:sp>
        <p:nvSpPr>
          <p:cNvPr id="29699" name="Rectangle 2"/>
          <p:cNvSpPr>
            <a:spLocks noChangeArrowheads="1"/>
          </p:cNvSpPr>
          <p:nvPr>
            <p:ph type="title"/>
          </p:nvPr>
        </p:nvSpPr>
        <p:spPr/>
        <p:txBody>
          <a:bodyPr/>
          <a:lstStyle/>
          <a:p>
            <a:pPr eaLnBrk="1" hangingPunct="1"/>
            <a:r>
              <a:rPr lang="en-US" altLang="zh-CN" smtClean="0"/>
              <a:t>CA</a:t>
            </a:r>
            <a:r>
              <a:rPr lang="zh-CN" altLang="en-US" smtClean="0"/>
              <a:t>的密钥</a:t>
            </a:r>
          </a:p>
        </p:txBody>
      </p:sp>
      <p:sp>
        <p:nvSpPr>
          <p:cNvPr id="1052675" name="Rectangle 3"/>
          <p:cNvSpPr>
            <a:spLocks noChangeArrowheads="1"/>
          </p:cNvSpPr>
          <p:nvPr>
            <p:ph type="body" idx="1"/>
          </p:nvPr>
        </p:nvSpPr>
        <p:spPr/>
        <p:txBody>
          <a:bodyPr/>
          <a:lstStyle/>
          <a:p>
            <a:pPr eaLnBrk="1" hangingPunct="1"/>
            <a:r>
              <a:rPr lang="zh-CN" altLang="en-US" smtClean="0"/>
              <a:t>是整个证书机制的得以运行的基础</a:t>
            </a:r>
          </a:p>
          <a:p>
            <a:pPr eaLnBrk="1" hangingPunct="1"/>
            <a:r>
              <a:rPr lang="en-US" altLang="zh-CN" smtClean="0"/>
              <a:t>CA</a:t>
            </a:r>
            <a:r>
              <a:rPr lang="zh-CN" altLang="en-US" smtClean="0"/>
              <a:t>私钥由</a:t>
            </a:r>
            <a:r>
              <a:rPr lang="en-US" altLang="zh-CN" smtClean="0"/>
              <a:t>CA</a:t>
            </a:r>
            <a:r>
              <a:rPr lang="zh-CN" altLang="en-US" smtClean="0"/>
              <a:t>保管，必须确保</a:t>
            </a:r>
            <a:r>
              <a:rPr lang="en-US" altLang="zh-CN" smtClean="0"/>
              <a:t>CA</a:t>
            </a:r>
            <a:r>
              <a:rPr lang="zh-CN" altLang="en-US" smtClean="0"/>
              <a:t>私钥的高度机密性</a:t>
            </a:r>
          </a:p>
          <a:p>
            <a:pPr eaLnBrk="1" hangingPunct="1"/>
            <a:r>
              <a:rPr lang="en-US" altLang="zh-CN" smtClean="0"/>
              <a:t>CA</a:t>
            </a:r>
            <a:r>
              <a:rPr lang="zh-CN" altLang="en-US" smtClean="0"/>
              <a:t>公钥在网上公开，必须保证</a:t>
            </a:r>
            <a:r>
              <a:rPr lang="en-US" altLang="zh-CN" smtClean="0"/>
              <a:t>CA</a:t>
            </a:r>
            <a:r>
              <a:rPr lang="zh-CN" altLang="en-US" smtClean="0"/>
              <a:t>公钥的完整性</a:t>
            </a:r>
          </a:p>
        </p:txBody>
      </p:sp>
    </p:spTree>
    <p:extLst>
      <p:ext uri="{BB962C8B-B14F-4D97-AF65-F5344CB8AC3E}">
        <p14:creationId xmlns:p14="http://schemas.microsoft.com/office/powerpoint/2010/main" val="2792711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52675">
                                            <p:txEl>
                                              <p:pRg st="0" end="0"/>
                                            </p:txEl>
                                          </p:spTgt>
                                        </p:tgtEl>
                                        <p:attrNameLst>
                                          <p:attrName>style.visibility</p:attrName>
                                        </p:attrNameLst>
                                      </p:cBhvr>
                                      <p:to>
                                        <p:strVal val="visible"/>
                                      </p:to>
                                    </p:set>
                                    <p:anim calcmode="lin" valueType="num">
                                      <p:cBhvr additive="base">
                                        <p:cTn id="7" dur="500" fill="hold"/>
                                        <p:tgtEl>
                                          <p:spTgt spid="1052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52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52675">
                                            <p:txEl>
                                              <p:pRg st="1" end="1"/>
                                            </p:txEl>
                                          </p:spTgt>
                                        </p:tgtEl>
                                        <p:attrNameLst>
                                          <p:attrName>style.visibility</p:attrName>
                                        </p:attrNameLst>
                                      </p:cBhvr>
                                      <p:to>
                                        <p:strVal val="visible"/>
                                      </p:to>
                                    </p:set>
                                    <p:anim calcmode="lin" valueType="num">
                                      <p:cBhvr additive="base">
                                        <p:cTn id="13" dur="500" fill="hold"/>
                                        <p:tgtEl>
                                          <p:spTgt spid="10526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52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52675">
                                            <p:txEl>
                                              <p:pRg st="2" end="2"/>
                                            </p:txEl>
                                          </p:spTgt>
                                        </p:tgtEl>
                                        <p:attrNameLst>
                                          <p:attrName>style.visibility</p:attrName>
                                        </p:attrNameLst>
                                      </p:cBhvr>
                                      <p:to>
                                        <p:strVal val="visible"/>
                                      </p:to>
                                    </p:set>
                                    <p:anim calcmode="lin" valueType="num">
                                      <p:cBhvr additive="base">
                                        <p:cTn id="19" dur="500" fill="hold"/>
                                        <p:tgtEl>
                                          <p:spTgt spid="10526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526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7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5166C20D-F5EB-447E-AAF5-F6F2C2194965}" type="slidenum">
              <a:rPr lang="en-US" altLang="zh-CN" sz="1400"/>
              <a:pPr algn="l">
                <a:spcBef>
                  <a:spcPct val="0"/>
                </a:spcBef>
                <a:buFontTx/>
                <a:buNone/>
              </a:pPr>
              <a:t>51</a:t>
            </a:fld>
            <a:endParaRPr lang="en-US" altLang="zh-CN" sz="1400"/>
          </a:p>
        </p:txBody>
      </p:sp>
      <p:sp>
        <p:nvSpPr>
          <p:cNvPr id="30723" name="Rectangle 2"/>
          <p:cNvSpPr>
            <a:spLocks noChangeArrowheads="1"/>
          </p:cNvSpPr>
          <p:nvPr>
            <p:ph type="title"/>
          </p:nvPr>
        </p:nvSpPr>
        <p:spPr/>
        <p:txBody>
          <a:bodyPr/>
          <a:lstStyle/>
          <a:p>
            <a:pPr eaLnBrk="1" hangingPunct="1"/>
            <a:r>
              <a:rPr lang="en-US" altLang="zh-CN" smtClean="0"/>
              <a:t>CA</a:t>
            </a:r>
            <a:r>
              <a:rPr lang="zh-CN" altLang="en-US" smtClean="0"/>
              <a:t>的组件构成</a:t>
            </a:r>
          </a:p>
        </p:txBody>
      </p:sp>
      <p:sp>
        <p:nvSpPr>
          <p:cNvPr id="1069059" name="Rectangle 3"/>
          <p:cNvSpPr>
            <a:spLocks noChangeArrowheads="1"/>
          </p:cNvSpPr>
          <p:nvPr>
            <p:ph type="body" idx="1"/>
          </p:nvPr>
        </p:nvSpPr>
        <p:spPr/>
        <p:txBody>
          <a:bodyPr/>
          <a:lstStyle/>
          <a:p>
            <a:pPr eaLnBrk="1" hangingPunct="1"/>
            <a:r>
              <a:rPr lang="zh-CN" altLang="en-US" smtClean="0"/>
              <a:t>认证操作管理规范</a:t>
            </a:r>
            <a:r>
              <a:rPr lang="en-US" altLang="zh-CN" smtClean="0"/>
              <a:t>CPS</a:t>
            </a:r>
          </a:p>
          <a:p>
            <a:pPr eaLnBrk="1" hangingPunct="1"/>
            <a:r>
              <a:rPr lang="zh-CN" altLang="en-US" smtClean="0"/>
              <a:t>注册机构</a:t>
            </a:r>
            <a:r>
              <a:rPr lang="en-US" altLang="zh-CN" smtClean="0"/>
              <a:t>RA</a:t>
            </a:r>
          </a:p>
          <a:p>
            <a:pPr eaLnBrk="1" hangingPunct="1"/>
            <a:r>
              <a:rPr lang="zh-CN" altLang="en-US" smtClean="0"/>
              <a:t>证书服务器</a:t>
            </a:r>
          </a:p>
          <a:p>
            <a:pPr eaLnBrk="1" hangingPunct="1"/>
            <a:r>
              <a:rPr lang="zh-CN" altLang="en-US" smtClean="0"/>
              <a:t>证书库</a:t>
            </a:r>
          </a:p>
          <a:p>
            <a:pPr eaLnBrk="1" hangingPunct="1"/>
            <a:r>
              <a:rPr lang="zh-CN" altLang="en-US" smtClean="0"/>
              <a:t>密钥恢复服务</a:t>
            </a:r>
          </a:p>
          <a:p>
            <a:pPr eaLnBrk="1" hangingPunct="1"/>
            <a:r>
              <a:rPr lang="zh-CN" altLang="en-US" smtClean="0"/>
              <a:t>时间服务器</a:t>
            </a:r>
          </a:p>
          <a:p>
            <a:pPr eaLnBrk="1" hangingPunct="1"/>
            <a:r>
              <a:rPr lang="zh-CN" altLang="en-US" smtClean="0"/>
              <a:t>签名服务器</a:t>
            </a:r>
          </a:p>
        </p:txBody>
      </p:sp>
    </p:spTree>
    <p:extLst>
      <p:ext uri="{BB962C8B-B14F-4D97-AF65-F5344CB8AC3E}">
        <p14:creationId xmlns:p14="http://schemas.microsoft.com/office/powerpoint/2010/main" val="1826836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9059">
                                            <p:txEl>
                                              <p:pRg st="0" end="0"/>
                                            </p:txEl>
                                          </p:spTgt>
                                        </p:tgtEl>
                                        <p:attrNameLst>
                                          <p:attrName>style.visibility</p:attrName>
                                        </p:attrNameLst>
                                      </p:cBhvr>
                                      <p:to>
                                        <p:strVal val="visible"/>
                                      </p:to>
                                    </p:set>
                                    <p:anim calcmode="lin" valueType="num">
                                      <p:cBhvr additive="base">
                                        <p:cTn id="7" dur="500" fill="hold"/>
                                        <p:tgtEl>
                                          <p:spTgt spid="10690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69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69059">
                                            <p:txEl>
                                              <p:pRg st="1" end="1"/>
                                            </p:txEl>
                                          </p:spTgt>
                                        </p:tgtEl>
                                        <p:attrNameLst>
                                          <p:attrName>style.visibility</p:attrName>
                                        </p:attrNameLst>
                                      </p:cBhvr>
                                      <p:to>
                                        <p:strVal val="visible"/>
                                      </p:to>
                                    </p:set>
                                    <p:anim calcmode="lin" valueType="num">
                                      <p:cBhvr additive="base">
                                        <p:cTn id="13" dur="500" fill="hold"/>
                                        <p:tgtEl>
                                          <p:spTgt spid="10690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69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69059">
                                            <p:txEl>
                                              <p:pRg st="2" end="2"/>
                                            </p:txEl>
                                          </p:spTgt>
                                        </p:tgtEl>
                                        <p:attrNameLst>
                                          <p:attrName>style.visibility</p:attrName>
                                        </p:attrNameLst>
                                      </p:cBhvr>
                                      <p:to>
                                        <p:strVal val="visible"/>
                                      </p:to>
                                    </p:set>
                                    <p:anim calcmode="lin" valueType="num">
                                      <p:cBhvr additive="base">
                                        <p:cTn id="19" dur="500" fill="hold"/>
                                        <p:tgtEl>
                                          <p:spTgt spid="106905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69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69059">
                                            <p:txEl>
                                              <p:pRg st="3" end="3"/>
                                            </p:txEl>
                                          </p:spTgt>
                                        </p:tgtEl>
                                        <p:attrNameLst>
                                          <p:attrName>style.visibility</p:attrName>
                                        </p:attrNameLst>
                                      </p:cBhvr>
                                      <p:to>
                                        <p:strVal val="visible"/>
                                      </p:to>
                                    </p:set>
                                    <p:anim calcmode="lin" valueType="num">
                                      <p:cBhvr additive="base">
                                        <p:cTn id="25" dur="500" fill="hold"/>
                                        <p:tgtEl>
                                          <p:spTgt spid="106905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69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69059">
                                            <p:txEl>
                                              <p:pRg st="4" end="4"/>
                                            </p:txEl>
                                          </p:spTgt>
                                        </p:tgtEl>
                                        <p:attrNameLst>
                                          <p:attrName>style.visibility</p:attrName>
                                        </p:attrNameLst>
                                      </p:cBhvr>
                                      <p:to>
                                        <p:strVal val="visible"/>
                                      </p:to>
                                    </p:set>
                                    <p:anim calcmode="lin" valueType="num">
                                      <p:cBhvr additive="base">
                                        <p:cTn id="31" dur="500" fill="hold"/>
                                        <p:tgtEl>
                                          <p:spTgt spid="106905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690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69059">
                                            <p:txEl>
                                              <p:pRg st="5" end="5"/>
                                            </p:txEl>
                                          </p:spTgt>
                                        </p:tgtEl>
                                        <p:attrNameLst>
                                          <p:attrName>style.visibility</p:attrName>
                                        </p:attrNameLst>
                                      </p:cBhvr>
                                      <p:to>
                                        <p:strVal val="visible"/>
                                      </p:to>
                                    </p:set>
                                    <p:anim calcmode="lin" valueType="num">
                                      <p:cBhvr additive="base">
                                        <p:cTn id="37" dur="500" fill="hold"/>
                                        <p:tgtEl>
                                          <p:spTgt spid="106905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690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69059">
                                            <p:txEl>
                                              <p:pRg st="6" end="6"/>
                                            </p:txEl>
                                          </p:spTgt>
                                        </p:tgtEl>
                                        <p:attrNameLst>
                                          <p:attrName>style.visibility</p:attrName>
                                        </p:attrNameLst>
                                      </p:cBhvr>
                                      <p:to>
                                        <p:strVal val="visible"/>
                                      </p:to>
                                    </p:set>
                                    <p:anim calcmode="lin" valueType="num">
                                      <p:cBhvr additive="base">
                                        <p:cTn id="43" dur="500" fill="hold"/>
                                        <p:tgtEl>
                                          <p:spTgt spid="106905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690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05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1B29D1D1-0D0B-4F56-B277-BAF81270DB78}" type="slidenum">
              <a:rPr lang="en-US" altLang="zh-CN" sz="1400"/>
              <a:pPr algn="l">
                <a:spcBef>
                  <a:spcPct val="0"/>
                </a:spcBef>
                <a:buFontTx/>
                <a:buNone/>
              </a:pPr>
              <a:t>52</a:t>
            </a:fld>
            <a:endParaRPr lang="en-US" altLang="zh-CN" sz="1400"/>
          </a:p>
        </p:txBody>
      </p:sp>
      <p:sp>
        <p:nvSpPr>
          <p:cNvPr id="31747" name="Rectangle 2"/>
          <p:cNvSpPr>
            <a:spLocks noChangeArrowheads="1"/>
          </p:cNvSpPr>
          <p:nvPr>
            <p:ph type="title"/>
          </p:nvPr>
        </p:nvSpPr>
        <p:spPr/>
        <p:txBody>
          <a:bodyPr/>
          <a:lstStyle/>
          <a:p>
            <a:pPr eaLnBrk="1" hangingPunct="1"/>
            <a:r>
              <a:rPr lang="zh-CN" altLang="en-US" smtClean="0"/>
              <a:t>认证操作管理规范</a:t>
            </a:r>
            <a:r>
              <a:rPr lang="en-US" altLang="zh-CN" smtClean="0"/>
              <a:t>CPS</a:t>
            </a:r>
          </a:p>
        </p:txBody>
      </p:sp>
      <p:sp>
        <p:nvSpPr>
          <p:cNvPr id="1070083" name="Rectangle 3"/>
          <p:cNvSpPr>
            <a:spLocks noChangeArrowheads="1"/>
          </p:cNvSpPr>
          <p:nvPr>
            <p:ph type="body" idx="1"/>
          </p:nvPr>
        </p:nvSpPr>
        <p:spPr/>
        <p:txBody>
          <a:bodyPr/>
          <a:lstStyle/>
          <a:p>
            <a:pPr eaLnBrk="1" hangingPunct="1">
              <a:lnSpc>
                <a:spcPct val="90000"/>
              </a:lnSpc>
            </a:pPr>
            <a:r>
              <a:rPr lang="zh-CN" altLang="en-US" smtClean="0"/>
              <a:t>控制证书申请者登记和证书生成的业务规则</a:t>
            </a:r>
          </a:p>
          <a:p>
            <a:pPr eaLnBrk="1" hangingPunct="1">
              <a:lnSpc>
                <a:spcPct val="90000"/>
              </a:lnSpc>
            </a:pPr>
            <a:r>
              <a:rPr lang="zh-CN" altLang="en-US" smtClean="0"/>
              <a:t>描述</a:t>
            </a:r>
            <a:r>
              <a:rPr lang="en-US" altLang="zh-CN" smtClean="0"/>
              <a:t>CA</a:t>
            </a:r>
            <a:r>
              <a:rPr lang="zh-CN" altLang="en-US" smtClean="0"/>
              <a:t>在各个方面受的约束情况及运作方式的规则</a:t>
            </a:r>
          </a:p>
          <a:p>
            <a:pPr lvl="1" eaLnBrk="1" hangingPunct="1">
              <a:lnSpc>
                <a:spcPct val="90000"/>
              </a:lnSpc>
            </a:pPr>
            <a:r>
              <a:rPr lang="zh-CN" altLang="en-US" smtClean="0"/>
              <a:t>如何确保</a:t>
            </a:r>
            <a:r>
              <a:rPr lang="en-US" altLang="zh-CN" smtClean="0"/>
              <a:t>CA</a:t>
            </a:r>
            <a:r>
              <a:rPr lang="zh-CN" altLang="en-US" smtClean="0"/>
              <a:t>密钥的安全</a:t>
            </a:r>
          </a:p>
          <a:p>
            <a:pPr lvl="1" eaLnBrk="1" hangingPunct="1">
              <a:lnSpc>
                <a:spcPct val="90000"/>
              </a:lnSpc>
            </a:pPr>
            <a:r>
              <a:rPr lang="zh-CN" altLang="en-US" smtClean="0"/>
              <a:t>哪些信息放到证书中</a:t>
            </a:r>
          </a:p>
          <a:p>
            <a:pPr lvl="1" eaLnBrk="1" hangingPunct="1">
              <a:lnSpc>
                <a:spcPct val="90000"/>
              </a:lnSpc>
            </a:pPr>
            <a:r>
              <a:rPr lang="zh-CN" altLang="en-US" smtClean="0"/>
              <a:t>撤销信息多长时间生成一次</a:t>
            </a:r>
          </a:p>
          <a:p>
            <a:pPr eaLnBrk="1" hangingPunct="1">
              <a:lnSpc>
                <a:spcPct val="90000"/>
              </a:lnSpc>
            </a:pPr>
            <a:r>
              <a:rPr lang="zh-CN" altLang="en-US" smtClean="0"/>
              <a:t>颁发证书的</a:t>
            </a:r>
            <a:r>
              <a:rPr lang="en-US" altLang="zh-CN" smtClean="0"/>
              <a:t>CA</a:t>
            </a:r>
            <a:r>
              <a:rPr lang="zh-CN" altLang="en-US" smtClean="0"/>
              <a:t>必须将其认证操作管理规范提供给证书用户</a:t>
            </a:r>
          </a:p>
          <a:p>
            <a:pPr eaLnBrk="1" hangingPunct="1">
              <a:lnSpc>
                <a:spcPct val="90000"/>
              </a:lnSpc>
            </a:pPr>
            <a:endParaRPr lang="en-US" altLang="zh-CN" smtClean="0"/>
          </a:p>
        </p:txBody>
      </p:sp>
    </p:spTree>
    <p:extLst>
      <p:ext uri="{BB962C8B-B14F-4D97-AF65-F5344CB8AC3E}">
        <p14:creationId xmlns:p14="http://schemas.microsoft.com/office/powerpoint/2010/main" val="18214338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0083">
                                            <p:txEl>
                                              <p:pRg st="0" end="0"/>
                                            </p:txEl>
                                          </p:spTgt>
                                        </p:tgtEl>
                                        <p:attrNameLst>
                                          <p:attrName>style.visibility</p:attrName>
                                        </p:attrNameLst>
                                      </p:cBhvr>
                                      <p:to>
                                        <p:strVal val="visible"/>
                                      </p:to>
                                    </p:set>
                                    <p:anim calcmode="lin" valueType="num">
                                      <p:cBhvr additive="base">
                                        <p:cTn id="7" dur="500" fill="hold"/>
                                        <p:tgtEl>
                                          <p:spTgt spid="10700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70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70083">
                                            <p:txEl>
                                              <p:pRg st="1" end="1"/>
                                            </p:txEl>
                                          </p:spTgt>
                                        </p:tgtEl>
                                        <p:attrNameLst>
                                          <p:attrName>style.visibility</p:attrName>
                                        </p:attrNameLst>
                                      </p:cBhvr>
                                      <p:to>
                                        <p:strVal val="visible"/>
                                      </p:to>
                                    </p:set>
                                    <p:anim calcmode="lin" valueType="num">
                                      <p:cBhvr additive="base">
                                        <p:cTn id="13" dur="500" fill="hold"/>
                                        <p:tgtEl>
                                          <p:spTgt spid="10700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70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70083">
                                            <p:txEl>
                                              <p:pRg st="2" end="2"/>
                                            </p:txEl>
                                          </p:spTgt>
                                        </p:tgtEl>
                                        <p:attrNameLst>
                                          <p:attrName>style.visibility</p:attrName>
                                        </p:attrNameLst>
                                      </p:cBhvr>
                                      <p:to>
                                        <p:strVal val="visible"/>
                                      </p:to>
                                    </p:set>
                                    <p:anim calcmode="lin" valueType="num">
                                      <p:cBhvr additive="base">
                                        <p:cTn id="19" dur="500" fill="hold"/>
                                        <p:tgtEl>
                                          <p:spTgt spid="107008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700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70083">
                                            <p:txEl>
                                              <p:pRg st="3" end="3"/>
                                            </p:txEl>
                                          </p:spTgt>
                                        </p:tgtEl>
                                        <p:attrNameLst>
                                          <p:attrName>style.visibility</p:attrName>
                                        </p:attrNameLst>
                                      </p:cBhvr>
                                      <p:to>
                                        <p:strVal val="visible"/>
                                      </p:to>
                                    </p:set>
                                    <p:anim calcmode="lin" valueType="num">
                                      <p:cBhvr additive="base">
                                        <p:cTn id="25" dur="500" fill="hold"/>
                                        <p:tgtEl>
                                          <p:spTgt spid="107008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700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70083">
                                            <p:txEl>
                                              <p:pRg st="4" end="4"/>
                                            </p:txEl>
                                          </p:spTgt>
                                        </p:tgtEl>
                                        <p:attrNameLst>
                                          <p:attrName>style.visibility</p:attrName>
                                        </p:attrNameLst>
                                      </p:cBhvr>
                                      <p:to>
                                        <p:strVal val="visible"/>
                                      </p:to>
                                    </p:set>
                                    <p:anim calcmode="lin" valueType="num">
                                      <p:cBhvr additive="base">
                                        <p:cTn id="31" dur="500" fill="hold"/>
                                        <p:tgtEl>
                                          <p:spTgt spid="107008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700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70083">
                                            <p:txEl>
                                              <p:pRg st="5" end="5"/>
                                            </p:txEl>
                                          </p:spTgt>
                                        </p:tgtEl>
                                        <p:attrNameLst>
                                          <p:attrName>style.visibility</p:attrName>
                                        </p:attrNameLst>
                                      </p:cBhvr>
                                      <p:to>
                                        <p:strVal val="visible"/>
                                      </p:to>
                                    </p:set>
                                    <p:anim calcmode="lin" valueType="num">
                                      <p:cBhvr additive="base">
                                        <p:cTn id="37" dur="500" fill="hold"/>
                                        <p:tgtEl>
                                          <p:spTgt spid="107008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7008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08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72FEE10D-FFB0-4E40-9B8F-FE5FDC44649E}" type="slidenum">
              <a:rPr lang="en-US" altLang="zh-CN" sz="1400"/>
              <a:pPr algn="l">
                <a:spcBef>
                  <a:spcPct val="0"/>
                </a:spcBef>
                <a:buFontTx/>
                <a:buNone/>
              </a:pPr>
              <a:t>53</a:t>
            </a:fld>
            <a:endParaRPr lang="en-US" altLang="zh-CN" sz="1400"/>
          </a:p>
        </p:txBody>
      </p:sp>
      <p:sp>
        <p:nvSpPr>
          <p:cNvPr id="32771" name="Rectangle 2"/>
          <p:cNvSpPr>
            <a:spLocks noChangeArrowheads="1"/>
          </p:cNvSpPr>
          <p:nvPr>
            <p:ph type="title"/>
          </p:nvPr>
        </p:nvSpPr>
        <p:spPr/>
        <p:txBody>
          <a:bodyPr/>
          <a:lstStyle/>
          <a:p>
            <a:pPr eaLnBrk="1" hangingPunct="1"/>
            <a:r>
              <a:rPr lang="zh-CN" altLang="en-US" smtClean="0"/>
              <a:t>注册机构</a:t>
            </a:r>
            <a:r>
              <a:rPr lang="en-US" altLang="zh-CN" smtClean="0"/>
              <a:t>RA</a:t>
            </a:r>
          </a:p>
        </p:txBody>
      </p:sp>
      <p:sp>
        <p:nvSpPr>
          <p:cNvPr id="1071107" name="Rectangle 3"/>
          <p:cNvSpPr>
            <a:spLocks noChangeArrowheads="1"/>
          </p:cNvSpPr>
          <p:nvPr>
            <p:ph type="body" idx="1"/>
          </p:nvPr>
        </p:nvSpPr>
        <p:spPr/>
        <p:txBody>
          <a:bodyPr/>
          <a:lstStyle/>
          <a:p>
            <a:pPr eaLnBrk="1" hangingPunct="1">
              <a:lnSpc>
                <a:spcPct val="90000"/>
              </a:lnSpc>
            </a:pPr>
            <a:r>
              <a:rPr lang="zh-CN" altLang="en-US" smtClean="0"/>
              <a:t>负责申请者的登记和初始鉴别</a:t>
            </a:r>
          </a:p>
          <a:p>
            <a:pPr eaLnBrk="1" hangingPunct="1">
              <a:lnSpc>
                <a:spcPct val="90000"/>
              </a:lnSpc>
            </a:pPr>
            <a:r>
              <a:rPr lang="zh-CN" altLang="en-US" smtClean="0"/>
              <a:t>将具有合法资格并且经过认证的实体的证书请求提交上去</a:t>
            </a:r>
          </a:p>
          <a:p>
            <a:pPr lvl="1" eaLnBrk="1" hangingPunct="1">
              <a:lnSpc>
                <a:spcPct val="90000"/>
              </a:lnSpc>
            </a:pPr>
            <a:r>
              <a:rPr lang="zh-CN" altLang="en-US" smtClean="0"/>
              <a:t>可由一个人担任操作者来执行</a:t>
            </a:r>
          </a:p>
          <a:p>
            <a:pPr eaLnBrk="1" hangingPunct="1">
              <a:lnSpc>
                <a:spcPct val="90000"/>
              </a:lnSpc>
            </a:pPr>
            <a:r>
              <a:rPr lang="zh-CN" altLang="en-US" smtClean="0"/>
              <a:t>证书撤销以及申请者在同</a:t>
            </a:r>
            <a:r>
              <a:rPr lang="en-US" altLang="zh-CN" smtClean="0"/>
              <a:t>PKI</a:t>
            </a:r>
            <a:r>
              <a:rPr lang="zh-CN" altLang="en-US" smtClean="0"/>
              <a:t>交互时需要的其他服务</a:t>
            </a:r>
          </a:p>
          <a:p>
            <a:pPr eaLnBrk="1" hangingPunct="1">
              <a:lnSpc>
                <a:spcPct val="90000"/>
              </a:lnSpc>
            </a:pPr>
            <a:r>
              <a:rPr lang="en-US" altLang="zh-CN" smtClean="0"/>
              <a:t>RA</a:t>
            </a:r>
            <a:r>
              <a:rPr lang="zh-CN" altLang="en-US" smtClean="0"/>
              <a:t>及其接口可实现为证书服务器的一部分</a:t>
            </a:r>
          </a:p>
          <a:p>
            <a:pPr eaLnBrk="1" hangingPunct="1">
              <a:lnSpc>
                <a:spcPct val="90000"/>
              </a:lnSpc>
            </a:pPr>
            <a:r>
              <a:rPr lang="zh-CN" altLang="en-US" smtClean="0"/>
              <a:t>也可形成独立的组件</a:t>
            </a:r>
          </a:p>
        </p:txBody>
      </p:sp>
    </p:spTree>
    <p:extLst>
      <p:ext uri="{BB962C8B-B14F-4D97-AF65-F5344CB8AC3E}">
        <p14:creationId xmlns:p14="http://schemas.microsoft.com/office/powerpoint/2010/main" val="16016342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1107">
                                            <p:txEl>
                                              <p:pRg st="0" end="0"/>
                                            </p:txEl>
                                          </p:spTgt>
                                        </p:tgtEl>
                                        <p:attrNameLst>
                                          <p:attrName>style.visibility</p:attrName>
                                        </p:attrNameLst>
                                      </p:cBhvr>
                                      <p:to>
                                        <p:strVal val="visible"/>
                                      </p:to>
                                    </p:set>
                                    <p:anim calcmode="lin" valueType="num">
                                      <p:cBhvr additive="base">
                                        <p:cTn id="7" dur="500" fill="hold"/>
                                        <p:tgtEl>
                                          <p:spTgt spid="10711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71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71107">
                                            <p:txEl>
                                              <p:pRg st="1" end="1"/>
                                            </p:txEl>
                                          </p:spTgt>
                                        </p:tgtEl>
                                        <p:attrNameLst>
                                          <p:attrName>style.visibility</p:attrName>
                                        </p:attrNameLst>
                                      </p:cBhvr>
                                      <p:to>
                                        <p:strVal val="visible"/>
                                      </p:to>
                                    </p:set>
                                    <p:anim calcmode="lin" valueType="num">
                                      <p:cBhvr additive="base">
                                        <p:cTn id="13" dur="500" fill="hold"/>
                                        <p:tgtEl>
                                          <p:spTgt spid="10711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71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71107">
                                            <p:txEl>
                                              <p:pRg st="2" end="2"/>
                                            </p:txEl>
                                          </p:spTgt>
                                        </p:tgtEl>
                                        <p:attrNameLst>
                                          <p:attrName>style.visibility</p:attrName>
                                        </p:attrNameLst>
                                      </p:cBhvr>
                                      <p:to>
                                        <p:strVal val="visible"/>
                                      </p:to>
                                    </p:set>
                                    <p:anim calcmode="lin" valueType="num">
                                      <p:cBhvr additive="base">
                                        <p:cTn id="19" dur="500" fill="hold"/>
                                        <p:tgtEl>
                                          <p:spTgt spid="107110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71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71107">
                                            <p:txEl>
                                              <p:pRg st="3" end="3"/>
                                            </p:txEl>
                                          </p:spTgt>
                                        </p:tgtEl>
                                        <p:attrNameLst>
                                          <p:attrName>style.visibility</p:attrName>
                                        </p:attrNameLst>
                                      </p:cBhvr>
                                      <p:to>
                                        <p:strVal val="visible"/>
                                      </p:to>
                                    </p:set>
                                    <p:anim calcmode="lin" valueType="num">
                                      <p:cBhvr additive="base">
                                        <p:cTn id="25" dur="500" fill="hold"/>
                                        <p:tgtEl>
                                          <p:spTgt spid="107110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71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71107">
                                            <p:txEl>
                                              <p:pRg st="4" end="4"/>
                                            </p:txEl>
                                          </p:spTgt>
                                        </p:tgtEl>
                                        <p:attrNameLst>
                                          <p:attrName>style.visibility</p:attrName>
                                        </p:attrNameLst>
                                      </p:cBhvr>
                                      <p:to>
                                        <p:strVal val="visible"/>
                                      </p:to>
                                    </p:set>
                                    <p:anim calcmode="lin" valueType="num">
                                      <p:cBhvr additive="base">
                                        <p:cTn id="31" dur="500" fill="hold"/>
                                        <p:tgtEl>
                                          <p:spTgt spid="107110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71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71107">
                                            <p:txEl>
                                              <p:pRg st="5" end="5"/>
                                            </p:txEl>
                                          </p:spTgt>
                                        </p:tgtEl>
                                        <p:attrNameLst>
                                          <p:attrName>style.visibility</p:attrName>
                                        </p:attrNameLst>
                                      </p:cBhvr>
                                      <p:to>
                                        <p:strVal val="visible"/>
                                      </p:to>
                                    </p:set>
                                    <p:anim calcmode="lin" valueType="num">
                                      <p:cBhvr additive="base">
                                        <p:cTn id="37" dur="500" fill="hold"/>
                                        <p:tgtEl>
                                          <p:spTgt spid="107110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7110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0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D55AE59F-640D-44C6-827B-1811F1D0B8C2}" type="slidenum">
              <a:rPr lang="en-US" altLang="zh-CN" sz="1400"/>
              <a:pPr algn="l">
                <a:spcBef>
                  <a:spcPct val="0"/>
                </a:spcBef>
                <a:buFontTx/>
                <a:buNone/>
              </a:pPr>
              <a:t>54</a:t>
            </a:fld>
            <a:endParaRPr lang="en-US" altLang="zh-CN" sz="1400"/>
          </a:p>
        </p:txBody>
      </p:sp>
      <p:sp>
        <p:nvSpPr>
          <p:cNvPr id="33795" name="Rectangle 2"/>
          <p:cNvSpPr>
            <a:spLocks noChangeArrowheads="1"/>
          </p:cNvSpPr>
          <p:nvPr>
            <p:ph type="title"/>
          </p:nvPr>
        </p:nvSpPr>
        <p:spPr/>
        <p:txBody>
          <a:bodyPr/>
          <a:lstStyle/>
          <a:p>
            <a:pPr eaLnBrk="1" hangingPunct="1"/>
            <a:r>
              <a:rPr lang="zh-CN" altLang="en-US" smtClean="0"/>
              <a:t>证书服务器和证书库</a:t>
            </a:r>
          </a:p>
        </p:txBody>
      </p:sp>
      <p:sp>
        <p:nvSpPr>
          <p:cNvPr id="1072131" name="Rectangle 3"/>
          <p:cNvSpPr>
            <a:spLocks noChangeArrowheads="1"/>
          </p:cNvSpPr>
          <p:nvPr>
            <p:ph type="body" idx="1"/>
          </p:nvPr>
        </p:nvSpPr>
        <p:spPr/>
        <p:txBody>
          <a:bodyPr/>
          <a:lstStyle/>
          <a:p>
            <a:pPr eaLnBrk="1" hangingPunct="1">
              <a:lnSpc>
                <a:spcPct val="90000"/>
              </a:lnSpc>
            </a:pPr>
            <a:r>
              <a:rPr lang="zh-CN" altLang="en-US" smtClean="0"/>
              <a:t>证书服务器</a:t>
            </a:r>
          </a:p>
          <a:p>
            <a:pPr lvl="1" eaLnBrk="1" hangingPunct="1">
              <a:lnSpc>
                <a:spcPct val="90000"/>
              </a:lnSpc>
            </a:pPr>
            <a:r>
              <a:rPr lang="zh-CN" altLang="en-US" smtClean="0"/>
              <a:t>根据注册过程中提供的信息生成证书的机器或者服务</a:t>
            </a:r>
          </a:p>
          <a:p>
            <a:pPr eaLnBrk="1" hangingPunct="1">
              <a:lnSpc>
                <a:spcPct val="90000"/>
              </a:lnSpc>
            </a:pPr>
            <a:r>
              <a:rPr lang="zh-CN" altLang="en-US" smtClean="0"/>
              <a:t>证书库</a:t>
            </a:r>
          </a:p>
          <a:p>
            <a:pPr lvl="1" eaLnBrk="1" hangingPunct="1">
              <a:lnSpc>
                <a:spcPct val="90000"/>
              </a:lnSpc>
            </a:pPr>
            <a:r>
              <a:rPr lang="zh-CN" altLang="en-US" smtClean="0"/>
              <a:t>发布证书的地方</a:t>
            </a:r>
          </a:p>
          <a:p>
            <a:pPr lvl="1" eaLnBrk="1" hangingPunct="1">
              <a:lnSpc>
                <a:spcPct val="90000"/>
              </a:lnSpc>
            </a:pPr>
            <a:r>
              <a:rPr lang="zh-CN" altLang="en-US" smtClean="0"/>
              <a:t>目录</a:t>
            </a:r>
          </a:p>
          <a:p>
            <a:pPr lvl="2" eaLnBrk="1" hangingPunct="1">
              <a:lnSpc>
                <a:spcPct val="90000"/>
              </a:lnSpc>
            </a:pPr>
            <a:r>
              <a:rPr lang="en-US" altLang="zh-CN" smtClean="0"/>
              <a:t>X.500</a:t>
            </a:r>
            <a:r>
              <a:rPr lang="zh-CN" altLang="en-US" smtClean="0"/>
              <a:t>目录</a:t>
            </a:r>
          </a:p>
          <a:p>
            <a:pPr lvl="2" eaLnBrk="1" hangingPunct="1">
              <a:lnSpc>
                <a:spcPct val="90000"/>
              </a:lnSpc>
            </a:pPr>
            <a:r>
              <a:rPr lang="en-US" altLang="zh-CN" smtClean="0"/>
              <a:t>LDAP</a:t>
            </a:r>
            <a:r>
              <a:rPr lang="zh-CN" altLang="en-US" smtClean="0"/>
              <a:t>目录</a:t>
            </a:r>
          </a:p>
          <a:p>
            <a:pPr lvl="3" eaLnBrk="1" hangingPunct="1">
              <a:lnSpc>
                <a:spcPct val="90000"/>
              </a:lnSpc>
            </a:pPr>
            <a:r>
              <a:rPr lang="zh-CN" altLang="en-US" smtClean="0"/>
              <a:t>描述在目录中定位信息的访问方法和协议</a:t>
            </a:r>
          </a:p>
          <a:p>
            <a:pPr eaLnBrk="1" hangingPunct="1">
              <a:lnSpc>
                <a:spcPct val="90000"/>
              </a:lnSpc>
            </a:pPr>
            <a:endParaRPr lang="en-US" altLang="zh-CN" smtClean="0"/>
          </a:p>
        </p:txBody>
      </p:sp>
    </p:spTree>
    <p:extLst>
      <p:ext uri="{BB962C8B-B14F-4D97-AF65-F5344CB8AC3E}">
        <p14:creationId xmlns:p14="http://schemas.microsoft.com/office/powerpoint/2010/main" val="34550537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2131">
                                            <p:txEl>
                                              <p:pRg st="0" end="0"/>
                                            </p:txEl>
                                          </p:spTgt>
                                        </p:tgtEl>
                                        <p:attrNameLst>
                                          <p:attrName>style.visibility</p:attrName>
                                        </p:attrNameLst>
                                      </p:cBhvr>
                                      <p:to>
                                        <p:strVal val="visible"/>
                                      </p:to>
                                    </p:set>
                                    <p:anim calcmode="lin" valueType="num">
                                      <p:cBhvr additive="base">
                                        <p:cTn id="7" dur="500" fill="hold"/>
                                        <p:tgtEl>
                                          <p:spTgt spid="10721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72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72131">
                                            <p:txEl>
                                              <p:pRg st="1" end="1"/>
                                            </p:txEl>
                                          </p:spTgt>
                                        </p:tgtEl>
                                        <p:attrNameLst>
                                          <p:attrName>style.visibility</p:attrName>
                                        </p:attrNameLst>
                                      </p:cBhvr>
                                      <p:to>
                                        <p:strVal val="visible"/>
                                      </p:to>
                                    </p:set>
                                    <p:anim calcmode="lin" valueType="num">
                                      <p:cBhvr additive="base">
                                        <p:cTn id="13" dur="500" fill="hold"/>
                                        <p:tgtEl>
                                          <p:spTgt spid="10721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72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72131">
                                            <p:txEl>
                                              <p:pRg st="2" end="2"/>
                                            </p:txEl>
                                          </p:spTgt>
                                        </p:tgtEl>
                                        <p:attrNameLst>
                                          <p:attrName>style.visibility</p:attrName>
                                        </p:attrNameLst>
                                      </p:cBhvr>
                                      <p:to>
                                        <p:strVal val="visible"/>
                                      </p:to>
                                    </p:set>
                                    <p:anim calcmode="lin" valueType="num">
                                      <p:cBhvr additive="base">
                                        <p:cTn id="19" dur="500" fill="hold"/>
                                        <p:tgtEl>
                                          <p:spTgt spid="10721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72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72131">
                                            <p:txEl>
                                              <p:pRg st="3" end="3"/>
                                            </p:txEl>
                                          </p:spTgt>
                                        </p:tgtEl>
                                        <p:attrNameLst>
                                          <p:attrName>style.visibility</p:attrName>
                                        </p:attrNameLst>
                                      </p:cBhvr>
                                      <p:to>
                                        <p:strVal val="visible"/>
                                      </p:to>
                                    </p:set>
                                    <p:anim calcmode="lin" valueType="num">
                                      <p:cBhvr additive="base">
                                        <p:cTn id="25" dur="500" fill="hold"/>
                                        <p:tgtEl>
                                          <p:spTgt spid="10721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72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72131">
                                            <p:txEl>
                                              <p:pRg st="4" end="4"/>
                                            </p:txEl>
                                          </p:spTgt>
                                        </p:tgtEl>
                                        <p:attrNameLst>
                                          <p:attrName>style.visibility</p:attrName>
                                        </p:attrNameLst>
                                      </p:cBhvr>
                                      <p:to>
                                        <p:strVal val="visible"/>
                                      </p:to>
                                    </p:set>
                                    <p:anim calcmode="lin" valueType="num">
                                      <p:cBhvr additive="base">
                                        <p:cTn id="31" dur="500" fill="hold"/>
                                        <p:tgtEl>
                                          <p:spTgt spid="10721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72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72131">
                                            <p:txEl>
                                              <p:pRg st="5" end="5"/>
                                            </p:txEl>
                                          </p:spTgt>
                                        </p:tgtEl>
                                        <p:attrNameLst>
                                          <p:attrName>style.visibility</p:attrName>
                                        </p:attrNameLst>
                                      </p:cBhvr>
                                      <p:to>
                                        <p:strVal val="visible"/>
                                      </p:to>
                                    </p:set>
                                    <p:anim calcmode="lin" valueType="num">
                                      <p:cBhvr additive="base">
                                        <p:cTn id="37" dur="500" fill="hold"/>
                                        <p:tgtEl>
                                          <p:spTgt spid="107213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721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72131">
                                            <p:txEl>
                                              <p:pRg st="6" end="6"/>
                                            </p:txEl>
                                          </p:spTgt>
                                        </p:tgtEl>
                                        <p:attrNameLst>
                                          <p:attrName>style.visibility</p:attrName>
                                        </p:attrNameLst>
                                      </p:cBhvr>
                                      <p:to>
                                        <p:strVal val="visible"/>
                                      </p:to>
                                    </p:set>
                                    <p:anim calcmode="lin" valueType="num">
                                      <p:cBhvr additive="base">
                                        <p:cTn id="43" dur="500" fill="hold"/>
                                        <p:tgtEl>
                                          <p:spTgt spid="107213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721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72131">
                                            <p:txEl>
                                              <p:pRg st="7" end="7"/>
                                            </p:txEl>
                                          </p:spTgt>
                                        </p:tgtEl>
                                        <p:attrNameLst>
                                          <p:attrName>style.visibility</p:attrName>
                                        </p:attrNameLst>
                                      </p:cBhvr>
                                      <p:to>
                                        <p:strVal val="visible"/>
                                      </p:to>
                                    </p:set>
                                    <p:anim calcmode="lin" valueType="num">
                                      <p:cBhvr additive="base">
                                        <p:cTn id="49" dur="500" fill="hold"/>
                                        <p:tgtEl>
                                          <p:spTgt spid="107213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7213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4AB7D42A-6244-4676-A9CD-B32FA999D3B8}" type="slidenum">
              <a:rPr lang="en-US" altLang="zh-CN" sz="1400"/>
              <a:pPr algn="l">
                <a:spcBef>
                  <a:spcPct val="0"/>
                </a:spcBef>
                <a:buFontTx/>
                <a:buNone/>
              </a:pPr>
              <a:t>55</a:t>
            </a:fld>
            <a:endParaRPr lang="en-US" altLang="zh-CN" sz="1400"/>
          </a:p>
        </p:txBody>
      </p:sp>
      <p:sp>
        <p:nvSpPr>
          <p:cNvPr id="34819" name="Rectangle 2"/>
          <p:cNvSpPr>
            <a:spLocks noChangeArrowheads="1"/>
          </p:cNvSpPr>
          <p:nvPr>
            <p:ph type="title"/>
          </p:nvPr>
        </p:nvSpPr>
        <p:spPr/>
        <p:txBody>
          <a:bodyPr/>
          <a:lstStyle/>
          <a:p>
            <a:pPr eaLnBrk="1" hangingPunct="1"/>
            <a:r>
              <a:rPr lang="zh-CN" altLang="en-US" smtClean="0"/>
              <a:t>时间服务器</a:t>
            </a:r>
          </a:p>
        </p:txBody>
      </p:sp>
      <p:sp>
        <p:nvSpPr>
          <p:cNvPr id="1073155" name="Rectangle 3"/>
          <p:cNvSpPr>
            <a:spLocks noChangeArrowheads="1"/>
          </p:cNvSpPr>
          <p:nvPr>
            <p:ph type="body" idx="1"/>
          </p:nvPr>
        </p:nvSpPr>
        <p:spPr/>
        <p:txBody>
          <a:bodyPr/>
          <a:lstStyle/>
          <a:p>
            <a:pPr eaLnBrk="1" hangingPunct="1">
              <a:lnSpc>
                <a:spcPct val="80000"/>
              </a:lnSpc>
            </a:pPr>
            <a:r>
              <a:rPr lang="zh-CN" altLang="en-US" sz="2400" smtClean="0"/>
              <a:t>可验证的时间戳</a:t>
            </a:r>
          </a:p>
          <a:p>
            <a:pPr lvl="1" eaLnBrk="1" hangingPunct="1">
              <a:lnSpc>
                <a:spcPct val="80000"/>
              </a:lnSpc>
            </a:pPr>
            <a:r>
              <a:rPr lang="zh-CN" altLang="en-US" sz="2000" smtClean="0"/>
              <a:t>可靠的审计日志</a:t>
            </a:r>
          </a:p>
          <a:p>
            <a:pPr lvl="1" eaLnBrk="1" hangingPunct="1">
              <a:lnSpc>
                <a:spcPct val="80000"/>
              </a:lnSpc>
            </a:pPr>
            <a:r>
              <a:rPr lang="zh-CN" altLang="en-US" sz="2000" smtClean="0"/>
              <a:t>接收确认系统</a:t>
            </a:r>
          </a:p>
          <a:p>
            <a:pPr lvl="1" eaLnBrk="1" hangingPunct="1">
              <a:lnSpc>
                <a:spcPct val="80000"/>
              </a:lnSpc>
            </a:pPr>
            <a:r>
              <a:rPr lang="zh-CN" altLang="en-US" sz="2000" smtClean="0"/>
              <a:t>电子合同</a:t>
            </a:r>
          </a:p>
          <a:p>
            <a:pPr eaLnBrk="1" hangingPunct="1">
              <a:lnSpc>
                <a:spcPct val="80000"/>
              </a:lnSpc>
            </a:pPr>
            <a:r>
              <a:rPr lang="zh-CN" altLang="en-US" sz="2400" smtClean="0"/>
              <a:t>发布可验证的时间戳条件</a:t>
            </a:r>
          </a:p>
          <a:p>
            <a:pPr lvl="1" eaLnBrk="1" hangingPunct="1">
              <a:lnSpc>
                <a:spcPct val="80000"/>
              </a:lnSpc>
            </a:pPr>
            <a:r>
              <a:rPr lang="zh-CN" altLang="en-US" sz="2000" smtClean="0"/>
              <a:t>一个单调增加的精确的时间源</a:t>
            </a:r>
          </a:p>
          <a:p>
            <a:pPr lvl="1" eaLnBrk="1" hangingPunct="1">
              <a:lnSpc>
                <a:spcPct val="80000"/>
              </a:lnSpc>
            </a:pPr>
            <a:r>
              <a:rPr lang="zh-CN" altLang="en-US" sz="2000" smtClean="0"/>
              <a:t>时间戳的安全传输</a:t>
            </a:r>
          </a:p>
          <a:p>
            <a:pPr lvl="1" eaLnBrk="1" hangingPunct="1">
              <a:lnSpc>
                <a:spcPct val="80000"/>
              </a:lnSpc>
            </a:pPr>
            <a:r>
              <a:rPr lang="zh-CN" altLang="en-US" sz="2000" smtClean="0"/>
              <a:t>时间戳的签名，以便验证时间的发布者</a:t>
            </a:r>
          </a:p>
          <a:p>
            <a:pPr eaLnBrk="1" hangingPunct="1">
              <a:lnSpc>
                <a:spcPct val="80000"/>
              </a:lnSpc>
            </a:pPr>
            <a:r>
              <a:rPr lang="zh-CN" altLang="en-US" sz="2400" smtClean="0"/>
              <a:t>作为</a:t>
            </a:r>
            <a:r>
              <a:rPr lang="en-US" altLang="zh-CN" sz="2400" smtClean="0"/>
              <a:t>PKI</a:t>
            </a:r>
            <a:r>
              <a:rPr lang="zh-CN" altLang="en-US" sz="2400" smtClean="0"/>
              <a:t>的一部分</a:t>
            </a:r>
          </a:p>
          <a:p>
            <a:pPr eaLnBrk="1" hangingPunct="1">
              <a:lnSpc>
                <a:spcPct val="80000"/>
              </a:lnSpc>
            </a:pPr>
            <a:r>
              <a:rPr lang="zh-CN" altLang="en-US" sz="2400" smtClean="0"/>
              <a:t>或使用可信的第三方时间戳提供者</a:t>
            </a:r>
          </a:p>
        </p:txBody>
      </p:sp>
    </p:spTree>
    <p:extLst>
      <p:ext uri="{BB962C8B-B14F-4D97-AF65-F5344CB8AC3E}">
        <p14:creationId xmlns:p14="http://schemas.microsoft.com/office/powerpoint/2010/main" val="2996250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3155">
                                            <p:txEl>
                                              <p:pRg st="0" end="0"/>
                                            </p:txEl>
                                          </p:spTgt>
                                        </p:tgtEl>
                                        <p:attrNameLst>
                                          <p:attrName>style.visibility</p:attrName>
                                        </p:attrNameLst>
                                      </p:cBhvr>
                                      <p:to>
                                        <p:strVal val="visible"/>
                                      </p:to>
                                    </p:set>
                                    <p:anim calcmode="lin" valueType="num">
                                      <p:cBhvr additive="base">
                                        <p:cTn id="7" dur="500" fill="hold"/>
                                        <p:tgtEl>
                                          <p:spTgt spid="10731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73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73155">
                                            <p:txEl>
                                              <p:pRg st="1" end="1"/>
                                            </p:txEl>
                                          </p:spTgt>
                                        </p:tgtEl>
                                        <p:attrNameLst>
                                          <p:attrName>style.visibility</p:attrName>
                                        </p:attrNameLst>
                                      </p:cBhvr>
                                      <p:to>
                                        <p:strVal val="visible"/>
                                      </p:to>
                                    </p:set>
                                    <p:anim calcmode="lin" valueType="num">
                                      <p:cBhvr additive="base">
                                        <p:cTn id="13" dur="500" fill="hold"/>
                                        <p:tgtEl>
                                          <p:spTgt spid="10731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73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73155">
                                            <p:txEl>
                                              <p:pRg st="2" end="2"/>
                                            </p:txEl>
                                          </p:spTgt>
                                        </p:tgtEl>
                                        <p:attrNameLst>
                                          <p:attrName>style.visibility</p:attrName>
                                        </p:attrNameLst>
                                      </p:cBhvr>
                                      <p:to>
                                        <p:strVal val="visible"/>
                                      </p:to>
                                    </p:set>
                                    <p:anim calcmode="lin" valueType="num">
                                      <p:cBhvr additive="base">
                                        <p:cTn id="19" dur="500" fill="hold"/>
                                        <p:tgtEl>
                                          <p:spTgt spid="10731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73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73155">
                                            <p:txEl>
                                              <p:pRg st="3" end="3"/>
                                            </p:txEl>
                                          </p:spTgt>
                                        </p:tgtEl>
                                        <p:attrNameLst>
                                          <p:attrName>style.visibility</p:attrName>
                                        </p:attrNameLst>
                                      </p:cBhvr>
                                      <p:to>
                                        <p:strVal val="visible"/>
                                      </p:to>
                                    </p:set>
                                    <p:anim calcmode="lin" valueType="num">
                                      <p:cBhvr additive="base">
                                        <p:cTn id="25" dur="500" fill="hold"/>
                                        <p:tgtEl>
                                          <p:spTgt spid="10731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731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73155">
                                            <p:txEl>
                                              <p:pRg st="4" end="4"/>
                                            </p:txEl>
                                          </p:spTgt>
                                        </p:tgtEl>
                                        <p:attrNameLst>
                                          <p:attrName>style.visibility</p:attrName>
                                        </p:attrNameLst>
                                      </p:cBhvr>
                                      <p:to>
                                        <p:strVal val="visible"/>
                                      </p:to>
                                    </p:set>
                                    <p:anim calcmode="lin" valueType="num">
                                      <p:cBhvr additive="base">
                                        <p:cTn id="31" dur="500" fill="hold"/>
                                        <p:tgtEl>
                                          <p:spTgt spid="10731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731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73155">
                                            <p:txEl>
                                              <p:pRg st="5" end="5"/>
                                            </p:txEl>
                                          </p:spTgt>
                                        </p:tgtEl>
                                        <p:attrNameLst>
                                          <p:attrName>style.visibility</p:attrName>
                                        </p:attrNameLst>
                                      </p:cBhvr>
                                      <p:to>
                                        <p:strVal val="visible"/>
                                      </p:to>
                                    </p:set>
                                    <p:anim calcmode="lin" valueType="num">
                                      <p:cBhvr additive="base">
                                        <p:cTn id="37" dur="500" fill="hold"/>
                                        <p:tgtEl>
                                          <p:spTgt spid="107315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731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73155">
                                            <p:txEl>
                                              <p:pRg st="6" end="6"/>
                                            </p:txEl>
                                          </p:spTgt>
                                        </p:tgtEl>
                                        <p:attrNameLst>
                                          <p:attrName>style.visibility</p:attrName>
                                        </p:attrNameLst>
                                      </p:cBhvr>
                                      <p:to>
                                        <p:strVal val="visible"/>
                                      </p:to>
                                    </p:set>
                                    <p:anim calcmode="lin" valueType="num">
                                      <p:cBhvr additive="base">
                                        <p:cTn id="43" dur="500" fill="hold"/>
                                        <p:tgtEl>
                                          <p:spTgt spid="107315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731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73155">
                                            <p:txEl>
                                              <p:pRg st="7" end="7"/>
                                            </p:txEl>
                                          </p:spTgt>
                                        </p:tgtEl>
                                        <p:attrNameLst>
                                          <p:attrName>style.visibility</p:attrName>
                                        </p:attrNameLst>
                                      </p:cBhvr>
                                      <p:to>
                                        <p:strVal val="visible"/>
                                      </p:to>
                                    </p:set>
                                    <p:anim calcmode="lin" valueType="num">
                                      <p:cBhvr additive="base">
                                        <p:cTn id="49" dur="500" fill="hold"/>
                                        <p:tgtEl>
                                          <p:spTgt spid="107315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731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073155">
                                            <p:txEl>
                                              <p:pRg st="8" end="8"/>
                                            </p:txEl>
                                          </p:spTgt>
                                        </p:tgtEl>
                                        <p:attrNameLst>
                                          <p:attrName>style.visibility</p:attrName>
                                        </p:attrNameLst>
                                      </p:cBhvr>
                                      <p:to>
                                        <p:strVal val="visible"/>
                                      </p:to>
                                    </p:set>
                                    <p:anim calcmode="lin" valueType="num">
                                      <p:cBhvr additive="base">
                                        <p:cTn id="55" dur="500" fill="hold"/>
                                        <p:tgtEl>
                                          <p:spTgt spid="107315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0731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073155">
                                            <p:txEl>
                                              <p:pRg st="9" end="9"/>
                                            </p:txEl>
                                          </p:spTgt>
                                        </p:tgtEl>
                                        <p:attrNameLst>
                                          <p:attrName>style.visibility</p:attrName>
                                        </p:attrNameLst>
                                      </p:cBhvr>
                                      <p:to>
                                        <p:strVal val="visible"/>
                                      </p:to>
                                    </p:set>
                                    <p:anim calcmode="lin" valueType="num">
                                      <p:cBhvr additive="base">
                                        <p:cTn id="61" dur="500" fill="hold"/>
                                        <p:tgtEl>
                                          <p:spTgt spid="107315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07315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1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2AD077D0-51DF-4C2D-8BC9-677CFDCF056E}" type="slidenum">
              <a:rPr lang="en-US" altLang="zh-CN" sz="1400"/>
              <a:pPr algn="l">
                <a:spcBef>
                  <a:spcPct val="0"/>
                </a:spcBef>
                <a:buFontTx/>
                <a:buNone/>
              </a:pPr>
              <a:t>56</a:t>
            </a:fld>
            <a:endParaRPr lang="en-US" altLang="zh-CN" sz="1400"/>
          </a:p>
        </p:txBody>
      </p:sp>
      <p:sp>
        <p:nvSpPr>
          <p:cNvPr id="35843" name="Rectangle 2"/>
          <p:cNvSpPr>
            <a:spLocks noChangeArrowheads="1"/>
          </p:cNvSpPr>
          <p:nvPr>
            <p:ph type="title"/>
          </p:nvPr>
        </p:nvSpPr>
        <p:spPr/>
        <p:txBody>
          <a:bodyPr/>
          <a:lstStyle/>
          <a:p>
            <a:pPr eaLnBrk="1" hangingPunct="1"/>
            <a:r>
              <a:rPr lang="zh-CN" altLang="en-US" smtClean="0"/>
              <a:t>密钥恢复服务和签名服务器</a:t>
            </a:r>
          </a:p>
        </p:txBody>
      </p:sp>
      <p:sp>
        <p:nvSpPr>
          <p:cNvPr id="1074179" name="Rectangle 3"/>
          <p:cNvSpPr>
            <a:spLocks noChangeArrowheads="1"/>
          </p:cNvSpPr>
          <p:nvPr>
            <p:ph type="body" idx="1"/>
          </p:nvPr>
        </p:nvSpPr>
        <p:spPr/>
        <p:txBody>
          <a:bodyPr/>
          <a:lstStyle/>
          <a:p>
            <a:pPr eaLnBrk="1" hangingPunct="1"/>
            <a:r>
              <a:rPr lang="zh-CN" altLang="en-US" smtClean="0"/>
              <a:t>密钥恢复服务</a:t>
            </a:r>
          </a:p>
          <a:p>
            <a:pPr lvl="1" eaLnBrk="1" hangingPunct="1"/>
            <a:r>
              <a:rPr lang="zh-CN" altLang="en-US" smtClean="0"/>
              <a:t>存档加密密钥</a:t>
            </a:r>
          </a:p>
          <a:p>
            <a:pPr lvl="1" eaLnBrk="1" hangingPunct="1"/>
            <a:r>
              <a:rPr lang="zh-CN" altLang="en-US" smtClean="0"/>
              <a:t>密钥丢失或执法部门需要时提供</a:t>
            </a:r>
          </a:p>
          <a:p>
            <a:pPr eaLnBrk="1" hangingPunct="1"/>
            <a:r>
              <a:rPr lang="zh-CN" altLang="en-US" smtClean="0"/>
              <a:t>签名服务器</a:t>
            </a:r>
          </a:p>
          <a:p>
            <a:pPr lvl="1" eaLnBrk="1" hangingPunct="1"/>
            <a:r>
              <a:rPr lang="zh-CN" altLang="en-US" smtClean="0"/>
              <a:t>专门为用户事务执行集中的签名和验证</a:t>
            </a:r>
          </a:p>
          <a:p>
            <a:pPr lvl="2" eaLnBrk="1" hangingPunct="1"/>
            <a:r>
              <a:rPr lang="zh-CN" altLang="en-US" smtClean="0"/>
              <a:t>没有提供数字签名，但应用了数字签名的事务处理或文件管理的应用程序</a:t>
            </a:r>
          </a:p>
          <a:p>
            <a:pPr lvl="2" eaLnBrk="1" hangingPunct="1"/>
            <a:r>
              <a:rPr lang="zh-CN" altLang="en-US" smtClean="0"/>
              <a:t>数字公证人</a:t>
            </a:r>
          </a:p>
        </p:txBody>
      </p:sp>
      <p:pic>
        <p:nvPicPr>
          <p:cNvPr id="1074180"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71894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4179">
                                            <p:txEl>
                                              <p:pRg st="0" end="0"/>
                                            </p:txEl>
                                          </p:spTgt>
                                        </p:tgtEl>
                                        <p:attrNameLst>
                                          <p:attrName>style.visibility</p:attrName>
                                        </p:attrNameLst>
                                      </p:cBhvr>
                                      <p:to>
                                        <p:strVal val="visible"/>
                                      </p:to>
                                    </p:set>
                                    <p:anim calcmode="lin" valueType="num">
                                      <p:cBhvr additive="base">
                                        <p:cTn id="7" dur="500" fill="hold"/>
                                        <p:tgtEl>
                                          <p:spTgt spid="10741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74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74179">
                                            <p:txEl>
                                              <p:pRg st="1" end="1"/>
                                            </p:txEl>
                                          </p:spTgt>
                                        </p:tgtEl>
                                        <p:attrNameLst>
                                          <p:attrName>style.visibility</p:attrName>
                                        </p:attrNameLst>
                                      </p:cBhvr>
                                      <p:to>
                                        <p:strVal val="visible"/>
                                      </p:to>
                                    </p:set>
                                    <p:anim calcmode="lin" valueType="num">
                                      <p:cBhvr additive="base">
                                        <p:cTn id="13" dur="500" fill="hold"/>
                                        <p:tgtEl>
                                          <p:spTgt spid="10741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741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74179">
                                            <p:txEl>
                                              <p:pRg st="2" end="2"/>
                                            </p:txEl>
                                          </p:spTgt>
                                        </p:tgtEl>
                                        <p:attrNameLst>
                                          <p:attrName>style.visibility</p:attrName>
                                        </p:attrNameLst>
                                      </p:cBhvr>
                                      <p:to>
                                        <p:strVal val="visible"/>
                                      </p:to>
                                    </p:set>
                                    <p:anim calcmode="lin" valueType="num">
                                      <p:cBhvr additive="base">
                                        <p:cTn id="19" dur="500" fill="hold"/>
                                        <p:tgtEl>
                                          <p:spTgt spid="10741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741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74179">
                                            <p:txEl>
                                              <p:pRg st="3" end="3"/>
                                            </p:txEl>
                                          </p:spTgt>
                                        </p:tgtEl>
                                        <p:attrNameLst>
                                          <p:attrName>style.visibility</p:attrName>
                                        </p:attrNameLst>
                                      </p:cBhvr>
                                      <p:to>
                                        <p:strVal val="visible"/>
                                      </p:to>
                                    </p:set>
                                    <p:anim calcmode="lin" valueType="num">
                                      <p:cBhvr additive="base">
                                        <p:cTn id="25" dur="500" fill="hold"/>
                                        <p:tgtEl>
                                          <p:spTgt spid="10741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741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74179">
                                            <p:txEl>
                                              <p:pRg st="4" end="4"/>
                                            </p:txEl>
                                          </p:spTgt>
                                        </p:tgtEl>
                                        <p:attrNameLst>
                                          <p:attrName>style.visibility</p:attrName>
                                        </p:attrNameLst>
                                      </p:cBhvr>
                                      <p:to>
                                        <p:strVal val="visible"/>
                                      </p:to>
                                    </p:set>
                                    <p:anim calcmode="lin" valueType="num">
                                      <p:cBhvr additive="base">
                                        <p:cTn id="31" dur="500" fill="hold"/>
                                        <p:tgtEl>
                                          <p:spTgt spid="107417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741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74179">
                                            <p:txEl>
                                              <p:pRg st="5" end="5"/>
                                            </p:txEl>
                                          </p:spTgt>
                                        </p:tgtEl>
                                        <p:attrNameLst>
                                          <p:attrName>style.visibility</p:attrName>
                                        </p:attrNameLst>
                                      </p:cBhvr>
                                      <p:to>
                                        <p:strVal val="visible"/>
                                      </p:to>
                                    </p:set>
                                    <p:anim calcmode="lin" valueType="num">
                                      <p:cBhvr additive="base">
                                        <p:cTn id="37" dur="500" fill="hold"/>
                                        <p:tgtEl>
                                          <p:spTgt spid="107417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741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74179">
                                            <p:txEl>
                                              <p:pRg st="6" end="6"/>
                                            </p:txEl>
                                          </p:spTgt>
                                        </p:tgtEl>
                                        <p:attrNameLst>
                                          <p:attrName>style.visibility</p:attrName>
                                        </p:attrNameLst>
                                      </p:cBhvr>
                                      <p:to>
                                        <p:strVal val="visible"/>
                                      </p:to>
                                    </p:set>
                                    <p:anim calcmode="lin" valueType="num">
                                      <p:cBhvr additive="base">
                                        <p:cTn id="43" dur="500" fill="hold"/>
                                        <p:tgtEl>
                                          <p:spTgt spid="107417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741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074180"/>
                                        </p:tgtEl>
                                        <p:attrNameLst>
                                          <p:attrName>style.visibility</p:attrName>
                                        </p:attrNameLst>
                                      </p:cBhvr>
                                      <p:to>
                                        <p:strVal val="visible"/>
                                      </p:to>
                                    </p:set>
                                    <p:anim calcmode="lin" valueType="num">
                                      <p:cBhvr additive="base">
                                        <p:cTn id="49" dur="500" fill="hold"/>
                                        <p:tgtEl>
                                          <p:spTgt spid="1074180"/>
                                        </p:tgtEl>
                                        <p:attrNameLst>
                                          <p:attrName>ppt_x</p:attrName>
                                        </p:attrNameLst>
                                      </p:cBhvr>
                                      <p:tavLst>
                                        <p:tav tm="0">
                                          <p:val>
                                            <p:strVal val="1+#ppt_w/2"/>
                                          </p:val>
                                        </p:tav>
                                        <p:tav tm="100000">
                                          <p:val>
                                            <p:strVal val="#ppt_x"/>
                                          </p:val>
                                        </p:tav>
                                      </p:tavLst>
                                    </p:anim>
                                    <p:anim calcmode="lin" valueType="num">
                                      <p:cBhvr additive="base">
                                        <p:cTn id="50" dur="500" fill="hold"/>
                                        <p:tgtEl>
                                          <p:spTgt spid="1074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17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094C953C-1CF7-4E49-94C1-D6A92FEF2FEF}" type="slidenum">
              <a:rPr lang="en-US" altLang="zh-CN" sz="1400"/>
              <a:pPr algn="l">
                <a:spcBef>
                  <a:spcPct val="0"/>
                </a:spcBef>
                <a:buFontTx/>
                <a:buNone/>
              </a:pPr>
              <a:t>57</a:t>
            </a:fld>
            <a:endParaRPr lang="en-US" altLang="zh-CN" sz="1400"/>
          </a:p>
        </p:txBody>
      </p:sp>
      <p:sp>
        <p:nvSpPr>
          <p:cNvPr id="36867" name="Rectangle 2"/>
          <p:cNvSpPr>
            <a:spLocks noChangeArrowheads="1"/>
          </p:cNvSpPr>
          <p:nvPr>
            <p:ph type="title"/>
          </p:nvPr>
        </p:nvSpPr>
        <p:spPr/>
        <p:txBody>
          <a:bodyPr/>
          <a:lstStyle/>
          <a:p>
            <a:pPr eaLnBrk="1" hangingPunct="1"/>
            <a:r>
              <a:rPr lang="zh-CN" altLang="en-US" smtClean="0"/>
              <a:t>证书</a:t>
            </a:r>
          </a:p>
        </p:txBody>
      </p:sp>
      <p:sp>
        <p:nvSpPr>
          <p:cNvPr id="1054723" name="Rectangle 3"/>
          <p:cNvSpPr>
            <a:spLocks noChangeArrowheads="1"/>
          </p:cNvSpPr>
          <p:nvPr>
            <p:ph type="body" idx="1"/>
          </p:nvPr>
        </p:nvSpPr>
        <p:spPr/>
        <p:txBody>
          <a:bodyPr/>
          <a:lstStyle/>
          <a:p>
            <a:pPr eaLnBrk="1" hangingPunct="1"/>
            <a:r>
              <a:rPr lang="zh-CN" altLang="en-US" smtClean="0"/>
              <a:t>公钥体制的一种密钥管理媒介</a:t>
            </a:r>
          </a:p>
          <a:p>
            <a:pPr eaLnBrk="1" hangingPunct="1"/>
            <a:r>
              <a:rPr lang="zh-CN" altLang="en-US" smtClean="0"/>
              <a:t>权威性的电子文档，网络身份证</a:t>
            </a:r>
          </a:p>
          <a:p>
            <a:pPr eaLnBrk="1" hangingPunct="1"/>
            <a:r>
              <a:rPr lang="zh-CN" altLang="en-US" smtClean="0"/>
              <a:t>证明主体身份及其公钥的合法性</a:t>
            </a:r>
          </a:p>
          <a:p>
            <a:pPr eaLnBrk="1" hangingPunct="1"/>
            <a:r>
              <a:rPr lang="zh-CN" altLang="en-US" smtClean="0"/>
              <a:t>含有主体的身份和公钥</a:t>
            </a:r>
          </a:p>
          <a:p>
            <a:pPr eaLnBrk="1" hangingPunct="1"/>
            <a:r>
              <a:rPr lang="zh-CN" altLang="en-US" smtClean="0"/>
              <a:t>用</a:t>
            </a:r>
            <a:r>
              <a:rPr lang="en-US" altLang="zh-CN" smtClean="0"/>
              <a:t>CA</a:t>
            </a:r>
            <a:r>
              <a:rPr lang="zh-CN" altLang="en-US" smtClean="0"/>
              <a:t>的私钥签名</a:t>
            </a:r>
          </a:p>
        </p:txBody>
      </p:sp>
    </p:spTree>
    <p:extLst>
      <p:ext uri="{BB962C8B-B14F-4D97-AF65-F5344CB8AC3E}">
        <p14:creationId xmlns:p14="http://schemas.microsoft.com/office/powerpoint/2010/main" val="28237747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54723">
                                            <p:txEl>
                                              <p:pRg st="0" end="0"/>
                                            </p:txEl>
                                          </p:spTgt>
                                        </p:tgtEl>
                                        <p:attrNameLst>
                                          <p:attrName>style.visibility</p:attrName>
                                        </p:attrNameLst>
                                      </p:cBhvr>
                                      <p:to>
                                        <p:strVal val="visible"/>
                                      </p:to>
                                    </p:set>
                                    <p:anim calcmode="lin" valueType="num">
                                      <p:cBhvr additive="base">
                                        <p:cTn id="7" dur="500" fill="hold"/>
                                        <p:tgtEl>
                                          <p:spTgt spid="10547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54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54723">
                                            <p:txEl>
                                              <p:pRg st="1" end="1"/>
                                            </p:txEl>
                                          </p:spTgt>
                                        </p:tgtEl>
                                        <p:attrNameLst>
                                          <p:attrName>style.visibility</p:attrName>
                                        </p:attrNameLst>
                                      </p:cBhvr>
                                      <p:to>
                                        <p:strVal val="visible"/>
                                      </p:to>
                                    </p:set>
                                    <p:anim calcmode="lin" valueType="num">
                                      <p:cBhvr additive="base">
                                        <p:cTn id="13" dur="500" fill="hold"/>
                                        <p:tgtEl>
                                          <p:spTgt spid="105472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54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54723">
                                            <p:txEl>
                                              <p:pRg st="2" end="2"/>
                                            </p:txEl>
                                          </p:spTgt>
                                        </p:tgtEl>
                                        <p:attrNameLst>
                                          <p:attrName>style.visibility</p:attrName>
                                        </p:attrNameLst>
                                      </p:cBhvr>
                                      <p:to>
                                        <p:strVal val="visible"/>
                                      </p:to>
                                    </p:set>
                                    <p:anim calcmode="lin" valueType="num">
                                      <p:cBhvr additive="base">
                                        <p:cTn id="19" dur="500" fill="hold"/>
                                        <p:tgtEl>
                                          <p:spTgt spid="105472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54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54723">
                                            <p:txEl>
                                              <p:pRg st="3" end="3"/>
                                            </p:txEl>
                                          </p:spTgt>
                                        </p:tgtEl>
                                        <p:attrNameLst>
                                          <p:attrName>style.visibility</p:attrName>
                                        </p:attrNameLst>
                                      </p:cBhvr>
                                      <p:to>
                                        <p:strVal val="visible"/>
                                      </p:to>
                                    </p:set>
                                    <p:anim calcmode="lin" valueType="num">
                                      <p:cBhvr additive="base">
                                        <p:cTn id="25" dur="500" fill="hold"/>
                                        <p:tgtEl>
                                          <p:spTgt spid="105472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547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54723">
                                            <p:txEl>
                                              <p:pRg st="4" end="4"/>
                                            </p:txEl>
                                          </p:spTgt>
                                        </p:tgtEl>
                                        <p:attrNameLst>
                                          <p:attrName>style.visibility</p:attrName>
                                        </p:attrNameLst>
                                      </p:cBhvr>
                                      <p:to>
                                        <p:strVal val="visible"/>
                                      </p:to>
                                    </p:set>
                                    <p:anim calcmode="lin" valueType="num">
                                      <p:cBhvr additive="base">
                                        <p:cTn id="31" dur="500" fill="hold"/>
                                        <p:tgtEl>
                                          <p:spTgt spid="105472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547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5DFC7AB8-8F1E-43BD-9574-CF0D8B30A3F7}" type="slidenum">
              <a:rPr lang="en-US" altLang="zh-CN" sz="1400"/>
              <a:pPr>
                <a:spcBef>
                  <a:spcPct val="0"/>
                </a:spcBef>
                <a:buFontTx/>
                <a:buNone/>
              </a:pPr>
              <a:t>58</a:t>
            </a:fld>
            <a:endParaRPr lang="en-US" altLang="zh-CN" sz="1400"/>
          </a:p>
        </p:txBody>
      </p:sp>
      <p:sp>
        <p:nvSpPr>
          <p:cNvPr id="37891" name="Rectangle 2"/>
          <p:cNvSpPr>
            <a:spLocks noChangeArrowheads="1"/>
          </p:cNvSpPr>
          <p:nvPr>
            <p:ph type="title"/>
          </p:nvPr>
        </p:nvSpPr>
        <p:spPr/>
        <p:txBody>
          <a:bodyPr/>
          <a:lstStyle/>
          <a:p>
            <a:pPr eaLnBrk="1" hangingPunct="1"/>
            <a:r>
              <a:rPr lang="en-US" altLang="zh-CN" smtClean="0"/>
              <a:t>X.509</a:t>
            </a:r>
            <a:r>
              <a:rPr lang="zh-CN" altLang="en-US" smtClean="0"/>
              <a:t>证书格式</a:t>
            </a:r>
          </a:p>
        </p:txBody>
      </p:sp>
      <p:sp>
        <p:nvSpPr>
          <p:cNvPr id="37892" name="Rectangle 3"/>
          <p:cNvSpPr>
            <a:spLocks noChangeArrowheads="1"/>
          </p:cNvSpPr>
          <p:nvPr/>
        </p:nvSpPr>
        <p:spPr bwMode="auto">
          <a:xfrm>
            <a:off x="2819400" y="1676400"/>
            <a:ext cx="3657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37893" name="Rectangle 4"/>
          <p:cNvSpPr>
            <a:spLocks noChangeArrowheads="1"/>
          </p:cNvSpPr>
          <p:nvPr/>
        </p:nvSpPr>
        <p:spPr bwMode="auto">
          <a:xfrm>
            <a:off x="1905000" y="1600200"/>
            <a:ext cx="3810000" cy="457200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1077253" name="Group 5"/>
          <p:cNvGraphicFramePr>
            <a:graphicFrameLocks noGrp="1"/>
          </p:cNvGraphicFramePr>
          <p:nvPr>
            <p:ph idx="1"/>
          </p:nvPr>
        </p:nvGraphicFramePr>
        <p:xfrm>
          <a:off x="2133600" y="1752600"/>
          <a:ext cx="3355975" cy="3184525"/>
        </p:xfrm>
        <a:graphic>
          <a:graphicData uri="http://schemas.openxmlformats.org/drawingml/2006/table">
            <a:tbl>
              <a:tblPr/>
              <a:tblGrid>
                <a:gridCol w="3355975">
                  <a:extLst>
                    <a:ext uri="{9D8B030D-6E8A-4147-A177-3AD203B41FA5}">
                      <a16:colId xmlns:a16="http://schemas.microsoft.com/office/drawing/2014/main" val="20000"/>
                    </a:ext>
                  </a:extLst>
                </a:gridCol>
              </a:tblGrid>
              <a:tr h="4811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序列号</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颁发者</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X.500</a:t>
                      </a:r>
                      <a:r>
                        <a:rPr kumimoji="0" lang="zh-CN" altLang="en-US" sz="1800" b="0" i="0" u="none" strike="noStrike" cap="none" normalizeH="0" baseline="0" smtClean="0">
                          <a:ln>
                            <a:noFill/>
                          </a:ln>
                          <a:solidFill>
                            <a:schemeClr val="tx1"/>
                          </a:solidFill>
                          <a:effectLst/>
                          <a:latin typeface="Arial" pitchFamily="34" charset="0"/>
                          <a:ea typeface="宋体" pitchFamily="2" charset="-122"/>
                        </a:rPr>
                        <a:t>唯一标识名</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有效期</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主体</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X.500</a:t>
                      </a:r>
                      <a:r>
                        <a:rPr kumimoji="0" lang="zh-CN" altLang="en-US" sz="1800" b="0" i="0" u="none" strike="noStrike" cap="none" normalizeH="0" baseline="0" smtClean="0">
                          <a:ln>
                            <a:noFill/>
                          </a:ln>
                          <a:solidFill>
                            <a:schemeClr val="tx1"/>
                          </a:solidFill>
                          <a:effectLst/>
                          <a:latin typeface="Arial" pitchFamily="34" charset="0"/>
                          <a:ea typeface="宋体" pitchFamily="2" charset="-122"/>
                        </a:rPr>
                        <a:t>唯一标识名</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主体公钥信息</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49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密钥</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a:t>
                      </a:r>
                      <a:r>
                        <a:rPr kumimoji="0" lang="zh-CN" altLang="en-US" sz="1800" b="0" i="0" u="none" strike="noStrike" cap="none" normalizeH="0" baseline="0" smtClean="0">
                          <a:ln>
                            <a:noFill/>
                          </a:ln>
                          <a:solidFill>
                            <a:schemeClr val="tx1"/>
                          </a:solidFill>
                          <a:effectLst/>
                          <a:latin typeface="Arial" pitchFamily="34" charset="0"/>
                          <a:ea typeface="宋体" pitchFamily="2" charset="-122"/>
                        </a:rPr>
                        <a:t>证书用法</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35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扩展</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7912" name="Rectangle 23"/>
          <p:cNvSpPr>
            <a:spLocks noChangeArrowheads="1"/>
          </p:cNvSpPr>
          <p:nvPr/>
        </p:nvSpPr>
        <p:spPr bwMode="auto">
          <a:xfrm>
            <a:off x="2209800" y="5410200"/>
            <a:ext cx="3276600" cy="60960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buClr>
                <a:schemeClr val="hlink"/>
              </a:buClr>
              <a:buSzPct val="85000"/>
              <a:buFont typeface="Wingdings" panose="05000000000000000000" pitchFamily="2" charset="2"/>
              <a:buNone/>
            </a:pPr>
            <a:r>
              <a:rPr lang="zh-CN" altLang="en-US" sz="2400" b="1">
                <a:solidFill>
                  <a:srgbClr val="00504E"/>
                </a:solidFill>
                <a:cs typeface="Arial" panose="020B0604020202020204" pitchFamily="34" charset="0"/>
              </a:rPr>
              <a:t>认证机构数字签名</a:t>
            </a:r>
          </a:p>
        </p:txBody>
      </p:sp>
      <p:sp>
        <p:nvSpPr>
          <p:cNvPr id="37913" name="AutoShape 24"/>
          <p:cNvSpPr>
            <a:spLocks/>
          </p:cNvSpPr>
          <p:nvPr/>
        </p:nvSpPr>
        <p:spPr bwMode="auto">
          <a:xfrm>
            <a:off x="5562600" y="1752600"/>
            <a:ext cx="838200" cy="3276600"/>
          </a:xfrm>
          <a:prstGeom prst="rightBrace">
            <a:avLst>
              <a:gd name="adj1" fmla="val 32576"/>
              <a:gd name="adj2" fmla="val 50000"/>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37914" name="AutoShape 25"/>
          <p:cNvSpPr>
            <a:spLocks noChangeArrowheads="1"/>
          </p:cNvSpPr>
          <p:nvPr/>
        </p:nvSpPr>
        <p:spPr bwMode="auto">
          <a:xfrm>
            <a:off x="6553200" y="3048000"/>
            <a:ext cx="1295400" cy="914400"/>
          </a:xfrm>
          <a:prstGeom prst="roundRect">
            <a:avLst>
              <a:gd name="adj" fmla="val 16667"/>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buClr>
                <a:schemeClr val="hlink"/>
              </a:buClr>
              <a:buSzPct val="85000"/>
              <a:buFont typeface="Wingdings" panose="05000000000000000000" pitchFamily="2" charset="2"/>
              <a:buNone/>
            </a:pPr>
            <a:r>
              <a:rPr lang="zh-CN" altLang="en-US" sz="2400" b="1">
                <a:solidFill>
                  <a:srgbClr val="00504E"/>
                </a:solidFill>
                <a:cs typeface="Arial" panose="020B0604020202020204" pitchFamily="34" charset="0"/>
              </a:rPr>
              <a:t>签名</a:t>
            </a:r>
          </a:p>
          <a:p>
            <a:pPr algn="ctr" eaLnBrk="1" hangingPunct="1">
              <a:buClr>
                <a:schemeClr val="hlink"/>
              </a:buClr>
              <a:buSzPct val="85000"/>
              <a:buFont typeface="Wingdings" panose="05000000000000000000" pitchFamily="2" charset="2"/>
              <a:buNone/>
            </a:pPr>
            <a:r>
              <a:rPr lang="zh-CN" altLang="en-US" sz="2400" b="1">
                <a:solidFill>
                  <a:srgbClr val="00504E"/>
                </a:solidFill>
                <a:cs typeface="Arial" panose="020B0604020202020204" pitchFamily="34" charset="0"/>
              </a:rPr>
              <a:t>生成</a:t>
            </a:r>
          </a:p>
        </p:txBody>
      </p:sp>
      <p:sp>
        <p:nvSpPr>
          <p:cNvPr id="37915" name="Text Box 26"/>
          <p:cNvSpPr txBox="1">
            <a:spLocks noChangeArrowheads="1"/>
          </p:cNvSpPr>
          <p:nvPr/>
        </p:nvSpPr>
        <p:spPr bwMode="auto">
          <a:xfrm>
            <a:off x="6629400" y="1524000"/>
            <a:ext cx="8382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228600" indent="-228600">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cs typeface="Arial" panose="020B0604020202020204" pitchFamily="34" charset="0"/>
              </a:rPr>
              <a:t>  </a:t>
            </a:r>
            <a:r>
              <a:rPr lang="zh-CN" altLang="en-US" sz="2400" b="1">
                <a:solidFill>
                  <a:srgbClr val="00504E"/>
                </a:solidFill>
                <a:cs typeface="Arial" panose="020B0604020202020204" pitchFamily="34" charset="0"/>
              </a:rPr>
              <a:t>认证机构私钥</a:t>
            </a:r>
          </a:p>
        </p:txBody>
      </p:sp>
      <p:sp>
        <p:nvSpPr>
          <p:cNvPr id="37916" name="Line 27"/>
          <p:cNvSpPr>
            <a:spLocks noChangeShapeType="1"/>
          </p:cNvSpPr>
          <p:nvPr/>
        </p:nvSpPr>
        <p:spPr bwMode="auto">
          <a:xfrm>
            <a:off x="7239000" y="25908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7917" name="Group 28"/>
          <p:cNvGrpSpPr>
            <a:grpSpLocks/>
          </p:cNvGrpSpPr>
          <p:nvPr/>
        </p:nvGrpSpPr>
        <p:grpSpPr bwMode="auto">
          <a:xfrm>
            <a:off x="5562600" y="3962400"/>
            <a:ext cx="1676400" cy="1752600"/>
            <a:chOff x="3504" y="2496"/>
            <a:chExt cx="1056" cy="1104"/>
          </a:xfrm>
        </p:grpSpPr>
        <p:sp>
          <p:nvSpPr>
            <p:cNvPr id="37918" name="Line 29"/>
            <p:cNvSpPr>
              <a:spLocks noChangeShapeType="1"/>
            </p:cNvSpPr>
            <p:nvPr/>
          </p:nvSpPr>
          <p:spPr bwMode="auto">
            <a:xfrm>
              <a:off x="4560" y="2496"/>
              <a:ext cx="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9" name="Line 30"/>
            <p:cNvSpPr>
              <a:spLocks noChangeShapeType="1"/>
            </p:cNvSpPr>
            <p:nvPr/>
          </p:nvSpPr>
          <p:spPr bwMode="auto">
            <a:xfrm flipH="1">
              <a:off x="3504" y="3264"/>
              <a:ext cx="1056"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98942055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2"/>
          <p:cNvSpPr>
            <a:spLocks noGrp="1"/>
          </p:cNvSpPr>
          <p:nvPr>
            <p:ph type="sldNum" sz="quarter" idx="12"/>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BF9D1FAA-E389-443E-8BCE-2FD7C2488920}" type="slidenum">
              <a:rPr lang="en-US" altLang="zh-CN" sz="1400"/>
              <a:pPr algn="l">
                <a:spcBef>
                  <a:spcPct val="0"/>
                </a:spcBef>
                <a:buFontTx/>
                <a:buNone/>
              </a:pPr>
              <a:t>59</a:t>
            </a:fld>
            <a:endParaRPr lang="en-US" altLang="zh-CN" sz="1400"/>
          </a:p>
        </p:txBody>
      </p:sp>
      <p:sp>
        <p:nvSpPr>
          <p:cNvPr id="38915" name="Rectangle 2"/>
          <p:cNvSpPr>
            <a:spLocks noChangeArrowheads="1"/>
          </p:cNvSpPr>
          <p:nvPr>
            <p:ph type="title"/>
          </p:nvPr>
        </p:nvSpPr>
        <p:spPr/>
        <p:txBody>
          <a:bodyPr/>
          <a:lstStyle/>
          <a:p>
            <a:pPr eaLnBrk="1" hangingPunct="1"/>
            <a:r>
              <a:rPr lang="zh-CN" altLang="en-US" smtClean="0"/>
              <a:t>电子世界的证书</a:t>
            </a:r>
            <a:r>
              <a:rPr lang="en-US" altLang="zh-CN" smtClean="0">
                <a:latin typeface="华文细黑" panose="02010600040101010101" pitchFamily="2" charset="-122"/>
              </a:rPr>
              <a:t>——</a:t>
            </a:r>
            <a:r>
              <a:rPr lang="zh-CN" altLang="en-US" smtClean="0"/>
              <a:t>数字证书</a:t>
            </a:r>
          </a:p>
        </p:txBody>
      </p:sp>
      <p:pic>
        <p:nvPicPr>
          <p:cNvPr id="38916" name="Picture 3" descr="zhengshu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17650"/>
            <a:ext cx="5700713"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04024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汪定</a:t>
            </a:r>
            <a:r>
              <a:rPr lang="en-US" altLang="zh-CN" dirty="0"/>
              <a:t>2015</a:t>
            </a:r>
            <a:r>
              <a:rPr lang="zh-CN" altLang="en-US" dirty="0"/>
              <a:t>：口令认证</a:t>
            </a:r>
          </a:p>
        </p:txBody>
      </p:sp>
      <p:pic>
        <p:nvPicPr>
          <p:cNvPr id="4" name="图片 3"/>
          <p:cNvPicPr>
            <a:picLocks noChangeAspect="1"/>
          </p:cNvPicPr>
          <p:nvPr/>
        </p:nvPicPr>
        <p:blipFill>
          <a:blip r:embed="rId3"/>
          <a:stretch>
            <a:fillRect/>
          </a:stretch>
        </p:blipFill>
        <p:spPr>
          <a:xfrm>
            <a:off x="1150938" y="1196975"/>
            <a:ext cx="6743700" cy="4829175"/>
          </a:xfrm>
          <a:prstGeom prst="rect">
            <a:avLst/>
          </a:prstGeom>
        </p:spPr>
      </p:pic>
    </p:spTree>
    <p:extLst>
      <p:ext uri="{BB962C8B-B14F-4D97-AF65-F5344CB8AC3E}">
        <p14:creationId xmlns:p14="http://schemas.microsoft.com/office/powerpoint/2010/main" val="22543226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2"/>
          <p:cNvSpPr>
            <a:spLocks noGrp="1"/>
          </p:cNvSpPr>
          <p:nvPr>
            <p:ph type="sldNum" sz="quarter" idx="12"/>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78A523A3-DA55-4963-B366-936A1D7FEF7D}" type="slidenum">
              <a:rPr lang="en-US" altLang="zh-CN" sz="1400"/>
              <a:pPr algn="l">
                <a:spcBef>
                  <a:spcPct val="0"/>
                </a:spcBef>
                <a:buFontTx/>
                <a:buNone/>
              </a:pPr>
              <a:t>60</a:t>
            </a:fld>
            <a:endParaRPr lang="en-US" altLang="zh-CN" sz="1400"/>
          </a:p>
        </p:txBody>
      </p:sp>
      <p:sp>
        <p:nvSpPr>
          <p:cNvPr id="39939" name="Rectangle 2"/>
          <p:cNvSpPr>
            <a:spLocks noChangeArrowheads="1"/>
          </p:cNvSpPr>
          <p:nvPr>
            <p:ph type="title"/>
          </p:nvPr>
        </p:nvSpPr>
        <p:spPr/>
        <p:txBody>
          <a:bodyPr/>
          <a:lstStyle/>
          <a:p>
            <a:pPr eaLnBrk="1" hangingPunct="1"/>
            <a:r>
              <a:rPr lang="zh-CN" altLang="en-US" smtClean="0"/>
              <a:t>电子世界的证书</a:t>
            </a:r>
            <a:r>
              <a:rPr lang="en-US" altLang="zh-CN" smtClean="0">
                <a:latin typeface="华文细黑" panose="02010600040101010101" pitchFamily="2" charset="-122"/>
              </a:rPr>
              <a:t>——</a:t>
            </a:r>
            <a:r>
              <a:rPr lang="zh-CN" altLang="en-US" smtClean="0"/>
              <a:t>数字证书</a:t>
            </a:r>
          </a:p>
        </p:txBody>
      </p:sp>
      <p:pic>
        <p:nvPicPr>
          <p:cNvPr id="39940" name="Picture 3" descr="zhengshu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3" y="1581150"/>
            <a:ext cx="44513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62480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9CA8F3FD-5C23-4CD7-A2F2-E05A9588D303}" type="slidenum">
              <a:rPr lang="en-US" altLang="zh-CN" sz="1400"/>
              <a:pPr algn="l">
                <a:spcBef>
                  <a:spcPct val="0"/>
                </a:spcBef>
                <a:buFontTx/>
                <a:buNone/>
              </a:pPr>
              <a:t>61</a:t>
            </a:fld>
            <a:endParaRPr lang="en-US" altLang="zh-CN" sz="1400"/>
          </a:p>
        </p:txBody>
      </p:sp>
      <p:sp>
        <p:nvSpPr>
          <p:cNvPr id="40963" name="Rectangle 2"/>
          <p:cNvSpPr>
            <a:spLocks noChangeArrowheads="1"/>
          </p:cNvSpPr>
          <p:nvPr>
            <p:ph type="title"/>
          </p:nvPr>
        </p:nvSpPr>
        <p:spPr/>
        <p:txBody>
          <a:bodyPr/>
          <a:lstStyle/>
          <a:p>
            <a:pPr eaLnBrk="1" hangingPunct="1"/>
            <a:r>
              <a:rPr lang="zh-CN" altLang="en-US" smtClean="0"/>
              <a:t>电子世界的证书</a:t>
            </a:r>
            <a:r>
              <a:rPr lang="en-US" altLang="zh-CN" smtClean="0">
                <a:latin typeface="华文细黑" panose="02010600040101010101" pitchFamily="2" charset="-122"/>
              </a:rPr>
              <a:t>——</a:t>
            </a:r>
            <a:r>
              <a:rPr lang="zh-CN" altLang="en-US" smtClean="0"/>
              <a:t>数字证书</a:t>
            </a:r>
          </a:p>
        </p:txBody>
      </p:sp>
      <p:pic>
        <p:nvPicPr>
          <p:cNvPr id="40964" name="Picture 3" descr="zhengshu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1666875"/>
            <a:ext cx="433387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503398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7FD49A20-FEA8-4D86-99FB-9EEEA5BF4A03}" type="slidenum">
              <a:rPr lang="en-US" altLang="zh-CN" sz="1400"/>
              <a:pPr algn="l">
                <a:spcBef>
                  <a:spcPct val="0"/>
                </a:spcBef>
                <a:buFontTx/>
                <a:buNone/>
              </a:pPr>
              <a:t>62</a:t>
            </a:fld>
            <a:endParaRPr lang="en-US" altLang="zh-CN" sz="1400"/>
          </a:p>
        </p:txBody>
      </p:sp>
      <p:sp>
        <p:nvSpPr>
          <p:cNvPr id="41987" name="Rectangle 2"/>
          <p:cNvSpPr>
            <a:spLocks noChangeArrowheads="1"/>
          </p:cNvSpPr>
          <p:nvPr>
            <p:ph type="title"/>
          </p:nvPr>
        </p:nvSpPr>
        <p:spPr/>
        <p:txBody>
          <a:bodyPr/>
          <a:lstStyle/>
          <a:p>
            <a:pPr eaLnBrk="1" hangingPunct="1"/>
            <a:r>
              <a:rPr lang="zh-CN" altLang="en-US" smtClean="0"/>
              <a:t>电子世界的证书</a:t>
            </a:r>
            <a:r>
              <a:rPr lang="en-US" altLang="zh-CN" smtClean="0">
                <a:latin typeface="华文细黑" panose="02010600040101010101" pitchFamily="2" charset="-122"/>
              </a:rPr>
              <a:t>——</a:t>
            </a:r>
            <a:r>
              <a:rPr lang="zh-CN" altLang="en-US" smtClean="0"/>
              <a:t>数字证书</a:t>
            </a:r>
          </a:p>
        </p:txBody>
      </p:sp>
      <p:pic>
        <p:nvPicPr>
          <p:cNvPr id="41988" name="Picture 3" descr="zhengshu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519238"/>
            <a:ext cx="4479925" cy="488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3513895"/>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1DA80C97-864F-4B83-A913-3813C8EC1DB1}" type="slidenum">
              <a:rPr lang="en-US" altLang="zh-CN" sz="1400"/>
              <a:pPr algn="l">
                <a:spcBef>
                  <a:spcPct val="0"/>
                </a:spcBef>
                <a:buFontTx/>
                <a:buNone/>
              </a:pPr>
              <a:t>63</a:t>
            </a:fld>
            <a:endParaRPr lang="en-US" altLang="zh-CN" sz="1400"/>
          </a:p>
        </p:txBody>
      </p:sp>
      <p:sp>
        <p:nvSpPr>
          <p:cNvPr id="43011" name="Rectangle 2"/>
          <p:cNvSpPr>
            <a:spLocks noChangeArrowheads="1"/>
          </p:cNvSpPr>
          <p:nvPr>
            <p:ph type="title"/>
          </p:nvPr>
        </p:nvSpPr>
        <p:spPr/>
        <p:txBody>
          <a:bodyPr/>
          <a:lstStyle/>
          <a:p>
            <a:pPr eaLnBrk="1" hangingPunct="1"/>
            <a:r>
              <a:rPr lang="zh-CN" altLang="en-US" smtClean="0"/>
              <a:t>电子世界的证书</a:t>
            </a:r>
            <a:r>
              <a:rPr lang="en-US" altLang="zh-CN" smtClean="0">
                <a:latin typeface="华文细黑" panose="02010600040101010101" pitchFamily="2" charset="-122"/>
              </a:rPr>
              <a:t>——</a:t>
            </a:r>
            <a:r>
              <a:rPr lang="zh-CN" altLang="en-US" smtClean="0"/>
              <a:t>数字证书</a:t>
            </a:r>
          </a:p>
        </p:txBody>
      </p:sp>
      <p:sp>
        <p:nvSpPr>
          <p:cNvPr id="1082371" name="Rectangle 3"/>
          <p:cNvSpPr>
            <a:spLocks noChangeArrowheads="1"/>
          </p:cNvSpPr>
          <p:nvPr>
            <p:ph type="body" idx="1"/>
          </p:nvPr>
        </p:nvSpPr>
        <p:spPr/>
        <p:txBody>
          <a:bodyPr/>
          <a:lstStyle/>
          <a:p>
            <a:pPr eaLnBrk="1" hangingPunct="1">
              <a:lnSpc>
                <a:spcPct val="90000"/>
              </a:lnSpc>
            </a:pPr>
            <a:r>
              <a:rPr lang="zh-CN" altLang="en-US" sz="2400" smtClean="0"/>
              <a:t>主题</a:t>
            </a:r>
            <a:r>
              <a:rPr lang="en-US" altLang="zh-CN" sz="2400" smtClean="0"/>
              <a:t>/</a:t>
            </a:r>
            <a:r>
              <a:rPr lang="zh-CN" altLang="en-US" sz="2400" smtClean="0"/>
              <a:t>体（</a:t>
            </a:r>
            <a:r>
              <a:rPr lang="en-US" altLang="zh-CN" sz="2400" smtClean="0"/>
              <a:t>subject</a:t>
            </a:r>
            <a:r>
              <a:rPr lang="zh-CN" altLang="en-US" sz="2400" smtClean="0"/>
              <a:t>）：证书所标识的个人或者实体</a:t>
            </a:r>
          </a:p>
          <a:p>
            <a:pPr eaLnBrk="1" hangingPunct="1">
              <a:lnSpc>
                <a:spcPct val="90000"/>
              </a:lnSpc>
            </a:pPr>
            <a:r>
              <a:rPr lang="zh-CN" altLang="en-US" sz="2400" smtClean="0"/>
              <a:t>公钥：和该主体的私钥对应的公钥</a:t>
            </a:r>
          </a:p>
          <a:p>
            <a:pPr eaLnBrk="1" hangingPunct="1">
              <a:lnSpc>
                <a:spcPct val="90000"/>
              </a:lnSpc>
            </a:pPr>
            <a:r>
              <a:rPr lang="zh-CN" altLang="en-US" sz="2400" smtClean="0"/>
              <a:t>颁发者：生成并对该证书签名的可信的信任源</a:t>
            </a:r>
          </a:p>
          <a:p>
            <a:pPr eaLnBrk="1" hangingPunct="1">
              <a:lnSpc>
                <a:spcPct val="90000"/>
              </a:lnSpc>
            </a:pPr>
            <a:r>
              <a:rPr lang="zh-CN" altLang="en-US" sz="2400" smtClean="0"/>
              <a:t>序列号：唯一标识证书的号码</a:t>
            </a:r>
          </a:p>
          <a:p>
            <a:pPr eaLnBrk="1" hangingPunct="1">
              <a:lnSpc>
                <a:spcPct val="90000"/>
              </a:lnSpc>
            </a:pPr>
            <a:r>
              <a:rPr lang="zh-CN" altLang="en-US" sz="2400" smtClean="0"/>
              <a:t>有效期起始日期：证书可用的起始日期</a:t>
            </a:r>
          </a:p>
          <a:p>
            <a:pPr eaLnBrk="1" hangingPunct="1">
              <a:lnSpc>
                <a:spcPct val="90000"/>
              </a:lnSpc>
            </a:pPr>
            <a:r>
              <a:rPr lang="zh-CN" altLang="en-US" sz="2400" smtClean="0"/>
              <a:t>有效期终止日期</a:t>
            </a:r>
          </a:p>
          <a:p>
            <a:pPr eaLnBrk="1" hangingPunct="1">
              <a:lnSpc>
                <a:spcPct val="90000"/>
              </a:lnSpc>
            </a:pPr>
            <a:r>
              <a:rPr lang="zh-CN" altLang="en-US" sz="2400" smtClean="0"/>
              <a:t>密钥</a:t>
            </a:r>
            <a:r>
              <a:rPr lang="en-US" altLang="zh-CN" sz="2400" smtClean="0"/>
              <a:t>/</a:t>
            </a:r>
            <a:r>
              <a:rPr lang="zh-CN" altLang="en-US" sz="2400" smtClean="0"/>
              <a:t>证书用途：公私密钥对的合法用途</a:t>
            </a:r>
          </a:p>
          <a:p>
            <a:pPr eaLnBrk="1" hangingPunct="1">
              <a:lnSpc>
                <a:spcPct val="90000"/>
              </a:lnSpc>
            </a:pPr>
            <a:r>
              <a:rPr lang="zh-CN" altLang="en-US" sz="2400" smtClean="0"/>
              <a:t>数字签名：证实主体的身份，用颁发者的私钥生成的颁发者的数字签名</a:t>
            </a:r>
          </a:p>
        </p:txBody>
      </p:sp>
      <p:pic>
        <p:nvPicPr>
          <p:cNvPr id="1082372"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9469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2371">
                                            <p:txEl>
                                              <p:pRg st="0" end="0"/>
                                            </p:txEl>
                                          </p:spTgt>
                                        </p:tgtEl>
                                        <p:attrNameLst>
                                          <p:attrName>style.visibility</p:attrName>
                                        </p:attrNameLst>
                                      </p:cBhvr>
                                      <p:to>
                                        <p:strVal val="visible"/>
                                      </p:to>
                                    </p:set>
                                    <p:anim calcmode="lin" valueType="num">
                                      <p:cBhvr additive="base">
                                        <p:cTn id="7" dur="500" fill="hold"/>
                                        <p:tgtEl>
                                          <p:spTgt spid="10823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82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82371">
                                            <p:txEl>
                                              <p:pRg st="1" end="1"/>
                                            </p:txEl>
                                          </p:spTgt>
                                        </p:tgtEl>
                                        <p:attrNameLst>
                                          <p:attrName>style.visibility</p:attrName>
                                        </p:attrNameLst>
                                      </p:cBhvr>
                                      <p:to>
                                        <p:strVal val="visible"/>
                                      </p:to>
                                    </p:set>
                                    <p:anim calcmode="lin" valueType="num">
                                      <p:cBhvr additive="base">
                                        <p:cTn id="13" dur="500" fill="hold"/>
                                        <p:tgtEl>
                                          <p:spTgt spid="10823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82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82371">
                                            <p:txEl>
                                              <p:pRg st="2" end="2"/>
                                            </p:txEl>
                                          </p:spTgt>
                                        </p:tgtEl>
                                        <p:attrNameLst>
                                          <p:attrName>style.visibility</p:attrName>
                                        </p:attrNameLst>
                                      </p:cBhvr>
                                      <p:to>
                                        <p:strVal val="visible"/>
                                      </p:to>
                                    </p:set>
                                    <p:anim calcmode="lin" valueType="num">
                                      <p:cBhvr additive="base">
                                        <p:cTn id="19" dur="500" fill="hold"/>
                                        <p:tgtEl>
                                          <p:spTgt spid="108237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82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82371">
                                            <p:txEl>
                                              <p:pRg st="3" end="3"/>
                                            </p:txEl>
                                          </p:spTgt>
                                        </p:tgtEl>
                                        <p:attrNameLst>
                                          <p:attrName>style.visibility</p:attrName>
                                        </p:attrNameLst>
                                      </p:cBhvr>
                                      <p:to>
                                        <p:strVal val="visible"/>
                                      </p:to>
                                    </p:set>
                                    <p:anim calcmode="lin" valueType="num">
                                      <p:cBhvr additive="base">
                                        <p:cTn id="25" dur="500" fill="hold"/>
                                        <p:tgtEl>
                                          <p:spTgt spid="108237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82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82371">
                                            <p:txEl>
                                              <p:pRg st="4" end="4"/>
                                            </p:txEl>
                                          </p:spTgt>
                                        </p:tgtEl>
                                        <p:attrNameLst>
                                          <p:attrName>style.visibility</p:attrName>
                                        </p:attrNameLst>
                                      </p:cBhvr>
                                      <p:to>
                                        <p:strVal val="visible"/>
                                      </p:to>
                                    </p:set>
                                    <p:anim calcmode="lin" valueType="num">
                                      <p:cBhvr additive="base">
                                        <p:cTn id="31" dur="500" fill="hold"/>
                                        <p:tgtEl>
                                          <p:spTgt spid="108237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82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82371">
                                            <p:txEl>
                                              <p:pRg st="5" end="5"/>
                                            </p:txEl>
                                          </p:spTgt>
                                        </p:tgtEl>
                                        <p:attrNameLst>
                                          <p:attrName>style.visibility</p:attrName>
                                        </p:attrNameLst>
                                      </p:cBhvr>
                                      <p:to>
                                        <p:strVal val="visible"/>
                                      </p:to>
                                    </p:set>
                                    <p:anim calcmode="lin" valueType="num">
                                      <p:cBhvr additive="base">
                                        <p:cTn id="37" dur="500" fill="hold"/>
                                        <p:tgtEl>
                                          <p:spTgt spid="108237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823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82371">
                                            <p:txEl>
                                              <p:pRg st="6" end="6"/>
                                            </p:txEl>
                                          </p:spTgt>
                                        </p:tgtEl>
                                        <p:attrNameLst>
                                          <p:attrName>style.visibility</p:attrName>
                                        </p:attrNameLst>
                                      </p:cBhvr>
                                      <p:to>
                                        <p:strVal val="visible"/>
                                      </p:to>
                                    </p:set>
                                    <p:anim calcmode="lin" valueType="num">
                                      <p:cBhvr additive="base">
                                        <p:cTn id="43" dur="500" fill="hold"/>
                                        <p:tgtEl>
                                          <p:spTgt spid="108237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823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82371">
                                            <p:txEl>
                                              <p:pRg st="7" end="7"/>
                                            </p:txEl>
                                          </p:spTgt>
                                        </p:tgtEl>
                                        <p:attrNameLst>
                                          <p:attrName>style.visibility</p:attrName>
                                        </p:attrNameLst>
                                      </p:cBhvr>
                                      <p:to>
                                        <p:strVal val="visible"/>
                                      </p:to>
                                    </p:set>
                                    <p:anim calcmode="lin" valueType="num">
                                      <p:cBhvr additive="base">
                                        <p:cTn id="49" dur="500" fill="hold"/>
                                        <p:tgtEl>
                                          <p:spTgt spid="108237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8237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1082372"/>
                                        </p:tgtEl>
                                        <p:attrNameLst>
                                          <p:attrName>style.visibility</p:attrName>
                                        </p:attrNameLst>
                                      </p:cBhvr>
                                      <p:to>
                                        <p:strVal val="visible"/>
                                      </p:to>
                                    </p:set>
                                    <p:anim calcmode="lin" valueType="num">
                                      <p:cBhvr additive="base">
                                        <p:cTn id="55" dur="500" fill="hold"/>
                                        <p:tgtEl>
                                          <p:spTgt spid="1082372"/>
                                        </p:tgtEl>
                                        <p:attrNameLst>
                                          <p:attrName>ppt_x</p:attrName>
                                        </p:attrNameLst>
                                      </p:cBhvr>
                                      <p:tavLst>
                                        <p:tav tm="0">
                                          <p:val>
                                            <p:strVal val="1+#ppt_w/2"/>
                                          </p:val>
                                        </p:tav>
                                        <p:tav tm="100000">
                                          <p:val>
                                            <p:strVal val="#ppt_x"/>
                                          </p:val>
                                        </p:tav>
                                      </p:tavLst>
                                    </p:anim>
                                    <p:anim calcmode="lin" valueType="num">
                                      <p:cBhvr additive="base">
                                        <p:cTn id="56" dur="500" fill="hold"/>
                                        <p:tgtEl>
                                          <p:spTgt spid="10823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7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BEB9987C-7938-487A-A2E8-FEDC882FA6B4}" type="slidenum">
              <a:rPr lang="en-US" altLang="zh-CN" sz="1400"/>
              <a:pPr algn="l">
                <a:spcBef>
                  <a:spcPct val="0"/>
                </a:spcBef>
                <a:buFontTx/>
                <a:buNone/>
              </a:pPr>
              <a:t>64</a:t>
            </a:fld>
            <a:endParaRPr lang="en-US" altLang="zh-CN" sz="1400"/>
          </a:p>
        </p:txBody>
      </p:sp>
      <p:sp>
        <p:nvSpPr>
          <p:cNvPr id="44035" name="Rectangle 2"/>
          <p:cNvSpPr>
            <a:spLocks noChangeArrowheads="1"/>
          </p:cNvSpPr>
          <p:nvPr>
            <p:ph type="title"/>
          </p:nvPr>
        </p:nvSpPr>
        <p:spPr/>
        <p:txBody>
          <a:bodyPr/>
          <a:lstStyle/>
          <a:p>
            <a:pPr eaLnBrk="1" hangingPunct="1"/>
            <a:r>
              <a:rPr lang="zh-CN" altLang="en-US" smtClean="0"/>
              <a:t>提交表单后</a:t>
            </a:r>
          </a:p>
        </p:txBody>
      </p:sp>
      <p:sp>
        <p:nvSpPr>
          <p:cNvPr id="1097731" name="Rectangle 3"/>
          <p:cNvSpPr>
            <a:spLocks noChangeArrowheads="1"/>
          </p:cNvSpPr>
          <p:nvPr>
            <p:ph type="body" idx="1"/>
          </p:nvPr>
        </p:nvSpPr>
        <p:spPr/>
        <p:txBody>
          <a:bodyPr/>
          <a:lstStyle/>
          <a:p>
            <a:pPr eaLnBrk="1" hangingPunct="1"/>
            <a:r>
              <a:rPr lang="zh-CN" altLang="en-US" smtClean="0"/>
              <a:t>浏览器生成密钥对</a:t>
            </a:r>
          </a:p>
          <a:p>
            <a:pPr lvl="1" eaLnBrk="1" hangingPunct="1"/>
            <a:r>
              <a:rPr lang="zh-CN" altLang="en-US" smtClean="0"/>
              <a:t>构造素数的随机输入来源于机器上的参数，或用户的随机击键，或随机移动鼠标所形成的输入</a:t>
            </a:r>
          </a:p>
          <a:p>
            <a:pPr eaLnBrk="1" hangingPunct="1"/>
            <a:r>
              <a:rPr lang="zh-CN" altLang="en-US" smtClean="0"/>
              <a:t>私钥存储在一个本地应用程序的密钥存储区内</a:t>
            </a:r>
          </a:p>
          <a:p>
            <a:pPr lvl="1" eaLnBrk="1" hangingPunct="1"/>
            <a:r>
              <a:rPr lang="zh-CN" altLang="en-US" smtClean="0"/>
              <a:t>如果是第一次构造密钥存储区，则根据提示输入口令来构造一个加密</a:t>
            </a:r>
            <a:r>
              <a:rPr lang="en-US" altLang="zh-CN" smtClean="0"/>
              <a:t>/</a:t>
            </a:r>
            <a:r>
              <a:rPr lang="zh-CN" altLang="en-US" smtClean="0"/>
              <a:t>解密密钥存储区的对称密钥</a:t>
            </a:r>
          </a:p>
        </p:txBody>
      </p:sp>
    </p:spTree>
    <p:extLst>
      <p:ext uri="{BB962C8B-B14F-4D97-AF65-F5344CB8AC3E}">
        <p14:creationId xmlns:p14="http://schemas.microsoft.com/office/powerpoint/2010/main" val="38110880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97731">
                                            <p:txEl>
                                              <p:pRg st="0" end="0"/>
                                            </p:txEl>
                                          </p:spTgt>
                                        </p:tgtEl>
                                        <p:attrNameLst>
                                          <p:attrName>style.visibility</p:attrName>
                                        </p:attrNameLst>
                                      </p:cBhvr>
                                      <p:to>
                                        <p:strVal val="visible"/>
                                      </p:to>
                                    </p:set>
                                    <p:anim calcmode="lin" valueType="num">
                                      <p:cBhvr additive="base">
                                        <p:cTn id="7" dur="500" fill="hold"/>
                                        <p:tgtEl>
                                          <p:spTgt spid="10977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977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97731">
                                            <p:txEl>
                                              <p:pRg st="1" end="1"/>
                                            </p:txEl>
                                          </p:spTgt>
                                        </p:tgtEl>
                                        <p:attrNameLst>
                                          <p:attrName>style.visibility</p:attrName>
                                        </p:attrNameLst>
                                      </p:cBhvr>
                                      <p:to>
                                        <p:strVal val="visible"/>
                                      </p:to>
                                    </p:set>
                                    <p:anim calcmode="lin" valueType="num">
                                      <p:cBhvr additive="base">
                                        <p:cTn id="13" dur="500" fill="hold"/>
                                        <p:tgtEl>
                                          <p:spTgt spid="10977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97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97731">
                                            <p:txEl>
                                              <p:pRg st="2" end="2"/>
                                            </p:txEl>
                                          </p:spTgt>
                                        </p:tgtEl>
                                        <p:attrNameLst>
                                          <p:attrName>style.visibility</p:attrName>
                                        </p:attrNameLst>
                                      </p:cBhvr>
                                      <p:to>
                                        <p:strVal val="visible"/>
                                      </p:to>
                                    </p:set>
                                    <p:anim calcmode="lin" valueType="num">
                                      <p:cBhvr additive="base">
                                        <p:cTn id="19" dur="500" fill="hold"/>
                                        <p:tgtEl>
                                          <p:spTgt spid="10977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977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97731">
                                            <p:txEl>
                                              <p:pRg st="3" end="3"/>
                                            </p:txEl>
                                          </p:spTgt>
                                        </p:tgtEl>
                                        <p:attrNameLst>
                                          <p:attrName>style.visibility</p:attrName>
                                        </p:attrNameLst>
                                      </p:cBhvr>
                                      <p:to>
                                        <p:strVal val="visible"/>
                                      </p:to>
                                    </p:set>
                                    <p:anim calcmode="lin" valueType="num">
                                      <p:cBhvr additive="base">
                                        <p:cTn id="25" dur="500" fill="hold"/>
                                        <p:tgtEl>
                                          <p:spTgt spid="10977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977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44C81924-D642-4F6E-BE0D-A49913150CE7}" type="slidenum">
              <a:rPr lang="en-US" altLang="zh-CN" sz="1400"/>
              <a:pPr algn="l">
                <a:spcBef>
                  <a:spcPct val="0"/>
                </a:spcBef>
                <a:buFontTx/>
                <a:buNone/>
              </a:pPr>
              <a:t>65</a:t>
            </a:fld>
            <a:endParaRPr lang="en-US" altLang="zh-CN" sz="1400"/>
          </a:p>
        </p:txBody>
      </p:sp>
      <p:sp>
        <p:nvSpPr>
          <p:cNvPr id="45059" name="Rectangle 2"/>
          <p:cNvSpPr>
            <a:spLocks noChangeArrowheads="1"/>
          </p:cNvSpPr>
          <p:nvPr>
            <p:ph type="title"/>
          </p:nvPr>
        </p:nvSpPr>
        <p:spPr/>
        <p:txBody>
          <a:bodyPr/>
          <a:lstStyle/>
          <a:p>
            <a:pPr eaLnBrk="1" hangingPunct="1"/>
            <a:r>
              <a:rPr lang="zh-CN" altLang="en-US" smtClean="0"/>
              <a:t>提交表单后</a:t>
            </a:r>
          </a:p>
        </p:txBody>
      </p:sp>
      <p:sp>
        <p:nvSpPr>
          <p:cNvPr id="45060" name="Rectangle 3"/>
          <p:cNvSpPr>
            <a:spLocks noChangeArrowheads="1"/>
          </p:cNvSpPr>
          <p:nvPr>
            <p:ph type="body" idx="1"/>
          </p:nvPr>
        </p:nvSpPr>
        <p:spPr/>
        <p:txBody>
          <a:bodyPr/>
          <a:lstStyle/>
          <a:p>
            <a:pPr eaLnBrk="1" hangingPunct="1"/>
            <a:r>
              <a:rPr lang="zh-CN" altLang="en-US" smtClean="0"/>
              <a:t>公钥与注册表单中的信息一起发送给注册机构的</a:t>
            </a:r>
            <a:r>
              <a:rPr lang="en-US" altLang="zh-CN" smtClean="0"/>
              <a:t>Web</a:t>
            </a:r>
            <a:r>
              <a:rPr lang="zh-CN" altLang="en-US" smtClean="0"/>
              <a:t>服务器接口</a:t>
            </a:r>
          </a:p>
          <a:p>
            <a:pPr lvl="1" eaLnBrk="1" hangingPunct="1"/>
            <a:r>
              <a:rPr lang="zh-CN" altLang="en-US" smtClean="0"/>
              <a:t>注册机构检查申请信息并验证用户提供的身份信息</a:t>
            </a:r>
          </a:p>
          <a:p>
            <a:pPr lvl="1" eaLnBrk="1" hangingPunct="1"/>
            <a:r>
              <a:rPr lang="zh-CN" altLang="en-US" smtClean="0"/>
              <a:t>注册机构向证书服务器提交申请</a:t>
            </a:r>
          </a:p>
          <a:p>
            <a:pPr lvl="1" eaLnBrk="1" hangingPunct="1"/>
            <a:r>
              <a:rPr lang="zh-CN" altLang="en-US" smtClean="0"/>
              <a:t>证书服务器根据证书操作管理规范定义的颁发规则在证书中插入附加信息并设置各个字段</a:t>
            </a:r>
          </a:p>
          <a:p>
            <a:pPr eaLnBrk="1" hangingPunct="1"/>
            <a:endParaRPr lang="en-US" altLang="zh-CN" smtClean="0"/>
          </a:p>
        </p:txBody>
      </p:sp>
      <p:pic>
        <p:nvPicPr>
          <p:cNvPr id="1098756"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82165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98756"/>
                                        </p:tgtEl>
                                        <p:attrNameLst>
                                          <p:attrName>style.visibility</p:attrName>
                                        </p:attrNameLst>
                                      </p:cBhvr>
                                      <p:to>
                                        <p:strVal val="visible"/>
                                      </p:to>
                                    </p:set>
                                    <p:anim calcmode="lin" valueType="num">
                                      <p:cBhvr additive="base">
                                        <p:cTn id="7" dur="500" fill="hold"/>
                                        <p:tgtEl>
                                          <p:spTgt spid="1098756"/>
                                        </p:tgtEl>
                                        <p:attrNameLst>
                                          <p:attrName>ppt_x</p:attrName>
                                        </p:attrNameLst>
                                      </p:cBhvr>
                                      <p:tavLst>
                                        <p:tav tm="0">
                                          <p:val>
                                            <p:strVal val="1+#ppt_w/2"/>
                                          </p:val>
                                        </p:tav>
                                        <p:tav tm="100000">
                                          <p:val>
                                            <p:strVal val="#ppt_x"/>
                                          </p:val>
                                        </p:tav>
                                      </p:tavLst>
                                    </p:anim>
                                    <p:anim calcmode="lin" valueType="num">
                                      <p:cBhvr additive="base">
                                        <p:cTn id="8" dur="500" fill="hold"/>
                                        <p:tgtEl>
                                          <p:spTgt spid="10987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8F0E58EB-2332-423B-818E-75945080686B}" type="slidenum">
              <a:rPr lang="en-US" altLang="zh-CN" sz="1400"/>
              <a:pPr algn="l">
                <a:spcBef>
                  <a:spcPct val="0"/>
                </a:spcBef>
                <a:buFontTx/>
                <a:buNone/>
              </a:pPr>
              <a:t>66</a:t>
            </a:fld>
            <a:endParaRPr lang="en-US" altLang="zh-CN" sz="1400"/>
          </a:p>
        </p:txBody>
      </p:sp>
      <p:sp>
        <p:nvSpPr>
          <p:cNvPr id="46083" name="Rectangle 2"/>
          <p:cNvSpPr>
            <a:spLocks noChangeArrowheads="1"/>
          </p:cNvSpPr>
          <p:nvPr>
            <p:ph type="title"/>
          </p:nvPr>
        </p:nvSpPr>
        <p:spPr/>
        <p:txBody>
          <a:bodyPr/>
          <a:lstStyle/>
          <a:p>
            <a:pPr eaLnBrk="1" hangingPunct="1"/>
            <a:r>
              <a:rPr lang="zh-CN" altLang="en-US" smtClean="0"/>
              <a:t>证书的签发</a:t>
            </a:r>
          </a:p>
        </p:txBody>
      </p:sp>
      <p:sp>
        <p:nvSpPr>
          <p:cNvPr id="1056771" name="Rectangle 3"/>
          <p:cNvSpPr>
            <a:spLocks noChangeArrowheads="1"/>
          </p:cNvSpPr>
          <p:nvPr>
            <p:ph type="body" idx="1"/>
          </p:nvPr>
        </p:nvSpPr>
        <p:spPr/>
        <p:txBody>
          <a:bodyPr/>
          <a:lstStyle/>
          <a:p>
            <a:pPr eaLnBrk="1" hangingPunct="1"/>
            <a:r>
              <a:rPr lang="zh-CN" altLang="en-US" sz="2400" smtClean="0"/>
              <a:t>离线方式</a:t>
            </a:r>
          </a:p>
          <a:p>
            <a:pPr lvl="1" eaLnBrk="1" hangingPunct="1"/>
            <a:r>
              <a:rPr lang="zh-CN" altLang="en-US" sz="2000" smtClean="0"/>
              <a:t>面对面发放</a:t>
            </a:r>
          </a:p>
          <a:p>
            <a:pPr lvl="2" eaLnBrk="1" hangingPunct="1">
              <a:buFontTx/>
              <a:buNone/>
            </a:pPr>
            <a:r>
              <a:rPr lang="zh-CN" altLang="en-US" sz="1800" smtClean="0"/>
              <a:t>申请人申请</a:t>
            </a:r>
            <a:r>
              <a:rPr lang="en-US" altLang="zh-CN" sz="1800" smtClean="0"/>
              <a:t>--&gt;RA</a:t>
            </a:r>
            <a:r>
              <a:rPr lang="zh-CN" altLang="en-US" sz="1800" smtClean="0"/>
              <a:t>将申请信息给</a:t>
            </a:r>
            <a:r>
              <a:rPr lang="en-US" altLang="zh-CN" sz="1800" smtClean="0"/>
              <a:t>CA--&gt; CA</a:t>
            </a:r>
            <a:r>
              <a:rPr lang="zh-CN" altLang="en-US" sz="1800" smtClean="0"/>
              <a:t>产生参照号和认证码给</a:t>
            </a:r>
            <a:r>
              <a:rPr lang="en-US" altLang="zh-CN" sz="1800" smtClean="0"/>
              <a:t>RA--&gt;RA</a:t>
            </a:r>
            <a:r>
              <a:rPr lang="zh-CN" altLang="en-US" sz="1800" smtClean="0"/>
              <a:t>通过可靠途径将参照码和认证号给用户</a:t>
            </a:r>
            <a:r>
              <a:rPr lang="en-US" altLang="zh-CN" sz="1800" smtClean="0"/>
              <a:t>--&gt;</a:t>
            </a:r>
            <a:r>
              <a:rPr lang="zh-CN" altLang="en-US" sz="1800" smtClean="0"/>
              <a:t>用户用参照码和认证号在</a:t>
            </a:r>
            <a:r>
              <a:rPr lang="en-US" altLang="zh-CN" sz="1800" smtClean="0"/>
              <a:t>RA</a:t>
            </a:r>
            <a:r>
              <a:rPr lang="zh-CN" altLang="en-US" sz="1800" smtClean="0"/>
              <a:t>面对面取证书到软盘或者</a:t>
            </a:r>
            <a:r>
              <a:rPr lang="en-US" altLang="zh-CN" sz="1800" smtClean="0"/>
              <a:t>IC</a:t>
            </a:r>
            <a:r>
              <a:rPr lang="zh-CN" altLang="en-US" sz="1800" smtClean="0"/>
              <a:t>卡</a:t>
            </a:r>
          </a:p>
          <a:p>
            <a:pPr eaLnBrk="1" hangingPunct="1"/>
            <a:r>
              <a:rPr lang="zh-CN" altLang="en-US" sz="2400" smtClean="0"/>
              <a:t>在线方式</a:t>
            </a:r>
          </a:p>
          <a:p>
            <a:pPr lvl="1" eaLnBrk="1" hangingPunct="1"/>
            <a:r>
              <a:rPr lang="zh-CN" altLang="en-US" sz="2000" smtClean="0"/>
              <a:t>通过</a:t>
            </a:r>
            <a:r>
              <a:rPr lang="en-US" altLang="zh-CN" sz="2000" smtClean="0"/>
              <a:t>internet</a:t>
            </a:r>
            <a:r>
              <a:rPr lang="zh-CN" altLang="en-US" sz="2000" smtClean="0"/>
              <a:t>在目录服务器上下载</a:t>
            </a:r>
          </a:p>
          <a:p>
            <a:pPr lvl="2" eaLnBrk="1" hangingPunct="1"/>
            <a:r>
              <a:rPr lang="zh-CN" altLang="en-US" sz="1800" smtClean="0"/>
              <a:t>申请人填写信息</a:t>
            </a:r>
            <a:r>
              <a:rPr lang="en-US" altLang="zh-CN" sz="1800" smtClean="0"/>
              <a:t>--&gt; CA</a:t>
            </a:r>
            <a:r>
              <a:rPr lang="zh-CN" altLang="en-US" sz="1800" smtClean="0"/>
              <a:t>产生参照号和认证码给</a:t>
            </a:r>
            <a:r>
              <a:rPr lang="en-US" altLang="zh-CN" sz="1800" smtClean="0"/>
              <a:t>RA--&gt; RA</a:t>
            </a:r>
            <a:r>
              <a:rPr lang="zh-CN" altLang="en-US" sz="1800" smtClean="0"/>
              <a:t>打印参照码和认证号当面给申请人</a:t>
            </a:r>
            <a:r>
              <a:rPr lang="en-US" altLang="zh-CN" sz="1800" smtClean="0"/>
              <a:t>--&gt;</a:t>
            </a:r>
            <a:r>
              <a:rPr lang="zh-CN" altLang="en-US" sz="1800" smtClean="0"/>
              <a:t>申请人回到自己的</a:t>
            </a:r>
            <a:r>
              <a:rPr lang="en-US" altLang="zh-CN" sz="1800" smtClean="0"/>
              <a:t>PC</a:t>
            </a:r>
            <a:r>
              <a:rPr lang="zh-CN" altLang="en-US" sz="1800" smtClean="0"/>
              <a:t>机，登录网站，通过浏览器安装</a:t>
            </a:r>
            <a:r>
              <a:rPr lang="en-US" altLang="zh-CN" sz="1800" smtClean="0"/>
              <a:t>Root CA</a:t>
            </a:r>
            <a:r>
              <a:rPr lang="zh-CN" altLang="en-US" sz="1800" smtClean="0"/>
              <a:t>证书</a:t>
            </a:r>
            <a:r>
              <a:rPr lang="en-US" altLang="zh-CN" sz="1800" smtClean="0"/>
              <a:t>--&gt;</a:t>
            </a:r>
            <a:r>
              <a:rPr lang="zh-CN" altLang="en-US" sz="1800" smtClean="0"/>
              <a:t>申请人在网页上填入参照号和授权码，下载自己的证书</a:t>
            </a:r>
          </a:p>
        </p:txBody>
      </p:sp>
      <p:pic>
        <p:nvPicPr>
          <p:cNvPr id="1056772"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0" y="57150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81442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56771">
                                            <p:txEl>
                                              <p:pRg st="0" end="0"/>
                                            </p:txEl>
                                          </p:spTgt>
                                        </p:tgtEl>
                                        <p:attrNameLst>
                                          <p:attrName>style.visibility</p:attrName>
                                        </p:attrNameLst>
                                      </p:cBhvr>
                                      <p:to>
                                        <p:strVal val="visible"/>
                                      </p:to>
                                    </p:set>
                                    <p:anim calcmode="lin" valueType="num">
                                      <p:cBhvr additive="base">
                                        <p:cTn id="7" dur="500" fill="hold"/>
                                        <p:tgtEl>
                                          <p:spTgt spid="10567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56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56771">
                                            <p:txEl>
                                              <p:pRg st="1" end="1"/>
                                            </p:txEl>
                                          </p:spTgt>
                                        </p:tgtEl>
                                        <p:attrNameLst>
                                          <p:attrName>style.visibility</p:attrName>
                                        </p:attrNameLst>
                                      </p:cBhvr>
                                      <p:to>
                                        <p:strVal val="visible"/>
                                      </p:to>
                                    </p:set>
                                    <p:anim calcmode="lin" valueType="num">
                                      <p:cBhvr additive="base">
                                        <p:cTn id="13" dur="500" fill="hold"/>
                                        <p:tgtEl>
                                          <p:spTgt spid="10567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5677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056771">
                                            <p:txEl>
                                              <p:pRg st="2" end="2"/>
                                            </p:txEl>
                                          </p:spTgt>
                                        </p:tgtEl>
                                        <p:attrNameLst>
                                          <p:attrName>style.visibility</p:attrName>
                                        </p:attrNameLst>
                                      </p:cBhvr>
                                      <p:to>
                                        <p:strVal val="visible"/>
                                      </p:to>
                                    </p:set>
                                    <p:anim calcmode="lin" valueType="num">
                                      <p:cBhvr additive="base">
                                        <p:cTn id="17" dur="500" fill="hold"/>
                                        <p:tgtEl>
                                          <p:spTgt spid="105677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56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056771">
                                            <p:txEl>
                                              <p:pRg st="3" end="3"/>
                                            </p:txEl>
                                          </p:spTgt>
                                        </p:tgtEl>
                                        <p:attrNameLst>
                                          <p:attrName>style.visibility</p:attrName>
                                        </p:attrNameLst>
                                      </p:cBhvr>
                                      <p:to>
                                        <p:strVal val="visible"/>
                                      </p:to>
                                    </p:set>
                                    <p:anim calcmode="lin" valueType="num">
                                      <p:cBhvr additive="base">
                                        <p:cTn id="23" dur="500" fill="hold"/>
                                        <p:tgtEl>
                                          <p:spTgt spid="105677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567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056771">
                                            <p:txEl>
                                              <p:pRg st="4" end="4"/>
                                            </p:txEl>
                                          </p:spTgt>
                                        </p:tgtEl>
                                        <p:attrNameLst>
                                          <p:attrName>style.visibility</p:attrName>
                                        </p:attrNameLst>
                                      </p:cBhvr>
                                      <p:to>
                                        <p:strVal val="visible"/>
                                      </p:to>
                                    </p:set>
                                    <p:anim calcmode="lin" valueType="num">
                                      <p:cBhvr additive="base">
                                        <p:cTn id="29" dur="500" fill="hold"/>
                                        <p:tgtEl>
                                          <p:spTgt spid="105677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05677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056771">
                                            <p:txEl>
                                              <p:pRg st="5" end="5"/>
                                            </p:txEl>
                                          </p:spTgt>
                                        </p:tgtEl>
                                        <p:attrNameLst>
                                          <p:attrName>style.visibility</p:attrName>
                                        </p:attrNameLst>
                                      </p:cBhvr>
                                      <p:to>
                                        <p:strVal val="visible"/>
                                      </p:to>
                                    </p:set>
                                    <p:anim calcmode="lin" valueType="num">
                                      <p:cBhvr additive="base">
                                        <p:cTn id="33" dur="500" fill="hold"/>
                                        <p:tgtEl>
                                          <p:spTgt spid="105677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567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1056772"/>
                                        </p:tgtEl>
                                        <p:attrNameLst>
                                          <p:attrName>style.visibility</p:attrName>
                                        </p:attrNameLst>
                                      </p:cBhvr>
                                      <p:to>
                                        <p:strVal val="visible"/>
                                      </p:to>
                                    </p:set>
                                    <p:anim calcmode="lin" valueType="num">
                                      <p:cBhvr additive="base">
                                        <p:cTn id="39" dur="500" fill="hold"/>
                                        <p:tgtEl>
                                          <p:spTgt spid="1056772"/>
                                        </p:tgtEl>
                                        <p:attrNameLst>
                                          <p:attrName>ppt_x</p:attrName>
                                        </p:attrNameLst>
                                      </p:cBhvr>
                                      <p:tavLst>
                                        <p:tav tm="0">
                                          <p:val>
                                            <p:strVal val="1+#ppt_w/2"/>
                                          </p:val>
                                        </p:tav>
                                        <p:tav tm="100000">
                                          <p:val>
                                            <p:strVal val="#ppt_x"/>
                                          </p:val>
                                        </p:tav>
                                      </p:tavLst>
                                    </p:anim>
                                    <p:anim calcmode="lin" valueType="num">
                                      <p:cBhvr additive="base">
                                        <p:cTn id="40" dur="500" fill="hold"/>
                                        <p:tgtEl>
                                          <p:spTgt spid="1056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1AF566C0-452D-45F8-B377-1A3E5FB1838E}" type="slidenum">
              <a:rPr lang="en-US" altLang="zh-CN" sz="1400"/>
              <a:pPr algn="l">
                <a:spcBef>
                  <a:spcPct val="0"/>
                </a:spcBef>
                <a:buFontTx/>
                <a:buNone/>
              </a:pPr>
              <a:t>67</a:t>
            </a:fld>
            <a:endParaRPr lang="en-US" altLang="zh-CN" sz="1400"/>
          </a:p>
        </p:txBody>
      </p:sp>
      <p:sp>
        <p:nvSpPr>
          <p:cNvPr id="47107" name="Rectangle 2"/>
          <p:cNvSpPr>
            <a:spLocks noChangeArrowheads="1"/>
          </p:cNvSpPr>
          <p:nvPr>
            <p:ph type="title"/>
          </p:nvPr>
        </p:nvSpPr>
        <p:spPr/>
        <p:txBody>
          <a:bodyPr/>
          <a:lstStyle/>
          <a:p>
            <a:pPr eaLnBrk="1" hangingPunct="1"/>
            <a:r>
              <a:rPr lang="zh-CN" altLang="en-US" smtClean="0"/>
              <a:t>证书主体公钥的产生方式</a:t>
            </a:r>
          </a:p>
        </p:txBody>
      </p:sp>
      <p:sp>
        <p:nvSpPr>
          <p:cNvPr id="1055747" name="Rectangle 3"/>
          <p:cNvSpPr>
            <a:spLocks noChangeArrowheads="1"/>
          </p:cNvSpPr>
          <p:nvPr>
            <p:ph type="body" idx="1"/>
          </p:nvPr>
        </p:nvSpPr>
        <p:spPr/>
        <p:txBody>
          <a:bodyPr/>
          <a:lstStyle/>
          <a:p>
            <a:pPr eaLnBrk="1" hangingPunct="1"/>
            <a:r>
              <a:rPr lang="zh-CN" altLang="en-US" smtClean="0"/>
              <a:t>主体用户自己生成密钥对</a:t>
            </a:r>
          </a:p>
          <a:p>
            <a:pPr lvl="1" eaLnBrk="1" hangingPunct="1"/>
            <a:r>
              <a:rPr lang="zh-CN" altLang="en-US" smtClean="0"/>
              <a:t>将公钥传送给</a:t>
            </a:r>
            <a:r>
              <a:rPr lang="en-US" altLang="zh-CN" smtClean="0"/>
              <a:t>CA</a:t>
            </a:r>
          </a:p>
          <a:p>
            <a:pPr lvl="1" eaLnBrk="1" hangingPunct="1"/>
            <a:r>
              <a:rPr lang="zh-CN" altLang="en-US" smtClean="0"/>
              <a:t>要保证公钥的可验证性和完整性</a:t>
            </a:r>
          </a:p>
          <a:p>
            <a:pPr eaLnBrk="1" hangingPunct="1"/>
            <a:r>
              <a:rPr lang="en-US" altLang="zh-CN" smtClean="0"/>
              <a:t>CA</a:t>
            </a:r>
            <a:r>
              <a:rPr lang="zh-CN" altLang="en-US" smtClean="0"/>
              <a:t>替用户生成密钥对</a:t>
            </a:r>
          </a:p>
          <a:p>
            <a:pPr lvl="1" eaLnBrk="1" hangingPunct="1"/>
            <a:r>
              <a:rPr lang="zh-CN" altLang="en-US" smtClean="0"/>
              <a:t>将私钥传递给用户</a:t>
            </a:r>
          </a:p>
          <a:p>
            <a:pPr lvl="1" eaLnBrk="1" hangingPunct="1"/>
            <a:r>
              <a:rPr lang="zh-CN" altLang="en-US" smtClean="0"/>
              <a:t>要保证私钥的机密性、可验证性和完整性</a:t>
            </a:r>
          </a:p>
          <a:p>
            <a:pPr lvl="1" eaLnBrk="1" hangingPunct="1"/>
            <a:endParaRPr lang="en-US" altLang="zh-CN" smtClean="0"/>
          </a:p>
        </p:txBody>
      </p:sp>
    </p:spTree>
    <p:extLst>
      <p:ext uri="{BB962C8B-B14F-4D97-AF65-F5344CB8AC3E}">
        <p14:creationId xmlns:p14="http://schemas.microsoft.com/office/powerpoint/2010/main" val="25282324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55747">
                                            <p:txEl>
                                              <p:pRg st="0" end="0"/>
                                            </p:txEl>
                                          </p:spTgt>
                                        </p:tgtEl>
                                        <p:attrNameLst>
                                          <p:attrName>style.visibility</p:attrName>
                                        </p:attrNameLst>
                                      </p:cBhvr>
                                      <p:to>
                                        <p:strVal val="visible"/>
                                      </p:to>
                                    </p:set>
                                    <p:anim calcmode="lin" valueType="num">
                                      <p:cBhvr additive="base">
                                        <p:cTn id="7" dur="500" fill="hold"/>
                                        <p:tgtEl>
                                          <p:spTgt spid="1055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55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55747">
                                            <p:txEl>
                                              <p:pRg st="1" end="1"/>
                                            </p:txEl>
                                          </p:spTgt>
                                        </p:tgtEl>
                                        <p:attrNameLst>
                                          <p:attrName>style.visibility</p:attrName>
                                        </p:attrNameLst>
                                      </p:cBhvr>
                                      <p:to>
                                        <p:strVal val="visible"/>
                                      </p:to>
                                    </p:set>
                                    <p:anim calcmode="lin" valueType="num">
                                      <p:cBhvr additive="base">
                                        <p:cTn id="13" dur="500" fill="hold"/>
                                        <p:tgtEl>
                                          <p:spTgt spid="1055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55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55747">
                                            <p:txEl>
                                              <p:pRg st="2" end="2"/>
                                            </p:txEl>
                                          </p:spTgt>
                                        </p:tgtEl>
                                        <p:attrNameLst>
                                          <p:attrName>style.visibility</p:attrName>
                                        </p:attrNameLst>
                                      </p:cBhvr>
                                      <p:to>
                                        <p:strVal val="visible"/>
                                      </p:to>
                                    </p:set>
                                    <p:anim calcmode="lin" valueType="num">
                                      <p:cBhvr additive="base">
                                        <p:cTn id="19" dur="500" fill="hold"/>
                                        <p:tgtEl>
                                          <p:spTgt spid="10557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55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55747">
                                            <p:txEl>
                                              <p:pRg st="3" end="3"/>
                                            </p:txEl>
                                          </p:spTgt>
                                        </p:tgtEl>
                                        <p:attrNameLst>
                                          <p:attrName>style.visibility</p:attrName>
                                        </p:attrNameLst>
                                      </p:cBhvr>
                                      <p:to>
                                        <p:strVal val="visible"/>
                                      </p:to>
                                    </p:set>
                                    <p:anim calcmode="lin" valueType="num">
                                      <p:cBhvr additive="base">
                                        <p:cTn id="25" dur="500" fill="hold"/>
                                        <p:tgtEl>
                                          <p:spTgt spid="10557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55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55747">
                                            <p:txEl>
                                              <p:pRg st="4" end="4"/>
                                            </p:txEl>
                                          </p:spTgt>
                                        </p:tgtEl>
                                        <p:attrNameLst>
                                          <p:attrName>style.visibility</p:attrName>
                                        </p:attrNameLst>
                                      </p:cBhvr>
                                      <p:to>
                                        <p:strVal val="visible"/>
                                      </p:to>
                                    </p:set>
                                    <p:anim calcmode="lin" valueType="num">
                                      <p:cBhvr additive="base">
                                        <p:cTn id="31" dur="500" fill="hold"/>
                                        <p:tgtEl>
                                          <p:spTgt spid="105574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557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55747">
                                            <p:txEl>
                                              <p:pRg st="5" end="5"/>
                                            </p:txEl>
                                          </p:spTgt>
                                        </p:tgtEl>
                                        <p:attrNameLst>
                                          <p:attrName>style.visibility</p:attrName>
                                        </p:attrNameLst>
                                      </p:cBhvr>
                                      <p:to>
                                        <p:strVal val="visible"/>
                                      </p:to>
                                    </p:set>
                                    <p:anim calcmode="lin" valueType="num">
                                      <p:cBhvr additive="base">
                                        <p:cTn id="37" dur="500" fill="hold"/>
                                        <p:tgtEl>
                                          <p:spTgt spid="105574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557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4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AF824FDA-A5F6-40D1-8224-86C8CFC03115}" type="slidenum">
              <a:rPr lang="en-US" altLang="zh-CN" sz="1400"/>
              <a:pPr algn="l">
                <a:spcBef>
                  <a:spcPct val="0"/>
                </a:spcBef>
                <a:buFontTx/>
                <a:buNone/>
              </a:pPr>
              <a:t>68</a:t>
            </a:fld>
            <a:endParaRPr lang="en-US" altLang="zh-CN" sz="1400"/>
          </a:p>
        </p:txBody>
      </p:sp>
      <p:sp>
        <p:nvSpPr>
          <p:cNvPr id="48131" name="Rectangle 2"/>
          <p:cNvSpPr>
            <a:spLocks noChangeArrowheads="1"/>
          </p:cNvSpPr>
          <p:nvPr>
            <p:ph type="title"/>
          </p:nvPr>
        </p:nvSpPr>
        <p:spPr/>
        <p:txBody>
          <a:bodyPr/>
          <a:lstStyle/>
          <a:p>
            <a:pPr eaLnBrk="1" hangingPunct="1"/>
            <a:r>
              <a:rPr lang="zh-CN" altLang="en-US" smtClean="0"/>
              <a:t>证书认证</a:t>
            </a:r>
          </a:p>
        </p:txBody>
      </p:sp>
      <p:sp>
        <p:nvSpPr>
          <p:cNvPr id="1102851" name="Rectangle 3"/>
          <p:cNvSpPr>
            <a:spLocks noChangeArrowheads="1"/>
          </p:cNvSpPr>
          <p:nvPr>
            <p:ph type="body" idx="1"/>
          </p:nvPr>
        </p:nvSpPr>
        <p:spPr/>
        <p:txBody>
          <a:bodyPr/>
          <a:lstStyle/>
          <a:p>
            <a:pPr eaLnBrk="1" hangingPunct="1"/>
            <a:r>
              <a:rPr lang="zh-CN" altLang="en-US" smtClean="0"/>
              <a:t>验证证书签名者的签名</a:t>
            </a:r>
          </a:p>
          <a:p>
            <a:pPr eaLnBrk="1" hangingPunct="1"/>
            <a:r>
              <a:rPr lang="zh-CN" altLang="en-US" smtClean="0"/>
              <a:t>检查证书的有效期</a:t>
            </a:r>
          </a:p>
          <a:p>
            <a:pPr eaLnBrk="1" hangingPunct="1"/>
            <a:r>
              <a:rPr lang="zh-CN" altLang="en-US" smtClean="0"/>
              <a:t>检查证书的预期用途是否符合</a:t>
            </a:r>
            <a:r>
              <a:rPr lang="en-US" altLang="zh-CN" smtClean="0"/>
              <a:t>CA</a:t>
            </a:r>
            <a:r>
              <a:rPr lang="zh-CN" altLang="en-US" smtClean="0"/>
              <a:t>在该证书中指定的策略限制</a:t>
            </a:r>
          </a:p>
          <a:p>
            <a:pPr eaLnBrk="1" hangingPunct="1"/>
            <a:r>
              <a:rPr lang="zh-CN" altLang="en-US" smtClean="0"/>
              <a:t>确认证书没有被</a:t>
            </a:r>
            <a:r>
              <a:rPr lang="en-US" altLang="zh-CN" smtClean="0"/>
              <a:t>CA</a:t>
            </a:r>
            <a:r>
              <a:rPr lang="zh-CN" altLang="en-US" smtClean="0"/>
              <a:t>撤销</a:t>
            </a:r>
          </a:p>
        </p:txBody>
      </p:sp>
    </p:spTree>
    <p:extLst>
      <p:ext uri="{BB962C8B-B14F-4D97-AF65-F5344CB8AC3E}">
        <p14:creationId xmlns:p14="http://schemas.microsoft.com/office/powerpoint/2010/main" val="39699395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02851">
                                            <p:txEl>
                                              <p:pRg st="0" end="0"/>
                                            </p:txEl>
                                          </p:spTgt>
                                        </p:tgtEl>
                                        <p:attrNameLst>
                                          <p:attrName>style.visibility</p:attrName>
                                        </p:attrNameLst>
                                      </p:cBhvr>
                                      <p:to>
                                        <p:strVal val="visible"/>
                                      </p:to>
                                    </p:set>
                                    <p:anim calcmode="lin" valueType="num">
                                      <p:cBhvr additive="base">
                                        <p:cTn id="7" dur="500" fill="hold"/>
                                        <p:tgtEl>
                                          <p:spTgt spid="11028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02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02851">
                                            <p:txEl>
                                              <p:pRg st="1" end="1"/>
                                            </p:txEl>
                                          </p:spTgt>
                                        </p:tgtEl>
                                        <p:attrNameLst>
                                          <p:attrName>style.visibility</p:attrName>
                                        </p:attrNameLst>
                                      </p:cBhvr>
                                      <p:to>
                                        <p:strVal val="visible"/>
                                      </p:to>
                                    </p:set>
                                    <p:anim calcmode="lin" valueType="num">
                                      <p:cBhvr additive="base">
                                        <p:cTn id="13" dur="500" fill="hold"/>
                                        <p:tgtEl>
                                          <p:spTgt spid="11028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02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02851">
                                            <p:txEl>
                                              <p:pRg st="2" end="2"/>
                                            </p:txEl>
                                          </p:spTgt>
                                        </p:tgtEl>
                                        <p:attrNameLst>
                                          <p:attrName>style.visibility</p:attrName>
                                        </p:attrNameLst>
                                      </p:cBhvr>
                                      <p:to>
                                        <p:strVal val="visible"/>
                                      </p:to>
                                    </p:set>
                                    <p:anim calcmode="lin" valueType="num">
                                      <p:cBhvr additive="base">
                                        <p:cTn id="19" dur="500" fill="hold"/>
                                        <p:tgtEl>
                                          <p:spTgt spid="110285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028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02851">
                                            <p:txEl>
                                              <p:pRg st="3" end="3"/>
                                            </p:txEl>
                                          </p:spTgt>
                                        </p:tgtEl>
                                        <p:attrNameLst>
                                          <p:attrName>style.visibility</p:attrName>
                                        </p:attrNameLst>
                                      </p:cBhvr>
                                      <p:to>
                                        <p:strVal val="visible"/>
                                      </p:to>
                                    </p:set>
                                    <p:anim calcmode="lin" valueType="num">
                                      <p:cBhvr additive="base">
                                        <p:cTn id="25" dur="500" fill="hold"/>
                                        <p:tgtEl>
                                          <p:spTgt spid="110285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0285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285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10E84819-ABC2-4545-9DF3-13510094FD71}" type="slidenum">
              <a:rPr lang="en-US" altLang="zh-CN" sz="1400"/>
              <a:pPr algn="l">
                <a:spcBef>
                  <a:spcPct val="0"/>
                </a:spcBef>
                <a:buFontTx/>
                <a:buNone/>
              </a:pPr>
              <a:t>69</a:t>
            </a:fld>
            <a:endParaRPr lang="en-US" altLang="zh-CN" sz="1400"/>
          </a:p>
        </p:txBody>
      </p:sp>
      <p:sp>
        <p:nvSpPr>
          <p:cNvPr id="49155" name="Rectangle 2"/>
          <p:cNvSpPr>
            <a:spLocks noChangeArrowheads="1"/>
          </p:cNvSpPr>
          <p:nvPr>
            <p:ph type="title"/>
          </p:nvPr>
        </p:nvSpPr>
        <p:spPr/>
        <p:txBody>
          <a:bodyPr/>
          <a:lstStyle/>
          <a:p>
            <a:pPr eaLnBrk="1" hangingPunct="1"/>
            <a:r>
              <a:rPr lang="zh-CN" altLang="en-US" smtClean="0"/>
              <a:t>存在许多认证机构</a:t>
            </a:r>
          </a:p>
        </p:txBody>
      </p:sp>
      <p:sp>
        <p:nvSpPr>
          <p:cNvPr id="1103875" name="Rectangle 3"/>
          <p:cNvSpPr>
            <a:spLocks noChangeArrowheads="1"/>
          </p:cNvSpPr>
          <p:nvPr>
            <p:ph type="body" idx="1"/>
          </p:nvPr>
        </p:nvSpPr>
        <p:spPr/>
        <p:txBody>
          <a:bodyPr/>
          <a:lstStyle/>
          <a:p>
            <a:pPr eaLnBrk="1" hangingPunct="1"/>
            <a:r>
              <a:rPr lang="zh-CN" altLang="en-US" smtClean="0">
                <a:hlinkClick r:id="" action="ppaction://noaction"/>
              </a:rPr>
              <a:t>原因</a:t>
            </a:r>
            <a:endParaRPr lang="zh-CN" altLang="en-US" smtClean="0"/>
          </a:p>
          <a:p>
            <a:pPr eaLnBrk="1" hangingPunct="1"/>
            <a:r>
              <a:rPr lang="zh-CN" altLang="en-US" smtClean="0"/>
              <a:t>导致的问题</a:t>
            </a:r>
          </a:p>
          <a:p>
            <a:pPr lvl="1" eaLnBrk="1" hangingPunct="1"/>
            <a:r>
              <a:rPr lang="zh-CN" altLang="en-US" smtClean="0"/>
              <a:t>每个</a:t>
            </a:r>
            <a:r>
              <a:rPr lang="en-US" altLang="zh-CN" smtClean="0"/>
              <a:t>CA</a:t>
            </a:r>
            <a:r>
              <a:rPr lang="zh-CN" altLang="en-US" smtClean="0"/>
              <a:t>必须设法使证书用户信任它</a:t>
            </a:r>
          </a:p>
          <a:p>
            <a:pPr eaLnBrk="1" hangingPunct="1"/>
            <a:r>
              <a:rPr lang="zh-CN" altLang="en-US" smtClean="0"/>
              <a:t>解决方案</a:t>
            </a:r>
          </a:p>
          <a:p>
            <a:pPr lvl="1" eaLnBrk="1" hangingPunct="1"/>
            <a:r>
              <a:rPr lang="zh-CN" altLang="en-US" smtClean="0"/>
              <a:t>以某种方式建立</a:t>
            </a:r>
            <a:r>
              <a:rPr lang="en-US" altLang="zh-CN" smtClean="0"/>
              <a:t>CA</a:t>
            </a:r>
            <a:r>
              <a:rPr lang="zh-CN" altLang="en-US" smtClean="0"/>
              <a:t>之间的信任关系</a:t>
            </a:r>
          </a:p>
          <a:p>
            <a:pPr lvl="1" eaLnBrk="1" hangingPunct="1"/>
            <a:r>
              <a:rPr lang="zh-CN" altLang="en-US" smtClean="0"/>
              <a:t>一个</a:t>
            </a:r>
            <a:r>
              <a:rPr lang="en-US" altLang="zh-CN" smtClean="0"/>
              <a:t>CA</a:t>
            </a:r>
            <a:r>
              <a:rPr lang="zh-CN" altLang="en-US" smtClean="0"/>
              <a:t>证明另外一个</a:t>
            </a:r>
            <a:r>
              <a:rPr lang="en-US" altLang="zh-CN" smtClean="0"/>
              <a:t>CA</a:t>
            </a:r>
            <a:r>
              <a:rPr lang="zh-CN" altLang="en-US" smtClean="0"/>
              <a:t>身份的合法性</a:t>
            </a:r>
          </a:p>
        </p:txBody>
      </p:sp>
    </p:spTree>
    <p:extLst>
      <p:ext uri="{BB962C8B-B14F-4D97-AF65-F5344CB8AC3E}">
        <p14:creationId xmlns:p14="http://schemas.microsoft.com/office/powerpoint/2010/main" val="1901475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03875">
                                            <p:txEl>
                                              <p:pRg st="0" end="0"/>
                                            </p:txEl>
                                          </p:spTgt>
                                        </p:tgtEl>
                                        <p:attrNameLst>
                                          <p:attrName>style.visibility</p:attrName>
                                        </p:attrNameLst>
                                      </p:cBhvr>
                                      <p:to>
                                        <p:strVal val="visible"/>
                                      </p:to>
                                    </p:set>
                                    <p:anim calcmode="lin" valueType="num">
                                      <p:cBhvr additive="base">
                                        <p:cTn id="7" dur="500" fill="hold"/>
                                        <p:tgtEl>
                                          <p:spTgt spid="11038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03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03875">
                                            <p:txEl>
                                              <p:pRg st="1" end="1"/>
                                            </p:txEl>
                                          </p:spTgt>
                                        </p:tgtEl>
                                        <p:attrNameLst>
                                          <p:attrName>style.visibility</p:attrName>
                                        </p:attrNameLst>
                                      </p:cBhvr>
                                      <p:to>
                                        <p:strVal val="visible"/>
                                      </p:to>
                                    </p:set>
                                    <p:anim calcmode="lin" valueType="num">
                                      <p:cBhvr additive="base">
                                        <p:cTn id="13" dur="500" fill="hold"/>
                                        <p:tgtEl>
                                          <p:spTgt spid="11038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03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03875">
                                            <p:txEl>
                                              <p:pRg st="2" end="2"/>
                                            </p:txEl>
                                          </p:spTgt>
                                        </p:tgtEl>
                                        <p:attrNameLst>
                                          <p:attrName>style.visibility</p:attrName>
                                        </p:attrNameLst>
                                      </p:cBhvr>
                                      <p:to>
                                        <p:strVal val="visible"/>
                                      </p:to>
                                    </p:set>
                                    <p:anim calcmode="lin" valueType="num">
                                      <p:cBhvr additive="base">
                                        <p:cTn id="19" dur="500" fill="hold"/>
                                        <p:tgtEl>
                                          <p:spTgt spid="11038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03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03875">
                                            <p:txEl>
                                              <p:pRg st="3" end="3"/>
                                            </p:txEl>
                                          </p:spTgt>
                                        </p:tgtEl>
                                        <p:attrNameLst>
                                          <p:attrName>style.visibility</p:attrName>
                                        </p:attrNameLst>
                                      </p:cBhvr>
                                      <p:to>
                                        <p:strVal val="visible"/>
                                      </p:to>
                                    </p:set>
                                    <p:anim calcmode="lin" valueType="num">
                                      <p:cBhvr additive="base">
                                        <p:cTn id="25" dur="500" fill="hold"/>
                                        <p:tgtEl>
                                          <p:spTgt spid="11038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03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03875">
                                            <p:txEl>
                                              <p:pRg st="4" end="4"/>
                                            </p:txEl>
                                          </p:spTgt>
                                        </p:tgtEl>
                                        <p:attrNameLst>
                                          <p:attrName>style.visibility</p:attrName>
                                        </p:attrNameLst>
                                      </p:cBhvr>
                                      <p:to>
                                        <p:strVal val="visible"/>
                                      </p:to>
                                    </p:set>
                                    <p:anim calcmode="lin" valueType="num">
                                      <p:cBhvr additive="base">
                                        <p:cTn id="31" dur="500" fill="hold"/>
                                        <p:tgtEl>
                                          <p:spTgt spid="110387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038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03875">
                                            <p:txEl>
                                              <p:pRg st="5" end="5"/>
                                            </p:txEl>
                                          </p:spTgt>
                                        </p:tgtEl>
                                        <p:attrNameLst>
                                          <p:attrName>style.visibility</p:attrName>
                                        </p:attrNameLst>
                                      </p:cBhvr>
                                      <p:to>
                                        <p:strVal val="visible"/>
                                      </p:to>
                                    </p:set>
                                    <p:anim calcmode="lin" valueType="num">
                                      <p:cBhvr additive="base">
                                        <p:cTn id="37" dur="500" fill="hold"/>
                                        <p:tgtEl>
                                          <p:spTgt spid="110387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038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汪定</a:t>
            </a:r>
            <a:r>
              <a:rPr lang="en-US" altLang="zh-CN" dirty="0"/>
              <a:t>2015</a:t>
            </a:r>
            <a:r>
              <a:rPr lang="zh-CN" altLang="en-US" dirty="0"/>
              <a:t>：口令认证</a:t>
            </a:r>
          </a:p>
        </p:txBody>
      </p:sp>
      <p:pic>
        <p:nvPicPr>
          <p:cNvPr id="4" name="图片 3"/>
          <p:cNvPicPr>
            <a:picLocks noChangeAspect="1"/>
          </p:cNvPicPr>
          <p:nvPr/>
        </p:nvPicPr>
        <p:blipFill>
          <a:blip r:embed="rId3"/>
          <a:stretch>
            <a:fillRect/>
          </a:stretch>
        </p:blipFill>
        <p:spPr>
          <a:xfrm>
            <a:off x="928688" y="1438275"/>
            <a:ext cx="7072312" cy="4230688"/>
          </a:xfrm>
          <a:prstGeom prst="rect">
            <a:avLst/>
          </a:prstGeom>
        </p:spPr>
      </p:pic>
    </p:spTree>
    <p:extLst>
      <p:ext uri="{BB962C8B-B14F-4D97-AF65-F5344CB8AC3E}">
        <p14:creationId xmlns:p14="http://schemas.microsoft.com/office/powerpoint/2010/main" val="29207747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F57065DA-405D-434E-A60F-8DE7A816C89B}" type="slidenum">
              <a:rPr lang="en-US" altLang="zh-CN" sz="1400"/>
              <a:pPr algn="l">
                <a:spcBef>
                  <a:spcPct val="0"/>
                </a:spcBef>
                <a:buFontTx/>
                <a:buNone/>
              </a:pPr>
              <a:t>70</a:t>
            </a:fld>
            <a:endParaRPr lang="en-US" altLang="zh-CN" sz="1400"/>
          </a:p>
        </p:txBody>
      </p:sp>
      <p:sp>
        <p:nvSpPr>
          <p:cNvPr id="50179" name="Rectangle 2"/>
          <p:cNvSpPr>
            <a:spLocks noChangeArrowheads="1"/>
          </p:cNvSpPr>
          <p:nvPr>
            <p:ph type="title"/>
          </p:nvPr>
        </p:nvSpPr>
        <p:spPr/>
        <p:txBody>
          <a:bodyPr/>
          <a:lstStyle/>
          <a:p>
            <a:pPr eaLnBrk="1" hangingPunct="1"/>
            <a:r>
              <a:rPr lang="zh-CN" altLang="en-US" smtClean="0"/>
              <a:t>认证路径（证书链）</a:t>
            </a:r>
          </a:p>
        </p:txBody>
      </p:sp>
      <p:graphicFrame>
        <p:nvGraphicFramePr>
          <p:cNvPr id="50180" name="Object 3"/>
          <p:cNvGraphicFramePr>
            <a:graphicFrameLocks noChangeAspect="1"/>
          </p:cNvGraphicFramePr>
          <p:nvPr>
            <p:ph idx="1"/>
          </p:nvPr>
        </p:nvGraphicFramePr>
        <p:xfrm>
          <a:off x="641350" y="2227263"/>
          <a:ext cx="7861300" cy="3051175"/>
        </p:xfrm>
        <a:graphic>
          <a:graphicData uri="http://schemas.openxmlformats.org/presentationml/2006/ole">
            <mc:AlternateContent xmlns:mc="http://schemas.openxmlformats.org/markup-compatibility/2006">
              <mc:Choice xmlns:v="urn:schemas-microsoft-com:vml" Requires="v">
                <p:oleObj spid="_x0000_s3075" name="Visio" r:id="rId3" imgW="8181120" imgH="3010763" progId="Visio.Drawing.6">
                  <p:embed/>
                </p:oleObj>
              </mc:Choice>
              <mc:Fallback>
                <p:oleObj name="Visio" r:id="rId3" imgW="8181120" imgH="3010763" progId="Visio.Drawing.6">
                  <p:embed/>
                  <p:pic>
                    <p:nvPicPr>
                      <p:cNvPr id="5018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350" y="2227263"/>
                        <a:ext cx="7861300" cy="305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7404667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BE799B0A-EE01-4452-A80A-334CF5FB042A}" type="slidenum">
              <a:rPr lang="en-US" altLang="zh-CN" sz="1400"/>
              <a:pPr algn="l">
                <a:spcBef>
                  <a:spcPct val="0"/>
                </a:spcBef>
                <a:buFontTx/>
                <a:buNone/>
              </a:pPr>
              <a:t>71</a:t>
            </a:fld>
            <a:endParaRPr lang="en-US" altLang="zh-CN" sz="1400"/>
          </a:p>
        </p:txBody>
      </p:sp>
      <p:sp>
        <p:nvSpPr>
          <p:cNvPr id="51203" name="Rectangle 2"/>
          <p:cNvSpPr>
            <a:spLocks noChangeArrowheads="1"/>
          </p:cNvSpPr>
          <p:nvPr>
            <p:ph type="title"/>
          </p:nvPr>
        </p:nvSpPr>
        <p:spPr/>
        <p:txBody>
          <a:bodyPr/>
          <a:lstStyle/>
          <a:p>
            <a:pPr eaLnBrk="1" hangingPunct="1"/>
            <a:r>
              <a:rPr lang="zh-CN" altLang="en-US" smtClean="0"/>
              <a:t>认证路径（证书链）</a:t>
            </a:r>
          </a:p>
        </p:txBody>
      </p:sp>
      <p:graphicFrame>
        <p:nvGraphicFramePr>
          <p:cNvPr id="51204" name="Object 3"/>
          <p:cNvGraphicFramePr>
            <a:graphicFrameLocks noChangeAspect="1"/>
          </p:cNvGraphicFramePr>
          <p:nvPr>
            <p:ph idx="1"/>
          </p:nvPr>
        </p:nvGraphicFramePr>
        <p:xfrm>
          <a:off x="609600" y="1597025"/>
          <a:ext cx="7924800" cy="5108575"/>
        </p:xfrm>
        <a:graphic>
          <a:graphicData uri="http://schemas.openxmlformats.org/presentationml/2006/ole">
            <mc:AlternateContent xmlns:mc="http://schemas.openxmlformats.org/markup-compatibility/2006">
              <mc:Choice xmlns:v="urn:schemas-microsoft-com:vml" Requires="v">
                <p:oleObj spid="_x0000_s4099" name="Visio" r:id="rId3" imgW="10180224" imgH="6563140" progId="Visio.Drawing.6">
                  <p:embed/>
                </p:oleObj>
              </mc:Choice>
              <mc:Fallback>
                <p:oleObj name="Visio" r:id="rId3" imgW="10180224" imgH="6563140" progId="Visio.Drawing.6">
                  <p:embed/>
                  <p:pic>
                    <p:nvPicPr>
                      <p:cNvPr id="5120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597025"/>
                        <a:ext cx="7924800"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605290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7EED2940-3E7F-4879-AF85-5D81B103C643}" type="slidenum">
              <a:rPr lang="en-US" altLang="zh-CN" sz="1400"/>
              <a:pPr algn="l">
                <a:spcBef>
                  <a:spcPct val="0"/>
                </a:spcBef>
                <a:buFontTx/>
                <a:buNone/>
              </a:pPr>
              <a:t>72</a:t>
            </a:fld>
            <a:endParaRPr lang="en-US" altLang="zh-CN" sz="1400"/>
          </a:p>
        </p:txBody>
      </p:sp>
      <p:sp>
        <p:nvSpPr>
          <p:cNvPr id="52227" name="Rectangle 2"/>
          <p:cNvSpPr>
            <a:spLocks noChangeArrowheads="1"/>
          </p:cNvSpPr>
          <p:nvPr>
            <p:ph type="title"/>
          </p:nvPr>
        </p:nvSpPr>
        <p:spPr/>
        <p:txBody>
          <a:bodyPr/>
          <a:lstStyle/>
          <a:p>
            <a:pPr eaLnBrk="1" hangingPunct="1"/>
            <a:r>
              <a:rPr lang="zh-CN" altLang="en-US" smtClean="0"/>
              <a:t>根证书</a:t>
            </a:r>
          </a:p>
        </p:txBody>
      </p:sp>
      <p:pic>
        <p:nvPicPr>
          <p:cNvPr id="52228" name="Picture 3" descr="zhengshu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17650"/>
            <a:ext cx="5700713"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948" name="Picture 4" descr="goback">
            <a:hlinkClick r:id="" action="ppaction://noaction"/>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64107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106948"/>
                                        </p:tgtEl>
                                        <p:attrNameLst>
                                          <p:attrName>style.visibility</p:attrName>
                                        </p:attrNameLst>
                                      </p:cBhvr>
                                      <p:to>
                                        <p:strVal val="visible"/>
                                      </p:to>
                                    </p:set>
                                    <p:anim calcmode="lin" valueType="num">
                                      <p:cBhvr additive="base">
                                        <p:cTn id="7" dur="500" fill="hold"/>
                                        <p:tgtEl>
                                          <p:spTgt spid="1106948"/>
                                        </p:tgtEl>
                                        <p:attrNameLst>
                                          <p:attrName>ppt_x</p:attrName>
                                        </p:attrNameLst>
                                      </p:cBhvr>
                                      <p:tavLst>
                                        <p:tav tm="0">
                                          <p:val>
                                            <p:strVal val="1+#ppt_w/2"/>
                                          </p:val>
                                        </p:tav>
                                        <p:tav tm="100000">
                                          <p:val>
                                            <p:strVal val="#ppt_x"/>
                                          </p:val>
                                        </p:tav>
                                      </p:tavLst>
                                    </p:anim>
                                    <p:anim calcmode="lin" valueType="num">
                                      <p:cBhvr additive="base">
                                        <p:cTn id="8" dur="500" fill="hold"/>
                                        <p:tgtEl>
                                          <p:spTgt spid="1106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9F463825-9E5B-49EF-ADA3-363B3BA8833B}" type="slidenum">
              <a:rPr lang="en-US" altLang="zh-CN" sz="1400"/>
              <a:pPr algn="l">
                <a:spcBef>
                  <a:spcPct val="0"/>
                </a:spcBef>
                <a:buFontTx/>
                <a:buNone/>
              </a:pPr>
              <a:t>73</a:t>
            </a:fld>
            <a:endParaRPr lang="en-US" altLang="zh-CN" sz="1400"/>
          </a:p>
        </p:txBody>
      </p:sp>
      <p:sp>
        <p:nvSpPr>
          <p:cNvPr id="53251" name="Rectangle 2"/>
          <p:cNvSpPr>
            <a:spLocks noChangeArrowheads="1"/>
          </p:cNvSpPr>
          <p:nvPr>
            <p:ph type="title"/>
          </p:nvPr>
        </p:nvSpPr>
        <p:spPr/>
        <p:txBody>
          <a:bodyPr/>
          <a:lstStyle/>
          <a:p>
            <a:pPr eaLnBrk="1" hangingPunct="1"/>
            <a:r>
              <a:rPr lang="zh-CN" altLang="en-US" smtClean="0"/>
              <a:t>存在许多认证机构的原因</a:t>
            </a:r>
          </a:p>
        </p:txBody>
      </p:sp>
      <p:sp>
        <p:nvSpPr>
          <p:cNvPr id="1107971" name="Rectangle 3"/>
          <p:cNvSpPr>
            <a:spLocks noChangeArrowheads="1"/>
          </p:cNvSpPr>
          <p:nvPr>
            <p:ph type="body" idx="1"/>
          </p:nvPr>
        </p:nvSpPr>
        <p:spPr/>
        <p:txBody>
          <a:bodyPr/>
          <a:lstStyle/>
          <a:p>
            <a:pPr eaLnBrk="1" hangingPunct="1">
              <a:lnSpc>
                <a:spcPct val="80000"/>
              </a:lnSpc>
            </a:pPr>
            <a:r>
              <a:rPr lang="zh-CN" altLang="en-US" sz="2400" smtClean="0"/>
              <a:t>需要存在许多认证机构</a:t>
            </a:r>
          </a:p>
          <a:p>
            <a:pPr lvl="1" eaLnBrk="1" hangingPunct="1">
              <a:lnSpc>
                <a:spcPct val="80000"/>
              </a:lnSpc>
            </a:pPr>
            <a:r>
              <a:rPr lang="zh-CN" altLang="en-US" sz="2000" smtClean="0"/>
              <a:t>特殊应用领域可能有特殊需要</a:t>
            </a:r>
          </a:p>
          <a:p>
            <a:pPr lvl="1" eaLnBrk="1" hangingPunct="1">
              <a:lnSpc>
                <a:spcPct val="80000"/>
              </a:lnSpc>
            </a:pPr>
            <a:r>
              <a:rPr lang="zh-CN" altLang="en-US" sz="2000" smtClean="0"/>
              <a:t>一个行业部门可能需要独特的安全规定</a:t>
            </a:r>
          </a:p>
          <a:p>
            <a:pPr lvl="1" eaLnBrk="1" hangingPunct="1">
              <a:lnSpc>
                <a:spcPct val="80000"/>
              </a:lnSpc>
            </a:pPr>
            <a:r>
              <a:rPr lang="zh-CN" altLang="en-US" sz="2000" smtClean="0"/>
              <a:t>一个独立的实体可能需要实行对颁发的身份和使用机制的直接控制</a:t>
            </a:r>
          </a:p>
          <a:p>
            <a:pPr eaLnBrk="1" hangingPunct="1">
              <a:lnSpc>
                <a:spcPct val="80000"/>
              </a:lnSpc>
            </a:pPr>
            <a:r>
              <a:rPr lang="zh-CN" altLang="en-US" sz="2400" smtClean="0"/>
              <a:t>使用单一认证机构的问题</a:t>
            </a:r>
          </a:p>
          <a:p>
            <a:pPr lvl="1" eaLnBrk="1" hangingPunct="1">
              <a:lnSpc>
                <a:spcPct val="80000"/>
              </a:lnSpc>
            </a:pPr>
            <a:r>
              <a:rPr lang="zh-CN" altLang="en-US" sz="2000" smtClean="0"/>
              <a:t>开销大、复杂</a:t>
            </a:r>
          </a:p>
          <a:p>
            <a:pPr eaLnBrk="1" hangingPunct="1">
              <a:lnSpc>
                <a:spcPct val="80000"/>
              </a:lnSpc>
            </a:pPr>
            <a:r>
              <a:rPr lang="zh-CN" altLang="en-US" sz="2400" smtClean="0"/>
              <a:t>高度统一的应用通常会失败</a:t>
            </a:r>
          </a:p>
          <a:p>
            <a:pPr lvl="1" eaLnBrk="1" hangingPunct="1">
              <a:lnSpc>
                <a:spcPct val="80000"/>
              </a:lnSpc>
            </a:pPr>
            <a:r>
              <a:rPr lang="zh-CN" altLang="en-US" sz="2000" smtClean="0"/>
              <a:t>用户过多</a:t>
            </a:r>
          </a:p>
          <a:p>
            <a:pPr lvl="2" eaLnBrk="1" hangingPunct="1">
              <a:lnSpc>
                <a:spcPct val="80000"/>
              </a:lnSpc>
            </a:pPr>
            <a:r>
              <a:rPr lang="zh-CN" altLang="en-US" sz="1800" smtClean="0"/>
              <a:t>会使</a:t>
            </a:r>
            <a:r>
              <a:rPr lang="en-US" altLang="zh-CN" sz="1800" smtClean="0"/>
              <a:t>CA</a:t>
            </a:r>
            <a:r>
              <a:rPr lang="zh-CN" altLang="en-US" sz="1800" smtClean="0"/>
              <a:t>过于繁忙</a:t>
            </a:r>
          </a:p>
          <a:p>
            <a:pPr lvl="2" eaLnBrk="1" hangingPunct="1">
              <a:lnSpc>
                <a:spcPct val="80000"/>
              </a:lnSpc>
            </a:pPr>
            <a:r>
              <a:rPr lang="zh-CN" altLang="en-US" sz="1800" smtClean="0"/>
              <a:t>验证所有身份和颁发所有证书用户接受的证书困难</a:t>
            </a:r>
          </a:p>
        </p:txBody>
      </p:sp>
      <p:pic>
        <p:nvPicPr>
          <p:cNvPr id="1107972"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82148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07971">
                                            <p:txEl>
                                              <p:pRg st="0" end="0"/>
                                            </p:txEl>
                                          </p:spTgt>
                                        </p:tgtEl>
                                        <p:attrNameLst>
                                          <p:attrName>style.visibility</p:attrName>
                                        </p:attrNameLst>
                                      </p:cBhvr>
                                      <p:to>
                                        <p:strVal val="visible"/>
                                      </p:to>
                                    </p:set>
                                    <p:anim calcmode="lin" valueType="num">
                                      <p:cBhvr additive="base">
                                        <p:cTn id="7" dur="500" fill="hold"/>
                                        <p:tgtEl>
                                          <p:spTgt spid="11079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07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07971">
                                            <p:txEl>
                                              <p:pRg st="1" end="1"/>
                                            </p:txEl>
                                          </p:spTgt>
                                        </p:tgtEl>
                                        <p:attrNameLst>
                                          <p:attrName>style.visibility</p:attrName>
                                        </p:attrNameLst>
                                      </p:cBhvr>
                                      <p:to>
                                        <p:strVal val="visible"/>
                                      </p:to>
                                    </p:set>
                                    <p:anim calcmode="lin" valueType="num">
                                      <p:cBhvr additive="base">
                                        <p:cTn id="13" dur="500" fill="hold"/>
                                        <p:tgtEl>
                                          <p:spTgt spid="11079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07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07971">
                                            <p:txEl>
                                              <p:pRg st="2" end="2"/>
                                            </p:txEl>
                                          </p:spTgt>
                                        </p:tgtEl>
                                        <p:attrNameLst>
                                          <p:attrName>style.visibility</p:attrName>
                                        </p:attrNameLst>
                                      </p:cBhvr>
                                      <p:to>
                                        <p:strVal val="visible"/>
                                      </p:to>
                                    </p:set>
                                    <p:anim calcmode="lin" valueType="num">
                                      <p:cBhvr additive="base">
                                        <p:cTn id="19" dur="500" fill="hold"/>
                                        <p:tgtEl>
                                          <p:spTgt spid="110797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07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07971">
                                            <p:txEl>
                                              <p:pRg st="3" end="3"/>
                                            </p:txEl>
                                          </p:spTgt>
                                        </p:tgtEl>
                                        <p:attrNameLst>
                                          <p:attrName>style.visibility</p:attrName>
                                        </p:attrNameLst>
                                      </p:cBhvr>
                                      <p:to>
                                        <p:strVal val="visible"/>
                                      </p:to>
                                    </p:set>
                                    <p:anim calcmode="lin" valueType="num">
                                      <p:cBhvr additive="base">
                                        <p:cTn id="25" dur="500" fill="hold"/>
                                        <p:tgtEl>
                                          <p:spTgt spid="110797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079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07971">
                                            <p:txEl>
                                              <p:pRg st="4" end="4"/>
                                            </p:txEl>
                                          </p:spTgt>
                                        </p:tgtEl>
                                        <p:attrNameLst>
                                          <p:attrName>style.visibility</p:attrName>
                                        </p:attrNameLst>
                                      </p:cBhvr>
                                      <p:to>
                                        <p:strVal val="visible"/>
                                      </p:to>
                                    </p:set>
                                    <p:anim calcmode="lin" valueType="num">
                                      <p:cBhvr additive="base">
                                        <p:cTn id="31" dur="500" fill="hold"/>
                                        <p:tgtEl>
                                          <p:spTgt spid="110797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079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07971">
                                            <p:txEl>
                                              <p:pRg st="5" end="5"/>
                                            </p:txEl>
                                          </p:spTgt>
                                        </p:tgtEl>
                                        <p:attrNameLst>
                                          <p:attrName>style.visibility</p:attrName>
                                        </p:attrNameLst>
                                      </p:cBhvr>
                                      <p:to>
                                        <p:strVal val="visible"/>
                                      </p:to>
                                    </p:set>
                                    <p:anim calcmode="lin" valueType="num">
                                      <p:cBhvr additive="base">
                                        <p:cTn id="37" dur="500" fill="hold"/>
                                        <p:tgtEl>
                                          <p:spTgt spid="110797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079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07971">
                                            <p:txEl>
                                              <p:pRg st="6" end="6"/>
                                            </p:txEl>
                                          </p:spTgt>
                                        </p:tgtEl>
                                        <p:attrNameLst>
                                          <p:attrName>style.visibility</p:attrName>
                                        </p:attrNameLst>
                                      </p:cBhvr>
                                      <p:to>
                                        <p:strVal val="visible"/>
                                      </p:to>
                                    </p:set>
                                    <p:anim calcmode="lin" valueType="num">
                                      <p:cBhvr additive="base">
                                        <p:cTn id="43" dur="500" fill="hold"/>
                                        <p:tgtEl>
                                          <p:spTgt spid="110797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079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07971">
                                            <p:txEl>
                                              <p:pRg st="7" end="7"/>
                                            </p:txEl>
                                          </p:spTgt>
                                        </p:tgtEl>
                                        <p:attrNameLst>
                                          <p:attrName>style.visibility</p:attrName>
                                        </p:attrNameLst>
                                      </p:cBhvr>
                                      <p:to>
                                        <p:strVal val="visible"/>
                                      </p:to>
                                    </p:set>
                                    <p:anim calcmode="lin" valueType="num">
                                      <p:cBhvr additive="base">
                                        <p:cTn id="49" dur="500" fill="hold"/>
                                        <p:tgtEl>
                                          <p:spTgt spid="110797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07971">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107971">
                                            <p:txEl>
                                              <p:pRg st="8" end="8"/>
                                            </p:txEl>
                                          </p:spTgt>
                                        </p:tgtEl>
                                        <p:attrNameLst>
                                          <p:attrName>style.visibility</p:attrName>
                                        </p:attrNameLst>
                                      </p:cBhvr>
                                      <p:to>
                                        <p:strVal val="visible"/>
                                      </p:to>
                                    </p:set>
                                    <p:anim calcmode="lin" valueType="num">
                                      <p:cBhvr additive="base">
                                        <p:cTn id="53" dur="500" fill="hold"/>
                                        <p:tgtEl>
                                          <p:spTgt spid="1107971">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107971">
                                            <p:txEl>
                                              <p:pRg st="8" end="8"/>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107971">
                                            <p:txEl>
                                              <p:pRg st="9" end="9"/>
                                            </p:txEl>
                                          </p:spTgt>
                                        </p:tgtEl>
                                        <p:attrNameLst>
                                          <p:attrName>style.visibility</p:attrName>
                                        </p:attrNameLst>
                                      </p:cBhvr>
                                      <p:to>
                                        <p:strVal val="visible"/>
                                      </p:to>
                                    </p:set>
                                    <p:anim calcmode="lin" valueType="num">
                                      <p:cBhvr additive="base">
                                        <p:cTn id="57" dur="500" fill="hold"/>
                                        <p:tgtEl>
                                          <p:spTgt spid="1107971">
                                            <p:txEl>
                                              <p:pRg st="9" end="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10797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nodeType="clickEffect">
                                  <p:stCondLst>
                                    <p:cond delay="0"/>
                                  </p:stCondLst>
                                  <p:childTnLst>
                                    <p:set>
                                      <p:cBhvr>
                                        <p:cTn id="62" dur="1" fill="hold">
                                          <p:stCondLst>
                                            <p:cond delay="0"/>
                                          </p:stCondLst>
                                        </p:cTn>
                                        <p:tgtEl>
                                          <p:spTgt spid="1107972"/>
                                        </p:tgtEl>
                                        <p:attrNameLst>
                                          <p:attrName>style.visibility</p:attrName>
                                        </p:attrNameLst>
                                      </p:cBhvr>
                                      <p:to>
                                        <p:strVal val="visible"/>
                                      </p:to>
                                    </p:set>
                                    <p:anim calcmode="lin" valueType="num">
                                      <p:cBhvr additive="base">
                                        <p:cTn id="63" dur="500" fill="hold"/>
                                        <p:tgtEl>
                                          <p:spTgt spid="1107972"/>
                                        </p:tgtEl>
                                        <p:attrNameLst>
                                          <p:attrName>ppt_x</p:attrName>
                                        </p:attrNameLst>
                                      </p:cBhvr>
                                      <p:tavLst>
                                        <p:tav tm="0">
                                          <p:val>
                                            <p:strVal val="1+#ppt_w/2"/>
                                          </p:val>
                                        </p:tav>
                                        <p:tav tm="100000">
                                          <p:val>
                                            <p:strVal val="#ppt_x"/>
                                          </p:val>
                                        </p:tav>
                                      </p:tavLst>
                                    </p:anim>
                                    <p:anim calcmode="lin" valueType="num">
                                      <p:cBhvr additive="base">
                                        <p:cTn id="64" dur="500" fill="hold"/>
                                        <p:tgtEl>
                                          <p:spTgt spid="11079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97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1F702E02-C1CF-432E-9962-A777DF33107B}" type="slidenum">
              <a:rPr lang="en-US" altLang="zh-CN" sz="1400"/>
              <a:pPr algn="l">
                <a:spcBef>
                  <a:spcPct val="0"/>
                </a:spcBef>
                <a:buFontTx/>
                <a:buNone/>
              </a:pPr>
              <a:t>74</a:t>
            </a:fld>
            <a:endParaRPr lang="en-US" altLang="zh-CN" sz="1400"/>
          </a:p>
        </p:txBody>
      </p:sp>
      <p:sp>
        <p:nvSpPr>
          <p:cNvPr id="54275" name="Rectangle 2"/>
          <p:cNvSpPr>
            <a:spLocks noChangeArrowheads="1"/>
          </p:cNvSpPr>
          <p:nvPr>
            <p:ph type="title"/>
          </p:nvPr>
        </p:nvSpPr>
        <p:spPr/>
        <p:txBody>
          <a:bodyPr/>
          <a:lstStyle/>
          <a:p>
            <a:pPr eaLnBrk="1" hangingPunct="1"/>
            <a:r>
              <a:rPr lang="zh-CN" altLang="en-US" smtClean="0"/>
              <a:t>证书的撤销</a:t>
            </a:r>
          </a:p>
        </p:txBody>
      </p:sp>
      <p:sp>
        <p:nvSpPr>
          <p:cNvPr id="1057795" name="Rectangle 3"/>
          <p:cNvSpPr>
            <a:spLocks noChangeArrowheads="1"/>
          </p:cNvSpPr>
          <p:nvPr>
            <p:ph type="body" idx="1"/>
          </p:nvPr>
        </p:nvSpPr>
        <p:spPr/>
        <p:txBody>
          <a:bodyPr/>
          <a:lstStyle/>
          <a:p>
            <a:pPr eaLnBrk="1" hangingPunct="1"/>
            <a:r>
              <a:rPr lang="zh-CN" altLang="en-US" sz="2400" smtClean="0"/>
              <a:t>证书废止原因</a:t>
            </a:r>
          </a:p>
          <a:p>
            <a:pPr lvl="1" eaLnBrk="1" hangingPunct="1"/>
            <a:r>
              <a:rPr lang="zh-CN" altLang="en-US" sz="2000" smtClean="0"/>
              <a:t>私钥泄密</a:t>
            </a:r>
          </a:p>
          <a:p>
            <a:pPr lvl="1" eaLnBrk="1" hangingPunct="1"/>
            <a:r>
              <a:rPr lang="zh-CN" altLang="en-US" sz="2000" smtClean="0"/>
              <a:t>从属变更</a:t>
            </a:r>
          </a:p>
          <a:p>
            <a:pPr lvl="1" eaLnBrk="1" hangingPunct="1"/>
            <a:r>
              <a:rPr lang="zh-CN" altLang="en-US" sz="2000" smtClean="0"/>
              <a:t>终止使用</a:t>
            </a:r>
          </a:p>
          <a:p>
            <a:pPr lvl="1" eaLnBrk="1" hangingPunct="1"/>
            <a:r>
              <a:rPr lang="en-US" altLang="zh-CN" sz="2000" smtClean="0"/>
              <a:t>CA</a:t>
            </a:r>
            <a:r>
              <a:rPr lang="zh-CN" altLang="en-US" sz="2000" smtClean="0"/>
              <a:t>出现问题</a:t>
            </a:r>
          </a:p>
          <a:p>
            <a:pPr eaLnBrk="1" hangingPunct="1"/>
            <a:r>
              <a:rPr lang="zh-CN" altLang="en-US" sz="2400" smtClean="0"/>
              <a:t>撤销证书原因</a:t>
            </a:r>
          </a:p>
          <a:p>
            <a:pPr lvl="1" eaLnBrk="1" hangingPunct="1"/>
            <a:r>
              <a:rPr lang="en-US" altLang="zh-CN" sz="2000" smtClean="0"/>
              <a:t>CA</a:t>
            </a:r>
            <a:r>
              <a:rPr lang="zh-CN" altLang="en-US" sz="2000" smtClean="0"/>
              <a:t>知道证书细节不真实</a:t>
            </a:r>
          </a:p>
          <a:p>
            <a:pPr lvl="1" eaLnBrk="1" hangingPunct="1"/>
            <a:r>
              <a:rPr lang="zh-CN" altLang="en-US" sz="2000" smtClean="0"/>
              <a:t>证书持有者没有履行职责和登记人协议</a:t>
            </a:r>
          </a:p>
          <a:p>
            <a:pPr lvl="1" eaLnBrk="1" hangingPunct="1"/>
            <a:r>
              <a:rPr lang="zh-CN" altLang="en-US" sz="2000" smtClean="0"/>
              <a:t>证书持有者死亡、违反电子交易规则或者犯罪</a:t>
            </a:r>
          </a:p>
        </p:txBody>
      </p:sp>
      <p:pic>
        <p:nvPicPr>
          <p:cNvPr id="1057796"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54864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6601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anim calcmode="lin" valueType="num">
                                      <p:cBhvr additive="base">
                                        <p:cTn id="7" dur="500" fill="hold"/>
                                        <p:tgtEl>
                                          <p:spTgt spid="10577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57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57795">
                                            <p:txEl>
                                              <p:pRg st="1" end="1"/>
                                            </p:txEl>
                                          </p:spTgt>
                                        </p:tgtEl>
                                        <p:attrNameLst>
                                          <p:attrName>style.visibility</p:attrName>
                                        </p:attrNameLst>
                                      </p:cBhvr>
                                      <p:to>
                                        <p:strVal val="visible"/>
                                      </p:to>
                                    </p:set>
                                    <p:anim calcmode="lin" valueType="num">
                                      <p:cBhvr additive="base">
                                        <p:cTn id="13" dur="500" fill="hold"/>
                                        <p:tgtEl>
                                          <p:spTgt spid="10577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57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57795">
                                            <p:txEl>
                                              <p:pRg st="2" end="2"/>
                                            </p:txEl>
                                          </p:spTgt>
                                        </p:tgtEl>
                                        <p:attrNameLst>
                                          <p:attrName>style.visibility</p:attrName>
                                        </p:attrNameLst>
                                      </p:cBhvr>
                                      <p:to>
                                        <p:strVal val="visible"/>
                                      </p:to>
                                    </p:set>
                                    <p:anim calcmode="lin" valueType="num">
                                      <p:cBhvr additive="base">
                                        <p:cTn id="19" dur="500" fill="hold"/>
                                        <p:tgtEl>
                                          <p:spTgt spid="10577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57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57795">
                                            <p:txEl>
                                              <p:pRg st="3" end="3"/>
                                            </p:txEl>
                                          </p:spTgt>
                                        </p:tgtEl>
                                        <p:attrNameLst>
                                          <p:attrName>style.visibility</p:attrName>
                                        </p:attrNameLst>
                                      </p:cBhvr>
                                      <p:to>
                                        <p:strVal val="visible"/>
                                      </p:to>
                                    </p:set>
                                    <p:anim calcmode="lin" valueType="num">
                                      <p:cBhvr additive="base">
                                        <p:cTn id="25" dur="500" fill="hold"/>
                                        <p:tgtEl>
                                          <p:spTgt spid="10577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57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57795">
                                            <p:txEl>
                                              <p:pRg st="4" end="4"/>
                                            </p:txEl>
                                          </p:spTgt>
                                        </p:tgtEl>
                                        <p:attrNameLst>
                                          <p:attrName>style.visibility</p:attrName>
                                        </p:attrNameLst>
                                      </p:cBhvr>
                                      <p:to>
                                        <p:strVal val="visible"/>
                                      </p:to>
                                    </p:set>
                                    <p:anim calcmode="lin" valueType="num">
                                      <p:cBhvr additive="base">
                                        <p:cTn id="31" dur="500" fill="hold"/>
                                        <p:tgtEl>
                                          <p:spTgt spid="105779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577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57795">
                                            <p:txEl>
                                              <p:pRg st="5" end="5"/>
                                            </p:txEl>
                                          </p:spTgt>
                                        </p:tgtEl>
                                        <p:attrNameLst>
                                          <p:attrName>style.visibility</p:attrName>
                                        </p:attrNameLst>
                                      </p:cBhvr>
                                      <p:to>
                                        <p:strVal val="visible"/>
                                      </p:to>
                                    </p:set>
                                    <p:anim calcmode="lin" valueType="num">
                                      <p:cBhvr additive="base">
                                        <p:cTn id="37" dur="500" fill="hold"/>
                                        <p:tgtEl>
                                          <p:spTgt spid="105779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577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57795">
                                            <p:txEl>
                                              <p:pRg st="6" end="6"/>
                                            </p:txEl>
                                          </p:spTgt>
                                        </p:tgtEl>
                                        <p:attrNameLst>
                                          <p:attrName>style.visibility</p:attrName>
                                        </p:attrNameLst>
                                      </p:cBhvr>
                                      <p:to>
                                        <p:strVal val="visible"/>
                                      </p:to>
                                    </p:set>
                                    <p:anim calcmode="lin" valueType="num">
                                      <p:cBhvr additive="base">
                                        <p:cTn id="43" dur="500" fill="hold"/>
                                        <p:tgtEl>
                                          <p:spTgt spid="105779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577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57795">
                                            <p:txEl>
                                              <p:pRg st="7" end="7"/>
                                            </p:txEl>
                                          </p:spTgt>
                                        </p:tgtEl>
                                        <p:attrNameLst>
                                          <p:attrName>style.visibility</p:attrName>
                                        </p:attrNameLst>
                                      </p:cBhvr>
                                      <p:to>
                                        <p:strVal val="visible"/>
                                      </p:to>
                                    </p:set>
                                    <p:anim calcmode="lin" valueType="num">
                                      <p:cBhvr additive="base">
                                        <p:cTn id="49" dur="500" fill="hold"/>
                                        <p:tgtEl>
                                          <p:spTgt spid="105779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577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057795">
                                            <p:txEl>
                                              <p:pRg st="8" end="8"/>
                                            </p:txEl>
                                          </p:spTgt>
                                        </p:tgtEl>
                                        <p:attrNameLst>
                                          <p:attrName>style.visibility</p:attrName>
                                        </p:attrNameLst>
                                      </p:cBhvr>
                                      <p:to>
                                        <p:strVal val="visible"/>
                                      </p:to>
                                    </p:set>
                                    <p:anim calcmode="lin" valueType="num">
                                      <p:cBhvr additive="base">
                                        <p:cTn id="55" dur="500" fill="hold"/>
                                        <p:tgtEl>
                                          <p:spTgt spid="105779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0577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1057796"/>
                                        </p:tgtEl>
                                        <p:attrNameLst>
                                          <p:attrName>style.visibility</p:attrName>
                                        </p:attrNameLst>
                                      </p:cBhvr>
                                      <p:to>
                                        <p:strVal val="visible"/>
                                      </p:to>
                                    </p:set>
                                    <p:anim calcmode="lin" valueType="num">
                                      <p:cBhvr additive="base">
                                        <p:cTn id="61" dur="500" fill="hold"/>
                                        <p:tgtEl>
                                          <p:spTgt spid="1057796"/>
                                        </p:tgtEl>
                                        <p:attrNameLst>
                                          <p:attrName>ppt_x</p:attrName>
                                        </p:attrNameLst>
                                      </p:cBhvr>
                                      <p:tavLst>
                                        <p:tav tm="0">
                                          <p:val>
                                            <p:strVal val="1+#ppt_w/2"/>
                                          </p:val>
                                        </p:tav>
                                        <p:tav tm="100000">
                                          <p:val>
                                            <p:strVal val="#ppt_x"/>
                                          </p:val>
                                        </p:tav>
                                      </p:tavLst>
                                    </p:anim>
                                    <p:anim calcmode="lin" valueType="num">
                                      <p:cBhvr additive="base">
                                        <p:cTn id="62" dur="500" fill="hold"/>
                                        <p:tgtEl>
                                          <p:spTgt spid="10577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AC78E475-0B20-499D-B0F5-1BA94AA36F8E}" type="slidenum">
              <a:rPr lang="en-US" altLang="zh-CN" sz="1400"/>
              <a:pPr algn="l">
                <a:spcBef>
                  <a:spcPct val="0"/>
                </a:spcBef>
                <a:buFontTx/>
                <a:buNone/>
              </a:pPr>
              <a:t>75</a:t>
            </a:fld>
            <a:endParaRPr lang="en-US" altLang="zh-CN" sz="1400"/>
          </a:p>
        </p:txBody>
      </p:sp>
      <p:sp>
        <p:nvSpPr>
          <p:cNvPr id="55299" name="Rectangle 2"/>
          <p:cNvSpPr>
            <a:spLocks noChangeArrowheads="1"/>
          </p:cNvSpPr>
          <p:nvPr>
            <p:ph type="title"/>
          </p:nvPr>
        </p:nvSpPr>
        <p:spPr/>
        <p:txBody>
          <a:bodyPr/>
          <a:lstStyle/>
          <a:p>
            <a:pPr eaLnBrk="1" hangingPunct="1"/>
            <a:r>
              <a:rPr lang="zh-CN" altLang="en-US" smtClean="0"/>
              <a:t>撤销机制</a:t>
            </a:r>
          </a:p>
        </p:txBody>
      </p:sp>
      <p:sp>
        <p:nvSpPr>
          <p:cNvPr id="1100803" name="Rectangle 3"/>
          <p:cNvSpPr>
            <a:spLocks noChangeArrowheads="1"/>
          </p:cNvSpPr>
          <p:nvPr>
            <p:ph type="body" idx="1"/>
          </p:nvPr>
        </p:nvSpPr>
        <p:spPr/>
        <p:txBody>
          <a:bodyPr/>
          <a:lstStyle/>
          <a:p>
            <a:pPr eaLnBrk="1" hangingPunct="1">
              <a:lnSpc>
                <a:spcPct val="90000"/>
              </a:lnSpc>
            </a:pPr>
            <a:r>
              <a:rPr lang="en-US" altLang="zh-CN" sz="2400" smtClean="0"/>
              <a:t>CA</a:t>
            </a:r>
            <a:r>
              <a:rPr lang="zh-CN" altLang="en-US" sz="2400" smtClean="0"/>
              <a:t>公布撤销证书列表</a:t>
            </a:r>
            <a:r>
              <a:rPr lang="en-US" altLang="zh-CN" sz="2400" smtClean="0"/>
              <a:t>CRL</a:t>
            </a:r>
          </a:p>
          <a:p>
            <a:pPr lvl="1" eaLnBrk="1" hangingPunct="1">
              <a:lnSpc>
                <a:spcPct val="90000"/>
              </a:lnSpc>
            </a:pPr>
            <a:r>
              <a:rPr lang="zh-CN" altLang="en-US" sz="2000" smtClean="0"/>
              <a:t>被撤销证书的序列号</a:t>
            </a:r>
          </a:p>
          <a:p>
            <a:pPr lvl="1" eaLnBrk="1" hangingPunct="1">
              <a:lnSpc>
                <a:spcPct val="90000"/>
              </a:lnSpc>
            </a:pPr>
            <a:r>
              <a:rPr lang="zh-CN" altLang="en-US" sz="2000" smtClean="0"/>
              <a:t>撤销日期</a:t>
            </a:r>
          </a:p>
          <a:p>
            <a:pPr lvl="1" eaLnBrk="1" hangingPunct="1">
              <a:lnSpc>
                <a:spcPct val="90000"/>
              </a:lnSpc>
            </a:pPr>
            <a:r>
              <a:rPr lang="zh-CN" altLang="en-US" sz="2000" smtClean="0"/>
              <a:t>撤销原因</a:t>
            </a:r>
          </a:p>
          <a:p>
            <a:pPr eaLnBrk="1" hangingPunct="1">
              <a:lnSpc>
                <a:spcPct val="90000"/>
              </a:lnSpc>
            </a:pPr>
            <a:r>
              <a:rPr lang="zh-CN" altLang="en-US" sz="2400" smtClean="0"/>
              <a:t>撤销证书列表</a:t>
            </a:r>
            <a:r>
              <a:rPr lang="en-US" altLang="zh-CN" sz="2400" smtClean="0"/>
              <a:t>CRL</a:t>
            </a:r>
            <a:r>
              <a:rPr lang="zh-CN" altLang="en-US" sz="2400" smtClean="0"/>
              <a:t>由</a:t>
            </a:r>
            <a:r>
              <a:rPr lang="en-US" altLang="zh-CN" sz="2400" smtClean="0"/>
              <a:t>CA</a:t>
            </a:r>
            <a:r>
              <a:rPr lang="zh-CN" altLang="en-US" sz="2400" smtClean="0"/>
              <a:t>私钥签名</a:t>
            </a:r>
          </a:p>
          <a:p>
            <a:pPr lvl="1" eaLnBrk="1" hangingPunct="1">
              <a:lnSpc>
                <a:spcPct val="90000"/>
              </a:lnSpc>
            </a:pPr>
            <a:r>
              <a:rPr lang="zh-CN" altLang="en-US" sz="2000" smtClean="0"/>
              <a:t>保证完整性</a:t>
            </a:r>
          </a:p>
          <a:p>
            <a:pPr lvl="1" eaLnBrk="1" hangingPunct="1">
              <a:lnSpc>
                <a:spcPct val="90000"/>
              </a:lnSpc>
            </a:pPr>
            <a:r>
              <a:rPr lang="zh-CN" altLang="en-US" sz="2000" smtClean="0"/>
              <a:t>保证权威性</a:t>
            </a:r>
          </a:p>
          <a:p>
            <a:pPr eaLnBrk="1" hangingPunct="1">
              <a:lnSpc>
                <a:spcPct val="90000"/>
              </a:lnSpc>
            </a:pPr>
            <a:r>
              <a:rPr lang="en-US" altLang="zh-CN" sz="2400" smtClean="0"/>
              <a:t>CRL</a:t>
            </a:r>
            <a:r>
              <a:rPr lang="zh-CN" altLang="en-US" sz="2400" smtClean="0"/>
              <a:t>公布在目录中</a:t>
            </a:r>
          </a:p>
          <a:p>
            <a:pPr eaLnBrk="1" hangingPunct="1">
              <a:lnSpc>
                <a:spcPct val="90000"/>
              </a:lnSpc>
            </a:pPr>
            <a:r>
              <a:rPr lang="en-US" altLang="zh-CN" sz="2400" smtClean="0"/>
              <a:t>CRL</a:t>
            </a:r>
            <a:r>
              <a:rPr lang="zh-CN" altLang="en-US" sz="2400" smtClean="0"/>
              <a:t>公布周期由</a:t>
            </a:r>
            <a:r>
              <a:rPr lang="en-US" altLang="zh-CN" sz="2400" smtClean="0"/>
              <a:t>CA</a:t>
            </a:r>
            <a:r>
              <a:rPr lang="zh-CN" altLang="en-US" sz="2400" smtClean="0"/>
              <a:t>决定</a:t>
            </a:r>
          </a:p>
        </p:txBody>
      </p:sp>
    </p:spTree>
    <p:extLst>
      <p:ext uri="{BB962C8B-B14F-4D97-AF65-F5344CB8AC3E}">
        <p14:creationId xmlns:p14="http://schemas.microsoft.com/office/powerpoint/2010/main" val="27633503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00803">
                                            <p:txEl>
                                              <p:pRg st="0" end="0"/>
                                            </p:txEl>
                                          </p:spTgt>
                                        </p:tgtEl>
                                        <p:attrNameLst>
                                          <p:attrName>style.visibility</p:attrName>
                                        </p:attrNameLst>
                                      </p:cBhvr>
                                      <p:to>
                                        <p:strVal val="visible"/>
                                      </p:to>
                                    </p:set>
                                    <p:anim calcmode="lin" valueType="num">
                                      <p:cBhvr additive="base">
                                        <p:cTn id="7" dur="500" fill="hold"/>
                                        <p:tgtEl>
                                          <p:spTgt spid="11008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00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00803">
                                            <p:txEl>
                                              <p:pRg st="1" end="1"/>
                                            </p:txEl>
                                          </p:spTgt>
                                        </p:tgtEl>
                                        <p:attrNameLst>
                                          <p:attrName>style.visibility</p:attrName>
                                        </p:attrNameLst>
                                      </p:cBhvr>
                                      <p:to>
                                        <p:strVal val="visible"/>
                                      </p:to>
                                    </p:set>
                                    <p:anim calcmode="lin" valueType="num">
                                      <p:cBhvr additive="base">
                                        <p:cTn id="13" dur="500" fill="hold"/>
                                        <p:tgtEl>
                                          <p:spTgt spid="11008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00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00803">
                                            <p:txEl>
                                              <p:pRg st="2" end="2"/>
                                            </p:txEl>
                                          </p:spTgt>
                                        </p:tgtEl>
                                        <p:attrNameLst>
                                          <p:attrName>style.visibility</p:attrName>
                                        </p:attrNameLst>
                                      </p:cBhvr>
                                      <p:to>
                                        <p:strVal val="visible"/>
                                      </p:to>
                                    </p:set>
                                    <p:anim calcmode="lin" valueType="num">
                                      <p:cBhvr additive="base">
                                        <p:cTn id="19" dur="500" fill="hold"/>
                                        <p:tgtEl>
                                          <p:spTgt spid="11008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00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00803">
                                            <p:txEl>
                                              <p:pRg st="3" end="3"/>
                                            </p:txEl>
                                          </p:spTgt>
                                        </p:tgtEl>
                                        <p:attrNameLst>
                                          <p:attrName>style.visibility</p:attrName>
                                        </p:attrNameLst>
                                      </p:cBhvr>
                                      <p:to>
                                        <p:strVal val="visible"/>
                                      </p:to>
                                    </p:set>
                                    <p:anim calcmode="lin" valueType="num">
                                      <p:cBhvr additive="base">
                                        <p:cTn id="25" dur="500" fill="hold"/>
                                        <p:tgtEl>
                                          <p:spTgt spid="110080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008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00803">
                                            <p:txEl>
                                              <p:pRg st="4" end="4"/>
                                            </p:txEl>
                                          </p:spTgt>
                                        </p:tgtEl>
                                        <p:attrNameLst>
                                          <p:attrName>style.visibility</p:attrName>
                                        </p:attrNameLst>
                                      </p:cBhvr>
                                      <p:to>
                                        <p:strVal val="visible"/>
                                      </p:to>
                                    </p:set>
                                    <p:anim calcmode="lin" valueType="num">
                                      <p:cBhvr additive="base">
                                        <p:cTn id="31" dur="500" fill="hold"/>
                                        <p:tgtEl>
                                          <p:spTgt spid="110080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008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00803">
                                            <p:txEl>
                                              <p:pRg st="5" end="5"/>
                                            </p:txEl>
                                          </p:spTgt>
                                        </p:tgtEl>
                                        <p:attrNameLst>
                                          <p:attrName>style.visibility</p:attrName>
                                        </p:attrNameLst>
                                      </p:cBhvr>
                                      <p:to>
                                        <p:strVal val="visible"/>
                                      </p:to>
                                    </p:set>
                                    <p:anim calcmode="lin" valueType="num">
                                      <p:cBhvr additive="base">
                                        <p:cTn id="37" dur="500" fill="hold"/>
                                        <p:tgtEl>
                                          <p:spTgt spid="110080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008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00803">
                                            <p:txEl>
                                              <p:pRg st="6" end="6"/>
                                            </p:txEl>
                                          </p:spTgt>
                                        </p:tgtEl>
                                        <p:attrNameLst>
                                          <p:attrName>style.visibility</p:attrName>
                                        </p:attrNameLst>
                                      </p:cBhvr>
                                      <p:to>
                                        <p:strVal val="visible"/>
                                      </p:to>
                                    </p:set>
                                    <p:anim calcmode="lin" valueType="num">
                                      <p:cBhvr additive="base">
                                        <p:cTn id="43" dur="500" fill="hold"/>
                                        <p:tgtEl>
                                          <p:spTgt spid="110080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008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00803">
                                            <p:txEl>
                                              <p:pRg st="7" end="7"/>
                                            </p:txEl>
                                          </p:spTgt>
                                        </p:tgtEl>
                                        <p:attrNameLst>
                                          <p:attrName>style.visibility</p:attrName>
                                        </p:attrNameLst>
                                      </p:cBhvr>
                                      <p:to>
                                        <p:strVal val="visible"/>
                                      </p:to>
                                    </p:set>
                                    <p:anim calcmode="lin" valueType="num">
                                      <p:cBhvr additive="base">
                                        <p:cTn id="49" dur="500" fill="hold"/>
                                        <p:tgtEl>
                                          <p:spTgt spid="1100803">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008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00803">
                                            <p:txEl>
                                              <p:pRg st="8" end="8"/>
                                            </p:txEl>
                                          </p:spTgt>
                                        </p:tgtEl>
                                        <p:attrNameLst>
                                          <p:attrName>style.visibility</p:attrName>
                                        </p:attrNameLst>
                                      </p:cBhvr>
                                      <p:to>
                                        <p:strVal val="visible"/>
                                      </p:to>
                                    </p:set>
                                    <p:anim calcmode="lin" valueType="num">
                                      <p:cBhvr additive="base">
                                        <p:cTn id="55" dur="500" fill="hold"/>
                                        <p:tgtEl>
                                          <p:spTgt spid="1100803">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0080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080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a:spLocks noGrp="1"/>
          </p:cNvSpPr>
          <p:nvPr>
            <p:ph type="sldNum" sz="quarter" idx="12"/>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719A5969-F6BB-4544-95E4-E80DCE27C68F}" type="slidenum">
              <a:rPr lang="en-US" altLang="zh-CN" sz="1400"/>
              <a:pPr algn="l">
                <a:spcBef>
                  <a:spcPct val="0"/>
                </a:spcBef>
                <a:buFontTx/>
                <a:buNone/>
              </a:pPr>
              <a:t>76</a:t>
            </a:fld>
            <a:endParaRPr lang="en-US" altLang="zh-CN" sz="1400"/>
          </a:p>
        </p:txBody>
      </p:sp>
      <p:sp>
        <p:nvSpPr>
          <p:cNvPr id="56323" name="Rectangle 2"/>
          <p:cNvSpPr>
            <a:spLocks noChangeArrowheads="1"/>
          </p:cNvSpPr>
          <p:nvPr>
            <p:ph type="title"/>
          </p:nvPr>
        </p:nvSpPr>
        <p:spPr/>
        <p:txBody>
          <a:bodyPr/>
          <a:lstStyle/>
          <a:p>
            <a:pPr eaLnBrk="1" hangingPunct="1"/>
            <a:r>
              <a:rPr lang="zh-CN" altLang="en-US" smtClean="0"/>
              <a:t>撤销证书列表</a:t>
            </a:r>
            <a:r>
              <a:rPr lang="en-US" altLang="zh-CN" smtClean="0"/>
              <a:t>CRL</a:t>
            </a:r>
            <a:r>
              <a:rPr lang="zh-CN" altLang="en-US" smtClean="0"/>
              <a:t>内容格式</a:t>
            </a:r>
          </a:p>
        </p:txBody>
      </p:sp>
      <p:graphicFrame>
        <p:nvGraphicFramePr>
          <p:cNvPr id="1101827" name="Group 3"/>
          <p:cNvGraphicFramePr>
            <a:graphicFrameLocks noGrp="1"/>
          </p:cNvGraphicFramePr>
          <p:nvPr>
            <p:ph sz="half" idx="2"/>
          </p:nvPr>
        </p:nvGraphicFramePr>
        <p:xfrm>
          <a:off x="2374900" y="3019425"/>
          <a:ext cx="3003550" cy="752475"/>
        </p:xfrm>
        <a:graphic>
          <a:graphicData uri="http://schemas.openxmlformats.org/drawingml/2006/table">
            <a:tbl>
              <a:tblPr/>
              <a:tblGrid>
                <a:gridCol w="1501775">
                  <a:extLst>
                    <a:ext uri="{9D8B030D-6E8A-4147-A177-3AD203B41FA5}">
                      <a16:colId xmlns:a16="http://schemas.microsoft.com/office/drawing/2014/main" val="20000"/>
                    </a:ext>
                  </a:extLst>
                </a:gridCol>
                <a:gridCol w="1501775">
                  <a:extLst>
                    <a:ext uri="{9D8B030D-6E8A-4147-A177-3AD203B41FA5}">
                      <a16:colId xmlns:a16="http://schemas.microsoft.com/office/drawing/2014/main" val="20001"/>
                    </a:ext>
                  </a:extLst>
                </a:gridCol>
              </a:tblGrid>
              <a:tr h="3869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证书序列号</a:t>
                      </a:r>
                    </a:p>
                  </a:txBody>
                  <a:tcPr marT="45667" marB="456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撤销日期</a:t>
                      </a:r>
                    </a:p>
                  </a:txBody>
                  <a:tcPr marT="45667" marB="456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撤销原因</a:t>
                      </a:r>
                    </a:p>
                  </a:txBody>
                  <a:tcPr marT="45667" marB="4566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56334" name="Rectangle 13"/>
          <p:cNvSpPr>
            <a:spLocks noChangeArrowheads="1"/>
          </p:cNvSpPr>
          <p:nvPr/>
        </p:nvSpPr>
        <p:spPr bwMode="auto">
          <a:xfrm>
            <a:off x="1905000" y="1600200"/>
            <a:ext cx="3810000" cy="510540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1101838" name="Group 14"/>
          <p:cNvGraphicFramePr>
            <a:graphicFrameLocks noGrp="1"/>
          </p:cNvGraphicFramePr>
          <p:nvPr/>
        </p:nvGraphicFramePr>
        <p:xfrm>
          <a:off x="2133600" y="1752600"/>
          <a:ext cx="3355975" cy="4191000"/>
        </p:xfrm>
        <a:graphic>
          <a:graphicData uri="http://schemas.openxmlformats.org/drawingml/2006/table">
            <a:tbl>
              <a:tblPr/>
              <a:tblGrid>
                <a:gridCol w="3355975">
                  <a:extLst>
                    <a:ext uri="{9D8B030D-6E8A-4147-A177-3AD203B41FA5}">
                      <a16:colId xmlns:a16="http://schemas.microsoft.com/office/drawing/2014/main" val="20000"/>
                    </a:ext>
                  </a:extLst>
                </a:gridCol>
              </a:tblGrid>
              <a:tr h="500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CRL</a:t>
                      </a:r>
                      <a:r>
                        <a:rPr kumimoji="0" lang="zh-CN" altLang="en-US" sz="1800" b="0" i="0" u="none" strike="noStrike" cap="none" normalizeH="0" baseline="0" smtClean="0">
                          <a:ln>
                            <a:noFill/>
                          </a:ln>
                          <a:solidFill>
                            <a:schemeClr val="tx1"/>
                          </a:solidFill>
                          <a:effectLst/>
                          <a:latin typeface="Arial" pitchFamily="34" charset="0"/>
                          <a:ea typeface="宋体" pitchFamily="2" charset="-122"/>
                        </a:rPr>
                        <a:t>颁发者</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本次更新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下次更新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653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CRL</a:t>
                      </a:r>
                      <a:r>
                        <a:rPr kumimoji="0" lang="zh-CN" altLang="en-US" sz="1800" b="0" i="0" u="none" strike="noStrike" cap="none" normalizeH="0" baseline="0" smtClean="0">
                          <a:ln>
                            <a:noFill/>
                          </a:ln>
                          <a:solidFill>
                            <a:schemeClr val="tx1"/>
                          </a:solidFill>
                          <a:effectLst/>
                          <a:latin typeface="Arial" pitchFamily="34" charset="0"/>
                          <a:ea typeface="宋体" pitchFamily="2" charset="-122"/>
                        </a:rPr>
                        <a:t>扩展</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6349" name="Rectangle 28"/>
          <p:cNvSpPr>
            <a:spLocks noChangeArrowheads="1"/>
          </p:cNvSpPr>
          <p:nvPr/>
        </p:nvSpPr>
        <p:spPr bwMode="auto">
          <a:xfrm>
            <a:off x="2209800" y="6172200"/>
            <a:ext cx="3276600" cy="30480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buClr>
                <a:schemeClr val="hlink"/>
              </a:buClr>
              <a:buSzPct val="85000"/>
              <a:buFont typeface="Wingdings" panose="05000000000000000000" pitchFamily="2" charset="2"/>
              <a:buNone/>
            </a:pPr>
            <a:r>
              <a:rPr lang="en-US" altLang="zh-CN" sz="2400" b="1">
                <a:solidFill>
                  <a:srgbClr val="00504E"/>
                </a:solidFill>
                <a:cs typeface="Arial" panose="020B0604020202020204" pitchFamily="34" charset="0"/>
              </a:rPr>
              <a:t>CRL</a:t>
            </a:r>
            <a:r>
              <a:rPr lang="zh-CN" altLang="en-US" sz="2400" b="1">
                <a:solidFill>
                  <a:srgbClr val="00504E"/>
                </a:solidFill>
                <a:cs typeface="Arial" panose="020B0604020202020204" pitchFamily="34" charset="0"/>
              </a:rPr>
              <a:t>颁发者数字签名</a:t>
            </a:r>
          </a:p>
        </p:txBody>
      </p:sp>
      <p:sp>
        <p:nvSpPr>
          <p:cNvPr id="56350" name="AutoShape 29"/>
          <p:cNvSpPr>
            <a:spLocks/>
          </p:cNvSpPr>
          <p:nvPr/>
        </p:nvSpPr>
        <p:spPr bwMode="auto">
          <a:xfrm>
            <a:off x="5562600" y="1752600"/>
            <a:ext cx="838200" cy="4191000"/>
          </a:xfrm>
          <a:prstGeom prst="rightBrace">
            <a:avLst>
              <a:gd name="adj1" fmla="val 41667"/>
              <a:gd name="adj2" fmla="val 50000"/>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56351" name="AutoShape 30"/>
          <p:cNvSpPr>
            <a:spLocks noChangeArrowheads="1"/>
          </p:cNvSpPr>
          <p:nvPr/>
        </p:nvSpPr>
        <p:spPr bwMode="auto">
          <a:xfrm>
            <a:off x="6553200" y="3048000"/>
            <a:ext cx="1295400" cy="914400"/>
          </a:xfrm>
          <a:prstGeom prst="roundRect">
            <a:avLst>
              <a:gd name="adj" fmla="val 16667"/>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buClr>
                <a:schemeClr val="hlink"/>
              </a:buClr>
              <a:buSzPct val="85000"/>
              <a:buFont typeface="Wingdings" panose="05000000000000000000" pitchFamily="2" charset="2"/>
              <a:buNone/>
            </a:pPr>
            <a:r>
              <a:rPr lang="zh-CN" altLang="en-US" sz="2400" b="1">
                <a:solidFill>
                  <a:srgbClr val="00504E"/>
                </a:solidFill>
                <a:cs typeface="Arial" panose="020B0604020202020204" pitchFamily="34" charset="0"/>
              </a:rPr>
              <a:t>签名</a:t>
            </a:r>
          </a:p>
          <a:p>
            <a:pPr algn="ctr" eaLnBrk="1" hangingPunct="1">
              <a:buClr>
                <a:schemeClr val="hlink"/>
              </a:buClr>
              <a:buSzPct val="85000"/>
              <a:buFont typeface="Wingdings" panose="05000000000000000000" pitchFamily="2" charset="2"/>
              <a:buNone/>
            </a:pPr>
            <a:r>
              <a:rPr lang="zh-CN" altLang="en-US" sz="2400" b="1">
                <a:solidFill>
                  <a:srgbClr val="00504E"/>
                </a:solidFill>
                <a:cs typeface="Arial" panose="020B0604020202020204" pitchFamily="34" charset="0"/>
              </a:rPr>
              <a:t>生成</a:t>
            </a:r>
          </a:p>
        </p:txBody>
      </p:sp>
      <p:sp>
        <p:nvSpPr>
          <p:cNvPr id="56352" name="Text Box 31"/>
          <p:cNvSpPr txBox="1">
            <a:spLocks noChangeArrowheads="1"/>
          </p:cNvSpPr>
          <p:nvPr/>
        </p:nvSpPr>
        <p:spPr bwMode="auto">
          <a:xfrm>
            <a:off x="6324600" y="1860550"/>
            <a:ext cx="1752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228600" indent="-228600">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cs typeface="Arial" panose="020B0604020202020204" pitchFamily="34" charset="0"/>
              </a:rPr>
              <a:t>  CRL</a:t>
            </a:r>
            <a:r>
              <a:rPr lang="zh-CN" altLang="en-US" sz="2400" b="1">
                <a:solidFill>
                  <a:srgbClr val="00504E"/>
                </a:solidFill>
                <a:cs typeface="Arial" panose="020B0604020202020204" pitchFamily="34" charset="0"/>
              </a:rPr>
              <a:t>颁发者私钥</a:t>
            </a:r>
          </a:p>
        </p:txBody>
      </p:sp>
      <p:sp>
        <p:nvSpPr>
          <p:cNvPr id="56353" name="Line 32"/>
          <p:cNvSpPr>
            <a:spLocks noChangeShapeType="1"/>
          </p:cNvSpPr>
          <p:nvPr/>
        </p:nvSpPr>
        <p:spPr bwMode="auto">
          <a:xfrm>
            <a:off x="7239000" y="25908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6354" name="Group 33"/>
          <p:cNvGrpSpPr>
            <a:grpSpLocks/>
          </p:cNvGrpSpPr>
          <p:nvPr/>
        </p:nvGrpSpPr>
        <p:grpSpPr bwMode="auto">
          <a:xfrm>
            <a:off x="5562600" y="3962400"/>
            <a:ext cx="1676400" cy="2362200"/>
            <a:chOff x="3504" y="2496"/>
            <a:chExt cx="1056" cy="1104"/>
          </a:xfrm>
        </p:grpSpPr>
        <p:sp>
          <p:nvSpPr>
            <p:cNvPr id="56366" name="Line 34"/>
            <p:cNvSpPr>
              <a:spLocks noChangeShapeType="1"/>
            </p:cNvSpPr>
            <p:nvPr/>
          </p:nvSpPr>
          <p:spPr bwMode="auto">
            <a:xfrm>
              <a:off x="4560" y="2496"/>
              <a:ext cx="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7" name="Line 35"/>
            <p:cNvSpPr>
              <a:spLocks noChangeShapeType="1"/>
            </p:cNvSpPr>
            <p:nvPr/>
          </p:nvSpPr>
          <p:spPr bwMode="auto">
            <a:xfrm flipH="1">
              <a:off x="3504" y="3264"/>
              <a:ext cx="1056"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101860" name="Group 36"/>
          <p:cNvGraphicFramePr>
            <a:graphicFrameLocks noGrp="1"/>
          </p:cNvGraphicFramePr>
          <p:nvPr>
            <p:ph sz="half" idx="1"/>
          </p:nvPr>
        </p:nvGraphicFramePr>
        <p:xfrm>
          <a:off x="2373313" y="4378325"/>
          <a:ext cx="3005137" cy="731838"/>
        </p:xfrm>
        <a:graphic>
          <a:graphicData uri="http://schemas.openxmlformats.org/drawingml/2006/table">
            <a:tbl>
              <a:tblPr/>
              <a:tblGrid>
                <a:gridCol w="1503362">
                  <a:extLst>
                    <a:ext uri="{9D8B030D-6E8A-4147-A177-3AD203B41FA5}">
                      <a16:colId xmlns:a16="http://schemas.microsoft.com/office/drawing/2014/main" val="20000"/>
                    </a:ext>
                  </a:extLst>
                </a:gridCol>
                <a:gridCol w="1501775">
                  <a:extLst>
                    <a:ext uri="{9D8B030D-6E8A-4147-A177-3AD203B41FA5}">
                      <a16:colId xmlns:a16="http://schemas.microsoft.com/office/drawing/2014/main" val="20001"/>
                    </a:ext>
                  </a:extLst>
                </a:gridCol>
              </a:tblGrid>
              <a:tr h="3659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证书序列号</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撤销日期</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撤销原因</a:t>
                      </a:r>
                    </a:p>
                  </a:txBody>
                  <a:tcPr marT="45740" marB="457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pic>
        <p:nvPicPr>
          <p:cNvPr id="1101870" name="Picture 46"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47495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101870"/>
                                        </p:tgtEl>
                                        <p:attrNameLst>
                                          <p:attrName>style.visibility</p:attrName>
                                        </p:attrNameLst>
                                      </p:cBhvr>
                                      <p:to>
                                        <p:strVal val="visible"/>
                                      </p:to>
                                    </p:set>
                                    <p:anim calcmode="lin" valueType="num">
                                      <p:cBhvr additive="base">
                                        <p:cTn id="7" dur="500" fill="hold"/>
                                        <p:tgtEl>
                                          <p:spTgt spid="1101870"/>
                                        </p:tgtEl>
                                        <p:attrNameLst>
                                          <p:attrName>ppt_x</p:attrName>
                                        </p:attrNameLst>
                                      </p:cBhvr>
                                      <p:tavLst>
                                        <p:tav tm="0">
                                          <p:val>
                                            <p:strVal val="1+#ppt_w/2"/>
                                          </p:val>
                                        </p:tav>
                                        <p:tav tm="100000">
                                          <p:val>
                                            <p:strVal val="#ppt_x"/>
                                          </p:val>
                                        </p:tav>
                                      </p:tavLst>
                                    </p:anim>
                                    <p:anim calcmode="lin" valueType="num">
                                      <p:cBhvr additive="base">
                                        <p:cTn id="8" dur="500" fill="hold"/>
                                        <p:tgtEl>
                                          <p:spTgt spid="1101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716B5B6E-4DD4-49ED-ABAB-095140CD1235}" type="slidenum">
              <a:rPr lang="en-US" altLang="zh-CN" sz="1400"/>
              <a:pPr algn="l">
                <a:spcBef>
                  <a:spcPct val="0"/>
                </a:spcBef>
                <a:buFontTx/>
                <a:buNone/>
              </a:pPr>
              <a:t>77</a:t>
            </a:fld>
            <a:endParaRPr lang="en-US" altLang="zh-CN" sz="1400"/>
          </a:p>
        </p:txBody>
      </p:sp>
      <p:sp>
        <p:nvSpPr>
          <p:cNvPr id="57347" name="Rectangle 2"/>
          <p:cNvSpPr>
            <a:spLocks noChangeArrowheads="1"/>
          </p:cNvSpPr>
          <p:nvPr>
            <p:ph type="title"/>
          </p:nvPr>
        </p:nvSpPr>
        <p:spPr/>
        <p:txBody>
          <a:bodyPr/>
          <a:lstStyle/>
          <a:p>
            <a:pPr eaLnBrk="1" hangingPunct="1"/>
            <a:r>
              <a:rPr lang="zh-CN" altLang="en-US" smtClean="0"/>
              <a:t>使用证书的应用程序</a:t>
            </a:r>
          </a:p>
        </p:txBody>
      </p:sp>
      <p:sp>
        <p:nvSpPr>
          <p:cNvPr id="1085443" name="Rectangle 3"/>
          <p:cNvSpPr>
            <a:spLocks noChangeArrowheads="1"/>
          </p:cNvSpPr>
          <p:nvPr>
            <p:ph type="body" idx="1"/>
          </p:nvPr>
        </p:nvSpPr>
        <p:spPr/>
        <p:txBody>
          <a:bodyPr/>
          <a:lstStyle/>
          <a:p>
            <a:pPr eaLnBrk="1" hangingPunct="1"/>
            <a:r>
              <a:rPr lang="zh-CN" altLang="en-US" smtClean="0"/>
              <a:t>安全套接字层</a:t>
            </a:r>
            <a:r>
              <a:rPr lang="en-US" altLang="zh-CN" smtClean="0"/>
              <a:t>SSL</a:t>
            </a:r>
          </a:p>
          <a:p>
            <a:pPr lvl="1" eaLnBrk="1" hangingPunct="1"/>
            <a:r>
              <a:rPr lang="en-US" altLang="zh-CN" smtClean="0"/>
              <a:t>https://www.abcd.com</a:t>
            </a:r>
          </a:p>
          <a:p>
            <a:pPr eaLnBrk="1" hangingPunct="1"/>
            <a:r>
              <a:rPr lang="zh-CN" altLang="en-US" smtClean="0"/>
              <a:t>安全的电子邮件</a:t>
            </a:r>
          </a:p>
          <a:p>
            <a:pPr eaLnBrk="1" hangingPunct="1"/>
            <a:r>
              <a:rPr lang="zh-CN" altLang="en-US" smtClean="0"/>
              <a:t>虚拟专用网</a:t>
            </a:r>
          </a:p>
          <a:p>
            <a:pPr eaLnBrk="1" hangingPunct="1"/>
            <a:endParaRPr lang="en-US" altLang="zh-CN" smtClean="0"/>
          </a:p>
        </p:txBody>
      </p:sp>
    </p:spTree>
    <p:extLst>
      <p:ext uri="{BB962C8B-B14F-4D97-AF65-F5344CB8AC3E}">
        <p14:creationId xmlns:p14="http://schemas.microsoft.com/office/powerpoint/2010/main" val="30625274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5443">
                                            <p:txEl>
                                              <p:pRg st="0" end="0"/>
                                            </p:txEl>
                                          </p:spTgt>
                                        </p:tgtEl>
                                        <p:attrNameLst>
                                          <p:attrName>style.visibility</p:attrName>
                                        </p:attrNameLst>
                                      </p:cBhvr>
                                      <p:to>
                                        <p:strVal val="visible"/>
                                      </p:to>
                                    </p:set>
                                    <p:anim calcmode="lin" valueType="num">
                                      <p:cBhvr additive="base">
                                        <p:cTn id="7" dur="500" fill="hold"/>
                                        <p:tgtEl>
                                          <p:spTgt spid="10854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85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85443">
                                            <p:txEl>
                                              <p:pRg st="1" end="1"/>
                                            </p:txEl>
                                          </p:spTgt>
                                        </p:tgtEl>
                                        <p:attrNameLst>
                                          <p:attrName>style.visibility</p:attrName>
                                        </p:attrNameLst>
                                      </p:cBhvr>
                                      <p:to>
                                        <p:strVal val="visible"/>
                                      </p:to>
                                    </p:set>
                                    <p:anim calcmode="lin" valueType="num">
                                      <p:cBhvr additive="base">
                                        <p:cTn id="13" dur="500" fill="hold"/>
                                        <p:tgtEl>
                                          <p:spTgt spid="10854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85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85443">
                                            <p:txEl>
                                              <p:pRg st="2" end="2"/>
                                            </p:txEl>
                                          </p:spTgt>
                                        </p:tgtEl>
                                        <p:attrNameLst>
                                          <p:attrName>style.visibility</p:attrName>
                                        </p:attrNameLst>
                                      </p:cBhvr>
                                      <p:to>
                                        <p:strVal val="visible"/>
                                      </p:to>
                                    </p:set>
                                    <p:anim calcmode="lin" valueType="num">
                                      <p:cBhvr additive="base">
                                        <p:cTn id="19" dur="500" fill="hold"/>
                                        <p:tgtEl>
                                          <p:spTgt spid="10854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854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85443">
                                            <p:txEl>
                                              <p:pRg st="3" end="3"/>
                                            </p:txEl>
                                          </p:spTgt>
                                        </p:tgtEl>
                                        <p:attrNameLst>
                                          <p:attrName>style.visibility</p:attrName>
                                        </p:attrNameLst>
                                      </p:cBhvr>
                                      <p:to>
                                        <p:strVal val="visible"/>
                                      </p:to>
                                    </p:set>
                                    <p:anim calcmode="lin" valueType="num">
                                      <p:cBhvr additive="base">
                                        <p:cTn id="25" dur="500" fill="hold"/>
                                        <p:tgtEl>
                                          <p:spTgt spid="108544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854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EB965CC6-8C75-4201-A8F0-B272CBA06BA7}" type="slidenum">
              <a:rPr lang="en-US" altLang="zh-CN" sz="1400"/>
              <a:pPr algn="l">
                <a:spcBef>
                  <a:spcPct val="0"/>
                </a:spcBef>
                <a:buFontTx/>
                <a:buNone/>
              </a:pPr>
              <a:t>78</a:t>
            </a:fld>
            <a:endParaRPr lang="en-US" altLang="zh-CN" sz="1400"/>
          </a:p>
        </p:txBody>
      </p:sp>
      <p:sp>
        <p:nvSpPr>
          <p:cNvPr id="58371" name="Rectangle 2"/>
          <p:cNvSpPr>
            <a:spLocks noChangeArrowheads="1"/>
          </p:cNvSpPr>
          <p:nvPr>
            <p:ph type="title"/>
          </p:nvPr>
        </p:nvSpPr>
        <p:spPr/>
        <p:txBody>
          <a:bodyPr/>
          <a:lstStyle/>
          <a:p>
            <a:pPr eaLnBrk="1" hangingPunct="1"/>
            <a:r>
              <a:rPr lang="zh-CN" altLang="en-US" smtClean="0"/>
              <a:t>安全套接字层</a:t>
            </a:r>
            <a:r>
              <a:rPr lang="en-US" altLang="zh-CN" smtClean="0"/>
              <a:t>SSL</a:t>
            </a:r>
          </a:p>
        </p:txBody>
      </p:sp>
      <p:sp>
        <p:nvSpPr>
          <p:cNvPr id="1086467" name="Rectangle 3"/>
          <p:cNvSpPr>
            <a:spLocks noChangeArrowheads="1"/>
          </p:cNvSpPr>
          <p:nvPr>
            <p:ph type="body" idx="1"/>
          </p:nvPr>
        </p:nvSpPr>
        <p:spPr/>
        <p:txBody>
          <a:bodyPr/>
          <a:lstStyle/>
          <a:p>
            <a:pPr eaLnBrk="1" hangingPunct="1"/>
            <a:r>
              <a:rPr lang="en-US" altLang="zh-CN" sz="2400" smtClean="0">
                <a:hlinkClick r:id="rId2"/>
              </a:rPr>
              <a:t>https://www.abcd.com</a:t>
            </a:r>
            <a:endParaRPr lang="en-US" altLang="zh-CN" sz="2400" smtClean="0"/>
          </a:p>
          <a:p>
            <a:pPr eaLnBrk="1" hangingPunct="1"/>
            <a:r>
              <a:rPr lang="zh-CN" altLang="en-US" sz="2400" smtClean="0"/>
              <a:t>将</a:t>
            </a:r>
            <a:r>
              <a:rPr lang="en-US" altLang="zh-CN" sz="2400" smtClean="0"/>
              <a:t>Web</a:t>
            </a:r>
            <a:r>
              <a:rPr lang="zh-CN" altLang="en-US" sz="2400" smtClean="0"/>
              <a:t>浏览器定向到</a:t>
            </a:r>
            <a:r>
              <a:rPr lang="en-US" altLang="zh-CN" sz="2400" smtClean="0"/>
              <a:t>Web</a:t>
            </a:r>
            <a:r>
              <a:rPr lang="zh-CN" altLang="en-US" sz="2400" smtClean="0"/>
              <a:t>服务器的一个另外不同的端口上</a:t>
            </a:r>
          </a:p>
          <a:p>
            <a:pPr eaLnBrk="1" hangingPunct="1"/>
            <a:r>
              <a:rPr lang="zh-CN" altLang="en-US" sz="2400" smtClean="0"/>
              <a:t>会话中所有信息都被加密</a:t>
            </a:r>
          </a:p>
          <a:p>
            <a:pPr eaLnBrk="1" hangingPunct="1"/>
            <a:r>
              <a:rPr lang="zh-CN" altLang="en-US" sz="2400" smtClean="0"/>
              <a:t>用证书确定身份</a:t>
            </a:r>
          </a:p>
          <a:p>
            <a:pPr lvl="1" eaLnBrk="1" hangingPunct="1"/>
            <a:r>
              <a:rPr lang="zh-CN" altLang="en-US" sz="2000" smtClean="0"/>
              <a:t>服务器端认证：</a:t>
            </a:r>
            <a:r>
              <a:rPr lang="en-US" altLang="zh-CN" sz="2000" smtClean="0"/>
              <a:t>Web</a:t>
            </a:r>
            <a:r>
              <a:rPr lang="zh-CN" altLang="en-US" sz="2000" smtClean="0"/>
              <a:t>服务器发送一个证书给</a:t>
            </a:r>
            <a:r>
              <a:rPr lang="en-US" altLang="zh-CN" sz="2000" smtClean="0"/>
              <a:t>Web</a:t>
            </a:r>
            <a:r>
              <a:rPr lang="zh-CN" altLang="en-US" sz="2000" smtClean="0"/>
              <a:t>浏览器供其认证</a:t>
            </a:r>
          </a:p>
          <a:p>
            <a:pPr lvl="1" eaLnBrk="1" hangingPunct="1"/>
            <a:r>
              <a:rPr lang="zh-CN" altLang="en-US" sz="2000" smtClean="0"/>
              <a:t>客户端认证：</a:t>
            </a:r>
            <a:r>
              <a:rPr lang="en-US" altLang="zh-CN" sz="2000" smtClean="0"/>
              <a:t>Web</a:t>
            </a:r>
            <a:r>
              <a:rPr lang="zh-CN" altLang="en-US" sz="2000" smtClean="0"/>
              <a:t>服务器请求用户的证书进行认证</a:t>
            </a:r>
          </a:p>
        </p:txBody>
      </p:sp>
    </p:spTree>
    <p:extLst>
      <p:ext uri="{BB962C8B-B14F-4D97-AF65-F5344CB8AC3E}">
        <p14:creationId xmlns:p14="http://schemas.microsoft.com/office/powerpoint/2010/main" val="18474300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6467">
                                            <p:txEl>
                                              <p:pRg st="0" end="0"/>
                                            </p:txEl>
                                          </p:spTgt>
                                        </p:tgtEl>
                                        <p:attrNameLst>
                                          <p:attrName>style.visibility</p:attrName>
                                        </p:attrNameLst>
                                      </p:cBhvr>
                                      <p:to>
                                        <p:strVal val="visible"/>
                                      </p:to>
                                    </p:set>
                                    <p:anim calcmode="lin" valueType="num">
                                      <p:cBhvr additive="base">
                                        <p:cTn id="7" dur="500" fill="hold"/>
                                        <p:tgtEl>
                                          <p:spTgt spid="1086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86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86467">
                                            <p:txEl>
                                              <p:pRg st="1" end="1"/>
                                            </p:txEl>
                                          </p:spTgt>
                                        </p:tgtEl>
                                        <p:attrNameLst>
                                          <p:attrName>style.visibility</p:attrName>
                                        </p:attrNameLst>
                                      </p:cBhvr>
                                      <p:to>
                                        <p:strVal val="visible"/>
                                      </p:to>
                                    </p:set>
                                    <p:anim calcmode="lin" valueType="num">
                                      <p:cBhvr additive="base">
                                        <p:cTn id="13" dur="500" fill="hold"/>
                                        <p:tgtEl>
                                          <p:spTgt spid="10864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86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86467">
                                            <p:txEl>
                                              <p:pRg st="2" end="2"/>
                                            </p:txEl>
                                          </p:spTgt>
                                        </p:tgtEl>
                                        <p:attrNameLst>
                                          <p:attrName>style.visibility</p:attrName>
                                        </p:attrNameLst>
                                      </p:cBhvr>
                                      <p:to>
                                        <p:strVal val="visible"/>
                                      </p:to>
                                    </p:set>
                                    <p:anim calcmode="lin" valueType="num">
                                      <p:cBhvr additive="base">
                                        <p:cTn id="19" dur="500" fill="hold"/>
                                        <p:tgtEl>
                                          <p:spTgt spid="10864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86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86467">
                                            <p:txEl>
                                              <p:pRg st="3" end="3"/>
                                            </p:txEl>
                                          </p:spTgt>
                                        </p:tgtEl>
                                        <p:attrNameLst>
                                          <p:attrName>style.visibility</p:attrName>
                                        </p:attrNameLst>
                                      </p:cBhvr>
                                      <p:to>
                                        <p:strVal val="visible"/>
                                      </p:to>
                                    </p:set>
                                    <p:anim calcmode="lin" valueType="num">
                                      <p:cBhvr additive="base">
                                        <p:cTn id="25" dur="500" fill="hold"/>
                                        <p:tgtEl>
                                          <p:spTgt spid="10864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86467">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086467">
                                            <p:txEl>
                                              <p:pRg st="4" end="4"/>
                                            </p:txEl>
                                          </p:spTgt>
                                        </p:tgtEl>
                                        <p:attrNameLst>
                                          <p:attrName>style.visibility</p:attrName>
                                        </p:attrNameLst>
                                      </p:cBhvr>
                                      <p:to>
                                        <p:strVal val="visible"/>
                                      </p:to>
                                    </p:set>
                                    <p:anim calcmode="lin" valueType="num">
                                      <p:cBhvr additive="base">
                                        <p:cTn id="29" dur="500" fill="hold"/>
                                        <p:tgtEl>
                                          <p:spTgt spid="1086467">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086467">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086467">
                                            <p:txEl>
                                              <p:pRg st="5" end="5"/>
                                            </p:txEl>
                                          </p:spTgt>
                                        </p:tgtEl>
                                        <p:attrNameLst>
                                          <p:attrName>style.visibility</p:attrName>
                                        </p:attrNameLst>
                                      </p:cBhvr>
                                      <p:to>
                                        <p:strVal val="visible"/>
                                      </p:to>
                                    </p:set>
                                    <p:anim calcmode="lin" valueType="num">
                                      <p:cBhvr additive="base">
                                        <p:cTn id="33" dur="500" fill="hold"/>
                                        <p:tgtEl>
                                          <p:spTgt spid="1086467">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864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46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A451EB8E-7F1B-44EB-BA9A-209677FDA836}" type="slidenum">
              <a:rPr lang="en-US" altLang="zh-CN" sz="1400"/>
              <a:pPr algn="l">
                <a:spcBef>
                  <a:spcPct val="0"/>
                </a:spcBef>
                <a:buFontTx/>
                <a:buNone/>
              </a:pPr>
              <a:t>79</a:t>
            </a:fld>
            <a:endParaRPr lang="en-US" altLang="zh-CN" sz="1400"/>
          </a:p>
        </p:txBody>
      </p:sp>
      <p:sp>
        <p:nvSpPr>
          <p:cNvPr id="59395" name="Rectangle 2"/>
          <p:cNvSpPr>
            <a:spLocks noChangeArrowheads="1"/>
          </p:cNvSpPr>
          <p:nvPr>
            <p:ph type="title"/>
          </p:nvPr>
        </p:nvSpPr>
        <p:spPr/>
        <p:txBody>
          <a:bodyPr/>
          <a:lstStyle/>
          <a:p>
            <a:pPr eaLnBrk="1" hangingPunct="1"/>
            <a:r>
              <a:rPr lang="zh-CN" altLang="en-US" smtClean="0"/>
              <a:t>安全的电子邮件</a:t>
            </a:r>
          </a:p>
        </p:txBody>
      </p:sp>
      <p:sp>
        <p:nvSpPr>
          <p:cNvPr id="1087491" name="Rectangle 3"/>
          <p:cNvSpPr>
            <a:spLocks noChangeArrowheads="1"/>
          </p:cNvSpPr>
          <p:nvPr>
            <p:ph type="body" idx="1"/>
          </p:nvPr>
        </p:nvSpPr>
        <p:spPr/>
        <p:txBody>
          <a:bodyPr/>
          <a:lstStyle/>
          <a:p>
            <a:pPr eaLnBrk="1" hangingPunct="1"/>
            <a:r>
              <a:rPr lang="zh-CN" altLang="en-US" smtClean="0"/>
              <a:t>数字签名</a:t>
            </a:r>
          </a:p>
          <a:p>
            <a:pPr lvl="1" eaLnBrk="1" hangingPunct="1"/>
            <a:r>
              <a:rPr lang="zh-CN" altLang="en-US" smtClean="0"/>
              <a:t>发送者用自己的私钥创建签名，将相应的证书同邮件一起发送</a:t>
            </a:r>
          </a:p>
          <a:p>
            <a:pPr eaLnBrk="1" hangingPunct="1"/>
            <a:r>
              <a:rPr lang="zh-CN" altLang="en-US" smtClean="0"/>
              <a:t>保密</a:t>
            </a:r>
          </a:p>
          <a:p>
            <a:pPr lvl="1" eaLnBrk="1" hangingPunct="1"/>
            <a:r>
              <a:rPr lang="zh-CN" altLang="en-US" smtClean="0"/>
              <a:t>发送者先获得接收者的证书，检验合格后用其中的公钥加密邮件发送</a:t>
            </a:r>
          </a:p>
        </p:txBody>
      </p:sp>
    </p:spTree>
    <p:extLst>
      <p:ext uri="{BB962C8B-B14F-4D97-AF65-F5344CB8AC3E}">
        <p14:creationId xmlns:p14="http://schemas.microsoft.com/office/powerpoint/2010/main" val="42115315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7491">
                                            <p:txEl>
                                              <p:pRg st="0" end="0"/>
                                            </p:txEl>
                                          </p:spTgt>
                                        </p:tgtEl>
                                        <p:attrNameLst>
                                          <p:attrName>style.visibility</p:attrName>
                                        </p:attrNameLst>
                                      </p:cBhvr>
                                      <p:to>
                                        <p:strVal val="visible"/>
                                      </p:to>
                                    </p:set>
                                    <p:anim calcmode="lin" valueType="num">
                                      <p:cBhvr additive="base">
                                        <p:cTn id="7" dur="500" fill="hold"/>
                                        <p:tgtEl>
                                          <p:spTgt spid="10874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874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87491">
                                            <p:txEl>
                                              <p:pRg st="1" end="1"/>
                                            </p:txEl>
                                          </p:spTgt>
                                        </p:tgtEl>
                                        <p:attrNameLst>
                                          <p:attrName>style.visibility</p:attrName>
                                        </p:attrNameLst>
                                      </p:cBhvr>
                                      <p:to>
                                        <p:strVal val="visible"/>
                                      </p:to>
                                    </p:set>
                                    <p:anim calcmode="lin" valueType="num">
                                      <p:cBhvr additive="base">
                                        <p:cTn id="11" dur="500" fill="hold"/>
                                        <p:tgtEl>
                                          <p:spTgt spid="108749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87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87491">
                                            <p:txEl>
                                              <p:pRg st="2" end="2"/>
                                            </p:txEl>
                                          </p:spTgt>
                                        </p:tgtEl>
                                        <p:attrNameLst>
                                          <p:attrName>style.visibility</p:attrName>
                                        </p:attrNameLst>
                                      </p:cBhvr>
                                      <p:to>
                                        <p:strVal val="visible"/>
                                      </p:to>
                                    </p:set>
                                    <p:anim calcmode="lin" valueType="num">
                                      <p:cBhvr additive="base">
                                        <p:cTn id="17" dur="500" fill="hold"/>
                                        <p:tgtEl>
                                          <p:spTgt spid="108749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8749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87491">
                                            <p:txEl>
                                              <p:pRg st="3" end="3"/>
                                            </p:txEl>
                                          </p:spTgt>
                                        </p:tgtEl>
                                        <p:attrNameLst>
                                          <p:attrName>style.visibility</p:attrName>
                                        </p:attrNameLst>
                                      </p:cBhvr>
                                      <p:to>
                                        <p:strVal val="visible"/>
                                      </p:to>
                                    </p:set>
                                    <p:anim calcmode="lin" valueType="num">
                                      <p:cBhvr additive="base">
                                        <p:cTn id="21" dur="500" fill="hold"/>
                                        <p:tgtEl>
                                          <p:spTgt spid="108749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874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181226" y="2943225"/>
            <a:ext cx="5200650" cy="958850"/>
          </a:xfrm>
        </p:spPr>
        <p:txBody>
          <a:bodyPr/>
          <a:lstStyle/>
          <a:p>
            <a:r>
              <a:rPr lang="zh-CN" altLang="en-US" dirty="0">
                <a:solidFill>
                  <a:srgbClr val="C00000"/>
                </a:solidFill>
              </a:rPr>
              <a:t>一、口令认证</a:t>
            </a:r>
          </a:p>
        </p:txBody>
      </p:sp>
    </p:spTree>
    <p:extLst>
      <p:ext uri="{BB962C8B-B14F-4D97-AF65-F5344CB8AC3E}">
        <p14:creationId xmlns:p14="http://schemas.microsoft.com/office/powerpoint/2010/main" val="10401439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ACAD3BC5-1C0C-4174-8F48-2A963AB42075}" type="slidenum">
              <a:rPr lang="en-US" altLang="zh-CN" sz="1400"/>
              <a:pPr algn="l">
                <a:spcBef>
                  <a:spcPct val="0"/>
                </a:spcBef>
                <a:buFontTx/>
                <a:buNone/>
              </a:pPr>
              <a:t>80</a:t>
            </a:fld>
            <a:endParaRPr lang="en-US" altLang="zh-CN" sz="1400"/>
          </a:p>
        </p:txBody>
      </p:sp>
      <p:sp>
        <p:nvSpPr>
          <p:cNvPr id="60419" name="Rectangle 2"/>
          <p:cNvSpPr>
            <a:spLocks noChangeArrowheads="1"/>
          </p:cNvSpPr>
          <p:nvPr>
            <p:ph type="title"/>
          </p:nvPr>
        </p:nvSpPr>
        <p:spPr/>
        <p:txBody>
          <a:bodyPr/>
          <a:lstStyle/>
          <a:p>
            <a:pPr eaLnBrk="1" hangingPunct="1"/>
            <a:r>
              <a:rPr lang="zh-CN" altLang="en-US" smtClean="0"/>
              <a:t>虚拟专用网</a:t>
            </a:r>
          </a:p>
        </p:txBody>
      </p:sp>
      <p:sp>
        <p:nvSpPr>
          <p:cNvPr id="1088515" name="Rectangle 3"/>
          <p:cNvSpPr>
            <a:spLocks noChangeArrowheads="1"/>
          </p:cNvSpPr>
          <p:nvPr>
            <p:ph type="body" idx="1"/>
          </p:nvPr>
        </p:nvSpPr>
        <p:spPr/>
        <p:txBody>
          <a:bodyPr/>
          <a:lstStyle/>
          <a:p>
            <a:pPr eaLnBrk="1" hangingPunct="1"/>
            <a:r>
              <a:rPr lang="zh-CN" altLang="en-US" smtClean="0"/>
              <a:t>像使用私有网络一样使用公共网络</a:t>
            </a:r>
          </a:p>
          <a:p>
            <a:pPr eaLnBrk="1" hangingPunct="1"/>
            <a:r>
              <a:rPr lang="zh-CN" altLang="en-US" smtClean="0"/>
              <a:t>信息必须加密</a:t>
            </a:r>
          </a:p>
          <a:p>
            <a:pPr eaLnBrk="1" hangingPunct="1"/>
            <a:r>
              <a:rPr lang="zh-CN" altLang="en-US" smtClean="0"/>
              <a:t>必须确定与之通信的机器的身份</a:t>
            </a:r>
          </a:p>
          <a:p>
            <a:pPr eaLnBrk="1" hangingPunct="1"/>
            <a:r>
              <a:rPr lang="zh-CN" altLang="en-US" smtClean="0"/>
              <a:t>每个终端实体向对方提交自己的证书并证明自己确实拥有相应的私钥</a:t>
            </a:r>
          </a:p>
          <a:p>
            <a:pPr lvl="1" eaLnBrk="1" hangingPunct="1"/>
            <a:r>
              <a:rPr lang="zh-CN" altLang="en-US" smtClean="0"/>
              <a:t>证书中含有作为主体标识的网络地址</a:t>
            </a:r>
          </a:p>
        </p:txBody>
      </p:sp>
      <p:pic>
        <p:nvPicPr>
          <p:cNvPr id="1088516"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8112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8515">
                                            <p:txEl>
                                              <p:pRg st="0" end="0"/>
                                            </p:txEl>
                                          </p:spTgt>
                                        </p:tgtEl>
                                        <p:attrNameLst>
                                          <p:attrName>style.visibility</p:attrName>
                                        </p:attrNameLst>
                                      </p:cBhvr>
                                      <p:to>
                                        <p:strVal val="visible"/>
                                      </p:to>
                                    </p:set>
                                    <p:anim calcmode="lin" valueType="num">
                                      <p:cBhvr additive="base">
                                        <p:cTn id="7" dur="500" fill="hold"/>
                                        <p:tgtEl>
                                          <p:spTgt spid="10885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88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88515">
                                            <p:txEl>
                                              <p:pRg st="1" end="1"/>
                                            </p:txEl>
                                          </p:spTgt>
                                        </p:tgtEl>
                                        <p:attrNameLst>
                                          <p:attrName>style.visibility</p:attrName>
                                        </p:attrNameLst>
                                      </p:cBhvr>
                                      <p:to>
                                        <p:strVal val="visible"/>
                                      </p:to>
                                    </p:set>
                                    <p:anim calcmode="lin" valueType="num">
                                      <p:cBhvr additive="base">
                                        <p:cTn id="13" dur="500" fill="hold"/>
                                        <p:tgtEl>
                                          <p:spTgt spid="10885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88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88515">
                                            <p:txEl>
                                              <p:pRg st="2" end="2"/>
                                            </p:txEl>
                                          </p:spTgt>
                                        </p:tgtEl>
                                        <p:attrNameLst>
                                          <p:attrName>style.visibility</p:attrName>
                                        </p:attrNameLst>
                                      </p:cBhvr>
                                      <p:to>
                                        <p:strVal val="visible"/>
                                      </p:to>
                                    </p:set>
                                    <p:anim calcmode="lin" valueType="num">
                                      <p:cBhvr additive="base">
                                        <p:cTn id="19" dur="500" fill="hold"/>
                                        <p:tgtEl>
                                          <p:spTgt spid="10885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88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88515">
                                            <p:txEl>
                                              <p:pRg st="3" end="3"/>
                                            </p:txEl>
                                          </p:spTgt>
                                        </p:tgtEl>
                                        <p:attrNameLst>
                                          <p:attrName>style.visibility</p:attrName>
                                        </p:attrNameLst>
                                      </p:cBhvr>
                                      <p:to>
                                        <p:strVal val="visible"/>
                                      </p:to>
                                    </p:set>
                                    <p:anim calcmode="lin" valueType="num">
                                      <p:cBhvr additive="base">
                                        <p:cTn id="25" dur="500" fill="hold"/>
                                        <p:tgtEl>
                                          <p:spTgt spid="10885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88515">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088515">
                                            <p:txEl>
                                              <p:pRg st="4" end="4"/>
                                            </p:txEl>
                                          </p:spTgt>
                                        </p:tgtEl>
                                        <p:attrNameLst>
                                          <p:attrName>style.visibility</p:attrName>
                                        </p:attrNameLst>
                                      </p:cBhvr>
                                      <p:to>
                                        <p:strVal val="visible"/>
                                      </p:to>
                                    </p:set>
                                    <p:anim calcmode="lin" valueType="num">
                                      <p:cBhvr additive="base">
                                        <p:cTn id="29" dur="500" fill="hold"/>
                                        <p:tgtEl>
                                          <p:spTgt spid="1088515">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0885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1088516"/>
                                        </p:tgtEl>
                                        <p:attrNameLst>
                                          <p:attrName>style.visibility</p:attrName>
                                        </p:attrNameLst>
                                      </p:cBhvr>
                                      <p:to>
                                        <p:strVal val="visible"/>
                                      </p:to>
                                    </p:set>
                                    <p:anim calcmode="lin" valueType="num">
                                      <p:cBhvr additive="base">
                                        <p:cTn id="35" dur="500" fill="hold"/>
                                        <p:tgtEl>
                                          <p:spTgt spid="1088516"/>
                                        </p:tgtEl>
                                        <p:attrNameLst>
                                          <p:attrName>ppt_x</p:attrName>
                                        </p:attrNameLst>
                                      </p:cBhvr>
                                      <p:tavLst>
                                        <p:tav tm="0">
                                          <p:val>
                                            <p:strVal val="1+#ppt_w/2"/>
                                          </p:val>
                                        </p:tav>
                                        <p:tav tm="100000">
                                          <p:val>
                                            <p:strVal val="#ppt_x"/>
                                          </p:val>
                                        </p:tav>
                                      </p:tavLst>
                                    </p:anim>
                                    <p:anim calcmode="lin" valueType="num">
                                      <p:cBhvr additive="base">
                                        <p:cTn id="36" dur="500" fill="hold"/>
                                        <p:tgtEl>
                                          <p:spTgt spid="1088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1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26D69D40-140E-4D43-8767-BE86F6D2BC6A}" type="slidenum">
              <a:rPr lang="en-US" altLang="zh-CN" sz="1400"/>
              <a:pPr algn="l">
                <a:spcBef>
                  <a:spcPct val="0"/>
                </a:spcBef>
                <a:buFontTx/>
                <a:buNone/>
              </a:pPr>
              <a:t>81</a:t>
            </a:fld>
            <a:endParaRPr lang="en-US" altLang="zh-CN" sz="1400"/>
          </a:p>
        </p:txBody>
      </p:sp>
      <p:sp>
        <p:nvSpPr>
          <p:cNvPr id="61443" name="Rectangle 2"/>
          <p:cNvSpPr>
            <a:spLocks noChangeArrowheads="1"/>
          </p:cNvSpPr>
          <p:nvPr>
            <p:ph type="title"/>
          </p:nvPr>
        </p:nvSpPr>
        <p:spPr/>
        <p:txBody>
          <a:bodyPr/>
          <a:lstStyle/>
          <a:p>
            <a:pPr eaLnBrk="1" hangingPunct="1"/>
            <a:r>
              <a:rPr lang="zh-CN" altLang="en-US" smtClean="0"/>
              <a:t>证书分发</a:t>
            </a:r>
          </a:p>
        </p:txBody>
      </p:sp>
      <p:sp>
        <p:nvSpPr>
          <p:cNvPr id="61444" name="Rectangle 3"/>
          <p:cNvSpPr>
            <a:spLocks noChangeArrowheads="1"/>
          </p:cNvSpPr>
          <p:nvPr>
            <p:ph type="body" idx="1"/>
          </p:nvPr>
        </p:nvSpPr>
        <p:spPr/>
        <p:txBody>
          <a:bodyPr/>
          <a:lstStyle/>
          <a:p>
            <a:pPr eaLnBrk="1" hangingPunct="1"/>
            <a:r>
              <a:rPr lang="zh-CN" altLang="en-US" smtClean="0"/>
              <a:t>在协议内部分发证书</a:t>
            </a:r>
          </a:p>
          <a:p>
            <a:pPr eaLnBrk="1" hangingPunct="1"/>
            <a:r>
              <a:rPr lang="zh-CN" altLang="en-US" smtClean="0"/>
              <a:t>使用库分发证书</a:t>
            </a:r>
          </a:p>
        </p:txBody>
      </p:sp>
    </p:spTree>
    <p:extLst>
      <p:ext uri="{BB962C8B-B14F-4D97-AF65-F5344CB8AC3E}">
        <p14:creationId xmlns:p14="http://schemas.microsoft.com/office/powerpoint/2010/main" val="1219245568"/>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8B39958E-4145-4617-9970-F55C7CAD4631}" type="slidenum">
              <a:rPr lang="en-US" altLang="zh-CN" sz="1400"/>
              <a:pPr algn="l">
                <a:spcBef>
                  <a:spcPct val="0"/>
                </a:spcBef>
                <a:buFontTx/>
                <a:buNone/>
              </a:pPr>
              <a:t>82</a:t>
            </a:fld>
            <a:endParaRPr lang="en-US" altLang="zh-CN" sz="1400"/>
          </a:p>
        </p:txBody>
      </p:sp>
      <p:sp>
        <p:nvSpPr>
          <p:cNvPr id="62467" name="Rectangle 2"/>
          <p:cNvSpPr>
            <a:spLocks noChangeArrowheads="1"/>
          </p:cNvSpPr>
          <p:nvPr>
            <p:ph type="title"/>
          </p:nvPr>
        </p:nvSpPr>
        <p:spPr/>
        <p:txBody>
          <a:bodyPr/>
          <a:lstStyle/>
          <a:p>
            <a:pPr eaLnBrk="1" hangingPunct="1"/>
            <a:r>
              <a:rPr lang="zh-CN" altLang="en-US" smtClean="0"/>
              <a:t>在协议内部分发证书</a:t>
            </a:r>
          </a:p>
        </p:txBody>
      </p:sp>
      <p:sp>
        <p:nvSpPr>
          <p:cNvPr id="1110019" name="Rectangle 3"/>
          <p:cNvSpPr>
            <a:spLocks noChangeArrowheads="1"/>
          </p:cNvSpPr>
          <p:nvPr>
            <p:ph type="body" idx="1"/>
          </p:nvPr>
        </p:nvSpPr>
        <p:spPr/>
        <p:txBody>
          <a:bodyPr/>
          <a:lstStyle/>
          <a:p>
            <a:pPr eaLnBrk="1" hangingPunct="1"/>
            <a:r>
              <a:rPr lang="zh-CN" altLang="en-US" smtClean="0"/>
              <a:t>电子邮件签名</a:t>
            </a:r>
          </a:p>
          <a:p>
            <a:pPr lvl="1" eaLnBrk="1" hangingPunct="1"/>
            <a:r>
              <a:rPr lang="zh-CN" altLang="en-US" smtClean="0"/>
              <a:t>与签名者私钥相应的证书、公钥和电子邮件消息一起发送</a:t>
            </a:r>
          </a:p>
          <a:p>
            <a:pPr lvl="1" eaLnBrk="1" hangingPunct="1"/>
            <a:r>
              <a:rPr lang="zh-CN" altLang="en-US" smtClean="0"/>
              <a:t>在认证路径中证书的其余部分也被发送</a:t>
            </a:r>
          </a:p>
          <a:p>
            <a:pPr eaLnBrk="1" hangingPunct="1"/>
            <a:r>
              <a:rPr lang="zh-CN" altLang="en-US" smtClean="0"/>
              <a:t>客户端</a:t>
            </a:r>
            <a:r>
              <a:rPr lang="en-US" altLang="zh-CN" smtClean="0"/>
              <a:t>SSL (secure socket layer)</a:t>
            </a:r>
            <a:r>
              <a:rPr lang="zh-CN" altLang="en-US" smtClean="0"/>
              <a:t>认证</a:t>
            </a:r>
          </a:p>
          <a:p>
            <a:pPr lvl="1" eaLnBrk="1" hangingPunct="1"/>
            <a:r>
              <a:rPr lang="zh-CN" altLang="en-US" smtClean="0"/>
              <a:t>浏览器或者其他客户应用在服务器要求下通过协议发送客户证书</a:t>
            </a:r>
          </a:p>
          <a:p>
            <a:pPr lvl="1" eaLnBrk="1" hangingPunct="1"/>
            <a:endParaRPr lang="en-US" altLang="zh-CN" smtClean="0"/>
          </a:p>
        </p:txBody>
      </p:sp>
    </p:spTree>
    <p:extLst>
      <p:ext uri="{BB962C8B-B14F-4D97-AF65-F5344CB8AC3E}">
        <p14:creationId xmlns:p14="http://schemas.microsoft.com/office/powerpoint/2010/main" val="18731840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0019">
                                            <p:txEl>
                                              <p:pRg st="0" end="0"/>
                                            </p:txEl>
                                          </p:spTgt>
                                        </p:tgtEl>
                                        <p:attrNameLst>
                                          <p:attrName>style.visibility</p:attrName>
                                        </p:attrNameLst>
                                      </p:cBhvr>
                                      <p:to>
                                        <p:strVal val="visible"/>
                                      </p:to>
                                    </p:set>
                                    <p:anim calcmode="lin" valueType="num">
                                      <p:cBhvr additive="base">
                                        <p:cTn id="7" dur="500" fill="hold"/>
                                        <p:tgtEl>
                                          <p:spTgt spid="11100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10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0019">
                                            <p:txEl>
                                              <p:pRg st="1" end="1"/>
                                            </p:txEl>
                                          </p:spTgt>
                                        </p:tgtEl>
                                        <p:attrNameLst>
                                          <p:attrName>style.visibility</p:attrName>
                                        </p:attrNameLst>
                                      </p:cBhvr>
                                      <p:to>
                                        <p:strVal val="visible"/>
                                      </p:to>
                                    </p:set>
                                    <p:anim calcmode="lin" valueType="num">
                                      <p:cBhvr additive="base">
                                        <p:cTn id="13" dur="500" fill="hold"/>
                                        <p:tgtEl>
                                          <p:spTgt spid="11100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0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0019">
                                            <p:txEl>
                                              <p:pRg st="2" end="2"/>
                                            </p:txEl>
                                          </p:spTgt>
                                        </p:tgtEl>
                                        <p:attrNameLst>
                                          <p:attrName>style.visibility</p:attrName>
                                        </p:attrNameLst>
                                      </p:cBhvr>
                                      <p:to>
                                        <p:strVal val="visible"/>
                                      </p:to>
                                    </p:set>
                                    <p:anim calcmode="lin" valueType="num">
                                      <p:cBhvr additive="base">
                                        <p:cTn id="19" dur="500" fill="hold"/>
                                        <p:tgtEl>
                                          <p:spTgt spid="11100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0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0019">
                                            <p:txEl>
                                              <p:pRg st="3" end="3"/>
                                            </p:txEl>
                                          </p:spTgt>
                                        </p:tgtEl>
                                        <p:attrNameLst>
                                          <p:attrName>style.visibility</p:attrName>
                                        </p:attrNameLst>
                                      </p:cBhvr>
                                      <p:to>
                                        <p:strVal val="visible"/>
                                      </p:to>
                                    </p:set>
                                    <p:anim calcmode="lin" valueType="num">
                                      <p:cBhvr additive="base">
                                        <p:cTn id="25" dur="500" fill="hold"/>
                                        <p:tgtEl>
                                          <p:spTgt spid="11100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00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0019">
                                            <p:txEl>
                                              <p:pRg st="4" end="4"/>
                                            </p:txEl>
                                          </p:spTgt>
                                        </p:tgtEl>
                                        <p:attrNameLst>
                                          <p:attrName>style.visibility</p:attrName>
                                        </p:attrNameLst>
                                      </p:cBhvr>
                                      <p:to>
                                        <p:strVal val="visible"/>
                                      </p:to>
                                    </p:set>
                                    <p:anim calcmode="lin" valueType="num">
                                      <p:cBhvr additive="base">
                                        <p:cTn id="31" dur="500" fill="hold"/>
                                        <p:tgtEl>
                                          <p:spTgt spid="111001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001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1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3F8649A5-8EB3-4A73-940D-FC2ED6F72863}" type="slidenum">
              <a:rPr lang="en-US" altLang="zh-CN" sz="1400"/>
              <a:pPr algn="l">
                <a:spcBef>
                  <a:spcPct val="0"/>
                </a:spcBef>
                <a:buFontTx/>
                <a:buNone/>
              </a:pPr>
              <a:t>83</a:t>
            </a:fld>
            <a:endParaRPr lang="en-US" altLang="zh-CN" sz="1400"/>
          </a:p>
        </p:txBody>
      </p:sp>
      <p:sp>
        <p:nvSpPr>
          <p:cNvPr id="63491" name="Rectangle 2"/>
          <p:cNvSpPr>
            <a:spLocks noChangeArrowheads="1"/>
          </p:cNvSpPr>
          <p:nvPr>
            <p:ph type="title"/>
          </p:nvPr>
        </p:nvSpPr>
        <p:spPr/>
        <p:txBody>
          <a:bodyPr/>
          <a:lstStyle/>
          <a:p>
            <a:pPr eaLnBrk="1" hangingPunct="1"/>
            <a:r>
              <a:rPr lang="zh-CN" altLang="en-US" smtClean="0"/>
              <a:t>使用库分发证书</a:t>
            </a:r>
          </a:p>
        </p:txBody>
      </p:sp>
      <p:sp>
        <p:nvSpPr>
          <p:cNvPr id="1111043" name="Rectangle 3"/>
          <p:cNvSpPr>
            <a:spLocks noChangeArrowheads="1"/>
          </p:cNvSpPr>
          <p:nvPr>
            <p:ph type="body" idx="1"/>
          </p:nvPr>
        </p:nvSpPr>
        <p:spPr/>
        <p:txBody>
          <a:bodyPr/>
          <a:lstStyle/>
          <a:p>
            <a:pPr eaLnBrk="1" hangingPunct="1"/>
            <a:r>
              <a:rPr lang="zh-CN" altLang="en-US" smtClean="0"/>
              <a:t>电子邮件加密</a:t>
            </a:r>
          </a:p>
          <a:p>
            <a:pPr lvl="1" eaLnBrk="1" hangingPunct="1"/>
            <a:r>
              <a:rPr lang="zh-CN" altLang="en-US" smtClean="0"/>
              <a:t>访问</a:t>
            </a:r>
            <a:r>
              <a:rPr lang="en-US" altLang="zh-CN" smtClean="0"/>
              <a:t>LDAP</a:t>
            </a:r>
            <a:r>
              <a:rPr lang="zh-CN" altLang="en-US" smtClean="0"/>
              <a:t>目录</a:t>
            </a:r>
          </a:p>
          <a:p>
            <a:pPr lvl="1" eaLnBrk="1" hangingPunct="1"/>
            <a:r>
              <a:rPr lang="zh-CN" altLang="en-US" smtClean="0"/>
              <a:t>地址薄中的每个用户条目连接与用户对应的</a:t>
            </a:r>
            <a:r>
              <a:rPr lang="en-US" altLang="zh-CN" smtClean="0"/>
              <a:t>LDAP</a:t>
            </a:r>
            <a:r>
              <a:rPr lang="zh-CN" altLang="en-US" smtClean="0"/>
              <a:t>目录项</a:t>
            </a:r>
          </a:p>
          <a:p>
            <a:pPr eaLnBrk="1" hangingPunct="1"/>
            <a:r>
              <a:rPr lang="zh-CN" altLang="en-US" smtClean="0"/>
              <a:t>服务器端</a:t>
            </a:r>
            <a:r>
              <a:rPr lang="en-US" altLang="zh-CN" smtClean="0"/>
              <a:t>SSL</a:t>
            </a:r>
            <a:r>
              <a:rPr lang="zh-CN" altLang="en-US" smtClean="0"/>
              <a:t>认证</a:t>
            </a:r>
          </a:p>
          <a:p>
            <a:pPr lvl="1" eaLnBrk="1" hangingPunct="1"/>
            <a:r>
              <a:rPr lang="zh-CN" altLang="en-US" smtClean="0"/>
              <a:t>在本地证书库中找到</a:t>
            </a:r>
            <a:r>
              <a:rPr lang="en-US" altLang="zh-CN" smtClean="0"/>
              <a:t>CA</a:t>
            </a:r>
            <a:r>
              <a:rPr lang="zh-CN" altLang="en-US" smtClean="0"/>
              <a:t>证书</a:t>
            </a:r>
          </a:p>
          <a:p>
            <a:pPr lvl="1" eaLnBrk="1" hangingPunct="1"/>
            <a:r>
              <a:rPr lang="zh-CN" altLang="en-US" smtClean="0"/>
              <a:t>使用目录服务器查询</a:t>
            </a:r>
            <a:r>
              <a:rPr lang="en-US" altLang="zh-CN" smtClean="0"/>
              <a:t>CA</a:t>
            </a:r>
            <a:r>
              <a:rPr lang="zh-CN" altLang="en-US" smtClean="0"/>
              <a:t>证书</a:t>
            </a:r>
          </a:p>
          <a:p>
            <a:pPr lvl="1" eaLnBrk="1" hangingPunct="1"/>
            <a:endParaRPr lang="en-US" altLang="zh-CN" smtClean="0"/>
          </a:p>
        </p:txBody>
      </p:sp>
    </p:spTree>
    <p:extLst>
      <p:ext uri="{BB962C8B-B14F-4D97-AF65-F5344CB8AC3E}">
        <p14:creationId xmlns:p14="http://schemas.microsoft.com/office/powerpoint/2010/main" val="3441859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1043">
                                            <p:txEl>
                                              <p:pRg st="0" end="0"/>
                                            </p:txEl>
                                          </p:spTgt>
                                        </p:tgtEl>
                                        <p:attrNameLst>
                                          <p:attrName>style.visibility</p:attrName>
                                        </p:attrNameLst>
                                      </p:cBhvr>
                                      <p:to>
                                        <p:strVal val="visible"/>
                                      </p:to>
                                    </p:set>
                                    <p:anim calcmode="lin" valueType="num">
                                      <p:cBhvr additive="base">
                                        <p:cTn id="7" dur="500" fill="hold"/>
                                        <p:tgtEl>
                                          <p:spTgt spid="11110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11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1043">
                                            <p:txEl>
                                              <p:pRg st="1" end="1"/>
                                            </p:txEl>
                                          </p:spTgt>
                                        </p:tgtEl>
                                        <p:attrNameLst>
                                          <p:attrName>style.visibility</p:attrName>
                                        </p:attrNameLst>
                                      </p:cBhvr>
                                      <p:to>
                                        <p:strVal val="visible"/>
                                      </p:to>
                                    </p:set>
                                    <p:anim calcmode="lin" valueType="num">
                                      <p:cBhvr additive="base">
                                        <p:cTn id="13" dur="500" fill="hold"/>
                                        <p:tgtEl>
                                          <p:spTgt spid="11110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1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1043">
                                            <p:txEl>
                                              <p:pRg st="2" end="2"/>
                                            </p:txEl>
                                          </p:spTgt>
                                        </p:tgtEl>
                                        <p:attrNameLst>
                                          <p:attrName>style.visibility</p:attrName>
                                        </p:attrNameLst>
                                      </p:cBhvr>
                                      <p:to>
                                        <p:strVal val="visible"/>
                                      </p:to>
                                    </p:set>
                                    <p:anim calcmode="lin" valueType="num">
                                      <p:cBhvr additive="base">
                                        <p:cTn id="19" dur="500" fill="hold"/>
                                        <p:tgtEl>
                                          <p:spTgt spid="11110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1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1043">
                                            <p:txEl>
                                              <p:pRg st="3" end="3"/>
                                            </p:txEl>
                                          </p:spTgt>
                                        </p:tgtEl>
                                        <p:attrNameLst>
                                          <p:attrName>style.visibility</p:attrName>
                                        </p:attrNameLst>
                                      </p:cBhvr>
                                      <p:to>
                                        <p:strVal val="visible"/>
                                      </p:to>
                                    </p:set>
                                    <p:anim calcmode="lin" valueType="num">
                                      <p:cBhvr additive="base">
                                        <p:cTn id="25" dur="500" fill="hold"/>
                                        <p:tgtEl>
                                          <p:spTgt spid="111104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1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1043">
                                            <p:txEl>
                                              <p:pRg st="4" end="4"/>
                                            </p:txEl>
                                          </p:spTgt>
                                        </p:tgtEl>
                                        <p:attrNameLst>
                                          <p:attrName>style.visibility</p:attrName>
                                        </p:attrNameLst>
                                      </p:cBhvr>
                                      <p:to>
                                        <p:strVal val="visible"/>
                                      </p:to>
                                    </p:set>
                                    <p:anim calcmode="lin" valueType="num">
                                      <p:cBhvr additive="base">
                                        <p:cTn id="31" dur="500" fill="hold"/>
                                        <p:tgtEl>
                                          <p:spTgt spid="111104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1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1043">
                                            <p:txEl>
                                              <p:pRg st="5" end="5"/>
                                            </p:txEl>
                                          </p:spTgt>
                                        </p:tgtEl>
                                        <p:attrNameLst>
                                          <p:attrName>style.visibility</p:attrName>
                                        </p:attrNameLst>
                                      </p:cBhvr>
                                      <p:to>
                                        <p:strVal val="visible"/>
                                      </p:to>
                                    </p:set>
                                    <p:anim calcmode="lin" valueType="num">
                                      <p:cBhvr additive="base">
                                        <p:cTn id="37" dur="500" fill="hold"/>
                                        <p:tgtEl>
                                          <p:spTgt spid="111104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10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104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CC4534BA-8793-46EE-BA20-843922431E84}" type="slidenum">
              <a:rPr lang="en-US" altLang="zh-CN" sz="1400"/>
              <a:pPr algn="l">
                <a:spcBef>
                  <a:spcPct val="0"/>
                </a:spcBef>
                <a:buFontTx/>
                <a:buNone/>
              </a:pPr>
              <a:t>84</a:t>
            </a:fld>
            <a:endParaRPr lang="en-US" altLang="zh-CN" sz="1400"/>
          </a:p>
        </p:txBody>
      </p:sp>
      <p:sp>
        <p:nvSpPr>
          <p:cNvPr id="64515" name="Rectangle 2"/>
          <p:cNvSpPr>
            <a:spLocks noChangeArrowheads="1"/>
          </p:cNvSpPr>
          <p:nvPr>
            <p:ph type="title"/>
          </p:nvPr>
        </p:nvSpPr>
        <p:spPr/>
        <p:txBody>
          <a:bodyPr/>
          <a:lstStyle/>
          <a:p>
            <a:pPr eaLnBrk="1" hangingPunct="1"/>
            <a:r>
              <a:rPr lang="en-US" altLang="zh-CN" smtClean="0"/>
              <a:t>PKI</a:t>
            </a:r>
            <a:r>
              <a:rPr lang="zh-CN" altLang="en-US" smtClean="0"/>
              <a:t>协议</a:t>
            </a:r>
          </a:p>
        </p:txBody>
      </p:sp>
      <p:sp>
        <p:nvSpPr>
          <p:cNvPr id="1047555" name="Rectangle 3"/>
          <p:cNvSpPr>
            <a:spLocks noChangeArrowheads="1"/>
          </p:cNvSpPr>
          <p:nvPr>
            <p:ph type="body" idx="1"/>
          </p:nvPr>
        </p:nvSpPr>
        <p:spPr/>
        <p:txBody>
          <a:bodyPr/>
          <a:lstStyle/>
          <a:p>
            <a:pPr eaLnBrk="1" hangingPunct="1"/>
            <a:r>
              <a:rPr lang="en-US" altLang="zh-CN" smtClean="0"/>
              <a:t>X.509 </a:t>
            </a:r>
          </a:p>
          <a:p>
            <a:pPr lvl="1" eaLnBrk="1" hangingPunct="1"/>
            <a:r>
              <a:rPr lang="zh-CN" altLang="en-US" smtClean="0"/>
              <a:t>证书（</a:t>
            </a:r>
            <a:r>
              <a:rPr lang="en-US" altLang="zh-CN" smtClean="0"/>
              <a:t>X.509v3</a:t>
            </a:r>
            <a:r>
              <a:rPr lang="zh-CN" altLang="en-US" smtClean="0"/>
              <a:t>）</a:t>
            </a:r>
          </a:p>
          <a:p>
            <a:pPr lvl="1" eaLnBrk="1" hangingPunct="1"/>
            <a:r>
              <a:rPr lang="zh-CN" altLang="en-US" smtClean="0"/>
              <a:t>证书注销列表</a:t>
            </a:r>
            <a:r>
              <a:rPr lang="en-US" altLang="zh-CN" smtClean="0"/>
              <a:t>CRL </a:t>
            </a:r>
            <a:r>
              <a:rPr lang="zh-CN" altLang="en-US" smtClean="0"/>
              <a:t>（</a:t>
            </a:r>
            <a:r>
              <a:rPr lang="en-US" altLang="zh-CN" smtClean="0"/>
              <a:t>X.509v2</a:t>
            </a:r>
            <a:r>
              <a:rPr lang="zh-CN" altLang="en-US" smtClean="0"/>
              <a:t>）</a:t>
            </a:r>
          </a:p>
          <a:p>
            <a:pPr eaLnBrk="1" hangingPunct="1"/>
            <a:r>
              <a:rPr lang="en-US" altLang="zh-CN" smtClean="0"/>
              <a:t>CA/RA (Registry Authority)</a:t>
            </a:r>
            <a:r>
              <a:rPr lang="zh-CN" altLang="en-US" smtClean="0"/>
              <a:t>操作协议</a:t>
            </a:r>
          </a:p>
          <a:p>
            <a:pPr eaLnBrk="1" hangingPunct="1"/>
            <a:r>
              <a:rPr lang="en-US" altLang="zh-CN" smtClean="0"/>
              <a:t>CA</a:t>
            </a:r>
            <a:r>
              <a:rPr lang="zh-CN" altLang="en-US" smtClean="0"/>
              <a:t>管理协议</a:t>
            </a:r>
          </a:p>
          <a:p>
            <a:pPr eaLnBrk="1" hangingPunct="1"/>
            <a:r>
              <a:rPr lang="en-US" altLang="zh-CN" smtClean="0"/>
              <a:t>CA</a:t>
            </a:r>
            <a:r>
              <a:rPr lang="zh-CN" altLang="en-US" smtClean="0"/>
              <a:t>政策制定</a:t>
            </a:r>
          </a:p>
        </p:txBody>
      </p:sp>
      <p:pic>
        <p:nvPicPr>
          <p:cNvPr id="1047556"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54864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574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7555">
                                            <p:txEl>
                                              <p:pRg st="0" end="0"/>
                                            </p:txEl>
                                          </p:spTgt>
                                        </p:tgtEl>
                                        <p:attrNameLst>
                                          <p:attrName>style.visibility</p:attrName>
                                        </p:attrNameLst>
                                      </p:cBhvr>
                                      <p:to>
                                        <p:strVal val="visible"/>
                                      </p:to>
                                    </p:set>
                                    <p:anim calcmode="lin" valueType="num">
                                      <p:cBhvr additive="base">
                                        <p:cTn id="7" dur="500" fill="hold"/>
                                        <p:tgtEl>
                                          <p:spTgt spid="10475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475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7555">
                                            <p:txEl>
                                              <p:pRg st="1" end="1"/>
                                            </p:txEl>
                                          </p:spTgt>
                                        </p:tgtEl>
                                        <p:attrNameLst>
                                          <p:attrName>style.visibility</p:attrName>
                                        </p:attrNameLst>
                                      </p:cBhvr>
                                      <p:to>
                                        <p:strVal val="visible"/>
                                      </p:to>
                                    </p:set>
                                    <p:anim calcmode="lin" valueType="num">
                                      <p:cBhvr additive="base">
                                        <p:cTn id="11" dur="500" fill="hold"/>
                                        <p:tgtEl>
                                          <p:spTgt spid="104755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4755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47555">
                                            <p:txEl>
                                              <p:pRg st="2" end="2"/>
                                            </p:txEl>
                                          </p:spTgt>
                                        </p:tgtEl>
                                        <p:attrNameLst>
                                          <p:attrName>style.visibility</p:attrName>
                                        </p:attrNameLst>
                                      </p:cBhvr>
                                      <p:to>
                                        <p:strVal val="visible"/>
                                      </p:to>
                                    </p:set>
                                    <p:anim calcmode="lin" valueType="num">
                                      <p:cBhvr additive="base">
                                        <p:cTn id="15" dur="500" fill="hold"/>
                                        <p:tgtEl>
                                          <p:spTgt spid="104755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47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047555">
                                            <p:txEl>
                                              <p:pRg st="3" end="3"/>
                                            </p:txEl>
                                          </p:spTgt>
                                        </p:tgtEl>
                                        <p:attrNameLst>
                                          <p:attrName>style.visibility</p:attrName>
                                        </p:attrNameLst>
                                      </p:cBhvr>
                                      <p:to>
                                        <p:strVal val="visible"/>
                                      </p:to>
                                    </p:set>
                                    <p:anim calcmode="lin" valueType="num">
                                      <p:cBhvr additive="base">
                                        <p:cTn id="21" dur="500" fill="hold"/>
                                        <p:tgtEl>
                                          <p:spTgt spid="104755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475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47555">
                                            <p:txEl>
                                              <p:pRg st="4" end="4"/>
                                            </p:txEl>
                                          </p:spTgt>
                                        </p:tgtEl>
                                        <p:attrNameLst>
                                          <p:attrName>style.visibility</p:attrName>
                                        </p:attrNameLst>
                                      </p:cBhvr>
                                      <p:to>
                                        <p:strVal val="visible"/>
                                      </p:to>
                                    </p:set>
                                    <p:anim calcmode="lin" valueType="num">
                                      <p:cBhvr additive="base">
                                        <p:cTn id="27" dur="500" fill="hold"/>
                                        <p:tgtEl>
                                          <p:spTgt spid="10475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475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47555">
                                            <p:txEl>
                                              <p:pRg st="5" end="5"/>
                                            </p:txEl>
                                          </p:spTgt>
                                        </p:tgtEl>
                                        <p:attrNameLst>
                                          <p:attrName>style.visibility</p:attrName>
                                        </p:attrNameLst>
                                      </p:cBhvr>
                                      <p:to>
                                        <p:strVal val="visible"/>
                                      </p:to>
                                    </p:set>
                                    <p:anim calcmode="lin" valueType="num">
                                      <p:cBhvr additive="base">
                                        <p:cTn id="33" dur="500" fill="hold"/>
                                        <p:tgtEl>
                                          <p:spTgt spid="1047555">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475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1047556"/>
                                        </p:tgtEl>
                                        <p:attrNameLst>
                                          <p:attrName>style.visibility</p:attrName>
                                        </p:attrNameLst>
                                      </p:cBhvr>
                                      <p:to>
                                        <p:strVal val="visible"/>
                                      </p:to>
                                    </p:set>
                                    <p:anim calcmode="lin" valueType="num">
                                      <p:cBhvr additive="base">
                                        <p:cTn id="39" dur="500" fill="hold"/>
                                        <p:tgtEl>
                                          <p:spTgt spid="1047556"/>
                                        </p:tgtEl>
                                        <p:attrNameLst>
                                          <p:attrName>ppt_x</p:attrName>
                                        </p:attrNameLst>
                                      </p:cBhvr>
                                      <p:tavLst>
                                        <p:tav tm="0">
                                          <p:val>
                                            <p:strVal val="1+#ppt_w/2"/>
                                          </p:val>
                                        </p:tav>
                                        <p:tav tm="100000">
                                          <p:val>
                                            <p:strVal val="#ppt_x"/>
                                          </p:val>
                                        </p:tav>
                                      </p:tavLst>
                                    </p:anim>
                                    <p:anim calcmode="lin" valueType="num">
                                      <p:cBhvr additive="base">
                                        <p:cTn id="40" dur="500" fill="hold"/>
                                        <p:tgtEl>
                                          <p:spTgt spid="10475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55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92AC97CF-B23C-44D0-9EB9-D3819EA48348}" type="slidenum">
              <a:rPr lang="en-US" altLang="zh-CN" sz="1400"/>
              <a:pPr algn="l">
                <a:spcBef>
                  <a:spcPct val="0"/>
                </a:spcBef>
                <a:buFontTx/>
                <a:buNone/>
              </a:pPr>
              <a:t>85</a:t>
            </a:fld>
            <a:endParaRPr lang="en-US" altLang="zh-CN" sz="1400"/>
          </a:p>
        </p:txBody>
      </p:sp>
      <p:sp>
        <p:nvSpPr>
          <p:cNvPr id="65539" name="Rectangle 2"/>
          <p:cNvSpPr>
            <a:spLocks noChangeArrowheads="1"/>
          </p:cNvSpPr>
          <p:nvPr>
            <p:ph type="title"/>
          </p:nvPr>
        </p:nvSpPr>
        <p:spPr/>
        <p:txBody>
          <a:bodyPr/>
          <a:lstStyle/>
          <a:p>
            <a:pPr eaLnBrk="1" hangingPunct="1"/>
            <a:r>
              <a:rPr lang="en-US" altLang="zh-CN" smtClean="0"/>
              <a:t>PKI</a:t>
            </a:r>
            <a:r>
              <a:rPr lang="zh-CN" altLang="en-US" smtClean="0"/>
              <a:t>应用系统构成</a:t>
            </a:r>
          </a:p>
        </p:txBody>
      </p:sp>
      <p:sp>
        <p:nvSpPr>
          <p:cNvPr id="1048579" name="Rectangle 3"/>
          <p:cNvSpPr>
            <a:spLocks noChangeArrowheads="1"/>
          </p:cNvSpPr>
          <p:nvPr>
            <p:ph type="body" idx="1"/>
          </p:nvPr>
        </p:nvSpPr>
        <p:spPr/>
        <p:txBody>
          <a:bodyPr/>
          <a:lstStyle/>
          <a:p>
            <a:pPr eaLnBrk="1" hangingPunct="1">
              <a:lnSpc>
                <a:spcPct val="90000"/>
              </a:lnSpc>
            </a:pPr>
            <a:r>
              <a:rPr lang="zh-CN" altLang="en-US" smtClean="0"/>
              <a:t>认证中心</a:t>
            </a:r>
            <a:r>
              <a:rPr lang="en-US" altLang="zh-CN" smtClean="0"/>
              <a:t>CA</a:t>
            </a:r>
          </a:p>
          <a:p>
            <a:pPr lvl="1" eaLnBrk="1" hangingPunct="1">
              <a:lnSpc>
                <a:spcPct val="90000"/>
              </a:lnSpc>
            </a:pPr>
            <a:r>
              <a:rPr lang="zh-CN" altLang="en-US" smtClean="0"/>
              <a:t>颁发和撤销证书</a:t>
            </a:r>
          </a:p>
          <a:p>
            <a:pPr eaLnBrk="1" hangingPunct="1">
              <a:lnSpc>
                <a:spcPct val="90000"/>
              </a:lnSpc>
            </a:pPr>
            <a:r>
              <a:rPr lang="en-US" altLang="zh-CN" smtClean="0"/>
              <a:t>X.500</a:t>
            </a:r>
            <a:r>
              <a:rPr lang="zh-CN" altLang="en-US" smtClean="0"/>
              <a:t>目录服务器</a:t>
            </a:r>
          </a:p>
          <a:p>
            <a:pPr lvl="1" eaLnBrk="1" hangingPunct="1">
              <a:lnSpc>
                <a:spcPct val="90000"/>
              </a:lnSpc>
            </a:pPr>
            <a:r>
              <a:rPr lang="zh-CN" altLang="en-US" smtClean="0"/>
              <a:t>发布证书列表以及撤销的证书列表</a:t>
            </a:r>
          </a:p>
          <a:p>
            <a:pPr eaLnBrk="1" hangingPunct="1">
              <a:lnSpc>
                <a:spcPct val="90000"/>
              </a:lnSpc>
            </a:pPr>
            <a:r>
              <a:rPr lang="zh-CN" altLang="en-US" smtClean="0"/>
              <a:t>具有高强度密码算法（</a:t>
            </a:r>
            <a:r>
              <a:rPr lang="en-US" altLang="zh-CN" smtClean="0"/>
              <a:t>SSL</a:t>
            </a:r>
            <a:r>
              <a:rPr lang="zh-CN" altLang="en-US" smtClean="0"/>
              <a:t>）的安全</a:t>
            </a:r>
            <a:r>
              <a:rPr lang="en-US" altLang="zh-CN" smtClean="0"/>
              <a:t>WWW</a:t>
            </a:r>
            <a:r>
              <a:rPr lang="zh-CN" altLang="en-US" smtClean="0"/>
              <a:t>服务器</a:t>
            </a:r>
          </a:p>
          <a:p>
            <a:pPr eaLnBrk="1" hangingPunct="1">
              <a:lnSpc>
                <a:spcPct val="90000"/>
              </a:lnSpc>
            </a:pPr>
            <a:r>
              <a:rPr lang="en-US" altLang="zh-CN" smtClean="0"/>
              <a:t>Web</a:t>
            </a:r>
            <a:r>
              <a:rPr lang="zh-CN" altLang="en-US" smtClean="0"/>
              <a:t>（安全通信平台）</a:t>
            </a:r>
          </a:p>
          <a:p>
            <a:pPr eaLnBrk="1" hangingPunct="1">
              <a:lnSpc>
                <a:spcPct val="90000"/>
              </a:lnSpc>
            </a:pPr>
            <a:r>
              <a:rPr lang="zh-CN" altLang="en-US" smtClean="0"/>
              <a:t>自开发的安全应用系统</a:t>
            </a:r>
          </a:p>
        </p:txBody>
      </p:sp>
      <p:pic>
        <p:nvPicPr>
          <p:cNvPr id="1048580" name="Picture 4" descr="goback">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54864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00413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8579">
                                            <p:txEl>
                                              <p:pRg st="0" end="0"/>
                                            </p:txEl>
                                          </p:spTgt>
                                        </p:tgtEl>
                                        <p:attrNameLst>
                                          <p:attrName>style.visibility</p:attrName>
                                        </p:attrNameLst>
                                      </p:cBhvr>
                                      <p:to>
                                        <p:strVal val="visible"/>
                                      </p:to>
                                    </p:set>
                                    <p:anim calcmode="lin" valueType="num">
                                      <p:cBhvr additive="base">
                                        <p:cTn id="7" dur="500" fill="hold"/>
                                        <p:tgtEl>
                                          <p:spTgt spid="1048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485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8579">
                                            <p:txEl>
                                              <p:pRg st="1" end="1"/>
                                            </p:txEl>
                                          </p:spTgt>
                                        </p:tgtEl>
                                        <p:attrNameLst>
                                          <p:attrName>style.visibility</p:attrName>
                                        </p:attrNameLst>
                                      </p:cBhvr>
                                      <p:to>
                                        <p:strVal val="visible"/>
                                      </p:to>
                                    </p:set>
                                    <p:anim calcmode="lin" valueType="num">
                                      <p:cBhvr additive="base">
                                        <p:cTn id="11" dur="500" fill="hold"/>
                                        <p:tgtEl>
                                          <p:spTgt spid="10485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48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48579">
                                            <p:txEl>
                                              <p:pRg st="2" end="2"/>
                                            </p:txEl>
                                          </p:spTgt>
                                        </p:tgtEl>
                                        <p:attrNameLst>
                                          <p:attrName>style.visibility</p:attrName>
                                        </p:attrNameLst>
                                      </p:cBhvr>
                                      <p:to>
                                        <p:strVal val="visible"/>
                                      </p:to>
                                    </p:set>
                                    <p:anim calcmode="lin" valueType="num">
                                      <p:cBhvr additive="base">
                                        <p:cTn id="17" dur="500" fill="hold"/>
                                        <p:tgtEl>
                                          <p:spTgt spid="104857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4857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48579">
                                            <p:txEl>
                                              <p:pRg st="3" end="3"/>
                                            </p:txEl>
                                          </p:spTgt>
                                        </p:tgtEl>
                                        <p:attrNameLst>
                                          <p:attrName>style.visibility</p:attrName>
                                        </p:attrNameLst>
                                      </p:cBhvr>
                                      <p:to>
                                        <p:strVal val="visible"/>
                                      </p:to>
                                    </p:set>
                                    <p:anim calcmode="lin" valueType="num">
                                      <p:cBhvr additive="base">
                                        <p:cTn id="21" dur="500" fill="hold"/>
                                        <p:tgtEl>
                                          <p:spTgt spid="104857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48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48579">
                                            <p:txEl>
                                              <p:pRg st="4" end="4"/>
                                            </p:txEl>
                                          </p:spTgt>
                                        </p:tgtEl>
                                        <p:attrNameLst>
                                          <p:attrName>style.visibility</p:attrName>
                                        </p:attrNameLst>
                                      </p:cBhvr>
                                      <p:to>
                                        <p:strVal val="visible"/>
                                      </p:to>
                                    </p:set>
                                    <p:anim calcmode="lin" valueType="num">
                                      <p:cBhvr additive="base">
                                        <p:cTn id="27" dur="500" fill="hold"/>
                                        <p:tgtEl>
                                          <p:spTgt spid="104857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48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48579">
                                            <p:txEl>
                                              <p:pRg st="5" end="5"/>
                                            </p:txEl>
                                          </p:spTgt>
                                        </p:tgtEl>
                                        <p:attrNameLst>
                                          <p:attrName>style.visibility</p:attrName>
                                        </p:attrNameLst>
                                      </p:cBhvr>
                                      <p:to>
                                        <p:strVal val="visible"/>
                                      </p:to>
                                    </p:set>
                                    <p:anim calcmode="lin" valueType="num">
                                      <p:cBhvr additive="base">
                                        <p:cTn id="33" dur="500" fill="hold"/>
                                        <p:tgtEl>
                                          <p:spTgt spid="1048579">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485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048579">
                                            <p:txEl>
                                              <p:pRg st="6" end="6"/>
                                            </p:txEl>
                                          </p:spTgt>
                                        </p:tgtEl>
                                        <p:attrNameLst>
                                          <p:attrName>style.visibility</p:attrName>
                                        </p:attrNameLst>
                                      </p:cBhvr>
                                      <p:to>
                                        <p:strVal val="visible"/>
                                      </p:to>
                                    </p:set>
                                    <p:anim calcmode="lin" valueType="num">
                                      <p:cBhvr additive="base">
                                        <p:cTn id="39" dur="500" fill="hold"/>
                                        <p:tgtEl>
                                          <p:spTgt spid="1048579">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485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1048580"/>
                                        </p:tgtEl>
                                        <p:attrNameLst>
                                          <p:attrName>style.visibility</p:attrName>
                                        </p:attrNameLst>
                                      </p:cBhvr>
                                      <p:to>
                                        <p:strVal val="visible"/>
                                      </p:to>
                                    </p:set>
                                    <p:anim calcmode="lin" valueType="num">
                                      <p:cBhvr additive="base">
                                        <p:cTn id="45" dur="500" fill="hold"/>
                                        <p:tgtEl>
                                          <p:spTgt spid="1048580"/>
                                        </p:tgtEl>
                                        <p:attrNameLst>
                                          <p:attrName>ppt_x</p:attrName>
                                        </p:attrNameLst>
                                      </p:cBhvr>
                                      <p:tavLst>
                                        <p:tav tm="0">
                                          <p:val>
                                            <p:strVal val="1+#ppt_w/2"/>
                                          </p:val>
                                        </p:tav>
                                        <p:tav tm="100000">
                                          <p:val>
                                            <p:strVal val="#ppt_x"/>
                                          </p:val>
                                        </p:tav>
                                      </p:tavLst>
                                    </p:anim>
                                    <p:anim calcmode="lin" valueType="num">
                                      <p:cBhvr additive="base">
                                        <p:cTn id="46" dur="500" fill="hold"/>
                                        <p:tgtEl>
                                          <p:spTgt spid="1048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9"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ctrTitle"/>
          </p:nvPr>
        </p:nvSpPr>
        <p:spPr/>
        <p:txBody>
          <a:bodyPr/>
          <a:lstStyle/>
          <a:p>
            <a:pPr>
              <a:defRPr/>
            </a:pPr>
            <a:r>
              <a:rPr lang="zh-CN" altLang="en-US"/>
              <a:t>信任模型</a:t>
            </a:r>
          </a:p>
        </p:txBody>
      </p:sp>
      <p:sp>
        <p:nvSpPr>
          <p:cNvPr id="4099" name="Rectangle 3"/>
          <p:cNvSpPr>
            <a:spLocks noGrp="1" noRot="1" noChangeArrowheads="1"/>
          </p:cNvSpPr>
          <p:nvPr>
            <p:ph type="subTitle" idx="1"/>
          </p:nvPr>
        </p:nvSpPr>
        <p:spPr/>
        <p:txBody>
          <a:bodyPr/>
          <a:lstStyle/>
          <a:p>
            <a:pPr>
              <a:defRPr/>
            </a:pPr>
            <a:endParaRPr lang="zh-CN" altLang="zh-CN"/>
          </a:p>
        </p:txBody>
      </p:sp>
    </p:spTree>
    <p:extLst>
      <p:ext uri="{BB962C8B-B14F-4D97-AF65-F5344CB8AC3E}">
        <p14:creationId xmlns:p14="http://schemas.microsoft.com/office/powerpoint/2010/main" val="194328344"/>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r>
              <a:rPr lang="zh-CN" altLang="en-US" smtClean="0"/>
              <a:t>主要内容</a:t>
            </a:r>
          </a:p>
        </p:txBody>
      </p:sp>
      <p:sp>
        <p:nvSpPr>
          <p:cNvPr id="67587" name="Rectangle 3"/>
          <p:cNvSpPr>
            <a:spLocks noGrp="1" noRot="1" noChangeArrowheads="1"/>
          </p:cNvSpPr>
          <p:nvPr>
            <p:ph type="body" idx="1"/>
          </p:nvPr>
        </p:nvSpPr>
        <p:spPr/>
        <p:txBody>
          <a:bodyPr/>
          <a:lstStyle/>
          <a:p>
            <a:pPr>
              <a:lnSpc>
                <a:spcPct val="90000"/>
              </a:lnSpc>
            </a:pPr>
            <a:r>
              <a:rPr lang="zh-CN" altLang="en-US" smtClean="0">
                <a:hlinkClick r:id="rId2" action="ppaction://hlinksldjump"/>
              </a:rPr>
              <a:t>什么是信任关系？</a:t>
            </a:r>
            <a:endParaRPr lang="zh-CN" altLang="en-US" smtClean="0"/>
          </a:p>
          <a:p>
            <a:pPr>
              <a:lnSpc>
                <a:spcPct val="90000"/>
              </a:lnSpc>
            </a:pPr>
            <a:r>
              <a:rPr lang="zh-CN" altLang="en-US" smtClean="0">
                <a:hlinkClick r:id="rId3" action="ppaction://hlinksldjump"/>
              </a:rPr>
              <a:t>信任锚</a:t>
            </a:r>
            <a:endParaRPr lang="zh-CN" altLang="en-US" smtClean="0"/>
          </a:p>
          <a:p>
            <a:pPr>
              <a:lnSpc>
                <a:spcPct val="90000"/>
              </a:lnSpc>
            </a:pPr>
            <a:r>
              <a:rPr lang="zh-CN" altLang="en-US" smtClean="0">
                <a:hlinkClick r:id="rId4" action="ppaction://hlinksldjump"/>
              </a:rPr>
              <a:t>信任域</a:t>
            </a:r>
            <a:endParaRPr lang="zh-CN" altLang="en-US" smtClean="0"/>
          </a:p>
          <a:p>
            <a:pPr>
              <a:lnSpc>
                <a:spcPct val="90000"/>
              </a:lnSpc>
            </a:pPr>
            <a:r>
              <a:rPr lang="zh-CN" altLang="en-US" smtClean="0">
                <a:hlinkClick r:id="rId5" action="ppaction://hlinksldjump"/>
              </a:rPr>
              <a:t>什么是信任模型？</a:t>
            </a:r>
            <a:endParaRPr lang="zh-CN" altLang="en-US" smtClean="0"/>
          </a:p>
          <a:p>
            <a:pPr>
              <a:lnSpc>
                <a:spcPct val="90000"/>
              </a:lnSpc>
            </a:pPr>
            <a:r>
              <a:rPr lang="zh-CN" altLang="en-US" smtClean="0">
                <a:hlinkClick r:id="rId6" action="ppaction://hlinksldjump"/>
              </a:rPr>
              <a:t>通用层次结构模型</a:t>
            </a:r>
            <a:endParaRPr lang="zh-CN" altLang="en-US" smtClean="0"/>
          </a:p>
          <a:p>
            <a:pPr>
              <a:lnSpc>
                <a:spcPct val="90000"/>
              </a:lnSpc>
            </a:pPr>
            <a:r>
              <a:rPr lang="zh-CN" altLang="en-US" smtClean="0">
                <a:hlinkClick r:id="rId7" action="ppaction://hlinksldjump"/>
              </a:rPr>
              <a:t>常见信任模型</a:t>
            </a:r>
            <a:endParaRPr lang="zh-CN" altLang="en-US" smtClean="0"/>
          </a:p>
          <a:p>
            <a:pPr>
              <a:lnSpc>
                <a:spcPct val="90000"/>
              </a:lnSpc>
            </a:pPr>
            <a:r>
              <a:rPr lang="zh-CN" altLang="en-US" smtClean="0">
                <a:hlinkClick r:id="rId8" action="ppaction://hlinksldjump"/>
              </a:rPr>
              <a:t>谁管理信任</a:t>
            </a:r>
            <a:endParaRPr lang="zh-CN" altLang="en-US" smtClean="0"/>
          </a:p>
          <a:p>
            <a:pPr>
              <a:lnSpc>
                <a:spcPct val="90000"/>
              </a:lnSpc>
            </a:pPr>
            <a:endParaRPr lang="en-US" altLang="zh-CN" smtClean="0"/>
          </a:p>
        </p:txBody>
      </p:sp>
    </p:spTree>
    <p:extLst>
      <p:ext uri="{BB962C8B-B14F-4D97-AF65-F5344CB8AC3E}">
        <p14:creationId xmlns:p14="http://schemas.microsoft.com/office/powerpoint/2010/main" val="63159772"/>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r>
              <a:rPr lang="zh-CN" altLang="en-US" smtClean="0"/>
              <a:t>信任关系</a:t>
            </a:r>
          </a:p>
        </p:txBody>
      </p:sp>
      <p:sp>
        <p:nvSpPr>
          <p:cNvPr id="185347" name="Rectangle 3"/>
          <p:cNvSpPr>
            <a:spLocks noGrp="1" noRot="1" noChangeArrowheads="1"/>
          </p:cNvSpPr>
          <p:nvPr>
            <p:ph type="body" idx="1"/>
          </p:nvPr>
        </p:nvSpPr>
        <p:spPr/>
        <p:txBody>
          <a:bodyPr/>
          <a:lstStyle/>
          <a:p>
            <a:r>
              <a:rPr lang="en-US" altLang="zh-CN" smtClean="0"/>
              <a:t>X.509</a:t>
            </a:r>
            <a:r>
              <a:rPr lang="zh-CN" altLang="en-US" smtClean="0"/>
              <a:t>定义</a:t>
            </a:r>
          </a:p>
          <a:p>
            <a:pPr lvl="1"/>
            <a:r>
              <a:rPr lang="zh-CN" altLang="en-US" smtClean="0"/>
              <a:t>如果一个实体假定另一个实体会准确地像他期望的那样表现，则说它信任那个实体</a:t>
            </a:r>
          </a:p>
          <a:p>
            <a:pPr lvl="1"/>
            <a:r>
              <a:rPr lang="zh-CN" altLang="en-US" smtClean="0"/>
              <a:t>双方的关系</a:t>
            </a:r>
          </a:p>
          <a:p>
            <a:pPr lvl="1"/>
            <a:r>
              <a:rPr lang="zh-CN" altLang="en-US" smtClean="0"/>
              <a:t>对关系的期望</a:t>
            </a:r>
          </a:p>
          <a:p>
            <a:pPr lvl="1"/>
            <a:r>
              <a:rPr lang="zh-CN" altLang="en-US" smtClean="0"/>
              <a:t>信任水平与双方的位置有关系</a:t>
            </a:r>
          </a:p>
          <a:p>
            <a:endParaRPr lang="zh-CN" altLang="en-US" smtClean="0"/>
          </a:p>
          <a:p>
            <a:endParaRPr lang="en-US" altLang="zh-CN" smtClean="0"/>
          </a:p>
        </p:txBody>
      </p:sp>
      <p:pic>
        <p:nvPicPr>
          <p:cNvPr id="185348" name="Picture 4" descr="go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18394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 calcmode="lin" valueType="num">
                                      <p:cBhvr additive="base">
                                        <p:cTn id="7" dur="500" fill="hold"/>
                                        <p:tgtEl>
                                          <p:spTgt spid="1853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5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5347">
                                            <p:txEl>
                                              <p:pRg st="1" end="1"/>
                                            </p:txEl>
                                          </p:spTgt>
                                        </p:tgtEl>
                                        <p:attrNameLst>
                                          <p:attrName>style.visibility</p:attrName>
                                        </p:attrNameLst>
                                      </p:cBhvr>
                                      <p:to>
                                        <p:strVal val="visible"/>
                                      </p:to>
                                    </p:set>
                                    <p:anim calcmode="lin" valueType="num">
                                      <p:cBhvr additive="base">
                                        <p:cTn id="13" dur="500" fill="hold"/>
                                        <p:tgtEl>
                                          <p:spTgt spid="1853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5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5347">
                                            <p:txEl>
                                              <p:pRg st="2" end="2"/>
                                            </p:txEl>
                                          </p:spTgt>
                                        </p:tgtEl>
                                        <p:attrNameLst>
                                          <p:attrName>style.visibility</p:attrName>
                                        </p:attrNameLst>
                                      </p:cBhvr>
                                      <p:to>
                                        <p:strVal val="visible"/>
                                      </p:to>
                                    </p:set>
                                    <p:anim calcmode="lin" valueType="num">
                                      <p:cBhvr additive="base">
                                        <p:cTn id="19" dur="500" fill="hold"/>
                                        <p:tgtEl>
                                          <p:spTgt spid="1853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5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85347">
                                            <p:txEl>
                                              <p:pRg st="3" end="3"/>
                                            </p:txEl>
                                          </p:spTgt>
                                        </p:tgtEl>
                                        <p:attrNameLst>
                                          <p:attrName>style.visibility</p:attrName>
                                        </p:attrNameLst>
                                      </p:cBhvr>
                                      <p:to>
                                        <p:strVal val="visible"/>
                                      </p:to>
                                    </p:set>
                                    <p:anim calcmode="lin" valueType="num">
                                      <p:cBhvr additive="base">
                                        <p:cTn id="25" dur="500" fill="hold"/>
                                        <p:tgtEl>
                                          <p:spTgt spid="1853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53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85347">
                                            <p:txEl>
                                              <p:pRg st="4" end="4"/>
                                            </p:txEl>
                                          </p:spTgt>
                                        </p:tgtEl>
                                        <p:attrNameLst>
                                          <p:attrName>style.visibility</p:attrName>
                                        </p:attrNameLst>
                                      </p:cBhvr>
                                      <p:to>
                                        <p:strVal val="visible"/>
                                      </p:to>
                                    </p:set>
                                    <p:anim calcmode="lin" valueType="num">
                                      <p:cBhvr additive="base">
                                        <p:cTn id="31" dur="500" fill="hold"/>
                                        <p:tgtEl>
                                          <p:spTgt spid="18534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53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185348"/>
                                        </p:tgtEl>
                                        <p:attrNameLst>
                                          <p:attrName>style.visibility</p:attrName>
                                        </p:attrNameLst>
                                      </p:cBhvr>
                                      <p:to>
                                        <p:strVal val="visible"/>
                                      </p:to>
                                    </p:set>
                                    <p:anim calcmode="lin" valueType="num">
                                      <p:cBhvr additive="base">
                                        <p:cTn id="37" dur="500" fill="hold"/>
                                        <p:tgtEl>
                                          <p:spTgt spid="185348"/>
                                        </p:tgtEl>
                                        <p:attrNameLst>
                                          <p:attrName>ppt_x</p:attrName>
                                        </p:attrNameLst>
                                      </p:cBhvr>
                                      <p:tavLst>
                                        <p:tav tm="0">
                                          <p:val>
                                            <p:strVal val="1+#ppt_w/2"/>
                                          </p:val>
                                        </p:tav>
                                        <p:tav tm="100000">
                                          <p:val>
                                            <p:strVal val="#ppt_x"/>
                                          </p:val>
                                        </p:tav>
                                      </p:tavLst>
                                    </p:anim>
                                    <p:anim calcmode="lin" valueType="num">
                                      <p:cBhvr additive="base">
                                        <p:cTn id="38" dur="500" fill="hold"/>
                                        <p:tgtEl>
                                          <p:spTgt spid="185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r>
              <a:rPr lang="zh-CN" altLang="en-US" smtClean="0"/>
              <a:t>信任锚</a:t>
            </a:r>
          </a:p>
        </p:txBody>
      </p:sp>
      <p:sp>
        <p:nvSpPr>
          <p:cNvPr id="187395" name="Rectangle 3"/>
          <p:cNvSpPr>
            <a:spLocks noGrp="1" noRot="1" noChangeArrowheads="1"/>
          </p:cNvSpPr>
          <p:nvPr>
            <p:ph type="body" idx="1"/>
          </p:nvPr>
        </p:nvSpPr>
        <p:spPr/>
        <p:txBody>
          <a:bodyPr/>
          <a:lstStyle/>
          <a:p>
            <a:r>
              <a:rPr lang="zh-CN" altLang="en-US" smtClean="0"/>
              <a:t>足够可信的身份签发实体</a:t>
            </a:r>
          </a:p>
          <a:p>
            <a:r>
              <a:rPr lang="zh-CN" altLang="en-US" smtClean="0"/>
              <a:t>确立信任锚的方式</a:t>
            </a:r>
          </a:p>
          <a:p>
            <a:pPr lvl="1"/>
            <a:r>
              <a:rPr lang="zh-CN" altLang="en-US" smtClean="0"/>
              <a:t>对被识别个体有一些直接的了解：直接验证身份</a:t>
            </a:r>
          </a:p>
          <a:p>
            <a:pPr lvl="2"/>
            <a:r>
              <a:rPr lang="zh-CN" altLang="en-US" smtClean="0"/>
              <a:t>自己就是信任锚</a:t>
            </a:r>
          </a:p>
          <a:p>
            <a:pPr lvl="1"/>
            <a:r>
              <a:rPr lang="zh-CN" altLang="en-US" smtClean="0"/>
              <a:t>采用传递信任的形式</a:t>
            </a:r>
          </a:p>
          <a:p>
            <a:pPr lvl="2"/>
            <a:r>
              <a:rPr lang="zh-CN" altLang="en-US" smtClean="0"/>
              <a:t>通过熟人证明，熟人就是信任锚</a:t>
            </a:r>
          </a:p>
          <a:p>
            <a:pPr lvl="1"/>
            <a:r>
              <a:rPr lang="zh-CN" altLang="en-US" smtClean="0"/>
              <a:t>有足够高声誉的实体</a:t>
            </a:r>
          </a:p>
          <a:p>
            <a:pPr lvl="2"/>
            <a:r>
              <a:rPr lang="zh-CN" altLang="en-US" smtClean="0"/>
              <a:t>如机动车管理局、公安局</a:t>
            </a:r>
          </a:p>
        </p:txBody>
      </p:sp>
      <p:pic>
        <p:nvPicPr>
          <p:cNvPr id="187396" name="Picture 4" descr="go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24605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 calcmode="lin" valueType="num">
                                      <p:cBhvr additive="base">
                                        <p:cTn id="7" dur="500" fill="hold"/>
                                        <p:tgtEl>
                                          <p:spTgt spid="1873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7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7395">
                                            <p:txEl>
                                              <p:pRg st="1" end="1"/>
                                            </p:txEl>
                                          </p:spTgt>
                                        </p:tgtEl>
                                        <p:attrNameLst>
                                          <p:attrName>style.visibility</p:attrName>
                                        </p:attrNameLst>
                                      </p:cBhvr>
                                      <p:to>
                                        <p:strVal val="visible"/>
                                      </p:to>
                                    </p:set>
                                    <p:anim calcmode="lin" valueType="num">
                                      <p:cBhvr additive="base">
                                        <p:cTn id="13" dur="500" fill="hold"/>
                                        <p:tgtEl>
                                          <p:spTgt spid="1873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7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7395">
                                            <p:txEl>
                                              <p:pRg st="2" end="2"/>
                                            </p:txEl>
                                          </p:spTgt>
                                        </p:tgtEl>
                                        <p:attrNameLst>
                                          <p:attrName>style.visibility</p:attrName>
                                        </p:attrNameLst>
                                      </p:cBhvr>
                                      <p:to>
                                        <p:strVal val="visible"/>
                                      </p:to>
                                    </p:set>
                                    <p:anim calcmode="lin" valueType="num">
                                      <p:cBhvr additive="base">
                                        <p:cTn id="19" dur="500" fill="hold"/>
                                        <p:tgtEl>
                                          <p:spTgt spid="1873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7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87395">
                                            <p:txEl>
                                              <p:pRg st="3" end="3"/>
                                            </p:txEl>
                                          </p:spTgt>
                                        </p:tgtEl>
                                        <p:attrNameLst>
                                          <p:attrName>style.visibility</p:attrName>
                                        </p:attrNameLst>
                                      </p:cBhvr>
                                      <p:to>
                                        <p:strVal val="visible"/>
                                      </p:to>
                                    </p:set>
                                    <p:anim calcmode="lin" valueType="num">
                                      <p:cBhvr additive="base">
                                        <p:cTn id="25" dur="500" fill="hold"/>
                                        <p:tgtEl>
                                          <p:spTgt spid="1873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73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87395">
                                            <p:txEl>
                                              <p:pRg st="4" end="4"/>
                                            </p:txEl>
                                          </p:spTgt>
                                        </p:tgtEl>
                                        <p:attrNameLst>
                                          <p:attrName>style.visibility</p:attrName>
                                        </p:attrNameLst>
                                      </p:cBhvr>
                                      <p:to>
                                        <p:strVal val="visible"/>
                                      </p:to>
                                    </p:set>
                                    <p:anim calcmode="lin" valueType="num">
                                      <p:cBhvr additive="base">
                                        <p:cTn id="31" dur="500" fill="hold"/>
                                        <p:tgtEl>
                                          <p:spTgt spid="18739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73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87395">
                                            <p:txEl>
                                              <p:pRg st="5" end="5"/>
                                            </p:txEl>
                                          </p:spTgt>
                                        </p:tgtEl>
                                        <p:attrNameLst>
                                          <p:attrName>style.visibility</p:attrName>
                                        </p:attrNameLst>
                                      </p:cBhvr>
                                      <p:to>
                                        <p:strVal val="visible"/>
                                      </p:to>
                                    </p:set>
                                    <p:anim calcmode="lin" valueType="num">
                                      <p:cBhvr additive="base">
                                        <p:cTn id="37" dur="500" fill="hold"/>
                                        <p:tgtEl>
                                          <p:spTgt spid="18739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873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87395">
                                            <p:txEl>
                                              <p:pRg st="6" end="6"/>
                                            </p:txEl>
                                          </p:spTgt>
                                        </p:tgtEl>
                                        <p:attrNameLst>
                                          <p:attrName>style.visibility</p:attrName>
                                        </p:attrNameLst>
                                      </p:cBhvr>
                                      <p:to>
                                        <p:strVal val="visible"/>
                                      </p:to>
                                    </p:set>
                                    <p:anim calcmode="lin" valueType="num">
                                      <p:cBhvr additive="base">
                                        <p:cTn id="43" dur="500" fill="hold"/>
                                        <p:tgtEl>
                                          <p:spTgt spid="18739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873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87395">
                                            <p:txEl>
                                              <p:pRg st="7" end="7"/>
                                            </p:txEl>
                                          </p:spTgt>
                                        </p:tgtEl>
                                        <p:attrNameLst>
                                          <p:attrName>style.visibility</p:attrName>
                                        </p:attrNameLst>
                                      </p:cBhvr>
                                      <p:to>
                                        <p:strVal val="visible"/>
                                      </p:to>
                                    </p:set>
                                    <p:anim calcmode="lin" valueType="num">
                                      <p:cBhvr additive="base">
                                        <p:cTn id="49" dur="500" fill="hold"/>
                                        <p:tgtEl>
                                          <p:spTgt spid="18739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873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187396"/>
                                        </p:tgtEl>
                                        <p:attrNameLst>
                                          <p:attrName>style.visibility</p:attrName>
                                        </p:attrNameLst>
                                      </p:cBhvr>
                                      <p:to>
                                        <p:strVal val="visible"/>
                                      </p:to>
                                    </p:set>
                                    <p:anim calcmode="lin" valueType="num">
                                      <p:cBhvr additive="base">
                                        <p:cTn id="55" dur="500" fill="hold"/>
                                        <p:tgtEl>
                                          <p:spTgt spid="187396"/>
                                        </p:tgtEl>
                                        <p:attrNameLst>
                                          <p:attrName>ppt_x</p:attrName>
                                        </p:attrNameLst>
                                      </p:cBhvr>
                                      <p:tavLst>
                                        <p:tav tm="0">
                                          <p:val>
                                            <p:strVal val="1+#ppt_w/2"/>
                                          </p:val>
                                        </p:tav>
                                        <p:tav tm="100000">
                                          <p:val>
                                            <p:strVal val="#ppt_x"/>
                                          </p:val>
                                        </p:tav>
                                      </p:tavLst>
                                    </p:anim>
                                    <p:anim calcmode="lin" valueType="num">
                                      <p:cBhvr additive="base">
                                        <p:cTn id="56" dur="500" fill="hold"/>
                                        <p:tgtEl>
                                          <p:spTgt spid="1873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0238" y="1158875"/>
            <a:ext cx="7772400" cy="5113338"/>
          </a:xfrm>
        </p:spPr>
        <p:txBody>
          <a:bodyPr/>
          <a:lstStyle/>
          <a:p>
            <a:r>
              <a:rPr lang="zh-CN" altLang="zh-CN" sz="2400" dirty="0"/>
              <a:t>用户在注册阶段生成用户名和初始口令，系统在其用户文件或数据库中保存用户的信息（用户名和口令）。当用户登录认证时，将自己的用户名和口令上传给服务器，服务器通过查询</a:t>
            </a:r>
            <a:r>
              <a:rPr lang="zh-CN" altLang="en-US" sz="2400" dirty="0"/>
              <a:t>其保存的</a:t>
            </a:r>
            <a:r>
              <a:rPr lang="zh-CN" altLang="zh-CN" sz="2400" dirty="0"/>
              <a:t>用户信息来验证用户上传的认证信息是否和保存的用户信息相匹配。如果匹配则认为用户是合法用户，否则拒绝服务，并将认证结果回传给客户端。用户定期改变口令，以保证安全性。这种口令因其实现简单、使用方便，得到了广泛的应用。</a:t>
            </a:r>
            <a:endParaRPr lang="zh-CN" altLang="en-US" sz="2400" dirty="0"/>
          </a:p>
        </p:txBody>
      </p:sp>
      <p:sp>
        <p:nvSpPr>
          <p:cNvPr id="3" name="标题 2"/>
          <p:cNvSpPr>
            <a:spLocks noGrp="1"/>
          </p:cNvSpPr>
          <p:nvPr>
            <p:ph type="title"/>
          </p:nvPr>
        </p:nvSpPr>
        <p:spPr>
          <a:xfrm>
            <a:off x="1350963" y="200025"/>
            <a:ext cx="6878637" cy="958850"/>
          </a:xfrm>
        </p:spPr>
        <p:txBody>
          <a:bodyPr/>
          <a:lstStyle/>
          <a:p>
            <a:r>
              <a:rPr lang="zh-CN" altLang="en-US" dirty="0"/>
              <a:t>静态口令</a:t>
            </a:r>
          </a:p>
        </p:txBody>
      </p:sp>
    </p:spTree>
    <p:extLst>
      <p:ext uri="{BB962C8B-B14F-4D97-AF65-F5344CB8AC3E}">
        <p14:creationId xmlns:p14="http://schemas.microsoft.com/office/powerpoint/2010/main" val="32284480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r>
              <a:rPr lang="en-US" altLang="zh-CN" smtClean="0"/>
              <a:t>PKI</a:t>
            </a:r>
            <a:r>
              <a:rPr lang="zh-CN" altLang="en-US" smtClean="0"/>
              <a:t>中的信任关系</a:t>
            </a:r>
          </a:p>
        </p:txBody>
      </p:sp>
      <p:sp>
        <p:nvSpPr>
          <p:cNvPr id="190467" name="Rectangle 3"/>
          <p:cNvSpPr>
            <a:spLocks noGrp="1" noRot="1" noChangeArrowheads="1"/>
          </p:cNvSpPr>
          <p:nvPr>
            <p:ph type="body" idx="1"/>
          </p:nvPr>
        </p:nvSpPr>
        <p:spPr/>
        <p:txBody>
          <a:bodyPr/>
          <a:lstStyle/>
          <a:p>
            <a:r>
              <a:rPr lang="zh-CN" altLang="en-US" smtClean="0"/>
              <a:t>信任关系的需要</a:t>
            </a:r>
          </a:p>
          <a:p>
            <a:pPr lvl="1"/>
            <a:r>
              <a:rPr lang="zh-CN" altLang="en-US" smtClean="0"/>
              <a:t>用户验证证书时，需要找到一条从证书颁发者到信任锚的路径，需要一系列的信任关系为基础</a:t>
            </a:r>
          </a:p>
          <a:p>
            <a:r>
              <a:rPr lang="en-US" altLang="zh-CN" smtClean="0"/>
              <a:t>PKI</a:t>
            </a:r>
            <a:r>
              <a:rPr lang="zh-CN" altLang="en-US" smtClean="0"/>
              <a:t>中信任关系的建立</a:t>
            </a:r>
          </a:p>
          <a:p>
            <a:pPr lvl="1"/>
            <a:r>
              <a:rPr lang="zh-CN" altLang="en-US" smtClean="0"/>
              <a:t>认证机构中的一方给对方的公钥或双方给对方的公钥颁发证书</a:t>
            </a:r>
          </a:p>
          <a:p>
            <a:pPr lvl="1"/>
            <a:r>
              <a:rPr lang="zh-CN" altLang="en-US" smtClean="0"/>
              <a:t>涉及建立信任路径的内容</a:t>
            </a:r>
          </a:p>
          <a:p>
            <a:pPr lvl="1"/>
            <a:r>
              <a:rPr lang="zh-CN" altLang="en-US" smtClean="0"/>
              <a:t>信任关系可以是单向的，也可是双向的</a:t>
            </a:r>
          </a:p>
          <a:p>
            <a:endParaRPr lang="en-US" altLang="zh-CN" smtClean="0"/>
          </a:p>
        </p:txBody>
      </p:sp>
      <p:pic>
        <p:nvPicPr>
          <p:cNvPr id="190468" name="Picture 4" descr="go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59982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0467">
                                            <p:txEl>
                                              <p:pRg st="5" end="5"/>
                                            </p:txEl>
                                          </p:spTgt>
                                        </p:tgtEl>
                                        <p:attrNameLst>
                                          <p:attrName>style.visibility</p:attrName>
                                        </p:attrNameLst>
                                      </p:cBhvr>
                                      <p:to>
                                        <p:strVal val="visible"/>
                                      </p:to>
                                    </p:set>
                                    <p:anim calcmode="lin" valueType="num">
                                      <p:cBhvr additive="base">
                                        <p:cTn id="37" dur="500" fill="hold"/>
                                        <p:tgtEl>
                                          <p:spTgt spid="19046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04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190468"/>
                                        </p:tgtEl>
                                        <p:attrNameLst>
                                          <p:attrName>style.visibility</p:attrName>
                                        </p:attrNameLst>
                                      </p:cBhvr>
                                      <p:to>
                                        <p:strVal val="visible"/>
                                      </p:to>
                                    </p:set>
                                    <p:anim calcmode="lin" valueType="num">
                                      <p:cBhvr additive="base">
                                        <p:cTn id="43" dur="500" fill="hold"/>
                                        <p:tgtEl>
                                          <p:spTgt spid="190468"/>
                                        </p:tgtEl>
                                        <p:attrNameLst>
                                          <p:attrName>ppt_x</p:attrName>
                                        </p:attrNameLst>
                                      </p:cBhvr>
                                      <p:tavLst>
                                        <p:tav tm="0">
                                          <p:val>
                                            <p:strVal val="1+#ppt_w/2"/>
                                          </p:val>
                                        </p:tav>
                                        <p:tav tm="100000">
                                          <p:val>
                                            <p:strVal val="#ppt_x"/>
                                          </p:val>
                                        </p:tav>
                                      </p:tavLst>
                                    </p:anim>
                                    <p:anim calcmode="lin" valueType="num">
                                      <p:cBhvr additive="base">
                                        <p:cTn id="44" dur="500" fill="hold"/>
                                        <p:tgtEl>
                                          <p:spTgt spid="1904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r>
              <a:rPr lang="zh-CN" altLang="en-US" smtClean="0"/>
              <a:t>信任域</a:t>
            </a:r>
          </a:p>
        </p:txBody>
      </p:sp>
      <p:sp>
        <p:nvSpPr>
          <p:cNvPr id="186371" name="Rectangle 3"/>
          <p:cNvSpPr>
            <a:spLocks noGrp="1" noRot="1" noChangeArrowheads="1"/>
          </p:cNvSpPr>
          <p:nvPr>
            <p:ph type="body" idx="1"/>
          </p:nvPr>
        </p:nvSpPr>
        <p:spPr/>
        <p:txBody>
          <a:bodyPr/>
          <a:lstStyle/>
          <a:p>
            <a:pPr>
              <a:lnSpc>
                <a:spcPct val="90000"/>
              </a:lnSpc>
            </a:pPr>
            <a:r>
              <a:rPr lang="zh-CN" altLang="en-US" sz="2800" smtClean="0"/>
              <a:t>公共控制下或服从一组公共策略的系统集</a:t>
            </a:r>
          </a:p>
          <a:p>
            <a:pPr lvl="1">
              <a:lnSpc>
                <a:spcPct val="90000"/>
              </a:lnSpc>
            </a:pPr>
            <a:r>
              <a:rPr lang="zh-CN" altLang="en-US" sz="2400" smtClean="0"/>
              <a:t>策略可明确地声明或由操作过程的实现隐含给出</a:t>
            </a:r>
          </a:p>
          <a:p>
            <a:pPr>
              <a:lnSpc>
                <a:spcPct val="90000"/>
              </a:lnSpc>
            </a:pPr>
            <a:r>
              <a:rPr lang="zh-CN" altLang="en-US" sz="2800" smtClean="0"/>
              <a:t>构建</a:t>
            </a:r>
            <a:r>
              <a:rPr lang="en-US" altLang="zh-CN" sz="2800" smtClean="0"/>
              <a:t>PKI</a:t>
            </a:r>
            <a:r>
              <a:rPr lang="zh-CN" altLang="en-US" sz="2800" smtClean="0"/>
              <a:t>需要识别信任域及其边界</a:t>
            </a:r>
          </a:p>
          <a:p>
            <a:pPr lvl="1">
              <a:lnSpc>
                <a:spcPct val="90000"/>
              </a:lnSpc>
            </a:pPr>
            <a:r>
              <a:rPr lang="zh-CN" altLang="en-US" sz="2400" smtClean="0"/>
              <a:t>一个企业信任域可按照组织或地理界限划分</a:t>
            </a:r>
          </a:p>
          <a:p>
            <a:pPr lvl="1">
              <a:lnSpc>
                <a:spcPct val="90000"/>
              </a:lnSpc>
            </a:pPr>
            <a:r>
              <a:rPr lang="zh-CN" altLang="en-US" sz="2400" smtClean="0"/>
              <a:t>一个组织中可能存在多个信任域，可能重叠</a:t>
            </a:r>
          </a:p>
          <a:p>
            <a:pPr lvl="1">
              <a:lnSpc>
                <a:spcPct val="90000"/>
              </a:lnSpc>
            </a:pPr>
            <a:r>
              <a:rPr lang="zh-CN" altLang="en-US" sz="2400" smtClean="0"/>
              <a:t>政治在定义信任边界和信任关系时作用比技术更大</a:t>
            </a:r>
          </a:p>
          <a:p>
            <a:pPr>
              <a:lnSpc>
                <a:spcPct val="90000"/>
              </a:lnSpc>
            </a:pPr>
            <a:r>
              <a:rPr lang="zh-CN" altLang="en-US" sz="2800" smtClean="0"/>
              <a:t>单一信任域中签发证书比较容易</a:t>
            </a:r>
          </a:p>
          <a:p>
            <a:pPr>
              <a:lnSpc>
                <a:spcPct val="90000"/>
              </a:lnSpc>
            </a:pPr>
            <a:r>
              <a:rPr lang="zh-CN" altLang="en-US" sz="2800" smtClean="0"/>
              <a:t>建立跨组织的信任关系更复杂</a:t>
            </a:r>
          </a:p>
          <a:p>
            <a:pPr lvl="1">
              <a:lnSpc>
                <a:spcPct val="90000"/>
              </a:lnSpc>
            </a:pPr>
            <a:r>
              <a:rPr lang="zh-CN" altLang="en-US" sz="2400" smtClean="0"/>
              <a:t>要确立公共操作要求的高级策略把不同信任域联合起来</a:t>
            </a:r>
          </a:p>
        </p:txBody>
      </p:sp>
      <p:pic>
        <p:nvPicPr>
          <p:cNvPr id="186372" name="Picture 4" descr="go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0" y="57150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79205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additive="base">
                                        <p:cTn id="13" dur="500" fill="hold"/>
                                        <p:tgtEl>
                                          <p:spTgt spid="1863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6371">
                                            <p:txEl>
                                              <p:pRg st="2" end="2"/>
                                            </p:txEl>
                                          </p:spTgt>
                                        </p:tgtEl>
                                        <p:attrNameLst>
                                          <p:attrName>style.visibility</p:attrName>
                                        </p:attrNameLst>
                                      </p:cBhvr>
                                      <p:to>
                                        <p:strVal val="visible"/>
                                      </p:to>
                                    </p:set>
                                    <p:anim calcmode="lin" valueType="num">
                                      <p:cBhvr additive="base">
                                        <p:cTn id="19" dur="500" fill="hold"/>
                                        <p:tgtEl>
                                          <p:spTgt spid="18637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6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86371">
                                            <p:txEl>
                                              <p:pRg st="3" end="3"/>
                                            </p:txEl>
                                          </p:spTgt>
                                        </p:tgtEl>
                                        <p:attrNameLst>
                                          <p:attrName>style.visibility</p:attrName>
                                        </p:attrNameLst>
                                      </p:cBhvr>
                                      <p:to>
                                        <p:strVal val="visible"/>
                                      </p:to>
                                    </p:set>
                                    <p:anim calcmode="lin" valueType="num">
                                      <p:cBhvr additive="base">
                                        <p:cTn id="25" dur="500" fill="hold"/>
                                        <p:tgtEl>
                                          <p:spTgt spid="18637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6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86371">
                                            <p:txEl>
                                              <p:pRg st="4" end="4"/>
                                            </p:txEl>
                                          </p:spTgt>
                                        </p:tgtEl>
                                        <p:attrNameLst>
                                          <p:attrName>style.visibility</p:attrName>
                                        </p:attrNameLst>
                                      </p:cBhvr>
                                      <p:to>
                                        <p:strVal val="visible"/>
                                      </p:to>
                                    </p:set>
                                    <p:anim calcmode="lin" valueType="num">
                                      <p:cBhvr additive="base">
                                        <p:cTn id="31" dur="500" fill="hold"/>
                                        <p:tgtEl>
                                          <p:spTgt spid="18637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6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86371">
                                            <p:txEl>
                                              <p:pRg st="5" end="5"/>
                                            </p:txEl>
                                          </p:spTgt>
                                        </p:tgtEl>
                                        <p:attrNameLst>
                                          <p:attrName>style.visibility</p:attrName>
                                        </p:attrNameLst>
                                      </p:cBhvr>
                                      <p:to>
                                        <p:strVal val="visible"/>
                                      </p:to>
                                    </p:set>
                                    <p:anim calcmode="lin" valueType="num">
                                      <p:cBhvr additive="base">
                                        <p:cTn id="37" dur="500" fill="hold"/>
                                        <p:tgtEl>
                                          <p:spTgt spid="18637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863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86371">
                                            <p:txEl>
                                              <p:pRg st="6" end="6"/>
                                            </p:txEl>
                                          </p:spTgt>
                                        </p:tgtEl>
                                        <p:attrNameLst>
                                          <p:attrName>style.visibility</p:attrName>
                                        </p:attrNameLst>
                                      </p:cBhvr>
                                      <p:to>
                                        <p:strVal val="visible"/>
                                      </p:to>
                                    </p:set>
                                    <p:anim calcmode="lin" valueType="num">
                                      <p:cBhvr additive="base">
                                        <p:cTn id="43" dur="500" fill="hold"/>
                                        <p:tgtEl>
                                          <p:spTgt spid="18637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863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86371">
                                            <p:txEl>
                                              <p:pRg st="7" end="7"/>
                                            </p:txEl>
                                          </p:spTgt>
                                        </p:tgtEl>
                                        <p:attrNameLst>
                                          <p:attrName>style.visibility</p:attrName>
                                        </p:attrNameLst>
                                      </p:cBhvr>
                                      <p:to>
                                        <p:strVal val="visible"/>
                                      </p:to>
                                    </p:set>
                                    <p:anim calcmode="lin" valueType="num">
                                      <p:cBhvr additive="base">
                                        <p:cTn id="49" dur="500" fill="hold"/>
                                        <p:tgtEl>
                                          <p:spTgt spid="18637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8637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86371">
                                            <p:txEl>
                                              <p:pRg st="8" end="8"/>
                                            </p:txEl>
                                          </p:spTgt>
                                        </p:tgtEl>
                                        <p:attrNameLst>
                                          <p:attrName>style.visibility</p:attrName>
                                        </p:attrNameLst>
                                      </p:cBhvr>
                                      <p:to>
                                        <p:strVal val="visible"/>
                                      </p:to>
                                    </p:set>
                                    <p:anim calcmode="lin" valueType="num">
                                      <p:cBhvr additive="base">
                                        <p:cTn id="55" dur="500" fill="hold"/>
                                        <p:tgtEl>
                                          <p:spTgt spid="186371">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8637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186372"/>
                                        </p:tgtEl>
                                        <p:attrNameLst>
                                          <p:attrName>style.visibility</p:attrName>
                                        </p:attrNameLst>
                                      </p:cBhvr>
                                      <p:to>
                                        <p:strVal val="visible"/>
                                      </p:to>
                                    </p:set>
                                    <p:anim calcmode="lin" valueType="num">
                                      <p:cBhvr additive="base">
                                        <p:cTn id="61" dur="500" fill="hold"/>
                                        <p:tgtEl>
                                          <p:spTgt spid="186372"/>
                                        </p:tgtEl>
                                        <p:attrNameLst>
                                          <p:attrName>ppt_x</p:attrName>
                                        </p:attrNameLst>
                                      </p:cBhvr>
                                      <p:tavLst>
                                        <p:tav tm="0">
                                          <p:val>
                                            <p:strVal val="1+#ppt_w/2"/>
                                          </p:val>
                                        </p:tav>
                                        <p:tav tm="100000">
                                          <p:val>
                                            <p:strVal val="#ppt_x"/>
                                          </p:val>
                                        </p:tav>
                                      </p:tavLst>
                                    </p:anim>
                                    <p:anim calcmode="lin" valueType="num">
                                      <p:cBhvr additive="base">
                                        <p:cTn id="62" dur="500" fill="hold"/>
                                        <p:tgtEl>
                                          <p:spTgt spid="1863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r>
              <a:rPr lang="zh-CN" altLang="en-US" smtClean="0"/>
              <a:t>信任模型</a:t>
            </a:r>
          </a:p>
        </p:txBody>
      </p:sp>
      <p:sp>
        <p:nvSpPr>
          <p:cNvPr id="184323" name="Rectangle 3"/>
          <p:cNvSpPr>
            <a:spLocks noGrp="1" noRot="1" noChangeArrowheads="1"/>
          </p:cNvSpPr>
          <p:nvPr>
            <p:ph type="body" idx="1"/>
          </p:nvPr>
        </p:nvSpPr>
        <p:spPr/>
        <p:txBody>
          <a:bodyPr/>
          <a:lstStyle/>
          <a:p>
            <a:r>
              <a:rPr lang="zh-CN" altLang="en-US" smtClean="0"/>
              <a:t>建立和管理信任关系的框架</a:t>
            </a:r>
          </a:p>
          <a:p>
            <a:r>
              <a:rPr lang="zh-CN" altLang="en-US" smtClean="0"/>
              <a:t>描述如何建立信任关系、以及寻找和遍历信任路径的规则</a:t>
            </a:r>
          </a:p>
          <a:p>
            <a:r>
              <a:rPr lang="zh-CN" altLang="en-US" smtClean="0"/>
              <a:t>建立多个认证机构之间的信任关系</a:t>
            </a:r>
          </a:p>
          <a:p>
            <a:pPr lvl="1"/>
            <a:r>
              <a:rPr lang="zh-CN" altLang="en-US" smtClean="0"/>
              <a:t>保证全部</a:t>
            </a:r>
            <a:r>
              <a:rPr lang="en-US" altLang="zh-CN" smtClean="0"/>
              <a:t>PKI</a:t>
            </a:r>
            <a:r>
              <a:rPr lang="zh-CN" altLang="en-US" smtClean="0"/>
              <a:t>用户不必依赖和信任唯一的</a:t>
            </a:r>
            <a:r>
              <a:rPr lang="en-US" altLang="zh-CN" smtClean="0"/>
              <a:t>CA</a:t>
            </a:r>
          </a:p>
          <a:p>
            <a:pPr lvl="1"/>
            <a:r>
              <a:rPr lang="zh-CN" altLang="en-US" smtClean="0"/>
              <a:t>确保一个认证机构签发的身份证明能够被另一个认证机构的依赖方信任</a:t>
            </a:r>
          </a:p>
          <a:p>
            <a:endParaRPr lang="en-US" altLang="zh-CN" smtClean="0"/>
          </a:p>
        </p:txBody>
      </p:sp>
    </p:spTree>
    <p:extLst>
      <p:ext uri="{BB962C8B-B14F-4D97-AF65-F5344CB8AC3E}">
        <p14:creationId xmlns:p14="http://schemas.microsoft.com/office/powerpoint/2010/main" val="21117749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 calcmode="lin" valueType="num">
                                      <p:cBhvr additive="base">
                                        <p:cTn id="7" dur="500" fill="hold"/>
                                        <p:tgtEl>
                                          <p:spTgt spid="1843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4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4323">
                                            <p:txEl>
                                              <p:pRg st="1" end="1"/>
                                            </p:txEl>
                                          </p:spTgt>
                                        </p:tgtEl>
                                        <p:attrNameLst>
                                          <p:attrName>style.visibility</p:attrName>
                                        </p:attrNameLst>
                                      </p:cBhvr>
                                      <p:to>
                                        <p:strVal val="visible"/>
                                      </p:to>
                                    </p:set>
                                    <p:anim calcmode="lin" valueType="num">
                                      <p:cBhvr additive="base">
                                        <p:cTn id="13" dur="500" fill="hold"/>
                                        <p:tgtEl>
                                          <p:spTgt spid="18432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4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4323">
                                            <p:txEl>
                                              <p:pRg st="2" end="2"/>
                                            </p:txEl>
                                          </p:spTgt>
                                        </p:tgtEl>
                                        <p:attrNameLst>
                                          <p:attrName>style.visibility</p:attrName>
                                        </p:attrNameLst>
                                      </p:cBhvr>
                                      <p:to>
                                        <p:strVal val="visible"/>
                                      </p:to>
                                    </p:set>
                                    <p:anim calcmode="lin" valueType="num">
                                      <p:cBhvr additive="base">
                                        <p:cTn id="19" dur="500" fill="hold"/>
                                        <p:tgtEl>
                                          <p:spTgt spid="18432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43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84323">
                                            <p:txEl>
                                              <p:pRg st="3" end="3"/>
                                            </p:txEl>
                                          </p:spTgt>
                                        </p:tgtEl>
                                        <p:attrNameLst>
                                          <p:attrName>style.visibility</p:attrName>
                                        </p:attrNameLst>
                                      </p:cBhvr>
                                      <p:to>
                                        <p:strVal val="visible"/>
                                      </p:to>
                                    </p:set>
                                    <p:anim calcmode="lin" valueType="num">
                                      <p:cBhvr additive="base">
                                        <p:cTn id="25" dur="500" fill="hold"/>
                                        <p:tgtEl>
                                          <p:spTgt spid="18432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43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84323">
                                            <p:txEl>
                                              <p:pRg st="4" end="4"/>
                                            </p:txEl>
                                          </p:spTgt>
                                        </p:tgtEl>
                                        <p:attrNameLst>
                                          <p:attrName>style.visibility</p:attrName>
                                        </p:attrNameLst>
                                      </p:cBhvr>
                                      <p:to>
                                        <p:strVal val="visible"/>
                                      </p:to>
                                    </p:set>
                                    <p:anim calcmode="lin" valueType="num">
                                      <p:cBhvr additive="base">
                                        <p:cTn id="31" dur="500" fill="hold"/>
                                        <p:tgtEl>
                                          <p:spTgt spid="18432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43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r>
              <a:rPr lang="zh-CN" altLang="en-US" smtClean="0"/>
              <a:t>信任模型的任务</a:t>
            </a:r>
          </a:p>
        </p:txBody>
      </p:sp>
      <p:sp>
        <p:nvSpPr>
          <p:cNvPr id="191491" name="Rectangle 3"/>
          <p:cNvSpPr>
            <a:spLocks noGrp="1" noRot="1" noChangeArrowheads="1"/>
          </p:cNvSpPr>
          <p:nvPr>
            <p:ph type="body" idx="1"/>
          </p:nvPr>
        </p:nvSpPr>
        <p:spPr/>
        <p:txBody>
          <a:bodyPr/>
          <a:lstStyle/>
          <a:p>
            <a:r>
              <a:rPr lang="zh-CN" altLang="en-US" smtClean="0"/>
              <a:t>需求</a:t>
            </a:r>
          </a:p>
          <a:p>
            <a:pPr lvl="1"/>
            <a:r>
              <a:rPr lang="zh-CN" altLang="en-US" smtClean="0"/>
              <a:t>电子商务需要在世界范围内建立可信的身份</a:t>
            </a:r>
          </a:p>
          <a:p>
            <a:r>
              <a:rPr lang="zh-CN" altLang="en-US" smtClean="0"/>
              <a:t>任务</a:t>
            </a:r>
          </a:p>
          <a:p>
            <a:pPr lvl="1"/>
            <a:r>
              <a:rPr lang="zh-CN" altLang="en-US" smtClean="0"/>
              <a:t>划分用户群，明确建立信任关系的规则</a:t>
            </a:r>
          </a:p>
          <a:p>
            <a:pPr lvl="1"/>
            <a:r>
              <a:rPr lang="zh-CN" altLang="en-US" smtClean="0"/>
              <a:t>使大量人群中建立可信身份变得容易</a:t>
            </a:r>
          </a:p>
          <a:p>
            <a:pPr lvl="1"/>
            <a:r>
              <a:rPr lang="zh-CN" altLang="en-US" smtClean="0"/>
              <a:t>使信任验证路径最短</a:t>
            </a:r>
          </a:p>
          <a:p>
            <a:pPr lvl="2"/>
            <a:r>
              <a:rPr lang="zh-CN" altLang="en-US" smtClean="0"/>
              <a:t>持证人到信任锚的信任路径上的中间人应该保持较少</a:t>
            </a:r>
          </a:p>
          <a:p>
            <a:pPr lvl="2"/>
            <a:r>
              <a:rPr lang="zh-CN" altLang="en-US" smtClean="0"/>
              <a:t>中间人越少，信任水平越高</a:t>
            </a:r>
          </a:p>
          <a:p>
            <a:pPr lvl="1"/>
            <a:endParaRPr lang="en-US" altLang="zh-CN" smtClean="0"/>
          </a:p>
        </p:txBody>
      </p:sp>
      <p:pic>
        <p:nvPicPr>
          <p:cNvPr id="191492" name="Picture 4" descr="go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638800"/>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47294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 calcmode="lin" valueType="num">
                                      <p:cBhvr additive="base">
                                        <p:cTn id="7" dur="500" fill="hold"/>
                                        <p:tgtEl>
                                          <p:spTgt spid="1914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1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1491">
                                            <p:txEl>
                                              <p:pRg st="1" end="1"/>
                                            </p:txEl>
                                          </p:spTgt>
                                        </p:tgtEl>
                                        <p:attrNameLst>
                                          <p:attrName>style.visibility</p:attrName>
                                        </p:attrNameLst>
                                      </p:cBhvr>
                                      <p:to>
                                        <p:strVal val="visible"/>
                                      </p:to>
                                    </p:set>
                                    <p:anim calcmode="lin" valueType="num">
                                      <p:cBhvr additive="base">
                                        <p:cTn id="13" dur="500" fill="hold"/>
                                        <p:tgtEl>
                                          <p:spTgt spid="1914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1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1491">
                                            <p:txEl>
                                              <p:pRg st="2" end="2"/>
                                            </p:txEl>
                                          </p:spTgt>
                                        </p:tgtEl>
                                        <p:attrNameLst>
                                          <p:attrName>style.visibility</p:attrName>
                                        </p:attrNameLst>
                                      </p:cBhvr>
                                      <p:to>
                                        <p:strVal val="visible"/>
                                      </p:to>
                                    </p:set>
                                    <p:anim calcmode="lin" valueType="num">
                                      <p:cBhvr additive="base">
                                        <p:cTn id="19" dur="500" fill="hold"/>
                                        <p:tgtEl>
                                          <p:spTgt spid="1914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91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1491">
                                            <p:txEl>
                                              <p:pRg st="3" end="3"/>
                                            </p:txEl>
                                          </p:spTgt>
                                        </p:tgtEl>
                                        <p:attrNameLst>
                                          <p:attrName>style.visibility</p:attrName>
                                        </p:attrNameLst>
                                      </p:cBhvr>
                                      <p:to>
                                        <p:strVal val="visible"/>
                                      </p:to>
                                    </p:set>
                                    <p:anim calcmode="lin" valueType="num">
                                      <p:cBhvr additive="base">
                                        <p:cTn id="25" dur="500" fill="hold"/>
                                        <p:tgtEl>
                                          <p:spTgt spid="19149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91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1491">
                                            <p:txEl>
                                              <p:pRg st="4" end="4"/>
                                            </p:txEl>
                                          </p:spTgt>
                                        </p:tgtEl>
                                        <p:attrNameLst>
                                          <p:attrName>style.visibility</p:attrName>
                                        </p:attrNameLst>
                                      </p:cBhvr>
                                      <p:to>
                                        <p:strVal val="visible"/>
                                      </p:to>
                                    </p:set>
                                    <p:anim calcmode="lin" valueType="num">
                                      <p:cBhvr additive="base">
                                        <p:cTn id="31" dur="500" fill="hold"/>
                                        <p:tgtEl>
                                          <p:spTgt spid="19149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914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1491">
                                            <p:txEl>
                                              <p:pRg st="5" end="5"/>
                                            </p:txEl>
                                          </p:spTgt>
                                        </p:tgtEl>
                                        <p:attrNameLst>
                                          <p:attrName>style.visibility</p:attrName>
                                        </p:attrNameLst>
                                      </p:cBhvr>
                                      <p:to>
                                        <p:strVal val="visible"/>
                                      </p:to>
                                    </p:set>
                                    <p:anim calcmode="lin" valueType="num">
                                      <p:cBhvr additive="base">
                                        <p:cTn id="37" dur="500" fill="hold"/>
                                        <p:tgtEl>
                                          <p:spTgt spid="19149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14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91491">
                                            <p:txEl>
                                              <p:pRg st="6" end="6"/>
                                            </p:txEl>
                                          </p:spTgt>
                                        </p:tgtEl>
                                        <p:attrNameLst>
                                          <p:attrName>style.visibility</p:attrName>
                                        </p:attrNameLst>
                                      </p:cBhvr>
                                      <p:to>
                                        <p:strVal val="visible"/>
                                      </p:to>
                                    </p:set>
                                    <p:anim calcmode="lin" valueType="num">
                                      <p:cBhvr additive="base">
                                        <p:cTn id="43" dur="500" fill="hold"/>
                                        <p:tgtEl>
                                          <p:spTgt spid="19149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14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91491">
                                            <p:txEl>
                                              <p:pRg st="7" end="7"/>
                                            </p:txEl>
                                          </p:spTgt>
                                        </p:tgtEl>
                                        <p:attrNameLst>
                                          <p:attrName>style.visibility</p:attrName>
                                        </p:attrNameLst>
                                      </p:cBhvr>
                                      <p:to>
                                        <p:strVal val="visible"/>
                                      </p:to>
                                    </p:set>
                                    <p:anim calcmode="lin" valueType="num">
                                      <p:cBhvr additive="base">
                                        <p:cTn id="49" dur="500" fill="hold"/>
                                        <p:tgtEl>
                                          <p:spTgt spid="19149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914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191492"/>
                                        </p:tgtEl>
                                        <p:attrNameLst>
                                          <p:attrName>style.visibility</p:attrName>
                                        </p:attrNameLst>
                                      </p:cBhvr>
                                      <p:to>
                                        <p:strVal val="visible"/>
                                      </p:to>
                                    </p:set>
                                    <p:anim calcmode="lin" valueType="num">
                                      <p:cBhvr additive="base">
                                        <p:cTn id="55" dur="500" fill="hold"/>
                                        <p:tgtEl>
                                          <p:spTgt spid="191492"/>
                                        </p:tgtEl>
                                        <p:attrNameLst>
                                          <p:attrName>ppt_x</p:attrName>
                                        </p:attrNameLst>
                                      </p:cBhvr>
                                      <p:tavLst>
                                        <p:tav tm="0">
                                          <p:val>
                                            <p:strVal val="1+#ppt_w/2"/>
                                          </p:val>
                                        </p:tav>
                                        <p:tav tm="100000">
                                          <p:val>
                                            <p:strVal val="#ppt_x"/>
                                          </p:val>
                                        </p:tav>
                                      </p:tavLst>
                                    </p:anim>
                                    <p:anim calcmode="lin" valueType="num">
                                      <p:cBhvr additive="base">
                                        <p:cTn id="56" dur="500" fill="hold"/>
                                        <p:tgtEl>
                                          <p:spTgt spid="1914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r>
              <a:rPr lang="zh-CN" altLang="en-US" smtClean="0"/>
              <a:t>通用层次结构模型</a:t>
            </a:r>
          </a:p>
        </p:txBody>
      </p:sp>
      <p:sp>
        <p:nvSpPr>
          <p:cNvPr id="74755" name="Rectangle 4"/>
          <p:cNvSpPr>
            <a:spLocks noChangeArrowheads="1"/>
          </p:cNvSpPr>
          <p:nvPr/>
        </p:nvSpPr>
        <p:spPr bwMode="auto">
          <a:xfrm>
            <a:off x="4038600" y="1676400"/>
            <a:ext cx="9144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I1</a:t>
            </a:r>
          </a:p>
        </p:txBody>
      </p:sp>
      <p:sp>
        <p:nvSpPr>
          <p:cNvPr id="74756" name="Rectangle 6"/>
          <p:cNvSpPr>
            <a:spLocks noChangeArrowheads="1"/>
          </p:cNvSpPr>
          <p:nvPr/>
        </p:nvSpPr>
        <p:spPr bwMode="auto">
          <a:xfrm>
            <a:off x="5791200" y="2667000"/>
            <a:ext cx="9144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 I1.2</a:t>
            </a:r>
          </a:p>
        </p:txBody>
      </p:sp>
      <p:sp>
        <p:nvSpPr>
          <p:cNvPr id="74757" name="Rectangle 7"/>
          <p:cNvSpPr>
            <a:spLocks noChangeArrowheads="1"/>
          </p:cNvSpPr>
          <p:nvPr/>
        </p:nvSpPr>
        <p:spPr bwMode="auto">
          <a:xfrm>
            <a:off x="2362200" y="2743200"/>
            <a:ext cx="9144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 I1.1</a:t>
            </a:r>
          </a:p>
        </p:txBody>
      </p:sp>
      <p:sp>
        <p:nvSpPr>
          <p:cNvPr id="74758" name="Line 9"/>
          <p:cNvSpPr>
            <a:spLocks noChangeShapeType="1"/>
          </p:cNvSpPr>
          <p:nvPr/>
        </p:nvSpPr>
        <p:spPr bwMode="auto">
          <a:xfrm flipV="1">
            <a:off x="2971800" y="2362200"/>
            <a:ext cx="1066800" cy="3048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59" name="Line 10"/>
          <p:cNvSpPr>
            <a:spLocks noChangeShapeType="1"/>
          </p:cNvSpPr>
          <p:nvPr/>
        </p:nvSpPr>
        <p:spPr bwMode="auto">
          <a:xfrm>
            <a:off x="4953000" y="2362200"/>
            <a:ext cx="1143000" cy="228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60" name="Rectangle 16"/>
          <p:cNvSpPr>
            <a:spLocks noChangeArrowheads="1"/>
          </p:cNvSpPr>
          <p:nvPr/>
        </p:nvSpPr>
        <p:spPr bwMode="auto">
          <a:xfrm>
            <a:off x="6872288" y="4010025"/>
            <a:ext cx="9144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I1.2.2</a:t>
            </a:r>
          </a:p>
        </p:txBody>
      </p:sp>
      <p:sp>
        <p:nvSpPr>
          <p:cNvPr id="74761" name="Rectangle 17"/>
          <p:cNvSpPr>
            <a:spLocks noChangeArrowheads="1"/>
          </p:cNvSpPr>
          <p:nvPr/>
        </p:nvSpPr>
        <p:spPr bwMode="auto">
          <a:xfrm>
            <a:off x="4800600" y="4038600"/>
            <a:ext cx="9144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I1.2.1</a:t>
            </a:r>
          </a:p>
        </p:txBody>
      </p:sp>
      <p:sp>
        <p:nvSpPr>
          <p:cNvPr id="74762" name="Line 18"/>
          <p:cNvSpPr>
            <a:spLocks noChangeShapeType="1"/>
          </p:cNvSpPr>
          <p:nvPr/>
        </p:nvSpPr>
        <p:spPr bwMode="auto">
          <a:xfrm flipV="1">
            <a:off x="5257800" y="3352800"/>
            <a:ext cx="990600" cy="6858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63" name="Line 19"/>
          <p:cNvSpPr>
            <a:spLocks noChangeShapeType="1"/>
          </p:cNvSpPr>
          <p:nvPr/>
        </p:nvSpPr>
        <p:spPr bwMode="auto">
          <a:xfrm>
            <a:off x="6324600" y="3352800"/>
            <a:ext cx="990600" cy="609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64" name="Rectangle 20"/>
          <p:cNvSpPr>
            <a:spLocks noChangeArrowheads="1"/>
          </p:cNvSpPr>
          <p:nvPr/>
        </p:nvSpPr>
        <p:spPr bwMode="auto">
          <a:xfrm>
            <a:off x="3200400" y="4038600"/>
            <a:ext cx="9144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 I1.1.2</a:t>
            </a:r>
          </a:p>
        </p:txBody>
      </p:sp>
      <p:sp>
        <p:nvSpPr>
          <p:cNvPr id="74765" name="Rectangle 21"/>
          <p:cNvSpPr>
            <a:spLocks noChangeArrowheads="1"/>
          </p:cNvSpPr>
          <p:nvPr/>
        </p:nvSpPr>
        <p:spPr bwMode="auto">
          <a:xfrm>
            <a:off x="1143000" y="4038600"/>
            <a:ext cx="9144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 I1.1.1</a:t>
            </a:r>
          </a:p>
        </p:txBody>
      </p:sp>
      <p:sp>
        <p:nvSpPr>
          <p:cNvPr id="74766" name="Line 22"/>
          <p:cNvSpPr>
            <a:spLocks noChangeShapeType="1"/>
          </p:cNvSpPr>
          <p:nvPr/>
        </p:nvSpPr>
        <p:spPr bwMode="auto">
          <a:xfrm flipV="1">
            <a:off x="1905000" y="3429000"/>
            <a:ext cx="91440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67" name="Line 23"/>
          <p:cNvSpPr>
            <a:spLocks noChangeShapeType="1"/>
          </p:cNvSpPr>
          <p:nvPr/>
        </p:nvSpPr>
        <p:spPr bwMode="auto">
          <a:xfrm>
            <a:off x="2819400" y="3429000"/>
            <a:ext cx="91440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68" name="Line 26"/>
          <p:cNvSpPr>
            <a:spLocks noChangeShapeType="1"/>
          </p:cNvSpPr>
          <p:nvPr/>
        </p:nvSpPr>
        <p:spPr bwMode="auto">
          <a:xfrm flipV="1">
            <a:off x="914400" y="4724400"/>
            <a:ext cx="685800" cy="381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69" name="Line 27"/>
          <p:cNvSpPr>
            <a:spLocks noChangeShapeType="1"/>
          </p:cNvSpPr>
          <p:nvPr/>
        </p:nvSpPr>
        <p:spPr bwMode="auto">
          <a:xfrm>
            <a:off x="1676400" y="4724400"/>
            <a:ext cx="609600" cy="381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70" name="AutoShape 28"/>
          <p:cNvSpPr>
            <a:spLocks noChangeArrowheads="1"/>
          </p:cNvSpPr>
          <p:nvPr/>
        </p:nvSpPr>
        <p:spPr bwMode="auto">
          <a:xfrm>
            <a:off x="1752600" y="51816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Lb</a:t>
            </a:r>
          </a:p>
        </p:txBody>
      </p:sp>
      <p:sp>
        <p:nvSpPr>
          <p:cNvPr id="74771" name="AutoShape 29"/>
          <p:cNvSpPr>
            <a:spLocks noChangeArrowheads="1"/>
          </p:cNvSpPr>
          <p:nvPr/>
        </p:nvSpPr>
        <p:spPr bwMode="auto">
          <a:xfrm>
            <a:off x="533400" y="51816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La</a:t>
            </a:r>
          </a:p>
        </p:txBody>
      </p:sp>
      <p:sp>
        <p:nvSpPr>
          <p:cNvPr id="74772" name="Line 31"/>
          <p:cNvSpPr>
            <a:spLocks noChangeShapeType="1"/>
          </p:cNvSpPr>
          <p:nvPr/>
        </p:nvSpPr>
        <p:spPr bwMode="auto">
          <a:xfrm>
            <a:off x="5348288" y="4752975"/>
            <a:ext cx="457200" cy="381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73" name="AutoShape 32"/>
          <p:cNvSpPr>
            <a:spLocks noChangeArrowheads="1"/>
          </p:cNvSpPr>
          <p:nvPr/>
        </p:nvSpPr>
        <p:spPr bwMode="auto">
          <a:xfrm>
            <a:off x="5257800" y="51816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Le</a:t>
            </a:r>
          </a:p>
        </p:txBody>
      </p:sp>
      <p:sp>
        <p:nvSpPr>
          <p:cNvPr id="74774" name="AutoShape 33"/>
          <p:cNvSpPr>
            <a:spLocks noChangeArrowheads="1"/>
          </p:cNvSpPr>
          <p:nvPr/>
        </p:nvSpPr>
        <p:spPr bwMode="auto">
          <a:xfrm>
            <a:off x="3048000" y="51816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Lc</a:t>
            </a:r>
          </a:p>
        </p:txBody>
      </p:sp>
      <p:sp>
        <p:nvSpPr>
          <p:cNvPr id="74775" name="Line 34"/>
          <p:cNvSpPr>
            <a:spLocks noChangeShapeType="1"/>
          </p:cNvSpPr>
          <p:nvPr/>
        </p:nvSpPr>
        <p:spPr bwMode="auto">
          <a:xfrm flipV="1">
            <a:off x="6858000" y="4724400"/>
            <a:ext cx="457200" cy="381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76" name="Line 35"/>
          <p:cNvSpPr>
            <a:spLocks noChangeShapeType="1"/>
          </p:cNvSpPr>
          <p:nvPr/>
        </p:nvSpPr>
        <p:spPr bwMode="auto">
          <a:xfrm>
            <a:off x="7391400" y="4724400"/>
            <a:ext cx="609600" cy="381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77" name="AutoShape 36"/>
          <p:cNvSpPr>
            <a:spLocks noChangeArrowheads="1"/>
          </p:cNvSpPr>
          <p:nvPr/>
        </p:nvSpPr>
        <p:spPr bwMode="auto">
          <a:xfrm>
            <a:off x="7467600" y="51816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Lg</a:t>
            </a:r>
          </a:p>
        </p:txBody>
      </p:sp>
      <p:sp>
        <p:nvSpPr>
          <p:cNvPr id="74778" name="AutoShape 37"/>
          <p:cNvSpPr>
            <a:spLocks noChangeArrowheads="1"/>
          </p:cNvSpPr>
          <p:nvPr/>
        </p:nvSpPr>
        <p:spPr bwMode="auto">
          <a:xfrm>
            <a:off x="6400800" y="51816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Lf</a:t>
            </a:r>
          </a:p>
        </p:txBody>
      </p:sp>
      <p:sp>
        <p:nvSpPr>
          <p:cNvPr id="74779" name="Line 38"/>
          <p:cNvSpPr>
            <a:spLocks noChangeShapeType="1"/>
          </p:cNvSpPr>
          <p:nvPr/>
        </p:nvSpPr>
        <p:spPr bwMode="auto">
          <a:xfrm flipV="1">
            <a:off x="4648200" y="4757738"/>
            <a:ext cx="457200" cy="381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80" name="AutoShape 39"/>
          <p:cNvSpPr>
            <a:spLocks noChangeArrowheads="1"/>
          </p:cNvSpPr>
          <p:nvPr/>
        </p:nvSpPr>
        <p:spPr bwMode="auto">
          <a:xfrm>
            <a:off x="4191000" y="51816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Ld</a:t>
            </a:r>
          </a:p>
        </p:txBody>
      </p:sp>
      <p:sp>
        <p:nvSpPr>
          <p:cNvPr id="74781" name="Line 40"/>
          <p:cNvSpPr>
            <a:spLocks noChangeShapeType="1"/>
          </p:cNvSpPr>
          <p:nvPr/>
        </p:nvSpPr>
        <p:spPr bwMode="auto">
          <a:xfrm flipH="1">
            <a:off x="3505200" y="4724400"/>
            <a:ext cx="15240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82" name="AutoShape 42"/>
          <p:cNvSpPr>
            <a:spLocks noChangeArrowheads="1"/>
          </p:cNvSpPr>
          <p:nvPr/>
        </p:nvSpPr>
        <p:spPr bwMode="auto">
          <a:xfrm>
            <a:off x="685800" y="6248400"/>
            <a:ext cx="533400" cy="533400"/>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74783" name="AutoShape 44"/>
          <p:cNvSpPr>
            <a:spLocks noChangeArrowheads="1"/>
          </p:cNvSpPr>
          <p:nvPr/>
        </p:nvSpPr>
        <p:spPr bwMode="auto">
          <a:xfrm>
            <a:off x="7696200" y="6172200"/>
            <a:ext cx="533400" cy="533400"/>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74784" name="Text Box 45"/>
          <p:cNvSpPr txBox="1">
            <a:spLocks noChangeArrowheads="1"/>
          </p:cNvSpPr>
          <p:nvPr/>
        </p:nvSpPr>
        <p:spPr bwMode="auto">
          <a:xfrm>
            <a:off x="2438400" y="6172200"/>
            <a:ext cx="464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     ……   ……</a:t>
            </a:r>
          </a:p>
        </p:txBody>
      </p:sp>
      <p:sp>
        <p:nvSpPr>
          <p:cNvPr id="74785" name="Line 46"/>
          <p:cNvSpPr>
            <a:spLocks noChangeShapeType="1"/>
          </p:cNvSpPr>
          <p:nvPr/>
        </p:nvSpPr>
        <p:spPr bwMode="auto">
          <a:xfrm>
            <a:off x="7924800" y="5915025"/>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86" name="Line 47"/>
          <p:cNvSpPr>
            <a:spLocks noChangeShapeType="1"/>
          </p:cNvSpPr>
          <p:nvPr/>
        </p:nvSpPr>
        <p:spPr bwMode="auto">
          <a:xfrm>
            <a:off x="942975" y="59102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4787" name="Text Box 48"/>
          <p:cNvSpPr txBox="1">
            <a:spLocks noChangeArrowheads="1"/>
          </p:cNvSpPr>
          <p:nvPr/>
        </p:nvSpPr>
        <p:spPr bwMode="auto">
          <a:xfrm>
            <a:off x="4724400" y="1828800"/>
            <a:ext cx="1447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根</a:t>
            </a:r>
            <a:r>
              <a:rPr lang="en-US" altLang="zh-CN" sz="2400" b="1">
                <a:solidFill>
                  <a:srgbClr val="00504E"/>
                </a:solidFill>
                <a:ea typeface="黑体" panose="02010609060101010101" pitchFamily="49" charset="-122"/>
                <a:cs typeface="Arial" panose="020B0604020202020204" pitchFamily="34" charset="0"/>
              </a:rPr>
              <a:t>CA</a:t>
            </a:r>
          </a:p>
        </p:txBody>
      </p:sp>
      <p:sp>
        <p:nvSpPr>
          <p:cNvPr id="74788" name="Text Box 49"/>
          <p:cNvSpPr txBox="1">
            <a:spLocks noChangeArrowheads="1"/>
          </p:cNvSpPr>
          <p:nvPr/>
        </p:nvSpPr>
        <p:spPr bwMode="auto">
          <a:xfrm>
            <a:off x="6934200" y="2819400"/>
            <a:ext cx="1447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中介</a:t>
            </a:r>
            <a:r>
              <a:rPr lang="en-US" altLang="zh-CN" sz="2400" b="1">
                <a:solidFill>
                  <a:srgbClr val="00504E"/>
                </a:solidFill>
                <a:ea typeface="黑体" panose="02010609060101010101" pitchFamily="49" charset="-122"/>
                <a:cs typeface="Arial" panose="020B0604020202020204" pitchFamily="34" charset="0"/>
              </a:rPr>
              <a:t>CA</a:t>
            </a:r>
          </a:p>
        </p:txBody>
      </p:sp>
      <p:sp>
        <p:nvSpPr>
          <p:cNvPr id="74789" name="Text Box 50"/>
          <p:cNvSpPr txBox="1">
            <a:spLocks noChangeArrowheads="1"/>
          </p:cNvSpPr>
          <p:nvPr/>
        </p:nvSpPr>
        <p:spPr bwMode="auto">
          <a:xfrm>
            <a:off x="7620000" y="4206875"/>
            <a:ext cx="1447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中介</a:t>
            </a:r>
            <a:r>
              <a:rPr lang="en-US" altLang="zh-CN" sz="2400" b="1">
                <a:solidFill>
                  <a:srgbClr val="00504E"/>
                </a:solidFill>
                <a:ea typeface="黑体" panose="02010609060101010101" pitchFamily="49" charset="-122"/>
                <a:cs typeface="Arial" panose="020B0604020202020204" pitchFamily="34" charset="0"/>
              </a:rPr>
              <a:t>CA</a:t>
            </a:r>
          </a:p>
        </p:txBody>
      </p:sp>
      <p:sp>
        <p:nvSpPr>
          <p:cNvPr id="74790" name="Text Box 51"/>
          <p:cNvSpPr txBox="1">
            <a:spLocks noChangeArrowheads="1"/>
          </p:cNvSpPr>
          <p:nvPr/>
        </p:nvSpPr>
        <p:spPr bwMode="auto">
          <a:xfrm>
            <a:off x="8153400" y="5349875"/>
            <a:ext cx="1143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子</a:t>
            </a:r>
            <a:r>
              <a:rPr lang="en-US" altLang="zh-CN" sz="2400" b="1">
                <a:solidFill>
                  <a:srgbClr val="00504E"/>
                </a:solidFill>
                <a:ea typeface="黑体" panose="02010609060101010101" pitchFamily="49" charset="-122"/>
                <a:cs typeface="Arial" panose="020B0604020202020204" pitchFamily="34" charset="0"/>
              </a:rPr>
              <a:t>CA</a:t>
            </a:r>
          </a:p>
        </p:txBody>
      </p:sp>
    </p:spTree>
    <p:extLst>
      <p:ext uri="{BB962C8B-B14F-4D97-AF65-F5344CB8AC3E}">
        <p14:creationId xmlns:p14="http://schemas.microsoft.com/office/powerpoint/2010/main" val="2065363499"/>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p:txBody>
          <a:bodyPr/>
          <a:lstStyle/>
          <a:p>
            <a:r>
              <a:rPr lang="zh-CN" altLang="en-US" smtClean="0"/>
              <a:t>通用层次结构模型</a:t>
            </a:r>
          </a:p>
        </p:txBody>
      </p:sp>
      <p:sp>
        <p:nvSpPr>
          <p:cNvPr id="194563" name="Rectangle 3"/>
          <p:cNvSpPr>
            <a:spLocks noGrp="1" noRot="1" noChangeArrowheads="1"/>
          </p:cNvSpPr>
          <p:nvPr>
            <p:ph type="body" idx="1"/>
          </p:nvPr>
        </p:nvSpPr>
        <p:spPr/>
        <p:txBody>
          <a:bodyPr/>
          <a:lstStyle/>
          <a:p>
            <a:r>
              <a:rPr lang="zh-CN" altLang="en-US" smtClean="0"/>
              <a:t>四层认证机构</a:t>
            </a:r>
          </a:p>
          <a:p>
            <a:pPr lvl="1"/>
            <a:r>
              <a:rPr lang="zh-CN" altLang="en-US" smtClean="0"/>
              <a:t>子</a:t>
            </a:r>
            <a:r>
              <a:rPr lang="en-US" altLang="zh-CN" smtClean="0"/>
              <a:t>CA</a:t>
            </a:r>
            <a:r>
              <a:rPr lang="zh-CN" altLang="en-US" smtClean="0"/>
              <a:t>：提供最终实体证书</a:t>
            </a:r>
          </a:p>
          <a:p>
            <a:pPr lvl="1"/>
            <a:r>
              <a:rPr lang="zh-CN" altLang="en-US" smtClean="0"/>
              <a:t>三层中介</a:t>
            </a:r>
            <a:r>
              <a:rPr lang="en-US" altLang="zh-CN" smtClean="0"/>
              <a:t>CA</a:t>
            </a:r>
            <a:r>
              <a:rPr lang="zh-CN" altLang="en-US" smtClean="0"/>
              <a:t>：对子</a:t>
            </a:r>
            <a:r>
              <a:rPr lang="en-US" altLang="zh-CN" smtClean="0"/>
              <a:t>CA</a:t>
            </a:r>
            <a:r>
              <a:rPr lang="zh-CN" altLang="en-US" smtClean="0"/>
              <a:t>或其他中介</a:t>
            </a:r>
            <a:r>
              <a:rPr lang="en-US" altLang="zh-CN" smtClean="0"/>
              <a:t>CA</a:t>
            </a:r>
            <a:r>
              <a:rPr lang="zh-CN" altLang="en-US" smtClean="0"/>
              <a:t>颁发证书</a:t>
            </a:r>
          </a:p>
          <a:p>
            <a:r>
              <a:rPr lang="zh-CN" altLang="en-US" smtClean="0"/>
              <a:t>证书用户自己选择信任锚</a:t>
            </a:r>
          </a:p>
          <a:p>
            <a:r>
              <a:rPr lang="zh-CN" altLang="en-US" smtClean="0"/>
              <a:t>最大路径长度为</a:t>
            </a:r>
            <a:r>
              <a:rPr lang="en-US" altLang="zh-CN" smtClean="0"/>
              <a:t>7</a:t>
            </a:r>
          </a:p>
          <a:p>
            <a:pPr lvl="1"/>
            <a:r>
              <a:rPr lang="zh-CN" altLang="en-US" smtClean="0"/>
              <a:t>大部分信任路径经过根</a:t>
            </a:r>
            <a:r>
              <a:rPr lang="en-US" altLang="zh-CN" smtClean="0"/>
              <a:t>CA</a:t>
            </a:r>
          </a:p>
          <a:p>
            <a:pPr lvl="1"/>
            <a:r>
              <a:rPr lang="zh-CN" altLang="en-US" smtClean="0"/>
              <a:t>对根</a:t>
            </a:r>
            <a:r>
              <a:rPr lang="en-US" altLang="zh-CN" smtClean="0"/>
              <a:t>CA</a:t>
            </a:r>
            <a:r>
              <a:rPr lang="zh-CN" altLang="en-US" smtClean="0"/>
              <a:t>的安全风险特别敏感</a:t>
            </a:r>
          </a:p>
        </p:txBody>
      </p:sp>
      <p:pic>
        <p:nvPicPr>
          <p:cNvPr id="194564" name="Picture 4" descr="go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1225"/>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60665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 calcmode="lin" valueType="num">
                                      <p:cBhvr additive="base">
                                        <p:cTn id="7" dur="500" fill="hold"/>
                                        <p:tgtEl>
                                          <p:spTgt spid="19456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4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4563">
                                            <p:txEl>
                                              <p:pRg st="1" end="1"/>
                                            </p:txEl>
                                          </p:spTgt>
                                        </p:tgtEl>
                                        <p:attrNameLst>
                                          <p:attrName>style.visibility</p:attrName>
                                        </p:attrNameLst>
                                      </p:cBhvr>
                                      <p:to>
                                        <p:strVal val="visible"/>
                                      </p:to>
                                    </p:set>
                                    <p:anim calcmode="lin" valueType="num">
                                      <p:cBhvr additive="base">
                                        <p:cTn id="13" dur="500" fill="hold"/>
                                        <p:tgtEl>
                                          <p:spTgt spid="19456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4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4563">
                                            <p:txEl>
                                              <p:pRg st="2" end="2"/>
                                            </p:txEl>
                                          </p:spTgt>
                                        </p:tgtEl>
                                        <p:attrNameLst>
                                          <p:attrName>style.visibility</p:attrName>
                                        </p:attrNameLst>
                                      </p:cBhvr>
                                      <p:to>
                                        <p:strVal val="visible"/>
                                      </p:to>
                                    </p:set>
                                    <p:anim calcmode="lin" valueType="num">
                                      <p:cBhvr additive="base">
                                        <p:cTn id="19" dur="500" fill="hold"/>
                                        <p:tgtEl>
                                          <p:spTgt spid="19456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945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4563">
                                            <p:txEl>
                                              <p:pRg st="3" end="3"/>
                                            </p:txEl>
                                          </p:spTgt>
                                        </p:tgtEl>
                                        <p:attrNameLst>
                                          <p:attrName>style.visibility</p:attrName>
                                        </p:attrNameLst>
                                      </p:cBhvr>
                                      <p:to>
                                        <p:strVal val="visible"/>
                                      </p:to>
                                    </p:set>
                                    <p:anim calcmode="lin" valueType="num">
                                      <p:cBhvr additive="base">
                                        <p:cTn id="25" dur="500" fill="hold"/>
                                        <p:tgtEl>
                                          <p:spTgt spid="19456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945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4563">
                                            <p:txEl>
                                              <p:pRg st="4" end="4"/>
                                            </p:txEl>
                                          </p:spTgt>
                                        </p:tgtEl>
                                        <p:attrNameLst>
                                          <p:attrName>style.visibility</p:attrName>
                                        </p:attrNameLst>
                                      </p:cBhvr>
                                      <p:to>
                                        <p:strVal val="visible"/>
                                      </p:to>
                                    </p:set>
                                    <p:anim calcmode="lin" valueType="num">
                                      <p:cBhvr additive="base">
                                        <p:cTn id="31" dur="500" fill="hold"/>
                                        <p:tgtEl>
                                          <p:spTgt spid="19456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945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4563">
                                            <p:txEl>
                                              <p:pRg st="5" end="5"/>
                                            </p:txEl>
                                          </p:spTgt>
                                        </p:tgtEl>
                                        <p:attrNameLst>
                                          <p:attrName>style.visibility</p:attrName>
                                        </p:attrNameLst>
                                      </p:cBhvr>
                                      <p:to>
                                        <p:strVal val="visible"/>
                                      </p:to>
                                    </p:set>
                                    <p:anim calcmode="lin" valueType="num">
                                      <p:cBhvr additive="base">
                                        <p:cTn id="37" dur="500" fill="hold"/>
                                        <p:tgtEl>
                                          <p:spTgt spid="19456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45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94563">
                                            <p:txEl>
                                              <p:pRg st="6" end="6"/>
                                            </p:txEl>
                                          </p:spTgt>
                                        </p:tgtEl>
                                        <p:attrNameLst>
                                          <p:attrName>style.visibility</p:attrName>
                                        </p:attrNameLst>
                                      </p:cBhvr>
                                      <p:to>
                                        <p:strVal val="visible"/>
                                      </p:to>
                                    </p:set>
                                    <p:anim calcmode="lin" valueType="num">
                                      <p:cBhvr additive="base">
                                        <p:cTn id="43" dur="500" fill="hold"/>
                                        <p:tgtEl>
                                          <p:spTgt spid="19456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45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94564"/>
                                        </p:tgtEl>
                                        <p:attrNameLst>
                                          <p:attrName>style.visibility</p:attrName>
                                        </p:attrNameLst>
                                      </p:cBhvr>
                                      <p:to>
                                        <p:strVal val="visible"/>
                                      </p:to>
                                    </p:set>
                                    <p:anim calcmode="lin" valueType="num">
                                      <p:cBhvr additive="base">
                                        <p:cTn id="49" dur="500" fill="hold"/>
                                        <p:tgtEl>
                                          <p:spTgt spid="194564"/>
                                        </p:tgtEl>
                                        <p:attrNameLst>
                                          <p:attrName>ppt_x</p:attrName>
                                        </p:attrNameLst>
                                      </p:cBhvr>
                                      <p:tavLst>
                                        <p:tav tm="0">
                                          <p:val>
                                            <p:strVal val="1+#ppt_w/2"/>
                                          </p:val>
                                        </p:tav>
                                        <p:tav tm="100000">
                                          <p:val>
                                            <p:strVal val="#ppt_x"/>
                                          </p:val>
                                        </p:tav>
                                      </p:tavLst>
                                    </p:anim>
                                    <p:anim calcmode="lin" valueType="num">
                                      <p:cBhvr additive="base">
                                        <p:cTn id="50" dur="500" fill="hold"/>
                                        <p:tgtEl>
                                          <p:spTgt spid="194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p:txBody>
          <a:bodyPr/>
          <a:lstStyle/>
          <a:p>
            <a:r>
              <a:rPr lang="zh-CN" altLang="en-US" smtClean="0"/>
              <a:t>常见信任模型</a:t>
            </a:r>
          </a:p>
        </p:txBody>
      </p:sp>
      <p:sp>
        <p:nvSpPr>
          <p:cNvPr id="195587" name="Rectangle 3"/>
          <p:cNvSpPr>
            <a:spLocks noGrp="1" noRot="1" noChangeArrowheads="1"/>
          </p:cNvSpPr>
          <p:nvPr>
            <p:ph type="body" idx="1"/>
          </p:nvPr>
        </p:nvSpPr>
        <p:spPr/>
        <p:txBody>
          <a:bodyPr/>
          <a:lstStyle/>
          <a:p>
            <a:pPr>
              <a:lnSpc>
                <a:spcPct val="90000"/>
              </a:lnSpc>
            </a:pPr>
            <a:r>
              <a:rPr lang="zh-CN" altLang="en-US" smtClean="0"/>
              <a:t>在通用模型基础上，增加一些限制</a:t>
            </a:r>
          </a:p>
          <a:p>
            <a:pPr lvl="1">
              <a:lnSpc>
                <a:spcPct val="90000"/>
              </a:lnSpc>
            </a:pPr>
            <a:r>
              <a:rPr lang="zh-CN" altLang="en-US" smtClean="0"/>
              <a:t>或允许更为复杂的信任关系</a:t>
            </a:r>
          </a:p>
          <a:p>
            <a:pPr lvl="1">
              <a:lnSpc>
                <a:spcPct val="90000"/>
              </a:lnSpc>
            </a:pPr>
            <a:r>
              <a:rPr lang="zh-CN" altLang="en-US" smtClean="0"/>
              <a:t>或缩短路径长度</a:t>
            </a:r>
          </a:p>
          <a:p>
            <a:pPr>
              <a:lnSpc>
                <a:spcPct val="90000"/>
              </a:lnSpc>
            </a:pPr>
            <a:r>
              <a:rPr lang="zh-CN" altLang="en-US" smtClean="0"/>
              <a:t>常见信任模型</a:t>
            </a:r>
          </a:p>
          <a:p>
            <a:pPr lvl="1">
              <a:lnSpc>
                <a:spcPct val="90000"/>
              </a:lnSpc>
            </a:pPr>
            <a:r>
              <a:rPr lang="zh-CN" altLang="en-US" smtClean="0">
                <a:hlinkClick r:id="rId2" action="ppaction://hlinksldjump"/>
              </a:rPr>
              <a:t>下属层次信任模型</a:t>
            </a:r>
            <a:endParaRPr lang="zh-CN" altLang="en-US" smtClean="0"/>
          </a:p>
          <a:p>
            <a:pPr lvl="1">
              <a:lnSpc>
                <a:spcPct val="90000"/>
              </a:lnSpc>
            </a:pPr>
            <a:r>
              <a:rPr lang="zh-CN" altLang="en-US" smtClean="0">
                <a:hlinkClick r:id="rId3" action="ppaction://hlinksldjump"/>
              </a:rPr>
              <a:t>对等模型</a:t>
            </a:r>
            <a:endParaRPr lang="zh-CN" altLang="en-US" smtClean="0"/>
          </a:p>
          <a:p>
            <a:pPr lvl="1">
              <a:lnSpc>
                <a:spcPct val="90000"/>
              </a:lnSpc>
            </a:pPr>
            <a:r>
              <a:rPr lang="zh-CN" altLang="en-US" smtClean="0">
                <a:hlinkClick r:id="rId4" action="ppaction://hlinksldjump"/>
              </a:rPr>
              <a:t>网状模型</a:t>
            </a:r>
            <a:endParaRPr lang="zh-CN" altLang="en-US" smtClean="0"/>
          </a:p>
          <a:p>
            <a:pPr lvl="1">
              <a:lnSpc>
                <a:spcPct val="90000"/>
              </a:lnSpc>
            </a:pPr>
            <a:r>
              <a:rPr lang="zh-CN" altLang="en-US" smtClean="0">
                <a:hlinkClick r:id="rId5" action="ppaction://hlinksldjump"/>
              </a:rPr>
              <a:t>混合信任模型</a:t>
            </a:r>
            <a:endParaRPr lang="zh-CN" altLang="en-US" smtClean="0"/>
          </a:p>
        </p:txBody>
      </p:sp>
    </p:spTree>
    <p:extLst>
      <p:ext uri="{BB962C8B-B14F-4D97-AF65-F5344CB8AC3E}">
        <p14:creationId xmlns:p14="http://schemas.microsoft.com/office/powerpoint/2010/main" val="2545256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 calcmode="lin" valueType="num">
                                      <p:cBhvr additive="base">
                                        <p:cTn id="7" dur="500" fill="hold"/>
                                        <p:tgtEl>
                                          <p:spTgt spid="1955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55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5587">
                                            <p:txEl>
                                              <p:pRg st="1" end="1"/>
                                            </p:txEl>
                                          </p:spTgt>
                                        </p:tgtEl>
                                        <p:attrNameLst>
                                          <p:attrName>style.visibility</p:attrName>
                                        </p:attrNameLst>
                                      </p:cBhvr>
                                      <p:to>
                                        <p:strVal val="visible"/>
                                      </p:to>
                                    </p:set>
                                    <p:anim calcmode="lin" valueType="num">
                                      <p:cBhvr additive="base">
                                        <p:cTn id="13" dur="500" fill="hold"/>
                                        <p:tgtEl>
                                          <p:spTgt spid="1955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55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5587">
                                            <p:txEl>
                                              <p:pRg st="2" end="2"/>
                                            </p:txEl>
                                          </p:spTgt>
                                        </p:tgtEl>
                                        <p:attrNameLst>
                                          <p:attrName>style.visibility</p:attrName>
                                        </p:attrNameLst>
                                      </p:cBhvr>
                                      <p:to>
                                        <p:strVal val="visible"/>
                                      </p:to>
                                    </p:set>
                                    <p:anim calcmode="lin" valueType="num">
                                      <p:cBhvr additive="base">
                                        <p:cTn id="19" dur="500" fill="hold"/>
                                        <p:tgtEl>
                                          <p:spTgt spid="1955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955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5587">
                                            <p:txEl>
                                              <p:pRg st="3" end="3"/>
                                            </p:txEl>
                                          </p:spTgt>
                                        </p:tgtEl>
                                        <p:attrNameLst>
                                          <p:attrName>style.visibility</p:attrName>
                                        </p:attrNameLst>
                                      </p:cBhvr>
                                      <p:to>
                                        <p:strVal val="visible"/>
                                      </p:to>
                                    </p:set>
                                    <p:anim calcmode="lin" valueType="num">
                                      <p:cBhvr additive="base">
                                        <p:cTn id="25" dur="500" fill="hold"/>
                                        <p:tgtEl>
                                          <p:spTgt spid="1955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955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5587">
                                            <p:txEl>
                                              <p:pRg st="4" end="4"/>
                                            </p:txEl>
                                          </p:spTgt>
                                        </p:tgtEl>
                                        <p:attrNameLst>
                                          <p:attrName>style.visibility</p:attrName>
                                        </p:attrNameLst>
                                      </p:cBhvr>
                                      <p:to>
                                        <p:strVal val="visible"/>
                                      </p:to>
                                    </p:set>
                                    <p:anim calcmode="lin" valueType="num">
                                      <p:cBhvr additive="base">
                                        <p:cTn id="31" dur="500" fill="hold"/>
                                        <p:tgtEl>
                                          <p:spTgt spid="1955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955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5587">
                                            <p:txEl>
                                              <p:pRg st="5" end="5"/>
                                            </p:txEl>
                                          </p:spTgt>
                                        </p:tgtEl>
                                        <p:attrNameLst>
                                          <p:attrName>style.visibility</p:attrName>
                                        </p:attrNameLst>
                                      </p:cBhvr>
                                      <p:to>
                                        <p:strVal val="visible"/>
                                      </p:to>
                                    </p:set>
                                    <p:anim calcmode="lin" valueType="num">
                                      <p:cBhvr additive="base">
                                        <p:cTn id="37" dur="500" fill="hold"/>
                                        <p:tgtEl>
                                          <p:spTgt spid="1955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55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95587">
                                            <p:txEl>
                                              <p:pRg st="6" end="6"/>
                                            </p:txEl>
                                          </p:spTgt>
                                        </p:tgtEl>
                                        <p:attrNameLst>
                                          <p:attrName>style.visibility</p:attrName>
                                        </p:attrNameLst>
                                      </p:cBhvr>
                                      <p:to>
                                        <p:strVal val="visible"/>
                                      </p:to>
                                    </p:set>
                                    <p:anim calcmode="lin" valueType="num">
                                      <p:cBhvr additive="base">
                                        <p:cTn id="43" dur="500" fill="hold"/>
                                        <p:tgtEl>
                                          <p:spTgt spid="19558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55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95587">
                                            <p:txEl>
                                              <p:pRg st="7" end="7"/>
                                            </p:txEl>
                                          </p:spTgt>
                                        </p:tgtEl>
                                        <p:attrNameLst>
                                          <p:attrName>style.visibility</p:attrName>
                                        </p:attrNameLst>
                                      </p:cBhvr>
                                      <p:to>
                                        <p:strVal val="visible"/>
                                      </p:to>
                                    </p:set>
                                    <p:anim calcmode="lin" valueType="num">
                                      <p:cBhvr additive="base">
                                        <p:cTn id="49" dur="500" fill="hold"/>
                                        <p:tgtEl>
                                          <p:spTgt spid="19558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9558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p:txBody>
          <a:bodyPr/>
          <a:lstStyle/>
          <a:p>
            <a:r>
              <a:rPr lang="zh-CN" altLang="en-US" smtClean="0"/>
              <a:t>下属层次信任模型</a:t>
            </a:r>
          </a:p>
        </p:txBody>
      </p:sp>
      <p:sp>
        <p:nvSpPr>
          <p:cNvPr id="196611" name="Rectangle 3"/>
          <p:cNvSpPr>
            <a:spLocks noGrp="1" noRot="1" noChangeArrowheads="1"/>
          </p:cNvSpPr>
          <p:nvPr>
            <p:ph type="body" idx="1"/>
          </p:nvPr>
        </p:nvSpPr>
        <p:spPr/>
        <p:txBody>
          <a:bodyPr/>
          <a:lstStyle/>
          <a:p>
            <a:r>
              <a:rPr lang="zh-CN" altLang="en-US" smtClean="0"/>
              <a:t>至今使用最广泛的信任模型</a:t>
            </a:r>
          </a:p>
          <a:p>
            <a:r>
              <a:rPr lang="zh-CN" altLang="en-US" smtClean="0"/>
              <a:t>是通用层次模型的子集</a:t>
            </a:r>
          </a:p>
          <a:p>
            <a:r>
              <a:rPr lang="zh-CN" altLang="en-US" smtClean="0"/>
              <a:t>增加一些限制</a:t>
            </a:r>
          </a:p>
          <a:p>
            <a:pPr lvl="1"/>
            <a:r>
              <a:rPr lang="zh-CN" altLang="en-US" smtClean="0"/>
              <a:t>根</a:t>
            </a:r>
            <a:r>
              <a:rPr lang="en-US" altLang="zh-CN" smtClean="0"/>
              <a:t>CA</a:t>
            </a:r>
            <a:r>
              <a:rPr lang="zh-CN" altLang="en-US" smtClean="0"/>
              <a:t>是所有最终用户的公共信任锚</a:t>
            </a:r>
          </a:p>
          <a:p>
            <a:pPr lvl="1"/>
            <a:r>
              <a:rPr lang="zh-CN" altLang="en-US" smtClean="0"/>
              <a:t>根</a:t>
            </a:r>
            <a:r>
              <a:rPr lang="en-US" altLang="zh-CN" smtClean="0"/>
              <a:t>CA</a:t>
            </a:r>
            <a:r>
              <a:rPr lang="zh-CN" altLang="en-US" smtClean="0"/>
              <a:t>是最可信的证书权威</a:t>
            </a:r>
          </a:p>
          <a:p>
            <a:pPr lvl="1"/>
            <a:r>
              <a:rPr lang="zh-CN" altLang="en-US" smtClean="0"/>
              <a:t>上级</a:t>
            </a:r>
            <a:r>
              <a:rPr lang="en-US" altLang="zh-CN" smtClean="0"/>
              <a:t>CA</a:t>
            </a:r>
            <a:r>
              <a:rPr lang="zh-CN" altLang="en-US" smtClean="0"/>
              <a:t>单向证明下一层下属</a:t>
            </a:r>
            <a:r>
              <a:rPr lang="en-US" altLang="zh-CN" smtClean="0"/>
              <a:t>CA</a:t>
            </a:r>
          </a:p>
          <a:p>
            <a:pPr lvl="2"/>
            <a:r>
              <a:rPr lang="zh-CN" altLang="en-US" smtClean="0"/>
              <a:t>下级</a:t>
            </a:r>
            <a:r>
              <a:rPr lang="en-US" altLang="zh-CN" smtClean="0"/>
              <a:t>CA</a:t>
            </a:r>
            <a:r>
              <a:rPr lang="zh-CN" altLang="en-US" smtClean="0"/>
              <a:t>不能反过来证明上级</a:t>
            </a:r>
            <a:r>
              <a:rPr lang="en-US" altLang="zh-CN" smtClean="0"/>
              <a:t>CA</a:t>
            </a:r>
          </a:p>
          <a:p>
            <a:pPr lvl="1"/>
            <a:endParaRPr lang="en-US" altLang="zh-CN" smtClean="0"/>
          </a:p>
          <a:p>
            <a:endParaRPr lang="en-US" altLang="zh-CN" smtClean="0"/>
          </a:p>
        </p:txBody>
      </p:sp>
    </p:spTree>
    <p:extLst>
      <p:ext uri="{BB962C8B-B14F-4D97-AF65-F5344CB8AC3E}">
        <p14:creationId xmlns:p14="http://schemas.microsoft.com/office/powerpoint/2010/main" val="4752944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 calcmode="lin" valueType="num">
                                      <p:cBhvr additive="base">
                                        <p:cTn id="7" dur="500" fill="hold"/>
                                        <p:tgtEl>
                                          <p:spTgt spid="1966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6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6611">
                                            <p:txEl>
                                              <p:pRg st="1" end="1"/>
                                            </p:txEl>
                                          </p:spTgt>
                                        </p:tgtEl>
                                        <p:attrNameLst>
                                          <p:attrName>style.visibility</p:attrName>
                                        </p:attrNameLst>
                                      </p:cBhvr>
                                      <p:to>
                                        <p:strVal val="visible"/>
                                      </p:to>
                                    </p:set>
                                    <p:anim calcmode="lin" valueType="num">
                                      <p:cBhvr additive="base">
                                        <p:cTn id="13" dur="500" fill="hold"/>
                                        <p:tgtEl>
                                          <p:spTgt spid="1966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66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6611">
                                            <p:txEl>
                                              <p:pRg st="2" end="2"/>
                                            </p:txEl>
                                          </p:spTgt>
                                        </p:tgtEl>
                                        <p:attrNameLst>
                                          <p:attrName>style.visibility</p:attrName>
                                        </p:attrNameLst>
                                      </p:cBhvr>
                                      <p:to>
                                        <p:strVal val="visible"/>
                                      </p:to>
                                    </p:set>
                                    <p:anim calcmode="lin" valueType="num">
                                      <p:cBhvr additive="base">
                                        <p:cTn id="19" dur="500" fill="hold"/>
                                        <p:tgtEl>
                                          <p:spTgt spid="1966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966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6611">
                                            <p:txEl>
                                              <p:pRg st="3" end="3"/>
                                            </p:txEl>
                                          </p:spTgt>
                                        </p:tgtEl>
                                        <p:attrNameLst>
                                          <p:attrName>style.visibility</p:attrName>
                                        </p:attrNameLst>
                                      </p:cBhvr>
                                      <p:to>
                                        <p:strVal val="visible"/>
                                      </p:to>
                                    </p:set>
                                    <p:anim calcmode="lin" valueType="num">
                                      <p:cBhvr additive="base">
                                        <p:cTn id="25" dur="500" fill="hold"/>
                                        <p:tgtEl>
                                          <p:spTgt spid="1966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966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6611">
                                            <p:txEl>
                                              <p:pRg st="4" end="4"/>
                                            </p:txEl>
                                          </p:spTgt>
                                        </p:tgtEl>
                                        <p:attrNameLst>
                                          <p:attrName>style.visibility</p:attrName>
                                        </p:attrNameLst>
                                      </p:cBhvr>
                                      <p:to>
                                        <p:strVal val="visible"/>
                                      </p:to>
                                    </p:set>
                                    <p:anim calcmode="lin" valueType="num">
                                      <p:cBhvr additive="base">
                                        <p:cTn id="31" dur="500" fill="hold"/>
                                        <p:tgtEl>
                                          <p:spTgt spid="1966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966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6611">
                                            <p:txEl>
                                              <p:pRg st="5" end="5"/>
                                            </p:txEl>
                                          </p:spTgt>
                                        </p:tgtEl>
                                        <p:attrNameLst>
                                          <p:attrName>style.visibility</p:attrName>
                                        </p:attrNameLst>
                                      </p:cBhvr>
                                      <p:to>
                                        <p:strVal val="visible"/>
                                      </p:to>
                                    </p:set>
                                    <p:anim calcmode="lin" valueType="num">
                                      <p:cBhvr additive="base">
                                        <p:cTn id="37" dur="500" fill="hold"/>
                                        <p:tgtEl>
                                          <p:spTgt spid="19661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66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96611">
                                            <p:txEl>
                                              <p:pRg st="6" end="6"/>
                                            </p:txEl>
                                          </p:spTgt>
                                        </p:tgtEl>
                                        <p:attrNameLst>
                                          <p:attrName>style.visibility</p:attrName>
                                        </p:attrNameLst>
                                      </p:cBhvr>
                                      <p:to>
                                        <p:strVal val="visible"/>
                                      </p:to>
                                    </p:set>
                                    <p:anim calcmode="lin" valueType="num">
                                      <p:cBhvr additive="base">
                                        <p:cTn id="43" dur="500" fill="hold"/>
                                        <p:tgtEl>
                                          <p:spTgt spid="19661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66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r>
              <a:rPr lang="zh-CN" altLang="en-US" smtClean="0"/>
              <a:t>下属层次信任模型</a:t>
            </a:r>
          </a:p>
        </p:txBody>
      </p:sp>
      <p:sp>
        <p:nvSpPr>
          <p:cNvPr id="78851" name="Rectangle 4"/>
          <p:cNvSpPr>
            <a:spLocks noChangeArrowheads="1"/>
          </p:cNvSpPr>
          <p:nvPr/>
        </p:nvSpPr>
        <p:spPr bwMode="auto">
          <a:xfrm>
            <a:off x="4038600" y="1676400"/>
            <a:ext cx="9144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
            </a:r>
            <a:br>
              <a:rPr lang="en-US" altLang="zh-CN" sz="2400" b="1">
                <a:solidFill>
                  <a:srgbClr val="00504E"/>
                </a:solidFill>
                <a:ea typeface="黑体" panose="02010609060101010101" pitchFamily="49" charset="-122"/>
                <a:cs typeface="Arial" panose="020B0604020202020204" pitchFamily="34" charset="0"/>
              </a:rPr>
            </a:br>
            <a:r>
              <a:rPr lang="zh-CN" altLang="en-US" sz="2400" b="1">
                <a:solidFill>
                  <a:srgbClr val="00504E"/>
                </a:solidFill>
                <a:ea typeface="黑体" panose="02010609060101010101" pitchFamily="49" charset="-122"/>
                <a:cs typeface="Arial" panose="020B0604020202020204" pitchFamily="34" charset="0"/>
              </a:rPr>
              <a:t>根</a:t>
            </a:r>
            <a:br>
              <a:rPr lang="zh-CN" altLang="en-US"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CA</a:t>
            </a:r>
            <a:br>
              <a:rPr lang="en-US" altLang="zh-CN" sz="2400" b="1">
                <a:solidFill>
                  <a:srgbClr val="00504E"/>
                </a:solidFill>
                <a:ea typeface="黑体" panose="02010609060101010101" pitchFamily="49" charset="-122"/>
                <a:cs typeface="Arial" panose="020B0604020202020204" pitchFamily="34" charset="0"/>
              </a:rPr>
            </a:br>
            <a:endParaRPr lang="en-US" altLang="zh-CN" sz="2400" b="1">
              <a:solidFill>
                <a:srgbClr val="00504E"/>
              </a:solidFill>
              <a:ea typeface="黑体" panose="02010609060101010101" pitchFamily="49" charset="-122"/>
              <a:cs typeface="Arial" panose="020B0604020202020204" pitchFamily="34" charset="0"/>
            </a:endParaRPr>
          </a:p>
        </p:txBody>
      </p:sp>
      <p:sp>
        <p:nvSpPr>
          <p:cNvPr id="78852" name="Rectangle 5"/>
          <p:cNvSpPr>
            <a:spLocks noChangeArrowheads="1"/>
          </p:cNvSpPr>
          <p:nvPr/>
        </p:nvSpPr>
        <p:spPr bwMode="auto">
          <a:xfrm>
            <a:off x="5791200" y="2667000"/>
            <a:ext cx="9144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中介</a:t>
            </a:r>
            <a:br>
              <a:rPr lang="zh-CN" altLang="en-US"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CA</a:t>
            </a:r>
          </a:p>
        </p:txBody>
      </p:sp>
      <p:sp>
        <p:nvSpPr>
          <p:cNvPr id="78853" name="Rectangle 6"/>
          <p:cNvSpPr>
            <a:spLocks noChangeArrowheads="1"/>
          </p:cNvSpPr>
          <p:nvPr/>
        </p:nvSpPr>
        <p:spPr bwMode="auto">
          <a:xfrm>
            <a:off x="2362200" y="2743200"/>
            <a:ext cx="914400" cy="685800"/>
          </a:xfrm>
          <a:prstGeom prst="rect">
            <a:avLst/>
          </a:prstGeom>
          <a:solidFill>
            <a:schemeClr val="accent1"/>
          </a:solidFill>
          <a:ln w="38100" algn="ctr">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中介</a:t>
            </a:r>
            <a:br>
              <a:rPr lang="zh-CN" altLang="en-US"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CA</a:t>
            </a:r>
          </a:p>
        </p:txBody>
      </p:sp>
      <p:sp>
        <p:nvSpPr>
          <p:cNvPr id="78854" name="AutoShape 19"/>
          <p:cNvSpPr>
            <a:spLocks noChangeArrowheads="1"/>
          </p:cNvSpPr>
          <p:nvPr/>
        </p:nvSpPr>
        <p:spPr bwMode="auto">
          <a:xfrm>
            <a:off x="1371600" y="41910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子</a:t>
            </a:r>
            <a:br>
              <a:rPr lang="zh-CN" altLang="en-US"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CA</a:t>
            </a:r>
          </a:p>
        </p:txBody>
      </p:sp>
      <p:sp>
        <p:nvSpPr>
          <p:cNvPr id="78855" name="AutoShape 22"/>
          <p:cNvSpPr>
            <a:spLocks noChangeArrowheads="1"/>
          </p:cNvSpPr>
          <p:nvPr/>
        </p:nvSpPr>
        <p:spPr bwMode="auto">
          <a:xfrm>
            <a:off x="4876800" y="41910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子</a:t>
            </a:r>
            <a:br>
              <a:rPr lang="zh-CN" altLang="en-US"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CA</a:t>
            </a:r>
          </a:p>
        </p:txBody>
      </p:sp>
      <p:sp>
        <p:nvSpPr>
          <p:cNvPr id="78856" name="AutoShape 26"/>
          <p:cNvSpPr>
            <a:spLocks noChangeArrowheads="1"/>
          </p:cNvSpPr>
          <p:nvPr/>
        </p:nvSpPr>
        <p:spPr bwMode="auto">
          <a:xfrm>
            <a:off x="6705600" y="41910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子</a:t>
            </a:r>
            <a:br>
              <a:rPr lang="zh-CN" altLang="en-US"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CA</a:t>
            </a:r>
          </a:p>
        </p:txBody>
      </p:sp>
      <p:sp>
        <p:nvSpPr>
          <p:cNvPr id="78857" name="AutoShape 29"/>
          <p:cNvSpPr>
            <a:spLocks noChangeArrowheads="1"/>
          </p:cNvSpPr>
          <p:nvPr/>
        </p:nvSpPr>
        <p:spPr bwMode="auto">
          <a:xfrm>
            <a:off x="3200400" y="4191000"/>
            <a:ext cx="914400" cy="685800"/>
          </a:xfrm>
          <a:prstGeom prst="roundRect">
            <a:avLst>
              <a:gd name="adj" fmla="val 16667"/>
            </a:avLst>
          </a:prstGeom>
          <a:solidFill>
            <a:schemeClr val="accent1"/>
          </a:solidFill>
          <a:ln w="38100" algn="ctr">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zh-CN" altLang="en-US" sz="2400" b="1">
                <a:solidFill>
                  <a:srgbClr val="00504E"/>
                </a:solidFill>
                <a:ea typeface="黑体" panose="02010609060101010101" pitchFamily="49" charset="-122"/>
                <a:cs typeface="Arial" panose="020B0604020202020204" pitchFamily="34" charset="0"/>
              </a:rPr>
              <a:t>子</a:t>
            </a:r>
            <a:br>
              <a:rPr lang="zh-CN" altLang="en-US" sz="2400" b="1">
                <a:solidFill>
                  <a:srgbClr val="00504E"/>
                </a:solidFill>
                <a:ea typeface="黑体" panose="02010609060101010101" pitchFamily="49" charset="-122"/>
                <a:cs typeface="Arial" panose="020B0604020202020204" pitchFamily="34" charset="0"/>
              </a:rPr>
            </a:br>
            <a:r>
              <a:rPr lang="en-US" altLang="zh-CN" sz="2400" b="1">
                <a:solidFill>
                  <a:srgbClr val="00504E"/>
                </a:solidFill>
                <a:ea typeface="黑体" panose="02010609060101010101" pitchFamily="49" charset="-122"/>
                <a:cs typeface="Arial" panose="020B0604020202020204" pitchFamily="34" charset="0"/>
              </a:rPr>
              <a:t>CA</a:t>
            </a:r>
          </a:p>
        </p:txBody>
      </p:sp>
      <p:sp>
        <p:nvSpPr>
          <p:cNvPr id="78858" name="AutoShape 31"/>
          <p:cNvSpPr>
            <a:spLocks noChangeArrowheads="1"/>
          </p:cNvSpPr>
          <p:nvPr/>
        </p:nvSpPr>
        <p:spPr bwMode="auto">
          <a:xfrm>
            <a:off x="1600200" y="5257800"/>
            <a:ext cx="533400" cy="533400"/>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78859" name="AutoShape 32"/>
          <p:cNvSpPr>
            <a:spLocks noChangeArrowheads="1"/>
          </p:cNvSpPr>
          <p:nvPr/>
        </p:nvSpPr>
        <p:spPr bwMode="auto">
          <a:xfrm>
            <a:off x="7010400" y="5257800"/>
            <a:ext cx="533400" cy="533400"/>
          </a:xfrm>
          <a:prstGeom prst="horizontalScroll">
            <a:avLst>
              <a:gd name="adj" fmla="val 12500"/>
            </a:avLst>
          </a:prstGeom>
          <a:solidFill>
            <a:schemeClr val="accent1"/>
          </a:solidFill>
          <a:ln w="38100">
            <a:solidFill>
              <a:schemeClr val="tx1"/>
            </a:solidFill>
            <a:round/>
            <a:headEnd/>
            <a:tailEnd/>
          </a:ln>
        </p:spPr>
        <p:txBody>
          <a:bodyPr wrap="none" lIns="0" tIns="0" rIns="0" bIns="0"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78860" name="Text Box 33"/>
          <p:cNvSpPr txBox="1">
            <a:spLocks noChangeArrowheads="1"/>
          </p:cNvSpPr>
          <p:nvPr/>
        </p:nvSpPr>
        <p:spPr bwMode="auto">
          <a:xfrm>
            <a:off x="2057400" y="5181600"/>
            <a:ext cx="464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hlink"/>
              </a:buClr>
              <a:buSzPct val="85000"/>
              <a:buFont typeface="Wingdings" panose="05000000000000000000" pitchFamily="2" charset="2"/>
              <a:buNone/>
            </a:pPr>
            <a:r>
              <a:rPr lang="en-US" altLang="zh-CN" sz="2400" b="1">
                <a:solidFill>
                  <a:srgbClr val="00504E"/>
                </a:solidFill>
                <a:ea typeface="黑体" panose="02010609060101010101" pitchFamily="49" charset="-122"/>
                <a:cs typeface="Arial" panose="020B0604020202020204" pitchFamily="34" charset="0"/>
              </a:rPr>
              <a:t>……     ……   ……</a:t>
            </a:r>
          </a:p>
        </p:txBody>
      </p:sp>
      <p:sp>
        <p:nvSpPr>
          <p:cNvPr id="78861" name="Line 34"/>
          <p:cNvSpPr>
            <a:spLocks noChangeShapeType="1"/>
          </p:cNvSpPr>
          <p:nvPr/>
        </p:nvSpPr>
        <p:spPr bwMode="auto">
          <a:xfrm>
            <a:off x="7239000" y="5000625"/>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8862" name="Line 35"/>
          <p:cNvSpPr>
            <a:spLocks noChangeShapeType="1"/>
          </p:cNvSpPr>
          <p:nvPr/>
        </p:nvSpPr>
        <p:spPr bwMode="auto">
          <a:xfrm>
            <a:off x="1857375" y="49196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8863" name="Line 36"/>
          <p:cNvSpPr>
            <a:spLocks noChangeShapeType="1"/>
          </p:cNvSpPr>
          <p:nvPr/>
        </p:nvSpPr>
        <p:spPr bwMode="auto">
          <a:xfrm flipH="1">
            <a:off x="3124200" y="2286000"/>
            <a:ext cx="9144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8864" name="Line 37"/>
          <p:cNvSpPr>
            <a:spLocks noChangeShapeType="1"/>
          </p:cNvSpPr>
          <p:nvPr/>
        </p:nvSpPr>
        <p:spPr bwMode="auto">
          <a:xfrm>
            <a:off x="5029200" y="2286000"/>
            <a:ext cx="10668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8865" name="Line 38"/>
          <p:cNvSpPr>
            <a:spLocks noChangeShapeType="1"/>
          </p:cNvSpPr>
          <p:nvPr/>
        </p:nvSpPr>
        <p:spPr bwMode="auto">
          <a:xfrm flipH="1">
            <a:off x="1981200" y="3505200"/>
            <a:ext cx="6858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8866" name="Line 39"/>
          <p:cNvSpPr>
            <a:spLocks noChangeShapeType="1"/>
          </p:cNvSpPr>
          <p:nvPr/>
        </p:nvSpPr>
        <p:spPr bwMode="auto">
          <a:xfrm>
            <a:off x="2971800" y="3505200"/>
            <a:ext cx="5334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8867" name="Line 40"/>
          <p:cNvSpPr>
            <a:spLocks noChangeShapeType="1"/>
          </p:cNvSpPr>
          <p:nvPr/>
        </p:nvSpPr>
        <p:spPr bwMode="auto">
          <a:xfrm flipH="1">
            <a:off x="5410200" y="3505200"/>
            <a:ext cx="7620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8868" name="Line 41"/>
          <p:cNvSpPr>
            <a:spLocks noChangeShapeType="1"/>
          </p:cNvSpPr>
          <p:nvPr/>
        </p:nvSpPr>
        <p:spPr bwMode="auto">
          <a:xfrm>
            <a:off x="6400800" y="3505200"/>
            <a:ext cx="7620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zh-CN" altLang="en-US"/>
          </a:p>
        </p:txBody>
      </p:sp>
    </p:spTree>
    <p:extLst>
      <p:ext uri="{BB962C8B-B14F-4D97-AF65-F5344CB8AC3E}">
        <p14:creationId xmlns:p14="http://schemas.microsoft.com/office/powerpoint/2010/main" val="4247223953"/>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r>
              <a:rPr lang="zh-CN" altLang="en-US" smtClean="0"/>
              <a:t>下属层次信任模型特性</a:t>
            </a:r>
          </a:p>
        </p:txBody>
      </p:sp>
      <p:sp>
        <p:nvSpPr>
          <p:cNvPr id="198659" name="Rectangle 3"/>
          <p:cNvSpPr>
            <a:spLocks noGrp="1" noRot="1" noChangeArrowheads="1"/>
          </p:cNvSpPr>
          <p:nvPr>
            <p:ph type="body" idx="1"/>
          </p:nvPr>
        </p:nvSpPr>
        <p:spPr/>
        <p:txBody>
          <a:bodyPr/>
          <a:lstStyle/>
          <a:p>
            <a:r>
              <a:rPr lang="zh-CN" altLang="en-US" smtClean="0"/>
              <a:t>根</a:t>
            </a:r>
            <a:r>
              <a:rPr lang="en-US" altLang="zh-CN" smtClean="0"/>
              <a:t>CA</a:t>
            </a:r>
            <a:r>
              <a:rPr lang="zh-CN" altLang="en-US" smtClean="0"/>
              <a:t>给自己颁发自签名证书</a:t>
            </a:r>
          </a:p>
          <a:p>
            <a:r>
              <a:rPr lang="zh-CN" altLang="en-US" smtClean="0"/>
              <a:t>根</a:t>
            </a:r>
            <a:r>
              <a:rPr lang="en-US" altLang="zh-CN" smtClean="0"/>
              <a:t>CA</a:t>
            </a:r>
            <a:r>
              <a:rPr lang="zh-CN" altLang="en-US" smtClean="0"/>
              <a:t>签名密钥比通用层次模型中更重要</a:t>
            </a:r>
          </a:p>
          <a:p>
            <a:pPr lvl="1"/>
            <a:r>
              <a:rPr lang="zh-CN" altLang="en-US" smtClean="0"/>
              <a:t>泄密将影响所有证书用户</a:t>
            </a:r>
          </a:p>
          <a:p>
            <a:pPr lvl="1"/>
            <a:r>
              <a:rPr lang="zh-CN" altLang="en-US" smtClean="0"/>
              <a:t>根</a:t>
            </a:r>
            <a:r>
              <a:rPr lang="en-US" altLang="zh-CN" smtClean="0"/>
              <a:t>CA</a:t>
            </a:r>
            <a:r>
              <a:rPr lang="zh-CN" altLang="en-US" smtClean="0"/>
              <a:t>密钥很少用到</a:t>
            </a:r>
          </a:p>
          <a:p>
            <a:pPr lvl="2"/>
            <a:r>
              <a:rPr lang="zh-CN" altLang="en-US" smtClean="0"/>
              <a:t>主要证明下属</a:t>
            </a:r>
            <a:r>
              <a:rPr lang="en-US" altLang="zh-CN" smtClean="0"/>
              <a:t>CA</a:t>
            </a:r>
            <a:r>
              <a:rPr lang="zh-CN" altLang="en-US" smtClean="0"/>
              <a:t>的身份</a:t>
            </a:r>
          </a:p>
          <a:p>
            <a:pPr lvl="2"/>
            <a:r>
              <a:rPr lang="zh-CN" altLang="en-US" smtClean="0"/>
              <a:t>撤销下属</a:t>
            </a:r>
            <a:r>
              <a:rPr lang="en-US" altLang="zh-CN" smtClean="0"/>
              <a:t>CA</a:t>
            </a:r>
            <a:r>
              <a:rPr lang="zh-CN" altLang="en-US" smtClean="0"/>
              <a:t>的证书</a:t>
            </a:r>
          </a:p>
          <a:p>
            <a:pPr lvl="1"/>
            <a:r>
              <a:rPr lang="zh-CN" altLang="en-US" smtClean="0"/>
              <a:t>根</a:t>
            </a:r>
            <a:r>
              <a:rPr lang="en-US" altLang="zh-CN" smtClean="0"/>
              <a:t>CA</a:t>
            </a:r>
            <a:r>
              <a:rPr lang="zh-CN" altLang="en-US" smtClean="0"/>
              <a:t>可以离线运作，安全保存私钥</a:t>
            </a:r>
          </a:p>
          <a:p>
            <a:endParaRPr lang="en-US" altLang="zh-CN" smtClean="0"/>
          </a:p>
        </p:txBody>
      </p:sp>
    </p:spTree>
    <p:extLst>
      <p:ext uri="{BB962C8B-B14F-4D97-AF65-F5344CB8AC3E}">
        <p14:creationId xmlns:p14="http://schemas.microsoft.com/office/powerpoint/2010/main" val="8211747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 calcmode="lin" valueType="num">
                                      <p:cBhvr additive="base">
                                        <p:cTn id="7" dur="500" fill="hold"/>
                                        <p:tgtEl>
                                          <p:spTgt spid="1986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8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8659">
                                            <p:txEl>
                                              <p:pRg st="1" end="1"/>
                                            </p:txEl>
                                          </p:spTgt>
                                        </p:tgtEl>
                                        <p:attrNameLst>
                                          <p:attrName>style.visibility</p:attrName>
                                        </p:attrNameLst>
                                      </p:cBhvr>
                                      <p:to>
                                        <p:strVal val="visible"/>
                                      </p:to>
                                    </p:set>
                                    <p:anim calcmode="lin" valueType="num">
                                      <p:cBhvr additive="base">
                                        <p:cTn id="13" dur="500" fill="hold"/>
                                        <p:tgtEl>
                                          <p:spTgt spid="1986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8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8659">
                                            <p:txEl>
                                              <p:pRg st="2" end="2"/>
                                            </p:txEl>
                                          </p:spTgt>
                                        </p:tgtEl>
                                        <p:attrNameLst>
                                          <p:attrName>style.visibility</p:attrName>
                                        </p:attrNameLst>
                                      </p:cBhvr>
                                      <p:to>
                                        <p:strVal val="visible"/>
                                      </p:to>
                                    </p:set>
                                    <p:anim calcmode="lin" valueType="num">
                                      <p:cBhvr additive="base">
                                        <p:cTn id="19" dur="500" fill="hold"/>
                                        <p:tgtEl>
                                          <p:spTgt spid="19865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98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8659">
                                            <p:txEl>
                                              <p:pRg st="3" end="3"/>
                                            </p:txEl>
                                          </p:spTgt>
                                        </p:tgtEl>
                                        <p:attrNameLst>
                                          <p:attrName>style.visibility</p:attrName>
                                        </p:attrNameLst>
                                      </p:cBhvr>
                                      <p:to>
                                        <p:strVal val="visible"/>
                                      </p:to>
                                    </p:set>
                                    <p:anim calcmode="lin" valueType="num">
                                      <p:cBhvr additive="base">
                                        <p:cTn id="25" dur="500" fill="hold"/>
                                        <p:tgtEl>
                                          <p:spTgt spid="19865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986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8659">
                                            <p:txEl>
                                              <p:pRg st="4" end="4"/>
                                            </p:txEl>
                                          </p:spTgt>
                                        </p:tgtEl>
                                        <p:attrNameLst>
                                          <p:attrName>style.visibility</p:attrName>
                                        </p:attrNameLst>
                                      </p:cBhvr>
                                      <p:to>
                                        <p:strVal val="visible"/>
                                      </p:to>
                                    </p:set>
                                    <p:anim calcmode="lin" valueType="num">
                                      <p:cBhvr additive="base">
                                        <p:cTn id="31" dur="500" fill="hold"/>
                                        <p:tgtEl>
                                          <p:spTgt spid="19865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986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8659">
                                            <p:txEl>
                                              <p:pRg st="5" end="5"/>
                                            </p:txEl>
                                          </p:spTgt>
                                        </p:tgtEl>
                                        <p:attrNameLst>
                                          <p:attrName>style.visibility</p:attrName>
                                        </p:attrNameLst>
                                      </p:cBhvr>
                                      <p:to>
                                        <p:strVal val="visible"/>
                                      </p:to>
                                    </p:set>
                                    <p:anim calcmode="lin" valueType="num">
                                      <p:cBhvr additive="base">
                                        <p:cTn id="37" dur="500" fill="hold"/>
                                        <p:tgtEl>
                                          <p:spTgt spid="19865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86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98659">
                                            <p:txEl>
                                              <p:pRg st="6" end="6"/>
                                            </p:txEl>
                                          </p:spTgt>
                                        </p:tgtEl>
                                        <p:attrNameLst>
                                          <p:attrName>style.visibility</p:attrName>
                                        </p:attrNameLst>
                                      </p:cBhvr>
                                      <p:to>
                                        <p:strVal val="visible"/>
                                      </p:to>
                                    </p:set>
                                    <p:anim calcmode="lin" valueType="num">
                                      <p:cBhvr additive="base">
                                        <p:cTn id="43" dur="500" fill="hold"/>
                                        <p:tgtEl>
                                          <p:spTgt spid="19865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86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15251</TotalTime>
  <Words>6125</Words>
  <Application>Microsoft Office PowerPoint</Application>
  <PresentationFormat>全屏显示(4:3)</PresentationFormat>
  <Paragraphs>953</Paragraphs>
  <Slides>128</Slides>
  <Notes>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128</vt:i4>
      </vt:variant>
    </vt:vector>
  </HeadingPairs>
  <TitlesOfParts>
    <vt:vector size="139" baseType="lpstr">
      <vt:lpstr>黑体</vt:lpstr>
      <vt:lpstr>华文细黑</vt:lpstr>
      <vt:lpstr>楷体_GB2312</vt:lpstr>
      <vt:lpstr>宋体</vt:lpstr>
      <vt:lpstr>Arial</vt:lpstr>
      <vt:lpstr>Comic Sans MS</vt:lpstr>
      <vt:lpstr>Tahoma</vt:lpstr>
      <vt:lpstr>Times New Roman</vt:lpstr>
      <vt:lpstr>Wingdings</vt:lpstr>
      <vt:lpstr>1_Blends</vt:lpstr>
      <vt:lpstr>Microsoft Visio Drawing</vt:lpstr>
      <vt:lpstr>第 八 章   身份认证与口令攻击</vt:lpstr>
      <vt:lpstr>身份认证</vt:lpstr>
      <vt:lpstr>身份认证</vt:lpstr>
      <vt:lpstr>身份认证</vt:lpstr>
      <vt:lpstr>汪定2015：口令认证</vt:lpstr>
      <vt:lpstr>汪定2015：口令认证</vt:lpstr>
      <vt:lpstr>汪定2015：口令认证</vt:lpstr>
      <vt:lpstr>一、口令认证</vt:lpstr>
      <vt:lpstr>静态口令</vt:lpstr>
      <vt:lpstr>静态口令</vt:lpstr>
      <vt:lpstr>动态口令</vt:lpstr>
      <vt:lpstr>动态口令分类</vt:lpstr>
      <vt:lpstr>动态口令认证过程</vt:lpstr>
      <vt:lpstr>口令的延伸</vt:lpstr>
      <vt:lpstr>增加随机性</vt:lpstr>
      <vt:lpstr>客户端的两种选择</vt:lpstr>
      <vt:lpstr>加密/解密模型</vt:lpstr>
      <vt:lpstr>另一种方法</vt:lpstr>
      <vt:lpstr>口令更新</vt:lpstr>
      <vt:lpstr>认证令牌</vt:lpstr>
      <vt:lpstr>PowerPoint 演示文稿</vt:lpstr>
      <vt:lpstr>认证令牌的种类</vt:lpstr>
      <vt:lpstr>质询/响应令牌</vt:lpstr>
      <vt:lpstr>质询/响应令牌</vt:lpstr>
      <vt:lpstr>时间令牌</vt:lpstr>
      <vt:lpstr>时间令牌</vt:lpstr>
      <vt:lpstr>时间令牌</vt:lpstr>
      <vt:lpstr>PIN管理</vt:lpstr>
      <vt:lpstr>用PIN激活令牌</vt:lpstr>
      <vt:lpstr>用PIN激活令牌</vt:lpstr>
      <vt:lpstr>PIN作为计算的一部分</vt:lpstr>
      <vt:lpstr>认证令牌和PKI</vt:lpstr>
      <vt:lpstr>PKI体系与CA技术概述</vt:lpstr>
      <vt:lpstr>基本安全需求</vt:lpstr>
      <vt:lpstr>安全基础设施</vt:lpstr>
      <vt:lpstr>安全基础设施——作用</vt:lpstr>
      <vt:lpstr>安全基础设施提供的服务</vt:lpstr>
      <vt:lpstr>为什么需要公钥基础设施？</vt:lpstr>
      <vt:lpstr>为什么仅仅有公钥/私钥还不够？</vt:lpstr>
      <vt:lpstr>PKI的任务</vt:lpstr>
      <vt:lpstr>PKI要处理的问题</vt:lpstr>
      <vt:lpstr>PKI应该有的特性</vt:lpstr>
      <vt:lpstr>公钥基础设施PKI</vt:lpstr>
      <vt:lpstr>公钥体制</vt:lpstr>
      <vt:lpstr>基于公钥的安全通信机制</vt:lpstr>
      <vt:lpstr>PKI系统主要组成</vt:lpstr>
      <vt:lpstr>认证机构CA</vt:lpstr>
      <vt:lpstr>CA的任务</vt:lpstr>
      <vt:lpstr>CA的职责</vt:lpstr>
      <vt:lpstr>CA的密钥</vt:lpstr>
      <vt:lpstr>CA的组件构成</vt:lpstr>
      <vt:lpstr>认证操作管理规范CPS</vt:lpstr>
      <vt:lpstr>注册机构RA</vt:lpstr>
      <vt:lpstr>证书服务器和证书库</vt:lpstr>
      <vt:lpstr>时间服务器</vt:lpstr>
      <vt:lpstr>密钥恢复服务和签名服务器</vt:lpstr>
      <vt:lpstr>证书</vt:lpstr>
      <vt:lpstr>X.509证书格式</vt:lpstr>
      <vt:lpstr>电子世界的证书——数字证书</vt:lpstr>
      <vt:lpstr>电子世界的证书——数字证书</vt:lpstr>
      <vt:lpstr>电子世界的证书——数字证书</vt:lpstr>
      <vt:lpstr>电子世界的证书——数字证书</vt:lpstr>
      <vt:lpstr>电子世界的证书——数字证书</vt:lpstr>
      <vt:lpstr>提交表单后</vt:lpstr>
      <vt:lpstr>提交表单后</vt:lpstr>
      <vt:lpstr>证书的签发</vt:lpstr>
      <vt:lpstr>证书主体公钥的产生方式</vt:lpstr>
      <vt:lpstr>证书认证</vt:lpstr>
      <vt:lpstr>存在许多认证机构</vt:lpstr>
      <vt:lpstr>认证路径（证书链）</vt:lpstr>
      <vt:lpstr>认证路径（证书链）</vt:lpstr>
      <vt:lpstr>根证书</vt:lpstr>
      <vt:lpstr>存在许多认证机构的原因</vt:lpstr>
      <vt:lpstr>证书的撤销</vt:lpstr>
      <vt:lpstr>撤销机制</vt:lpstr>
      <vt:lpstr>撤销证书列表CRL内容格式</vt:lpstr>
      <vt:lpstr>使用证书的应用程序</vt:lpstr>
      <vt:lpstr>安全套接字层SSL</vt:lpstr>
      <vt:lpstr>安全的电子邮件</vt:lpstr>
      <vt:lpstr>虚拟专用网</vt:lpstr>
      <vt:lpstr>证书分发</vt:lpstr>
      <vt:lpstr>在协议内部分发证书</vt:lpstr>
      <vt:lpstr>使用库分发证书</vt:lpstr>
      <vt:lpstr>PKI协议</vt:lpstr>
      <vt:lpstr>PKI应用系统构成</vt:lpstr>
      <vt:lpstr>信任模型</vt:lpstr>
      <vt:lpstr>主要内容</vt:lpstr>
      <vt:lpstr>信任关系</vt:lpstr>
      <vt:lpstr>信任锚</vt:lpstr>
      <vt:lpstr>PKI中的信任关系</vt:lpstr>
      <vt:lpstr>信任域</vt:lpstr>
      <vt:lpstr>信任模型</vt:lpstr>
      <vt:lpstr>信任模型的任务</vt:lpstr>
      <vt:lpstr>通用层次结构模型</vt:lpstr>
      <vt:lpstr>通用层次结构模型</vt:lpstr>
      <vt:lpstr>常见信任模型</vt:lpstr>
      <vt:lpstr>下属层次信任模型</vt:lpstr>
      <vt:lpstr>下属层次信任模型</vt:lpstr>
      <vt:lpstr>下属层次信任模型特性</vt:lpstr>
      <vt:lpstr>下属层次信任模型特性</vt:lpstr>
      <vt:lpstr>下属层次信任模型</vt:lpstr>
      <vt:lpstr>对等模型</vt:lpstr>
      <vt:lpstr>对等模型</vt:lpstr>
      <vt:lpstr>对等模型特性</vt:lpstr>
      <vt:lpstr>PowerPoint 演示文稿</vt:lpstr>
      <vt:lpstr>对等模型特性</vt:lpstr>
      <vt:lpstr>网状模型</vt:lpstr>
      <vt:lpstr>网状模型</vt:lpstr>
      <vt:lpstr>两种特例</vt:lpstr>
      <vt:lpstr>建立直接链接</vt:lpstr>
      <vt:lpstr>建立直接链接</vt:lpstr>
      <vt:lpstr>网状模型：路径选取问题</vt:lpstr>
      <vt:lpstr>路径选取问题</vt:lpstr>
      <vt:lpstr>路径构造</vt:lpstr>
      <vt:lpstr>路径构造方法</vt:lpstr>
      <vt:lpstr>PKI目录对象及交叉证书对属性</vt:lpstr>
      <vt:lpstr>PKI目录对象及交叉证书对属性</vt:lpstr>
      <vt:lpstr>遍历交叉证书对属性</vt:lpstr>
      <vt:lpstr>构造路径的要求</vt:lpstr>
      <vt:lpstr>混合信任模型</vt:lpstr>
      <vt:lpstr>采用下属层次结构的原因</vt:lpstr>
      <vt:lpstr>连接下属层次结构</vt:lpstr>
      <vt:lpstr>连接下属层次结构</vt:lpstr>
      <vt:lpstr>层次结构中的交叉链接</vt:lpstr>
      <vt:lpstr>层次结构中的交叉链接</vt:lpstr>
      <vt:lpstr>信任管理</vt:lpstr>
      <vt:lpstr>局部信任列表</vt:lpstr>
      <vt:lpstr>全局/动态信任列表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wang_yan@hit.edu.cn</cp:lastModifiedBy>
  <cp:revision>1490</cp:revision>
  <dcterms:created xsi:type="dcterms:W3CDTF">2004-07-10T13:16:47Z</dcterms:created>
  <dcterms:modified xsi:type="dcterms:W3CDTF">2023-03-09T11:36:31Z</dcterms:modified>
</cp:coreProperties>
</file>