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59" r:id="rId1"/>
  </p:sldMasterIdLst>
  <p:notesMasterIdLst>
    <p:notesMasterId r:id="rId75"/>
  </p:notesMasterIdLst>
  <p:handoutMasterIdLst>
    <p:handoutMasterId r:id="rId76"/>
  </p:handoutMasterIdLst>
  <p:sldIdLst>
    <p:sldId id="1611" r:id="rId2"/>
    <p:sldId id="1612" r:id="rId3"/>
    <p:sldId id="1613" r:id="rId4"/>
    <p:sldId id="1614" r:id="rId5"/>
    <p:sldId id="1615" r:id="rId6"/>
    <p:sldId id="1616" r:id="rId7"/>
    <p:sldId id="1617" r:id="rId8"/>
    <p:sldId id="1618" r:id="rId9"/>
    <p:sldId id="1619" r:id="rId10"/>
    <p:sldId id="1620" r:id="rId11"/>
    <p:sldId id="1621" r:id="rId12"/>
    <p:sldId id="1622" r:id="rId13"/>
    <p:sldId id="1623" r:id="rId14"/>
    <p:sldId id="1624" r:id="rId15"/>
    <p:sldId id="1625" r:id="rId16"/>
    <p:sldId id="1626" r:id="rId17"/>
    <p:sldId id="1627" r:id="rId18"/>
    <p:sldId id="1628" r:id="rId19"/>
    <p:sldId id="1629" r:id="rId20"/>
    <p:sldId id="1630" r:id="rId21"/>
    <p:sldId id="1631" r:id="rId22"/>
    <p:sldId id="1632" r:id="rId23"/>
    <p:sldId id="1633" r:id="rId24"/>
    <p:sldId id="1634" r:id="rId25"/>
    <p:sldId id="1635" r:id="rId26"/>
    <p:sldId id="1636" r:id="rId27"/>
    <p:sldId id="1637" r:id="rId28"/>
    <p:sldId id="1638" r:id="rId29"/>
    <p:sldId id="1639" r:id="rId30"/>
    <p:sldId id="1640" r:id="rId31"/>
    <p:sldId id="1641" r:id="rId32"/>
    <p:sldId id="1642" r:id="rId33"/>
    <p:sldId id="1643" r:id="rId34"/>
    <p:sldId id="1644" r:id="rId35"/>
    <p:sldId id="1645" r:id="rId36"/>
    <p:sldId id="1646" r:id="rId37"/>
    <p:sldId id="1647" r:id="rId38"/>
    <p:sldId id="1648" r:id="rId39"/>
    <p:sldId id="1649" r:id="rId40"/>
    <p:sldId id="1650" r:id="rId41"/>
    <p:sldId id="1651" r:id="rId42"/>
    <p:sldId id="1652" r:id="rId43"/>
    <p:sldId id="1653" r:id="rId44"/>
    <p:sldId id="1654" r:id="rId45"/>
    <p:sldId id="1655" r:id="rId46"/>
    <p:sldId id="1656" r:id="rId47"/>
    <p:sldId id="1657" r:id="rId48"/>
    <p:sldId id="1658" r:id="rId49"/>
    <p:sldId id="1659" r:id="rId50"/>
    <p:sldId id="1660" r:id="rId51"/>
    <p:sldId id="1698" r:id="rId52"/>
    <p:sldId id="1699" r:id="rId53"/>
    <p:sldId id="1661" r:id="rId54"/>
    <p:sldId id="1663" r:id="rId55"/>
    <p:sldId id="1664" r:id="rId56"/>
    <p:sldId id="1665" r:id="rId57"/>
    <p:sldId id="1666" r:id="rId58"/>
    <p:sldId id="1667" r:id="rId59"/>
    <p:sldId id="1668" r:id="rId60"/>
    <p:sldId id="1669" r:id="rId61"/>
    <p:sldId id="1670" r:id="rId62"/>
    <p:sldId id="1671" r:id="rId63"/>
    <p:sldId id="1672" r:id="rId64"/>
    <p:sldId id="1673" r:id="rId65"/>
    <p:sldId id="1674" r:id="rId66"/>
    <p:sldId id="1675" r:id="rId67"/>
    <p:sldId id="1676" r:id="rId68"/>
    <p:sldId id="1677" r:id="rId69"/>
    <p:sldId id="1678" r:id="rId70"/>
    <p:sldId id="1679" r:id="rId71"/>
    <p:sldId id="1680" r:id="rId72"/>
    <p:sldId id="1681" r:id="rId73"/>
    <p:sldId id="1682" r:id="rId74"/>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b="1" kern="1200">
        <a:solidFill>
          <a:schemeClr val="tx1"/>
        </a:solidFill>
        <a:latin typeface="Tahoma" pitchFamily="34" charset="0"/>
        <a:ea typeface="宋体" pitchFamily="2" charset="-122"/>
        <a:cs typeface="+mn-cs"/>
      </a:defRPr>
    </a:lvl5pPr>
    <a:lvl6pPr marL="2286000" algn="l" defTabSz="914400" rtl="0" eaLnBrk="1" latinLnBrk="0" hangingPunct="1">
      <a:defRPr kumimoji="1" b="1" kern="1200">
        <a:solidFill>
          <a:schemeClr val="tx1"/>
        </a:solidFill>
        <a:latin typeface="Tahoma" pitchFamily="34" charset="0"/>
        <a:ea typeface="宋体" pitchFamily="2" charset="-122"/>
        <a:cs typeface="+mn-cs"/>
      </a:defRPr>
    </a:lvl6pPr>
    <a:lvl7pPr marL="2743200" algn="l" defTabSz="914400" rtl="0" eaLnBrk="1" latinLnBrk="0" hangingPunct="1">
      <a:defRPr kumimoji="1" b="1" kern="1200">
        <a:solidFill>
          <a:schemeClr val="tx1"/>
        </a:solidFill>
        <a:latin typeface="Tahoma" pitchFamily="34" charset="0"/>
        <a:ea typeface="宋体" pitchFamily="2" charset="-122"/>
        <a:cs typeface="+mn-cs"/>
      </a:defRPr>
    </a:lvl7pPr>
    <a:lvl8pPr marL="3200400" algn="l" defTabSz="914400" rtl="0" eaLnBrk="1" latinLnBrk="0" hangingPunct="1">
      <a:defRPr kumimoji="1" b="1" kern="1200">
        <a:solidFill>
          <a:schemeClr val="tx1"/>
        </a:solidFill>
        <a:latin typeface="Tahoma" pitchFamily="34" charset="0"/>
        <a:ea typeface="宋体" pitchFamily="2" charset="-122"/>
        <a:cs typeface="+mn-cs"/>
      </a:defRPr>
    </a:lvl8pPr>
    <a:lvl9pPr marL="3657600" algn="l" defTabSz="914400" rtl="0" eaLnBrk="1" latinLnBrk="0" hangingPunct="1">
      <a:defRPr kumimoji="1" b="1"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CA00"/>
    <a:srgbClr val="3366FF"/>
    <a:srgbClr val="0000CC"/>
    <a:srgbClr val="6699FF"/>
    <a:srgbClr val="000066"/>
    <a:srgbClr val="66FFCC"/>
    <a:srgbClr val="66CCFF"/>
    <a:srgbClr val="029A1B"/>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9335" autoAdjust="0"/>
  </p:normalViewPr>
  <p:slideViewPr>
    <p:cSldViewPr snapToGrid="0">
      <p:cViewPr varScale="1">
        <p:scale>
          <a:sx n="102" d="100"/>
          <a:sy n="102" d="100"/>
        </p:scale>
        <p:origin x="189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9154"/>
    </p:cViewPr>
  </p:sorterViewPr>
  <p:notesViewPr>
    <p:cSldViewPr snapToGrid="0">
      <p:cViewPr>
        <p:scale>
          <a:sx n="100" d="100"/>
          <a:sy n="100" d="100"/>
        </p:scale>
        <p:origin x="-2832" y="2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1095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charset="-122"/>
              </a:defRPr>
            </a:lvl1pPr>
          </a:lstStyle>
          <a:p>
            <a:pPr>
              <a:defRPr/>
            </a:pPr>
            <a:endParaRPr lang="en-US" altLang="zh-CN"/>
          </a:p>
        </p:txBody>
      </p:sp>
      <p:sp>
        <p:nvSpPr>
          <p:cNvPr id="1095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1095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宋体" charset="-122"/>
              </a:defRPr>
            </a:lvl1pPr>
          </a:lstStyle>
          <a:p>
            <a:pPr>
              <a:defRPr/>
            </a:pPr>
            <a:fld id="{3B4577F0-ED67-4FFE-A316-3B3AEC2EA4D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charset="-122"/>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宋体" charset="-122"/>
              </a:defRPr>
            </a:lvl1pPr>
          </a:lstStyle>
          <a:p>
            <a:pPr>
              <a:defRPr/>
            </a:pPr>
            <a:fld id="{E46A9642-FD4A-45CC-9F4F-8E10AB9AB4A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C8361F4-A422-4C35-992E-48677918DCD2}" type="slidenum">
              <a:rPr lang="en-US" altLang="zh-CN" smtClean="0">
                <a:ea typeface="宋体" pitchFamily="2" charset="-122"/>
              </a:rPr>
              <a:pPr/>
              <a:t>2</a:t>
            </a:fld>
            <a:endParaRPr lang="en-US" altLang="zh-CN" smtClean="0">
              <a:ea typeface="宋体" pitchFamily="2"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CD3F235C-896E-4FFB-94C2-A2D91F5F8902}" type="slidenum">
              <a:rPr lang="zh-CN" altLang="en-US" smtClean="0">
                <a:ea typeface="宋体" pitchFamily="2" charset="-122"/>
              </a:rPr>
              <a:pPr/>
              <a:t>39</a:t>
            </a:fld>
            <a:endParaRPr lang="en-US" altLang="zh-CN" smtClean="0">
              <a:ea typeface="宋体" pitchFamily="2" charset="-122"/>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en-US" smtClean="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6E8C4177-27DB-4F7E-BFB4-F0B58DD4957D}" type="slidenum">
              <a:rPr lang="zh-CN" altLang="en-US" smtClean="0">
                <a:ea typeface="宋体" pitchFamily="2" charset="-122"/>
              </a:rPr>
              <a:pPr/>
              <a:t>44</a:t>
            </a:fld>
            <a:endParaRPr lang="en-US" altLang="zh-CN" smtClean="0">
              <a:ea typeface="宋体" pitchFamily="2"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en-US" smtClean="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B443FB61-78BD-4A65-8787-572505C56CC7}" type="slidenum">
              <a:rPr lang="zh-CN" altLang="en-US" smtClean="0">
                <a:ea typeface="宋体" pitchFamily="2" charset="-122"/>
              </a:rPr>
              <a:pPr/>
              <a:t>47</a:t>
            </a:fld>
            <a:endParaRPr lang="en-US" altLang="zh-CN" smtClean="0">
              <a:ea typeface="宋体" pitchFamily="2"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en-US" smtClean="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F4D4644-51E5-4F7D-AE4F-2AD7E10D4D93}" type="slidenum">
              <a:rPr lang="zh-CN" altLang="en-US" smtClean="0">
                <a:ea typeface="宋体" pitchFamily="2" charset="-122"/>
              </a:rPr>
              <a:pPr/>
              <a:t>50</a:t>
            </a:fld>
            <a:endParaRPr lang="en-US" altLang="zh-CN" smtClean="0">
              <a:ea typeface="宋体" pitchFamily="2"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en-US" smtClean="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6312AF93-A265-45DA-AA70-C608BB68A165}" type="slidenum">
              <a:rPr lang="en-US" altLang="zh-CN" smtClean="0">
                <a:ea typeface="宋体" pitchFamily="2" charset="-122"/>
              </a:rPr>
              <a:pPr/>
              <a:t>54</a:t>
            </a:fld>
            <a:endParaRPr lang="en-US" altLang="zh-CN" smtClean="0">
              <a:ea typeface="宋体" pitchFamily="2"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smtClean="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BB2220A-21EF-4F30-9CFF-F707D88523D0}" type="slidenum">
              <a:rPr lang="zh-CN" altLang="en-US" smtClean="0">
                <a:ea typeface="宋体" pitchFamily="2" charset="-122"/>
              </a:rPr>
              <a:pPr/>
              <a:t>56</a:t>
            </a:fld>
            <a:endParaRPr lang="en-US" altLang="zh-CN" smtClean="0">
              <a:ea typeface="宋体" pitchFamily="2" charset="-122"/>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en-US" smtClean="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ln/>
        </p:spPr>
        <p:txBody>
          <a:bodyPr/>
          <a:lstStyle/>
          <a:p>
            <a:pPr eaLnBrk="1" hangingPunct="1"/>
            <a:r>
              <a:rPr lang="zh-CN" altLang="en-US" smtClean="0">
                <a:ea typeface="宋体" pitchFamily="2" charset="-122"/>
              </a:rPr>
              <a:t>像</a:t>
            </a:r>
            <a:r>
              <a:rPr lang="en-US" altLang="zh-CN" smtClean="0">
                <a:ea typeface="宋体" pitchFamily="2" charset="-122"/>
              </a:rPr>
              <a:t>FTP</a:t>
            </a:r>
            <a:r>
              <a:rPr lang="zh-CN" altLang="en-US" smtClean="0">
                <a:ea typeface="宋体" pitchFamily="2" charset="-122"/>
              </a:rPr>
              <a:t>、</a:t>
            </a:r>
            <a:r>
              <a:rPr lang="en-US" altLang="zh-CN" smtClean="0">
                <a:ea typeface="宋体" pitchFamily="2" charset="-122"/>
              </a:rPr>
              <a:t>SMTP</a:t>
            </a:r>
            <a:r>
              <a:rPr lang="zh-CN" altLang="en-US" smtClean="0">
                <a:ea typeface="宋体" pitchFamily="2" charset="-122"/>
              </a:rPr>
              <a:t>、</a:t>
            </a:r>
            <a:r>
              <a:rPr lang="en-US" altLang="zh-CN" smtClean="0">
                <a:ea typeface="宋体" pitchFamily="2" charset="-122"/>
              </a:rPr>
              <a:t>Telnet</a:t>
            </a:r>
            <a:r>
              <a:rPr lang="zh-CN" altLang="en-US" smtClean="0">
                <a:ea typeface="宋体" pitchFamily="2" charset="-122"/>
              </a:rPr>
              <a:t>等提供网络服务的程序通常都有旗标信息。</a:t>
            </a:r>
          </a:p>
        </p:txBody>
      </p:sp>
      <p:sp>
        <p:nvSpPr>
          <p:cNvPr id="110596" name="灯片编号占位符 3"/>
          <p:cNvSpPr>
            <a:spLocks noGrp="1"/>
          </p:cNvSpPr>
          <p:nvPr>
            <p:ph type="sldNum" sz="quarter" idx="5"/>
          </p:nvPr>
        </p:nvSpPr>
        <p:spPr>
          <a:noFill/>
        </p:spPr>
        <p:txBody>
          <a:bodyPr/>
          <a:lstStyle/>
          <a:p>
            <a:fld id="{060F06D7-54F2-4A43-9B7E-D1431BF90C1A}" type="slidenum">
              <a:rPr lang="en-US" altLang="zh-CN" smtClean="0">
                <a:ea typeface="宋体" pitchFamily="2" charset="-122"/>
              </a:rPr>
              <a:pPr/>
              <a:t>57</a:t>
            </a:fld>
            <a:endParaRPr lang="en-US" altLang="zh-CN" smtClean="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a:ln/>
        </p:spPr>
        <p:txBody>
          <a:bodyPr/>
          <a:lstStyle/>
          <a:p>
            <a:pPr eaLnBrk="1" hangingPunct="1"/>
            <a:r>
              <a:rPr lang="zh-CN" altLang="en-US" smtClean="0">
                <a:ea typeface="宋体" pitchFamily="2" charset="-122"/>
              </a:rPr>
              <a:t>像</a:t>
            </a:r>
            <a:r>
              <a:rPr lang="en-US" altLang="zh-CN" smtClean="0">
                <a:ea typeface="宋体" pitchFamily="2" charset="-122"/>
              </a:rPr>
              <a:t>FTP</a:t>
            </a:r>
            <a:r>
              <a:rPr lang="zh-CN" altLang="en-US" smtClean="0">
                <a:ea typeface="宋体" pitchFamily="2" charset="-122"/>
              </a:rPr>
              <a:t>、</a:t>
            </a:r>
            <a:r>
              <a:rPr lang="en-US" altLang="zh-CN" smtClean="0">
                <a:ea typeface="宋体" pitchFamily="2" charset="-122"/>
              </a:rPr>
              <a:t>SMTP</a:t>
            </a:r>
            <a:r>
              <a:rPr lang="zh-CN" altLang="en-US" smtClean="0">
                <a:ea typeface="宋体" pitchFamily="2" charset="-122"/>
              </a:rPr>
              <a:t>、</a:t>
            </a:r>
            <a:r>
              <a:rPr lang="en-US" altLang="zh-CN" smtClean="0">
                <a:ea typeface="宋体" pitchFamily="2" charset="-122"/>
              </a:rPr>
              <a:t>Telnet</a:t>
            </a:r>
            <a:r>
              <a:rPr lang="zh-CN" altLang="en-US" smtClean="0">
                <a:ea typeface="宋体" pitchFamily="2" charset="-122"/>
              </a:rPr>
              <a:t>等提供网络服务的程序通常都有旗标信息。</a:t>
            </a:r>
          </a:p>
        </p:txBody>
      </p:sp>
      <p:sp>
        <p:nvSpPr>
          <p:cNvPr id="111620" name="灯片编号占位符 3"/>
          <p:cNvSpPr>
            <a:spLocks noGrp="1"/>
          </p:cNvSpPr>
          <p:nvPr>
            <p:ph type="sldNum" sz="quarter" idx="5"/>
          </p:nvPr>
        </p:nvSpPr>
        <p:spPr>
          <a:noFill/>
        </p:spPr>
        <p:txBody>
          <a:bodyPr/>
          <a:lstStyle/>
          <a:p>
            <a:fld id="{62403000-FB94-438B-994F-C1AF027DDD18}" type="slidenum">
              <a:rPr lang="en-US" altLang="zh-CN" smtClean="0">
                <a:ea typeface="宋体" pitchFamily="2" charset="-122"/>
              </a:rPr>
              <a:pPr/>
              <a:t>58</a:t>
            </a:fld>
            <a:endParaRPr lang="en-US" altLang="zh-CN" smtClean="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776B3530-F5CA-4237-8E29-A26B8C5E9F38}" type="slidenum">
              <a:rPr lang="zh-CN" altLang="en-US" smtClean="0">
                <a:ea typeface="宋体" pitchFamily="2" charset="-122"/>
              </a:rPr>
              <a:pPr/>
              <a:t>59</a:t>
            </a:fld>
            <a:endParaRPr lang="en-US" altLang="zh-CN" smtClean="0">
              <a:ea typeface="宋体" pitchFamily="2"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en-US" smtClean="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45FF972F-9885-44A4-81A6-BE35F092817C}" type="slidenum">
              <a:rPr lang="zh-CN" altLang="en-US" smtClean="0">
                <a:ea typeface="宋体" pitchFamily="2" charset="-122"/>
              </a:rPr>
              <a:pPr/>
              <a:t>61</a:t>
            </a:fld>
            <a:endParaRPr lang="en-US" altLang="zh-CN" smtClean="0">
              <a:ea typeface="宋体" pitchFamily="2"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en-US" smtClean="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p:spPr>
        <p:txBody>
          <a:bodyPr/>
          <a:lstStyle/>
          <a:p>
            <a:r>
              <a:rPr lang="zh-CN" altLang="en-US" smtClean="0">
                <a:ea typeface="宋体" pitchFamily="2" charset="-122"/>
              </a:rPr>
              <a:t>其中最大报文长度单位为字节；窗口扩大因子的数字表示移位数；时间戳值</a:t>
            </a:r>
          </a:p>
          <a:p>
            <a:r>
              <a:rPr lang="zh-CN" altLang="en-US" smtClean="0">
                <a:ea typeface="宋体" pitchFamily="2" charset="-122"/>
              </a:rPr>
              <a:t>用两个二进制数表示是否有时间戳值和时间戳回显应答，例如（</a:t>
            </a:r>
            <a:r>
              <a:rPr lang="en-US" altLang="zh-CN" smtClean="0">
                <a:ea typeface="宋体" pitchFamily="2" charset="-122"/>
              </a:rPr>
              <a:t>1</a:t>
            </a:r>
            <a:r>
              <a:rPr lang="zh-CN" altLang="en-US" smtClean="0">
                <a:ea typeface="宋体" pitchFamily="2" charset="-122"/>
              </a:rPr>
              <a:t>，</a:t>
            </a:r>
            <a:r>
              <a:rPr lang="en-US" altLang="zh-CN" smtClean="0">
                <a:ea typeface="宋体" pitchFamily="2" charset="-122"/>
              </a:rPr>
              <a:t>0</a:t>
            </a:r>
            <a:r>
              <a:rPr lang="zh-CN" altLang="en-US" smtClean="0">
                <a:ea typeface="宋体" pitchFamily="2" charset="-122"/>
              </a:rPr>
              <a:t>）表示有时</a:t>
            </a:r>
          </a:p>
          <a:p>
            <a:r>
              <a:rPr lang="zh-CN" altLang="en-US" smtClean="0">
                <a:ea typeface="宋体" pitchFamily="2" charset="-122"/>
              </a:rPr>
              <a:t>间戳值， 但没有回显应答； </a:t>
            </a:r>
            <a:r>
              <a:rPr lang="en-US" altLang="zh-CN" smtClean="0">
                <a:ea typeface="宋体" pitchFamily="2" charset="-122"/>
              </a:rPr>
              <a:t>SACK-Permitted </a:t>
            </a:r>
            <a:r>
              <a:rPr lang="zh-CN" altLang="en-US" smtClean="0">
                <a:ea typeface="宋体" pitchFamily="2" charset="-122"/>
              </a:rPr>
              <a:t>被置为</a:t>
            </a:r>
            <a:r>
              <a:rPr lang="en-US" altLang="zh-CN" smtClean="0">
                <a:ea typeface="宋体" pitchFamily="2" charset="-122"/>
              </a:rPr>
              <a:t>1 </a:t>
            </a:r>
            <a:r>
              <a:rPr lang="zh-CN" altLang="en-US" smtClean="0">
                <a:ea typeface="宋体" pitchFamily="2" charset="-122"/>
              </a:rPr>
              <a:t>时表示设置了</a:t>
            </a:r>
          </a:p>
          <a:p>
            <a:r>
              <a:rPr lang="en-US" altLang="zh-CN" smtClean="0">
                <a:ea typeface="宋体" pitchFamily="2" charset="-122"/>
              </a:rPr>
              <a:t>SACK-Permitted</a:t>
            </a:r>
            <a:r>
              <a:rPr lang="zh-CN" altLang="en-US" smtClean="0">
                <a:ea typeface="宋体" pitchFamily="2" charset="-122"/>
              </a:rPr>
              <a:t>，而被置为</a:t>
            </a:r>
            <a:r>
              <a:rPr lang="en-US" altLang="zh-CN" smtClean="0">
                <a:ea typeface="宋体" pitchFamily="2" charset="-122"/>
              </a:rPr>
              <a:t>0 </a:t>
            </a:r>
            <a:r>
              <a:rPr lang="zh-CN" altLang="en-US" smtClean="0">
                <a:ea typeface="宋体" pitchFamily="2" charset="-122"/>
              </a:rPr>
              <a:t>时表示没有设置</a:t>
            </a:r>
            <a:r>
              <a:rPr lang="en-US" altLang="zh-CN" smtClean="0">
                <a:ea typeface="宋体" pitchFamily="2" charset="-122"/>
              </a:rPr>
              <a:t>SACK-Permitted</a:t>
            </a:r>
            <a:r>
              <a:rPr lang="zh-CN" altLang="en-US" smtClean="0">
                <a:ea typeface="宋体" pitchFamily="2" charset="-122"/>
              </a:rPr>
              <a:t>。</a:t>
            </a:r>
            <a:endParaRPr lang="en-US" altLang="zh-CN" smtClean="0">
              <a:ea typeface="宋体" pitchFamily="2" charset="-122"/>
            </a:endParaRPr>
          </a:p>
          <a:p>
            <a:endParaRPr lang="zh-CN" altLang="en-US" smtClean="0">
              <a:ea typeface="宋体" pitchFamily="2" charset="-122"/>
            </a:endParaRPr>
          </a:p>
        </p:txBody>
      </p:sp>
      <p:sp>
        <p:nvSpPr>
          <p:cNvPr id="114692" name="灯片编号占位符 3"/>
          <p:cNvSpPr>
            <a:spLocks noGrp="1"/>
          </p:cNvSpPr>
          <p:nvPr>
            <p:ph type="sldNum" sz="quarter" idx="5"/>
          </p:nvPr>
        </p:nvSpPr>
        <p:spPr>
          <a:noFill/>
        </p:spPr>
        <p:txBody>
          <a:bodyPr/>
          <a:lstStyle/>
          <a:p>
            <a:fld id="{779E064E-1B18-47C2-9C78-9D700E1F8280}" type="slidenum">
              <a:rPr lang="en-US" altLang="zh-CN" smtClean="0">
                <a:ea typeface="宋体" pitchFamily="2" charset="-122"/>
              </a:rPr>
              <a:pPr/>
              <a:t>68</a:t>
            </a:fld>
            <a:endParaRPr lang="en-US" altLang="zh-CN" smtClean="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p:spPr>
        <p:txBody>
          <a:bodyPr/>
          <a:lstStyle/>
          <a:p>
            <a:r>
              <a:rPr lang="zh-CN" altLang="en-US" smtClean="0">
                <a:ea typeface="宋体" pitchFamily="2" charset="-122"/>
              </a:rPr>
              <a:t>为了便于描述，本文分别定义以下可选项的缩写：选项表结束</a:t>
            </a:r>
            <a:r>
              <a:rPr lang="en-US" altLang="zh-CN" smtClean="0">
                <a:ea typeface="宋体" pitchFamily="2" charset="-122"/>
              </a:rPr>
              <a:t>-L</a:t>
            </a:r>
            <a:r>
              <a:rPr lang="zh-CN" altLang="en-US" smtClean="0">
                <a:ea typeface="宋体" pitchFamily="2" charset="-122"/>
              </a:rPr>
              <a:t>、无操作</a:t>
            </a:r>
          </a:p>
          <a:p>
            <a:r>
              <a:rPr lang="en-US" altLang="zh-CN" smtClean="0">
                <a:ea typeface="宋体" pitchFamily="2" charset="-122"/>
              </a:rPr>
              <a:t>-N</a:t>
            </a:r>
            <a:r>
              <a:rPr lang="zh-CN" altLang="en-US" smtClean="0">
                <a:ea typeface="宋体" pitchFamily="2" charset="-122"/>
              </a:rPr>
              <a:t>、最大报文长度</a:t>
            </a:r>
            <a:r>
              <a:rPr lang="en-US" altLang="zh-CN" smtClean="0">
                <a:ea typeface="宋体" pitchFamily="2" charset="-122"/>
              </a:rPr>
              <a:t>-M</a:t>
            </a:r>
            <a:r>
              <a:rPr lang="zh-CN" altLang="en-US" smtClean="0">
                <a:ea typeface="宋体" pitchFamily="2" charset="-122"/>
              </a:rPr>
              <a:t>、窗口扩大因子</a:t>
            </a:r>
            <a:r>
              <a:rPr lang="en-US" altLang="zh-CN" smtClean="0">
                <a:ea typeface="宋体" pitchFamily="2" charset="-122"/>
              </a:rPr>
              <a:t>-W</a:t>
            </a:r>
            <a:r>
              <a:rPr lang="zh-CN" altLang="en-US" smtClean="0">
                <a:ea typeface="宋体" pitchFamily="2" charset="-122"/>
              </a:rPr>
              <a:t>、时间戳</a:t>
            </a:r>
            <a:r>
              <a:rPr lang="en-US" altLang="zh-CN" smtClean="0">
                <a:ea typeface="宋体" pitchFamily="2" charset="-122"/>
              </a:rPr>
              <a:t>-T</a:t>
            </a:r>
            <a:r>
              <a:rPr lang="zh-CN" altLang="en-US" smtClean="0">
                <a:ea typeface="宋体" pitchFamily="2" charset="-122"/>
              </a:rPr>
              <a:t>、选择性确认技术允许（选</a:t>
            </a:r>
          </a:p>
          <a:p>
            <a:r>
              <a:rPr lang="zh-CN" altLang="en-US" smtClean="0">
                <a:ea typeface="宋体" pitchFamily="2" charset="-122"/>
              </a:rPr>
              <a:t>择性确认技术）</a:t>
            </a:r>
            <a:r>
              <a:rPr lang="en-US" altLang="zh-CN" smtClean="0">
                <a:ea typeface="宋体" pitchFamily="2" charset="-122"/>
              </a:rPr>
              <a:t>-S</a:t>
            </a:r>
            <a:r>
              <a:rPr lang="zh-CN" altLang="en-US" smtClean="0">
                <a:ea typeface="宋体" pitchFamily="2" charset="-122"/>
              </a:rPr>
              <a:t>。例如</a:t>
            </a:r>
            <a:r>
              <a:rPr lang="en-US" altLang="zh-CN" smtClean="0">
                <a:ea typeface="宋体" pitchFamily="2" charset="-122"/>
              </a:rPr>
              <a:t>M5B4NW3NNT11 </a:t>
            </a:r>
            <a:r>
              <a:rPr lang="zh-CN" altLang="en-US" smtClean="0">
                <a:ea typeface="宋体" pitchFamily="2" charset="-122"/>
              </a:rPr>
              <a:t>代表最大报文长度为</a:t>
            </a:r>
            <a:r>
              <a:rPr lang="en-US" altLang="zh-CN" smtClean="0">
                <a:ea typeface="宋体" pitchFamily="2" charset="-122"/>
              </a:rPr>
              <a:t>0X5B4</a:t>
            </a:r>
            <a:r>
              <a:rPr lang="zh-CN" altLang="en-US" smtClean="0">
                <a:ea typeface="宋体" pitchFamily="2" charset="-122"/>
              </a:rPr>
              <a:t>，即</a:t>
            </a:r>
            <a:r>
              <a:rPr lang="en-US" altLang="zh-CN" smtClean="0">
                <a:ea typeface="宋体" pitchFamily="2" charset="-122"/>
              </a:rPr>
              <a:t>1460</a:t>
            </a:r>
          </a:p>
          <a:p>
            <a:r>
              <a:rPr lang="zh-CN" altLang="en-US" smtClean="0">
                <a:ea typeface="宋体" pitchFamily="2" charset="-122"/>
              </a:rPr>
              <a:t>字节；后面跟一个无操作字符</a:t>
            </a:r>
            <a:r>
              <a:rPr lang="en-US" altLang="zh-CN" smtClean="0">
                <a:ea typeface="宋体" pitchFamily="2" charset="-122"/>
              </a:rPr>
              <a:t>N </a:t>
            </a:r>
            <a:r>
              <a:rPr lang="zh-CN" altLang="en-US" smtClean="0">
                <a:ea typeface="宋体" pitchFamily="2" charset="-122"/>
              </a:rPr>
              <a:t>用于补位；然后是窗口扩大因子的值，移位数</a:t>
            </a:r>
          </a:p>
          <a:p>
            <a:r>
              <a:rPr lang="zh-CN" altLang="en-US" smtClean="0">
                <a:ea typeface="宋体" pitchFamily="2" charset="-122"/>
              </a:rPr>
              <a:t>为</a:t>
            </a:r>
            <a:r>
              <a:rPr lang="en-US" altLang="zh-CN" smtClean="0">
                <a:ea typeface="宋体" pitchFamily="2" charset="-122"/>
              </a:rPr>
              <a:t>3</a:t>
            </a:r>
            <a:r>
              <a:rPr lang="zh-CN" altLang="en-US" smtClean="0">
                <a:ea typeface="宋体" pitchFamily="2" charset="-122"/>
              </a:rPr>
              <a:t>，即表示窗口大小为</a:t>
            </a:r>
            <a:r>
              <a:rPr lang="en-US" altLang="zh-CN" smtClean="0">
                <a:ea typeface="宋体" pitchFamily="2" charset="-122"/>
              </a:rPr>
              <a:t>65535×23</a:t>
            </a:r>
            <a:r>
              <a:rPr lang="zh-CN" altLang="en-US" smtClean="0">
                <a:ea typeface="宋体" pitchFamily="2" charset="-122"/>
              </a:rPr>
              <a:t>；之后又是两个补位的无操作字符</a:t>
            </a:r>
            <a:r>
              <a:rPr lang="en-US" altLang="zh-CN" smtClean="0">
                <a:ea typeface="宋体" pitchFamily="2" charset="-122"/>
              </a:rPr>
              <a:t>N</a:t>
            </a:r>
            <a:r>
              <a:rPr lang="zh-CN" altLang="en-US" smtClean="0">
                <a:ea typeface="宋体" pitchFamily="2" charset="-122"/>
              </a:rPr>
              <a:t>；最后是</a:t>
            </a:r>
          </a:p>
          <a:p>
            <a:r>
              <a:rPr lang="zh-CN" altLang="en-US" smtClean="0">
                <a:ea typeface="宋体" pitchFamily="2" charset="-122"/>
              </a:rPr>
              <a:t>时间戳，值为</a:t>
            </a:r>
            <a:r>
              <a:rPr lang="en-US" altLang="zh-CN" smtClean="0">
                <a:ea typeface="宋体" pitchFamily="2" charset="-122"/>
              </a:rPr>
              <a:t>11</a:t>
            </a:r>
            <a:r>
              <a:rPr lang="zh-CN" altLang="en-US" smtClean="0">
                <a:ea typeface="宋体" pitchFamily="2" charset="-122"/>
              </a:rPr>
              <a:t>，表示既有时间戳值，又有时间戳回显应答值。</a:t>
            </a:r>
          </a:p>
          <a:p>
            <a:endParaRPr lang="zh-CN" altLang="en-US" smtClean="0">
              <a:ea typeface="宋体" pitchFamily="2" charset="-122"/>
            </a:endParaRPr>
          </a:p>
        </p:txBody>
      </p:sp>
      <p:sp>
        <p:nvSpPr>
          <p:cNvPr id="115716" name="灯片编号占位符 3"/>
          <p:cNvSpPr>
            <a:spLocks noGrp="1"/>
          </p:cNvSpPr>
          <p:nvPr>
            <p:ph type="sldNum" sz="quarter" idx="5"/>
          </p:nvPr>
        </p:nvSpPr>
        <p:spPr>
          <a:noFill/>
        </p:spPr>
        <p:txBody>
          <a:bodyPr/>
          <a:lstStyle/>
          <a:p>
            <a:fld id="{E52034E7-1D97-48AA-870E-F5EE2CF4B786}" type="slidenum">
              <a:rPr lang="en-US" altLang="zh-CN" smtClean="0">
                <a:ea typeface="宋体" pitchFamily="2" charset="-122"/>
              </a:rPr>
              <a:pPr/>
              <a:t>69</a:t>
            </a:fld>
            <a:endParaRPr lang="en-US" altLang="zh-CN" smtClean="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C2C4DAF-0480-44D3-B40E-D4E3BF596C83}" type="slidenum">
              <a:rPr lang="en-US" altLang="zh-CN" smtClean="0">
                <a:ea typeface="宋体" pitchFamily="2" charset="-122"/>
              </a:rPr>
              <a:pPr/>
              <a:t>4</a:t>
            </a:fld>
            <a:endParaRPr lang="en-US" altLang="zh-CN" smtClean="0">
              <a:ea typeface="宋体" pitchFamily="2"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35ED191A-A136-4182-B9F5-FF2D3EE1BED3}" type="slidenum">
              <a:rPr lang="en-US" altLang="zh-CN" smtClean="0">
                <a:ea typeface="宋体" pitchFamily="2" charset="-122"/>
              </a:rPr>
              <a:pPr/>
              <a:t>17</a:t>
            </a:fld>
            <a:endParaRPr lang="en-US" altLang="zh-CN" smtClean="0">
              <a:ea typeface="宋体" pitchFamily="2" charset="-12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zh-CN" altLang="en-US" dirty="0" smtClean="0">
                <a:latin typeface="黑体" pitchFamily="2" charset="-122"/>
                <a:ea typeface="宋体" pitchFamily="2" charset="-122"/>
              </a:rPr>
              <a:t>向目标主机发送报头错误的</a:t>
            </a:r>
            <a:r>
              <a:rPr lang="en-US" altLang="zh-CN" dirty="0" smtClean="0">
                <a:latin typeface="黑体" pitchFamily="2" charset="-122"/>
                <a:ea typeface="宋体" pitchFamily="2" charset="-122"/>
              </a:rPr>
              <a:t>IP</a:t>
            </a:r>
            <a:r>
              <a:rPr lang="zh-CN" altLang="en-US" dirty="0" smtClean="0">
                <a:latin typeface="黑体" pitchFamily="2" charset="-122"/>
                <a:ea typeface="宋体" pitchFamily="2" charset="-122"/>
              </a:rPr>
              <a:t>包，目标主机或过滤设备会反馈</a:t>
            </a:r>
            <a:r>
              <a:rPr lang="en-US" altLang="zh-CN" dirty="0" smtClean="0">
                <a:latin typeface="黑体" pitchFamily="2" charset="-122"/>
                <a:ea typeface="宋体" pitchFamily="2" charset="-122"/>
              </a:rPr>
              <a:t>ICMP Parameter Problem Error</a:t>
            </a:r>
            <a:r>
              <a:rPr lang="zh-CN" altLang="en-US" dirty="0" smtClean="0">
                <a:latin typeface="黑体" pitchFamily="2" charset="-122"/>
                <a:ea typeface="宋体" pitchFamily="2" charset="-122"/>
              </a:rPr>
              <a:t>信息。常见的伪造错误字段为</a:t>
            </a:r>
            <a:r>
              <a:rPr lang="en-US" altLang="zh-CN" dirty="0" smtClean="0">
                <a:latin typeface="黑体" pitchFamily="2" charset="-122"/>
                <a:ea typeface="宋体" pitchFamily="2" charset="-122"/>
              </a:rPr>
              <a:t>Header Length Field </a:t>
            </a:r>
            <a:r>
              <a:rPr lang="zh-CN" altLang="en-US" dirty="0" smtClean="0">
                <a:latin typeface="黑体" pitchFamily="2" charset="-122"/>
                <a:ea typeface="宋体" pitchFamily="2" charset="-122"/>
              </a:rPr>
              <a:t>和</a:t>
            </a:r>
            <a:r>
              <a:rPr lang="en-US" altLang="zh-CN" dirty="0" smtClean="0">
                <a:latin typeface="黑体" pitchFamily="2" charset="-122"/>
                <a:ea typeface="宋体" pitchFamily="2" charset="-122"/>
              </a:rPr>
              <a:t>IP Options Field</a:t>
            </a:r>
          </a:p>
          <a:p>
            <a:pPr eaLnBrk="1" hangingPunct="1"/>
            <a:r>
              <a:rPr lang="zh-CN" altLang="en-US" dirty="0" smtClean="0">
                <a:latin typeface="黑体" pitchFamily="2" charset="-122"/>
                <a:ea typeface="宋体" pitchFamily="2" charset="-122"/>
              </a:rPr>
              <a:t>根据 </a:t>
            </a:r>
            <a:r>
              <a:rPr lang="en-US" altLang="zh-CN" dirty="0" smtClean="0">
                <a:latin typeface="黑体" pitchFamily="2" charset="-122"/>
                <a:ea typeface="宋体" pitchFamily="2" charset="-122"/>
              </a:rPr>
              <a:t>RFC 1122</a:t>
            </a:r>
            <a:r>
              <a:rPr lang="zh-CN" altLang="en-US" dirty="0" smtClean="0">
                <a:latin typeface="黑体" pitchFamily="2" charset="-122"/>
                <a:ea typeface="宋体" pitchFamily="2" charset="-122"/>
              </a:rPr>
              <a:t>的规定，主机应该检测</a:t>
            </a:r>
            <a:r>
              <a:rPr lang="en-US" altLang="zh-CN" dirty="0" smtClean="0">
                <a:latin typeface="黑体" pitchFamily="2" charset="-122"/>
                <a:ea typeface="宋体" pitchFamily="2" charset="-122"/>
              </a:rPr>
              <a:t>IP</a:t>
            </a:r>
            <a:r>
              <a:rPr lang="zh-CN" altLang="en-US" dirty="0" smtClean="0">
                <a:latin typeface="黑体" pitchFamily="2" charset="-122"/>
                <a:ea typeface="宋体" pitchFamily="2" charset="-122"/>
              </a:rPr>
              <a:t>包的</a:t>
            </a:r>
            <a:r>
              <a:rPr lang="en-US" altLang="zh-CN" dirty="0" smtClean="0">
                <a:latin typeface="黑体" pitchFamily="2" charset="-122"/>
                <a:ea typeface="宋体" pitchFamily="2" charset="-122"/>
              </a:rPr>
              <a:t>Version Number</a:t>
            </a:r>
            <a:r>
              <a:rPr lang="zh-CN" altLang="en-US" dirty="0" smtClean="0">
                <a:latin typeface="黑体" pitchFamily="2" charset="-122"/>
                <a:ea typeface="宋体" pitchFamily="2" charset="-122"/>
              </a:rPr>
              <a:t>、</a:t>
            </a:r>
            <a:r>
              <a:rPr lang="en-US" altLang="zh-CN" dirty="0" smtClean="0">
                <a:latin typeface="黑体" pitchFamily="2" charset="-122"/>
                <a:ea typeface="宋体" pitchFamily="2" charset="-122"/>
              </a:rPr>
              <a:t>Checksum</a:t>
            </a:r>
            <a:r>
              <a:rPr lang="zh-CN" altLang="en-US" dirty="0" smtClean="0">
                <a:latin typeface="黑体" pitchFamily="2" charset="-122"/>
                <a:ea typeface="宋体" pitchFamily="2" charset="-122"/>
              </a:rPr>
              <a:t>字段</a:t>
            </a:r>
            <a:r>
              <a:rPr lang="en-US" altLang="zh-CN" dirty="0" smtClean="0">
                <a:latin typeface="黑体" pitchFamily="2" charset="-122"/>
                <a:ea typeface="宋体" pitchFamily="2" charset="-122"/>
              </a:rPr>
              <a:t>, </a:t>
            </a:r>
            <a:r>
              <a:rPr lang="zh-CN" altLang="en-US" dirty="0" smtClean="0">
                <a:latin typeface="黑体" pitchFamily="2" charset="-122"/>
                <a:ea typeface="宋体" pitchFamily="2" charset="-122"/>
              </a:rPr>
              <a:t>路由器应该检测</a:t>
            </a:r>
            <a:r>
              <a:rPr lang="en-US" altLang="zh-CN" dirty="0" smtClean="0">
                <a:latin typeface="黑体" pitchFamily="2" charset="-122"/>
                <a:ea typeface="宋体" pitchFamily="2" charset="-122"/>
              </a:rPr>
              <a:t>IP</a:t>
            </a:r>
            <a:r>
              <a:rPr lang="zh-CN" altLang="en-US" dirty="0" smtClean="0">
                <a:latin typeface="黑体" pitchFamily="2" charset="-122"/>
                <a:ea typeface="宋体" pitchFamily="2" charset="-122"/>
              </a:rPr>
              <a:t>包的</a:t>
            </a:r>
            <a:r>
              <a:rPr lang="en-US" altLang="zh-CN" dirty="0" smtClean="0">
                <a:latin typeface="黑体" pitchFamily="2" charset="-122"/>
                <a:ea typeface="宋体" pitchFamily="2" charset="-122"/>
              </a:rPr>
              <a:t>Checksum</a:t>
            </a:r>
            <a:r>
              <a:rPr lang="zh-CN" altLang="en-US" dirty="0" smtClean="0">
                <a:latin typeface="黑体" pitchFamily="2" charset="-122"/>
                <a:ea typeface="宋体" pitchFamily="2" charset="-122"/>
              </a:rPr>
              <a:t>字段。不同厂家的路由器和操作系统对这些错误的处理方式不同，返回的结果也各异。</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F357A597-88B9-48D1-BA62-207DD13FAC78}" type="slidenum">
              <a:rPr lang="en-US" altLang="zh-CN" smtClean="0">
                <a:ea typeface="宋体" pitchFamily="2" charset="-122"/>
              </a:rPr>
              <a:pPr/>
              <a:t>20</a:t>
            </a:fld>
            <a:endParaRPr lang="en-US" altLang="zh-CN" smtClean="0">
              <a:ea typeface="宋体" pitchFamily="2" charset="-122"/>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zh-CN" altLang="en-US" smtClean="0">
                <a:latin typeface="黑体" pitchFamily="2" charset="-122"/>
                <a:ea typeface="宋体" pitchFamily="2" charset="-122"/>
              </a:rPr>
              <a:t>当目标主机接收到错误的数据分段（如某些分段丢失），并且在规定的时间间隔内得不到更正时，将丢弃这些有错数据包，并向发送主机反馈</a:t>
            </a:r>
            <a:r>
              <a:rPr lang="en-US" altLang="zh-CN" smtClean="0">
                <a:latin typeface="黑体" pitchFamily="2" charset="-122"/>
                <a:ea typeface="宋体" pitchFamily="2" charset="-122"/>
              </a:rPr>
              <a:t>ICMP Fragment Reassembly Time Exceeded </a:t>
            </a:r>
            <a:r>
              <a:rPr lang="zh-CN" altLang="en-US" smtClean="0">
                <a:latin typeface="黑体" pitchFamily="2" charset="-122"/>
                <a:ea typeface="宋体" pitchFamily="2" charset="-122"/>
              </a:rPr>
              <a:t>错误报文。</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5247E266-BC93-4306-B202-F6B6D292EF2A}" type="slidenum">
              <a:rPr lang="en-US" altLang="zh-CN" smtClean="0">
                <a:ea typeface="宋体" pitchFamily="2" charset="-122"/>
              </a:rPr>
              <a:pPr/>
              <a:t>23</a:t>
            </a:fld>
            <a:endParaRPr lang="en-US" altLang="zh-CN" smtClean="0">
              <a:ea typeface="宋体" pitchFamily="2" charset="-122"/>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smtClean="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5E58BBB-7901-49DF-BA87-3EEA7AA4C7F2}" type="slidenum">
              <a:rPr lang="en-US" altLang="zh-CN" smtClean="0">
                <a:ea typeface="宋体" pitchFamily="2" charset="-122"/>
              </a:rPr>
              <a:pPr/>
              <a:t>24</a:t>
            </a:fld>
            <a:endParaRPr lang="en-US" altLang="zh-CN" smtClean="0">
              <a:ea typeface="宋体" pitchFamily="2"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algn="just" eaLnBrk="1" hangingPunct="1">
              <a:lnSpc>
                <a:spcPct val="80000"/>
              </a:lnSpc>
              <a:spcBef>
                <a:spcPct val="0"/>
              </a:spcBef>
            </a:pPr>
            <a:r>
              <a:rPr lang="zh-CN" altLang="en-US" sz="1600" smtClean="0">
                <a:solidFill>
                  <a:srgbClr val="660066"/>
                </a:solidFill>
                <a:latin typeface="宋体" pitchFamily="2" charset="-122"/>
                <a:ea typeface="宋体" pitchFamily="2" charset="-122"/>
              </a:rPr>
              <a:t>许多的</a:t>
            </a:r>
            <a:r>
              <a:rPr lang="en-US" altLang="zh-CN" sz="1600" smtClean="0">
                <a:solidFill>
                  <a:srgbClr val="660066"/>
                </a:solidFill>
                <a:latin typeface="宋体" pitchFamily="2" charset="-122"/>
                <a:ea typeface="宋体" pitchFamily="2" charset="-122"/>
              </a:rPr>
              <a:t>TCP/IP</a:t>
            </a:r>
            <a:r>
              <a:rPr lang="zh-CN" altLang="en-US" sz="1600" smtClean="0">
                <a:solidFill>
                  <a:srgbClr val="660066"/>
                </a:solidFill>
                <a:latin typeface="宋体" pitchFamily="2" charset="-122"/>
                <a:ea typeface="宋体" pitchFamily="2" charset="-122"/>
              </a:rPr>
              <a:t>程序都是可以通过网络启动的客户</a:t>
            </a:r>
            <a:r>
              <a:rPr lang="en-US" altLang="zh-CN" sz="1600" smtClean="0">
                <a:solidFill>
                  <a:srgbClr val="660066"/>
                </a:solidFill>
                <a:latin typeface="宋体" pitchFamily="2" charset="-122"/>
                <a:ea typeface="宋体" pitchFamily="2" charset="-122"/>
              </a:rPr>
              <a:t>/</a:t>
            </a:r>
            <a:r>
              <a:rPr lang="zh-CN" altLang="en-US" sz="1600" smtClean="0">
                <a:solidFill>
                  <a:srgbClr val="660066"/>
                </a:solidFill>
                <a:latin typeface="宋体" pitchFamily="2" charset="-122"/>
                <a:ea typeface="宋体" pitchFamily="2" charset="-122"/>
              </a:rPr>
              <a:t>服务器结构。服务器上运行着一个守护进程，当客户有请求到达服务器时，服务器就启动一个服务进程与其进行通信。为简化这一过程，每个应用服务程序（如</a:t>
            </a:r>
            <a:r>
              <a:rPr lang="en-US" altLang="zh-CN" sz="1600" smtClean="0">
                <a:solidFill>
                  <a:srgbClr val="660066"/>
                </a:solidFill>
                <a:latin typeface="宋体" pitchFamily="2" charset="-122"/>
                <a:ea typeface="宋体" pitchFamily="2" charset="-122"/>
              </a:rPr>
              <a:t>WWW</a:t>
            </a:r>
            <a:r>
              <a:rPr lang="zh-CN" altLang="en-US" sz="1600" smtClean="0">
                <a:solidFill>
                  <a:srgbClr val="660066"/>
                </a:solidFill>
                <a:latin typeface="宋体" pitchFamily="2" charset="-122"/>
                <a:ea typeface="宋体" pitchFamily="2" charset="-122"/>
              </a:rPr>
              <a:t>、</a:t>
            </a:r>
            <a:r>
              <a:rPr lang="en-US" altLang="zh-CN" sz="1600" smtClean="0">
                <a:solidFill>
                  <a:srgbClr val="660066"/>
                </a:solidFill>
                <a:latin typeface="宋体" pitchFamily="2" charset="-122"/>
                <a:ea typeface="宋体" pitchFamily="2" charset="-122"/>
              </a:rPr>
              <a:t>FTP</a:t>
            </a:r>
            <a:r>
              <a:rPr lang="zh-CN" altLang="en-US" sz="1600" smtClean="0">
                <a:solidFill>
                  <a:srgbClr val="660066"/>
                </a:solidFill>
                <a:latin typeface="宋体" pitchFamily="2" charset="-122"/>
                <a:ea typeface="宋体" pitchFamily="2" charset="-122"/>
              </a:rPr>
              <a:t>、</a:t>
            </a:r>
            <a:r>
              <a:rPr lang="en-US" altLang="zh-CN" sz="1600" smtClean="0">
                <a:solidFill>
                  <a:srgbClr val="660066"/>
                </a:solidFill>
                <a:latin typeface="宋体" pitchFamily="2" charset="-122"/>
                <a:ea typeface="宋体" pitchFamily="2" charset="-122"/>
              </a:rPr>
              <a:t>Telnet</a:t>
            </a:r>
            <a:r>
              <a:rPr lang="zh-CN" altLang="en-US" sz="1600" smtClean="0">
                <a:solidFill>
                  <a:srgbClr val="660066"/>
                </a:solidFill>
                <a:latin typeface="宋体" pitchFamily="2" charset="-122"/>
                <a:ea typeface="宋体" pitchFamily="2" charset="-122"/>
              </a:rPr>
              <a:t>等）被赋予一个唯一的地址，这个地址称为端口。端口号由</a:t>
            </a:r>
            <a:r>
              <a:rPr lang="en-US" altLang="zh-CN" sz="1600" smtClean="0">
                <a:solidFill>
                  <a:srgbClr val="660066"/>
                </a:solidFill>
                <a:ea typeface="宋体" pitchFamily="2" charset="-122"/>
              </a:rPr>
              <a:t>16</a:t>
            </a:r>
            <a:r>
              <a:rPr lang="zh-CN" altLang="en-US" sz="1600" smtClean="0">
                <a:solidFill>
                  <a:srgbClr val="660066"/>
                </a:solidFill>
                <a:latin typeface="宋体" pitchFamily="2" charset="-122"/>
                <a:ea typeface="宋体" pitchFamily="2" charset="-122"/>
              </a:rPr>
              <a:t>位的二进制数据表示，范围为</a:t>
            </a:r>
            <a:r>
              <a:rPr lang="en-US" altLang="zh-CN" sz="1600" smtClean="0">
                <a:solidFill>
                  <a:srgbClr val="660066"/>
                </a:solidFill>
                <a:ea typeface="宋体" pitchFamily="2" charset="-122"/>
              </a:rPr>
              <a:t>0~65535</a:t>
            </a:r>
            <a:r>
              <a:rPr lang="zh-CN" altLang="en-US" sz="1600" smtClean="0">
                <a:solidFill>
                  <a:srgbClr val="660066"/>
                </a:solidFill>
                <a:latin typeface="宋体" pitchFamily="2" charset="-122"/>
                <a:ea typeface="宋体" pitchFamily="2" charset="-122"/>
              </a:rPr>
              <a:t>。守护进程在一个端口上监听，等待客户请求。</a:t>
            </a:r>
            <a:r>
              <a:rPr lang="zh-CN" altLang="en-US" sz="1600" smtClean="0">
                <a:solidFill>
                  <a:srgbClr val="660066"/>
                </a:solidFill>
                <a:ea typeface="宋体" pitchFamily="2" charset="-122"/>
              </a:rPr>
              <a:t> </a:t>
            </a:r>
          </a:p>
          <a:p>
            <a:pPr algn="just" eaLnBrk="1" hangingPunct="1">
              <a:lnSpc>
                <a:spcPct val="80000"/>
              </a:lnSpc>
              <a:spcBef>
                <a:spcPct val="0"/>
              </a:spcBef>
            </a:pPr>
            <a:r>
              <a:rPr lang="zh-CN" altLang="en-US" sz="1600" smtClean="0">
                <a:solidFill>
                  <a:srgbClr val="660066"/>
                </a:solidFill>
                <a:ea typeface="宋体" pitchFamily="2" charset="-122"/>
              </a:rPr>
              <a:t>（</a:t>
            </a:r>
            <a:r>
              <a:rPr lang="en-US" altLang="zh-CN" sz="1600" smtClean="0">
                <a:solidFill>
                  <a:srgbClr val="660066"/>
                </a:solidFill>
                <a:ea typeface="宋体" pitchFamily="2" charset="-122"/>
              </a:rPr>
              <a:t>1</a:t>
            </a:r>
            <a:r>
              <a:rPr lang="zh-CN" altLang="en-US" sz="1600" smtClean="0">
                <a:solidFill>
                  <a:srgbClr val="660066"/>
                </a:solidFill>
                <a:ea typeface="宋体" pitchFamily="2" charset="-122"/>
              </a:rPr>
              <a:t>）公认端口（</a:t>
            </a:r>
            <a:r>
              <a:rPr lang="en-US" altLang="zh-CN" sz="1600" smtClean="0">
                <a:solidFill>
                  <a:srgbClr val="660066"/>
                </a:solidFill>
                <a:ea typeface="宋体" pitchFamily="2" charset="-122"/>
              </a:rPr>
              <a:t>Well Known Ports</a:t>
            </a:r>
            <a:r>
              <a:rPr lang="zh-CN" altLang="en-US" sz="1600" smtClean="0">
                <a:solidFill>
                  <a:srgbClr val="660066"/>
                </a:solidFill>
                <a:ea typeface="宋体" pitchFamily="2" charset="-122"/>
              </a:rPr>
              <a:t>）：从</a:t>
            </a:r>
            <a:r>
              <a:rPr lang="en-US" altLang="zh-CN" sz="1600" smtClean="0">
                <a:solidFill>
                  <a:srgbClr val="660066"/>
                </a:solidFill>
                <a:ea typeface="宋体" pitchFamily="2" charset="-122"/>
              </a:rPr>
              <a:t>0</a:t>
            </a:r>
            <a:r>
              <a:rPr lang="zh-CN" altLang="en-US" sz="1600" smtClean="0">
                <a:solidFill>
                  <a:srgbClr val="660066"/>
                </a:solidFill>
                <a:ea typeface="宋体" pitchFamily="2" charset="-122"/>
              </a:rPr>
              <a:t>到</a:t>
            </a:r>
            <a:r>
              <a:rPr lang="en-US" altLang="zh-CN" sz="1600" smtClean="0">
                <a:solidFill>
                  <a:srgbClr val="660066"/>
                </a:solidFill>
                <a:ea typeface="宋体" pitchFamily="2" charset="-122"/>
              </a:rPr>
              <a:t>1023</a:t>
            </a:r>
            <a:r>
              <a:rPr lang="zh-CN" altLang="en-US" sz="1600" smtClean="0">
                <a:solidFill>
                  <a:srgbClr val="660066"/>
                </a:solidFill>
                <a:ea typeface="宋体" pitchFamily="2" charset="-122"/>
              </a:rPr>
              <a:t>，它们紧密绑定于一些服务。通常这些端口的通讯明确表明了某种服务的协议。例如：</a:t>
            </a:r>
            <a:r>
              <a:rPr lang="en-US" altLang="zh-CN" sz="1600" smtClean="0">
                <a:solidFill>
                  <a:srgbClr val="660066"/>
                </a:solidFill>
                <a:ea typeface="宋体" pitchFamily="2" charset="-122"/>
              </a:rPr>
              <a:t>80</a:t>
            </a:r>
            <a:r>
              <a:rPr lang="zh-CN" altLang="en-US" sz="1600" smtClean="0">
                <a:solidFill>
                  <a:srgbClr val="660066"/>
                </a:solidFill>
                <a:ea typeface="宋体" pitchFamily="2" charset="-122"/>
              </a:rPr>
              <a:t>端口实际上总是</a:t>
            </a:r>
            <a:r>
              <a:rPr lang="en-US" altLang="zh-CN" sz="1600" smtClean="0">
                <a:solidFill>
                  <a:srgbClr val="660066"/>
                </a:solidFill>
                <a:ea typeface="宋体" pitchFamily="2" charset="-122"/>
              </a:rPr>
              <a:t>HTTP</a:t>
            </a:r>
            <a:r>
              <a:rPr lang="zh-CN" altLang="en-US" sz="1600" smtClean="0">
                <a:solidFill>
                  <a:srgbClr val="660066"/>
                </a:solidFill>
                <a:ea typeface="宋体" pitchFamily="2" charset="-122"/>
              </a:rPr>
              <a:t>通讯。</a:t>
            </a:r>
          </a:p>
          <a:p>
            <a:pPr algn="just">
              <a:lnSpc>
                <a:spcPct val="80000"/>
              </a:lnSpc>
              <a:spcBef>
                <a:spcPct val="0"/>
              </a:spcBef>
            </a:pPr>
            <a:r>
              <a:rPr lang="zh-CN" altLang="en-US" sz="1600" smtClean="0">
                <a:solidFill>
                  <a:srgbClr val="660066"/>
                </a:solidFill>
                <a:ea typeface="宋体" pitchFamily="2" charset="-122"/>
              </a:rPr>
              <a:t>（</a:t>
            </a:r>
            <a:r>
              <a:rPr lang="en-US" altLang="zh-CN" sz="1600" smtClean="0">
                <a:solidFill>
                  <a:srgbClr val="660066"/>
                </a:solidFill>
                <a:ea typeface="宋体" pitchFamily="2" charset="-122"/>
              </a:rPr>
              <a:t>2</a:t>
            </a:r>
            <a:r>
              <a:rPr lang="zh-CN" altLang="en-US" sz="1600" smtClean="0">
                <a:solidFill>
                  <a:srgbClr val="660066"/>
                </a:solidFill>
                <a:ea typeface="宋体" pitchFamily="2" charset="-122"/>
              </a:rPr>
              <a:t>）注册端口（</a:t>
            </a:r>
            <a:r>
              <a:rPr lang="en-US" altLang="zh-CN" sz="1600" smtClean="0">
                <a:solidFill>
                  <a:srgbClr val="660066"/>
                </a:solidFill>
                <a:ea typeface="宋体" pitchFamily="2" charset="-122"/>
              </a:rPr>
              <a:t>Registered Ports</a:t>
            </a:r>
            <a:r>
              <a:rPr lang="zh-CN" altLang="en-US" sz="1600" smtClean="0">
                <a:solidFill>
                  <a:srgbClr val="660066"/>
                </a:solidFill>
                <a:ea typeface="宋体" pitchFamily="2" charset="-122"/>
              </a:rPr>
              <a:t>）：从</a:t>
            </a:r>
            <a:r>
              <a:rPr lang="en-US" altLang="zh-CN" sz="1600" smtClean="0">
                <a:solidFill>
                  <a:srgbClr val="660066"/>
                </a:solidFill>
                <a:ea typeface="宋体" pitchFamily="2" charset="-122"/>
              </a:rPr>
              <a:t>1024</a:t>
            </a:r>
            <a:r>
              <a:rPr lang="zh-CN" altLang="en-US" sz="1600" smtClean="0">
                <a:solidFill>
                  <a:srgbClr val="660066"/>
                </a:solidFill>
                <a:ea typeface="宋体" pitchFamily="2" charset="-122"/>
              </a:rPr>
              <a:t>到</a:t>
            </a:r>
            <a:r>
              <a:rPr lang="en-US" altLang="zh-CN" sz="1600" smtClean="0">
                <a:solidFill>
                  <a:srgbClr val="660066"/>
                </a:solidFill>
                <a:ea typeface="宋体" pitchFamily="2" charset="-122"/>
              </a:rPr>
              <a:t>49151</a:t>
            </a:r>
            <a:r>
              <a:rPr lang="zh-CN" altLang="en-US" sz="1600" smtClean="0">
                <a:solidFill>
                  <a:srgbClr val="660066"/>
                </a:solidFill>
                <a:ea typeface="宋体" pitchFamily="2" charset="-122"/>
              </a:rPr>
              <a:t>。它们松散地绑定于一些服务。</a:t>
            </a:r>
          </a:p>
          <a:p>
            <a:pPr algn="just">
              <a:lnSpc>
                <a:spcPct val="80000"/>
              </a:lnSpc>
              <a:spcBef>
                <a:spcPct val="0"/>
              </a:spcBef>
            </a:pPr>
            <a:r>
              <a:rPr lang="zh-CN" altLang="en-US" sz="1600" smtClean="0">
                <a:solidFill>
                  <a:srgbClr val="660066"/>
                </a:solidFill>
                <a:ea typeface="宋体" pitchFamily="2" charset="-122"/>
              </a:rPr>
              <a:t>（</a:t>
            </a:r>
            <a:r>
              <a:rPr lang="en-US" altLang="zh-CN" sz="1600" smtClean="0">
                <a:solidFill>
                  <a:srgbClr val="660066"/>
                </a:solidFill>
                <a:ea typeface="宋体" pitchFamily="2" charset="-122"/>
              </a:rPr>
              <a:t>3</a:t>
            </a:r>
            <a:r>
              <a:rPr lang="zh-CN" altLang="en-US" sz="1600" smtClean="0">
                <a:solidFill>
                  <a:srgbClr val="660066"/>
                </a:solidFill>
                <a:ea typeface="宋体" pitchFamily="2" charset="-122"/>
              </a:rPr>
              <a:t>）动态和</a:t>
            </a:r>
            <a:r>
              <a:rPr lang="en-US" altLang="zh-CN" sz="1600" smtClean="0">
                <a:solidFill>
                  <a:srgbClr val="660066"/>
                </a:solidFill>
                <a:ea typeface="宋体" pitchFamily="2" charset="-122"/>
              </a:rPr>
              <a:t>/</a:t>
            </a:r>
            <a:r>
              <a:rPr lang="zh-CN" altLang="en-US" sz="1600" smtClean="0">
                <a:solidFill>
                  <a:srgbClr val="660066"/>
                </a:solidFill>
                <a:ea typeface="宋体" pitchFamily="2" charset="-122"/>
              </a:rPr>
              <a:t>或私有端口（</a:t>
            </a:r>
            <a:r>
              <a:rPr lang="en-US" altLang="zh-CN" sz="1600" smtClean="0">
                <a:solidFill>
                  <a:srgbClr val="660066"/>
                </a:solidFill>
                <a:ea typeface="宋体" pitchFamily="2" charset="-122"/>
              </a:rPr>
              <a:t>Dynamic and/or Private Ports</a:t>
            </a:r>
            <a:r>
              <a:rPr lang="zh-CN" altLang="en-US" sz="1600" smtClean="0">
                <a:solidFill>
                  <a:srgbClr val="660066"/>
                </a:solidFill>
                <a:ea typeface="宋体" pitchFamily="2" charset="-122"/>
              </a:rPr>
              <a:t>）：从</a:t>
            </a:r>
            <a:r>
              <a:rPr lang="en-US" altLang="zh-CN" sz="1600" smtClean="0">
                <a:solidFill>
                  <a:srgbClr val="660066"/>
                </a:solidFill>
                <a:ea typeface="宋体" pitchFamily="2" charset="-122"/>
              </a:rPr>
              <a:t>49152</a:t>
            </a:r>
            <a:r>
              <a:rPr lang="zh-CN" altLang="en-US" sz="1600" smtClean="0">
                <a:solidFill>
                  <a:srgbClr val="660066"/>
                </a:solidFill>
                <a:ea typeface="宋体" pitchFamily="2" charset="-122"/>
              </a:rPr>
              <a:t>到</a:t>
            </a:r>
            <a:r>
              <a:rPr lang="en-US" altLang="zh-CN" sz="1600" smtClean="0">
                <a:solidFill>
                  <a:srgbClr val="660066"/>
                </a:solidFill>
                <a:ea typeface="宋体" pitchFamily="2" charset="-122"/>
              </a:rPr>
              <a:t>65535</a:t>
            </a:r>
            <a:r>
              <a:rPr lang="zh-CN" altLang="en-US" sz="1600" smtClean="0">
                <a:solidFill>
                  <a:srgbClr val="660066"/>
                </a:solidFill>
                <a:ea typeface="宋体" pitchFamily="2" charset="-122"/>
              </a:rPr>
              <a:t>。理论上，不应为服务分配这些端口。</a:t>
            </a:r>
          </a:p>
          <a:p>
            <a:pPr algn="just">
              <a:lnSpc>
                <a:spcPct val="80000"/>
              </a:lnSpc>
              <a:spcBef>
                <a:spcPct val="0"/>
              </a:spcBef>
            </a:pPr>
            <a:endParaRPr lang="zh-CN" altLang="en-US" sz="800" smtClean="0">
              <a:latin typeface="宋体" pitchFamily="2" charset="-122"/>
              <a:ea typeface="宋体" pitchFamily="2" charset="-122"/>
            </a:endParaRPr>
          </a:p>
          <a:p>
            <a:pPr algn="just">
              <a:lnSpc>
                <a:spcPct val="80000"/>
              </a:lnSpc>
              <a:spcBef>
                <a:spcPct val="0"/>
              </a:spcBef>
            </a:pPr>
            <a:r>
              <a:rPr lang="zh-CN" altLang="en-US" sz="800" smtClean="0">
                <a:latin typeface="宋体" pitchFamily="2" charset="-122"/>
                <a:ea typeface="宋体" pitchFamily="2" charset="-122"/>
              </a:rPr>
              <a:t> </a:t>
            </a:r>
            <a:r>
              <a:rPr lang="zh-CN" altLang="en-US" sz="800" smtClean="0">
                <a:solidFill>
                  <a:srgbClr val="FF0000"/>
                </a:solidFill>
                <a:latin typeface="宋体" pitchFamily="2" charset="-122"/>
                <a:ea typeface="宋体" pitchFamily="2" charset="-122"/>
              </a:rPr>
              <a:t>一个端口就是一个潜在的通信通道，也就是一个入侵通道</a:t>
            </a:r>
            <a:r>
              <a:rPr lang="zh-CN" altLang="en-US" sz="800" smtClean="0">
                <a:latin typeface="宋体" pitchFamily="2" charset="-122"/>
                <a:ea typeface="宋体" pitchFamily="2" charset="-122"/>
              </a:rPr>
              <a:t>。对目标计算机进行端口扫描，能得到许多有用的信息</a:t>
            </a:r>
          </a:p>
          <a:p>
            <a:pPr algn="just">
              <a:lnSpc>
                <a:spcPct val="80000"/>
              </a:lnSpc>
              <a:spcBef>
                <a:spcPct val="0"/>
              </a:spcBef>
            </a:pPr>
            <a:endParaRPr lang="zh-CN" altLang="en-US" sz="800" smtClean="0">
              <a:latin typeface="宋体" pitchFamily="2" charset="-122"/>
              <a:ea typeface="宋体" pitchFamily="2" charset="-122"/>
            </a:endParaRPr>
          </a:p>
          <a:p>
            <a:pPr algn="just">
              <a:lnSpc>
                <a:spcPct val="80000"/>
              </a:lnSpc>
              <a:spcBef>
                <a:spcPct val="0"/>
              </a:spcBef>
            </a:pPr>
            <a:r>
              <a:rPr lang="zh-CN" altLang="en-US" sz="800" smtClean="0">
                <a:latin typeface="黑体" pitchFamily="2" charset="-122"/>
                <a:ea typeface="宋体" pitchFamily="2" charset="-122"/>
              </a:rPr>
              <a:t>向各种端口发送特殊报文，检测响应，以发现目标开放的端口（服务），找到未知的后门</a:t>
            </a:r>
            <a:endParaRPr lang="zh-CN" altLang="en-US" sz="800" smtClean="0">
              <a:latin typeface="宋体" pitchFamily="2" charset="-122"/>
              <a:ea typeface="宋体" pitchFamily="2" charset="-122"/>
            </a:endParaRPr>
          </a:p>
          <a:p>
            <a:pPr algn="just">
              <a:lnSpc>
                <a:spcPct val="80000"/>
              </a:lnSpc>
              <a:spcBef>
                <a:spcPct val="0"/>
              </a:spcBef>
            </a:pPr>
            <a:endParaRPr lang="zh-CN" altLang="en-US" sz="800" smtClean="0">
              <a:latin typeface="宋体" pitchFamily="2" charset="-122"/>
              <a:ea typeface="宋体" pitchFamily="2" charset="-122"/>
            </a:endParaRPr>
          </a:p>
          <a:p>
            <a:pPr eaLnBrk="1" hangingPunct="1">
              <a:lnSpc>
                <a:spcPct val="80000"/>
              </a:lnSpc>
            </a:pPr>
            <a:endParaRPr lang="en-US" altLang="zh-CN" sz="800" smtClean="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4A3B589-5BDD-4C27-B7DB-9AF96064E389}" type="slidenum">
              <a:rPr lang="zh-CN" altLang="en-US" smtClean="0">
                <a:ea typeface="宋体" pitchFamily="2" charset="-122"/>
              </a:rPr>
              <a:pPr/>
              <a:t>26</a:t>
            </a:fld>
            <a:endParaRPr lang="en-US" altLang="zh-CN" smtClean="0">
              <a:ea typeface="宋体" pitchFamily="2"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en-US" smtClean="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9C5114E-E6A2-4EBC-B29D-461F5AF3AE9E}" type="slidenum">
              <a:rPr lang="en-US" altLang="zh-CN" smtClean="0">
                <a:ea typeface="宋体" pitchFamily="2" charset="-122"/>
              </a:rPr>
              <a:pPr/>
              <a:t>27</a:t>
            </a:fld>
            <a:endParaRPr lang="en-US" altLang="zh-CN" smtClean="0">
              <a:ea typeface="宋体" pitchFamily="2"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en-US" altLang="zh-CN" smtClean="0">
                <a:ea typeface="宋体" pitchFamily="2" charset="-122"/>
              </a:rPr>
              <a:t>TCP</a:t>
            </a:r>
            <a:r>
              <a:rPr lang="zh-CN" altLang="en-US" smtClean="0">
                <a:ea typeface="宋体" pitchFamily="2" charset="-122"/>
              </a:rPr>
              <a:t>标志位</a:t>
            </a:r>
          </a:p>
          <a:p>
            <a:pPr lvl="1" eaLnBrk="1" hangingPunct="1"/>
            <a:r>
              <a:rPr lang="en-US" altLang="zh-CN" smtClean="0">
                <a:ea typeface="宋体" pitchFamily="2" charset="-122"/>
              </a:rPr>
              <a:t>ACK</a:t>
            </a:r>
            <a:r>
              <a:rPr lang="zh-CN" altLang="en-US" smtClean="0">
                <a:ea typeface="宋体" pitchFamily="2" charset="-122"/>
              </a:rPr>
              <a:t>：	确认标志</a:t>
            </a:r>
          </a:p>
          <a:p>
            <a:pPr lvl="1" eaLnBrk="1" hangingPunct="1"/>
            <a:r>
              <a:rPr lang="en-US" altLang="zh-CN" smtClean="0">
                <a:ea typeface="宋体" pitchFamily="2" charset="-122"/>
              </a:rPr>
              <a:t>RST</a:t>
            </a:r>
            <a:r>
              <a:rPr lang="zh-CN" altLang="en-US" smtClean="0">
                <a:ea typeface="宋体" pitchFamily="2" charset="-122"/>
              </a:rPr>
              <a:t>：	复位标志</a:t>
            </a:r>
          </a:p>
          <a:p>
            <a:pPr lvl="1" eaLnBrk="1" hangingPunct="1"/>
            <a:r>
              <a:rPr lang="en-US" altLang="zh-CN" smtClean="0">
                <a:ea typeface="宋体" pitchFamily="2" charset="-122"/>
              </a:rPr>
              <a:t>URG</a:t>
            </a:r>
            <a:r>
              <a:rPr lang="zh-CN" altLang="en-US" smtClean="0">
                <a:ea typeface="宋体" pitchFamily="2" charset="-122"/>
              </a:rPr>
              <a:t>：紧急标志</a:t>
            </a:r>
          </a:p>
          <a:p>
            <a:pPr lvl="1" eaLnBrk="1" hangingPunct="1"/>
            <a:r>
              <a:rPr lang="en-US" altLang="zh-CN" smtClean="0">
                <a:ea typeface="宋体" pitchFamily="2" charset="-122"/>
              </a:rPr>
              <a:t>SYN</a:t>
            </a:r>
            <a:r>
              <a:rPr lang="zh-CN" altLang="en-US" smtClean="0">
                <a:ea typeface="宋体" pitchFamily="2" charset="-122"/>
              </a:rPr>
              <a:t>：	建立连接标志</a:t>
            </a:r>
          </a:p>
          <a:p>
            <a:pPr lvl="1" eaLnBrk="1" hangingPunct="1"/>
            <a:r>
              <a:rPr lang="en-US" altLang="zh-CN" smtClean="0">
                <a:ea typeface="宋体" pitchFamily="2" charset="-122"/>
              </a:rPr>
              <a:t>PSH</a:t>
            </a:r>
            <a:r>
              <a:rPr lang="zh-CN" altLang="en-US" smtClean="0">
                <a:ea typeface="宋体" pitchFamily="2" charset="-122"/>
              </a:rPr>
              <a:t>：	推标志</a:t>
            </a:r>
          </a:p>
          <a:p>
            <a:pPr lvl="1" eaLnBrk="1" hangingPunct="1"/>
            <a:r>
              <a:rPr lang="en-US" altLang="zh-CN" smtClean="0">
                <a:ea typeface="宋体" pitchFamily="2" charset="-122"/>
              </a:rPr>
              <a:t>FIN</a:t>
            </a:r>
            <a:r>
              <a:rPr lang="zh-CN" altLang="en-US" smtClean="0">
                <a:ea typeface="宋体" pitchFamily="2" charset="-122"/>
              </a:rPr>
              <a:t>：	结束标志</a:t>
            </a:r>
          </a:p>
          <a:p>
            <a:pPr eaLnBrk="1" hangingPunct="1"/>
            <a:endParaRPr lang="en-US" altLang="zh-CN" smtClean="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1C61395C-8CDD-4FA2-ADB5-FD6889F54024}" type="datetime1">
              <a:rPr lang="zh-CN" altLang="en-US" smtClean="0">
                <a:solidFill>
                  <a:srgbClr val="1C1C1C"/>
                </a:solidFill>
              </a:rPr>
              <a:pPr>
                <a:defRPr/>
              </a:pPr>
              <a:t>2023/2/23</a:t>
            </a:fld>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9E74429-26DC-471E-9251-C4807B21DCEF}" type="slidenum">
              <a:rPr lang="en-US" altLang="zh-CN">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CB3E5F7E-5148-4CB2-963A-95C37528F550}" type="datetime1">
              <a:rPr lang="zh-CN" altLang="en-US" smtClean="0">
                <a:solidFill>
                  <a:srgbClr val="000000"/>
                </a:solidFill>
              </a:rPr>
              <a:pPr>
                <a:defRPr/>
              </a:pPr>
              <a:t>2023/2/23</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EF68ED92-367B-4CD8-A26C-4E6248EAD48D}"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3875" y="142875"/>
            <a:ext cx="2070100" cy="55260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8813" y="142875"/>
            <a:ext cx="6062662" cy="55260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565DC17-A35B-464B-A9AB-82DCA891CFF2}" type="datetime1">
              <a:rPr lang="zh-CN" altLang="en-US" smtClean="0">
                <a:solidFill>
                  <a:srgbClr val="000000"/>
                </a:solidFill>
              </a:rPr>
              <a:pPr>
                <a:defRPr/>
              </a:pPr>
              <a:t>2023/2/23</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CBA975A5-F217-4B48-B315-600F055D978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44450"/>
            <a:ext cx="6335712" cy="7921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43000"/>
            <a:ext cx="40386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143000"/>
            <a:ext cx="4038600" cy="2552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848100"/>
            <a:ext cx="4038600" cy="2552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sldNum" sz="quarter" idx="10"/>
          </p:nvPr>
        </p:nvSpPr>
        <p:spPr>
          <a:ln/>
        </p:spPr>
        <p:txBody>
          <a:bodyPr/>
          <a:lstStyle>
            <a:lvl1pPr>
              <a:defRPr/>
            </a:lvl1pPr>
          </a:lstStyle>
          <a:p>
            <a:pPr>
              <a:defRPr/>
            </a:pPr>
            <a:fld id="{10FE156E-C131-4F90-BDCF-17949C8D6464}" type="slidenum">
              <a:rPr lang="en-US" altLang="zh-CN"/>
              <a:pPr>
                <a:defRPr/>
              </a:pPr>
              <a:t>‹#›</a:t>
            </a:fld>
            <a:endParaRPr lang="en-US" altLang="zh-CN"/>
          </a:p>
        </p:txBody>
      </p:sp>
      <p:pic>
        <p:nvPicPr>
          <p:cNvPr id="166914" name="Picture 2"/>
          <p:cNvPicPr>
            <a:picLocks noChangeAspect="1" noChangeArrowheads="1"/>
          </p:cNvPicPr>
          <p:nvPr userDrawn="1"/>
        </p:nvPicPr>
        <p:blipFill>
          <a:blip r:embed="rId2" cstate="print"/>
          <a:srcRect/>
          <a:stretch>
            <a:fillRect/>
          </a:stretch>
        </p:blipFill>
        <p:spPr bwMode="auto">
          <a:xfrm>
            <a:off x="0" y="6600825"/>
            <a:ext cx="1643042" cy="257175"/>
          </a:xfrm>
          <a:prstGeom prst="rect">
            <a:avLst/>
          </a:prstGeom>
          <a:noFill/>
          <a:ln w="9525" cap="flat" cmpd="sng">
            <a:noFill/>
            <a:prstDash val="solid"/>
            <a:miter lim="800000"/>
            <a:headEnd type="none" w="med" len="med"/>
            <a:tailEnd type="none" w="med" len="med"/>
          </a:ln>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ts val="3400"/>
              </a:lnSpc>
              <a:defRPr/>
            </a:lvl1pPr>
            <a:lvl2pPr>
              <a:lnSpc>
                <a:spcPts val="3400"/>
              </a:lnSpc>
              <a:defRPr/>
            </a:lvl2pPr>
            <a:lvl3pPr>
              <a:lnSpc>
                <a:spcPts val="3400"/>
              </a:lnSpc>
              <a:defRPr/>
            </a:lvl3pPr>
            <a:lvl4pPr>
              <a:lnSpc>
                <a:spcPts val="3400"/>
              </a:lnSpc>
              <a:defRPr/>
            </a:lvl4pPr>
            <a:lvl5pPr>
              <a:lnSpc>
                <a:spcPts val="34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13EAD5F1-67B5-4A0D-ABC1-AB8E7ABAD35E}" type="datetime1">
              <a:rPr lang="zh-CN" altLang="en-US" smtClean="0">
                <a:solidFill>
                  <a:srgbClr val="000000"/>
                </a:solidFill>
              </a:rPr>
              <a:pPr>
                <a:defRPr/>
              </a:pPr>
              <a:t>2023/2/23</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65EB7420-10C5-4439-A879-6C64816B7E2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88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12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8777064C-0A55-4E07-B965-6C3D3728ABB2}" type="datetime1">
              <a:rPr lang="zh-CN" altLang="en-US" smtClean="0">
                <a:solidFill>
                  <a:srgbClr val="000000"/>
                </a:solidFill>
              </a:rPr>
              <a:pPr>
                <a:defRPr/>
              </a:pPr>
              <a:t>2023/2/23</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6B28E056-97FC-4A70-8131-E02F6583BF8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E8AED8A2-82FC-4DC1-9863-2A50613A6AE6}" type="datetime1">
              <a:rPr lang="zh-CN" altLang="en-US" smtClean="0">
                <a:solidFill>
                  <a:srgbClr val="000000"/>
                </a:solidFill>
              </a:rPr>
              <a:pPr>
                <a:defRPr/>
              </a:pPr>
              <a:t>2023/2/23</a:t>
            </a:fld>
            <a:endParaRPr lang="en-US" altLang="zh-CN">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BBFD273C-C71A-40AC-9777-8B20B0D93BC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075295FB-9049-4B10-8132-A2704FC040E4}" type="datetime1">
              <a:rPr lang="zh-CN" altLang="en-US" smtClean="0">
                <a:solidFill>
                  <a:srgbClr val="000000"/>
                </a:solidFill>
              </a:rPr>
              <a:pPr>
                <a:defRPr/>
              </a:pPr>
              <a:t>2023/2/23</a:t>
            </a:fld>
            <a:endParaRPr lang="en-US" altLang="zh-CN">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3782B63A-4FE1-4D96-8285-FCAE99EA789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27E94A6A-DBE8-4CE6-9619-41C62789DE7E}" type="datetime1">
              <a:rPr lang="zh-CN" altLang="en-US" smtClean="0">
                <a:solidFill>
                  <a:srgbClr val="000000"/>
                </a:solidFill>
              </a:rPr>
              <a:pPr>
                <a:defRPr/>
              </a:pPr>
              <a:t>2023/2/23</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B733275C-2774-4B25-97E7-7065F970E90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00651A7E-C721-4544-8D2F-3546C0565F84}" type="datetime1">
              <a:rPr lang="zh-CN" altLang="en-US" smtClean="0">
                <a:solidFill>
                  <a:srgbClr val="000000"/>
                </a:solidFill>
              </a:rPr>
              <a:pPr>
                <a:defRPr/>
              </a:pPr>
              <a:t>2023/2/23</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2C21E245-20D5-4D11-AD9A-5B593160C07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439738"/>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5" name="Rectangle 3"/>
          <p:cNvSpPr>
            <a:spLocks noChangeArrowheads="1"/>
          </p:cNvSpPr>
          <p:nvPr/>
        </p:nvSpPr>
        <p:spPr bwMode="ltGray">
          <a:xfrm>
            <a:off x="800100" y="4397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6" name="Rectangle 4"/>
          <p:cNvSpPr>
            <a:spLocks noChangeArrowheads="1"/>
          </p:cNvSpPr>
          <p:nvPr/>
        </p:nvSpPr>
        <p:spPr bwMode="ltGray">
          <a:xfrm>
            <a:off x="541338" y="862013"/>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7" name="Rectangle 5"/>
          <p:cNvSpPr>
            <a:spLocks noChangeArrowheads="1"/>
          </p:cNvSpPr>
          <p:nvPr/>
        </p:nvSpPr>
        <p:spPr bwMode="ltGray">
          <a:xfrm>
            <a:off x="911225" y="8620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8" name="Rectangle 6"/>
          <p:cNvSpPr>
            <a:spLocks noChangeArrowheads="1"/>
          </p:cNvSpPr>
          <p:nvPr/>
        </p:nvSpPr>
        <p:spPr bwMode="ltGray">
          <a:xfrm>
            <a:off x="127000" y="7889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9" name="Rectangle 7"/>
          <p:cNvSpPr>
            <a:spLocks noChangeArrowheads="1"/>
          </p:cNvSpPr>
          <p:nvPr/>
        </p:nvSpPr>
        <p:spPr bwMode="gray">
          <a:xfrm>
            <a:off x="762000" y="331788"/>
            <a:ext cx="31750" cy="1052512"/>
          </a:xfrm>
          <a:prstGeom prst="rect">
            <a:avLst/>
          </a:prstGeom>
          <a:solidFill>
            <a:schemeClr val="bg2"/>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80" name="Rectangle 8"/>
          <p:cNvSpPr>
            <a:spLocks noChangeArrowheads="1"/>
          </p:cNvSpPr>
          <p:nvPr/>
        </p:nvSpPr>
        <p:spPr bwMode="gray">
          <a:xfrm>
            <a:off x="442913" y="11223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1033" name="Rectangle 9"/>
          <p:cNvSpPr>
            <a:spLocks noGrp="1" noChangeArrowheads="1"/>
          </p:cNvSpPr>
          <p:nvPr>
            <p:ph type="title"/>
          </p:nvPr>
        </p:nvSpPr>
        <p:spPr bwMode="auto">
          <a:xfrm>
            <a:off x="1150938" y="142875"/>
            <a:ext cx="7793037" cy="958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658813" y="155416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3" name="Rectangle 11"/>
          <p:cNvSpPr>
            <a:spLocks noGrp="1" noChangeArrowheads="1"/>
          </p:cNvSpPr>
          <p:nvPr>
            <p:ph type="dt" sz="half" idx="2"/>
          </p:nvPr>
        </p:nvSpPr>
        <p:spPr bwMode="auto">
          <a:xfrm>
            <a:off x="914400" y="63484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b="0">
                <a:ea typeface="宋体" charset="-122"/>
              </a:defRPr>
            </a:lvl1pPr>
          </a:lstStyle>
          <a:p>
            <a:pPr>
              <a:defRPr/>
            </a:pPr>
            <a:fld id="{2812D72D-DA04-4C9C-9A6E-C01386CD88CE}" type="datetime1">
              <a:rPr lang="zh-CN" altLang="en-US" smtClean="0">
                <a:solidFill>
                  <a:srgbClr val="000000"/>
                </a:solidFill>
              </a:rPr>
              <a:pPr>
                <a:defRPr/>
              </a:pPr>
              <a:t>2023/2/23</a:t>
            </a:fld>
            <a:endParaRPr lang="en-US" altLang="zh-CN">
              <a:solidFill>
                <a:srgbClr val="000000"/>
              </a:solidFill>
            </a:endParaRPr>
          </a:p>
        </p:txBody>
      </p:sp>
      <p:sp>
        <p:nvSpPr>
          <p:cNvPr id="3084" name="Rectangle 12"/>
          <p:cNvSpPr>
            <a:spLocks noGrp="1" noChangeArrowheads="1"/>
          </p:cNvSpPr>
          <p:nvPr>
            <p:ph type="ftr" sz="quarter" idx="3"/>
          </p:nvPr>
        </p:nvSpPr>
        <p:spPr bwMode="auto">
          <a:xfrm>
            <a:off x="3352800" y="63484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ea typeface="宋体" charset="-122"/>
              </a:defRPr>
            </a:lvl1pPr>
          </a:lstStyle>
          <a:p>
            <a:pPr>
              <a:defRPr/>
            </a:pPr>
            <a:endParaRPr lang="en-US" altLang="zh-CN">
              <a:solidFill>
                <a:srgbClr val="000000"/>
              </a:solidFill>
            </a:endParaRPr>
          </a:p>
        </p:txBody>
      </p:sp>
      <p:sp>
        <p:nvSpPr>
          <p:cNvPr id="3085" name="Rectangle 13"/>
          <p:cNvSpPr>
            <a:spLocks noGrp="1" noChangeArrowheads="1"/>
          </p:cNvSpPr>
          <p:nvPr>
            <p:ph type="sldNum" sz="quarter" idx="4"/>
          </p:nvPr>
        </p:nvSpPr>
        <p:spPr bwMode="auto">
          <a:xfrm>
            <a:off x="6781800" y="63484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b="0">
                <a:ea typeface="宋体" charset="-122"/>
              </a:defRPr>
            </a:lvl1pPr>
          </a:lstStyle>
          <a:p>
            <a:pPr>
              <a:defRPr/>
            </a:pPr>
            <a:fld id="{38C58080-A4A9-4607-B318-5D24794E2C9C}" type="slidenum">
              <a:rPr lang="en-US" altLang="zh-CN">
                <a:solidFill>
                  <a:srgbClr val="000000"/>
                </a:solidFill>
              </a:rPr>
              <a:pPr>
                <a:defRPr/>
              </a:pPr>
              <a:t>‹#›</a:t>
            </a:fld>
            <a:endParaRPr lang="en-US" altLang="zh-CN">
              <a:solidFill>
                <a:srgbClr val="000000"/>
              </a:solidFill>
            </a:endParaRPr>
          </a:p>
        </p:txBody>
      </p:sp>
      <p:sp>
        <p:nvSpPr>
          <p:cNvPr id="3089" name="Rectangle 17"/>
          <p:cNvSpPr>
            <a:spLocks noChangeArrowheads="1"/>
          </p:cNvSpPr>
          <p:nvPr/>
        </p:nvSpPr>
        <p:spPr bwMode="gray">
          <a:xfrm>
            <a:off x="539750" y="63325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90" name="Line 18"/>
          <p:cNvSpPr>
            <a:spLocks noChangeShapeType="1"/>
          </p:cNvSpPr>
          <p:nvPr/>
        </p:nvSpPr>
        <p:spPr bwMode="auto">
          <a:xfrm>
            <a:off x="827088" y="6189663"/>
            <a:ext cx="0" cy="503237"/>
          </a:xfrm>
          <a:prstGeom prst="line">
            <a:avLst/>
          </a:prstGeom>
          <a:noFill/>
          <a:ln w="28575">
            <a:solidFill>
              <a:schemeClr val="tx1"/>
            </a:solidFill>
            <a:miter lim="800000"/>
            <a:headEnd/>
            <a:tailEnd/>
          </a:ln>
          <a:effectLst/>
        </p:spPr>
        <p:txBody>
          <a:bodyPr wrap="none"/>
          <a:lstStyle/>
          <a:p>
            <a:pPr algn="ctr">
              <a:defRPr/>
            </a:pPr>
            <a:endParaRPr lang="zh-CN" altLang="en-US">
              <a:solidFill>
                <a:srgbClr val="000000"/>
              </a:solidFill>
              <a:ea typeface="宋体" charset="-122"/>
            </a:endParaRPr>
          </a:p>
        </p:txBody>
      </p:sp>
    </p:spTree>
  </p:cSld>
  <p:clrMap bg1="lt1" tx1="dk1" bg2="lt2" tx2="dk2" accent1="accent1" accent2="accent2" accent3="accent3" accent4="accent4" accent5="accent5" accent6="accent6" hlink="hlink" folHlink="folHlink"/>
  <p:sldLayoutIdLst>
    <p:sldLayoutId id="2147484660" r:id="rId1"/>
    <p:sldLayoutId id="2147484661" r:id="rId2"/>
    <p:sldLayoutId id="2147484662" r:id="rId3"/>
    <p:sldLayoutId id="2147484663" r:id="rId4"/>
    <p:sldLayoutId id="2147484664" r:id="rId5"/>
    <p:sldLayoutId id="2147484665" r:id="rId6"/>
    <p:sldLayoutId id="2147484666" r:id="rId7"/>
    <p:sldLayoutId id="2147484667" r:id="rId8"/>
    <p:sldLayoutId id="2147484668" r:id="rId9"/>
    <p:sldLayoutId id="2147484669" r:id="rId10"/>
    <p:sldLayoutId id="2147484670" r:id="rId11"/>
    <p:sldLayoutId id="2147484684" r:id="rId1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5pPr>
      <a:lvl6pPr marL="457200" algn="l" rtl="0" fontAlgn="base">
        <a:spcBef>
          <a:spcPct val="0"/>
        </a:spcBef>
        <a:spcAft>
          <a:spcPct val="0"/>
        </a:spcAft>
        <a:defRPr kumimoji="1" sz="4400" b="1">
          <a:solidFill>
            <a:schemeClr val="tx2"/>
          </a:solidFill>
          <a:latin typeface="Times New Roman" pitchFamily="18" charset="0"/>
          <a:ea typeface="楷体_GB2312" pitchFamily="49" charset="-122"/>
        </a:defRPr>
      </a:lvl6pPr>
      <a:lvl7pPr marL="914400" algn="l" rtl="0" fontAlgn="base">
        <a:spcBef>
          <a:spcPct val="0"/>
        </a:spcBef>
        <a:spcAft>
          <a:spcPct val="0"/>
        </a:spcAft>
        <a:defRPr kumimoji="1" sz="4400" b="1">
          <a:solidFill>
            <a:schemeClr val="tx2"/>
          </a:solidFill>
          <a:latin typeface="Times New Roman" pitchFamily="18" charset="0"/>
          <a:ea typeface="楷体_GB2312" pitchFamily="49" charset="-122"/>
        </a:defRPr>
      </a:lvl7pPr>
      <a:lvl8pPr marL="1371600" algn="l" rtl="0" fontAlgn="base">
        <a:spcBef>
          <a:spcPct val="0"/>
        </a:spcBef>
        <a:spcAft>
          <a:spcPct val="0"/>
        </a:spcAft>
        <a:defRPr kumimoji="1" sz="4400" b="1">
          <a:solidFill>
            <a:schemeClr val="tx2"/>
          </a:solidFill>
          <a:latin typeface="Times New Roman" pitchFamily="18" charset="0"/>
          <a:ea typeface="楷体_GB2312" pitchFamily="49" charset="-122"/>
        </a:defRPr>
      </a:lvl8pPr>
      <a:lvl9pPr marL="1828800" algn="l" rtl="0" fontAlgn="base">
        <a:spcBef>
          <a:spcPct val="0"/>
        </a:spcBef>
        <a:spcAft>
          <a:spcPct val="0"/>
        </a:spcAft>
        <a:defRPr kumimoji="1" sz="44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3.e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3.e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2.bin"/><Relationship Id="rId4" Type="http://schemas.openxmlformats.org/officeDocument/2006/relationships/image" Target="../media/image3.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4.bin"/><Relationship Id="rId4" Type="http://schemas.openxmlformats.org/officeDocument/2006/relationships/image" Target="../media/image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6.bin"/><Relationship Id="rId4" Type="http://schemas.openxmlformats.org/officeDocument/2006/relationships/image" Target="../media/image3.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8.bin"/><Relationship Id="rId4" Type="http://schemas.openxmlformats.org/officeDocument/2006/relationships/image" Target="../media/image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emf"/><Relationship Id="rId5" Type="http://schemas.openxmlformats.org/officeDocument/2006/relationships/oleObject" Target="../embeddings/oleObject20.bin"/><Relationship Id="rId4" Type="http://schemas.openxmlformats.org/officeDocument/2006/relationships/image" Target="../media/image5.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6.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sp>
        <p:nvSpPr>
          <p:cNvPr id="4" name="标题 1"/>
          <p:cNvSpPr>
            <a:spLocks noGrp="1"/>
          </p:cNvSpPr>
          <p:nvPr>
            <p:ph type="ctrTitle"/>
          </p:nvPr>
        </p:nvSpPr>
        <p:spPr>
          <a:xfrm>
            <a:off x="1524000" y="1876425"/>
            <a:ext cx="6591300" cy="1143000"/>
          </a:xfrm>
        </p:spPr>
        <p:txBody>
          <a:bodyPr/>
          <a:lstStyle/>
          <a:p>
            <a:r>
              <a:rPr lang="zh-CN" altLang="en-US" dirty="0" smtClean="0">
                <a:solidFill>
                  <a:schemeClr val="tx1"/>
                </a:solidFill>
              </a:rPr>
              <a:t>第 二 章    网络扫描技术</a:t>
            </a:r>
            <a:endParaRPr lang="zh-CN" altLang="en-US" dirty="0">
              <a:solidFill>
                <a:schemeClr val="tx1"/>
              </a:solidFill>
            </a:endParaRPr>
          </a:p>
        </p:txBody>
      </p:sp>
      <p:pic>
        <p:nvPicPr>
          <p:cNvPr id="135169" name="Picture 1" descr="D:\mywork\网络攻防原理改版\1-14章PPT（20160618）\漏洞扫描.jpg"/>
          <p:cNvPicPr>
            <a:picLocks noChangeAspect="1" noChangeArrowheads="1"/>
          </p:cNvPicPr>
          <p:nvPr/>
        </p:nvPicPr>
        <p:blipFill>
          <a:blip r:embed="rId2" cstate="print"/>
          <a:srcRect/>
          <a:stretch>
            <a:fillRect/>
          </a:stretch>
        </p:blipFill>
        <p:spPr bwMode="auto">
          <a:xfrm>
            <a:off x="2619375" y="3629025"/>
            <a:ext cx="3524250" cy="20955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6227763" y="2166938"/>
          <a:ext cx="2160587" cy="1981200"/>
        </p:xfrm>
        <a:graphic>
          <a:graphicData uri="http://schemas.openxmlformats.org/presentationml/2006/ole">
            <mc:AlternateContent xmlns:mc="http://schemas.openxmlformats.org/markup-compatibility/2006">
              <mc:Choice xmlns:v="urn:schemas-microsoft-com:vml" Requires="v">
                <p:oleObj spid="_x0000_s2072" name="Visio" r:id="rId3" imgW="1897570" imgH="1739551" progId="">
                  <p:embed/>
                </p:oleObj>
              </mc:Choice>
              <mc:Fallback>
                <p:oleObj name="Visio" r:id="rId3" imgW="1897570" imgH="1739551"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2166938"/>
                        <a:ext cx="216058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Rectangle 3"/>
          <p:cNvSpPr>
            <a:spLocks noGrp="1" noChangeArrowheads="1"/>
          </p:cNvSpPr>
          <p:nvPr>
            <p:ph type="title"/>
          </p:nvPr>
        </p:nvSpPr>
        <p:spPr>
          <a:noFill/>
        </p:spPr>
        <p:txBody>
          <a:bodyPr/>
          <a:lstStyle/>
          <a:p>
            <a:pPr eaLnBrk="1" hangingPunct="1"/>
            <a:r>
              <a:rPr lang="en-US" altLang="zh-CN" smtClean="0"/>
              <a:t>ICMP Echo</a:t>
            </a:r>
            <a:r>
              <a:rPr lang="zh-CN" altLang="en-US" smtClean="0"/>
              <a:t>扫描</a:t>
            </a:r>
            <a:r>
              <a:rPr lang="en-US" altLang="zh-CN" smtClean="0"/>
              <a:t>(2/5)</a:t>
            </a:r>
          </a:p>
        </p:txBody>
      </p:sp>
      <p:graphicFrame>
        <p:nvGraphicFramePr>
          <p:cNvPr id="5123" name="Object 4"/>
          <p:cNvGraphicFramePr>
            <a:graphicFrameLocks noChangeAspect="1"/>
          </p:cNvGraphicFramePr>
          <p:nvPr/>
        </p:nvGraphicFramePr>
        <p:xfrm>
          <a:off x="539750" y="2060575"/>
          <a:ext cx="2232025" cy="2047875"/>
        </p:xfrm>
        <a:graphic>
          <a:graphicData uri="http://schemas.openxmlformats.org/presentationml/2006/ole">
            <mc:AlternateContent xmlns:mc="http://schemas.openxmlformats.org/markup-compatibility/2006">
              <mc:Choice xmlns:v="urn:schemas-microsoft-com:vml" Requires="v">
                <p:oleObj spid="_x0000_s2073" name="Visio" r:id="rId5" imgW="1897570" imgH="1739551" progId="">
                  <p:embed/>
                </p:oleObj>
              </mc:Choice>
              <mc:Fallback>
                <p:oleObj name="Visio" r:id="rId5" imgW="1897570" imgH="1739551"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060575"/>
                        <a:ext cx="22320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AutoShape 5"/>
          <p:cNvSpPr>
            <a:spLocks noChangeArrowheads="1"/>
          </p:cNvSpPr>
          <p:nvPr/>
        </p:nvSpPr>
        <p:spPr bwMode="auto">
          <a:xfrm>
            <a:off x="2700338" y="1987550"/>
            <a:ext cx="3816350" cy="792163"/>
          </a:xfrm>
          <a:prstGeom prst="rightArrow">
            <a:avLst>
              <a:gd name="adj1" fmla="val 50000"/>
              <a:gd name="adj2" fmla="val 120441"/>
            </a:avLst>
          </a:prstGeom>
          <a:solidFill>
            <a:schemeClr val="accent1"/>
          </a:solidFill>
          <a:ln w="9525">
            <a:solidFill>
              <a:schemeClr val="tx1"/>
            </a:solidFill>
            <a:miter lim="800000"/>
            <a:headEnd/>
            <a:tailEnd/>
          </a:ln>
        </p:spPr>
        <p:txBody>
          <a:bodyPr wrap="none" anchor="ctr"/>
          <a:lstStyle/>
          <a:p>
            <a:endParaRPr lang="zh-CN" altLang="en-US"/>
          </a:p>
        </p:txBody>
      </p:sp>
      <p:sp>
        <p:nvSpPr>
          <p:cNvPr id="12294" name="Text Box 6"/>
          <p:cNvSpPr txBox="1">
            <a:spLocks noChangeArrowheads="1"/>
          </p:cNvSpPr>
          <p:nvPr/>
        </p:nvSpPr>
        <p:spPr bwMode="auto">
          <a:xfrm>
            <a:off x="3000375" y="1700213"/>
            <a:ext cx="2298700" cy="457200"/>
          </a:xfrm>
          <a:prstGeom prst="rect">
            <a:avLst/>
          </a:prstGeom>
          <a:noFill/>
          <a:ln w="9525">
            <a:noFill/>
            <a:miter lim="800000"/>
            <a:headEnd/>
            <a:tailEnd/>
          </a:ln>
        </p:spPr>
        <p:txBody>
          <a:bodyPr wrap="none">
            <a:spAutoFit/>
          </a:bodyPr>
          <a:lstStyle/>
          <a:p>
            <a:r>
              <a:rPr kumimoji="1" lang="en-US" altLang="zh-CN" sz="2400" b="1">
                <a:solidFill>
                  <a:srgbClr val="000000"/>
                </a:solidFill>
                <a:latin typeface="Times New Roman" pitchFamily="18" charset="0"/>
              </a:rPr>
              <a:t>ICMP </a:t>
            </a:r>
            <a:r>
              <a:rPr kumimoji="1" lang="zh-CN" altLang="en-US" sz="2400" b="1">
                <a:solidFill>
                  <a:srgbClr val="000000"/>
                </a:solidFill>
                <a:latin typeface="Times New Roman" pitchFamily="18" charset="0"/>
              </a:rPr>
              <a:t>回送请求</a:t>
            </a:r>
          </a:p>
        </p:txBody>
      </p:sp>
      <p:sp>
        <p:nvSpPr>
          <p:cNvPr id="12295" name="Text Box 7"/>
          <p:cNvSpPr txBox="1">
            <a:spLocks noChangeArrowheads="1"/>
          </p:cNvSpPr>
          <p:nvPr/>
        </p:nvSpPr>
        <p:spPr bwMode="auto">
          <a:xfrm>
            <a:off x="3132138" y="3336925"/>
            <a:ext cx="2735262" cy="457200"/>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rPr>
              <a:t>未收到任何响应</a:t>
            </a:r>
          </a:p>
        </p:txBody>
      </p:sp>
      <p:sp>
        <p:nvSpPr>
          <p:cNvPr id="5128" name="Text Box 8"/>
          <p:cNvSpPr txBox="1">
            <a:spLocks noChangeArrowheads="1"/>
          </p:cNvSpPr>
          <p:nvPr/>
        </p:nvSpPr>
        <p:spPr bwMode="auto">
          <a:xfrm>
            <a:off x="1187450" y="4221163"/>
            <a:ext cx="1008063" cy="457200"/>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rPr>
              <a:t>黑客</a:t>
            </a:r>
          </a:p>
        </p:txBody>
      </p:sp>
      <p:sp>
        <p:nvSpPr>
          <p:cNvPr id="5129" name="Text Box 9"/>
          <p:cNvSpPr txBox="1">
            <a:spLocks noChangeArrowheads="1"/>
          </p:cNvSpPr>
          <p:nvPr/>
        </p:nvSpPr>
        <p:spPr bwMode="auto">
          <a:xfrm>
            <a:off x="6732588" y="4148138"/>
            <a:ext cx="1511300" cy="457200"/>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rPr>
              <a:t>目标主机</a:t>
            </a:r>
          </a:p>
        </p:txBody>
      </p:sp>
      <p:sp>
        <p:nvSpPr>
          <p:cNvPr id="12298" name="Text Box 10"/>
          <p:cNvSpPr txBox="1">
            <a:spLocks noChangeArrowheads="1"/>
          </p:cNvSpPr>
          <p:nvPr/>
        </p:nvSpPr>
        <p:spPr bwMode="auto">
          <a:xfrm>
            <a:off x="2843213" y="4843463"/>
            <a:ext cx="3248025" cy="457200"/>
          </a:xfrm>
          <a:prstGeom prst="rect">
            <a:avLst/>
          </a:prstGeom>
          <a:noFill/>
          <a:ln w="9525">
            <a:noFill/>
            <a:miter lim="800000"/>
            <a:headEnd/>
            <a:tailEnd/>
          </a:ln>
        </p:spPr>
        <p:txBody>
          <a:bodyPr wrap="none">
            <a:spAutoFit/>
          </a:bodyPr>
          <a:lstStyle/>
          <a:p>
            <a:r>
              <a:rPr kumimoji="1" lang="zh-CN" altLang="en-US" sz="2400" b="1">
                <a:solidFill>
                  <a:srgbClr val="FF3300"/>
                </a:solidFill>
                <a:latin typeface="Times New Roman" pitchFamily="18" charset="0"/>
                <a:ea typeface="黑体" pitchFamily="2" charset="-122"/>
              </a:rPr>
              <a:t>结论：目标主机未开机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wipe(left)">
                                      <p:cBhvr>
                                        <p:cTn id="7" dur="1000"/>
                                        <p:tgtEl>
                                          <p:spTgt spid="1229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293"/>
                                        </p:tgtEl>
                                        <p:attrNameLst>
                                          <p:attrName>style.visibility</p:attrName>
                                        </p:attrNameLst>
                                      </p:cBhvr>
                                      <p:to>
                                        <p:strVal val="visible"/>
                                      </p:to>
                                    </p:set>
                                    <p:animEffect transition="in" filter="wipe(left)">
                                      <p:cBhvr>
                                        <p:cTn id="10" dur="1000"/>
                                        <p:tgtEl>
                                          <p:spTgt spid="1229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295"/>
                                        </p:tgtEl>
                                        <p:attrNameLst>
                                          <p:attrName>style.visibility</p:attrName>
                                        </p:attrNameLst>
                                      </p:cBhvr>
                                      <p:to>
                                        <p:strVal val="visible"/>
                                      </p:to>
                                    </p:set>
                                    <p:animEffect transition="in" filter="blinds(horizontal)">
                                      <p:cBhvr>
                                        <p:cTn id="15" dur="500"/>
                                        <p:tgtEl>
                                          <p:spTgt spid="1229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298"/>
                                        </p:tgtEl>
                                        <p:attrNameLst>
                                          <p:attrName>style.visibility</p:attrName>
                                        </p:attrNameLst>
                                      </p:cBhvr>
                                      <p:to>
                                        <p:strVal val="visible"/>
                                      </p:to>
                                    </p:set>
                                    <p:animEffect transition="in" filter="blinds(horizontal)">
                                      <p:cBhvr>
                                        <p:cTn id="20" dur="500"/>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p:bldP spid="12294" grpId="0"/>
      <p:bldP spid="12295" grpId="0"/>
      <p:bldP spid="1229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t>ICMP Echo</a:t>
            </a:r>
            <a:r>
              <a:rPr lang="zh-CN" altLang="en-US" smtClean="0"/>
              <a:t>扫描</a:t>
            </a:r>
            <a:r>
              <a:rPr lang="en-US" altLang="zh-CN" smtClean="0"/>
              <a:t>(3/5)</a:t>
            </a:r>
          </a:p>
        </p:txBody>
      </p:sp>
      <p:sp>
        <p:nvSpPr>
          <p:cNvPr id="27651" name="Rectangle 3"/>
          <p:cNvSpPr>
            <a:spLocks noGrp="1" noChangeArrowheads="1"/>
          </p:cNvSpPr>
          <p:nvPr>
            <p:ph type="body" idx="1"/>
          </p:nvPr>
        </p:nvSpPr>
        <p:spPr>
          <a:xfrm>
            <a:off x="544513" y="1335088"/>
            <a:ext cx="7772400" cy="4114800"/>
          </a:xfrm>
        </p:spPr>
        <p:txBody>
          <a:bodyPr/>
          <a:lstStyle/>
          <a:p>
            <a:pPr eaLnBrk="1" hangingPunct="1"/>
            <a:r>
              <a:rPr lang="zh-CN" altLang="en-US" dirty="0" smtClean="0"/>
              <a:t>示例</a:t>
            </a:r>
          </a:p>
          <a:p>
            <a:pPr eaLnBrk="1" hangingPunct="1"/>
            <a:endParaRPr lang="zh-CN" altLang="en-US" dirty="0" smtClean="0"/>
          </a:p>
          <a:p>
            <a:pPr eaLnBrk="1" hangingPunct="1"/>
            <a:endParaRPr lang="en-US" altLang="zh-CN" dirty="0" smtClean="0"/>
          </a:p>
        </p:txBody>
      </p:sp>
      <p:sp>
        <p:nvSpPr>
          <p:cNvPr id="13316" name="Text Box 4"/>
          <p:cNvSpPr txBox="1">
            <a:spLocks noChangeArrowheads="1"/>
          </p:cNvSpPr>
          <p:nvPr/>
        </p:nvSpPr>
        <p:spPr bwMode="auto">
          <a:xfrm>
            <a:off x="798513" y="1763713"/>
            <a:ext cx="7086600" cy="4473575"/>
          </a:xfrm>
          <a:prstGeom prst="rect">
            <a:avLst/>
          </a:prstGeom>
          <a:noFill/>
          <a:ln w="9525">
            <a:noFill/>
            <a:miter lim="800000"/>
            <a:headEnd/>
            <a:tailEnd/>
          </a:ln>
        </p:spPr>
        <p:txBody>
          <a:bodyPr wrap="none">
            <a:spAutoFit/>
          </a:bodyPr>
          <a:lstStyle/>
          <a:p>
            <a:r>
              <a:rPr kumimoji="1" lang="en-US" altLang="zh-CN" sz="2400" b="1">
                <a:solidFill>
                  <a:srgbClr val="000000"/>
                </a:solidFill>
                <a:latin typeface="Times New Roman" pitchFamily="18" charset="0"/>
              </a:rPr>
              <a:t>D:\&gt;ping 10.65.19.8</a:t>
            </a:r>
          </a:p>
          <a:p>
            <a:endParaRPr kumimoji="1" lang="en-US" altLang="zh-CN" sz="2400" b="1">
              <a:solidFill>
                <a:srgbClr val="000000"/>
              </a:solidFill>
              <a:latin typeface="Times New Roman" pitchFamily="18" charset="0"/>
            </a:endParaRPr>
          </a:p>
          <a:p>
            <a:r>
              <a:rPr kumimoji="1" lang="en-US" altLang="zh-CN" sz="2400" b="1">
                <a:solidFill>
                  <a:srgbClr val="000000"/>
                </a:solidFill>
                <a:latin typeface="Times New Roman" pitchFamily="18" charset="0"/>
              </a:rPr>
              <a:t>Pinging 10.65.19.8 with 32 bytes of data:</a:t>
            </a:r>
          </a:p>
          <a:p>
            <a:r>
              <a:rPr kumimoji="1" lang="en-US" altLang="zh-CN" sz="2400" b="1">
                <a:solidFill>
                  <a:srgbClr val="000000"/>
                </a:solidFill>
                <a:latin typeface="Times New Roman" pitchFamily="18" charset="0"/>
              </a:rPr>
              <a:t>Reply from 10.65.19.8: bytes=32 time&lt;1ms TTL=128</a:t>
            </a:r>
          </a:p>
          <a:p>
            <a:r>
              <a:rPr kumimoji="1" lang="en-US" altLang="zh-CN" sz="2400" b="1">
                <a:solidFill>
                  <a:srgbClr val="000000"/>
                </a:solidFill>
                <a:latin typeface="Times New Roman" pitchFamily="18" charset="0"/>
              </a:rPr>
              <a:t>Reply from 10.65.19.8: bytes=32 time&lt;1ms TTL=128</a:t>
            </a:r>
          </a:p>
          <a:p>
            <a:r>
              <a:rPr kumimoji="1" lang="en-US" altLang="zh-CN" sz="2400" b="1">
                <a:solidFill>
                  <a:srgbClr val="000000"/>
                </a:solidFill>
                <a:latin typeface="Times New Roman" pitchFamily="18" charset="0"/>
              </a:rPr>
              <a:t>Reply from 10.65.19.8: bytes=32 time&lt;1ms TTL=128</a:t>
            </a:r>
          </a:p>
          <a:p>
            <a:r>
              <a:rPr kumimoji="1" lang="en-US" altLang="zh-CN" sz="2400" b="1">
                <a:solidFill>
                  <a:srgbClr val="000000"/>
                </a:solidFill>
                <a:latin typeface="Times New Roman" pitchFamily="18" charset="0"/>
              </a:rPr>
              <a:t>Reply from 10.65.19.8: bytes=32 time&lt;1ms TTL=128</a:t>
            </a:r>
          </a:p>
          <a:p>
            <a:endParaRPr kumimoji="1" lang="en-US" altLang="zh-CN" sz="2400" b="1">
              <a:solidFill>
                <a:srgbClr val="000000"/>
              </a:solidFill>
              <a:latin typeface="Times New Roman" pitchFamily="18" charset="0"/>
            </a:endParaRPr>
          </a:p>
          <a:p>
            <a:r>
              <a:rPr kumimoji="1" lang="en-US" altLang="zh-CN" sz="2400" b="1">
                <a:solidFill>
                  <a:srgbClr val="000000"/>
                </a:solidFill>
                <a:latin typeface="Times New Roman" pitchFamily="18" charset="0"/>
              </a:rPr>
              <a:t>Ping statistics for 10.65.19.8:</a:t>
            </a:r>
          </a:p>
          <a:p>
            <a:r>
              <a:rPr kumimoji="1" lang="en-US" altLang="zh-CN" sz="2400" b="1">
                <a:solidFill>
                  <a:srgbClr val="000000"/>
                </a:solidFill>
                <a:latin typeface="Times New Roman" pitchFamily="18" charset="0"/>
              </a:rPr>
              <a:t>    Packets: Sent = 4, Received = 4, Lost = 0 (0% loss),</a:t>
            </a:r>
          </a:p>
          <a:p>
            <a:r>
              <a:rPr kumimoji="1" lang="en-US" altLang="zh-CN" sz="2400" b="1">
                <a:solidFill>
                  <a:srgbClr val="000000"/>
                </a:solidFill>
                <a:latin typeface="Times New Roman" pitchFamily="18" charset="0"/>
              </a:rPr>
              <a:t>Approximate round trip times in milli-seconds:</a:t>
            </a:r>
          </a:p>
          <a:p>
            <a:r>
              <a:rPr kumimoji="1" lang="en-US" altLang="zh-CN" sz="2400" b="1">
                <a:solidFill>
                  <a:srgbClr val="000000"/>
                </a:solidFill>
                <a:latin typeface="Times New Roman" pitchFamily="18" charset="0"/>
              </a:rPr>
              <a:t>    Minimum = 0ms, Maximum = 0ms, Average = 0ms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up)">
                                      <p:cBhvr>
                                        <p:cTn id="7" dur="20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ICMP Echo</a:t>
            </a:r>
            <a:r>
              <a:rPr lang="zh-CN" altLang="en-US" smtClean="0"/>
              <a:t>扫描</a:t>
            </a:r>
            <a:r>
              <a:rPr lang="en-US" altLang="zh-CN" smtClean="0"/>
              <a:t>(4/5)</a:t>
            </a:r>
          </a:p>
        </p:txBody>
      </p:sp>
      <p:sp>
        <p:nvSpPr>
          <p:cNvPr id="28675" name="Rectangle 3"/>
          <p:cNvSpPr>
            <a:spLocks noGrp="1" noChangeArrowheads="1"/>
          </p:cNvSpPr>
          <p:nvPr>
            <p:ph type="body" idx="1"/>
          </p:nvPr>
        </p:nvSpPr>
        <p:spPr>
          <a:xfrm>
            <a:off x="639763" y="1373188"/>
            <a:ext cx="7772400" cy="4114800"/>
          </a:xfrm>
        </p:spPr>
        <p:txBody>
          <a:bodyPr/>
          <a:lstStyle/>
          <a:p>
            <a:pPr eaLnBrk="1" hangingPunct="1"/>
            <a:r>
              <a:rPr lang="zh-CN" altLang="en-US" dirty="0" smtClean="0"/>
              <a:t>示例</a:t>
            </a:r>
          </a:p>
        </p:txBody>
      </p:sp>
      <p:sp>
        <p:nvSpPr>
          <p:cNvPr id="14340" name="Text Box 4"/>
          <p:cNvSpPr txBox="1">
            <a:spLocks noChangeArrowheads="1"/>
          </p:cNvSpPr>
          <p:nvPr/>
        </p:nvSpPr>
        <p:spPr bwMode="auto">
          <a:xfrm>
            <a:off x="849313" y="1920875"/>
            <a:ext cx="7391400" cy="4108450"/>
          </a:xfrm>
          <a:prstGeom prst="rect">
            <a:avLst/>
          </a:prstGeom>
          <a:noFill/>
          <a:ln w="9525">
            <a:noFill/>
            <a:miter lim="800000"/>
            <a:headEnd/>
            <a:tailEnd/>
          </a:ln>
        </p:spPr>
        <p:txBody>
          <a:bodyPr wrap="none">
            <a:spAutoFit/>
          </a:bodyPr>
          <a:lstStyle/>
          <a:p>
            <a:r>
              <a:rPr kumimoji="1" lang="en-US" altLang="zh-CN" sz="2400" b="1" dirty="0">
                <a:solidFill>
                  <a:srgbClr val="000000"/>
                </a:solidFill>
                <a:latin typeface="Times New Roman" pitchFamily="18" charset="0"/>
              </a:rPr>
              <a:t>D:\&gt;ping 10.65.19.10</a:t>
            </a:r>
          </a:p>
          <a:p>
            <a:endParaRPr kumimoji="1" lang="en-US" altLang="zh-CN" sz="2400" b="1" dirty="0">
              <a:solidFill>
                <a:srgbClr val="000000"/>
              </a:solidFill>
              <a:latin typeface="Times New Roman" pitchFamily="18" charset="0"/>
            </a:endParaRPr>
          </a:p>
          <a:p>
            <a:r>
              <a:rPr kumimoji="1" lang="en-US" altLang="zh-CN" sz="2400" b="1" dirty="0">
                <a:solidFill>
                  <a:srgbClr val="000000"/>
                </a:solidFill>
                <a:latin typeface="Times New Roman" pitchFamily="18" charset="0"/>
              </a:rPr>
              <a:t>Pinging 10.65.19.10 with 32 bytes of data:</a:t>
            </a:r>
          </a:p>
          <a:p>
            <a:endParaRPr kumimoji="1" lang="en-US" altLang="zh-CN" sz="2400" b="1" dirty="0">
              <a:solidFill>
                <a:srgbClr val="000000"/>
              </a:solidFill>
              <a:latin typeface="Times New Roman" pitchFamily="18" charset="0"/>
            </a:endParaRPr>
          </a:p>
          <a:p>
            <a:r>
              <a:rPr kumimoji="1" lang="en-US" altLang="zh-CN" sz="2400" b="1" dirty="0">
                <a:solidFill>
                  <a:srgbClr val="000000"/>
                </a:solidFill>
                <a:latin typeface="Times New Roman" pitchFamily="18" charset="0"/>
              </a:rPr>
              <a:t>Request timed out.</a:t>
            </a:r>
          </a:p>
          <a:p>
            <a:r>
              <a:rPr kumimoji="1" lang="en-US" altLang="zh-CN" sz="2400" b="1" dirty="0">
                <a:solidFill>
                  <a:srgbClr val="000000"/>
                </a:solidFill>
                <a:latin typeface="Times New Roman" pitchFamily="18" charset="0"/>
              </a:rPr>
              <a:t>Request timed out.</a:t>
            </a:r>
          </a:p>
          <a:p>
            <a:r>
              <a:rPr kumimoji="1" lang="en-US" altLang="zh-CN" sz="2400" b="1" dirty="0">
                <a:solidFill>
                  <a:srgbClr val="000000"/>
                </a:solidFill>
                <a:latin typeface="Times New Roman" pitchFamily="18" charset="0"/>
              </a:rPr>
              <a:t>Request timed out.</a:t>
            </a:r>
          </a:p>
          <a:p>
            <a:r>
              <a:rPr kumimoji="1" lang="en-US" altLang="zh-CN" sz="2400" b="1" dirty="0">
                <a:solidFill>
                  <a:srgbClr val="000000"/>
                </a:solidFill>
                <a:latin typeface="Times New Roman" pitchFamily="18" charset="0"/>
              </a:rPr>
              <a:t>Request timed out.</a:t>
            </a:r>
          </a:p>
          <a:p>
            <a:endParaRPr kumimoji="1" lang="en-US" altLang="zh-CN" sz="2400" b="1" dirty="0">
              <a:solidFill>
                <a:srgbClr val="000000"/>
              </a:solidFill>
              <a:latin typeface="Times New Roman" pitchFamily="18" charset="0"/>
            </a:endParaRPr>
          </a:p>
          <a:p>
            <a:r>
              <a:rPr kumimoji="1" lang="en-US" altLang="zh-CN" sz="2400" b="1" dirty="0">
                <a:solidFill>
                  <a:srgbClr val="000000"/>
                </a:solidFill>
                <a:latin typeface="Times New Roman" pitchFamily="18" charset="0"/>
              </a:rPr>
              <a:t>Ping statistics for 10.65.19.10:</a:t>
            </a:r>
          </a:p>
          <a:p>
            <a:r>
              <a:rPr kumimoji="1" lang="en-US" altLang="zh-CN" sz="2400" b="1" dirty="0">
                <a:solidFill>
                  <a:srgbClr val="000000"/>
                </a:solidFill>
                <a:latin typeface="Times New Roman" pitchFamily="18" charset="0"/>
              </a:rPr>
              <a:t>    Packets: Sent = 4, Received = 0, Lost = 4 (100% loss),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wipe(up)">
                                      <p:cBhvr>
                                        <p:cTn id="7" dur="20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ICMP Echo</a:t>
            </a:r>
            <a:r>
              <a:rPr lang="zh-CN" altLang="en-US" smtClean="0"/>
              <a:t>扫描</a:t>
            </a:r>
            <a:r>
              <a:rPr lang="en-US" altLang="zh-CN" smtClean="0"/>
              <a:t>(5/5)</a:t>
            </a:r>
          </a:p>
        </p:txBody>
      </p:sp>
      <p:sp>
        <p:nvSpPr>
          <p:cNvPr id="29699" name="Rectangle 3"/>
          <p:cNvSpPr>
            <a:spLocks noGrp="1" noChangeArrowheads="1"/>
          </p:cNvSpPr>
          <p:nvPr>
            <p:ph type="body" idx="1"/>
          </p:nvPr>
        </p:nvSpPr>
        <p:spPr/>
        <p:txBody>
          <a:bodyPr/>
          <a:lstStyle/>
          <a:p>
            <a:pPr eaLnBrk="1" hangingPunct="1"/>
            <a:r>
              <a:rPr lang="en-US" altLang="zh-CN" smtClean="0"/>
              <a:t>Broadcast ICMP</a:t>
            </a:r>
            <a:r>
              <a:rPr lang="zh-CN" altLang="en-US" smtClean="0">
                <a:latin typeface="黑体" pitchFamily="2" charset="-122"/>
              </a:rPr>
              <a:t>扫描</a:t>
            </a:r>
          </a:p>
          <a:p>
            <a:pPr lvl="1" eaLnBrk="1" hangingPunct="1"/>
            <a:r>
              <a:rPr lang="zh-CN" altLang="en-US" smtClean="0">
                <a:latin typeface="黑体" pitchFamily="2" charset="-122"/>
              </a:rPr>
              <a:t>将</a:t>
            </a:r>
            <a:r>
              <a:rPr lang="en-US" altLang="zh-CN" smtClean="0">
                <a:latin typeface="黑体" pitchFamily="2" charset="-122"/>
              </a:rPr>
              <a:t>ICMP</a:t>
            </a:r>
            <a:r>
              <a:rPr lang="zh-CN" altLang="en-US" smtClean="0">
                <a:latin typeface="黑体" pitchFamily="2" charset="-122"/>
              </a:rPr>
              <a:t>请求包的目标地址设为广播地址或网络地址，则可以探测广播域或整个网络范围内的主机。</a:t>
            </a:r>
          </a:p>
          <a:p>
            <a:pPr lvl="1" eaLnBrk="1" hangingPunct="1"/>
            <a:r>
              <a:rPr lang="zh-CN" altLang="en-US" smtClean="0">
                <a:latin typeface="黑体" pitchFamily="2" charset="-122"/>
              </a:rPr>
              <a:t>缺点：</a:t>
            </a:r>
          </a:p>
          <a:p>
            <a:pPr lvl="2" eaLnBrk="1" hangingPunct="1"/>
            <a:r>
              <a:rPr lang="zh-CN" altLang="en-US" smtClean="0">
                <a:solidFill>
                  <a:srgbClr val="000000"/>
                </a:solidFill>
                <a:latin typeface="黑体" pitchFamily="2" charset="-122"/>
              </a:rPr>
              <a:t>只适合于</a:t>
            </a:r>
            <a:r>
              <a:rPr lang="en-US" altLang="zh-CN" smtClean="0">
                <a:solidFill>
                  <a:srgbClr val="000000"/>
                </a:solidFill>
                <a:latin typeface="黑体" pitchFamily="2" charset="-122"/>
              </a:rPr>
              <a:t>UNIX/Linux</a:t>
            </a:r>
            <a:r>
              <a:rPr lang="zh-CN" altLang="en-US" smtClean="0">
                <a:solidFill>
                  <a:srgbClr val="000000"/>
                </a:solidFill>
                <a:latin typeface="黑体" pitchFamily="2" charset="-122"/>
              </a:rPr>
              <a:t>系统，</a:t>
            </a:r>
            <a:r>
              <a:rPr lang="en-US" altLang="zh-CN" smtClean="0">
                <a:solidFill>
                  <a:srgbClr val="000000"/>
                </a:solidFill>
                <a:latin typeface="黑体" pitchFamily="2" charset="-122"/>
              </a:rPr>
              <a:t>Windows </a:t>
            </a:r>
            <a:r>
              <a:rPr lang="zh-CN" altLang="en-US" smtClean="0">
                <a:solidFill>
                  <a:srgbClr val="000000"/>
                </a:solidFill>
                <a:latin typeface="黑体" pitchFamily="2" charset="-122"/>
              </a:rPr>
              <a:t>会忽略这种请求包；</a:t>
            </a:r>
          </a:p>
          <a:p>
            <a:pPr lvl="2" eaLnBrk="1" hangingPunct="1"/>
            <a:r>
              <a:rPr lang="zh-CN" altLang="en-US" smtClean="0">
                <a:solidFill>
                  <a:srgbClr val="000000"/>
                </a:solidFill>
                <a:latin typeface="黑体" pitchFamily="2" charset="-122"/>
              </a:rPr>
              <a:t>这种扫描方式容易引起广播风暴</a:t>
            </a:r>
          </a:p>
          <a:p>
            <a:pPr eaLnBrk="1" hangingPunct="1"/>
            <a:endParaRPr lang="en-US" altLang="zh-CN" smtClean="0">
              <a:latin typeface="黑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ICMP Non-Echo</a:t>
            </a:r>
            <a:r>
              <a:rPr lang="zh-CN" altLang="en-US" smtClean="0"/>
              <a:t>扫描</a:t>
            </a:r>
          </a:p>
        </p:txBody>
      </p:sp>
      <p:sp>
        <p:nvSpPr>
          <p:cNvPr id="30723" name="Rectangle 3"/>
          <p:cNvSpPr>
            <a:spLocks noGrp="1" noChangeArrowheads="1"/>
          </p:cNvSpPr>
          <p:nvPr>
            <p:ph type="body" idx="1"/>
          </p:nvPr>
        </p:nvSpPr>
        <p:spPr>
          <a:xfrm>
            <a:off x="658813" y="1354138"/>
            <a:ext cx="7772400" cy="4114800"/>
          </a:xfrm>
        </p:spPr>
        <p:txBody>
          <a:bodyPr/>
          <a:lstStyle/>
          <a:p>
            <a:pPr eaLnBrk="1" hangingPunct="1">
              <a:lnSpc>
                <a:spcPct val="90000"/>
              </a:lnSpc>
            </a:pPr>
            <a:r>
              <a:rPr lang="zh-CN" altLang="en-US" dirty="0" smtClean="0"/>
              <a:t>利用其它类型的</a:t>
            </a:r>
            <a:r>
              <a:rPr lang="en-US" altLang="zh-CN" dirty="0" smtClean="0"/>
              <a:t>ICMP</a:t>
            </a:r>
            <a:r>
              <a:rPr lang="zh-CN" altLang="en-US" dirty="0" smtClean="0"/>
              <a:t>报文进行扫描</a:t>
            </a:r>
          </a:p>
        </p:txBody>
      </p:sp>
      <p:graphicFrame>
        <p:nvGraphicFramePr>
          <p:cNvPr id="15364" name="Group 4"/>
          <p:cNvGraphicFramePr>
            <a:graphicFrameLocks noGrp="1"/>
          </p:cNvGraphicFramePr>
          <p:nvPr/>
        </p:nvGraphicFramePr>
        <p:xfrm>
          <a:off x="611188" y="1968500"/>
          <a:ext cx="7848600" cy="4053840"/>
        </p:xfrm>
        <a:graphic>
          <a:graphicData uri="http://schemas.openxmlformats.org/drawingml/2006/table">
            <a:tbl>
              <a:tblPr/>
              <a:tblGrid>
                <a:gridCol w="2133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ICMP </a:t>
                      </a:r>
                      <a:r>
                        <a:rPr kumimoji="0" lang="zh-CN" altLang="en-US" sz="2000" b="1" i="0" u="none" strike="noStrike" cap="none" normalizeH="0" baseline="0" smtClean="0">
                          <a:ln>
                            <a:noFill/>
                          </a:ln>
                          <a:solidFill>
                            <a:srgbClr val="000000"/>
                          </a:solidFill>
                          <a:effectLst/>
                          <a:latin typeface="Arial" charset="0"/>
                          <a:ea typeface="宋体" charset="-122"/>
                        </a:rPr>
                        <a:t>报文种类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类型的值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ICMP</a:t>
                      </a:r>
                      <a:r>
                        <a:rPr kumimoji="0" lang="zh-CN" altLang="en-US" sz="2000" b="1" i="0" u="none" strike="noStrike" cap="none" normalizeH="0" baseline="0" smtClean="0">
                          <a:ln>
                            <a:noFill/>
                          </a:ln>
                          <a:solidFill>
                            <a:srgbClr val="000000"/>
                          </a:solidFill>
                          <a:effectLst/>
                          <a:latin typeface="Arial" charset="0"/>
                          <a:ea typeface="宋体" charset="-122"/>
                        </a:rPr>
                        <a:t>报文的类型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row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smtClean="0">
                        <a:ln>
                          <a:noFill/>
                        </a:ln>
                        <a:solidFill>
                          <a:srgbClr val="000000"/>
                        </a:solidFill>
                        <a:effectLst/>
                        <a:latin typeface="Arial" charset="0"/>
                        <a:ea typeface="宋体"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smtClean="0">
                        <a:ln>
                          <a:noFill/>
                        </a:ln>
                        <a:solidFill>
                          <a:srgbClr val="000000"/>
                        </a:solidFill>
                        <a:effectLst/>
                        <a:latin typeface="Arial" charset="0"/>
                        <a:ea typeface="宋体"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差错报告报文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终点不可达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源站抑制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时间超过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参数问题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改变路由</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smtClean="0">
                        <a:ln>
                          <a:noFill/>
                        </a:ln>
                        <a:solidFill>
                          <a:srgbClr val="000000"/>
                        </a:solidFill>
                        <a:effectLst/>
                        <a:latin typeface="Arial" charset="0"/>
                        <a:ea typeface="宋体"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询问报文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8</a:t>
                      </a:r>
                      <a:r>
                        <a:rPr kumimoji="0" lang="zh-CN" altLang="en-US" sz="2000" b="1" i="0" u="none" strike="noStrike" cap="none" normalizeH="0" baseline="0" smtClean="0">
                          <a:ln>
                            <a:noFill/>
                          </a:ln>
                          <a:solidFill>
                            <a:srgbClr val="000000"/>
                          </a:solidFill>
                          <a:effectLst/>
                          <a:latin typeface="Arial" charset="0"/>
                          <a:ea typeface="宋体" charset="-122"/>
                        </a:rPr>
                        <a:t>或</a:t>
                      </a:r>
                      <a:r>
                        <a:rPr kumimoji="0" lang="en-US" altLang="zh-CN" sz="2000" b="1" i="0" u="none" strike="noStrike" cap="none" normalizeH="0" baseline="0" smtClean="0">
                          <a:ln>
                            <a:noFill/>
                          </a:ln>
                          <a:solidFill>
                            <a:srgbClr val="000000"/>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回送请求或回答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13</a:t>
                      </a:r>
                      <a:r>
                        <a:rPr kumimoji="0" lang="zh-CN" altLang="en-US" sz="2000" b="1" i="0" u="none" strike="noStrike" cap="none" normalizeH="0" baseline="0" smtClean="0">
                          <a:ln>
                            <a:noFill/>
                          </a:ln>
                          <a:solidFill>
                            <a:srgbClr val="000000"/>
                          </a:solidFill>
                          <a:effectLst/>
                          <a:latin typeface="Arial" charset="0"/>
                          <a:ea typeface="宋体" charset="-122"/>
                        </a:rPr>
                        <a:t>或</a:t>
                      </a:r>
                      <a:r>
                        <a:rPr kumimoji="0" lang="en-US" altLang="zh-CN" sz="2000" b="1" i="0" u="none" strike="noStrike" cap="none" normalizeH="0" baseline="0" smtClean="0">
                          <a:ln>
                            <a:noFill/>
                          </a:ln>
                          <a:solidFill>
                            <a:srgbClr val="000000"/>
                          </a:solidFill>
                          <a:effectLst/>
                          <a:latin typeface="Arial" charset="0"/>
                          <a:ea typeface="宋体" charset="-122"/>
                        </a:rPr>
                        <a:t>14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时间戳请求或回答</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17</a:t>
                      </a:r>
                      <a:r>
                        <a:rPr kumimoji="0" lang="zh-CN" altLang="en-US" sz="2000" b="1" i="0" u="none" strike="noStrike" cap="none" normalizeH="0" baseline="0" smtClean="0">
                          <a:ln>
                            <a:noFill/>
                          </a:ln>
                          <a:solidFill>
                            <a:srgbClr val="000000"/>
                          </a:solidFill>
                          <a:effectLst/>
                          <a:latin typeface="Arial" charset="0"/>
                          <a:ea typeface="宋体" charset="-122"/>
                        </a:rPr>
                        <a:t>或</a:t>
                      </a:r>
                      <a:r>
                        <a:rPr kumimoji="0" lang="en-US" altLang="zh-CN" sz="2000" b="1" i="0" u="none" strike="noStrike" cap="none" normalizeH="0" baseline="0" smtClean="0">
                          <a:ln>
                            <a:noFill/>
                          </a:ln>
                          <a:solidFill>
                            <a:srgbClr val="000000"/>
                          </a:solidFill>
                          <a:effectLst/>
                          <a:latin typeface="Arial" charset="0"/>
                          <a:ea typeface="宋体" charset="-122"/>
                        </a:rPr>
                        <a:t>18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地址掩码请求或回答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10</a:t>
                      </a:r>
                      <a:r>
                        <a:rPr kumimoji="0" lang="zh-CN" altLang="en-US" sz="2000" b="1" i="0" u="none" strike="noStrike" cap="none" normalizeH="0" baseline="0" smtClean="0">
                          <a:ln>
                            <a:noFill/>
                          </a:ln>
                          <a:solidFill>
                            <a:srgbClr val="000000"/>
                          </a:solidFill>
                          <a:effectLst/>
                          <a:latin typeface="Arial" charset="0"/>
                          <a:ea typeface="宋体" charset="-122"/>
                        </a:rPr>
                        <a:t>或</a:t>
                      </a:r>
                      <a:r>
                        <a:rPr kumimoji="0" lang="en-US" altLang="zh-CN" sz="2000" b="1" i="0" u="none" strike="noStrike" cap="none" normalizeH="0" baseline="0" smtClean="0">
                          <a:ln>
                            <a:noFill/>
                          </a:ln>
                          <a:solidFill>
                            <a:srgbClr val="000000"/>
                          </a:solidFill>
                          <a:effectLst/>
                          <a:latin typeface="Arial" charset="0"/>
                          <a:ea typeface="宋体" charset="-122"/>
                        </a:rPr>
                        <a:t>9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路由器询问或通告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5403" name="Rectangle 43"/>
          <p:cNvSpPr>
            <a:spLocks noChangeArrowheads="1"/>
          </p:cNvSpPr>
          <p:nvPr/>
        </p:nvSpPr>
        <p:spPr bwMode="auto">
          <a:xfrm>
            <a:off x="2627313" y="4724400"/>
            <a:ext cx="5975350" cy="1368425"/>
          </a:xfrm>
          <a:prstGeom prst="rect">
            <a:avLst/>
          </a:prstGeom>
          <a:noFill/>
          <a:ln w="57150">
            <a:solidFill>
              <a:schemeClr val="hlink"/>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03"/>
                                        </p:tgtEl>
                                        <p:attrNameLst>
                                          <p:attrName>style.visibility</p:attrName>
                                        </p:attrNameLst>
                                      </p:cBhvr>
                                      <p:to>
                                        <p:strVal val="visible"/>
                                      </p:to>
                                    </p:set>
                                    <p:animEffect transition="in" filter="box(in)">
                                      <p:cBhvr>
                                        <p:cTn id="7" dur="2000"/>
                                        <p:tgtEl>
                                          <p:spTgt spid="15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t>ICMP</a:t>
            </a:r>
            <a:r>
              <a:rPr lang="zh-CN" altLang="en-US" smtClean="0"/>
              <a:t>扫描的问题</a:t>
            </a:r>
          </a:p>
        </p:txBody>
      </p:sp>
      <p:sp>
        <p:nvSpPr>
          <p:cNvPr id="16387" name="Rectangle 3"/>
          <p:cNvSpPr>
            <a:spLocks noGrp="1" noChangeArrowheads="1"/>
          </p:cNvSpPr>
          <p:nvPr>
            <p:ph type="body" idx="1"/>
          </p:nvPr>
        </p:nvSpPr>
        <p:spPr/>
        <p:txBody>
          <a:bodyPr/>
          <a:lstStyle/>
          <a:p>
            <a:pPr eaLnBrk="1" hangingPunct="1">
              <a:lnSpc>
                <a:spcPct val="150000"/>
              </a:lnSpc>
            </a:pPr>
            <a:r>
              <a:rPr lang="zh-CN" altLang="en-US" dirty="0" smtClean="0"/>
              <a:t>很多企业防火墙对</a:t>
            </a:r>
            <a:r>
              <a:rPr lang="en-US" altLang="zh-CN" dirty="0" smtClean="0"/>
              <a:t>ICMP</a:t>
            </a:r>
            <a:r>
              <a:rPr lang="zh-CN" altLang="en-US" dirty="0" smtClean="0"/>
              <a:t>回送请求报文进行过滤，使其无法到达目标主机。</a:t>
            </a:r>
          </a:p>
          <a:p>
            <a:pPr eaLnBrk="1" hangingPunct="1">
              <a:lnSpc>
                <a:spcPct val="150000"/>
              </a:lnSpc>
            </a:pPr>
            <a:r>
              <a:rPr lang="zh-CN" altLang="en-US" dirty="0" smtClean="0"/>
              <a:t>主机上安装的个人防火墙往往也对</a:t>
            </a:r>
            <a:r>
              <a:rPr lang="en-US" altLang="zh-CN" dirty="0" smtClean="0"/>
              <a:t>ICMP</a:t>
            </a:r>
            <a:r>
              <a:rPr lang="zh-CN" altLang="en-US" dirty="0" smtClean="0"/>
              <a:t>报文进行阻断。</a:t>
            </a:r>
          </a:p>
          <a:p>
            <a:pPr eaLnBrk="1" hangingPunct="1">
              <a:lnSpc>
                <a:spcPct val="150000"/>
              </a:lnSpc>
            </a:pPr>
            <a:r>
              <a:rPr lang="zh-CN" altLang="en-US" dirty="0" smtClean="0"/>
              <a:t>解决办法：使用</a:t>
            </a:r>
            <a:r>
              <a:rPr lang="en-US" altLang="zh-CN" dirty="0" smtClean="0">
                <a:solidFill>
                  <a:srgbClr val="FF3300"/>
                </a:solidFill>
              </a:rPr>
              <a:t>IP</a:t>
            </a:r>
            <a:r>
              <a:rPr lang="zh-CN" altLang="en-US" dirty="0" smtClean="0">
                <a:solidFill>
                  <a:srgbClr val="FF3300"/>
                </a:solidFill>
              </a:rPr>
              <a:t>数据报</a:t>
            </a:r>
            <a:r>
              <a:rPr lang="zh-CN" altLang="en-US" dirty="0" smtClean="0"/>
              <a:t>进行扫描。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7" dur="500"/>
                                        <p:tgtEl>
                                          <p:spTgt spid="16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46163" y="215900"/>
            <a:ext cx="7497762" cy="792163"/>
          </a:xfrm>
          <a:noFill/>
        </p:spPr>
        <p:txBody>
          <a:bodyPr/>
          <a:lstStyle/>
          <a:p>
            <a:pPr eaLnBrk="1" hangingPunct="1"/>
            <a:r>
              <a:rPr lang="en-US" altLang="zh-CN" dirty="0" smtClean="0"/>
              <a:t>(</a:t>
            </a:r>
            <a:r>
              <a:rPr lang="zh-CN" altLang="en-US" dirty="0" smtClean="0"/>
              <a:t>二）基于</a:t>
            </a:r>
            <a:r>
              <a:rPr lang="en-US" altLang="zh-CN" dirty="0" smtClean="0"/>
              <a:t>IP</a:t>
            </a:r>
            <a:r>
              <a:rPr lang="zh-CN" altLang="en-US" dirty="0" smtClean="0"/>
              <a:t>异常分组的扫描</a:t>
            </a:r>
          </a:p>
        </p:txBody>
      </p:sp>
      <p:grpSp>
        <p:nvGrpSpPr>
          <p:cNvPr id="2" name="Group 3"/>
          <p:cNvGrpSpPr>
            <a:grpSpLocks/>
          </p:cNvGrpSpPr>
          <p:nvPr/>
        </p:nvGrpSpPr>
        <p:grpSpPr bwMode="auto">
          <a:xfrm>
            <a:off x="17463" y="1238250"/>
            <a:ext cx="8675687" cy="4960938"/>
            <a:chOff x="11" y="780"/>
            <a:chExt cx="5465" cy="3125"/>
          </a:xfrm>
        </p:grpSpPr>
        <p:sp>
          <p:nvSpPr>
            <p:cNvPr id="32772" name="Line 4"/>
            <p:cNvSpPr>
              <a:spLocks noChangeShapeType="1"/>
            </p:cNvSpPr>
            <p:nvPr/>
          </p:nvSpPr>
          <p:spPr bwMode="auto">
            <a:xfrm>
              <a:off x="1743" y="3784"/>
              <a:ext cx="2967" cy="0"/>
            </a:xfrm>
            <a:prstGeom prst="line">
              <a:avLst/>
            </a:prstGeom>
            <a:noFill/>
            <a:ln w="12700">
              <a:solidFill>
                <a:schemeClr val="tx1"/>
              </a:solidFill>
              <a:round/>
              <a:headEnd type="triangle" w="sm" len="med"/>
              <a:tailEnd type="triangle" w="sm" len="med"/>
            </a:ln>
          </p:spPr>
          <p:txBody>
            <a:bodyPr/>
            <a:lstStyle/>
            <a:p>
              <a:endParaRPr lang="zh-CN" altLang="en-US"/>
            </a:p>
          </p:txBody>
        </p:sp>
        <p:sp>
          <p:nvSpPr>
            <p:cNvPr id="32773" name="AutoShape 5"/>
            <p:cNvSpPr>
              <a:spLocks noChangeArrowheads="1"/>
            </p:cNvSpPr>
            <p:nvPr/>
          </p:nvSpPr>
          <p:spPr bwMode="auto">
            <a:xfrm>
              <a:off x="1279" y="3458"/>
              <a:ext cx="450" cy="102"/>
            </a:xfrm>
            <a:prstGeom prst="leftArrow">
              <a:avLst>
                <a:gd name="adj1" fmla="val 50000"/>
                <a:gd name="adj2" fmla="val 110294"/>
              </a:avLst>
            </a:prstGeom>
            <a:gradFill rotWithShape="0">
              <a:gsLst>
                <a:gs pos="0">
                  <a:srgbClr val="939393"/>
                </a:gs>
                <a:gs pos="100000">
                  <a:srgbClr val="DDDDDD"/>
                </a:gs>
              </a:gsLst>
              <a:lin ang="0" scaled="1"/>
            </a:gradFill>
            <a:ln w="12700">
              <a:solidFill>
                <a:schemeClr val="tx1"/>
              </a:solidFill>
              <a:miter lim="800000"/>
              <a:headEnd/>
              <a:tailEnd/>
            </a:ln>
          </p:spPr>
          <p:txBody>
            <a:bodyPr wrap="none" anchor="ctr"/>
            <a:lstStyle/>
            <a:p>
              <a:endParaRPr lang="zh-CN" altLang="en-US"/>
            </a:p>
          </p:txBody>
        </p:sp>
        <p:sp>
          <p:nvSpPr>
            <p:cNvPr id="32774" name="Rectangle 6"/>
            <p:cNvSpPr>
              <a:spLocks noChangeArrowheads="1"/>
            </p:cNvSpPr>
            <p:nvPr/>
          </p:nvSpPr>
          <p:spPr bwMode="auto">
            <a:xfrm>
              <a:off x="2178" y="1487"/>
              <a:ext cx="1078" cy="231"/>
            </a:xfrm>
            <a:prstGeom prst="rect">
              <a:avLst/>
            </a:prstGeom>
            <a:solidFill>
              <a:srgbClr val="EAEAEA"/>
            </a:solidFill>
            <a:ln w="12700">
              <a:noFill/>
              <a:miter lim="800000"/>
              <a:headEnd/>
              <a:tailEnd/>
            </a:ln>
          </p:spPr>
          <p:txBody>
            <a:bodyPr wrap="none" anchor="ctr"/>
            <a:lstStyle/>
            <a:p>
              <a:endParaRPr lang="zh-CN" altLang="en-US"/>
            </a:p>
          </p:txBody>
        </p:sp>
        <p:sp>
          <p:nvSpPr>
            <p:cNvPr id="32775" name="Freeform 7"/>
            <p:cNvSpPr>
              <a:spLocks/>
            </p:cNvSpPr>
            <p:nvPr/>
          </p:nvSpPr>
          <p:spPr bwMode="auto">
            <a:xfrm>
              <a:off x="1518" y="1192"/>
              <a:ext cx="3132" cy="293"/>
            </a:xfrm>
            <a:custGeom>
              <a:avLst/>
              <a:gdLst>
                <a:gd name="T0" fmla="*/ 0 w 3344"/>
                <a:gd name="T1" fmla="*/ 0 h 510"/>
                <a:gd name="T2" fmla="*/ 2933 w 3344"/>
                <a:gd name="T3" fmla="*/ 0 h 510"/>
                <a:gd name="T4" fmla="*/ 1632 w 3344"/>
                <a:gd name="T5" fmla="*/ 168 h 510"/>
                <a:gd name="T6" fmla="*/ 610 w 3344"/>
                <a:gd name="T7" fmla="*/ 164 h 510"/>
                <a:gd name="T8" fmla="*/ 0 w 3344"/>
                <a:gd name="T9" fmla="*/ 0 h 510"/>
                <a:gd name="T10" fmla="*/ 0 60000 65536"/>
                <a:gd name="T11" fmla="*/ 0 60000 65536"/>
                <a:gd name="T12" fmla="*/ 0 60000 65536"/>
                <a:gd name="T13" fmla="*/ 0 60000 65536"/>
                <a:gd name="T14" fmla="*/ 0 60000 65536"/>
                <a:gd name="T15" fmla="*/ 0 w 3344"/>
                <a:gd name="T16" fmla="*/ 0 h 510"/>
                <a:gd name="T17" fmla="*/ 3344 w 3344"/>
                <a:gd name="T18" fmla="*/ 510 h 510"/>
              </a:gdLst>
              <a:ahLst/>
              <a:cxnLst>
                <a:cxn ang="T10">
                  <a:pos x="T0" y="T1"/>
                </a:cxn>
                <a:cxn ang="T11">
                  <a:pos x="T2" y="T3"/>
                </a:cxn>
                <a:cxn ang="T12">
                  <a:pos x="T4" y="T5"/>
                </a:cxn>
                <a:cxn ang="T13">
                  <a:pos x="T6" y="T7"/>
                </a:cxn>
                <a:cxn ang="T14">
                  <a:pos x="T8" y="T9"/>
                </a:cxn>
              </a:cxnLst>
              <a:rect l="T15" t="T16" r="T17" b="T18"/>
              <a:pathLst>
                <a:path w="3344" h="510">
                  <a:moveTo>
                    <a:pt x="0" y="0"/>
                  </a:moveTo>
                  <a:lnTo>
                    <a:pt x="3344" y="0"/>
                  </a:lnTo>
                  <a:lnTo>
                    <a:pt x="1860" y="510"/>
                  </a:lnTo>
                  <a:lnTo>
                    <a:pt x="695" y="498"/>
                  </a:lnTo>
                  <a:lnTo>
                    <a:pt x="0" y="0"/>
                  </a:lnTo>
                  <a:close/>
                </a:path>
              </a:pathLst>
            </a:custGeom>
            <a:gradFill rotWithShape="0">
              <a:gsLst>
                <a:gs pos="0">
                  <a:srgbClr val="EAEAEA"/>
                </a:gs>
                <a:gs pos="100000">
                  <a:srgbClr val="BBBBBB"/>
                </a:gs>
              </a:gsLst>
              <a:lin ang="5400000" scaled="1"/>
            </a:gradFill>
            <a:ln w="12700">
              <a:noFill/>
              <a:round/>
              <a:headEnd/>
              <a:tailEnd/>
            </a:ln>
          </p:spPr>
          <p:txBody>
            <a:bodyPr/>
            <a:lstStyle/>
            <a:p>
              <a:endParaRPr lang="zh-CN" altLang="en-US"/>
            </a:p>
          </p:txBody>
        </p:sp>
        <p:sp>
          <p:nvSpPr>
            <p:cNvPr id="32776" name="Rectangle 8"/>
            <p:cNvSpPr>
              <a:spLocks noChangeArrowheads="1"/>
            </p:cNvSpPr>
            <p:nvPr/>
          </p:nvSpPr>
          <p:spPr bwMode="auto">
            <a:xfrm>
              <a:off x="1107" y="1482"/>
              <a:ext cx="4306" cy="1780"/>
            </a:xfrm>
            <a:prstGeom prst="rect">
              <a:avLst/>
            </a:prstGeom>
            <a:noFill/>
            <a:ln w="25400">
              <a:solidFill>
                <a:schemeClr val="tx1"/>
              </a:solidFill>
              <a:miter lim="800000"/>
              <a:headEnd/>
              <a:tailEnd/>
            </a:ln>
          </p:spPr>
          <p:txBody>
            <a:bodyPr wrap="none" anchor="ctr"/>
            <a:lstStyle/>
            <a:p>
              <a:endParaRPr lang="zh-CN" altLang="en-US"/>
            </a:p>
          </p:txBody>
        </p:sp>
        <p:sp>
          <p:nvSpPr>
            <p:cNvPr id="32777" name="Rectangle 9"/>
            <p:cNvSpPr>
              <a:spLocks noChangeArrowheads="1"/>
            </p:cNvSpPr>
            <p:nvPr/>
          </p:nvSpPr>
          <p:spPr bwMode="auto">
            <a:xfrm>
              <a:off x="1115" y="2895"/>
              <a:ext cx="4287" cy="343"/>
            </a:xfrm>
            <a:prstGeom prst="rect">
              <a:avLst/>
            </a:prstGeom>
            <a:solidFill>
              <a:srgbClr val="EAEAEA"/>
            </a:solidFill>
            <a:ln w="12700">
              <a:noFill/>
              <a:miter lim="800000"/>
              <a:headEnd/>
              <a:tailEnd/>
            </a:ln>
          </p:spPr>
          <p:txBody>
            <a:bodyPr wrap="none" anchor="ctr"/>
            <a:lstStyle/>
            <a:p>
              <a:endParaRPr lang="zh-CN" altLang="en-US"/>
            </a:p>
          </p:txBody>
        </p:sp>
        <p:sp>
          <p:nvSpPr>
            <p:cNvPr id="32778" name="Line 10"/>
            <p:cNvSpPr>
              <a:spLocks noChangeShapeType="1"/>
            </p:cNvSpPr>
            <p:nvPr/>
          </p:nvSpPr>
          <p:spPr bwMode="auto">
            <a:xfrm>
              <a:off x="1104" y="1722"/>
              <a:ext cx="4313" cy="0"/>
            </a:xfrm>
            <a:prstGeom prst="line">
              <a:avLst/>
            </a:prstGeom>
            <a:noFill/>
            <a:ln w="12700">
              <a:solidFill>
                <a:schemeClr val="tx1"/>
              </a:solidFill>
              <a:round/>
              <a:headEnd/>
              <a:tailEnd/>
            </a:ln>
          </p:spPr>
          <p:txBody>
            <a:bodyPr wrap="none" anchor="ctr"/>
            <a:lstStyle/>
            <a:p>
              <a:endParaRPr lang="zh-CN" altLang="en-US"/>
            </a:p>
          </p:txBody>
        </p:sp>
        <p:sp>
          <p:nvSpPr>
            <p:cNvPr id="32779" name="Line 11"/>
            <p:cNvSpPr>
              <a:spLocks noChangeShapeType="1"/>
            </p:cNvSpPr>
            <p:nvPr/>
          </p:nvSpPr>
          <p:spPr bwMode="auto">
            <a:xfrm>
              <a:off x="1104" y="1958"/>
              <a:ext cx="4313" cy="0"/>
            </a:xfrm>
            <a:prstGeom prst="line">
              <a:avLst/>
            </a:prstGeom>
            <a:noFill/>
            <a:ln w="12700">
              <a:solidFill>
                <a:schemeClr val="tx1"/>
              </a:solidFill>
              <a:round/>
              <a:headEnd/>
              <a:tailEnd/>
            </a:ln>
          </p:spPr>
          <p:txBody>
            <a:bodyPr wrap="none" anchor="ctr"/>
            <a:lstStyle/>
            <a:p>
              <a:endParaRPr lang="zh-CN" altLang="en-US"/>
            </a:p>
          </p:txBody>
        </p:sp>
        <p:sp>
          <p:nvSpPr>
            <p:cNvPr id="32780" name="Line 12"/>
            <p:cNvSpPr>
              <a:spLocks noChangeShapeType="1"/>
            </p:cNvSpPr>
            <p:nvPr/>
          </p:nvSpPr>
          <p:spPr bwMode="auto">
            <a:xfrm>
              <a:off x="1104" y="2194"/>
              <a:ext cx="4313" cy="0"/>
            </a:xfrm>
            <a:prstGeom prst="line">
              <a:avLst/>
            </a:prstGeom>
            <a:noFill/>
            <a:ln w="12700">
              <a:solidFill>
                <a:schemeClr val="tx1"/>
              </a:solidFill>
              <a:round/>
              <a:headEnd/>
              <a:tailEnd/>
            </a:ln>
          </p:spPr>
          <p:txBody>
            <a:bodyPr wrap="none" anchor="ctr"/>
            <a:lstStyle/>
            <a:p>
              <a:endParaRPr lang="zh-CN" altLang="en-US"/>
            </a:p>
          </p:txBody>
        </p:sp>
        <p:sp>
          <p:nvSpPr>
            <p:cNvPr id="32781" name="Line 13"/>
            <p:cNvSpPr>
              <a:spLocks noChangeShapeType="1"/>
            </p:cNvSpPr>
            <p:nvPr/>
          </p:nvSpPr>
          <p:spPr bwMode="auto">
            <a:xfrm>
              <a:off x="1104" y="2428"/>
              <a:ext cx="4313" cy="0"/>
            </a:xfrm>
            <a:prstGeom prst="line">
              <a:avLst/>
            </a:prstGeom>
            <a:noFill/>
            <a:ln w="12700">
              <a:solidFill>
                <a:schemeClr val="tx1"/>
              </a:solidFill>
              <a:round/>
              <a:headEnd/>
              <a:tailEnd/>
            </a:ln>
          </p:spPr>
          <p:txBody>
            <a:bodyPr wrap="none" anchor="ctr"/>
            <a:lstStyle/>
            <a:p>
              <a:endParaRPr lang="zh-CN" altLang="en-US"/>
            </a:p>
          </p:txBody>
        </p:sp>
        <p:sp>
          <p:nvSpPr>
            <p:cNvPr id="32782" name="Line 14"/>
            <p:cNvSpPr>
              <a:spLocks noChangeShapeType="1"/>
            </p:cNvSpPr>
            <p:nvPr/>
          </p:nvSpPr>
          <p:spPr bwMode="auto">
            <a:xfrm>
              <a:off x="1104" y="2664"/>
              <a:ext cx="4313" cy="0"/>
            </a:xfrm>
            <a:prstGeom prst="line">
              <a:avLst/>
            </a:prstGeom>
            <a:noFill/>
            <a:ln w="12700">
              <a:solidFill>
                <a:schemeClr val="tx1"/>
              </a:solidFill>
              <a:round/>
              <a:headEnd/>
              <a:tailEnd/>
            </a:ln>
          </p:spPr>
          <p:txBody>
            <a:bodyPr wrap="none" anchor="ctr"/>
            <a:lstStyle/>
            <a:p>
              <a:endParaRPr lang="zh-CN" altLang="en-US"/>
            </a:p>
          </p:txBody>
        </p:sp>
        <p:sp>
          <p:nvSpPr>
            <p:cNvPr id="32783" name="Line 15"/>
            <p:cNvSpPr>
              <a:spLocks noChangeShapeType="1"/>
            </p:cNvSpPr>
            <p:nvPr/>
          </p:nvSpPr>
          <p:spPr bwMode="auto">
            <a:xfrm>
              <a:off x="1634" y="1486"/>
              <a:ext cx="0" cy="236"/>
            </a:xfrm>
            <a:prstGeom prst="line">
              <a:avLst/>
            </a:prstGeom>
            <a:noFill/>
            <a:ln w="12700">
              <a:solidFill>
                <a:schemeClr val="tx1"/>
              </a:solidFill>
              <a:round/>
              <a:headEnd/>
              <a:tailEnd/>
            </a:ln>
          </p:spPr>
          <p:txBody>
            <a:bodyPr wrap="none" anchor="ctr"/>
            <a:lstStyle/>
            <a:p>
              <a:endParaRPr lang="zh-CN" altLang="en-US"/>
            </a:p>
          </p:txBody>
        </p:sp>
        <p:sp>
          <p:nvSpPr>
            <p:cNvPr id="32784" name="Line 16"/>
            <p:cNvSpPr>
              <a:spLocks noChangeShapeType="1"/>
            </p:cNvSpPr>
            <p:nvPr/>
          </p:nvSpPr>
          <p:spPr bwMode="auto">
            <a:xfrm>
              <a:off x="2222" y="1486"/>
              <a:ext cx="0" cy="236"/>
            </a:xfrm>
            <a:prstGeom prst="line">
              <a:avLst/>
            </a:prstGeom>
            <a:noFill/>
            <a:ln w="12700">
              <a:solidFill>
                <a:schemeClr val="tx1"/>
              </a:solidFill>
              <a:round/>
              <a:headEnd/>
              <a:tailEnd/>
            </a:ln>
          </p:spPr>
          <p:txBody>
            <a:bodyPr wrap="none" anchor="ctr"/>
            <a:lstStyle/>
            <a:p>
              <a:endParaRPr lang="zh-CN" altLang="en-US"/>
            </a:p>
          </p:txBody>
        </p:sp>
        <p:sp>
          <p:nvSpPr>
            <p:cNvPr id="32785" name="Line 17"/>
            <p:cNvSpPr>
              <a:spLocks noChangeShapeType="1"/>
            </p:cNvSpPr>
            <p:nvPr/>
          </p:nvSpPr>
          <p:spPr bwMode="auto">
            <a:xfrm>
              <a:off x="2174" y="1963"/>
              <a:ext cx="0" cy="230"/>
            </a:xfrm>
            <a:prstGeom prst="line">
              <a:avLst/>
            </a:prstGeom>
            <a:noFill/>
            <a:ln w="12700">
              <a:solidFill>
                <a:schemeClr val="tx1"/>
              </a:solidFill>
              <a:round/>
              <a:headEnd/>
              <a:tailEnd/>
            </a:ln>
          </p:spPr>
          <p:txBody>
            <a:bodyPr wrap="none" anchor="ctr"/>
            <a:lstStyle/>
            <a:p>
              <a:endParaRPr lang="zh-CN" altLang="en-US"/>
            </a:p>
          </p:txBody>
        </p:sp>
        <p:sp>
          <p:nvSpPr>
            <p:cNvPr id="32786" name="Line 18"/>
            <p:cNvSpPr>
              <a:spLocks noChangeShapeType="1"/>
            </p:cNvSpPr>
            <p:nvPr/>
          </p:nvSpPr>
          <p:spPr bwMode="auto">
            <a:xfrm>
              <a:off x="3254" y="1486"/>
              <a:ext cx="0" cy="707"/>
            </a:xfrm>
            <a:prstGeom prst="line">
              <a:avLst/>
            </a:prstGeom>
            <a:noFill/>
            <a:ln w="12700">
              <a:solidFill>
                <a:schemeClr val="tx1"/>
              </a:solidFill>
              <a:round/>
              <a:headEnd/>
              <a:tailEnd/>
            </a:ln>
          </p:spPr>
          <p:txBody>
            <a:bodyPr wrap="none" anchor="ctr"/>
            <a:lstStyle/>
            <a:p>
              <a:endParaRPr lang="zh-CN" altLang="en-US"/>
            </a:p>
          </p:txBody>
        </p:sp>
        <p:sp>
          <p:nvSpPr>
            <p:cNvPr id="32787" name="Line 19"/>
            <p:cNvSpPr>
              <a:spLocks noChangeShapeType="1"/>
            </p:cNvSpPr>
            <p:nvPr/>
          </p:nvSpPr>
          <p:spPr bwMode="auto">
            <a:xfrm flipV="1">
              <a:off x="4333" y="2662"/>
              <a:ext cx="0" cy="235"/>
            </a:xfrm>
            <a:prstGeom prst="line">
              <a:avLst/>
            </a:prstGeom>
            <a:noFill/>
            <a:ln w="12700">
              <a:solidFill>
                <a:schemeClr val="tx1"/>
              </a:solidFill>
              <a:round/>
              <a:headEnd/>
              <a:tailEnd/>
            </a:ln>
          </p:spPr>
          <p:txBody>
            <a:bodyPr wrap="none" anchor="ctr"/>
            <a:lstStyle/>
            <a:p>
              <a:endParaRPr lang="zh-CN" altLang="en-US"/>
            </a:p>
          </p:txBody>
        </p:sp>
        <p:sp>
          <p:nvSpPr>
            <p:cNvPr id="32788" name="Line 20"/>
            <p:cNvSpPr>
              <a:spLocks noChangeShapeType="1"/>
            </p:cNvSpPr>
            <p:nvPr/>
          </p:nvSpPr>
          <p:spPr bwMode="auto">
            <a:xfrm>
              <a:off x="3693" y="1727"/>
              <a:ext cx="0" cy="231"/>
            </a:xfrm>
            <a:prstGeom prst="line">
              <a:avLst/>
            </a:prstGeom>
            <a:noFill/>
            <a:ln w="12700">
              <a:solidFill>
                <a:schemeClr val="tx1"/>
              </a:solidFill>
              <a:round/>
              <a:headEnd/>
              <a:tailEnd/>
            </a:ln>
          </p:spPr>
          <p:txBody>
            <a:bodyPr wrap="none" anchor="ctr"/>
            <a:lstStyle/>
            <a:p>
              <a:endParaRPr lang="zh-CN" altLang="en-US"/>
            </a:p>
          </p:txBody>
        </p:sp>
        <p:sp>
          <p:nvSpPr>
            <p:cNvPr id="32789" name="Rectangle 21"/>
            <p:cNvSpPr>
              <a:spLocks noChangeArrowheads="1"/>
            </p:cNvSpPr>
            <p:nvPr/>
          </p:nvSpPr>
          <p:spPr bwMode="auto">
            <a:xfrm>
              <a:off x="1076" y="1280"/>
              <a:ext cx="186"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0</a:t>
              </a:r>
            </a:p>
          </p:txBody>
        </p:sp>
        <p:sp>
          <p:nvSpPr>
            <p:cNvPr id="32790" name="Rectangle 22"/>
            <p:cNvSpPr>
              <a:spLocks noChangeArrowheads="1"/>
            </p:cNvSpPr>
            <p:nvPr/>
          </p:nvSpPr>
          <p:spPr bwMode="auto">
            <a:xfrm>
              <a:off x="1588" y="1280"/>
              <a:ext cx="186"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4</a:t>
              </a:r>
            </a:p>
          </p:txBody>
        </p:sp>
        <p:sp>
          <p:nvSpPr>
            <p:cNvPr id="32791" name="Rectangle 23"/>
            <p:cNvSpPr>
              <a:spLocks noChangeArrowheads="1"/>
            </p:cNvSpPr>
            <p:nvPr/>
          </p:nvSpPr>
          <p:spPr bwMode="auto">
            <a:xfrm>
              <a:off x="2133" y="1280"/>
              <a:ext cx="186"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8</a:t>
              </a:r>
            </a:p>
          </p:txBody>
        </p:sp>
        <p:sp>
          <p:nvSpPr>
            <p:cNvPr id="32792" name="Rectangle 24"/>
            <p:cNvSpPr>
              <a:spLocks noChangeArrowheads="1"/>
            </p:cNvSpPr>
            <p:nvPr/>
          </p:nvSpPr>
          <p:spPr bwMode="auto">
            <a:xfrm>
              <a:off x="3201" y="1280"/>
              <a:ext cx="258"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16</a:t>
              </a:r>
            </a:p>
          </p:txBody>
        </p:sp>
        <p:sp>
          <p:nvSpPr>
            <p:cNvPr id="32793" name="Rectangle 25"/>
            <p:cNvSpPr>
              <a:spLocks noChangeArrowheads="1"/>
            </p:cNvSpPr>
            <p:nvPr/>
          </p:nvSpPr>
          <p:spPr bwMode="auto">
            <a:xfrm>
              <a:off x="3637" y="1280"/>
              <a:ext cx="258"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19</a:t>
              </a:r>
            </a:p>
          </p:txBody>
        </p:sp>
        <p:sp>
          <p:nvSpPr>
            <p:cNvPr id="32794" name="Rectangle 26"/>
            <p:cNvSpPr>
              <a:spLocks noChangeArrowheads="1"/>
            </p:cNvSpPr>
            <p:nvPr/>
          </p:nvSpPr>
          <p:spPr bwMode="auto">
            <a:xfrm>
              <a:off x="4281" y="1280"/>
              <a:ext cx="258"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24</a:t>
              </a:r>
            </a:p>
          </p:txBody>
        </p:sp>
        <p:sp>
          <p:nvSpPr>
            <p:cNvPr id="32795" name="Rectangle 27"/>
            <p:cNvSpPr>
              <a:spLocks noChangeArrowheads="1"/>
            </p:cNvSpPr>
            <p:nvPr/>
          </p:nvSpPr>
          <p:spPr bwMode="auto">
            <a:xfrm>
              <a:off x="5218" y="1280"/>
              <a:ext cx="258"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31</a:t>
              </a:r>
            </a:p>
          </p:txBody>
        </p:sp>
        <p:sp>
          <p:nvSpPr>
            <p:cNvPr id="32796" name="Rectangle 28"/>
            <p:cNvSpPr>
              <a:spLocks noChangeArrowheads="1"/>
            </p:cNvSpPr>
            <p:nvPr/>
          </p:nvSpPr>
          <p:spPr bwMode="auto">
            <a:xfrm>
              <a:off x="1157" y="1500"/>
              <a:ext cx="440"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版 本</a:t>
              </a:r>
            </a:p>
          </p:txBody>
        </p:sp>
        <p:sp>
          <p:nvSpPr>
            <p:cNvPr id="32797" name="Rectangle 29"/>
            <p:cNvSpPr>
              <a:spLocks noChangeArrowheads="1"/>
            </p:cNvSpPr>
            <p:nvPr/>
          </p:nvSpPr>
          <p:spPr bwMode="auto">
            <a:xfrm>
              <a:off x="3285" y="1754"/>
              <a:ext cx="404"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标志</a:t>
              </a:r>
            </a:p>
          </p:txBody>
        </p:sp>
        <p:sp>
          <p:nvSpPr>
            <p:cNvPr id="32798" name="Rectangle 30"/>
            <p:cNvSpPr>
              <a:spLocks noChangeArrowheads="1"/>
            </p:cNvSpPr>
            <p:nvPr/>
          </p:nvSpPr>
          <p:spPr bwMode="auto">
            <a:xfrm>
              <a:off x="1265" y="1969"/>
              <a:ext cx="802"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生 存 时 间</a:t>
              </a:r>
            </a:p>
          </p:txBody>
        </p:sp>
        <p:sp>
          <p:nvSpPr>
            <p:cNvPr id="32799" name="Rectangle 31"/>
            <p:cNvSpPr>
              <a:spLocks noChangeArrowheads="1"/>
            </p:cNvSpPr>
            <p:nvPr/>
          </p:nvSpPr>
          <p:spPr bwMode="auto">
            <a:xfrm>
              <a:off x="2432" y="1969"/>
              <a:ext cx="548"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协    议</a:t>
              </a:r>
            </a:p>
          </p:txBody>
        </p:sp>
        <p:sp>
          <p:nvSpPr>
            <p:cNvPr id="32800" name="Rectangle 32"/>
            <p:cNvSpPr>
              <a:spLocks noChangeArrowheads="1"/>
            </p:cNvSpPr>
            <p:nvPr/>
          </p:nvSpPr>
          <p:spPr bwMode="auto">
            <a:xfrm>
              <a:off x="1891" y="1754"/>
              <a:ext cx="548"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标    识</a:t>
              </a:r>
            </a:p>
          </p:txBody>
        </p:sp>
        <p:sp>
          <p:nvSpPr>
            <p:cNvPr id="32801" name="Rectangle 33"/>
            <p:cNvSpPr>
              <a:spLocks noChangeArrowheads="1"/>
            </p:cNvSpPr>
            <p:nvPr/>
          </p:nvSpPr>
          <p:spPr bwMode="auto">
            <a:xfrm>
              <a:off x="2304" y="1488"/>
              <a:ext cx="802"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服 务 类 型</a:t>
              </a:r>
            </a:p>
          </p:txBody>
        </p:sp>
        <p:sp>
          <p:nvSpPr>
            <p:cNvPr id="32802" name="Rectangle 34"/>
            <p:cNvSpPr>
              <a:spLocks noChangeArrowheads="1"/>
            </p:cNvSpPr>
            <p:nvPr/>
          </p:nvSpPr>
          <p:spPr bwMode="auto">
            <a:xfrm>
              <a:off x="4047" y="1500"/>
              <a:ext cx="765"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总   长   度</a:t>
              </a:r>
            </a:p>
          </p:txBody>
        </p:sp>
        <p:sp>
          <p:nvSpPr>
            <p:cNvPr id="32803" name="Rectangle 35"/>
            <p:cNvSpPr>
              <a:spLocks noChangeArrowheads="1"/>
            </p:cNvSpPr>
            <p:nvPr/>
          </p:nvSpPr>
          <p:spPr bwMode="auto">
            <a:xfrm>
              <a:off x="4196" y="1754"/>
              <a:ext cx="765"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片   偏   移</a:t>
              </a:r>
            </a:p>
          </p:txBody>
        </p:sp>
        <p:sp>
          <p:nvSpPr>
            <p:cNvPr id="32804" name="Rectangle 36"/>
            <p:cNvSpPr>
              <a:spLocks noChangeArrowheads="1"/>
            </p:cNvSpPr>
            <p:nvPr/>
          </p:nvSpPr>
          <p:spPr bwMode="auto">
            <a:xfrm>
              <a:off x="4592" y="2677"/>
              <a:ext cx="548"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填    充</a:t>
              </a:r>
            </a:p>
          </p:txBody>
        </p:sp>
        <p:sp>
          <p:nvSpPr>
            <p:cNvPr id="32805" name="Rectangle 37"/>
            <p:cNvSpPr>
              <a:spLocks noChangeArrowheads="1"/>
            </p:cNvSpPr>
            <p:nvPr/>
          </p:nvSpPr>
          <p:spPr bwMode="auto">
            <a:xfrm>
              <a:off x="3729" y="1969"/>
              <a:ext cx="1271"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首   部   检   验   和</a:t>
              </a:r>
            </a:p>
          </p:txBody>
        </p:sp>
        <p:sp>
          <p:nvSpPr>
            <p:cNvPr id="32806" name="Rectangle 38"/>
            <p:cNvSpPr>
              <a:spLocks noChangeArrowheads="1"/>
            </p:cNvSpPr>
            <p:nvPr/>
          </p:nvSpPr>
          <p:spPr bwMode="auto">
            <a:xfrm>
              <a:off x="2902" y="2214"/>
              <a:ext cx="765"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源   地   址</a:t>
              </a:r>
            </a:p>
          </p:txBody>
        </p:sp>
        <p:sp>
          <p:nvSpPr>
            <p:cNvPr id="32807" name="Rectangle 39"/>
            <p:cNvSpPr>
              <a:spLocks noChangeArrowheads="1"/>
            </p:cNvSpPr>
            <p:nvPr/>
          </p:nvSpPr>
          <p:spPr bwMode="auto">
            <a:xfrm>
              <a:off x="2763" y="2449"/>
              <a:ext cx="1018"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目   的   地   址</a:t>
              </a:r>
            </a:p>
          </p:txBody>
        </p:sp>
        <p:sp>
          <p:nvSpPr>
            <p:cNvPr id="32808" name="Rectangle 40"/>
            <p:cNvSpPr>
              <a:spLocks noChangeArrowheads="1"/>
            </p:cNvSpPr>
            <p:nvPr/>
          </p:nvSpPr>
          <p:spPr bwMode="auto">
            <a:xfrm>
              <a:off x="1705" y="2677"/>
              <a:ext cx="2284"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可   选   字   段  （长   度   可   变）</a:t>
              </a:r>
            </a:p>
          </p:txBody>
        </p:sp>
        <p:sp>
          <p:nvSpPr>
            <p:cNvPr id="32809" name="Rectangle 41"/>
            <p:cNvSpPr>
              <a:spLocks noChangeArrowheads="1"/>
            </p:cNvSpPr>
            <p:nvPr/>
          </p:nvSpPr>
          <p:spPr bwMode="auto">
            <a:xfrm>
              <a:off x="722" y="1272"/>
              <a:ext cx="404"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比特</a:t>
              </a:r>
            </a:p>
          </p:txBody>
        </p:sp>
        <p:sp>
          <p:nvSpPr>
            <p:cNvPr id="32810" name="Rectangle 42"/>
            <p:cNvSpPr>
              <a:spLocks noChangeArrowheads="1"/>
            </p:cNvSpPr>
            <p:nvPr/>
          </p:nvSpPr>
          <p:spPr bwMode="auto">
            <a:xfrm>
              <a:off x="1584" y="1488"/>
              <a:ext cx="694"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首部长度</a:t>
              </a:r>
            </a:p>
          </p:txBody>
        </p:sp>
        <p:sp>
          <p:nvSpPr>
            <p:cNvPr id="32811" name="Rectangle 43"/>
            <p:cNvSpPr>
              <a:spLocks noChangeArrowheads="1"/>
            </p:cNvSpPr>
            <p:nvPr/>
          </p:nvSpPr>
          <p:spPr bwMode="auto">
            <a:xfrm>
              <a:off x="372" y="1905"/>
              <a:ext cx="694" cy="368"/>
            </a:xfrm>
            <a:prstGeom prst="rect">
              <a:avLst/>
            </a:prstGeom>
            <a:noFill/>
            <a:ln w="12700">
              <a:noFill/>
              <a:miter lim="800000"/>
              <a:headEnd/>
              <a:tailEnd/>
            </a:ln>
          </p:spPr>
          <p:txBody>
            <a:bodyPr wrap="none" lIns="90488" tIns="44450" rIns="90488" bIns="44450">
              <a:spAutoFit/>
            </a:bodyPr>
            <a:lstStyle/>
            <a:p>
              <a:pPr defTabSz="762000" eaLnBrk="0" hangingPunct="0">
                <a:lnSpc>
                  <a:spcPct val="90000"/>
                </a:lnSpc>
              </a:pPr>
              <a:r>
                <a:rPr kumimoji="1" lang="zh-CN" altLang="en-US" b="1">
                  <a:solidFill>
                    <a:srgbClr val="000000"/>
                  </a:solidFill>
                  <a:latin typeface="Times New Roman" pitchFamily="18" charset="0"/>
                </a:rPr>
                <a:t>固定部分</a:t>
              </a:r>
            </a:p>
            <a:p>
              <a:pPr defTabSz="762000" eaLnBrk="0" hangingPunct="0">
                <a:lnSpc>
                  <a:spcPct val="90000"/>
                </a:lnSpc>
              </a:pPr>
              <a:r>
                <a:rPr kumimoji="1" lang="en-US" altLang="zh-CN" b="1">
                  <a:solidFill>
                    <a:srgbClr val="000000"/>
                  </a:solidFill>
                  <a:latin typeface="Times New Roman" pitchFamily="18" charset="0"/>
                </a:rPr>
                <a:t>(20 </a:t>
              </a:r>
              <a:r>
                <a:rPr kumimoji="1" lang="zh-CN" altLang="en-US" b="1">
                  <a:solidFill>
                    <a:srgbClr val="000000"/>
                  </a:solidFill>
                  <a:latin typeface="Times New Roman" pitchFamily="18" charset="0"/>
                </a:rPr>
                <a:t>字节</a:t>
              </a:r>
              <a:r>
                <a:rPr kumimoji="1" lang="en-US" altLang="zh-CN" b="1">
                  <a:solidFill>
                    <a:srgbClr val="000000"/>
                  </a:solidFill>
                  <a:latin typeface="Times New Roman" pitchFamily="18" charset="0"/>
                </a:rPr>
                <a:t>)</a:t>
              </a:r>
            </a:p>
          </p:txBody>
        </p:sp>
        <p:grpSp>
          <p:nvGrpSpPr>
            <p:cNvPr id="3" name="Group 44"/>
            <p:cNvGrpSpPr>
              <a:grpSpLocks/>
            </p:cNvGrpSpPr>
            <p:nvPr/>
          </p:nvGrpSpPr>
          <p:grpSpPr bwMode="auto">
            <a:xfrm>
              <a:off x="1070" y="2752"/>
              <a:ext cx="72" cy="37"/>
              <a:chOff x="833" y="3024"/>
              <a:chExt cx="78" cy="51"/>
            </a:xfrm>
          </p:grpSpPr>
          <p:sp>
            <p:nvSpPr>
              <p:cNvPr id="32850" name="Rectangle 45"/>
              <p:cNvSpPr>
                <a:spLocks noChangeArrowheads="1"/>
              </p:cNvSpPr>
              <p:nvPr/>
            </p:nvSpPr>
            <p:spPr bwMode="auto">
              <a:xfrm>
                <a:off x="833" y="3024"/>
                <a:ext cx="78" cy="51"/>
              </a:xfrm>
              <a:prstGeom prst="rect">
                <a:avLst/>
              </a:prstGeom>
              <a:solidFill>
                <a:schemeClr val="bg1"/>
              </a:solidFill>
              <a:ln w="12700">
                <a:noFill/>
                <a:miter lim="800000"/>
                <a:headEnd/>
                <a:tailEnd/>
              </a:ln>
            </p:spPr>
            <p:txBody>
              <a:bodyPr wrap="none" anchor="ctr"/>
              <a:lstStyle/>
              <a:p>
                <a:endParaRPr lang="zh-CN" altLang="en-US"/>
              </a:p>
            </p:txBody>
          </p:sp>
          <p:sp>
            <p:nvSpPr>
              <p:cNvPr id="32851" name="Line 46"/>
              <p:cNvSpPr>
                <a:spLocks noChangeShapeType="1"/>
              </p:cNvSpPr>
              <p:nvPr/>
            </p:nvSpPr>
            <p:spPr bwMode="auto">
              <a:xfrm>
                <a:off x="839" y="3030"/>
                <a:ext cx="68" cy="0"/>
              </a:xfrm>
              <a:prstGeom prst="line">
                <a:avLst/>
              </a:prstGeom>
              <a:noFill/>
              <a:ln w="25400">
                <a:solidFill>
                  <a:schemeClr val="tx1"/>
                </a:solidFill>
                <a:round/>
                <a:headEnd/>
                <a:tailEnd/>
              </a:ln>
            </p:spPr>
            <p:txBody>
              <a:bodyPr wrap="none" anchor="ctr"/>
              <a:lstStyle/>
              <a:p>
                <a:endParaRPr lang="zh-CN" altLang="en-US"/>
              </a:p>
            </p:txBody>
          </p:sp>
          <p:sp>
            <p:nvSpPr>
              <p:cNvPr id="32852" name="Line 47"/>
              <p:cNvSpPr>
                <a:spLocks noChangeShapeType="1"/>
              </p:cNvSpPr>
              <p:nvPr/>
            </p:nvSpPr>
            <p:spPr bwMode="auto">
              <a:xfrm>
                <a:off x="839" y="3075"/>
                <a:ext cx="68" cy="0"/>
              </a:xfrm>
              <a:prstGeom prst="line">
                <a:avLst/>
              </a:prstGeom>
              <a:noFill/>
              <a:ln w="25400">
                <a:solidFill>
                  <a:schemeClr val="tx1"/>
                </a:solidFill>
                <a:round/>
                <a:headEnd/>
                <a:tailEnd/>
              </a:ln>
            </p:spPr>
            <p:txBody>
              <a:bodyPr wrap="none" anchor="ctr"/>
              <a:lstStyle/>
              <a:p>
                <a:endParaRPr lang="zh-CN" altLang="en-US"/>
              </a:p>
            </p:txBody>
          </p:sp>
        </p:grpSp>
        <p:grpSp>
          <p:nvGrpSpPr>
            <p:cNvPr id="4" name="Group 48"/>
            <p:cNvGrpSpPr>
              <a:grpSpLocks/>
            </p:cNvGrpSpPr>
            <p:nvPr/>
          </p:nvGrpSpPr>
          <p:grpSpPr bwMode="auto">
            <a:xfrm>
              <a:off x="5377" y="2757"/>
              <a:ext cx="73" cy="36"/>
              <a:chOff x="5432" y="3030"/>
              <a:chExt cx="78" cy="51"/>
            </a:xfrm>
          </p:grpSpPr>
          <p:sp>
            <p:nvSpPr>
              <p:cNvPr id="32847" name="Rectangle 49"/>
              <p:cNvSpPr>
                <a:spLocks noChangeArrowheads="1"/>
              </p:cNvSpPr>
              <p:nvPr/>
            </p:nvSpPr>
            <p:spPr bwMode="auto">
              <a:xfrm>
                <a:off x="5432" y="3030"/>
                <a:ext cx="78" cy="51"/>
              </a:xfrm>
              <a:prstGeom prst="rect">
                <a:avLst/>
              </a:prstGeom>
              <a:solidFill>
                <a:schemeClr val="bg1"/>
              </a:solidFill>
              <a:ln w="12700">
                <a:noFill/>
                <a:miter lim="800000"/>
                <a:headEnd/>
                <a:tailEnd/>
              </a:ln>
            </p:spPr>
            <p:txBody>
              <a:bodyPr wrap="none" anchor="ctr"/>
              <a:lstStyle/>
              <a:p>
                <a:endParaRPr lang="zh-CN" altLang="en-US"/>
              </a:p>
            </p:txBody>
          </p:sp>
          <p:sp>
            <p:nvSpPr>
              <p:cNvPr id="32848" name="Line 50"/>
              <p:cNvSpPr>
                <a:spLocks noChangeShapeType="1"/>
              </p:cNvSpPr>
              <p:nvPr/>
            </p:nvSpPr>
            <p:spPr bwMode="auto">
              <a:xfrm>
                <a:off x="5438" y="3036"/>
                <a:ext cx="68" cy="0"/>
              </a:xfrm>
              <a:prstGeom prst="line">
                <a:avLst/>
              </a:prstGeom>
              <a:noFill/>
              <a:ln w="25400">
                <a:solidFill>
                  <a:schemeClr val="tx1"/>
                </a:solidFill>
                <a:round/>
                <a:headEnd/>
                <a:tailEnd/>
              </a:ln>
            </p:spPr>
            <p:txBody>
              <a:bodyPr wrap="none" anchor="ctr"/>
              <a:lstStyle/>
              <a:p>
                <a:endParaRPr lang="zh-CN" altLang="en-US"/>
              </a:p>
            </p:txBody>
          </p:sp>
          <p:sp>
            <p:nvSpPr>
              <p:cNvPr id="32849" name="Line 51"/>
              <p:cNvSpPr>
                <a:spLocks noChangeShapeType="1"/>
              </p:cNvSpPr>
              <p:nvPr/>
            </p:nvSpPr>
            <p:spPr bwMode="auto">
              <a:xfrm>
                <a:off x="5438" y="3081"/>
                <a:ext cx="68" cy="0"/>
              </a:xfrm>
              <a:prstGeom prst="line">
                <a:avLst/>
              </a:prstGeom>
              <a:noFill/>
              <a:ln w="25400">
                <a:solidFill>
                  <a:schemeClr val="tx1"/>
                </a:solidFill>
                <a:round/>
                <a:headEnd/>
                <a:tailEnd/>
              </a:ln>
            </p:spPr>
            <p:txBody>
              <a:bodyPr wrap="none" anchor="ctr"/>
              <a:lstStyle/>
              <a:p>
                <a:endParaRPr lang="zh-CN" altLang="en-US"/>
              </a:p>
            </p:txBody>
          </p:sp>
        </p:grpSp>
        <p:sp>
          <p:nvSpPr>
            <p:cNvPr id="32814" name="Rectangle 52"/>
            <p:cNvSpPr>
              <a:spLocks noChangeArrowheads="1"/>
            </p:cNvSpPr>
            <p:nvPr/>
          </p:nvSpPr>
          <p:spPr bwMode="auto">
            <a:xfrm>
              <a:off x="388" y="2662"/>
              <a:ext cx="694"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可变部分</a:t>
              </a:r>
            </a:p>
          </p:txBody>
        </p:sp>
        <p:sp>
          <p:nvSpPr>
            <p:cNvPr id="32815" name="Rectangle 53"/>
            <p:cNvSpPr>
              <a:spLocks noChangeArrowheads="1"/>
            </p:cNvSpPr>
            <p:nvPr/>
          </p:nvSpPr>
          <p:spPr bwMode="auto">
            <a:xfrm>
              <a:off x="1519" y="975"/>
              <a:ext cx="3130" cy="217"/>
            </a:xfrm>
            <a:prstGeom prst="rect">
              <a:avLst/>
            </a:prstGeom>
            <a:solidFill>
              <a:srgbClr val="EAEAEA"/>
            </a:solidFill>
            <a:ln w="19050">
              <a:solidFill>
                <a:schemeClr val="tx1"/>
              </a:solidFill>
              <a:miter lim="800000"/>
              <a:headEnd/>
              <a:tailEnd/>
            </a:ln>
          </p:spPr>
          <p:txBody>
            <a:bodyPr wrap="none" anchor="ctr"/>
            <a:lstStyle/>
            <a:p>
              <a:endParaRPr lang="zh-CN" altLang="en-US"/>
            </a:p>
          </p:txBody>
        </p:sp>
        <p:sp>
          <p:nvSpPr>
            <p:cNvPr id="32816" name="Line 54"/>
            <p:cNvSpPr>
              <a:spLocks noChangeShapeType="1"/>
            </p:cNvSpPr>
            <p:nvPr/>
          </p:nvSpPr>
          <p:spPr bwMode="auto">
            <a:xfrm>
              <a:off x="2689" y="970"/>
              <a:ext cx="0" cy="219"/>
            </a:xfrm>
            <a:prstGeom prst="line">
              <a:avLst/>
            </a:prstGeom>
            <a:noFill/>
            <a:ln w="12700">
              <a:solidFill>
                <a:schemeClr val="tx1"/>
              </a:solidFill>
              <a:round/>
              <a:headEnd/>
              <a:tailEnd/>
            </a:ln>
          </p:spPr>
          <p:txBody>
            <a:bodyPr wrap="none" anchor="ctr"/>
            <a:lstStyle/>
            <a:p>
              <a:endParaRPr lang="zh-CN" altLang="en-US"/>
            </a:p>
          </p:txBody>
        </p:sp>
        <p:sp>
          <p:nvSpPr>
            <p:cNvPr id="32817" name="Line 55"/>
            <p:cNvSpPr>
              <a:spLocks noChangeShapeType="1"/>
            </p:cNvSpPr>
            <p:nvPr/>
          </p:nvSpPr>
          <p:spPr bwMode="auto">
            <a:xfrm>
              <a:off x="3088" y="974"/>
              <a:ext cx="0" cy="215"/>
            </a:xfrm>
            <a:prstGeom prst="line">
              <a:avLst/>
            </a:prstGeom>
            <a:noFill/>
            <a:ln w="12700">
              <a:solidFill>
                <a:schemeClr val="tx1"/>
              </a:solidFill>
              <a:round/>
              <a:headEnd/>
              <a:tailEnd/>
            </a:ln>
          </p:spPr>
          <p:txBody>
            <a:bodyPr wrap="none" anchor="ctr"/>
            <a:lstStyle/>
            <a:p>
              <a:endParaRPr lang="zh-CN" altLang="en-US"/>
            </a:p>
          </p:txBody>
        </p:sp>
        <p:sp>
          <p:nvSpPr>
            <p:cNvPr id="32818" name="Line 56"/>
            <p:cNvSpPr>
              <a:spLocks noChangeShapeType="1"/>
            </p:cNvSpPr>
            <p:nvPr/>
          </p:nvSpPr>
          <p:spPr bwMode="auto">
            <a:xfrm>
              <a:off x="3481" y="974"/>
              <a:ext cx="0" cy="210"/>
            </a:xfrm>
            <a:prstGeom prst="line">
              <a:avLst/>
            </a:prstGeom>
            <a:noFill/>
            <a:ln w="12700">
              <a:solidFill>
                <a:schemeClr val="tx1"/>
              </a:solidFill>
              <a:round/>
              <a:headEnd/>
              <a:tailEnd/>
            </a:ln>
          </p:spPr>
          <p:txBody>
            <a:bodyPr wrap="none" anchor="ctr"/>
            <a:lstStyle/>
            <a:p>
              <a:endParaRPr lang="zh-CN" altLang="en-US"/>
            </a:p>
          </p:txBody>
        </p:sp>
        <p:sp>
          <p:nvSpPr>
            <p:cNvPr id="32819" name="Line 57"/>
            <p:cNvSpPr>
              <a:spLocks noChangeShapeType="1"/>
            </p:cNvSpPr>
            <p:nvPr/>
          </p:nvSpPr>
          <p:spPr bwMode="auto">
            <a:xfrm>
              <a:off x="3875" y="970"/>
              <a:ext cx="0" cy="214"/>
            </a:xfrm>
            <a:prstGeom prst="line">
              <a:avLst/>
            </a:prstGeom>
            <a:noFill/>
            <a:ln w="12700">
              <a:solidFill>
                <a:schemeClr val="tx1"/>
              </a:solidFill>
              <a:round/>
              <a:headEnd/>
              <a:tailEnd/>
            </a:ln>
          </p:spPr>
          <p:txBody>
            <a:bodyPr wrap="none" anchor="ctr"/>
            <a:lstStyle/>
            <a:p>
              <a:endParaRPr lang="zh-CN" altLang="en-US"/>
            </a:p>
          </p:txBody>
        </p:sp>
        <p:sp>
          <p:nvSpPr>
            <p:cNvPr id="32820" name="Line 58"/>
            <p:cNvSpPr>
              <a:spLocks noChangeShapeType="1"/>
            </p:cNvSpPr>
            <p:nvPr/>
          </p:nvSpPr>
          <p:spPr bwMode="auto">
            <a:xfrm>
              <a:off x="4269" y="974"/>
              <a:ext cx="0" cy="215"/>
            </a:xfrm>
            <a:prstGeom prst="line">
              <a:avLst/>
            </a:prstGeom>
            <a:noFill/>
            <a:ln w="12700">
              <a:solidFill>
                <a:schemeClr val="tx1"/>
              </a:solidFill>
              <a:round/>
              <a:headEnd/>
              <a:tailEnd/>
            </a:ln>
          </p:spPr>
          <p:txBody>
            <a:bodyPr wrap="none" anchor="ctr"/>
            <a:lstStyle/>
            <a:p>
              <a:endParaRPr lang="zh-CN" altLang="en-US"/>
            </a:p>
          </p:txBody>
        </p:sp>
        <p:sp>
          <p:nvSpPr>
            <p:cNvPr id="32821" name="Rectangle 59"/>
            <p:cNvSpPr>
              <a:spLocks noChangeArrowheads="1"/>
            </p:cNvSpPr>
            <p:nvPr/>
          </p:nvSpPr>
          <p:spPr bwMode="auto">
            <a:xfrm>
              <a:off x="1590" y="780"/>
              <a:ext cx="186"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0</a:t>
              </a:r>
            </a:p>
          </p:txBody>
        </p:sp>
        <p:sp>
          <p:nvSpPr>
            <p:cNvPr id="32822" name="Rectangle 60"/>
            <p:cNvSpPr>
              <a:spLocks noChangeArrowheads="1"/>
            </p:cNvSpPr>
            <p:nvPr/>
          </p:nvSpPr>
          <p:spPr bwMode="auto">
            <a:xfrm>
              <a:off x="1989" y="780"/>
              <a:ext cx="186"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1</a:t>
              </a:r>
            </a:p>
          </p:txBody>
        </p:sp>
        <p:sp>
          <p:nvSpPr>
            <p:cNvPr id="32823" name="Rectangle 61"/>
            <p:cNvSpPr>
              <a:spLocks noChangeArrowheads="1"/>
            </p:cNvSpPr>
            <p:nvPr/>
          </p:nvSpPr>
          <p:spPr bwMode="auto">
            <a:xfrm>
              <a:off x="2387" y="780"/>
              <a:ext cx="186"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2</a:t>
              </a:r>
            </a:p>
          </p:txBody>
        </p:sp>
        <p:sp>
          <p:nvSpPr>
            <p:cNvPr id="32824" name="Rectangle 62"/>
            <p:cNvSpPr>
              <a:spLocks noChangeArrowheads="1"/>
            </p:cNvSpPr>
            <p:nvPr/>
          </p:nvSpPr>
          <p:spPr bwMode="auto">
            <a:xfrm>
              <a:off x="2787" y="780"/>
              <a:ext cx="186"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3</a:t>
              </a:r>
            </a:p>
          </p:txBody>
        </p:sp>
        <p:sp>
          <p:nvSpPr>
            <p:cNvPr id="32825" name="Rectangle 63"/>
            <p:cNvSpPr>
              <a:spLocks noChangeArrowheads="1"/>
            </p:cNvSpPr>
            <p:nvPr/>
          </p:nvSpPr>
          <p:spPr bwMode="auto">
            <a:xfrm>
              <a:off x="3186" y="780"/>
              <a:ext cx="186"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4</a:t>
              </a:r>
            </a:p>
          </p:txBody>
        </p:sp>
        <p:sp>
          <p:nvSpPr>
            <p:cNvPr id="32826" name="Rectangle 64"/>
            <p:cNvSpPr>
              <a:spLocks noChangeArrowheads="1"/>
            </p:cNvSpPr>
            <p:nvPr/>
          </p:nvSpPr>
          <p:spPr bwMode="auto">
            <a:xfrm>
              <a:off x="3584" y="780"/>
              <a:ext cx="186"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5</a:t>
              </a:r>
            </a:p>
          </p:txBody>
        </p:sp>
        <p:sp>
          <p:nvSpPr>
            <p:cNvPr id="32827" name="Rectangle 65"/>
            <p:cNvSpPr>
              <a:spLocks noChangeArrowheads="1"/>
            </p:cNvSpPr>
            <p:nvPr/>
          </p:nvSpPr>
          <p:spPr bwMode="auto">
            <a:xfrm>
              <a:off x="3984" y="780"/>
              <a:ext cx="186"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6</a:t>
              </a:r>
            </a:p>
          </p:txBody>
        </p:sp>
        <p:sp>
          <p:nvSpPr>
            <p:cNvPr id="32828" name="Rectangle 66"/>
            <p:cNvSpPr>
              <a:spLocks noChangeArrowheads="1"/>
            </p:cNvSpPr>
            <p:nvPr/>
          </p:nvSpPr>
          <p:spPr bwMode="auto">
            <a:xfrm>
              <a:off x="4383" y="780"/>
              <a:ext cx="186"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7</a:t>
              </a:r>
            </a:p>
          </p:txBody>
        </p:sp>
        <p:sp>
          <p:nvSpPr>
            <p:cNvPr id="32829" name="Rectangle 67"/>
            <p:cNvSpPr>
              <a:spLocks noChangeArrowheads="1"/>
            </p:cNvSpPr>
            <p:nvPr/>
          </p:nvSpPr>
          <p:spPr bwMode="auto">
            <a:xfrm>
              <a:off x="2786" y="982"/>
              <a:ext cx="218"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D</a:t>
              </a:r>
            </a:p>
          </p:txBody>
        </p:sp>
        <p:sp>
          <p:nvSpPr>
            <p:cNvPr id="32830" name="Rectangle 68"/>
            <p:cNvSpPr>
              <a:spLocks noChangeArrowheads="1"/>
            </p:cNvSpPr>
            <p:nvPr/>
          </p:nvSpPr>
          <p:spPr bwMode="auto">
            <a:xfrm>
              <a:off x="3186" y="982"/>
              <a:ext cx="210"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T</a:t>
              </a:r>
            </a:p>
          </p:txBody>
        </p:sp>
        <p:sp>
          <p:nvSpPr>
            <p:cNvPr id="32831" name="Rectangle 69"/>
            <p:cNvSpPr>
              <a:spLocks noChangeArrowheads="1"/>
            </p:cNvSpPr>
            <p:nvPr/>
          </p:nvSpPr>
          <p:spPr bwMode="auto">
            <a:xfrm>
              <a:off x="3584" y="982"/>
              <a:ext cx="218"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R</a:t>
              </a:r>
            </a:p>
          </p:txBody>
        </p:sp>
        <p:sp>
          <p:nvSpPr>
            <p:cNvPr id="32832" name="Rectangle 70"/>
            <p:cNvSpPr>
              <a:spLocks noChangeArrowheads="1"/>
            </p:cNvSpPr>
            <p:nvPr/>
          </p:nvSpPr>
          <p:spPr bwMode="auto">
            <a:xfrm>
              <a:off x="3967" y="982"/>
              <a:ext cx="218"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C</a:t>
              </a:r>
            </a:p>
          </p:txBody>
        </p:sp>
        <p:sp>
          <p:nvSpPr>
            <p:cNvPr id="32833" name="Rectangle 71"/>
            <p:cNvSpPr>
              <a:spLocks noChangeArrowheads="1"/>
            </p:cNvSpPr>
            <p:nvPr/>
          </p:nvSpPr>
          <p:spPr bwMode="auto">
            <a:xfrm>
              <a:off x="4264" y="982"/>
              <a:ext cx="404"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未用</a:t>
              </a:r>
            </a:p>
          </p:txBody>
        </p:sp>
        <p:sp>
          <p:nvSpPr>
            <p:cNvPr id="32834" name="Rectangle 72"/>
            <p:cNvSpPr>
              <a:spLocks noChangeArrowheads="1"/>
            </p:cNvSpPr>
            <p:nvPr/>
          </p:nvSpPr>
          <p:spPr bwMode="auto">
            <a:xfrm>
              <a:off x="1794" y="982"/>
              <a:ext cx="693"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优  先  级</a:t>
              </a:r>
            </a:p>
          </p:txBody>
        </p:sp>
        <p:sp>
          <p:nvSpPr>
            <p:cNvPr id="32835" name="Rectangle 73"/>
            <p:cNvSpPr>
              <a:spLocks noChangeArrowheads="1"/>
            </p:cNvSpPr>
            <p:nvPr/>
          </p:nvSpPr>
          <p:spPr bwMode="auto">
            <a:xfrm>
              <a:off x="2572" y="2966"/>
              <a:ext cx="1591" cy="229"/>
            </a:xfrm>
            <a:prstGeom prst="rect">
              <a:avLst/>
            </a:prstGeom>
            <a:solidFill>
              <a:srgbClr val="EAEAEA"/>
            </a:solidFill>
            <a:ln w="12700">
              <a:noFill/>
              <a:miter lim="800000"/>
              <a:headEnd/>
              <a:tailEnd/>
            </a:ln>
          </p:spPr>
          <p:txBody>
            <a:bodyPr lIns="90488" tIns="44450" rIns="90488" bIns="44450">
              <a:spAutoFit/>
            </a:bodyPr>
            <a:lstStyle/>
            <a:p>
              <a:pPr defTabSz="762000" eaLnBrk="0" hangingPunct="0"/>
              <a:r>
                <a:rPr kumimoji="1" lang="zh-CN" altLang="en-US" b="1">
                  <a:solidFill>
                    <a:srgbClr val="000000"/>
                  </a:solidFill>
                  <a:latin typeface="Times New Roman" pitchFamily="18" charset="0"/>
                </a:rPr>
                <a:t>数       据       部       分</a:t>
              </a:r>
            </a:p>
          </p:txBody>
        </p:sp>
        <p:sp>
          <p:nvSpPr>
            <p:cNvPr id="32836" name="Line 74"/>
            <p:cNvSpPr>
              <a:spLocks noChangeShapeType="1"/>
            </p:cNvSpPr>
            <p:nvPr/>
          </p:nvSpPr>
          <p:spPr bwMode="auto">
            <a:xfrm>
              <a:off x="1099" y="2905"/>
              <a:ext cx="4314" cy="0"/>
            </a:xfrm>
            <a:prstGeom prst="line">
              <a:avLst/>
            </a:prstGeom>
            <a:noFill/>
            <a:ln w="28575">
              <a:solidFill>
                <a:schemeClr val="tx1"/>
              </a:solidFill>
              <a:round/>
              <a:headEnd/>
              <a:tailEnd/>
            </a:ln>
          </p:spPr>
          <p:txBody>
            <a:bodyPr wrap="none" anchor="ctr"/>
            <a:lstStyle/>
            <a:p>
              <a:endParaRPr lang="zh-CN" altLang="en-US"/>
            </a:p>
          </p:txBody>
        </p:sp>
        <p:sp>
          <p:nvSpPr>
            <p:cNvPr id="32837" name="AutoShape 75"/>
            <p:cNvSpPr>
              <a:spLocks/>
            </p:cNvSpPr>
            <p:nvPr/>
          </p:nvSpPr>
          <p:spPr bwMode="auto">
            <a:xfrm>
              <a:off x="210" y="1481"/>
              <a:ext cx="180" cy="1408"/>
            </a:xfrm>
            <a:prstGeom prst="leftBrace">
              <a:avLst>
                <a:gd name="adj1" fmla="val 65185"/>
                <a:gd name="adj2" fmla="val 50000"/>
              </a:avLst>
            </a:prstGeom>
            <a:noFill/>
            <a:ln w="12700">
              <a:solidFill>
                <a:schemeClr val="tx1"/>
              </a:solidFill>
              <a:round/>
              <a:headEnd/>
              <a:tailEnd/>
            </a:ln>
          </p:spPr>
          <p:txBody>
            <a:bodyPr wrap="none" anchor="ctr"/>
            <a:lstStyle/>
            <a:p>
              <a:endParaRPr lang="zh-CN" altLang="en-US"/>
            </a:p>
          </p:txBody>
        </p:sp>
        <p:sp>
          <p:nvSpPr>
            <p:cNvPr id="32838" name="Rectangle 76"/>
            <p:cNvSpPr>
              <a:spLocks noChangeArrowheads="1"/>
            </p:cNvSpPr>
            <p:nvPr/>
          </p:nvSpPr>
          <p:spPr bwMode="auto">
            <a:xfrm>
              <a:off x="11" y="1995"/>
              <a:ext cx="258" cy="402"/>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首</a:t>
              </a:r>
            </a:p>
            <a:p>
              <a:pPr defTabSz="762000" eaLnBrk="0" hangingPunct="0"/>
              <a:r>
                <a:rPr kumimoji="1" lang="zh-CN" altLang="en-US" b="1">
                  <a:solidFill>
                    <a:srgbClr val="000000"/>
                  </a:solidFill>
                  <a:latin typeface="Times New Roman" pitchFamily="18" charset="0"/>
                </a:rPr>
                <a:t>部</a:t>
              </a:r>
            </a:p>
          </p:txBody>
        </p:sp>
        <p:sp>
          <p:nvSpPr>
            <p:cNvPr id="32839" name="Rectangle 77"/>
            <p:cNvSpPr>
              <a:spLocks noChangeArrowheads="1"/>
            </p:cNvSpPr>
            <p:nvPr/>
          </p:nvSpPr>
          <p:spPr bwMode="auto">
            <a:xfrm>
              <a:off x="1188" y="780"/>
              <a:ext cx="404"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比特</a:t>
              </a:r>
            </a:p>
          </p:txBody>
        </p:sp>
        <p:sp>
          <p:nvSpPr>
            <p:cNvPr id="17486" name="Rectangle 78"/>
            <p:cNvSpPr>
              <a:spLocks noChangeArrowheads="1"/>
            </p:cNvSpPr>
            <p:nvPr/>
          </p:nvSpPr>
          <p:spPr bwMode="auto">
            <a:xfrm>
              <a:off x="1728" y="3403"/>
              <a:ext cx="2967" cy="239"/>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charset="-122"/>
              </a:endParaRPr>
            </a:p>
          </p:txBody>
        </p:sp>
        <p:sp>
          <p:nvSpPr>
            <p:cNvPr id="32841" name="Line 79"/>
            <p:cNvSpPr>
              <a:spLocks noChangeShapeType="1"/>
            </p:cNvSpPr>
            <p:nvPr/>
          </p:nvSpPr>
          <p:spPr bwMode="auto">
            <a:xfrm>
              <a:off x="2537" y="3403"/>
              <a:ext cx="0" cy="239"/>
            </a:xfrm>
            <a:prstGeom prst="line">
              <a:avLst/>
            </a:prstGeom>
            <a:noFill/>
            <a:ln w="12700">
              <a:solidFill>
                <a:schemeClr val="tx1"/>
              </a:solidFill>
              <a:round/>
              <a:headEnd/>
              <a:tailEnd/>
            </a:ln>
          </p:spPr>
          <p:txBody>
            <a:bodyPr/>
            <a:lstStyle/>
            <a:p>
              <a:endParaRPr lang="zh-CN" altLang="en-US"/>
            </a:p>
          </p:txBody>
        </p:sp>
        <p:sp>
          <p:nvSpPr>
            <p:cNvPr id="32842" name="Rectangle 80"/>
            <p:cNvSpPr>
              <a:spLocks noChangeArrowheads="1"/>
            </p:cNvSpPr>
            <p:nvPr/>
          </p:nvSpPr>
          <p:spPr bwMode="auto">
            <a:xfrm>
              <a:off x="2964" y="3417"/>
              <a:ext cx="1695" cy="229"/>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b="1">
                  <a:solidFill>
                    <a:srgbClr val="000000"/>
                  </a:solidFill>
                  <a:latin typeface="Times New Roman" pitchFamily="18" charset="0"/>
                </a:rPr>
                <a:t>数       据       部       分</a:t>
              </a:r>
            </a:p>
          </p:txBody>
        </p:sp>
        <p:sp>
          <p:nvSpPr>
            <p:cNvPr id="32843" name="Rectangle 81"/>
            <p:cNvSpPr>
              <a:spLocks noChangeArrowheads="1"/>
            </p:cNvSpPr>
            <p:nvPr/>
          </p:nvSpPr>
          <p:spPr bwMode="auto">
            <a:xfrm>
              <a:off x="1891" y="3417"/>
              <a:ext cx="512"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首   部</a:t>
              </a:r>
            </a:p>
          </p:txBody>
        </p:sp>
        <p:sp>
          <p:nvSpPr>
            <p:cNvPr id="32844" name="Rectangle 82"/>
            <p:cNvSpPr>
              <a:spLocks noChangeArrowheads="1"/>
            </p:cNvSpPr>
            <p:nvPr/>
          </p:nvSpPr>
          <p:spPr bwMode="auto">
            <a:xfrm>
              <a:off x="936" y="3400"/>
              <a:ext cx="404" cy="229"/>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b="1">
                  <a:solidFill>
                    <a:srgbClr val="000000"/>
                  </a:solidFill>
                  <a:latin typeface="Times New Roman" pitchFamily="18" charset="0"/>
                </a:rPr>
                <a:t>传送</a:t>
              </a:r>
            </a:p>
          </p:txBody>
        </p:sp>
        <p:sp>
          <p:nvSpPr>
            <p:cNvPr id="32845" name="Rectangle 83"/>
            <p:cNvSpPr>
              <a:spLocks noChangeArrowheads="1"/>
            </p:cNvSpPr>
            <p:nvPr/>
          </p:nvSpPr>
          <p:spPr bwMode="auto">
            <a:xfrm>
              <a:off x="2828" y="3676"/>
              <a:ext cx="729" cy="229"/>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r>
                <a:rPr kumimoji="1" lang="en-US" altLang="zh-CN" b="1">
                  <a:solidFill>
                    <a:srgbClr val="000000"/>
                  </a:solidFill>
                  <a:latin typeface="Times New Roman" pitchFamily="18" charset="0"/>
                </a:rPr>
                <a:t>IP </a:t>
              </a:r>
              <a:r>
                <a:rPr kumimoji="1" lang="zh-CN" altLang="en-US" b="1">
                  <a:solidFill>
                    <a:srgbClr val="000000"/>
                  </a:solidFill>
                  <a:latin typeface="Times New Roman" pitchFamily="18" charset="0"/>
                </a:rPr>
                <a:t>数据报</a:t>
              </a:r>
            </a:p>
          </p:txBody>
        </p:sp>
        <p:sp>
          <p:nvSpPr>
            <p:cNvPr id="32846" name="AutoShape 84"/>
            <p:cNvSpPr>
              <a:spLocks/>
            </p:cNvSpPr>
            <p:nvPr/>
          </p:nvSpPr>
          <p:spPr bwMode="auto">
            <a:xfrm>
              <a:off x="931" y="1486"/>
              <a:ext cx="147" cy="1174"/>
            </a:xfrm>
            <a:prstGeom prst="leftBrace">
              <a:avLst>
                <a:gd name="adj1" fmla="val 66553"/>
                <a:gd name="adj2" fmla="val 50000"/>
              </a:avLst>
            </a:prstGeom>
            <a:noFill/>
            <a:ln w="12700">
              <a:solidFill>
                <a:schemeClr val="tx1"/>
              </a:solidFill>
              <a:round/>
              <a:headEnd/>
              <a:tailEn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522413" y="177800"/>
            <a:ext cx="6624637" cy="792163"/>
          </a:xfrm>
        </p:spPr>
        <p:txBody>
          <a:bodyPr/>
          <a:lstStyle/>
          <a:p>
            <a:pPr eaLnBrk="1" hangingPunct="1"/>
            <a:r>
              <a:rPr lang="zh-CN" altLang="en-US" sz="3600" dirty="0" smtClean="0"/>
              <a:t>异常的</a:t>
            </a:r>
            <a:r>
              <a:rPr lang="en-US" altLang="zh-CN" sz="3600" dirty="0" smtClean="0"/>
              <a:t>IP</a:t>
            </a:r>
            <a:r>
              <a:rPr lang="zh-CN" altLang="en-US" sz="3600" dirty="0" smtClean="0"/>
              <a:t>数据报首部：参数错</a:t>
            </a:r>
          </a:p>
        </p:txBody>
      </p:sp>
      <p:sp>
        <p:nvSpPr>
          <p:cNvPr id="6149" name="Rectangle 3"/>
          <p:cNvSpPr>
            <a:spLocks noGrp="1" noChangeArrowheads="1"/>
          </p:cNvSpPr>
          <p:nvPr>
            <p:ph type="body" idx="1"/>
          </p:nvPr>
        </p:nvSpPr>
        <p:spPr>
          <a:xfrm>
            <a:off x="658813" y="1258888"/>
            <a:ext cx="7772400" cy="4114800"/>
          </a:xfrm>
        </p:spPr>
        <p:txBody>
          <a:bodyPr/>
          <a:lstStyle/>
          <a:p>
            <a:pPr eaLnBrk="1" hangingPunct="1"/>
            <a:r>
              <a:rPr lang="zh-CN" altLang="en-US" sz="2800" dirty="0" smtClean="0"/>
              <a:t>主机在收到首部异常（ </a:t>
            </a:r>
            <a:r>
              <a:rPr lang="en-US" altLang="zh-CN" sz="2800" dirty="0" smtClean="0">
                <a:latin typeface="黑体" pitchFamily="2" charset="-122"/>
              </a:rPr>
              <a:t>Header Length Field</a:t>
            </a:r>
            <a:r>
              <a:rPr lang="zh-CN" altLang="en-US" sz="2800" dirty="0" smtClean="0">
                <a:latin typeface="黑体" pitchFamily="2" charset="-122"/>
              </a:rPr>
              <a:t>、</a:t>
            </a:r>
            <a:r>
              <a:rPr lang="en-US" altLang="zh-CN" sz="2800" dirty="0" smtClean="0">
                <a:latin typeface="黑体" pitchFamily="2" charset="-122"/>
              </a:rPr>
              <a:t>IP Options Field</a:t>
            </a:r>
            <a:r>
              <a:rPr lang="en-US" altLang="zh-CN" sz="2800" dirty="0" smtClean="0"/>
              <a:t> </a:t>
            </a:r>
            <a:r>
              <a:rPr lang="zh-CN" altLang="en-US" sz="2800" dirty="0" smtClean="0"/>
              <a:t>、</a:t>
            </a:r>
            <a:r>
              <a:rPr lang="en-US" altLang="zh-CN" sz="2800" dirty="0" smtClean="0"/>
              <a:t>Version Number</a:t>
            </a:r>
            <a:r>
              <a:rPr lang="zh-CN" altLang="en-US" sz="2800" dirty="0" smtClean="0"/>
              <a:t>）的</a:t>
            </a:r>
            <a:r>
              <a:rPr lang="en-US" altLang="zh-CN" sz="2800" dirty="0" smtClean="0"/>
              <a:t>IP</a:t>
            </a:r>
            <a:r>
              <a:rPr lang="zh-CN" altLang="en-US" sz="2800" dirty="0" smtClean="0"/>
              <a:t>数据报时应当返回“参数问题”的</a:t>
            </a:r>
            <a:r>
              <a:rPr lang="en-US" altLang="zh-CN" sz="2800" dirty="0" smtClean="0"/>
              <a:t>ICMP</a:t>
            </a:r>
            <a:r>
              <a:rPr lang="zh-CN" altLang="en-US" sz="2800" dirty="0" smtClean="0"/>
              <a:t>报文。</a:t>
            </a:r>
          </a:p>
        </p:txBody>
      </p:sp>
      <p:graphicFrame>
        <p:nvGraphicFramePr>
          <p:cNvPr id="18436" name="Object 4"/>
          <p:cNvGraphicFramePr>
            <a:graphicFrameLocks noChangeAspect="1"/>
          </p:cNvGraphicFramePr>
          <p:nvPr/>
        </p:nvGraphicFramePr>
        <p:xfrm>
          <a:off x="6227763" y="3222625"/>
          <a:ext cx="2160587" cy="1981200"/>
        </p:xfrm>
        <a:graphic>
          <a:graphicData uri="http://schemas.openxmlformats.org/presentationml/2006/ole">
            <mc:AlternateContent xmlns:mc="http://schemas.openxmlformats.org/markup-compatibility/2006">
              <mc:Choice xmlns:v="urn:schemas-microsoft-com:vml" Requires="v">
                <p:oleObj spid="_x0000_s3096" name="Visio" r:id="rId4" imgW="1897570" imgH="1739551" progId="">
                  <p:embed/>
                </p:oleObj>
              </mc:Choice>
              <mc:Fallback>
                <p:oleObj name="Visio" r:id="rId4" imgW="1897570" imgH="1739551"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3222625"/>
                        <a:ext cx="216058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7" name="Object 5"/>
          <p:cNvGraphicFramePr>
            <a:graphicFrameLocks noChangeAspect="1"/>
          </p:cNvGraphicFramePr>
          <p:nvPr/>
        </p:nvGraphicFramePr>
        <p:xfrm>
          <a:off x="539750" y="3116263"/>
          <a:ext cx="2232025" cy="2047875"/>
        </p:xfrm>
        <a:graphic>
          <a:graphicData uri="http://schemas.openxmlformats.org/presentationml/2006/ole">
            <mc:AlternateContent xmlns:mc="http://schemas.openxmlformats.org/markup-compatibility/2006">
              <mc:Choice xmlns:v="urn:schemas-microsoft-com:vml" Requires="v">
                <p:oleObj spid="_x0000_s3097" name="Visio" r:id="rId6" imgW="1897570" imgH="1739551" progId="">
                  <p:embed/>
                </p:oleObj>
              </mc:Choice>
              <mc:Fallback>
                <p:oleObj name="Visio" r:id="rId6" imgW="1897570" imgH="1739551"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3116263"/>
                        <a:ext cx="22320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AutoShape 6"/>
          <p:cNvSpPr>
            <a:spLocks noChangeArrowheads="1"/>
          </p:cNvSpPr>
          <p:nvPr/>
        </p:nvSpPr>
        <p:spPr bwMode="auto">
          <a:xfrm>
            <a:off x="2700338" y="3043238"/>
            <a:ext cx="3816350" cy="792162"/>
          </a:xfrm>
          <a:prstGeom prst="rightArrow">
            <a:avLst>
              <a:gd name="adj1" fmla="val 50000"/>
              <a:gd name="adj2" fmla="val 120441"/>
            </a:avLst>
          </a:prstGeom>
          <a:solidFill>
            <a:schemeClr val="accent1"/>
          </a:solidFill>
          <a:ln w="9525">
            <a:solidFill>
              <a:schemeClr val="tx1"/>
            </a:solidFill>
            <a:miter lim="800000"/>
            <a:headEnd/>
            <a:tailEnd/>
          </a:ln>
        </p:spPr>
        <p:txBody>
          <a:bodyPr wrap="none" anchor="ctr"/>
          <a:lstStyle/>
          <a:p>
            <a:endParaRPr lang="zh-CN" altLang="en-US"/>
          </a:p>
        </p:txBody>
      </p:sp>
      <p:sp>
        <p:nvSpPr>
          <p:cNvPr id="18439" name="Text Box 7"/>
          <p:cNvSpPr txBox="1">
            <a:spLocks noChangeArrowheads="1"/>
          </p:cNvSpPr>
          <p:nvPr/>
        </p:nvSpPr>
        <p:spPr bwMode="auto">
          <a:xfrm>
            <a:off x="2627313" y="2755900"/>
            <a:ext cx="2940050"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ea typeface="黑体" pitchFamily="2" charset="-122"/>
              </a:rPr>
              <a:t>首部异常的</a:t>
            </a:r>
            <a:r>
              <a:rPr kumimoji="1" lang="en-US" altLang="zh-CN" sz="2400" b="1">
                <a:solidFill>
                  <a:srgbClr val="000000"/>
                </a:solidFill>
                <a:latin typeface="Times New Roman" pitchFamily="18" charset="0"/>
                <a:ea typeface="黑体" pitchFamily="2" charset="-122"/>
              </a:rPr>
              <a:t>IP</a:t>
            </a:r>
            <a:r>
              <a:rPr kumimoji="1" lang="zh-CN" altLang="en-US" sz="2400" b="1">
                <a:solidFill>
                  <a:srgbClr val="000000"/>
                </a:solidFill>
                <a:latin typeface="Times New Roman" pitchFamily="18" charset="0"/>
                <a:ea typeface="黑体" pitchFamily="2" charset="-122"/>
              </a:rPr>
              <a:t>数据报</a:t>
            </a:r>
          </a:p>
        </p:txBody>
      </p:sp>
      <p:sp>
        <p:nvSpPr>
          <p:cNvPr id="18440" name="AutoShape 8"/>
          <p:cNvSpPr>
            <a:spLocks noChangeArrowheads="1"/>
          </p:cNvSpPr>
          <p:nvPr/>
        </p:nvSpPr>
        <p:spPr bwMode="auto">
          <a:xfrm flipH="1">
            <a:off x="2484438" y="4195763"/>
            <a:ext cx="3743325" cy="792162"/>
          </a:xfrm>
          <a:prstGeom prst="rightArrow">
            <a:avLst>
              <a:gd name="adj1" fmla="val 50000"/>
              <a:gd name="adj2" fmla="val 118136"/>
            </a:avLst>
          </a:prstGeom>
          <a:solidFill>
            <a:schemeClr val="accent1"/>
          </a:solidFill>
          <a:ln w="9525">
            <a:solidFill>
              <a:schemeClr val="tx1"/>
            </a:solidFill>
            <a:miter lim="800000"/>
            <a:headEnd/>
            <a:tailEnd/>
          </a:ln>
        </p:spPr>
        <p:txBody>
          <a:bodyPr wrap="none" anchor="ctr"/>
          <a:lstStyle/>
          <a:p>
            <a:endParaRPr lang="zh-CN" altLang="en-US"/>
          </a:p>
        </p:txBody>
      </p:sp>
      <p:sp>
        <p:nvSpPr>
          <p:cNvPr id="18441" name="Text Box 9"/>
          <p:cNvSpPr txBox="1">
            <a:spLocks noChangeArrowheads="1"/>
          </p:cNvSpPr>
          <p:nvPr/>
        </p:nvSpPr>
        <p:spPr bwMode="auto">
          <a:xfrm>
            <a:off x="3236913" y="3908425"/>
            <a:ext cx="3216275" cy="457200"/>
          </a:xfrm>
          <a:prstGeom prst="rect">
            <a:avLst/>
          </a:prstGeom>
          <a:noFill/>
          <a:ln w="9525">
            <a:noFill/>
            <a:miter lim="800000"/>
            <a:headEnd/>
            <a:tailEnd/>
          </a:ln>
        </p:spPr>
        <p:txBody>
          <a:bodyPr wrap="none">
            <a:spAutoFit/>
          </a:bodyPr>
          <a:lstStyle/>
          <a:p>
            <a:r>
              <a:rPr kumimoji="1" lang="en-US" altLang="zh-CN" sz="2400" b="1">
                <a:solidFill>
                  <a:srgbClr val="000000"/>
                </a:solidFill>
                <a:latin typeface="Times New Roman" pitchFamily="18" charset="0"/>
                <a:ea typeface="黑体" pitchFamily="2" charset="-122"/>
              </a:rPr>
              <a:t>“</a:t>
            </a:r>
            <a:r>
              <a:rPr kumimoji="1" lang="zh-CN" altLang="en-US" sz="2400" b="1">
                <a:solidFill>
                  <a:srgbClr val="000000"/>
                </a:solidFill>
                <a:latin typeface="Times New Roman" pitchFamily="18" charset="0"/>
                <a:ea typeface="黑体" pitchFamily="2" charset="-122"/>
              </a:rPr>
              <a:t>参数问题”</a:t>
            </a:r>
            <a:r>
              <a:rPr kumimoji="1" lang="en-US" altLang="zh-CN" sz="2400" b="1">
                <a:solidFill>
                  <a:srgbClr val="000000"/>
                </a:solidFill>
                <a:latin typeface="Times New Roman" pitchFamily="18" charset="0"/>
                <a:ea typeface="黑体" pitchFamily="2" charset="-122"/>
              </a:rPr>
              <a:t>ICMP</a:t>
            </a:r>
            <a:r>
              <a:rPr kumimoji="1" lang="zh-CN" altLang="en-US" sz="2400" b="1">
                <a:solidFill>
                  <a:srgbClr val="000000"/>
                </a:solidFill>
                <a:latin typeface="Times New Roman" pitchFamily="18" charset="0"/>
                <a:ea typeface="黑体" pitchFamily="2" charset="-122"/>
              </a:rPr>
              <a:t>报文 </a:t>
            </a:r>
          </a:p>
        </p:txBody>
      </p:sp>
      <p:sp>
        <p:nvSpPr>
          <p:cNvPr id="18442" name="Text Box 10"/>
          <p:cNvSpPr txBox="1">
            <a:spLocks noChangeArrowheads="1"/>
          </p:cNvSpPr>
          <p:nvPr/>
        </p:nvSpPr>
        <p:spPr bwMode="auto">
          <a:xfrm>
            <a:off x="1187450" y="5275263"/>
            <a:ext cx="1081088" cy="457200"/>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ea typeface="黑体" pitchFamily="2" charset="-122"/>
              </a:rPr>
              <a:t>黑客</a:t>
            </a:r>
          </a:p>
        </p:txBody>
      </p:sp>
      <p:sp>
        <p:nvSpPr>
          <p:cNvPr id="18443" name="Text Box 11"/>
          <p:cNvSpPr txBox="1">
            <a:spLocks noChangeArrowheads="1"/>
          </p:cNvSpPr>
          <p:nvPr/>
        </p:nvSpPr>
        <p:spPr bwMode="auto">
          <a:xfrm>
            <a:off x="6732588" y="5203825"/>
            <a:ext cx="1584325" cy="457200"/>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ea typeface="黑体" pitchFamily="2" charset="-122"/>
              </a:rPr>
              <a:t>目标主机</a:t>
            </a:r>
          </a:p>
        </p:txBody>
      </p:sp>
      <p:sp>
        <p:nvSpPr>
          <p:cNvPr id="18444" name="Text Box 12"/>
          <p:cNvSpPr txBox="1">
            <a:spLocks noChangeArrowheads="1"/>
          </p:cNvSpPr>
          <p:nvPr/>
        </p:nvSpPr>
        <p:spPr bwMode="auto">
          <a:xfrm>
            <a:off x="2843213" y="5564188"/>
            <a:ext cx="3600450" cy="457200"/>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ea typeface="黑体" pitchFamily="2" charset="-122"/>
              </a:rPr>
              <a:t>结论：目标主机在运行</a:t>
            </a:r>
          </a:p>
        </p:txBody>
      </p:sp>
      <p:sp>
        <p:nvSpPr>
          <p:cNvPr id="18445" name="Text Box 13"/>
          <p:cNvSpPr txBox="1">
            <a:spLocks noChangeArrowheads="1"/>
          </p:cNvSpPr>
          <p:nvPr/>
        </p:nvSpPr>
        <p:spPr bwMode="auto">
          <a:xfrm>
            <a:off x="3276600" y="4340225"/>
            <a:ext cx="2328863"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ea typeface="黑体" pitchFamily="2" charset="-122"/>
              </a:rPr>
              <a:t>未收到任何响应</a:t>
            </a:r>
          </a:p>
        </p:txBody>
      </p:sp>
      <p:sp>
        <p:nvSpPr>
          <p:cNvPr id="18446" name="Text Box 14"/>
          <p:cNvSpPr txBox="1">
            <a:spLocks noChangeArrowheads="1"/>
          </p:cNvSpPr>
          <p:nvPr/>
        </p:nvSpPr>
        <p:spPr bwMode="auto">
          <a:xfrm>
            <a:off x="2878932" y="5564188"/>
            <a:ext cx="3600450" cy="457200"/>
          </a:xfrm>
          <a:prstGeom prst="rect">
            <a:avLst/>
          </a:prstGeom>
          <a:noFill/>
          <a:ln w="9525">
            <a:noFill/>
            <a:miter lim="800000"/>
            <a:headEnd/>
            <a:tailEnd/>
          </a:ln>
        </p:spPr>
        <p:txBody>
          <a:bodyPr>
            <a:spAutoFit/>
          </a:bodyPr>
          <a:lstStyle/>
          <a:p>
            <a:r>
              <a:rPr kumimoji="1" lang="zh-CN" altLang="en-US" sz="2400" b="1" dirty="0">
                <a:solidFill>
                  <a:srgbClr val="000000"/>
                </a:solidFill>
                <a:latin typeface="Times New Roman" pitchFamily="18" charset="0"/>
                <a:ea typeface="黑体" pitchFamily="2" charset="-122"/>
              </a:rPr>
              <a:t>结论：目标主机未开机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blinds(horizontal)">
                                      <p:cBhvr>
                                        <p:cTn id="7" dur="500"/>
                                        <p:tgtEl>
                                          <p:spTgt spid="18437"/>
                                        </p:tgtEl>
                                      </p:cBhvr>
                                    </p:animEffect>
                                  </p:childTnLst>
                                </p:cTn>
                              </p:par>
                              <p:par>
                                <p:cTn id="8" presetID="3" presetClass="entr" presetSubtype="10" fill="hold" nodeType="withEffect">
                                  <p:stCondLst>
                                    <p:cond delay="0"/>
                                  </p:stCondLst>
                                  <p:childTnLst>
                                    <p:set>
                                      <p:cBhvr>
                                        <p:cTn id="9" dur="1" fill="hold">
                                          <p:stCondLst>
                                            <p:cond delay="0"/>
                                          </p:stCondLst>
                                        </p:cTn>
                                        <p:tgtEl>
                                          <p:spTgt spid="18436"/>
                                        </p:tgtEl>
                                        <p:attrNameLst>
                                          <p:attrName>style.visibility</p:attrName>
                                        </p:attrNameLst>
                                      </p:cBhvr>
                                      <p:to>
                                        <p:strVal val="visible"/>
                                      </p:to>
                                    </p:set>
                                    <p:animEffect transition="in" filter="blinds(horizontal)">
                                      <p:cBhvr>
                                        <p:cTn id="10" dur="500"/>
                                        <p:tgtEl>
                                          <p:spTgt spid="1843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443"/>
                                        </p:tgtEl>
                                        <p:attrNameLst>
                                          <p:attrName>style.visibility</p:attrName>
                                        </p:attrNameLst>
                                      </p:cBhvr>
                                      <p:to>
                                        <p:strVal val="visible"/>
                                      </p:to>
                                    </p:set>
                                    <p:animEffect transition="in" filter="blinds(horizontal)">
                                      <p:cBhvr>
                                        <p:cTn id="13" dur="500"/>
                                        <p:tgtEl>
                                          <p:spTgt spid="1844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442"/>
                                        </p:tgtEl>
                                        <p:attrNameLst>
                                          <p:attrName>style.visibility</p:attrName>
                                        </p:attrNameLst>
                                      </p:cBhvr>
                                      <p:to>
                                        <p:strVal val="visible"/>
                                      </p:to>
                                    </p:set>
                                    <p:animEffect transition="in" filter="blinds(horizontal)">
                                      <p:cBhvr>
                                        <p:cTn id="16" dur="500"/>
                                        <p:tgtEl>
                                          <p:spTgt spid="184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438"/>
                                        </p:tgtEl>
                                        <p:attrNameLst>
                                          <p:attrName>style.visibility</p:attrName>
                                        </p:attrNameLst>
                                      </p:cBhvr>
                                      <p:to>
                                        <p:strVal val="visible"/>
                                      </p:to>
                                    </p:set>
                                    <p:animEffect transition="in" filter="wipe(left)">
                                      <p:cBhvr>
                                        <p:cTn id="21" dur="1000"/>
                                        <p:tgtEl>
                                          <p:spTgt spid="1843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439"/>
                                        </p:tgtEl>
                                        <p:attrNameLst>
                                          <p:attrName>style.visibility</p:attrName>
                                        </p:attrNameLst>
                                      </p:cBhvr>
                                      <p:to>
                                        <p:strVal val="visible"/>
                                      </p:to>
                                    </p:set>
                                    <p:animEffect transition="in" filter="wipe(left)">
                                      <p:cBhvr>
                                        <p:cTn id="24" dur="1000"/>
                                        <p:tgtEl>
                                          <p:spTgt spid="1843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18441"/>
                                        </p:tgtEl>
                                        <p:attrNameLst>
                                          <p:attrName>style.visibility</p:attrName>
                                        </p:attrNameLst>
                                      </p:cBhvr>
                                      <p:to>
                                        <p:strVal val="visible"/>
                                      </p:to>
                                    </p:set>
                                    <p:animEffect transition="in" filter="wipe(right)">
                                      <p:cBhvr>
                                        <p:cTn id="29" dur="1000"/>
                                        <p:tgtEl>
                                          <p:spTgt spid="18441"/>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8440"/>
                                        </p:tgtEl>
                                        <p:attrNameLst>
                                          <p:attrName>style.visibility</p:attrName>
                                        </p:attrNameLst>
                                      </p:cBhvr>
                                      <p:to>
                                        <p:strVal val="visible"/>
                                      </p:to>
                                    </p:set>
                                    <p:animEffect transition="in" filter="wipe(right)">
                                      <p:cBhvr>
                                        <p:cTn id="32" dur="1000"/>
                                        <p:tgtEl>
                                          <p:spTgt spid="184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444"/>
                                        </p:tgtEl>
                                        <p:attrNameLst>
                                          <p:attrName>style.visibility</p:attrName>
                                        </p:attrNameLst>
                                      </p:cBhvr>
                                      <p:to>
                                        <p:strVal val="visible"/>
                                      </p:to>
                                    </p:set>
                                    <p:animEffect transition="in" filter="blinds(horizontal)">
                                      <p:cBhvr>
                                        <p:cTn id="37" dur="500"/>
                                        <p:tgtEl>
                                          <p:spTgt spid="184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1" nodeType="clickEffect">
                                  <p:stCondLst>
                                    <p:cond delay="0"/>
                                  </p:stCondLst>
                                  <p:childTnLst>
                                    <p:animEffect transition="out" filter="dissolve">
                                      <p:cBhvr>
                                        <p:cTn id="41" dur="500"/>
                                        <p:tgtEl>
                                          <p:spTgt spid="18439"/>
                                        </p:tgtEl>
                                      </p:cBhvr>
                                    </p:animEffect>
                                    <p:set>
                                      <p:cBhvr>
                                        <p:cTn id="42" dur="1" fill="hold">
                                          <p:stCondLst>
                                            <p:cond delay="499"/>
                                          </p:stCondLst>
                                        </p:cTn>
                                        <p:tgtEl>
                                          <p:spTgt spid="18439"/>
                                        </p:tgtEl>
                                        <p:attrNameLst>
                                          <p:attrName>style.visibility</p:attrName>
                                        </p:attrNameLst>
                                      </p:cBhvr>
                                      <p:to>
                                        <p:strVal val="hidden"/>
                                      </p:to>
                                    </p:set>
                                  </p:childTnLst>
                                </p:cTn>
                              </p:par>
                              <p:par>
                                <p:cTn id="43" presetID="9" presetClass="exit" presetSubtype="0" fill="hold" grpId="1" nodeType="withEffect">
                                  <p:stCondLst>
                                    <p:cond delay="0"/>
                                  </p:stCondLst>
                                  <p:childTnLst>
                                    <p:animEffect transition="out" filter="dissolve">
                                      <p:cBhvr>
                                        <p:cTn id="44" dur="500"/>
                                        <p:tgtEl>
                                          <p:spTgt spid="18438"/>
                                        </p:tgtEl>
                                      </p:cBhvr>
                                    </p:animEffect>
                                    <p:set>
                                      <p:cBhvr>
                                        <p:cTn id="45" dur="1" fill="hold">
                                          <p:stCondLst>
                                            <p:cond delay="499"/>
                                          </p:stCondLst>
                                        </p:cTn>
                                        <p:tgtEl>
                                          <p:spTgt spid="18438"/>
                                        </p:tgtEl>
                                        <p:attrNameLst>
                                          <p:attrName>style.visibility</p:attrName>
                                        </p:attrNameLst>
                                      </p:cBhvr>
                                      <p:to>
                                        <p:strVal val="hidden"/>
                                      </p:to>
                                    </p:set>
                                  </p:childTnLst>
                                </p:cTn>
                              </p:par>
                              <p:par>
                                <p:cTn id="46" presetID="9" presetClass="exit" presetSubtype="0" fill="hold" grpId="1" nodeType="withEffect">
                                  <p:stCondLst>
                                    <p:cond delay="0"/>
                                  </p:stCondLst>
                                  <p:childTnLst>
                                    <p:animEffect transition="out" filter="dissolve">
                                      <p:cBhvr>
                                        <p:cTn id="47" dur="500"/>
                                        <p:tgtEl>
                                          <p:spTgt spid="18441"/>
                                        </p:tgtEl>
                                      </p:cBhvr>
                                    </p:animEffect>
                                    <p:set>
                                      <p:cBhvr>
                                        <p:cTn id="48" dur="1" fill="hold">
                                          <p:stCondLst>
                                            <p:cond delay="499"/>
                                          </p:stCondLst>
                                        </p:cTn>
                                        <p:tgtEl>
                                          <p:spTgt spid="18441"/>
                                        </p:tgtEl>
                                        <p:attrNameLst>
                                          <p:attrName>style.visibility</p:attrName>
                                        </p:attrNameLst>
                                      </p:cBhvr>
                                      <p:to>
                                        <p:strVal val="hidden"/>
                                      </p:to>
                                    </p:set>
                                  </p:childTnLst>
                                </p:cTn>
                              </p:par>
                              <p:par>
                                <p:cTn id="49" presetID="9" presetClass="exit" presetSubtype="0" fill="hold" grpId="1" nodeType="withEffect">
                                  <p:stCondLst>
                                    <p:cond delay="0"/>
                                  </p:stCondLst>
                                  <p:childTnLst>
                                    <p:animEffect transition="out" filter="dissolve">
                                      <p:cBhvr>
                                        <p:cTn id="50" dur="500"/>
                                        <p:tgtEl>
                                          <p:spTgt spid="18440"/>
                                        </p:tgtEl>
                                      </p:cBhvr>
                                    </p:animEffect>
                                    <p:set>
                                      <p:cBhvr>
                                        <p:cTn id="51" dur="1" fill="hold">
                                          <p:stCondLst>
                                            <p:cond delay="499"/>
                                          </p:stCondLst>
                                        </p:cTn>
                                        <p:tgtEl>
                                          <p:spTgt spid="18440"/>
                                        </p:tgtEl>
                                        <p:attrNameLst>
                                          <p:attrName>style.visibility</p:attrName>
                                        </p:attrNameLst>
                                      </p:cBhvr>
                                      <p:to>
                                        <p:strVal val="hidden"/>
                                      </p:to>
                                    </p:set>
                                  </p:childTnLst>
                                </p:cTn>
                              </p:par>
                              <p:par>
                                <p:cTn id="52" presetID="9" presetClass="exit" presetSubtype="0" fill="hold" grpId="1" nodeType="withEffect">
                                  <p:stCondLst>
                                    <p:cond delay="0"/>
                                  </p:stCondLst>
                                  <p:childTnLst>
                                    <p:animEffect transition="out" filter="dissolve">
                                      <p:cBhvr>
                                        <p:cTn id="53" dur="500"/>
                                        <p:tgtEl>
                                          <p:spTgt spid="18444"/>
                                        </p:tgtEl>
                                      </p:cBhvr>
                                    </p:animEffect>
                                    <p:set>
                                      <p:cBhvr>
                                        <p:cTn id="54" dur="1" fill="hold">
                                          <p:stCondLst>
                                            <p:cond delay="499"/>
                                          </p:stCondLst>
                                        </p:cTn>
                                        <p:tgtEl>
                                          <p:spTgt spid="1844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2" nodeType="clickEffect">
                                  <p:stCondLst>
                                    <p:cond delay="0"/>
                                  </p:stCondLst>
                                  <p:childTnLst>
                                    <p:set>
                                      <p:cBhvr>
                                        <p:cTn id="58" dur="1" fill="hold">
                                          <p:stCondLst>
                                            <p:cond delay="0"/>
                                          </p:stCondLst>
                                        </p:cTn>
                                        <p:tgtEl>
                                          <p:spTgt spid="18439"/>
                                        </p:tgtEl>
                                        <p:attrNameLst>
                                          <p:attrName>style.visibility</p:attrName>
                                        </p:attrNameLst>
                                      </p:cBhvr>
                                      <p:to>
                                        <p:strVal val="visible"/>
                                      </p:to>
                                    </p:set>
                                    <p:animEffect transition="in" filter="wipe(left)">
                                      <p:cBhvr>
                                        <p:cTn id="59" dur="1000"/>
                                        <p:tgtEl>
                                          <p:spTgt spid="18439"/>
                                        </p:tgtEl>
                                      </p:cBhvr>
                                    </p:animEffect>
                                  </p:childTnLst>
                                </p:cTn>
                              </p:par>
                              <p:par>
                                <p:cTn id="60" presetID="22" presetClass="entr" presetSubtype="8" fill="hold" grpId="2" nodeType="withEffect">
                                  <p:stCondLst>
                                    <p:cond delay="0"/>
                                  </p:stCondLst>
                                  <p:childTnLst>
                                    <p:set>
                                      <p:cBhvr>
                                        <p:cTn id="61" dur="1" fill="hold">
                                          <p:stCondLst>
                                            <p:cond delay="0"/>
                                          </p:stCondLst>
                                        </p:cTn>
                                        <p:tgtEl>
                                          <p:spTgt spid="18438"/>
                                        </p:tgtEl>
                                        <p:attrNameLst>
                                          <p:attrName>style.visibility</p:attrName>
                                        </p:attrNameLst>
                                      </p:cBhvr>
                                      <p:to>
                                        <p:strVal val="visible"/>
                                      </p:to>
                                    </p:set>
                                    <p:animEffect transition="in" filter="wipe(left)">
                                      <p:cBhvr>
                                        <p:cTn id="62" dur="1000"/>
                                        <p:tgtEl>
                                          <p:spTgt spid="1843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8445"/>
                                        </p:tgtEl>
                                        <p:attrNameLst>
                                          <p:attrName>style.visibility</p:attrName>
                                        </p:attrNameLst>
                                      </p:cBhvr>
                                      <p:to>
                                        <p:strVal val="visible"/>
                                      </p:to>
                                    </p:set>
                                    <p:animEffect transition="in" filter="blinds(horizontal)">
                                      <p:cBhvr>
                                        <p:cTn id="67" dur="500"/>
                                        <p:tgtEl>
                                          <p:spTgt spid="1844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446"/>
                                        </p:tgtEl>
                                        <p:attrNameLst>
                                          <p:attrName>style.visibility</p:attrName>
                                        </p:attrNameLst>
                                      </p:cBhvr>
                                      <p:to>
                                        <p:strVal val="visible"/>
                                      </p:to>
                                    </p:set>
                                    <p:animEffect transition="in" filter="blinds(horizontal)">
                                      <p:cBhvr>
                                        <p:cTn id="72" dur="500"/>
                                        <p:tgtEl>
                                          <p:spTgt spid="18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nimBg="1"/>
      <p:bldP spid="18438" grpId="1" animBg="1"/>
      <p:bldP spid="18438" grpId="2" animBg="1"/>
      <p:bldP spid="18439" grpId="0"/>
      <p:bldP spid="18439" grpId="1"/>
      <p:bldP spid="18439" grpId="2"/>
      <p:bldP spid="18440" grpId="0" animBg="1"/>
      <p:bldP spid="18440" grpId="1" animBg="1"/>
      <p:bldP spid="18441" grpId="0"/>
      <p:bldP spid="18441" grpId="1"/>
      <p:bldP spid="18442" grpId="0"/>
      <p:bldP spid="18443" grpId="0"/>
      <p:bldP spid="18444" grpId="0"/>
      <p:bldP spid="18444" grpId="1"/>
      <p:bldP spid="18445" grpId="0"/>
      <p:bldP spid="184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87438" y="249238"/>
            <a:ext cx="7567612" cy="792162"/>
          </a:xfrm>
        </p:spPr>
        <p:txBody>
          <a:bodyPr/>
          <a:lstStyle/>
          <a:p>
            <a:pPr eaLnBrk="1" hangingPunct="1"/>
            <a:r>
              <a:rPr lang="zh-CN" altLang="en-US" sz="3600" dirty="0" smtClean="0"/>
              <a:t>异常的</a:t>
            </a:r>
            <a:r>
              <a:rPr lang="en-US" altLang="zh-CN" sz="3600" dirty="0" smtClean="0"/>
              <a:t>IP</a:t>
            </a:r>
            <a:r>
              <a:rPr lang="zh-CN" altLang="en-US" sz="3600" dirty="0" smtClean="0"/>
              <a:t>数据报首部：目标不可达</a:t>
            </a:r>
          </a:p>
        </p:txBody>
      </p:sp>
      <p:sp>
        <p:nvSpPr>
          <p:cNvPr id="33795" name="Rectangle 3"/>
          <p:cNvSpPr>
            <a:spLocks noGrp="1" noChangeArrowheads="1"/>
          </p:cNvSpPr>
          <p:nvPr>
            <p:ph type="body" idx="1"/>
          </p:nvPr>
        </p:nvSpPr>
        <p:spPr/>
        <p:txBody>
          <a:bodyPr/>
          <a:lstStyle/>
          <a:p>
            <a:pPr eaLnBrk="1" hangingPunct="1">
              <a:lnSpc>
                <a:spcPct val="150000"/>
              </a:lnSpc>
            </a:pPr>
            <a:r>
              <a:rPr lang="zh-CN" altLang="en-US" dirty="0" smtClean="0">
                <a:latin typeface="黑体" pitchFamily="2" charset="-122"/>
              </a:rPr>
              <a:t>向目标主机发送的</a:t>
            </a:r>
            <a:r>
              <a:rPr lang="en-US" altLang="zh-CN" dirty="0" smtClean="0">
                <a:latin typeface="黑体" pitchFamily="2" charset="-122"/>
              </a:rPr>
              <a:t>IP</a:t>
            </a:r>
            <a:r>
              <a:rPr lang="zh-CN" altLang="en-US" dirty="0" smtClean="0">
                <a:latin typeface="黑体" pitchFamily="2" charset="-122"/>
              </a:rPr>
              <a:t>包中填充错误的字段值，目标主机或过滤设备会反馈</a:t>
            </a:r>
            <a:r>
              <a:rPr lang="en-US" altLang="zh-CN" dirty="0" smtClean="0">
                <a:latin typeface="黑体" pitchFamily="2" charset="-122"/>
              </a:rPr>
              <a:t>ICMP Destination Unreachable</a:t>
            </a:r>
            <a:r>
              <a:rPr lang="zh-CN" altLang="en-US" dirty="0" smtClean="0">
                <a:latin typeface="黑体" pitchFamily="2" charset="-122"/>
              </a:rPr>
              <a:t>信息。</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104900" y="187325"/>
            <a:ext cx="6480175" cy="914400"/>
          </a:xfrm>
          <a:prstGeom prst="rect">
            <a:avLst/>
          </a:prstGeom>
          <a:noFill/>
          <a:ln w="9525">
            <a:noFill/>
            <a:miter lim="800000"/>
            <a:headEnd/>
            <a:tailEnd/>
          </a:ln>
        </p:spPr>
        <p:txBody>
          <a:bodyPr anchor="ctr"/>
          <a:lstStyle/>
          <a:p>
            <a:r>
              <a:rPr lang="en-US" altLang="zh-CN" sz="4000" b="1" dirty="0">
                <a:latin typeface="黑体" pitchFamily="2" charset="-122"/>
                <a:ea typeface="黑体" pitchFamily="2" charset="-122"/>
              </a:rPr>
              <a:t>IP</a:t>
            </a:r>
            <a:r>
              <a:rPr lang="zh-CN" altLang="en-US" sz="4000" b="1" dirty="0">
                <a:latin typeface="黑体" pitchFamily="2" charset="-122"/>
                <a:ea typeface="黑体" pitchFamily="2" charset="-122"/>
              </a:rPr>
              <a:t>数据报分片</a:t>
            </a:r>
          </a:p>
        </p:txBody>
      </p:sp>
      <p:sp>
        <p:nvSpPr>
          <p:cNvPr id="34819" name="Rectangle 3"/>
          <p:cNvSpPr>
            <a:spLocks noChangeArrowheads="1"/>
          </p:cNvSpPr>
          <p:nvPr/>
        </p:nvSpPr>
        <p:spPr bwMode="auto">
          <a:xfrm>
            <a:off x="2805113" y="1897063"/>
            <a:ext cx="4830762" cy="463550"/>
          </a:xfrm>
          <a:prstGeom prst="rect">
            <a:avLst/>
          </a:prstGeom>
          <a:solidFill>
            <a:srgbClr val="DDDDDD"/>
          </a:solidFill>
          <a:ln w="9525">
            <a:solidFill>
              <a:schemeClr val="tx1"/>
            </a:solidFill>
            <a:miter lim="800000"/>
            <a:headEnd/>
            <a:tailEnd/>
          </a:ln>
        </p:spPr>
        <p:txBody>
          <a:bodyPr wrap="none" anchor="ctr"/>
          <a:lstStyle/>
          <a:p>
            <a:endParaRPr lang="zh-CN" altLang="en-US"/>
          </a:p>
        </p:txBody>
      </p:sp>
      <p:sp>
        <p:nvSpPr>
          <p:cNvPr id="34820" name="Text Box 4"/>
          <p:cNvSpPr txBox="1">
            <a:spLocks noChangeArrowheads="1"/>
          </p:cNvSpPr>
          <p:nvPr/>
        </p:nvSpPr>
        <p:spPr bwMode="auto">
          <a:xfrm>
            <a:off x="611188" y="5497513"/>
            <a:ext cx="1763712" cy="396875"/>
          </a:xfrm>
          <a:prstGeom prst="rect">
            <a:avLst/>
          </a:prstGeom>
          <a:noFill/>
          <a:ln w="9525">
            <a:noFill/>
            <a:miter lim="800000"/>
            <a:headEnd/>
            <a:tailEnd/>
          </a:ln>
        </p:spPr>
        <p:txBody>
          <a:bodyPr wrap="none">
            <a:spAutoFit/>
          </a:bodyPr>
          <a:lstStyle/>
          <a:p>
            <a:r>
              <a:rPr kumimoji="1" lang="zh-CN" altLang="en-US" sz="2000" b="1">
                <a:solidFill>
                  <a:srgbClr val="000000"/>
                </a:solidFill>
                <a:ea typeface="黑体" pitchFamily="2" charset="-122"/>
              </a:rPr>
              <a:t>偏移 </a:t>
            </a:r>
            <a:r>
              <a:rPr kumimoji="1" lang="en-US" altLang="zh-CN" sz="2000" b="1">
                <a:solidFill>
                  <a:srgbClr val="000000"/>
                </a:solidFill>
                <a:ea typeface="黑体" pitchFamily="2" charset="-122"/>
              </a:rPr>
              <a:t>= 0/8 = 0</a:t>
            </a:r>
          </a:p>
        </p:txBody>
      </p:sp>
      <p:sp>
        <p:nvSpPr>
          <p:cNvPr id="34821" name="Rectangle 5"/>
          <p:cNvSpPr>
            <a:spLocks noChangeArrowheads="1"/>
          </p:cNvSpPr>
          <p:nvPr/>
        </p:nvSpPr>
        <p:spPr bwMode="auto">
          <a:xfrm>
            <a:off x="1927225" y="1897063"/>
            <a:ext cx="5708650" cy="463550"/>
          </a:xfrm>
          <a:prstGeom prst="rect">
            <a:avLst/>
          </a:prstGeom>
          <a:solidFill>
            <a:srgbClr val="CCECFF"/>
          </a:solidFill>
          <a:ln w="19050">
            <a:solidFill>
              <a:schemeClr val="tx1"/>
            </a:solidFill>
            <a:miter lim="800000"/>
            <a:headEnd/>
            <a:tailEnd/>
          </a:ln>
        </p:spPr>
        <p:txBody>
          <a:bodyPr wrap="none" anchor="ctr"/>
          <a:lstStyle/>
          <a:p>
            <a:endParaRPr lang="zh-CN" altLang="en-US"/>
          </a:p>
        </p:txBody>
      </p:sp>
      <p:sp>
        <p:nvSpPr>
          <p:cNvPr id="34822" name="Line 6"/>
          <p:cNvSpPr>
            <a:spLocks noChangeShapeType="1"/>
          </p:cNvSpPr>
          <p:nvPr/>
        </p:nvSpPr>
        <p:spPr bwMode="auto">
          <a:xfrm>
            <a:off x="2981325" y="1897063"/>
            <a:ext cx="0" cy="463550"/>
          </a:xfrm>
          <a:prstGeom prst="line">
            <a:avLst/>
          </a:prstGeom>
          <a:noFill/>
          <a:ln w="9525">
            <a:solidFill>
              <a:schemeClr val="tx1"/>
            </a:solidFill>
            <a:round/>
            <a:headEnd/>
            <a:tailEnd/>
          </a:ln>
        </p:spPr>
        <p:txBody>
          <a:bodyPr/>
          <a:lstStyle/>
          <a:p>
            <a:endParaRPr lang="zh-CN" altLang="en-US"/>
          </a:p>
        </p:txBody>
      </p:sp>
      <p:sp>
        <p:nvSpPr>
          <p:cNvPr id="34823" name="Line 7"/>
          <p:cNvSpPr>
            <a:spLocks noChangeShapeType="1"/>
          </p:cNvSpPr>
          <p:nvPr/>
        </p:nvSpPr>
        <p:spPr bwMode="auto">
          <a:xfrm>
            <a:off x="3157538" y="1897063"/>
            <a:ext cx="0" cy="463550"/>
          </a:xfrm>
          <a:prstGeom prst="line">
            <a:avLst/>
          </a:prstGeom>
          <a:noFill/>
          <a:ln w="9525">
            <a:solidFill>
              <a:schemeClr val="tx1"/>
            </a:solidFill>
            <a:round/>
            <a:headEnd/>
            <a:tailEnd/>
          </a:ln>
        </p:spPr>
        <p:txBody>
          <a:bodyPr/>
          <a:lstStyle/>
          <a:p>
            <a:endParaRPr lang="zh-CN" altLang="en-US"/>
          </a:p>
        </p:txBody>
      </p:sp>
      <p:sp>
        <p:nvSpPr>
          <p:cNvPr id="34824" name="Line 8"/>
          <p:cNvSpPr>
            <a:spLocks noChangeShapeType="1"/>
          </p:cNvSpPr>
          <p:nvPr/>
        </p:nvSpPr>
        <p:spPr bwMode="auto">
          <a:xfrm>
            <a:off x="3333750" y="1897063"/>
            <a:ext cx="0" cy="463550"/>
          </a:xfrm>
          <a:prstGeom prst="line">
            <a:avLst/>
          </a:prstGeom>
          <a:noFill/>
          <a:ln w="9525">
            <a:solidFill>
              <a:schemeClr val="tx1"/>
            </a:solidFill>
            <a:round/>
            <a:headEnd/>
            <a:tailEnd/>
          </a:ln>
        </p:spPr>
        <p:txBody>
          <a:bodyPr/>
          <a:lstStyle/>
          <a:p>
            <a:endParaRPr lang="zh-CN" altLang="en-US"/>
          </a:p>
        </p:txBody>
      </p:sp>
      <p:sp>
        <p:nvSpPr>
          <p:cNvPr id="34825" name="Line 9"/>
          <p:cNvSpPr>
            <a:spLocks noChangeShapeType="1"/>
          </p:cNvSpPr>
          <p:nvPr/>
        </p:nvSpPr>
        <p:spPr bwMode="auto">
          <a:xfrm>
            <a:off x="7459663" y="1897063"/>
            <a:ext cx="0" cy="463550"/>
          </a:xfrm>
          <a:prstGeom prst="line">
            <a:avLst/>
          </a:prstGeom>
          <a:noFill/>
          <a:ln w="9525">
            <a:solidFill>
              <a:schemeClr val="tx1"/>
            </a:solidFill>
            <a:round/>
            <a:headEnd/>
            <a:tailEnd/>
          </a:ln>
        </p:spPr>
        <p:txBody>
          <a:bodyPr/>
          <a:lstStyle/>
          <a:p>
            <a:endParaRPr lang="zh-CN" altLang="en-US"/>
          </a:p>
        </p:txBody>
      </p:sp>
      <p:sp>
        <p:nvSpPr>
          <p:cNvPr id="34826" name="Rectangle 10"/>
          <p:cNvSpPr>
            <a:spLocks noChangeArrowheads="1"/>
          </p:cNvSpPr>
          <p:nvPr/>
        </p:nvSpPr>
        <p:spPr bwMode="auto">
          <a:xfrm>
            <a:off x="1050925" y="3849688"/>
            <a:ext cx="1754188" cy="463550"/>
          </a:xfrm>
          <a:prstGeom prst="rect">
            <a:avLst/>
          </a:prstGeom>
          <a:solidFill>
            <a:srgbClr val="CCECFF"/>
          </a:solidFill>
          <a:ln w="9525">
            <a:solidFill>
              <a:schemeClr val="tx1"/>
            </a:solidFill>
            <a:miter lim="800000"/>
            <a:headEnd/>
            <a:tailEnd/>
          </a:ln>
        </p:spPr>
        <p:txBody>
          <a:bodyPr wrap="none" anchor="ctr"/>
          <a:lstStyle/>
          <a:p>
            <a:endParaRPr lang="zh-CN" altLang="en-US"/>
          </a:p>
        </p:txBody>
      </p:sp>
      <p:sp>
        <p:nvSpPr>
          <p:cNvPr id="34827" name="Line 11"/>
          <p:cNvSpPr>
            <a:spLocks noChangeShapeType="1"/>
          </p:cNvSpPr>
          <p:nvPr/>
        </p:nvSpPr>
        <p:spPr bwMode="auto">
          <a:xfrm>
            <a:off x="1225550" y="3849688"/>
            <a:ext cx="0" cy="463550"/>
          </a:xfrm>
          <a:prstGeom prst="line">
            <a:avLst/>
          </a:prstGeom>
          <a:noFill/>
          <a:ln w="9525">
            <a:solidFill>
              <a:schemeClr val="tx1"/>
            </a:solidFill>
            <a:round/>
            <a:headEnd/>
            <a:tailEnd/>
          </a:ln>
        </p:spPr>
        <p:txBody>
          <a:bodyPr/>
          <a:lstStyle/>
          <a:p>
            <a:endParaRPr lang="zh-CN" altLang="en-US"/>
          </a:p>
        </p:txBody>
      </p:sp>
      <p:sp>
        <p:nvSpPr>
          <p:cNvPr id="34828" name="Line 12"/>
          <p:cNvSpPr>
            <a:spLocks noChangeShapeType="1"/>
          </p:cNvSpPr>
          <p:nvPr/>
        </p:nvSpPr>
        <p:spPr bwMode="auto">
          <a:xfrm>
            <a:off x="1401763" y="3849688"/>
            <a:ext cx="0" cy="463550"/>
          </a:xfrm>
          <a:prstGeom prst="line">
            <a:avLst/>
          </a:prstGeom>
          <a:noFill/>
          <a:ln w="9525">
            <a:solidFill>
              <a:schemeClr val="tx1"/>
            </a:solidFill>
            <a:round/>
            <a:headEnd/>
            <a:tailEnd/>
          </a:ln>
        </p:spPr>
        <p:txBody>
          <a:bodyPr/>
          <a:lstStyle/>
          <a:p>
            <a:endParaRPr lang="zh-CN" altLang="en-US"/>
          </a:p>
        </p:txBody>
      </p:sp>
      <p:sp>
        <p:nvSpPr>
          <p:cNvPr id="34829" name="Line 13"/>
          <p:cNvSpPr>
            <a:spLocks noChangeShapeType="1"/>
          </p:cNvSpPr>
          <p:nvPr/>
        </p:nvSpPr>
        <p:spPr bwMode="auto">
          <a:xfrm>
            <a:off x="1577975" y="3849688"/>
            <a:ext cx="0" cy="463550"/>
          </a:xfrm>
          <a:prstGeom prst="line">
            <a:avLst/>
          </a:prstGeom>
          <a:noFill/>
          <a:ln w="9525">
            <a:solidFill>
              <a:schemeClr val="tx1"/>
            </a:solidFill>
            <a:round/>
            <a:headEnd/>
            <a:tailEnd/>
          </a:ln>
        </p:spPr>
        <p:txBody>
          <a:bodyPr/>
          <a:lstStyle/>
          <a:p>
            <a:endParaRPr lang="zh-CN" altLang="en-US"/>
          </a:p>
        </p:txBody>
      </p:sp>
      <p:sp>
        <p:nvSpPr>
          <p:cNvPr id="34830" name="Line 14"/>
          <p:cNvSpPr>
            <a:spLocks noChangeShapeType="1"/>
          </p:cNvSpPr>
          <p:nvPr/>
        </p:nvSpPr>
        <p:spPr bwMode="auto">
          <a:xfrm>
            <a:off x="2628900" y="3849688"/>
            <a:ext cx="0" cy="463550"/>
          </a:xfrm>
          <a:prstGeom prst="line">
            <a:avLst/>
          </a:prstGeom>
          <a:noFill/>
          <a:ln w="9525">
            <a:solidFill>
              <a:schemeClr val="tx1"/>
            </a:solidFill>
            <a:round/>
            <a:headEnd/>
            <a:tailEnd/>
          </a:ln>
        </p:spPr>
        <p:txBody>
          <a:bodyPr/>
          <a:lstStyle/>
          <a:p>
            <a:endParaRPr lang="zh-CN" altLang="en-US"/>
          </a:p>
        </p:txBody>
      </p:sp>
      <p:sp>
        <p:nvSpPr>
          <p:cNvPr id="34831" name="Text Box 15"/>
          <p:cNvSpPr txBox="1">
            <a:spLocks noChangeArrowheads="1"/>
          </p:cNvSpPr>
          <p:nvPr/>
        </p:nvSpPr>
        <p:spPr bwMode="auto">
          <a:xfrm>
            <a:off x="7659688" y="1790700"/>
            <a:ext cx="1335087" cy="671513"/>
          </a:xfrm>
          <a:prstGeom prst="rect">
            <a:avLst/>
          </a:prstGeom>
          <a:noFill/>
          <a:ln w="9525">
            <a:noFill/>
            <a:miter lim="800000"/>
            <a:headEnd/>
            <a:tailEnd/>
          </a:ln>
        </p:spPr>
        <p:txBody>
          <a:bodyPr wrap="none">
            <a:spAutoFit/>
          </a:bodyPr>
          <a:lstStyle/>
          <a:p>
            <a:r>
              <a:rPr kumimoji="1" lang="zh-CN" altLang="en-US" sz="2000" b="1">
                <a:solidFill>
                  <a:srgbClr val="000000"/>
                </a:solidFill>
                <a:ea typeface="黑体" pitchFamily="2" charset="-122"/>
              </a:rPr>
              <a:t>偏移 </a:t>
            </a:r>
            <a:r>
              <a:rPr kumimoji="1" lang="en-US" altLang="zh-CN" sz="2000" b="1">
                <a:solidFill>
                  <a:srgbClr val="000000"/>
                </a:solidFill>
                <a:ea typeface="黑体" pitchFamily="2" charset="-122"/>
              </a:rPr>
              <a:t>= 0/8</a:t>
            </a:r>
          </a:p>
          <a:p>
            <a:pPr>
              <a:lnSpc>
                <a:spcPct val="90000"/>
              </a:lnSpc>
            </a:pPr>
            <a:r>
              <a:rPr kumimoji="1" lang="en-US" altLang="zh-CN" sz="2000" b="1">
                <a:solidFill>
                  <a:srgbClr val="000000"/>
                </a:solidFill>
                <a:ea typeface="黑体" pitchFamily="2" charset="-122"/>
              </a:rPr>
              <a:t>= 0</a:t>
            </a:r>
          </a:p>
        </p:txBody>
      </p:sp>
      <p:sp>
        <p:nvSpPr>
          <p:cNvPr id="19472" name="Text Box 16"/>
          <p:cNvSpPr txBox="1">
            <a:spLocks noChangeArrowheads="1"/>
          </p:cNvSpPr>
          <p:nvPr/>
        </p:nvSpPr>
        <p:spPr bwMode="auto">
          <a:xfrm>
            <a:off x="3333750" y="5497513"/>
            <a:ext cx="2470150" cy="396875"/>
          </a:xfrm>
          <a:prstGeom prst="rect">
            <a:avLst/>
          </a:prstGeom>
          <a:noFill/>
          <a:ln w="9525">
            <a:noFill/>
            <a:miter lim="800000"/>
            <a:headEnd/>
            <a:tailEnd/>
          </a:ln>
        </p:spPr>
        <p:txBody>
          <a:bodyPr wrap="none">
            <a:spAutoFit/>
          </a:bodyPr>
          <a:lstStyle/>
          <a:p>
            <a:r>
              <a:rPr kumimoji="1" lang="zh-CN" altLang="en-US" sz="2000" b="1">
                <a:solidFill>
                  <a:srgbClr val="000000"/>
                </a:solidFill>
                <a:ea typeface="黑体" pitchFamily="2" charset="-122"/>
              </a:rPr>
              <a:t>偏移 </a:t>
            </a:r>
            <a:r>
              <a:rPr kumimoji="1" lang="en-US" altLang="zh-CN" sz="2000" b="1">
                <a:solidFill>
                  <a:srgbClr val="000000"/>
                </a:solidFill>
                <a:ea typeface="黑体" pitchFamily="2" charset="-122"/>
              </a:rPr>
              <a:t>= 1400/8 = 175</a:t>
            </a:r>
          </a:p>
        </p:txBody>
      </p:sp>
      <p:sp>
        <p:nvSpPr>
          <p:cNvPr id="34833" name="Text Box 17"/>
          <p:cNvSpPr txBox="1">
            <a:spLocks noChangeArrowheads="1"/>
          </p:cNvSpPr>
          <p:nvPr/>
        </p:nvSpPr>
        <p:spPr bwMode="auto">
          <a:xfrm>
            <a:off x="6403975" y="5497513"/>
            <a:ext cx="2470150" cy="396875"/>
          </a:xfrm>
          <a:prstGeom prst="rect">
            <a:avLst/>
          </a:prstGeom>
          <a:noFill/>
          <a:ln w="9525">
            <a:noFill/>
            <a:miter lim="800000"/>
            <a:headEnd/>
            <a:tailEnd/>
          </a:ln>
        </p:spPr>
        <p:txBody>
          <a:bodyPr wrap="none">
            <a:spAutoFit/>
          </a:bodyPr>
          <a:lstStyle/>
          <a:p>
            <a:r>
              <a:rPr kumimoji="1" lang="zh-CN" altLang="en-US" sz="2000" b="1">
                <a:solidFill>
                  <a:srgbClr val="000000"/>
                </a:solidFill>
                <a:ea typeface="黑体" pitchFamily="2" charset="-122"/>
              </a:rPr>
              <a:t>偏移 </a:t>
            </a:r>
            <a:r>
              <a:rPr kumimoji="1" lang="en-US" altLang="zh-CN" sz="2000" b="1">
                <a:solidFill>
                  <a:srgbClr val="000000"/>
                </a:solidFill>
                <a:ea typeface="黑体" pitchFamily="2" charset="-122"/>
              </a:rPr>
              <a:t>= 2800/8 = 350</a:t>
            </a:r>
          </a:p>
        </p:txBody>
      </p:sp>
      <p:sp>
        <p:nvSpPr>
          <p:cNvPr id="34834" name="Line 18"/>
          <p:cNvSpPr>
            <a:spLocks noChangeShapeType="1"/>
          </p:cNvSpPr>
          <p:nvPr/>
        </p:nvSpPr>
        <p:spPr bwMode="auto">
          <a:xfrm flipV="1">
            <a:off x="7532688" y="2360613"/>
            <a:ext cx="0" cy="369887"/>
          </a:xfrm>
          <a:prstGeom prst="line">
            <a:avLst/>
          </a:prstGeom>
          <a:noFill/>
          <a:ln w="9525">
            <a:solidFill>
              <a:schemeClr val="tx1"/>
            </a:solidFill>
            <a:round/>
            <a:headEnd/>
            <a:tailEnd type="triangle" w="sm" len="med"/>
          </a:ln>
        </p:spPr>
        <p:txBody>
          <a:bodyPr/>
          <a:lstStyle/>
          <a:p>
            <a:endParaRPr lang="zh-CN" altLang="en-US"/>
          </a:p>
        </p:txBody>
      </p:sp>
      <p:sp>
        <p:nvSpPr>
          <p:cNvPr id="34835" name="Line 19"/>
          <p:cNvSpPr>
            <a:spLocks noChangeShapeType="1"/>
          </p:cNvSpPr>
          <p:nvPr/>
        </p:nvSpPr>
        <p:spPr bwMode="auto">
          <a:xfrm flipV="1">
            <a:off x="2889250" y="2360613"/>
            <a:ext cx="0" cy="369887"/>
          </a:xfrm>
          <a:prstGeom prst="line">
            <a:avLst/>
          </a:prstGeom>
          <a:noFill/>
          <a:ln w="9525">
            <a:solidFill>
              <a:schemeClr val="tx1"/>
            </a:solidFill>
            <a:round/>
            <a:headEnd/>
            <a:tailEnd type="triangle" w="sm" len="med"/>
          </a:ln>
        </p:spPr>
        <p:txBody>
          <a:bodyPr/>
          <a:lstStyle/>
          <a:p>
            <a:endParaRPr lang="zh-CN" altLang="en-US"/>
          </a:p>
        </p:txBody>
      </p:sp>
      <p:sp>
        <p:nvSpPr>
          <p:cNvPr id="34836" name="Line 20"/>
          <p:cNvSpPr>
            <a:spLocks noChangeShapeType="1"/>
          </p:cNvSpPr>
          <p:nvPr/>
        </p:nvSpPr>
        <p:spPr bwMode="auto">
          <a:xfrm flipV="1">
            <a:off x="2717800" y="4313238"/>
            <a:ext cx="0" cy="369887"/>
          </a:xfrm>
          <a:prstGeom prst="line">
            <a:avLst/>
          </a:prstGeom>
          <a:noFill/>
          <a:ln w="9525">
            <a:solidFill>
              <a:schemeClr val="tx1"/>
            </a:solidFill>
            <a:round/>
            <a:headEnd/>
            <a:tailEnd type="triangle" w="sm" len="med"/>
          </a:ln>
        </p:spPr>
        <p:txBody>
          <a:bodyPr/>
          <a:lstStyle/>
          <a:p>
            <a:endParaRPr lang="zh-CN" altLang="en-US"/>
          </a:p>
        </p:txBody>
      </p:sp>
      <p:sp>
        <p:nvSpPr>
          <p:cNvPr id="19477" name="Line 21"/>
          <p:cNvSpPr>
            <a:spLocks noChangeShapeType="1"/>
          </p:cNvSpPr>
          <p:nvPr/>
        </p:nvSpPr>
        <p:spPr bwMode="auto">
          <a:xfrm flipV="1">
            <a:off x="4210050" y="4313238"/>
            <a:ext cx="0" cy="369887"/>
          </a:xfrm>
          <a:prstGeom prst="line">
            <a:avLst/>
          </a:prstGeom>
          <a:noFill/>
          <a:ln w="9525">
            <a:solidFill>
              <a:schemeClr val="tx1"/>
            </a:solidFill>
            <a:round/>
            <a:headEnd/>
            <a:tailEnd type="triangle" w="sm" len="med"/>
          </a:ln>
        </p:spPr>
        <p:txBody>
          <a:bodyPr/>
          <a:lstStyle/>
          <a:p>
            <a:endParaRPr lang="zh-CN" altLang="en-US"/>
          </a:p>
        </p:txBody>
      </p:sp>
      <p:sp>
        <p:nvSpPr>
          <p:cNvPr id="19478" name="Line 22"/>
          <p:cNvSpPr>
            <a:spLocks noChangeShapeType="1"/>
          </p:cNvSpPr>
          <p:nvPr/>
        </p:nvSpPr>
        <p:spPr bwMode="auto">
          <a:xfrm flipV="1">
            <a:off x="5791200" y="4313238"/>
            <a:ext cx="0" cy="369887"/>
          </a:xfrm>
          <a:prstGeom prst="line">
            <a:avLst/>
          </a:prstGeom>
          <a:noFill/>
          <a:ln w="9525">
            <a:solidFill>
              <a:schemeClr val="tx1"/>
            </a:solidFill>
            <a:round/>
            <a:headEnd/>
            <a:tailEnd type="triangle" w="sm" len="med"/>
          </a:ln>
        </p:spPr>
        <p:txBody>
          <a:bodyPr/>
          <a:lstStyle/>
          <a:p>
            <a:endParaRPr lang="zh-CN" altLang="en-US"/>
          </a:p>
        </p:txBody>
      </p:sp>
      <p:sp>
        <p:nvSpPr>
          <p:cNvPr id="34839" name="Line 23"/>
          <p:cNvSpPr>
            <a:spLocks noChangeShapeType="1"/>
          </p:cNvSpPr>
          <p:nvPr/>
        </p:nvSpPr>
        <p:spPr bwMode="auto">
          <a:xfrm flipV="1">
            <a:off x="7356475" y="4313238"/>
            <a:ext cx="0" cy="369887"/>
          </a:xfrm>
          <a:prstGeom prst="line">
            <a:avLst/>
          </a:prstGeom>
          <a:noFill/>
          <a:ln w="9525">
            <a:solidFill>
              <a:schemeClr val="tx1"/>
            </a:solidFill>
            <a:round/>
            <a:headEnd/>
            <a:tailEnd type="triangle" w="sm" len="med"/>
          </a:ln>
        </p:spPr>
        <p:txBody>
          <a:bodyPr/>
          <a:lstStyle/>
          <a:p>
            <a:endParaRPr lang="zh-CN" altLang="en-US"/>
          </a:p>
        </p:txBody>
      </p:sp>
      <p:sp>
        <p:nvSpPr>
          <p:cNvPr id="34840" name="Line 24"/>
          <p:cNvSpPr>
            <a:spLocks noChangeShapeType="1"/>
          </p:cNvSpPr>
          <p:nvPr/>
        </p:nvSpPr>
        <p:spPr bwMode="auto">
          <a:xfrm flipV="1">
            <a:off x="8513763" y="4313238"/>
            <a:ext cx="0" cy="369887"/>
          </a:xfrm>
          <a:prstGeom prst="line">
            <a:avLst/>
          </a:prstGeom>
          <a:noFill/>
          <a:ln w="9525">
            <a:solidFill>
              <a:schemeClr val="tx1"/>
            </a:solidFill>
            <a:round/>
            <a:headEnd/>
            <a:tailEnd type="triangle" w="sm" len="med"/>
          </a:ln>
        </p:spPr>
        <p:txBody>
          <a:bodyPr/>
          <a:lstStyle/>
          <a:p>
            <a:endParaRPr lang="zh-CN" altLang="en-US"/>
          </a:p>
        </p:txBody>
      </p:sp>
      <p:sp>
        <p:nvSpPr>
          <p:cNvPr id="19481" name="Text Box 25"/>
          <p:cNvSpPr txBox="1">
            <a:spLocks noChangeArrowheads="1"/>
          </p:cNvSpPr>
          <p:nvPr/>
        </p:nvSpPr>
        <p:spPr bwMode="auto">
          <a:xfrm>
            <a:off x="3822700" y="4589463"/>
            <a:ext cx="749300" cy="395287"/>
          </a:xfrm>
          <a:prstGeom prst="rect">
            <a:avLst/>
          </a:prstGeom>
          <a:noFill/>
          <a:ln w="9525">
            <a:noFill/>
            <a:miter lim="800000"/>
            <a:headEnd/>
            <a:tailEnd/>
          </a:ln>
        </p:spPr>
        <p:txBody>
          <a:bodyPr wrap="none">
            <a:spAutoFit/>
          </a:bodyPr>
          <a:lstStyle/>
          <a:p>
            <a:r>
              <a:rPr kumimoji="1" lang="en-US" altLang="zh-CN" sz="2000" b="1">
                <a:solidFill>
                  <a:srgbClr val="000000"/>
                </a:solidFill>
                <a:ea typeface="黑体" pitchFamily="2" charset="-122"/>
              </a:rPr>
              <a:t>1400</a:t>
            </a:r>
          </a:p>
        </p:txBody>
      </p:sp>
      <p:sp>
        <p:nvSpPr>
          <p:cNvPr id="34842" name="Text Box 26"/>
          <p:cNvSpPr txBox="1">
            <a:spLocks noChangeArrowheads="1"/>
          </p:cNvSpPr>
          <p:nvPr/>
        </p:nvSpPr>
        <p:spPr bwMode="auto">
          <a:xfrm>
            <a:off x="6983413" y="4589463"/>
            <a:ext cx="749300" cy="395287"/>
          </a:xfrm>
          <a:prstGeom prst="rect">
            <a:avLst/>
          </a:prstGeom>
          <a:noFill/>
          <a:ln w="9525">
            <a:noFill/>
            <a:miter lim="800000"/>
            <a:headEnd/>
            <a:tailEnd/>
          </a:ln>
        </p:spPr>
        <p:txBody>
          <a:bodyPr wrap="none">
            <a:spAutoFit/>
          </a:bodyPr>
          <a:lstStyle/>
          <a:p>
            <a:r>
              <a:rPr kumimoji="1" lang="en-US" altLang="zh-CN" sz="2000" b="1">
                <a:solidFill>
                  <a:srgbClr val="000000"/>
                </a:solidFill>
                <a:ea typeface="黑体" pitchFamily="2" charset="-122"/>
              </a:rPr>
              <a:t>2800</a:t>
            </a:r>
          </a:p>
        </p:txBody>
      </p:sp>
      <p:sp>
        <p:nvSpPr>
          <p:cNvPr id="34843" name="Text Box 27"/>
          <p:cNvSpPr txBox="1">
            <a:spLocks noChangeArrowheads="1"/>
          </p:cNvSpPr>
          <p:nvPr/>
        </p:nvSpPr>
        <p:spPr bwMode="auto">
          <a:xfrm>
            <a:off x="8126413" y="4567238"/>
            <a:ext cx="749300" cy="395287"/>
          </a:xfrm>
          <a:prstGeom prst="rect">
            <a:avLst/>
          </a:prstGeom>
          <a:noFill/>
          <a:ln w="9525">
            <a:noFill/>
            <a:miter lim="800000"/>
            <a:headEnd/>
            <a:tailEnd/>
          </a:ln>
        </p:spPr>
        <p:txBody>
          <a:bodyPr wrap="none">
            <a:spAutoFit/>
          </a:bodyPr>
          <a:lstStyle/>
          <a:p>
            <a:r>
              <a:rPr kumimoji="1" lang="en-US" altLang="zh-CN" sz="2000" b="1">
                <a:solidFill>
                  <a:srgbClr val="000000"/>
                </a:solidFill>
                <a:ea typeface="黑体" pitchFamily="2" charset="-122"/>
              </a:rPr>
              <a:t>3799</a:t>
            </a:r>
          </a:p>
        </p:txBody>
      </p:sp>
      <p:sp>
        <p:nvSpPr>
          <p:cNvPr id="19484" name="Text Box 28"/>
          <p:cNvSpPr txBox="1">
            <a:spLocks noChangeArrowheads="1"/>
          </p:cNvSpPr>
          <p:nvPr/>
        </p:nvSpPr>
        <p:spPr bwMode="auto">
          <a:xfrm>
            <a:off x="5400675" y="4567238"/>
            <a:ext cx="750888" cy="395287"/>
          </a:xfrm>
          <a:prstGeom prst="rect">
            <a:avLst/>
          </a:prstGeom>
          <a:noFill/>
          <a:ln w="9525">
            <a:noFill/>
            <a:miter lim="800000"/>
            <a:headEnd/>
            <a:tailEnd/>
          </a:ln>
        </p:spPr>
        <p:txBody>
          <a:bodyPr wrap="none">
            <a:spAutoFit/>
          </a:bodyPr>
          <a:lstStyle/>
          <a:p>
            <a:r>
              <a:rPr kumimoji="1" lang="en-US" altLang="zh-CN" sz="2000" b="1">
                <a:solidFill>
                  <a:srgbClr val="000000"/>
                </a:solidFill>
                <a:ea typeface="黑体" pitchFamily="2" charset="-122"/>
              </a:rPr>
              <a:t>2799</a:t>
            </a:r>
          </a:p>
        </p:txBody>
      </p:sp>
      <p:sp>
        <p:nvSpPr>
          <p:cNvPr id="34845" name="Text Box 29"/>
          <p:cNvSpPr txBox="1">
            <a:spLocks noChangeArrowheads="1"/>
          </p:cNvSpPr>
          <p:nvPr/>
        </p:nvSpPr>
        <p:spPr bwMode="auto">
          <a:xfrm>
            <a:off x="2330450" y="4567238"/>
            <a:ext cx="749300" cy="395287"/>
          </a:xfrm>
          <a:prstGeom prst="rect">
            <a:avLst/>
          </a:prstGeom>
          <a:noFill/>
          <a:ln w="9525">
            <a:noFill/>
            <a:miter lim="800000"/>
            <a:headEnd/>
            <a:tailEnd/>
          </a:ln>
        </p:spPr>
        <p:txBody>
          <a:bodyPr wrap="none">
            <a:spAutoFit/>
          </a:bodyPr>
          <a:lstStyle/>
          <a:p>
            <a:r>
              <a:rPr kumimoji="1" lang="en-US" altLang="zh-CN" sz="2000" b="1">
                <a:solidFill>
                  <a:srgbClr val="000000"/>
                </a:solidFill>
                <a:ea typeface="黑体" pitchFamily="2" charset="-122"/>
              </a:rPr>
              <a:t>1399</a:t>
            </a:r>
          </a:p>
        </p:txBody>
      </p:sp>
      <p:sp>
        <p:nvSpPr>
          <p:cNvPr id="34846" name="Text Box 30"/>
          <p:cNvSpPr txBox="1">
            <a:spLocks noChangeArrowheads="1"/>
          </p:cNvSpPr>
          <p:nvPr/>
        </p:nvSpPr>
        <p:spPr bwMode="auto">
          <a:xfrm>
            <a:off x="7159625" y="2614613"/>
            <a:ext cx="749300" cy="396875"/>
          </a:xfrm>
          <a:prstGeom prst="rect">
            <a:avLst/>
          </a:prstGeom>
          <a:solidFill>
            <a:schemeClr val="bg1"/>
          </a:solidFill>
          <a:ln w="9525">
            <a:noFill/>
            <a:miter lim="800000"/>
            <a:headEnd/>
            <a:tailEnd/>
          </a:ln>
        </p:spPr>
        <p:txBody>
          <a:bodyPr wrap="none">
            <a:spAutoFit/>
          </a:bodyPr>
          <a:lstStyle/>
          <a:p>
            <a:r>
              <a:rPr kumimoji="1" lang="en-US" altLang="zh-CN" sz="2000" b="1">
                <a:solidFill>
                  <a:srgbClr val="000000"/>
                </a:solidFill>
                <a:ea typeface="黑体" pitchFamily="2" charset="-122"/>
              </a:rPr>
              <a:t>3799</a:t>
            </a:r>
          </a:p>
        </p:txBody>
      </p:sp>
      <p:sp>
        <p:nvSpPr>
          <p:cNvPr id="34847" name="Text Box 31"/>
          <p:cNvSpPr txBox="1">
            <a:spLocks noChangeArrowheads="1"/>
          </p:cNvSpPr>
          <p:nvPr/>
        </p:nvSpPr>
        <p:spPr bwMode="auto">
          <a:xfrm>
            <a:off x="600075" y="1717675"/>
            <a:ext cx="1206500" cy="701675"/>
          </a:xfrm>
          <a:prstGeom prst="rect">
            <a:avLst/>
          </a:prstGeom>
          <a:noFill/>
          <a:ln w="9525">
            <a:noFill/>
            <a:miter lim="800000"/>
            <a:headEnd/>
            <a:tailEnd/>
          </a:ln>
        </p:spPr>
        <p:txBody>
          <a:bodyPr wrap="none">
            <a:spAutoFit/>
          </a:bodyPr>
          <a:lstStyle/>
          <a:p>
            <a:pPr algn="ctr"/>
            <a:r>
              <a:rPr kumimoji="1" lang="zh-CN" altLang="en-US" sz="2000" b="1">
                <a:solidFill>
                  <a:srgbClr val="000000"/>
                </a:solidFill>
                <a:ea typeface="黑体" pitchFamily="2" charset="-122"/>
              </a:rPr>
              <a:t>需分片的</a:t>
            </a:r>
          </a:p>
          <a:p>
            <a:pPr algn="ctr"/>
            <a:r>
              <a:rPr kumimoji="1" lang="zh-CN" altLang="en-US" sz="2000" b="1">
                <a:solidFill>
                  <a:srgbClr val="000000"/>
                </a:solidFill>
                <a:ea typeface="黑体" pitchFamily="2" charset="-122"/>
              </a:rPr>
              <a:t>数据报</a:t>
            </a:r>
          </a:p>
        </p:txBody>
      </p:sp>
      <p:sp>
        <p:nvSpPr>
          <p:cNvPr id="34848" name="Rectangle 32"/>
          <p:cNvSpPr>
            <a:spLocks noChangeArrowheads="1"/>
          </p:cNvSpPr>
          <p:nvPr/>
        </p:nvSpPr>
        <p:spPr bwMode="auto">
          <a:xfrm>
            <a:off x="1947863" y="1914525"/>
            <a:ext cx="854075" cy="407988"/>
          </a:xfrm>
          <a:prstGeom prst="rect">
            <a:avLst/>
          </a:prstGeom>
          <a:solidFill>
            <a:srgbClr val="FFCCFF"/>
          </a:solidFill>
          <a:ln w="9525">
            <a:noFill/>
            <a:miter lim="800000"/>
            <a:headEnd/>
            <a:tailEnd/>
          </a:ln>
        </p:spPr>
        <p:txBody>
          <a:bodyPr wrap="none" anchor="ctr"/>
          <a:lstStyle/>
          <a:p>
            <a:endParaRPr lang="zh-CN" altLang="en-US"/>
          </a:p>
        </p:txBody>
      </p:sp>
      <p:sp>
        <p:nvSpPr>
          <p:cNvPr id="34849" name="Text Box 33"/>
          <p:cNvSpPr txBox="1">
            <a:spLocks noChangeArrowheads="1"/>
          </p:cNvSpPr>
          <p:nvPr/>
        </p:nvSpPr>
        <p:spPr bwMode="auto">
          <a:xfrm>
            <a:off x="874713" y="5053013"/>
            <a:ext cx="1417637" cy="396875"/>
          </a:xfrm>
          <a:prstGeom prst="rect">
            <a:avLst/>
          </a:prstGeom>
          <a:noFill/>
          <a:ln w="9525">
            <a:noFill/>
            <a:miter lim="800000"/>
            <a:headEnd/>
            <a:tailEnd/>
          </a:ln>
        </p:spPr>
        <p:txBody>
          <a:bodyPr wrap="none">
            <a:spAutoFit/>
          </a:bodyPr>
          <a:lstStyle/>
          <a:p>
            <a:r>
              <a:rPr kumimoji="1" lang="zh-CN" altLang="en-US" sz="2000" b="1">
                <a:solidFill>
                  <a:srgbClr val="000000"/>
                </a:solidFill>
                <a:ea typeface="黑体" pitchFamily="2" charset="-122"/>
              </a:rPr>
              <a:t>数据报片 </a:t>
            </a:r>
            <a:r>
              <a:rPr kumimoji="1" lang="en-US" altLang="zh-CN" sz="2000" b="1">
                <a:solidFill>
                  <a:srgbClr val="000000"/>
                </a:solidFill>
                <a:ea typeface="黑体" pitchFamily="2" charset="-122"/>
              </a:rPr>
              <a:t>1</a:t>
            </a:r>
          </a:p>
        </p:txBody>
      </p:sp>
      <p:sp>
        <p:nvSpPr>
          <p:cNvPr id="34850" name="Text Box 34"/>
          <p:cNvSpPr txBox="1">
            <a:spLocks noChangeArrowheads="1"/>
          </p:cNvSpPr>
          <p:nvPr/>
        </p:nvSpPr>
        <p:spPr bwMode="auto">
          <a:xfrm>
            <a:off x="2019300" y="1849438"/>
            <a:ext cx="695325" cy="396875"/>
          </a:xfrm>
          <a:prstGeom prst="rect">
            <a:avLst/>
          </a:prstGeom>
          <a:noFill/>
          <a:ln w="9525">
            <a:noFill/>
            <a:miter lim="800000"/>
            <a:headEnd/>
            <a:tailEnd/>
          </a:ln>
        </p:spPr>
        <p:txBody>
          <a:bodyPr wrap="none">
            <a:spAutoFit/>
          </a:bodyPr>
          <a:lstStyle/>
          <a:p>
            <a:r>
              <a:rPr kumimoji="1" lang="zh-CN" altLang="en-US" sz="2000" b="1">
                <a:solidFill>
                  <a:srgbClr val="000000"/>
                </a:solidFill>
                <a:ea typeface="黑体" pitchFamily="2" charset="-122"/>
              </a:rPr>
              <a:t>首部</a:t>
            </a:r>
          </a:p>
        </p:txBody>
      </p:sp>
      <p:sp>
        <p:nvSpPr>
          <p:cNvPr id="34851" name="Line 35"/>
          <p:cNvSpPr>
            <a:spLocks noChangeShapeType="1"/>
          </p:cNvSpPr>
          <p:nvPr/>
        </p:nvSpPr>
        <p:spPr bwMode="auto">
          <a:xfrm>
            <a:off x="2805113" y="1897063"/>
            <a:ext cx="0" cy="463550"/>
          </a:xfrm>
          <a:prstGeom prst="line">
            <a:avLst/>
          </a:prstGeom>
          <a:noFill/>
          <a:ln w="9525">
            <a:solidFill>
              <a:schemeClr val="tx1"/>
            </a:solidFill>
            <a:round/>
            <a:headEnd/>
            <a:tailEnd/>
          </a:ln>
        </p:spPr>
        <p:txBody>
          <a:bodyPr/>
          <a:lstStyle/>
          <a:p>
            <a:endParaRPr lang="zh-CN" altLang="en-US"/>
          </a:p>
        </p:txBody>
      </p:sp>
      <p:sp>
        <p:nvSpPr>
          <p:cNvPr id="34852" name="Rectangle 36"/>
          <p:cNvSpPr>
            <a:spLocks noChangeArrowheads="1"/>
          </p:cNvSpPr>
          <p:nvPr/>
        </p:nvSpPr>
        <p:spPr bwMode="auto">
          <a:xfrm>
            <a:off x="173038" y="3849688"/>
            <a:ext cx="877887" cy="463550"/>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34853" name="Line 37"/>
          <p:cNvSpPr>
            <a:spLocks noChangeShapeType="1"/>
          </p:cNvSpPr>
          <p:nvPr/>
        </p:nvSpPr>
        <p:spPr bwMode="auto">
          <a:xfrm>
            <a:off x="4562475" y="1897063"/>
            <a:ext cx="0" cy="463550"/>
          </a:xfrm>
          <a:prstGeom prst="line">
            <a:avLst/>
          </a:prstGeom>
          <a:noFill/>
          <a:ln w="9525">
            <a:solidFill>
              <a:schemeClr val="tx1"/>
            </a:solidFill>
            <a:round/>
            <a:headEnd/>
            <a:tailEnd/>
          </a:ln>
        </p:spPr>
        <p:txBody>
          <a:bodyPr/>
          <a:lstStyle/>
          <a:p>
            <a:endParaRPr lang="zh-CN" altLang="en-US"/>
          </a:p>
        </p:txBody>
      </p:sp>
      <p:sp>
        <p:nvSpPr>
          <p:cNvPr id="34854" name="Line 38"/>
          <p:cNvSpPr>
            <a:spLocks noChangeShapeType="1"/>
          </p:cNvSpPr>
          <p:nvPr/>
        </p:nvSpPr>
        <p:spPr bwMode="auto">
          <a:xfrm>
            <a:off x="6318250" y="1897063"/>
            <a:ext cx="0" cy="463550"/>
          </a:xfrm>
          <a:prstGeom prst="line">
            <a:avLst/>
          </a:prstGeom>
          <a:noFill/>
          <a:ln w="9525">
            <a:solidFill>
              <a:schemeClr val="tx1"/>
            </a:solidFill>
            <a:round/>
            <a:headEnd/>
            <a:tailEnd/>
          </a:ln>
        </p:spPr>
        <p:txBody>
          <a:bodyPr/>
          <a:lstStyle/>
          <a:p>
            <a:endParaRPr lang="zh-CN" altLang="en-US"/>
          </a:p>
        </p:txBody>
      </p:sp>
      <p:sp>
        <p:nvSpPr>
          <p:cNvPr id="34855" name="Line 39"/>
          <p:cNvSpPr>
            <a:spLocks noChangeShapeType="1"/>
          </p:cNvSpPr>
          <p:nvPr/>
        </p:nvSpPr>
        <p:spPr bwMode="auto">
          <a:xfrm flipV="1">
            <a:off x="1050925" y="2360613"/>
            <a:ext cx="1754188" cy="1489075"/>
          </a:xfrm>
          <a:prstGeom prst="line">
            <a:avLst/>
          </a:prstGeom>
          <a:noFill/>
          <a:ln w="9525">
            <a:solidFill>
              <a:schemeClr val="folHlink"/>
            </a:solidFill>
            <a:prstDash val="dash"/>
            <a:round/>
            <a:headEnd type="triangle" w="sm" len="med"/>
            <a:tailEnd/>
          </a:ln>
        </p:spPr>
        <p:txBody>
          <a:bodyPr/>
          <a:lstStyle/>
          <a:p>
            <a:endParaRPr lang="zh-CN" altLang="en-US"/>
          </a:p>
        </p:txBody>
      </p:sp>
      <p:sp>
        <p:nvSpPr>
          <p:cNvPr id="34856" name="Line 40"/>
          <p:cNvSpPr>
            <a:spLocks noChangeShapeType="1"/>
          </p:cNvSpPr>
          <p:nvPr/>
        </p:nvSpPr>
        <p:spPr bwMode="auto">
          <a:xfrm flipV="1">
            <a:off x="2805113" y="2360613"/>
            <a:ext cx="1757362" cy="1489075"/>
          </a:xfrm>
          <a:prstGeom prst="line">
            <a:avLst/>
          </a:prstGeom>
          <a:noFill/>
          <a:ln w="9525">
            <a:solidFill>
              <a:schemeClr val="folHlink"/>
            </a:solidFill>
            <a:prstDash val="dash"/>
            <a:round/>
            <a:headEnd type="triangle" w="sm" len="med"/>
            <a:tailEnd/>
          </a:ln>
        </p:spPr>
        <p:txBody>
          <a:bodyPr/>
          <a:lstStyle/>
          <a:p>
            <a:endParaRPr lang="zh-CN" altLang="en-US"/>
          </a:p>
        </p:txBody>
      </p:sp>
      <p:sp>
        <p:nvSpPr>
          <p:cNvPr id="19497" name="Rectangle 41"/>
          <p:cNvSpPr>
            <a:spLocks noChangeArrowheads="1"/>
          </p:cNvSpPr>
          <p:nvPr/>
        </p:nvSpPr>
        <p:spPr bwMode="auto">
          <a:xfrm>
            <a:off x="4124325" y="3849688"/>
            <a:ext cx="1754188" cy="463550"/>
          </a:xfrm>
          <a:prstGeom prst="rect">
            <a:avLst/>
          </a:prstGeom>
          <a:solidFill>
            <a:srgbClr val="CCECFF"/>
          </a:solidFill>
          <a:ln w="9525">
            <a:solidFill>
              <a:schemeClr val="tx1"/>
            </a:solidFill>
            <a:miter lim="800000"/>
            <a:headEnd/>
            <a:tailEnd/>
          </a:ln>
        </p:spPr>
        <p:txBody>
          <a:bodyPr wrap="none" anchor="ctr"/>
          <a:lstStyle/>
          <a:p>
            <a:endParaRPr lang="zh-CN" altLang="en-US"/>
          </a:p>
        </p:txBody>
      </p:sp>
      <p:sp>
        <p:nvSpPr>
          <p:cNvPr id="19498" name="Line 42"/>
          <p:cNvSpPr>
            <a:spLocks noChangeShapeType="1"/>
          </p:cNvSpPr>
          <p:nvPr/>
        </p:nvSpPr>
        <p:spPr bwMode="auto">
          <a:xfrm>
            <a:off x="4298950" y="3849688"/>
            <a:ext cx="0" cy="463550"/>
          </a:xfrm>
          <a:prstGeom prst="line">
            <a:avLst/>
          </a:prstGeom>
          <a:noFill/>
          <a:ln w="9525">
            <a:solidFill>
              <a:schemeClr val="tx1"/>
            </a:solidFill>
            <a:round/>
            <a:headEnd/>
            <a:tailEnd/>
          </a:ln>
        </p:spPr>
        <p:txBody>
          <a:bodyPr/>
          <a:lstStyle/>
          <a:p>
            <a:endParaRPr lang="zh-CN" altLang="en-US"/>
          </a:p>
        </p:txBody>
      </p:sp>
      <p:sp>
        <p:nvSpPr>
          <p:cNvPr id="19499" name="Line 43"/>
          <p:cNvSpPr>
            <a:spLocks noChangeShapeType="1"/>
          </p:cNvSpPr>
          <p:nvPr/>
        </p:nvSpPr>
        <p:spPr bwMode="auto">
          <a:xfrm>
            <a:off x="4473575" y="3849688"/>
            <a:ext cx="0" cy="463550"/>
          </a:xfrm>
          <a:prstGeom prst="line">
            <a:avLst/>
          </a:prstGeom>
          <a:noFill/>
          <a:ln w="9525">
            <a:solidFill>
              <a:schemeClr val="tx1"/>
            </a:solidFill>
            <a:round/>
            <a:headEnd/>
            <a:tailEnd/>
          </a:ln>
        </p:spPr>
        <p:txBody>
          <a:bodyPr/>
          <a:lstStyle/>
          <a:p>
            <a:endParaRPr lang="zh-CN" altLang="en-US"/>
          </a:p>
        </p:txBody>
      </p:sp>
      <p:sp>
        <p:nvSpPr>
          <p:cNvPr id="19500" name="Line 44"/>
          <p:cNvSpPr>
            <a:spLocks noChangeShapeType="1"/>
          </p:cNvSpPr>
          <p:nvPr/>
        </p:nvSpPr>
        <p:spPr bwMode="auto">
          <a:xfrm>
            <a:off x="4649788" y="3849688"/>
            <a:ext cx="0" cy="463550"/>
          </a:xfrm>
          <a:prstGeom prst="line">
            <a:avLst/>
          </a:prstGeom>
          <a:noFill/>
          <a:ln w="9525">
            <a:solidFill>
              <a:schemeClr val="tx1"/>
            </a:solidFill>
            <a:round/>
            <a:headEnd/>
            <a:tailEnd/>
          </a:ln>
        </p:spPr>
        <p:txBody>
          <a:bodyPr/>
          <a:lstStyle/>
          <a:p>
            <a:endParaRPr lang="zh-CN" altLang="en-US"/>
          </a:p>
        </p:txBody>
      </p:sp>
      <p:sp>
        <p:nvSpPr>
          <p:cNvPr id="19501" name="Line 45"/>
          <p:cNvSpPr>
            <a:spLocks noChangeShapeType="1"/>
          </p:cNvSpPr>
          <p:nvPr/>
        </p:nvSpPr>
        <p:spPr bwMode="auto">
          <a:xfrm>
            <a:off x="5702300" y="3849688"/>
            <a:ext cx="0" cy="463550"/>
          </a:xfrm>
          <a:prstGeom prst="line">
            <a:avLst/>
          </a:prstGeom>
          <a:noFill/>
          <a:ln w="9525">
            <a:solidFill>
              <a:schemeClr val="tx1"/>
            </a:solidFill>
            <a:round/>
            <a:headEnd/>
            <a:tailEnd/>
          </a:ln>
        </p:spPr>
        <p:txBody>
          <a:bodyPr/>
          <a:lstStyle/>
          <a:p>
            <a:endParaRPr lang="zh-CN" altLang="en-US"/>
          </a:p>
        </p:txBody>
      </p:sp>
      <p:sp>
        <p:nvSpPr>
          <p:cNvPr id="19502" name="Rectangle 46"/>
          <p:cNvSpPr>
            <a:spLocks noChangeArrowheads="1"/>
          </p:cNvSpPr>
          <p:nvPr/>
        </p:nvSpPr>
        <p:spPr bwMode="auto">
          <a:xfrm>
            <a:off x="3246438" y="3849688"/>
            <a:ext cx="877887" cy="463550"/>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34863" name="Line 47"/>
          <p:cNvSpPr>
            <a:spLocks noChangeShapeType="1"/>
          </p:cNvSpPr>
          <p:nvPr/>
        </p:nvSpPr>
        <p:spPr bwMode="auto">
          <a:xfrm flipV="1">
            <a:off x="4124325" y="2360613"/>
            <a:ext cx="438150" cy="1489075"/>
          </a:xfrm>
          <a:prstGeom prst="line">
            <a:avLst/>
          </a:prstGeom>
          <a:noFill/>
          <a:ln w="9525">
            <a:solidFill>
              <a:schemeClr val="folHlink"/>
            </a:solidFill>
            <a:prstDash val="dash"/>
            <a:round/>
            <a:headEnd type="triangle" w="sm" len="med"/>
            <a:tailEnd/>
          </a:ln>
        </p:spPr>
        <p:txBody>
          <a:bodyPr/>
          <a:lstStyle/>
          <a:p>
            <a:endParaRPr lang="zh-CN" altLang="en-US"/>
          </a:p>
        </p:txBody>
      </p:sp>
      <p:sp>
        <p:nvSpPr>
          <p:cNvPr id="34864" name="Line 48"/>
          <p:cNvSpPr>
            <a:spLocks noChangeShapeType="1"/>
          </p:cNvSpPr>
          <p:nvPr/>
        </p:nvSpPr>
        <p:spPr bwMode="auto">
          <a:xfrm flipV="1">
            <a:off x="5878513" y="2360613"/>
            <a:ext cx="439737" cy="1489075"/>
          </a:xfrm>
          <a:prstGeom prst="line">
            <a:avLst/>
          </a:prstGeom>
          <a:noFill/>
          <a:ln w="9525">
            <a:solidFill>
              <a:schemeClr val="folHlink"/>
            </a:solidFill>
            <a:prstDash val="dash"/>
            <a:round/>
            <a:headEnd type="triangle" w="sm" len="med"/>
            <a:tailEnd/>
          </a:ln>
        </p:spPr>
        <p:txBody>
          <a:bodyPr/>
          <a:lstStyle/>
          <a:p>
            <a:endParaRPr lang="zh-CN" altLang="en-US"/>
          </a:p>
        </p:txBody>
      </p:sp>
      <p:sp>
        <p:nvSpPr>
          <p:cNvPr id="34865" name="Rectangle 49"/>
          <p:cNvSpPr>
            <a:spLocks noChangeArrowheads="1"/>
          </p:cNvSpPr>
          <p:nvPr/>
        </p:nvSpPr>
        <p:spPr bwMode="auto">
          <a:xfrm>
            <a:off x="7283450" y="3849688"/>
            <a:ext cx="1317625" cy="463550"/>
          </a:xfrm>
          <a:prstGeom prst="rect">
            <a:avLst/>
          </a:prstGeom>
          <a:solidFill>
            <a:srgbClr val="CCECFF"/>
          </a:solidFill>
          <a:ln w="9525">
            <a:solidFill>
              <a:schemeClr val="tx1"/>
            </a:solidFill>
            <a:miter lim="800000"/>
            <a:headEnd/>
            <a:tailEnd/>
          </a:ln>
        </p:spPr>
        <p:txBody>
          <a:bodyPr wrap="none" anchor="ctr"/>
          <a:lstStyle/>
          <a:p>
            <a:endParaRPr lang="zh-CN" altLang="en-US"/>
          </a:p>
        </p:txBody>
      </p:sp>
      <p:sp>
        <p:nvSpPr>
          <p:cNvPr id="34866" name="Line 50"/>
          <p:cNvSpPr>
            <a:spLocks noChangeShapeType="1"/>
          </p:cNvSpPr>
          <p:nvPr/>
        </p:nvSpPr>
        <p:spPr bwMode="auto">
          <a:xfrm>
            <a:off x="7459663" y="3849688"/>
            <a:ext cx="0" cy="463550"/>
          </a:xfrm>
          <a:prstGeom prst="line">
            <a:avLst/>
          </a:prstGeom>
          <a:noFill/>
          <a:ln w="9525">
            <a:solidFill>
              <a:schemeClr val="tx1"/>
            </a:solidFill>
            <a:round/>
            <a:headEnd/>
            <a:tailEnd/>
          </a:ln>
        </p:spPr>
        <p:txBody>
          <a:bodyPr/>
          <a:lstStyle/>
          <a:p>
            <a:endParaRPr lang="zh-CN" altLang="en-US"/>
          </a:p>
        </p:txBody>
      </p:sp>
      <p:sp>
        <p:nvSpPr>
          <p:cNvPr id="34867" name="Line 51"/>
          <p:cNvSpPr>
            <a:spLocks noChangeShapeType="1"/>
          </p:cNvSpPr>
          <p:nvPr/>
        </p:nvSpPr>
        <p:spPr bwMode="auto">
          <a:xfrm>
            <a:off x="7635875" y="3849688"/>
            <a:ext cx="0" cy="463550"/>
          </a:xfrm>
          <a:prstGeom prst="line">
            <a:avLst/>
          </a:prstGeom>
          <a:noFill/>
          <a:ln w="9525">
            <a:solidFill>
              <a:schemeClr val="tx1"/>
            </a:solidFill>
            <a:round/>
            <a:headEnd/>
            <a:tailEnd/>
          </a:ln>
        </p:spPr>
        <p:txBody>
          <a:bodyPr/>
          <a:lstStyle/>
          <a:p>
            <a:endParaRPr lang="zh-CN" altLang="en-US"/>
          </a:p>
        </p:txBody>
      </p:sp>
      <p:sp>
        <p:nvSpPr>
          <p:cNvPr id="34868" name="Line 52"/>
          <p:cNvSpPr>
            <a:spLocks noChangeShapeType="1"/>
          </p:cNvSpPr>
          <p:nvPr/>
        </p:nvSpPr>
        <p:spPr bwMode="auto">
          <a:xfrm>
            <a:off x="7812088" y="3849688"/>
            <a:ext cx="0" cy="463550"/>
          </a:xfrm>
          <a:prstGeom prst="line">
            <a:avLst/>
          </a:prstGeom>
          <a:noFill/>
          <a:ln w="9525">
            <a:solidFill>
              <a:schemeClr val="tx1"/>
            </a:solidFill>
            <a:round/>
            <a:headEnd/>
            <a:tailEnd/>
          </a:ln>
        </p:spPr>
        <p:txBody>
          <a:bodyPr/>
          <a:lstStyle/>
          <a:p>
            <a:endParaRPr lang="zh-CN" altLang="en-US"/>
          </a:p>
        </p:txBody>
      </p:sp>
      <p:sp>
        <p:nvSpPr>
          <p:cNvPr id="34869" name="Line 53"/>
          <p:cNvSpPr>
            <a:spLocks noChangeShapeType="1"/>
          </p:cNvSpPr>
          <p:nvPr/>
        </p:nvSpPr>
        <p:spPr bwMode="auto">
          <a:xfrm>
            <a:off x="8426450" y="3849688"/>
            <a:ext cx="0" cy="463550"/>
          </a:xfrm>
          <a:prstGeom prst="line">
            <a:avLst/>
          </a:prstGeom>
          <a:noFill/>
          <a:ln w="9525">
            <a:solidFill>
              <a:schemeClr val="tx1"/>
            </a:solidFill>
            <a:round/>
            <a:headEnd/>
            <a:tailEnd/>
          </a:ln>
        </p:spPr>
        <p:txBody>
          <a:bodyPr/>
          <a:lstStyle/>
          <a:p>
            <a:endParaRPr lang="zh-CN" altLang="en-US"/>
          </a:p>
        </p:txBody>
      </p:sp>
      <p:sp>
        <p:nvSpPr>
          <p:cNvPr id="34870" name="Rectangle 54"/>
          <p:cNvSpPr>
            <a:spLocks noChangeArrowheads="1"/>
          </p:cNvSpPr>
          <p:nvPr/>
        </p:nvSpPr>
        <p:spPr bwMode="auto">
          <a:xfrm>
            <a:off x="6407150" y="3849688"/>
            <a:ext cx="876300" cy="463550"/>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34871" name="Line 55"/>
          <p:cNvSpPr>
            <a:spLocks noChangeShapeType="1"/>
          </p:cNvSpPr>
          <p:nvPr/>
        </p:nvSpPr>
        <p:spPr bwMode="auto">
          <a:xfrm flipH="1" flipV="1">
            <a:off x="7635875" y="2360613"/>
            <a:ext cx="965200" cy="1489075"/>
          </a:xfrm>
          <a:prstGeom prst="line">
            <a:avLst/>
          </a:prstGeom>
          <a:noFill/>
          <a:ln w="9525">
            <a:solidFill>
              <a:schemeClr val="folHlink"/>
            </a:solidFill>
            <a:prstDash val="dash"/>
            <a:round/>
            <a:headEnd type="triangle" w="sm" len="med"/>
            <a:tailEnd/>
          </a:ln>
        </p:spPr>
        <p:txBody>
          <a:bodyPr/>
          <a:lstStyle/>
          <a:p>
            <a:endParaRPr lang="zh-CN" altLang="en-US"/>
          </a:p>
        </p:txBody>
      </p:sp>
      <p:sp>
        <p:nvSpPr>
          <p:cNvPr id="34872" name="Line 56"/>
          <p:cNvSpPr>
            <a:spLocks noChangeShapeType="1"/>
          </p:cNvSpPr>
          <p:nvPr/>
        </p:nvSpPr>
        <p:spPr bwMode="auto">
          <a:xfrm flipH="1" flipV="1">
            <a:off x="6318250" y="2360613"/>
            <a:ext cx="965200" cy="1489075"/>
          </a:xfrm>
          <a:prstGeom prst="line">
            <a:avLst/>
          </a:prstGeom>
          <a:noFill/>
          <a:ln w="9525">
            <a:solidFill>
              <a:schemeClr val="folHlink"/>
            </a:solidFill>
            <a:prstDash val="dash"/>
            <a:round/>
            <a:headEnd type="triangle" w="sm" len="med"/>
            <a:tailEnd/>
          </a:ln>
        </p:spPr>
        <p:txBody>
          <a:bodyPr/>
          <a:lstStyle/>
          <a:p>
            <a:endParaRPr lang="zh-CN" altLang="en-US"/>
          </a:p>
        </p:txBody>
      </p:sp>
      <p:sp>
        <p:nvSpPr>
          <p:cNvPr id="34873" name="Line 57"/>
          <p:cNvSpPr>
            <a:spLocks noChangeShapeType="1"/>
          </p:cNvSpPr>
          <p:nvPr/>
        </p:nvSpPr>
        <p:spPr bwMode="auto">
          <a:xfrm>
            <a:off x="2789238" y="1671638"/>
            <a:ext cx="4829175" cy="0"/>
          </a:xfrm>
          <a:prstGeom prst="line">
            <a:avLst/>
          </a:prstGeom>
          <a:noFill/>
          <a:ln w="9525">
            <a:solidFill>
              <a:schemeClr val="tx1"/>
            </a:solidFill>
            <a:round/>
            <a:headEnd type="triangle" w="sm" len="med"/>
            <a:tailEnd type="triangle" w="sm" len="med"/>
          </a:ln>
        </p:spPr>
        <p:txBody>
          <a:bodyPr/>
          <a:lstStyle/>
          <a:p>
            <a:endParaRPr lang="zh-CN" altLang="en-US"/>
          </a:p>
        </p:txBody>
      </p:sp>
      <p:sp>
        <p:nvSpPr>
          <p:cNvPr id="34874" name="Text Box 58"/>
          <p:cNvSpPr txBox="1">
            <a:spLocks noChangeArrowheads="1"/>
          </p:cNvSpPr>
          <p:nvPr/>
        </p:nvSpPr>
        <p:spPr bwMode="auto">
          <a:xfrm>
            <a:off x="3686175" y="1465263"/>
            <a:ext cx="2678113" cy="396875"/>
          </a:xfrm>
          <a:prstGeom prst="rect">
            <a:avLst/>
          </a:prstGeom>
          <a:solidFill>
            <a:schemeClr val="bg1"/>
          </a:solidFill>
          <a:ln w="9525">
            <a:noFill/>
            <a:miter lim="800000"/>
            <a:headEnd/>
            <a:tailEnd/>
          </a:ln>
        </p:spPr>
        <p:txBody>
          <a:bodyPr wrap="none">
            <a:spAutoFit/>
          </a:bodyPr>
          <a:lstStyle/>
          <a:p>
            <a:r>
              <a:rPr kumimoji="1" lang="zh-CN" altLang="en-US" sz="2000" b="1">
                <a:solidFill>
                  <a:srgbClr val="000000"/>
                </a:solidFill>
                <a:ea typeface="黑体" pitchFamily="2" charset="-122"/>
              </a:rPr>
              <a:t>数据部分共 </a:t>
            </a:r>
            <a:r>
              <a:rPr kumimoji="1" lang="en-US" altLang="zh-CN" sz="2000" b="1">
                <a:solidFill>
                  <a:srgbClr val="000000"/>
                </a:solidFill>
                <a:ea typeface="黑体" pitchFamily="2" charset="-122"/>
              </a:rPr>
              <a:t>3800 </a:t>
            </a:r>
            <a:r>
              <a:rPr kumimoji="1" lang="zh-CN" altLang="en-US" sz="2000" b="1">
                <a:solidFill>
                  <a:srgbClr val="000000"/>
                </a:solidFill>
                <a:ea typeface="黑体" pitchFamily="2" charset="-122"/>
              </a:rPr>
              <a:t>字节</a:t>
            </a:r>
          </a:p>
        </p:txBody>
      </p:sp>
      <p:sp>
        <p:nvSpPr>
          <p:cNvPr id="34875" name="Text Box 59"/>
          <p:cNvSpPr txBox="1">
            <a:spLocks noChangeArrowheads="1"/>
          </p:cNvSpPr>
          <p:nvPr/>
        </p:nvSpPr>
        <p:spPr bwMode="auto">
          <a:xfrm>
            <a:off x="173038" y="3849688"/>
            <a:ext cx="904875" cy="395287"/>
          </a:xfrm>
          <a:prstGeom prst="rect">
            <a:avLst/>
          </a:prstGeom>
          <a:noFill/>
          <a:ln w="9525">
            <a:noFill/>
            <a:miter lim="800000"/>
            <a:headEnd/>
            <a:tailEnd/>
          </a:ln>
        </p:spPr>
        <p:txBody>
          <a:bodyPr wrap="none">
            <a:spAutoFit/>
          </a:bodyPr>
          <a:lstStyle/>
          <a:p>
            <a:r>
              <a:rPr kumimoji="1" lang="zh-CN" altLang="en-US" sz="2000" b="1">
                <a:solidFill>
                  <a:srgbClr val="000000"/>
                </a:solidFill>
                <a:ea typeface="黑体" pitchFamily="2" charset="-122"/>
              </a:rPr>
              <a:t>首部 </a:t>
            </a:r>
            <a:r>
              <a:rPr kumimoji="1" lang="en-US" altLang="zh-CN" sz="2000" b="1">
                <a:solidFill>
                  <a:srgbClr val="000000"/>
                </a:solidFill>
                <a:ea typeface="黑体" pitchFamily="2" charset="-122"/>
              </a:rPr>
              <a:t>1</a:t>
            </a:r>
          </a:p>
        </p:txBody>
      </p:sp>
      <p:sp>
        <p:nvSpPr>
          <p:cNvPr id="19516" name="Text Box 60"/>
          <p:cNvSpPr txBox="1">
            <a:spLocks noChangeArrowheads="1"/>
          </p:cNvSpPr>
          <p:nvPr/>
        </p:nvSpPr>
        <p:spPr bwMode="auto">
          <a:xfrm>
            <a:off x="3216275" y="3849688"/>
            <a:ext cx="904875" cy="395287"/>
          </a:xfrm>
          <a:prstGeom prst="rect">
            <a:avLst/>
          </a:prstGeom>
          <a:noFill/>
          <a:ln w="9525">
            <a:noFill/>
            <a:miter lim="800000"/>
            <a:headEnd/>
            <a:tailEnd/>
          </a:ln>
        </p:spPr>
        <p:txBody>
          <a:bodyPr wrap="none">
            <a:spAutoFit/>
          </a:bodyPr>
          <a:lstStyle/>
          <a:p>
            <a:r>
              <a:rPr kumimoji="1" lang="zh-CN" altLang="en-US" sz="2000" b="1">
                <a:solidFill>
                  <a:srgbClr val="000000"/>
                </a:solidFill>
                <a:ea typeface="黑体" pitchFamily="2" charset="-122"/>
              </a:rPr>
              <a:t>首部 </a:t>
            </a:r>
            <a:r>
              <a:rPr kumimoji="1" lang="en-US" altLang="zh-CN" sz="2000" b="1">
                <a:solidFill>
                  <a:srgbClr val="000000"/>
                </a:solidFill>
                <a:ea typeface="黑体" pitchFamily="2" charset="-122"/>
              </a:rPr>
              <a:t>2</a:t>
            </a:r>
          </a:p>
        </p:txBody>
      </p:sp>
      <p:sp>
        <p:nvSpPr>
          <p:cNvPr id="34877" name="Text Box 61"/>
          <p:cNvSpPr txBox="1">
            <a:spLocks noChangeArrowheads="1"/>
          </p:cNvSpPr>
          <p:nvPr/>
        </p:nvSpPr>
        <p:spPr bwMode="auto">
          <a:xfrm>
            <a:off x="6376988" y="3849688"/>
            <a:ext cx="906462" cy="396875"/>
          </a:xfrm>
          <a:prstGeom prst="rect">
            <a:avLst/>
          </a:prstGeom>
          <a:noFill/>
          <a:ln w="9525">
            <a:noFill/>
            <a:miter lim="800000"/>
            <a:headEnd/>
            <a:tailEnd/>
          </a:ln>
        </p:spPr>
        <p:txBody>
          <a:bodyPr wrap="none">
            <a:spAutoFit/>
          </a:bodyPr>
          <a:lstStyle/>
          <a:p>
            <a:r>
              <a:rPr kumimoji="1" lang="zh-CN" altLang="en-US" sz="2000" b="1">
                <a:solidFill>
                  <a:srgbClr val="000000"/>
                </a:solidFill>
                <a:ea typeface="黑体" pitchFamily="2" charset="-122"/>
              </a:rPr>
              <a:t>首部 </a:t>
            </a:r>
            <a:r>
              <a:rPr kumimoji="1" lang="en-US" altLang="zh-CN" sz="2000" b="1">
                <a:solidFill>
                  <a:srgbClr val="000000"/>
                </a:solidFill>
                <a:ea typeface="黑体" pitchFamily="2" charset="-122"/>
              </a:rPr>
              <a:t>3</a:t>
            </a:r>
          </a:p>
        </p:txBody>
      </p:sp>
      <p:sp>
        <p:nvSpPr>
          <p:cNvPr id="34878" name="Line 62"/>
          <p:cNvSpPr>
            <a:spLocks noChangeShapeType="1"/>
          </p:cNvSpPr>
          <p:nvPr/>
        </p:nvSpPr>
        <p:spPr bwMode="auto">
          <a:xfrm flipV="1">
            <a:off x="1133475" y="4313238"/>
            <a:ext cx="0" cy="369887"/>
          </a:xfrm>
          <a:prstGeom prst="line">
            <a:avLst/>
          </a:prstGeom>
          <a:noFill/>
          <a:ln w="9525">
            <a:solidFill>
              <a:schemeClr val="tx1"/>
            </a:solidFill>
            <a:round/>
            <a:headEnd/>
            <a:tailEnd type="triangle" w="sm" len="med"/>
          </a:ln>
        </p:spPr>
        <p:txBody>
          <a:bodyPr/>
          <a:lstStyle/>
          <a:p>
            <a:endParaRPr lang="zh-CN" altLang="en-US"/>
          </a:p>
        </p:txBody>
      </p:sp>
      <p:sp>
        <p:nvSpPr>
          <p:cNvPr id="34879" name="Text Box 63"/>
          <p:cNvSpPr txBox="1">
            <a:spLocks noChangeArrowheads="1"/>
          </p:cNvSpPr>
          <p:nvPr/>
        </p:nvSpPr>
        <p:spPr bwMode="auto">
          <a:xfrm>
            <a:off x="376238" y="4606925"/>
            <a:ext cx="906462" cy="396875"/>
          </a:xfrm>
          <a:prstGeom prst="rect">
            <a:avLst/>
          </a:prstGeom>
          <a:noFill/>
          <a:ln w="9525">
            <a:noFill/>
            <a:miter lim="800000"/>
            <a:headEnd/>
            <a:tailEnd/>
          </a:ln>
        </p:spPr>
        <p:txBody>
          <a:bodyPr wrap="none">
            <a:spAutoFit/>
          </a:bodyPr>
          <a:lstStyle/>
          <a:p>
            <a:r>
              <a:rPr kumimoji="1" lang="zh-CN" altLang="en-US" sz="2000" b="1">
                <a:solidFill>
                  <a:srgbClr val="000000"/>
                </a:solidFill>
                <a:ea typeface="黑体" pitchFamily="2" charset="-122"/>
              </a:rPr>
              <a:t>字节 </a:t>
            </a:r>
            <a:r>
              <a:rPr kumimoji="1" lang="en-US" altLang="zh-CN" sz="2000" b="1">
                <a:solidFill>
                  <a:srgbClr val="000000"/>
                </a:solidFill>
                <a:ea typeface="黑体" pitchFamily="2" charset="-122"/>
              </a:rPr>
              <a:t>0</a:t>
            </a:r>
          </a:p>
        </p:txBody>
      </p:sp>
      <p:sp>
        <p:nvSpPr>
          <p:cNvPr id="19520" name="Text Box 64"/>
          <p:cNvSpPr txBox="1">
            <a:spLocks noChangeArrowheads="1"/>
          </p:cNvSpPr>
          <p:nvPr/>
        </p:nvSpPr>
        <p:spPr bwMode="auto">
          <a:xfrm>
            <a:off x="3887788" y="5048250"/>
            <a:ext cx="1417637" cy="396875"/>
          </a:xfrm>
          <a:prstGeom prst="rect">
            <a:avLst/>
          </a:prstGeom>
          <a:noFill/>
          <a:ln w="9525">
            <a:noFill/>
            <a:miter lim="800000"/>
            <a:headEnd/>
            <a:tailEnd/>
          </a:ln>
        </p:spPr>
        <p:txBody>
          <a:bodyPr wrap="none">
            <a:spAutoFit/>
          </a:bodyPr>
          <a:lstStyle/>
          <a:p>
            <a:r>
              <a:rPr kumimoji="1" lang="zh-CN" altLang="en-US" sz="2000" b="1">
                <a:solidFill>
                  <a:srgbClr val="000000"/>
                </a:solidFill>
                <a:ea typeface="黑体" pitchFamily="2" charset="-122"/>
              </a:rPr>
              <a:t>数据报片 </a:t>
            </a:r>
            <a:r>
              <a:rPr kumimoji="1" lang="en-US" altLang="zh-CN" sz="2000" b="1">
                <a:solidFill>
                  <a:srgbClr val="000000"/>
                </a:solidFill>
                <a:ea typeface="黑体" pitchFamily="2" charset="-122"/>
              </a:rPr>
              <a:t>2</a:t>
            </a:r>
          </a:p>
        </p:txBody>
      </p:sp>
      <p:sp>
        <p:nvSpPr>
          <p:cNvPr id="34881" name="Text Box 65"/>
          <p:cNvSpPr txBox="1">
            <a:spLocks noChangeArrowheads="1"/>
          </p:cNvSpPr>
          <p:nvPr/>
        </p:nvSpPr>
        <p:spPr bwMode="auto">
          <a:xfrm>
            <a:off x="6786563" y="5048250"/>
            <a:ext cx="1417637" cy="396875"/>
          </a:xfrm>
          <a:prstGeom prst="rect">
            <a:avLst/>
          </a:prstGeom>
          <a:noFill/>
          <a:ln w="9525">
            <a:noFill/>
            <a:miter lim="800000"/>
            <a:headEnd/>
            <a:tailEnd/>
          </a:ln>
        </p:spPr>
        <p:txBody>
          <a:bodyPr wrap="none">
            <a:spAutoFit/>
          </a:bodyPr>
          <a:lstStyle/>
          <a:p>
            <a:r>
              <a:rPr kumimoji="1" lang="zh-CN" altLang="en-US" sz="2000" b="1">
                <a:solidFill>
                  <a:srgbClr val="000000"/>
                </a:solidFill>
                <a:ea typeface="黑体" pitchFamily="2" charset="-122"/>
              </a:rPr>
              <a:t>数据报片 </a:t>
            </a:r>
            <a:r>
              <a:rPr kumimoji="1" lang="en-US" altLang="zh-CN" sz="2000" b="1">
                <a:solidFill>
                  <a:srgbClr val="000000"/>
                </a:solidFill>
                <a:ea typeface="黑体" pitchFamily="2" charset="-122"/>
              </a:rPr>
              <a:t>3</a:t>
            </a:r>
          </a:p>
        </p:txBody>
      </p:sp>
      <p:sp>
        <p:nvSpPr>
          <p:cNvPr id="34882" name="Line 66"/>
          <p:cNvSpPr>
            <a:spLocks noChangeShapeType="1"/>
          </p:cNvSpPr>
          <p:nvPr/>
        </p:nvSpPr>
        <p:spPr bwMode="auto">
          <a:xfrm flipV="1">
            <a:off x="4633913" y="2360613"/>
            <a:ext cx="0" cy="369887"/>
          </a:xfrm>
          <a:prstGeom prst="line">
            <a:avLst/>
          </a:prstGeom>
          <a:noFill/>
          <a:ln w="9525">
            <a:solidFill>
              <a:schemeClr val="tx1"/>
            </a:solidFill>
            <a:round/>
            <a:headEnd/>
            <a:tailEnd type="triangle" w="sm" len="med"/>
          </a:ln>
        </p:spPr>
        <p:txBody>
          <a:bodyPr/>
          <a:lstStyle/>
          <a:p>
            <a:endParaRPr lang="zh-CN" altLang="en-US"/>
          </a:p>
        </p:txBody>
      </p:sp>
      <p:sp>
        <p:nvSpPr>
          <p:cNvPr id="34883" name="Text Box 67"/>
          <p:cNvSpPr txBox="1">
            <a:spLocks noChangeArrowheads="1"/>
          </p:cNvSpPr>
          <p:nvPr/>
        </p:nvSpPr>
        <p:spPr bwMode="auto">
          <a:xfrm>
            <a:off x="4246563" y="2633663"/>
            <a:ext cx="747712" cy="396875"/>
          </a:xfrm>
          <a:prstGeom prst="rect">
            <a:avLst/>
          </a:prstGeom>
          <a:solidFill>
            <a:schemeClr val="bg1"/>
          </a:solidFill>
          <a:ln w="9525">
            <a:noFill/>
            <a:miter lim="800000"/>
            <a:headEnd/>
            <a:tailEnd/>
          </a:ln>
        </p:spPr>
        <p:txBody>
          <a:bodyPr wrap="none">
            <a:spAutoFit/>
          </a:bodyPr>
          <a:lstStyle/>
          <a:p>
            <a:r>
              <a:rPr kumimoji="1" lang="en-US" altLang="zh-CN" sz="2000" b="1">
                <a:solidFill>
                  <a:srgbClr val="000000"/>
                </a:solidFill>
                <a:ea typeface="黑体" pitchFamily="2" charset="-122"/>
              </a:rPr>
              <a:t>1400</a:t>
            </a:r>
          </a:p>
        </p:txBody>
      </p:sp>
      <p:sp>
        <p:nvSpPr>
          <p:cNvPr id="34884" name="Line 68"/>
          <p:cNvSpPr>
            <a:spLocks noChangeShapeType="1"/>
          </p:cNvSpPr>
          <p:nvPr/>
        </p:nvSpPr>
        <p:spPr bwMode="auto">
          <a:xfrm flipV="1">
            <a:off x="6391275" y="2360613"/>
            <a:ext cx="0" cy="369887"/>
          </a:xfrm>
          <a:prstGeom prst="line">
            <a:avLst/>
          </a:prstGeom>
          <a:noFill/>
          <a:ln w="9525">
            <a:solidFill>
              <a:schemeClr val="tx1"/>
            </a:solidFill>
            <a:round/>
            <a:headEnd/>
            <a:tailEnd type="triangle" w="sm" len="med"/>
          </a:ln>
        </p:spPr>
        <p:txBody>
          <a:bodyPr/>
          <a:lstStyle/>
          <a:p>
            <a:endParaRPr lang="zh-CN" altLang="en-US"/>
          </a:p>
        </p:txBody>
      </p:sp>
      <p:sp>
        <p:nvSpPr>
          <p:cNvPr id="34885" name="Text Box 69"/>
          <p:cNvSpPr txBox="1">
            <a:spLocks noChangeArrowheads="1"/>
          </p:cNvSpPr>
          <p:nvPr/>
        </p:nvSpPr>
        <p:spPr bwMode="auto">
          <a:xfrm>
            <a:off x="6018213" y="2633663"/>
            <a:ext cx="747712" cy="396875"/>
          </a:xfrm>
          <a:prstGeom prst="rect">
            <a:avLst/>
          </a:prstGeom>
          <a:solidFill>
            <a:schemeClr val="bg1"/>
          </a:solidFill>
          <a:ln w="9525">
            <a:noFill/>
            <a:miter lim="800000"/>
            <a:headEnd/>
            <a:tailEnd/>
          </a:ln>
        </p:spPr>
        <p:txBody>
          <a:bodyPr wrap="none">
            <a:spAutoFit/>
          </a:bodyPr>
          <a:lstStyle/>
          <a:p>
            <a:r>
              <a:rPr kumimoji="1" lang="en-US" altLang="zh-CN" sz="2000" b="1">
                <a:solidFill>
                  <a:srgbClr val="000000"/>
                </a:solidFill>
                <a:ea typeface="黑体" pitchFamily="2" charset="-122"/>
              </a:rPr>
              <a:t>2800</a:t>
            </a:r>
          </a:p>
        </p:txBody>
      </p:sp>
      <p:sp>
        <p:nvSpPr>
          <p:cNvPr id="34886" name="Line 70"/>
          <p:cNvSpPr>
            <a:spLocks noChangeShapeType="1"/>
          </p:cNvSpPr>
          <p:nvPr/>
        </p:nvSpPr>
        <p:spPr bwMode="auto">
          <a:xfrm>
            <a:off x="6492875" y="1897063"/>
            <a:ext cx="0" cy="463550"/>
          </a:xfrm>
          <a:prstGeom prst="line">
            <a:avLst/>
          </a:prstGeom>
          <a:noFill/>
          <a:ln w="9525">
            <a:solidFill>
              <a:schemeClr val="tx1"/>
            </a:solidFill>
            <a:round/>
            <a:headEnd/>
            <a:tailEnd/>
          </a:ln>
        </p:spPr>
        <p:txBody>
          <a:bodyPr/>
          <a:lstStyle/>
          <a:p>
            <a:endParaRPr lang="zh-CN" altLang="en-US"/>
          </a:p>
        </p:txBody>
      </p:sp>
      <p:sp>
        <p:nvSpPr>
          <p:cNvPr id="34887" name="Line 71"/>
          <p:cNvSpPr>
            <a:spLocks noChangeShapeType="1"/>
          </p:cNvSpPr>
          <p:nvPr/>
        </p:nvSpPr>
        <p:spPr bwMode="auto">
          <a:xfrm>
            <a:off x="4738688" y="1897063"/>
            <a:ext cx="0" cy="463550"/>
          </a:xfrm>
          <a:prstGeom prst="line">
            <a:avLst/>
          </a:prstGeom>
          <a:noFill/>
          <a:ln w="9525">
            <a:solidFill>
              <a:schemeClr val="tx1"/>
            </a:solidFill>
            <a:round/>
            <a:headEnd/>
            <a:tailEnd/>
          </a:ln>
        </p:spPr>
        <p:txBody>
          <a:bodyPr/>
          <a:lstStyle/>
          <a:p>
            <a:endParaRPr lang="zh-CN" altLang="en-US"/>
          </a:p>
        </p:txBody>
      </p:sp>
      <p:sp>
        <p:nvSpPr>
          <p:cNvPr id="34888" name="Text Box 72"/>
          <p:cNvSpPr txBox="1">
            <a:spLocks noChangeArrowheads="1"/>
          </p:cNvSpPr>
          <p:nvPr/>
        </p:nvSpPr>
        <p:spPr bwMode="auto">
          <a:xfrm>
            <a:off x="2133600" y="2654300"/>
            <a:ext cx="906463" cy="396875"/>
          </a:xfrm>
          <a:prstGeom prst="rect">
            <a:avLst/>
          </a:prstGeom>
          <a:solidFill>
            <a:schemeClr val="bg1"/>
          </a:solidFill>
          <a:ln w="9525">
            <a:noFill/>
            <a:miter lim="800000"/>
            <a:headEnd/>
            <a:tailEnd/>
          </a:ln>
        </p:spPr>
        <p:txBody>
          <a:bodyPr wrap="none">
            <a:spAutoFit/>
          </a:bodyPr>
          <a:lstStyle/>
          <a:p>
            <a:r>
              <a:rPr kumimoji="1" lang="zh-CN" altLang="en-US" sz="2000" b="1">
                <a:solidFill>
                  <a:srgbClr val="000000"/>
                </a:solidFill>
                <a:ea typeface="黑体" pitchFamily="2" charset="-122"/>
              </a:rPr>
              <a:t>字节 </a:t>
            </a:r>
            <a:r>
              <a:rPr kumimoji="1" lang="en-US" altLang="zh-CN" sz="2000" b="1">
                <a:solidFill>
                  <a:srgbClr val="000000"/>
                </a:solidFill>
                <a:ea typeface="黑体" pitchFamily="2" charset="-122"/>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9472"/>
                                        </p:tgtEl>
                                      </p:cBhvr>
                                    </p:animEffect>
                                    <p:set>
                                      <p:cBhvr>
                                        <p:cTn id="7" dur="1" fill="hold">
                                          <p:stCondLst>
                                            <p:cond delay="499"/>
                                          </p:stCondLst>
                                        </p:cTn>
                                        <p:tgtEl>
                                          <p:spTgt spid="19472"/>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19477"/>
                                        </p:tgtEl>
                                      </p:cBhvr>
                                    </p:animEffect>
                                    <p:set>
                                      <p:cBhvr>
                                        <p:cTn id="10" dur="1" fill="hold">
                                          <p:stCondLst>
                                            <p:cond delay="499"/>
                                          </p:stCondLst>
                                        </p:cTn>
                                        <p:tgtEl>
                                          <p:spTgt spid="19477"/>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19478"/>
                                        </p:tgtEl>
                                      </p:cBhvr>
                                    </p:animEffect>
                                    <p:set>
                                      <p:cBhvr>
                                        <p:cTn id="13" dur="1" fill="hold">
                                          <p:stCondLst>
                                            <p:cond delay="499"/>
                                          </p:stCondLst>
                                        </p:cTn>
                                        <p:tgtEl>
                                          <p:spTgt spid="19478"/>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19481"/>
                                        </p:tgtEl>
                                      </p:cBhvr>
                                    </p:animEffect>
                                    <p:set>
                                      <p:cBhvr>
                                        <p:cTn id="16" dur="1" fill="hold">
                                          <p:stCondLst>
                                            <p:cond delay="499"/>
                                          </p:stCondLst>
                                        </p:cTn>
                                        <p:tgtEl>
                                          <p:spTgt spid="19481"/>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19484"/>
                                        </p:tgtEl>
                                      </p:cBhvr>
                                    </p:animEffect>
                                    <p:set>
                                      <p:cBhvr>
                                        <p:cTn id="19" dur="1" fill="hold">
                                          <p:stCondLst>
                                            <p:cond delay="499"/>
                                          </p:stCondLst>
                                        </p:cTn>
                                        <p:tgtEl>
                                          <p:spTgt spid="19484"/>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19497"/>
                                        </p:tgtEl>
                                      </p:cBhvr>
                                    </p:animEffect>
                                    <p:set>
                                      <p:cBhvr>
                                        <p:cTn id="22" dur="1" fill="hold">
                                          <p:stCondLst>
                                            <p:cond delay="499"/>
                                          </p:stCondLst>
                                        </p:cTn>
                                        <p:tgtEl>
                                          <p:spTgt spid="19497"/>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19498"/>
                                        </p:tgtEl>
                                      </p:cBhvr>
                                    </p:animEffect>
                                    <p:set>
                                      <p:cBhvr>
                                        <p:cTn id="25" dur="1" fill="hold">
                                          <p:stCondLst>
                                            <p:cond delay="499"/>
                                          </p:stCondLst>
                                        </p:cTn>
                                        <p:tgtEl>
                                          <p:spTgt spid="19498"/>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19499"/>
                                        </p:tgtEl>
                                      </p:cBhvr>
                                    </p:animEffect>
                                    <p:set>
                                      <p:cBhvr>
                                        <p:cTn id="28" dur="1" fill="hold">
                                          <p:stCondLst>
                                            <p:cond delay="499"/>
                                          </p:stCondLst>
                                        </p:cTn>
                                        <p:tgtEl>
                                          <p:spTgt spid="19499"/>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19500"/>
                                        </p:tgtEl>
                                      </p:cBhvr>
                                    </p:animEffect>
                                    <p:set>
                                      <p:cBhvr>
                                        <p:cTn id="31" dur="1" fill="hold">
                                          <p:stCondLst>
                                            <p:cond delay="499"/>
                                          </p:stCondLst>
                                        </p:cTn>
                                        <p:tgtEl>
                                          <p:spTgt spid="19500"/>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500"/>
                                        <p:tgtEl>
                                          <p:spTgt spid="19501"/>
                                        </p:tgtEl>
                                      </p:cBhvr>
                                    </p:animEffect>
                                    <p:set>
                                      <p:cBhvr>
                                        <p:cTn id="34" dur="1" fill="hold">
                                          <p:stCondLst>
                                            <p:cond delay="499"/>
                                          </p:stCondLst>
                                        </p:cTn>
                                        <p:tgtEl>
                                          <p:spTgt spid="19501"/>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19502"/>
                                        </p:tgtEl>
                                      </p:cBhvr>
                                    </p:animEffect>
                                    <p:set>
                                      <p:cBhvr>
                                        <p:cTn id="37" dur="1" fill="hold">
                                          <p:stCondLst>
                                            <p:cond delay="499"/>
                                          </p:stCondLst>
                                        </p:cTn>
                                        <p:tgtEl>
                                          <p:spTgt spid="19502"/>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19516"/>
                                        </p:tgtEl>
                                      </p:cBhvr>
                                    </p:animEffect>
                                    <p:set>
                                      <p:cBhvr>
                                        <p:cTn id="40" dur="1" fill="hold">
                                          <p:stCondLst>
                                            <p:cond delay="499"/>
                                          </p:stCondLst>
                                        </p:cTn>
                                        <p:tgtEl>
                                          <p:spTgt spid="19516"/>
                                        </p:tgtEl>
                                        <p:attrNameLst>
                                          <p:attrName>style.visibility</p:attrName>
                                        </p:attrNameLst>
                                      </p:cBhvr>
                                      <p:to>
                                        <p:strVal val="hidden"/>
                                      </p:to>
                                    </p:set>
                                  </p:childTnLst>
                                </p:cTn>
                              </p:par>
                              <p:par>
                                <p:cTn id="41" presetID="9" presetClass="exit" presetSubtype="0" fill="hold" grpId="0" nodeType="withEffect">
                                  <p:stCondLst>
                                    <p:cond delay="0"/>
                                  </p:stCondLst>
                                  <p:childTnLst>
                                    <p:animEffect transition="out" filter="dissolve">
                                      <p:cBhvr>
                                        <p:cTn id="42" dur="500"/>
                                        <p:tgtEl>
                                          <p:spTgt spid="19520"/>
                                        </p:tgtEl>
                                      </p:cBhvr>
                                    </p:animEffect>
                                    <p:set>
                                      <p:cBhvr>
                                        <p:cTn id="43" dur="1" fill="hold">
                                          <p:stCondLst>
                                            <p:cond delay="499"/>
                                          </p:stCondLst>
                                        </p:cTn>
                                        <p:tgtEl>
                                          <p:spTgt spid="195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2" grpId="0"/>
      <p:bldP spid="19477" grpId="0" animBg="1"/>
      <p:bldP spid="19478" grpId="0" animBg="1"/>
      <p:bldP spid="19481" grpId="0"/>
      <p:bldP spid="19484" grpId="0"/>
      <p:bldP spid="19497" grpId="0" animBg="1"/>
      <p:bldP spid="19498" grpId="0" animBg="1"/>
      <p:bldP spid="19499" grpId="0" animBg="1"/>
      <p:bldP spid="19500" grpId="0" animBg="1"/>
      <p:bldP spid="19501" grpId="0" animBg="1"/>
      <p:bldP spid="19502" grpId="0" animBg="1"/>
      <p:bldP spid="19516" grpId="0"/>
      <p:bldP spid="195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smtClean="0"/>
              <a:t>内容提纲</a:t>
            </a:r>
            <a:endParaRPr lang="zh-CN" altLang="en-US" smtClean="0">
              <a:solidFill>
                <a:schemeClr val="accent1"/>
              </a:solidFill>
            </a:endParaRPr>
          </a:p>
        </p:txBody>
      </p:sp>
      <p:sp>
        <p:nvSpPr>
          <p:cNvPr id="20484" name="Text Box 3"/>
          <p:cNvSpPr txBox="1">
            <a:spLocks noChangeArrowheads="1"/>
          </p:cNvSpPr>
          <p:nvPr/>
        </p:nvSpPr>
        <p:spPr bwMode="auto">
          <a:xfrm>
            <a:off x="1660525" y="722313"/>
            <a:ext cx="184150" cy="366712"/>
          </a:xfrm>
          <a:prstGeom prst="rect">
            <a:avLst/>
          </a:prstGeom>
          <a:noFill/>
          <a:ln w="9525">
            <a:noFill/>
            <a:miter lim="800000"/>
            <a:headEnd/>
            <a:tailEnd/>
          </a:ln>
        </p:spPr>
        <p:txBody>
          <a:bodyPr wrap="none">
            <a:spAutoFit/>
          </a:bodyPr>
          <a:lstStyle/>
          <a:p>
            <a:endParaRPr lang="zh-CN" altLang="zh-CN"/>
          </a:p>
        </p:txBody>
      </p:sp>
      <p:sp>
        <p:nvSpPr>
          <p:cNvPr id="20485" name="Line 4"/>
          <p:cNvSpPr>
            <a:spLocks noChangeShapeType="1"/>
          </p:cNvSpPr>
          <p:nvPr/>
        </p:nvSpPr>
        <p:spPr bwMode="gray">
          <a:xfrm>
            <a:off x="1284288" y="2933700"/>
            <a:ext cx="6167437" cy="7938"/>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0486" name="Rectangle 5"/>
          <p:cNvSpPr>
            <a:spLocks noChangeArrowheads="1"/>
          </p:cNvSpPr>
          <p:nvPr/>
        </p:nvSpPr>
        <p:spPr bwMode="gray">
          <a:xfrm rot="3419336">
            <a:off x="1011237" y="2357438"/>
            <a:ext cx="479425" cy="520700"/>
          </a:xfrm>
          <a:prstGeom prst="rect">
            <a:avLst/>
          </a:prstGeom>
          <a:solidFill>
            <a:srgbClr val="9369E7"/>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20487" name="Text Box 6"/>
          <p:cNvSpPr txBox="1">
            <a:spLocks noChangeArrowheads="1"/>
          </p:cNvSpPr>
          <p:nvPr/>
        </p:nvSpPr>
        <p:spPr bwMode="gray">
          <a:xfrm>
            <a:off x="1817688" y="2320925"/>
            <a:ext cx="5346700" cy="579438"/>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主机扫描</a:t>
            </a:r>
          </a:p>
        </p:txBody>
      </p:sp>
      <p:sp>
        <p:nvSpPr>
          <p:cNvPr id="20488" name="Text Box 7"/>
          <p:cNvSpPr txBox="1">
            <a:spLocks noChangeArrowheads="1"/>
          </p:cNvSpPr>
          <p:nvPr/>
        </p:nvSpPr>
        <p:spPr bwMode="gray">
          <a:xfrm>
            <a:off x="1089025" y="2389188"/>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2</a:t>
            </a:r>
          </a:p>
        </p:txBody>
      </p:sp>
      <p:sp>
        <p:nvSpPr>
          <p:cNvPr id="20489" name="Rectangle 8"/>
          <p:cNvSpPr>
            <a:spLocks noChangeArrowheads="1"/>
          </p:cNvSpPr>
          <p:nvPr/>
        </p:nvSpPr>
        <p:spPr bwMode="gray">
          <a:xfrm rot="3419336">
            <a:off x="1004887" y="3435351"/>
            <a:ext cx="479425" cy="520700"/>
          </a:xfrm>
          <a:prstGeom prst="rect">
            <a:avLst/>
          </a:prstGeom>
          <a:solidFill>
            <a:srgbClr val="669900"/>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20490" name="Text Box 9"/>
          <p:cNvSpPr txBox="1">
            <a:spLocks noChangeArrowheads="1"/>
          </p:cNvSpPr>
          <p:nvPr/>
        </p:nvSpPr>
        <p:spPr bwMode="gray">
          <a:xfrm>
            <a:off x="1811338" y="3398838"/>
            <a:ext cx="5497512" cy="579437"/>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端口扫描</a:t>
            </a:r>
          </a:p>
        </p:txBody>
      </p:sp>
      <p:sp>
        <p:nvSpPr>
          <p:cNvPr id="20491" name="Text Box 10"/>
          <p:cNvSpPr txBox="1">
            <a:spLocks noChangeArrowheads="1"/>
          </p:cNvSpPr>
          <p:nvPr/>
        </p:nvSpPr>
        <p:spPr bwMode="gray">
          <a:xfrm>
            <a:off x="1082675" y="346710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3</a:t>
            </a:r>
          </a:p>
        </p:txBody>
      </p:sp>
      <p:sp>
        <p:nvSpPr>
          <p:cNvPr id="20492" name="Line 11"/>
          <p:cNvSpPr>
            <a:spLocks noChangeShapeType="1"/>
          </p:cNvSpPr>
          <p:nvPr/>
        </p:nvSpPr>
        <p:spPr bwMode="gray">
          <a:xfrm>
            <a:off x="1284288" y="4021138"/>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0493" name="Rectangle 12"/>
          <p:cNvSpPr>
            <a:spLocks noChangeArrowheads="1"/>
          </p:cNvSpPr>
          <p:nvPr/>
        </p:nvSpPr>
        <p:spPr bwMode="gray">
          <a:xfrm rot="3419336">
            <a:off x="1009650" y="4587876"/>
            <a:ext cx="479425" cy="520700"/>
          </a:xfrm>
          <a:prstGeom prst="rect">
            <a:avLst/>
          </a:prstGeom>
          <a:solidFill>
            <a:srgbClr val="9369E7"/>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20494" name="Text Box 13"/>
          <p:cNvSpPr txBox="1">
            <a:spLocks noChangeArrowheads="1"/>
          </p:cNvSpPr>
          <p:nvPr/>
        </p:nvSpPr>
        <p:spPr bwMode="gray">
          <a:xfrm>
            <a:off x="1870075" y="4560888"/>
            <a:ext cx="5438775" cy="579437"/>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操作系统识别</a:t>
            </a:r>
          </a:p>
        </p:txBody>
      </p:sp>
      <p:sp>
        <p:nvSpPr>
          <p:cNvPr id="20495" name="Text Box 14"/>
          <p:cNvSpPr txBox="1">
            <a:spLocks noChangeArrowheads="1"/>
          </p:cNvSpPr>
          <p:nvPr/>
        </p:nvSpPr>
        <p:spPr bwMode="gray">
          <a:xfrm>
            <a:off x="1063625" y="462915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4</a:t>
            </a:r>
          </a:p>
        </p:txBody>
      </p:sp>
      <p:sp>
        <p:nvSpPr>
          <p:cNvPr id="20496" name="Line 15"/>
          <p:cNvSpPr>
            <a:spLocks noChangeShapeType="1"/>
          </p:cNvSpPr>
          <p:nvPr/>
        </p:nvSpPr>
        <p:spPr bwMode="gray">
          <a:xfrm>
            <a:off x="1284288" y="5173663"/>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0497" name="Rectangle 16"/>
          <p:cNvSpPr>
            <a:spLocks noChangeArrowheads="1"/>
          </p:cNvSpPr>
          <p:nvPr/>
        </p:nvSpPr>
        <p:spPr bwMode="gray">
          <a:xfrm rot="3419336">
            <a:off x="1011237" y="1270001"/>
            <a:ext cx="479425" cy="520700"/>
          </a:xfrm>
          <a:prstGeom prst="rect">
            <a:avLst/>
          </a:prstGeom>
          <a:solidFill>
            <a:srgbClr val="669900"/>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20498" name="Text Box 17"/>
          <p:cNvSpPr txBox="1">
            <a:spLocks noChangeArrowheads="1"/>
          </p:cNvSpPr>
          <p:nvPr/>
        </p:nvSpPr>
        <p:spPr bwMode="gray">
          <a:xfrm>
            <a:off x="1817688" y="1233488"/>
            <a:ext cx="5491162" cy="579437"/>
          </a:xfrm>
          <a:prstGeom prst="rect">
            <a:avLst/>
          </a:prstGeom>
          <a:solidFill>
            <a:srgbClr val="FF6600"/>
          </a:solid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网络扫描概述</a:t>
            </a:r>
          </a:p>
        </p:txBody>
      </p:sp>
      <p:sp>
        <p:nvSpPr>
          <p:cNvPr id="20499" name="Text Box 18"/>
          <p:cNvSpPr txBox="1">
            <a:spLocks noChangeArrowheads="1"/>
          </p:cNvSpPr>
          <p:nvPr/>
        </p:nvSpPr>
        <p:spPr bwMode="gray">
          <a:xfrm>
            <a:off x="1089025" y="130175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1</a:t>
            </a:r>
          </a:p>
        </p:txBody>
      </p:sp>
      <p:sp>
        <p:nvSpPr>
          <p:cNvPr id="20500" name="Line 19"/>
          <p:cNvSpPr>
            <a:spLocks noChangeShapeType="1"/>
          </p:cNvSpPr>
          <p:nvPr/>
        </p:nvSpPr>
        <p:spPr bwMode="gray">
          <a:xfrm>
            <a:off x="1284288" y="1862138"/>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0501" name="Rectangle 20"/>
          <p:cNvSpPr>
            <a:spLocks noChangeArrowheads="1"/>
          </p:cNvSpPr>
          <p:nvPr/>
        </p:nvSpPr>
        <p:spPr bwMode="gray">
          <a:xfrm rot="3419336">
            <a:off x="1011237" y="5654676"/>
            <a:ext cx="479425" cy="520700"/>
          </a:xfrm>
          <a:prstGeom prst="rect">
            <a:avLst/>
          </a:prstGeom>
          <a:solidFill>
            <a:srgbClr val="669900"/>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20502" name="Text Box 21"/>
          <p:cNvSpPr txBox="1">
            <a:spLocks noChangeArrowheads="1"/>
          </p:cNvSpPr>
          <p:nvPr/>
        </p:nvSpPr>
        <p:spPr bwMode="gray">
          <a:xfrm>
            <a:off x="1817688" y="5618163"/>
            <a:ext cx="6931025" cy="579437"/>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漏洞扫描</a:t>
            </a:r>
          </a:p>
        </p:txBody>
      </p:sp>
      <p:sp>
        <p:nvSpPr>
          <p:cNvPr id="20503" name="Text Box 22"/>
          <p:cNvSpPr txBox="1">
            <a:spLocks noChangeArrowheads="1"/>
          </p:cNvSpPr>
          <p:nvPr/>
        </p:nvSpPr>
        <p:spPr bwMode="gray">
          <a:xfrm>
            <a:off x="1089025" y="5686425"/>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5</a:t>
            </a:r>
          </a:p>
        </p:txBody>
      </p:sp>
      <p:sp>
        <p:nvSpPr>
          <p:cNvPr id="20504" name="Line 23"/>
          <p:cNvSpPr>
            <a:spLocks noChangeShapeType="1"/>
          </p:cNvSpPr>
          <p:nvPr/>
        </p:nvSpPr>
        <p:spPr bwMode="gray">
          <a:xfrm>
            <a:off x="1290638" y="6240463"/>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zh-CN" altLang="en-US" smtClean="0"/>
              <a:t>错误的</a:t>
            </a:r>
            <a:r>
              <a:rPr lang="en-US" altLang="zh-CN" smtClean="0"/>
              <a:t>IP</a:t>
            </a:r>
            <a:r>
              <a:rPr lang="zh-CN" altLang="en-US" smtClean="0"/>
              <a:t>数据报分片</a:t>
            </a:r>
          </a:p>
        </p:txBody>
      </p:sp>
      <p:sp>
        <p:nvSpPr>
          <p:cNvPr id="7173" name="Rectangle 3"/>
          <p:cNvSpPr>
            <a:spLocks noGrp="1" noChangeArrowheads="1"/>
          </p:cNvSpPr>
          <p:nvPr>
            <p:ph type="body" idx="1"/>
          </p:nvPr>
        </p:nvSpPr>
        <p:spPr>
          <a:xfrm>
            <a:off x="428625" y="1304925"/>
            <a:ext cx="8362950" cy="4610100"/>
          </a:xfrm>
        </p:spPr>
        <p:txBody>
          <a:bodyPr/>
          <a:lstStyle/>
          <a:p>
            <a:pPr eaLnBrk="1" hangingPunct="1"/>
            <a:r>
              <a:rPr lang="zh-CN" altLang="en-US" dirty="0" smtClean="0"/>
              <a:t>由于缺少分片而无法完成</a:t>
            </a:r>
            <a:r>
              <a:rPr lang="en-US" altLang="zh-CN" dirty="0" smtClean="0"/>
              <a:t>IP</a:t>
            </a:r>
            <a:r>
              <a:rPr lang="zh-CN" altLang="en-US" dirty="0" smtClean="0"/>
              <a:t>数据报重组（超时）时，主机应当回应“分片重组超时”的</a:t>
            </a:r>
            <a:r>
              <a:rPr lang="en-US" altLang="zh-CN" dirty="0" smtClean="0"/>
              <a:t>ICMP</a:t>
            </a:r>
            <a:r>
              <a:rPr lang="zh-CN" altLang="en-US" dirty="0" smtClean="0"/>
              <a:t>报文。</a:t>
            </a:r>
          </a:p>
        </p:txBody>
      </p:sp>
      <p:graphicFrame>
        <p:nvGraphicFramePr>
          <p:cNvPr id="20484" name="Object 4"/>
          <p:cNvGraphicFramePr>
            <a:graphicFrameLocks noChangeAspect="1"/>
          </p:cNvGraphicFramePr>
          <p:nvPr/>
        </p:nvGraphicFramePr>
        <p:xfrm>
          <a:off x="6227763" y="3273425"/>
          <a:ext cx="2160587" cy="1981200"/>
        </p:xfrm>
        <a:graphic>
          <a:graphicData uri="http://schemas.openxmlformats.org/presentationml/2006/ole">
            <mc:AlternateContent xmlns:mc="http://schemas.openxmlformats.org/markup-compatibility/2006">
              <mc:Choice xmlns:v="urn:schemas-microsoft-com:vml" Requires="v">
                <p:oleObj spid="_x0000_s4120" name="Visio" r:id="rId4" imgW="1897570" imgH="1739551" progId="">
                  <p:embed/>
                </p:oleObj>
              </mc:Choice>
              <mc:Fallback>
                <p:oleObj name="Visio" r:id="rId4" imgW="1897570" imgH="1739551"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3273425"/>
                        <a:ext cx="216058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5" name="Object 5"/>
          <p:cNvGraphicFramePr>
            <a:graphicFrameLocks noChangeAspect="1"/>
          </p:cNvGraphicFramePr>
          <p:nvPr/>
        </p:nvGraphicFramePr>
        <p:xfrm>
          <a:off x="539750" y="3167063"/>
          <a:ext cx="2232025" cy="2047875"/>
        </p:xfrm>
        <a:graphic>
          <a:graphicData uri="http://schemas.openxmlformats.org/presentationml/2006/ole">
            <mc:AlternateContent xmlns:mc="http://schemas.openxmlformats.org/markup-compatibility/2006">
              <mc:Choice xmlns:v="urn:schemas-microsoft-com:vml" Requires="v">
                <p:oleObj spid="_x0000_s4121" name="Visio" r:id="rId6" imgW="1897570" imgH="1739551" progId="">
                  <p:embed/>
                </p:oleObj>
              </mc:Choice>
              <mc:Fallback>
                <p:oleObj name="Visio" r:id="rId6" imgW="1897570" imgH="1739551"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3167063"/>
                        <a:ext cx="22320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6" name="AutoShape 6"/>
          <p:cNvSpPr>
            <a:spLocks noChangeArrowheads="1"/>
          </p:cNvSpPr>
          <p:nvPr/>
        </p:nvSpPr>
        <p:spPr bwMode="auto">
          <a:xfrm>
            <a:off x="2700338" y="3094038"/>
            <a:ext cx="3816350" cy="792162"/>
          </a:xfrm>
          <a:prstGeom prst="rightArrow">
            <a:avLst>
              <a:gd name="adj1" fmla="val 50000"/>
              <a:gd name="adj2" fmla="val 120441"/>
            </a:avLst>
          </a:prstGeom>
          <a:solidFill>
            <a:schemeClr val="accent1"/>
          </a:solidFill>
          <a:ln w="9525">
            <a:solidFill>
              <a:schemeClr val="tx1"/>
            </a:solidFill>
            <a:miter lim="800000"/>
            <a:headEnd/>
            <a:tailEnd/>
          </a:ln>
        </p:spPr>
        <p:txBody>
          <a:bodyPr wrap="none" anchor="ctr"/>
          <a:lstStyle/>
          <a:p>
            <a:endParaRPr lang="zh-CN" altLang="en-US"/>
          </a:p>
        </p:txBody>
      </p:sp>
      <p:sp>
        <p:nvSpPr>
          <p:cNvPr id="20487" name="Text Box 7"/>
          <p:cNvSpPr txBox="1">
            <a:spLocks noChangeArrowheads="1"/>
          </p:cNvSpPr>
          <p:nvPr/>
        </p:nvSpPr>
        <p:spPr bwMode="auto">
          <a:xfrm>
            <a:off x="3132138" y="2806700"/>
            <a:ext cx="2020887"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ea typeface="黑体" pitchFamily="2" charset="-122"/>
              </a:rPr>
              <a:t>分片</a:t>
            </a:r>
            <a:r>
              <a:rPr kumimoji="1" lang="en-US" altLang="zh-CN" sz="2400" b="1">
                <a:solidFill>
                  <a:srgbClr val="000000"/>
                </a:solidFill>
                <a:latin typeface="Times New Roman" pitchFamily="18" charset="0"/>
                <a:ea typeface="黑体" pitchFamily="2" charset="-122"/>
              </a:rPr>
              <a:t>1</a:t>
            </a:r>
            <a:r>
              <a:rPr kumimoji="1" lang="zh-CN" altLang="en-US" sz="2400" b="1">
                <a:solidFill>
                  <a:srgbClr val="000000"/>
                </a:solidFill>
                <a:latin typeface="Times New Roman" pitchFamily="18" charset="0"/>
                <a:ea typeface="黑体" pitchFamily="2" charset="-122"/>
              </a:rPr>
              <a:t>和分片</a:t>
            </a:r>
            <a:r>
              <a:rPr kumimoji="1" lang="en-US" altLang="zh-CN" sz="2400" b="1">
                <a:solidFill>
                  <a:srgbClr val="000000"/>
                </a:solidFill>
                <a:latin typeface="Times New Roman" pitchFamily="18" charset="0"/>
                <a:ea typeface="黑体" pitchFamily="2" charset="-122"/>
              </a:rPr>
              <a:t>3</a:t>
            </a:r>
          </a:p>
        </p:txBody>
      </p:sp>
      <p:sp>
        <p:nvSpPr>
          <p:cNvPr id="20488" name="AutoShape 8"/>
          <p:cNvSpPr>
            <a:spLocks noChangeArrowheads="1"/>
          </p:cNvSpPr>
          <p:nvPr/>
        </p:nvSpPr>
        <p:spPr bwMode="auto">
          <a:xfrm flipH="1">
            <a:off x="2411413" y="4246563"/>
            <a:ext cx="3743325" cy="792162"/>
          </a:xfrm>
          <a:prstGeom prst="rightArrow">
            <a:avLst>
              <a:gd name="adj1" fmla="val 50000"/>
              <a:gd name="adj2" fmla="val 118136"/>
            </a:avLst>
          </a:prstGeom>
          <a:solidFill>
            <a:schemeClr val="accent1"/>
          </a:solidFill>
          <a:ln w="9525">
            <a:solidFill>
              <a:schemeClr val="tx1"/>
            </a:solidFill>
            <a:miter lim="800000"/>
            <a:headEnd/>
            <a:tailEnd/>
          </a:ln>
        </p:spPr>
        <p:txBody>
          <a:bodyPr wrap="none" anchor="ctr"/>
          <a:lstStyle/>
          <a:p>
            <a:endParaRPr lang="zh-CN" altLang="en-US"/>
          </a:p>
        </p:txBody>
      </p:sp>
      <p:sp>
        <p:nvSpPr>
          <p:cNvPr id="20489" name="Text Box 9"/>
          <p:cNvSpPr txBox="1">
            <a:spLocks noChangeArrowheads="1"/>
          </p:cNvSpPr>
          <p:nvPr/>
        </p:nvSpPr>
        <p:spPr bwMode="auto">
          <a:xfrm>
            <a:off x="3059113" y="3959225"/>
            <a:ext cx="3829050" cy="457200"/>
          </a:xfrm>
          <a:prstGeom prst="rect">
            <a:avLst/>
          </a:prstGeom>
          <a:noFill/>
          <a:ln w="9525">
            <a:noFill/>
            <a:miter lim="800000"/>
            <a:headEnd/>
            <a:tailEnd/>
          </a:ln>
        </p:spPr>
        <p:txBody>
          <a:bodyPr wrap="none">
            <a:spAutoFit/>
          </a:bodyPr>
          <a:lstStyle/>
          <a:p>
            <a:r>
              <a:rPr kumimoji="1" lang="en-US" altLang="zh-CN" sz="2400" b="1">
                <a:solidFill>
                  <a:srgbClr val="000000"/>
                </a:solidFill>
                <a:latin typeface="Times New Roman" pitchFamily="18" charset="0"/>
                <a:ea typeface="黑体" pitchFamily="2" charset="-122"/>
              </a:rPr>
              <a:t>“</a:t>
            </a:r>
            <a:r>
              <a:rPr kumimoji="1" lang="zh-CN" altLang="en-US" sz="2400" b="1">
                <a:solidFill>
                  <a:srgbClr val="000000"/>
                </a:solidFill>
                <a:latin typeface="Times New Roman" pitchFamily="18" charset="0"/>
                <a:ea typeface="黑体" pitchFamily="2" charset="-122"/>
              </a:rPr>
              <a:t>分片重组超时”</a:t>
            </a:r>
            <a:r>
              <a:rPr kumimoji="1" lang="en-US" altLang="zh-CN" sz="2400" b="1">
                <a:solidFill>
                  <a:srgbClr val="000000"/>
                </a:solidFill>
                <a:latin typeface="Times New Roman" pitchFamily="18" charset="0"/>
                <a:ea typeface="黑体" pitchFamily="2" charset="-122"/>
              </a:rPr>
              <a:t>ICMP</a:t>
            </a:r>
            <a:r>
              <a:rPr kumimoji="1" lang="zh-CN" altLang="en-US" sz="2400" b="1">
                <a:solidFill>
                  <a:srgbClr val="000000"/>
                </a:solidFill>
                <a:latin typeface="Times New Roman" pitchFamily="18" charset="0"/>
                <a:ea typeface="黑体" pitchFamily="2" charset="-122"/>
              </a:rPr>
              <a:t>报文 </a:t>
            </a:r>
          </a:p>
        </p:txBody>
      </p:sp>
      <p:sp>
        <p:nvSpPr>
          <p:cNvPr id="20490" name="Text Box 10"/>
          <p:cNvSpPr txBox="1">
            <a:spLocks noChangeArrowheads="1"/>
          </p:cNvSpPr>
          <p:nvPr/>
        </p:nvSpPr>
        <p:spPr bwMode="auto">
          <a:xfrm>
            <a:off x="1187450" y="5326063"/>
            <a:ext cx="1081088" cy="457200"/>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ea typeface="黑体" pitchFamily="2" charset="-122"/>
              </a:rPr>
              <a:t>黑客</a:t>
            </a:r>
          </a:p>
        </p:txBody>
      </p:sp>
      <p:sp>
        <p:nvSpPr>
          <p:cNvPr id="20491" name="Text Box 11"/>
          <p:cNvSpPr txBox="1">
            <a:spLocks noChangeArrowheads="1"/>
          </p:cNvSpPr>
          <p:nvPr/>
        </p:nvSpPr>
        <p:spPr bwMode="auto">
          <a:xfrm>
            <a:off x="6732588" y="5254625"/>
            <a:ext cx="1584325" cy="457200"/>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ea typeface="黑体" pitchFamily="2" charset="-122"/>
              </a:rPr>
              <a:t>目标主机</a:t>
            </a:r>
          </a:p>
        </p:txBody>
      </p:sp>
      <p:sp>
        <p:nvSpPr>
          <p:cNvPr id="20492" name="Text Box 12"/>
          <p:cNvSpPr txBox="1">
            <a:spLocks noChangeArrowheads="1"/>
          </p:cNvSpPr>
          <p:nvPr/>
        </p:nvSpPr>
        <p:spPr bwMode="auto">
          <a:xfrm>
            <a:off x="2843213" y="5614988"/>
            <a:ext cx="3600450" cy="457200"/>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ea typeface="黑体" pitchFamily="2" charset="-122"/>
              </a:rPr>
              <a:t>结论：目标主机在运行</a:t>
            </a:r>
          </a:p>
        </p:txBody>
      </p:sp>
      <p:sp>
        <p:nvSpPr>
          <p:cNvPr id="20493" name="Text Box 13"/>
          <p:cNvSpPr txBox="1">
            <a:spLocks noChangeArrowheads="1"/>
          </p:cNvSpPr>
          <p:nvPr/>
        </p:nvSpPr>
        <p:spPr bwMode="auto">
          <a:xfrm>
            <a:off x="3262313" y="4391025"/>
            <a:ext cx="2328862"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ea typeface="黑体" pitchFamily="2" charset="-122"/>
              </a:rPr>
              <a:t>未收到任何响应</a:t>
            </a:r>
          </a:p>
        </p:txBody>
      </p:sp>
      <p:sp>
        <p:nvSpPr>
          <p:cNvPr id="20494" name="Text Box 14"/>
          <p:cNvSpPr txBox="1">
            <a:spLocks noChangeArrowheads="1"/>
          </p:cNvSpPr>
          <p:nvPr/>
        </p:nvSpPr>
        <p:spPr bwMode="auto">
          <a:xfrm>
            <a:off x="2843213" y="5614988"/>
            <a:ext cx="3600450" cy="457200"/>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ea typeface="黑体" pitchFamily="2" charset="-122"/>
              </a:rPr>
              <a:t>结论：目标主机未开机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par>
                                <p:cTn id="8" presetID="3" presetClass="entr" presetSubtype="10" fill="hold" nodeType="withEffect">
                                  <p:stCondLst>
                                    <p:cond delay="0"/>
                                  </p:stCondLst>
                                  <p:childTnLst>
                                    <p:set>
                                      <p:cBhvr>
                                        <p:cTn id="9" dur="1" fill="hold">
                                          <p:stCondLst>
                                            <p:cond delay="0"/>
                                          </p:stCondLst>
                                        </p:cTn>
                                        <p:tgtEl>
                                          <p:spTgt spid="20484"/>
                                        </p:tgtEl>
                                        <p:attrNameLst>
                                          <p:attrName>style.visibility</p:attrName>
                                        </p:attrNameLst>
                                      </p:cBhvr>
                                      <p:to>
                                        <p:strVal val="visible"/>
                                      </p:to>
                                    </p:set>
                                    <p:animEffect transition="in" filter="blinds(horizontal)">
                                      <p:cBhvr>
                                        <p:cTn id="10" dur="500"/>
                                        <p:tgtEl>
                                          <p:spTgt spid="2048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491"/>
                                        </p:tgtEl>
                                        <p:attrNameLst>
                                          <p:attrName>style.visibility</p:attrName>
                                        </p:attrNameLst>
                                      </p:cBhvr>
                                      <p:to>
                                        <p:strVal val="visible"/>
                                      </p:to>
                                    </p:set>
                                    <p:animEffect transition="in" filter="blinds(horizontal)">
                                      <p:cBhvr>
                                        <p:cTn id="13" dur="500"/>
                                        <p:tgtEl>
                                          <p:spTgt spid="2049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490"/>
                                        </p:tgtEl>
                                        <p:attrNameLst>
                                          <p:attrName>style.visibility</p:attrName>
                                        </p:attrNameLst>
                                      </p:cBhvr>
                                      <p:to>
                                        <p:strVal val="visible"/>
                                      </p:to>
                                    </p:set>
                                    <p:animEffect transition="in" filter="blinds(horizontal)">
                                      <p:cBhvr>
                                        <p:cTn id="16" dur="500"/>
                                        <p:tgtEl>
                                          <p:spTgt spid="2049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486"/>
                                        </p:tgtEl>
                                        <p:attrNameLst>
                                          <p:attrName>style.visibility</p:attrName>
                                        </p:attrNameLst>
                                      </p:cBhvr>
                                      <p:to>
                                        <p:strVal val="visible"/>
                                      </p:to>
                                    </p:set>
                                    <p:animEffect transition="in" filter="wipe(left)">
                                      <p:cBhvr>
                                        <p:cTn id="21" dur="1000"/>
                                        <p:tgtEl>
                                          <p:spTgt spid="2048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487"/>
                                        </p:tgtEl>
                                        <p:attrNameLst>
                                          <p:attrName>style.visibility</p:attrName>
                                        </p:attrNameLst>
                                      </p:cBhvr>
                                      <p:to>
                                        <p:strVal val="visible"/>
                                      </p:to>
                                    </p:set>
                                    <p:animEffect transition="in" filter="wipe(left)">
                                      <p:cBhvr>
                                        <p:cTn id="24" dur="1000"/>
                                        <p:tgtEl>
                                          <p:spTgt spid="2048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20489"/>
                                        </p:tgtEl>
                                        <p:attrNameLst>
                                          <p:attrName>style.visibility</p:attrName>
                                        </p:attrNameLst>
                                      </p:cBhvr>
                                      <p:to>
                                        <p:strVal val="visible"/>
                                      </p:to>
                                    </p:set>
                                    <p:animEffect transition="in" filter="wipe(right)">
                                      <p:cBhvr>
                                        <p:cTn id="29" dur="1000"/>
                                        <p:tgtEl>
                                          <p:spTgt spid="20489"/>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20488"/>
                                        </p:tgtEl>
                                        <p:attrNameLst>
                                          <p:attrName>style.visibility</p:attrName>
                                        </p:attrNameLst>
                                      </p:cBhvr>
                                      <p:to>
                                        <p:strVal val="visible"/>
                                      </p:to>
                                    </p:set>
                                    <p:animEffect transition="in" filter="wipe(right)">
                                      <p:cBhvr>
                                        <p:cTn id="32" dur="1000"/>
                                        <p:tgtEl>
                                          <p:spTgt spid="2048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492"/>
                                        </p:tgtEl>
                                        <p:attrNameLst>
                                          <p:attrName>style.visibility</p:attrName>
                                        </p:attrNameLst>
                                      </p:cBhvr>
                                      <p:to>
                                        <p:strVal val="visible"/>
                                      </p:to>
                                    </p:set>
                                    <p:animEffect transition="in" filter="blinds(horizontal)">
                                      <p:cBhvr>
                                        <p:cTn id="37" dur="500"/>
                                        <p:tgtEl>
                                          <p:spTgt spid="2049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1" nodeType="clickEffect">
                                  <p:stCondLst>
                                    <p:cond delay="0"/>
                                  </p:stCondLst>
                                  <p:childTnLst>
                                    <p:animEffect transition="out" filter="dissolve">
                                      <p:cBhvr>
                                        <p:cTn id="41" dur="500"/>
                                        <p:tgtEl>
                                          <p:spTgt spid="20487"/>
                                        </p:tgtEl>
                                      </p:cBhvr>
                                    </p:animEffect>
                                    <p:set>
                                      <p:cBhvr>
                                        <p:cTn id="42" dur="1" fill="hold">
                                          <p:stCondLst>
                                            <p:cond delay="499"/>
                                          </p:stCondLst>
                                        </p:cTn>
                                        <p:tgtEl>
                                          <p:spTgt spid="20487"/>
                                        </p:tgtEl>
                                        <p:attrNameLst>
                                          <p:attrName>style.visibility</p:attrName>
                                        </p:attrNameLst>
                                      </p:cBhvr>
                                      <p:to>
                                        <p:strVal val="hidden"/>
                                      </p:to>
                                    </p:set>
                                  </p:childTnLst>
                                </p:cTn>
                              </p:par>
                              <p:par>
                                <p:cTn id="43" presetID="9" presetClass="exit" presetSubtype="0" fill="hold" grpId="1" nodeType="withEffect">
                                  <p:stCondLst>
                                    <p:cond delay="0"/>
                                  </p:stCondLst>
                                  <p:childTnLst>
                                    <p:animEffect transition="out" filter="dissolve">
                                      <p:cBhvr>
                                        <p:cTn id="44" dur="500"/>
                                        <p:tgtEl>
                                          <p:spTgt spid="20486"/>
                                        </p:tgtEl>
                                      </p:cBhvr>
                                    </p:animEffect>
                                    <p:set>
                                      <p:cBhvr>
                                        <p:cTn id="45" dur="1" fill="hold">
                                          <p:stCondLst>
                                            <p:cond delay="499"/>
                                          </p:stCondLst>
                                        </p:cTn>
                                        <p:tgtEl>
                                          <p:spTgt spid="20486"/>
                                        </p:tgtEl>
                                        <p:attrNameLst>
                                          <p:attrName>style.visibility</p:attrName>
                                        </p:attrNameLst>
                                      </p:cBhvr>
                                      <p:to>
                                        <p:strVal val="hidden"/>
                                      </p:to>
                                    </p:set>
                                  </p:childTnLst>
                                </p:cTn>
                              </p:par>
                              <p:par>
                                <p:cTn id="46" presetID="9" presetClass="exit" presetSubtype="0" fill="hold" grpId="1" nodeType="withEffect">
                                  <p:stCondLst>
                                    <p:cond delay="0"/>
                                  </p:stCondLst>
                                  <p:childTnLst>
                                    <p:animEffect transition="out" filter="dissolve">
                                      <p:cBhvr>
                                        <p:cTn id="47" dur="500"/>
                                        <p:tgtEl>
                                          <p:spTgt spid="20489"/>
                                        </p:tgtEl>
                                      </p:cBhvr>
                                    </p:animEffect>
                                    <p:set>
                                      <p:cBhvr>
                                        <p:cTn id="48" dur="1" fill="hold">
                                          <p:stCondLst>
                                            <p:cond delay="499"/>
                                          </p:stCondLst>
                                        </p:cTn>
                                        <p:tgtEl>
                                          <p:spTgt spid="20489"/>
                                        </p:tgtEl>
                                        <p:attrNameLst>
                                          <p:attrName>style.visibility</p:attrName>
                                        </p:attrNameLst>
                                      </p:cBhvr>
                                      <p:to>
                                        <p:strVal val="hidden"/>
                                      </p:to>
                                    </p:set>
                                  </p:childTnLst>
                                </p:cTn>
                              </p:par>
                              <p:par>
                                <p:cTn id="49" presetID="9" presetClass="exit" presetSubtype="0" fill="hold" grpId="1" nodeType="withEffect">
                                  <p:stCondLst>
                                    <p:cond delay="0"/>
                                  </p:stCondLst>
                                  <p:childTnLst>
                                    <p:animEffect transition="out" filter="dissolve">
                                      <p:cBhvr>
                                        <p:cTn id="50" dur="500"/>
                                        <p:tgtEl>
                                          <p:spTgt spid="20488"/>
                                        </p:tgtEl>
                                      </p:cBhvr>
                                    </p:animEffect>
                                    <p:set>
                                      <p:cBhvr>
                                        <p:cTn id="51" dur="1" fill="hold">
                                          <p:stCondLst>
                                            <p:cond delay="499"/>
                                          </p:stCondLst>
                                        </p:cTn>
                                        <p:tgtEl>
                                          <p:spTgt spid="20488"/>
                                        </p:tgtEl>
                                        <p:attrNameLst>
                                          <p:attrName>style.visibility</p:attrName>
                                        </p:attrNameLst>
                                      </p:cBhvr>
                                      <p:to>
                                        <p:strVal val="hidden"/>
                                      </p:to>
                                    </p:set>
                                  </p:childTnLst>
                                </p:cTn>
                              </p:par>
                              <p:par>
                                <p:cTn id="52" presetID="9" presetClass="exit" presetSubtype="0" fill="hold" grpId="1" nodeType="withEffect">
                                  <p:stCondLst>
                                    <p:cond delay="0"/>
                                  </p:stCondLst>
                                  <p:childTnLst>
                                    <p:animEffect transition="out" filter="dissolve">
                                      <p:cBhvr>
                                        <p:cTn id="53" dur="500"/>
                                        <p:tgtEl>
                                          <p:spTgt spid="20492"/>
                                        </p:tgtEl>
                                      </p:cBhvr>
                                    </p:animEffect>
                                    <p:set>
                                      <p:cBhvr>
                                        <p:cTn id="54" dur="1" fill="hold">
                                          <p:stCondLst>
                                            <p:cond delay="499"/>
                                          </p:stCondLst>
                                        </p:cTn>
                                        <p:tgtEl>
                                          <p:spTgt spid="2049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2" nodeType="clickEffect">
                                  <p:stCondLst>
                                    <p:cond delay="0"/>
                                  </p:stCondLst>
                                  <p:childTnLst>
                                    <p:set>
                                      <p:cBhvr>
                                        <p:cTn id="58" dur="1" fill="hold">
                                          <p:stCondLst>
                                            <p:cond delay="0"/>
                                          </p:stCondLst>
                                        </p:cTn>
                                        <p:tgtEl>
                                          <p:spTgt spid="20487"/>
                                        </p:tgtEl>
                                        <p:attrNameLst>
                                          <p:attrName>style.visibility</p:attrName>
                                        </p:attrNameLst>
                                      </p:cBhvr>
                                      <p:to>
                                        <p:strVal val="visible"/>
                                      </p:to>
                                    </p:set>
                                    <p:animEffect transition="in" filter="wipe(left)">
                                      <p:cBhvr>
                                        <p:cTn id="59" dur="1000"/>
                                        <p:tgtEl>
                                          <p:spTgt spid="20487"/>
                                        </p:tgtEl>
                                      </p:cBhvr>
                                    </p:animEffect>
                                  </p:childTnLst>
                                </p:cTn>
                              </p:par>
                              <p:par>
                                <p:cTn id="60" presetID="22" presetClass="entr" presetSubtype="8" fill="hold" grpId="2" nodeType="withEffect">
                                  <p:stCondLst>
                                    <p:cond delay="0"/>
                                  </p:stCondLst>
                                  <p:childTnLst>
                                    <p:set>
                                      <p:cBhvr>
                                        <p:cTn id="61" dur="1" fill="hold">
                                          <p:stCondLst>
                                            <p:cond delay="0"/>
                                          </p:stCondLst>
                                        </p:cTn>
                                        <p:tgtEl>
                                          <p:spTgt spid="20486"/>
                                        </p:tgtEl>
                                        <p:attrNameLst>
                                          <p:attrName>style.visibility</p:attrName>
                                        </p:attrNameLst>
                                      </p:cBhvr>
                                      <p:to>
                                        <p:strVal val="visible"/>
                                      </p:to>
                                    </p:set>
                                    <p:animEffect transition="in" filter="wipe(left)">
                                      <p:cBhvr>
                                        <p:cTn id="62" dur="1000"/>
                                        <p:tgtEl>
                                          <p:spTgt spid="2048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0493"/>
                                        </p:tgtEl>
                                        <p:attrNameLst>
                                          <p:attrName>style.visibility</p:attrName>
                                        </p:attrNameLst>
                                      </p:cBhvr>
                                      <p:to>
                                        <p:strVal val="visible"/>
                                      </p:to>
                                    </p:set>
                                    <p:animEffect transition="in" filter="blinds(horizontal)">
                                      <p:cBhvr>
                                        <p:cTn id="67" dur="500"/>
                                        <p:tgtEl>
                                          <p:spTgt spid="2049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494"/>
                                        </p:tgtEl>
                                        <p:attrNameLst>
                                          <p:attrName>style.visibility</p:attrName>
                                        </p:attrNameLst>
                                      </p:cBhvr>
                                      <p:to>
                                        <p:strVal val="visible"/>
                                      </p:to>
                                    </p:set>
                                    <p:animEffect transition="in" filter="blinds(horizontal)">
                                      <p:cBhvr>
                                        <p:cTn id="72" dur="500"/>
                                        <p:tgtEl>
                                          <p:spTgt spid="20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6" grpId="1" animBg="1"/>
      <p:bldP spid="20486" grpId="2" animBg="1"/>
      <p:bldP spid="20487" grpId="0"/>
      <p:bldP spid="20487" grpId="1"/>
      <p:bldP spid="20487" grpId="2"/>
      <p:bldP spid="20488" grpId="0" animBg="1"/>
      <p:bldP spid="20488" grpId="1" animBg="1"/>
      <p:bldP spid="20489" grpId="0"/>
      <p:bldP spid="20489" grpId="1"/>
      <p:bldP spid="20490" grpId="0"/>
      <p:bldP spid="20491" grpId="0"/>
      <p:bldP spid="20492" grpId="0"/>
      <p:bldP spid="20492" grpId="1"/>
      <p:bldP spid="20493" grpId="0"/>
      <p:bldP spid="2049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超长包探测内部路由器</a:t>
            </a:r>
          </a:p>
        </p:txBody>
      </p:sp>
      <p:sp>
        <p:nvSpPr>
          <p:cNvPr id="35843" name="Rectangle 3"/>
          <p:cNvSpPr>
            <a:spLocks noGrp="1" noChangeArrowheads="1"/>
          </p:cNvSpPr>
          <p:nvPr>
            <p:ph type="body" idx="1"/>
          </p:nvPr>
        </p:nvSpPr>
        <p:spPr/>
        <p:txBody>
          <a:bodyPr/>
          <a:lstStyle/>
          <a:p>
            <a:pPr eaLnBrk="1" hangingPunct="1">
              <a:lnSpc>
                <a:spcPct val="150000"/>
              </a:lnSpc>
            </a:pPr>
            <a:r>
              <a:rPr lang="zh-CN" altLang="en-US" dirty="0" smtClean="0">
                <a:latin typeface="黑体" pitchFamily="2" charset="-122"/>
              </a:rPr>
              <a:t>若构造的数据包长度超过目标系统所在路由器的</a:t>
            </a:r>
            <a:r>
              <a:rPr lang="en-US" altLang="zh-CN" dirty="0" smtClean="0">
                <a:latin typeface="黑体" pitchFamily="2" charset="-122"/>
              </a:rPr>
              <a:t>PMTU</a:t>
            </a:r>
            <a:r>
              <a:rPr lang="zh-CN" altLang="en-US" dirty="0" smtClean="0">
                <a:latin typeface="黑体" pitchFamily="2" charset="-122"/>
              </a:rPr>
              <a:t>且设置禁止分段标志</a:t>
            </a:r>
            <a:r>
              <a:rPr lang="en-US" altLang="zh-CN" dirty="0" smtClean="0">
                <a:latin typeface="黑体" pitchFamily="2" charset="-122"/>
              </a:rPr>
              <a:t>, </a:t>
            </a:r>
            <a:r>
              <a:rPr lang="zh-CN" altLang="en-US" dirty="0" smtClean="0">
                <a:latin typeface="黑体" pitchFamily="2" charset="-122"/>
              </a:rPr>
              <a:t>该路由器会反馈 </a:t>
            </a:r>
            <a:r>
              <a:rPr lang="en-US" altLang="zh-CN" dirty="0" smtClean="0">
                <a:latin typeface="黑体" pitchFamily="2" charset="-122"/>
              </a:rPr>
              <a:t>Fragmentation Needed and Don</a:t>
            </a:r>
            <a:r>
              <a:rPr lang="en-US" altLang="zh-CN" dirty="0" smtClean="0"/>
              <a:t>’</a:t>
            </a:r>
            <a:r>
              <a:rPr lang="en-US" altLang="zh-CN" dirty="0" smtClean="0">
                <a:latin typeface="黑体" pitchFamily="2" charset="-122"/>
              </a:rPr>
              <a:t>t Fragment Bit was Set </a:t>
            </a:r>
            <a:r>
              <a:rPr lang="zh-CN" altLang="en-US" dirty="0" smtClean="0">
                <a:latin typeface="黑体" pitchFamily="2" charset="-122"/>
              </a:rPr>
              <a:t>差错报文。</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（三）反向映射探测</a:t>
            </a:r>
          </a:p>
        </p:txBody>
      </p:sp>
      <p:sp>
        <p:nvSpPr>
          <p:cNvPr id="36867" name="Rectangle 3"/>
          <p:cNvSpPr>
            <a:spLocks noGrp="1" noChangeArrowheads="1"/>
          </p:cNvSpPr>
          <p:nvPr>
            <p:ph type="body" idx="1"/>
          </p:nvPr>
        </p:nvSpPr>
        <p:spPr>
          <a:xfrm>
            <a:off x="457200" y="1142999"/>
            <a:ext cx="8229600" cy="5114925"/>
          </a:xfrm>
        </p:spPr>
        <p:txBody>
          <a:bodyPr/>
          <a:lstStyle/>
          <a:p>
            <a:pPr eaLnBrk="1" hangingPunct="1"/>
            <a:r>
              <a:rPr lang="zh-CN" altLang="en-US" sz="2800" dirty="0" smtClean="0">
                <a:latin typeface="黑体" pitchFamily="2" charset="-122"/>
              </a:rPr>
              <a:t>目标主机无法从外部直接到达，采用反向映射技术，通过目标系统的路由设备</a:t>
            </a:r>
            <a:r>
              <a:rPr lang="zh-CN" altLang="en-US" sz="2800" dirty="0" smtClean="0">
                <a:solidFill>
                  <a:srgbClr val="FF3300"/>
                </a:solidFill>
                <a:latin typeface="黑体" pitchFamily="2" charset="-122"/>
              </a:rPr>
              <a:t>探测被过滤设备或防火墙保护的网络和主机</a:t>
            </a:r>
            <a:r>
              <a:rPr lang="zh-CN" altLang="en-US" sz="2800" dirty="0" smtClean="0">
                <a:latin typeface="黑体" pitchFamily="2" charset="-122"/>
              </a:rPr>
              <a:t>。</a:t>
            </a:r>
          </a:p>
          <a:p>
            <a:pPr lvl="1" eaLnBrk="1" hangingPunct="1"/>
            <a:r>
              <a:rPr lang="zh-CN" altLang="en-US" dirty="0" smtClean="0">
                <a:latin typeface="黑体" pitchFamily="2" charset="-122"/>
              </a:rPr>
              <a:t>想探测某个未知网络内部的结构时，可以推测可能的内部</a:t>
            </a:r>
            <a:r>
              <a:rPr lang="en-US" altLang="zh-CN" dirty="0" smtClean="0">
                <a:latin typeface="黑体" pitchFamily="2" charset="-122"/>
              </a:rPr>
              <a:t>IP</a:t>
            </a:r>
            <a:r>
              <a:rPr lang="zh-CN" altLang="en-US" dirty="0" smtClean="0">
                <a:latin typeface="黑体" pitchFamily="2" charset="-122"/>
              </a:rPr>
              <a:t>地址（列表），并向这些地址发送数据包。目标网络的路由器收到这些数据包时，会进行</a:t>
            </a:r>
            <a:r>
              <a:rPr lang="en-US" altLang="zh-CN" dirty="0" smtClean="0">
                <a:latin typeface="黑体" pitchFamily="2" charset="-122"/>
              </a:rPr>
              <a:t>IP</a:t>
            </a:r>
            <a:r>
              <a:rPr lang="zh-CN" altLang="en-US" dirty="0" smtClean="0">
                <a:latin typeface="黑体" pitchFamily="2" charset="-122"/>
              </a:rPr>
              <a:t>识别并转发，对不在其服务范围的</a:t>
            </a:r>
            <a:r>
              <a:rPr lang="en-US" altLang="zh-CN" dirty="0" smtClean="0">
                <a:latin typeface="黑体" pitchFamily="2" charset="-122"/>
              </a:rPr>
              <a:t>IP</a:t>
            </a:r>
            <a:r>
              <a:rPr lang="zh-CN" altLang="en-US" dirty="0" smtClean="0">
                <a:latin typeface="黑体" pitchFamily="2" charset="-122"/>
              </a:rPr>
              <a:t>包发送</a:t>
            </a:r>
            <a:r>
              <a:rPr lang="en-US" altLang="zh-CN" dirty="0" smtClean="0">
                <a:latin typeface="黑体" pitchFamily="2" charset="-122"/>
              </a:rPr>
              <a:t>ICMP Host Unreachable</a:t>
            </a:r>
            <a:r>
              <a:rPr lang="zh-CN" altLang="en-US" dirty="0" smtClean="0">
                <a:latin typeface="黑体" pitchFamily="2" charset="-122"/>
              </a:rPr>
              <a:t>或</a:t>
            </a:r>
            <a:r>
              <a:rPr lang="en-US" altLang="zh-CN" dirty="0" smtClean="0">
                <a:latin typeface="黑体" pitchFamily="2" charset="-122"/>
              </a:rPr>
              <a:t>ICMP Time Exceeded </a:t>
            </a:r>
            <a:r>
              <a:rPr lang="zh-CN" altLang="en-US" dirty="0" smtClean="0">
                <a:latin typeface="黑体" pitchFamily="2" charset="-122"/>
              </a:rPr>
              <a:t>错误报文。</a:t>
            </a:r>
          </a:p>
          <a:p>
            <a:pPr lvl="1" eaLnBrk="1" hangingPunct="1"/>
            <a:r>
              <a:rPr lang="zh-CN" altLang="en-US" dirty="0" smtClean="0">
                <a:latin typeface="黑体" pitchFamily="2" charset="-122"/>
              </a:rPr>
              <a:t>没有收到错误报文的</a:t>
            </a:r>
            <a:r>
              <a:rPr lang="en-US" altLang="zh-CN" dirty="0" smtClean="0">
                <a:latin typeface="黑体" pitchFamily="2" charset="-122"/>
              </a:rPr>
              <a:t>IP</a:t>
            </a:r>
            <a:r>
              <a:rPr lang="zh-CN" altLang="en-US" dirty="0" smtClean="0">
                <a:latin typeface="黑体" pitchFamily="2" charset="-122"/>
              </a:rPr>
              <a:t>地址可认为在该网络中。</a:t>
            </a:r>
          </a:p>
          <a:p>
            <a:pPr eaLnBrk="1" hangingPunct="1"/>
            <a:r>
              <a:rPr lang="zh-CN" altLang="en-US" sz="2800" dirty="0" smtClean="0">
                <a:latin typeface="黑体" pitchFamily="2" charset="-122"/>
              </a:rPr>
              <a:t>这种方法也会受过滤设备的影响。</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内容提纲</a:t>
            </a:r>
            <a:endParaRPr lang="zh-CN" altLang="en-US" smtClean="0">
              <a:solidFill>
                <a:schemeClr val="accent1"/>
              </a:solidFill>
            </a:endParaRPr>
          </a:p>
        </p:txBody>
      </p:sp>
      <p:sp>
        <p:nvSpPr>
          <p:cNvPr id="37891" name="Text Box 3"/>
          <p:cNvSpPr txBox="1">
            <a:spLocks noChangeArrowheads="1"/>
          </p:cNvSpPr>
          <p:nvPr/>
        </p:nvSpPr>
        <p:spPr bwMode="auto">
          <a:xfrm>
            <a:off x="1660525" y="722313"/>
            <a:ext cx="184150" cy="366712"/>
          </a:xfrm>
          <a:prstGeom prst="rect">
            <a:avLst/>
          </a:prstGeom>
          <a:noFill/>
          <a:ln w="9525">
            <a:noFill/>
            <a:miter lim="800000"/>
            <a:headEnd/>
            <a:tailEnd/>
          </a:ln>
        </p:spPr>
        <p:txBody>
          <a:bodyPr wrap="none">
            <a:spAutoFit/>
          </a:bodyPr>
          <a:lstStyle/>
          <a:p>
            <a:endParaRPr lang="zh-CN" altLang="zh-CN"/>
          </a:p>
        </p:txBody>
      </p:sp>
      <p:sp>
        <p:nvSpPr>
          <p:cNvPr id="37892" name="Line 4"/>
          <p:cNvSpPr>
            <a:spLocks noChangeShapeType="1"/>
          </p:cNvSpPr>
          <p:nvPr/>
        </p:nvSpPr>
        <p:spPr bwMode="gray">
          <a:xfrm>
            <a:off x="1284288" y="2933700"/>
            <a:ext cx="6167437" cy="7938"/>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7893" name="Rectangle 5"/>
          <p:cNvSpPr>
            <a:spLocks noChangeArrowheads="1"/>
          </p:cNvSpPr>
          <p:nvPr/>
        </p:nvSpPr>
        <p:spPr bwMode="gray">
          <a:xfrm rot="3419336">
            <a:off x="1011237" y="2357438"/>
            <a:ext cx="479425" cy="520700"/>
          </a:xfrm>
          <a:prstGeom prst="rect">
            <a:avLst/>
          </a:prstGeom>
          <a:solidFill>
            <a:srgbClr val="9369E7"/>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37894" name="Text Box 6"/>
          <p:cNvSpPr txBox="1">
            <a:spLocks noChangeArrowheads="1"/>
          </p:cNvSpPr>
          <p:nvPr/>
        </p:nvSpPr>
        <p:spPr bwMode="gray">
          <a:xfrm>
            <a:off x="1817688" y="2320925"/>
            <a:ext cx="5346700" cy="579438"/>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主机扫描</a:t>
            </a:r>
          </a:p>
        </p:txBody>
      </p:sp>
      <p:sp>
        <p:nvSpPr>
          <p:cNvPr id="37895" name="Text Box 7"/>
          <p:cNvSpPr txBox="1">
            <a:spLocks noChangeArrowheads="1"/>
          </p:cNvSpPr>
          <p:nvPr/>
        </p:nvSpPr>
        <p:spPr bwMode="gray">
          <a:xfrm>
            <a:off x="1089025" y="2389188"/>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2</a:t>
            </a:r>
          </a:p>
        </p:txBody>
      </p:sp>
      <p:sp>
        <p:nvSpPr>
          <p:cNvPr id="37896" name="Rectangle 8"/>
          <p:cNvSpPr>
            <a:spLocks noChangeArrowheads="1"/>
          </p:cNvSpPr>
          <p:nvPr/>
        </p:nvSpPr>
        <p:spPr bwMode="gray">
          <a:xfrm rot="3419336">
            <a:off x="1004887" y="3435351"/>
            <a:ext cx="479425" cy="520700"/>
          </a:xfrm>
          <a:prstGeom prst="rect">
            <a:avLst/>
          </a:prstGeom>
          <a:solidFill>
            <a:srgbClr val="669900"/>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37897" name="Text Box 9"/>
          <p:cNvSpPr txBox="1">
            <a:spLocks noChangeArrowheads="1"/>
          </p:cNvSpPr>
          <p:nvPr/>
        </p:nvSpPr>
        <p:spPr bwMode="gray">
          <a:xfrm>
            <a:off x="1811338" y="3398838"/>
            <a:ext cx="5497512" cy="579437"/>
          </a:xfrm>
          <a:prstGeom prst="rect">
            <a:avLst/>
          </a:prstGeom>
          <a:solidFill>
            <a:srgbClr val="FF6600"/>
          </a:solid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端口扫描</a:t>
            </a:r>
          </a:p>
        </p:txBody>
      </p:sp>
      <p:sp>
        <p:nvSpPr>
          <p:cNvPr id="37898" name="Text Box 10"/>
          <p:cNvSpPr txBox="1">
            <a:spLocks noChangeArrowheads="1"/>
          </p:cNvSpPr>
          <p:nvPr/>
        </p:nvSpPr>
        <p:spPr bwMode="gray">
          <a:xfrm>
            <a:off x="1082675" y="346710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3</a:t>
            </a:r>
          </a:p>
        </p:txBody>
      </p:sp>
      <p:sp>
        <p:nvSpPr>
          <p:cNvPr id="37899" name="Line 11"/>
          <p:cNvSpPr>
            <a:spLocks noChangeShapeType="1"/>
          </p:cNvSpPr>
          <p:nvPr/>
        </p:nvSpPr>
        <p:spPr bwMode="gray">
          <a:xfrm>
            <a:off x="1284288" y="4021138"/>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7900" name="Rectangle 12"/>
          <p:cNvSpPr>
            <a:spLocks noChangeArrowheads="1"/>
          </p:cNvSpPr>
          <p:nvPr/>
        </p:nvSpPr>
        <p:spPr bwMode="gray">
          <a:xfrm rot="3419336">
            <a:off x="1009650" y="4587876"/>
            <a:ext cx="479425" cy="520700"/>
          </a:xfrm>
          <a:prstGeom prst="rect">
            <a:avLst/>
          </a:prstGeom>
          <a:solidFill>
            <a:srgbClr val="9369E7"/>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37901" name="Text Box 13"/>
          <p:cNvSpPr txBox="1">
            <a:spLocks noChangeArrowheads="1"/>
          </p:cNvSpPr>
          <p:nvPr/>
        </p:nvSpPr>
        <p:spPr bwMode="gray">
          <a:xfrm>
            <a:off x="1870075" y="4560888"/>
            <a:ext cx="5438775" cy="579437"/>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操作系统识别</a:t>
            </a:r>
          </a:p>
        </p:txBody>
      </p:sp>
      <p:sp>
        <p:nvSpPr>
          <p:cNvPr id="37902" name="Text Box 14"/>
          <p:cNvSpPr txBox="1">
            <a:spLocks noChangeArrowheads="1"/>
          </p:cNvSpPr>
          <p:nvPr/>
        </p:nvSpPr>
        <p:spPr bwMode="gray">
          <a:xfrm>
            <a:off x="1063625" y="462915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4</a:t>
            </a:r>
          </a:p>
        </p:txBody>
      </p:sp>
      <p:sp>
        <p:nvSpPr>
          <p:cNvPr id="37903" name="Line 15"/>
          <p:cNvSpPr>
            <a:spLocks noChangeShapeType="1"/>
          </p:cNvSpPr>
          <p:nvPr/>
        </p:nvSpPr>
        <p:spPr bwMode="gray">
          <a:xfrm>
            <a:off x="1284288" y="5173663"/>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7904" name="Rectangle 16"/>
          <p:cNvSpPr>
            <a:spLocks noChangeArrowheads="1"/>
          </p:cNvSpPr>
          <p:nvPr/>
        </p:nvSpPr>
        <p:spPr bwMode="gray">
          <a:xfrm rot="3419336">
            <a:off x="1011237" y="1270001"/>
            <a:ext cx="479425" cy="520700"/>
          </a:xfrm>
          <a:prstGeom prst="rect">
            <a:avLst/>
          </a:prstGeom>
          <a:solidFill>
            <a:srgbClr val="669900"/>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37905" name="Text Box 17"/>
          <p:cNvSpPr txBox="1">
            <a:spLocks noChangeArrowheads="1"/>
          </p:cNvSpPr>
          <p:nvPr/>
        </p:nvSpPr>
        <p:spPr bwMode="gray">
          <a:xfrm>
            <a:off x="1817688" y="1233488"/>
            <a:ext cx="5491162" cy="579437"/>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网络扫描概述</a:t>
            </a:r>
          </a:p>
        </p:txBody>
      </p:sp>
      <p:sp>
        <p:nvSpPr>
          <p:cNvPr id="37906" name="Text Box 18"/>
          <p:cNvSpPr txBox="1">
            <a:spLocks noChangeArrowheads="1"/>
          </p:cNvSpPr>
          <p:nvPr/>
        </p:nvSpPr>
        <p:spPr bwMode="gray">
          <a:xfrm>
            <a:off x="1089025" y="130175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1</a:t>
            </a:r>
          </a:p>
        </p:txBody>
      </p:sp>
      <p:sp>
        <p:nvSpPr>
          <p:cNvPr id="37907" name="Line 19"/>
          <p:cNvSpPr>
            <a:spLocks noChangeShapeType="1"/>
          </p:cNvSpPr>
          <p:nvPr/>
        </p:nvSpPr>
        <p:spPr bwMode="gray">
          <a:xfrm>
            <a:off x="1284288" y="1862138"/>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7908" name="Rectangle 20"/>
          <p:cNvSpPr>
            <a:spLocks noChangeArrowheads="1"/>
          </p:cNvSpPr>
          <p:nvPr/>
        </p:nvSpPr>
        <p:spPr bwMode="gray">
          <a:xfrm rot="3419336">
            <a:off x="1011237" y="5654676"/>
            <a:ext cx="479425" cy="520700"/>
          </a:xfrm>
          <a:prstGeom prst="rect">
            <a:avLst/>
          </a:prstGeom>
          <a:solidFill>
            <a:srgbClr val="669900"/>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37909" name="Text Box 21"/>
          <p:cNvSpPr txBox="1">
            <a:spLocks noChangeArrowheads="1"/>
          </p:cNvSpPr>
          <p:nvPr/>
        </p:nvSpPr>
        <p:spPr bwMode="gray">
          <a:xfrm>
            <a:off x="1817688" y="5618163"/>
            <a:ext cx="6931025" cy="579437"/>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漏洞扫描</a:t>
            </a:r>
          </a:p>
        </p:txBody>
      </p:sp>
      <p:sp>
        <p:nvSpPr>
          <p:cNvPr id="37910" name="Text Box 22"/>
          <p:cNvSpPr txBox="1">
            <a:spLocks noChangeArrowheads="1"/>
          </p:cNvSpPr>
          <p:nvPr/>
        </p:nvSpPr>
        <p:spPr bwMode="gray">
          <a:xfrm>
            <a:off x="1089025" y="5686425"/>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5</a:t>
            </a:r>
          </a:p>
        </p:txBody>
      </p:sp>
      <p:sp>
        <p:nvSpPr>
          <p:cNvPr id="37911" name="Line 23"/>
          <p:cNvSpPr>
            <a:spLocks noChangeShapeType="1"/>
          </p:cNvSpPr>
          <p:nvPr/>
        </p:nvSpPr>
        <p:spPr bwMode="gray">
          <a:xfrm>
            <a:off x="1290638" y="6240463"/>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端口扫描：概述</a:t>
            </a:r>
          </a:p>
        </p:txBody>
      </p:sp>
      <p:sp>
        <p:nvSpPr>
          <p:cNvPr id="87043" name="Rectangle 3"/>
          <p:cNvSpPr>
            <a:spLocks noGrp="1" noChangeArrowheads="1"/>
          </p:cNvSpPr>
          <p:nvPr>
            <p:ph type="body" idx="1"/>
          </p:nvPr>
        </p:nvSpPr>
        <p:spPr>
          <a:xfrm>
            <a:off x="649288" y="1411288"/>
            <a:ext cx="7772400" cy="4513262"/>
          </a:xfrm>
        </p:spPr>
        <p:txBody>
          <a:bodyPr/>
          <a:lstStyle/>
          <a:p>
            <a:pPr eaLnBrk="1" hangingPunct="1"/>
            <a:r>
              <a:rPr lang="zh-CN" altLang="en-US" sz="2400" dirty="0" smtClean="0">
                <a:solidFill>
                  <a:srgbClr val="FF3300"/>
                </a:solidFill>
              </a:rPr>
              <a:t>什么是端口？为什么可以进行端口扫描？</a:t>
            </a:r>
          </a:p>
          <a:p>
            <a:pPr lvl="1" eaLnBrk="1" hangingPunct="1"/>
            <a:r>
              <a:rPr lang="zh-CN" altLang="en-US" sz="2000" dirty="0" smtClean="0"/>
              <a:t>一个端口就是一个潜在的通信信道，也就是</a:t>
            </a:r>
            <a:r>
              <a:rPr lang="zh-CN" altLang="en-US" sz="2000" dirty="0" smtClean="0">
                <a:solidFill>
                  <a:srgbClr val="FF3300"/>
                </a:solidFill>
              </a:rPr>
              <a:t>入侵通道</a:t>
            </a:r>
            <a:r>
              <a:rPr lang="zh-CN" altLang="en-US" sz="2000" dirty="0" smtClean="0"/>
              <a:t>！</a:t>
            </a:r>
          </a:p>
          <a:p>
            <a:pPr eaLnBrk="1" hangingPunct="1"/>
            <a:r>
              <a:rPr lang="zh-CN" altLang="en-US" sz="2400" dirty="0" smtClean="0"/>
              <a:t>当确定了目标主机可达后，就可以使用端口扫描技术，发现目标主机的开放端口，包括网络协议和各种应用监听的端口。</a:t>
            </a:r>
            <a:endParaRPr lang="en-US" altLang="zh-CN" sz="2400" dirty="0" smtClean="0"/>
          </a:p>
          <a:p>
            <a:pPr eaLnBrk="1" hangingPunct="1"/>
            <a:r>
              <a:rPr lang="zh-CN" altLang="en-US" sz="2400" dirty="0" smtClean="0"/>
              <a:t>向目标端口发送探测数据包，根据收到的响应来判断端口的状态。</a:t>
            </a:r>
          </a:p>
          <a:p>
            <a:pPr lvl="1" eaLnBrk="1" hangingPunct="1"/>
            <a:r>
              <a:rPr lang="en-US" altLang="zh-CN" sz="2400" dirty="0" smtClean="0"/>
              <a:t>TCP </a:t>
            </a:r>
            <a:r>
              <a:rPr lang="zh-CN" altLang="en-US" sz="2400" dirty="0" smtClean="0"/>
              <a:t>扫描</a:t>
            </a:r>
          </a:p>
          <a:p>
            <a:pPr lvl="1" eaLnBrk="1" hangingPunct="1"/>
            <a:r>
              <a:rPr lang="en-US" altLang="zh-CN" sz="2400" dirty="0" smtClean="0"/>
              <a:t>UDP</a:t>
            </a:r>
            <a:r>
              <a:rPr lang="zh-CN" altLang="en-US" sz="2400" dirty="0" smtClean="0"/>
              <a:t>扫描</a:t>
            </a:r>
          </a:p>
          <a:p>
            <a:pPr eaLnBrk="1" hangingPunct="1"/>
            <a:endParaRPr lang="zh-CN" altLang="en-US" sz="2400" dirty="0" smtClean="0"/>
          </a:p>
          <a:p>
            <a:pPr eaLnBrk="1" hangingPunct="1"/>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p:cTn id="7" dur="1000" fill="hold"/>
                                        <p:tgtEl>
                                          <p:spTgt spid="8704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8704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8704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7043">
                                            <p:txEl>
                                              <p:pRg st="1" end="1"/>
                                            </p:txEl>
                                          </p:spTgt>
                                        </p:tgtEl>
                                        <p:attrNameLst>
                                          <p:attrName>style.visibility</p:attrName>
                                        </p:attrNameLst>
                                      </p:cBhvr>
                                      <p:to>
                                        <p:strVal val="visible"/>
                                      </p:to>
                                    </p:set>
                                    <p:anim calcmode="lin" valueType="num">
                                      <p:cBhvr>
                                        <p:cTn id="14" dur="1000" fill="hold"/>
                                        <p:tgtEl>
                                          <p:spTgt spid="8704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8704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8704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87043">
                                            <p:txEl>
                                              <p:pRg st="2" end="2"/>
                                            </p:txEl>
                                          </p:spTgt>
                                        </p:tgtEl>
                                        <p:attrNameLst>
                                          <p:attrName>style.visibility</p:attrName>
                                        </p:attrNameLst>
                                      </p:cBhvr>
                                      <p:to>
                                        <p:strVal val="visible"/>
                                      </p:to>
                                    </p:set>
                                    <p:anim calcmode="lin" valueType="num">
                                      <p:cBhvr>
                                        <p:cTn id="21" dur="1000" fill="hold"/>
                                        <p:tgtEl>
                                          <p:spTgt spid="8704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8704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8704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87043">
                                            <p:txEl>
                                              <p:pRg st="3" end="3"/>
                                            </p:txEl>
                                          </p:spTgt>
                                        </p:tgtEl>
                                        <p:attrNameLst>
                                          <p:attrName>style.visibility</p:attrName>
                                        </p:attrNameLst>
                                      </p:cBhvr>
                                      <p:to>
                                        <p:strVal val="visible"/>
                                      </p:to>
                                    </p:set>
                                    <p:anim calcmode="lin" valueType="num">
                                      <p:cBhvr>
                                        <p:cTn id="28" dur="1000" fill="hold"/>
                                        <p:tgtEl>
                                          <p:spTgt spid="8704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8704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87043">
                                            <p:txEl>
                                              <p:pRg st="3" end="3"/>
                                            </p:txEl>
                                          </p:spTgt>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87043">
                                            <p:txEl>
                                              <p:pRg st="4" end="4"/>
                                            </p:txEl>
                                          </p:spTgt>
                                        </p:tgtEl>
                                        <p:attrNameLst>
                                          <p:attrName>style.visibility</p:attrName>
                                        </p:attrNameLst>
                                      </p:cBhvr>
                                      <p:to>
                                        <p:strVal val="visible"/>
                                      </p:to>
                                    </p:set>
                                    <p:anim calcmode="lin" valueType="num">
                                      <p:cBhvr>
                                        <p:cTn id="33" dur="1000" fill="hold"/>
                                        <p:tgtEl>
                                          <p:spTgt spid="87043">
                                            <p:txEl>
                                              <p:pRg st="4" end="4"/>
                                            </p:txEl>
                                          </p:spTgt>
                                        </p:tgtEl>
                                        <p:attrNameLst>
                                          <p:attrName>ppt_w</p:attrName>
                                        </p:attrNameLst>
                                      </p:cBhvr>
                                      <p:tavLst>
                                        <p:tav tm="0">
                                          <p:val>
                                            <p:strVal val="#ppt_w*0.70"/>
                                          </p:val>
                                        </p:tav>
                                        <p:tav tm="100000">
                                          <p:val>
                                            <p:strVal val="#ppt_w"/>
                                          </p:val>
                                        </p:tav>
                                      </p:tavLst>
                                    </p:anim>
                                    <p:anim calcmode="lin" valueType="num">
                                      <p:cBhvr>
                                        <p:cTn id="34" dur="1000" fill="hold"/>
                                        <p:tgtEl>
                                          <p:spTgt spid="87043">
                                            <p:txEl>
                                              <p:pRg st="4" end="4"/>
                                            </p:txEl>
                                          </p:spTgt>
                                        </p:tgtEl>
                                        <p:attrNameLst>
                                          <p:attrName>ppt_h</p:attrName>
                                        </p:attrNameLst>
                                      </p:cBhvr>
                                      <p:tavLst>
                                        <p:tav tm="0">
                                          <p:val>
                                            <p:strVal val="#ppt_h"/>
                                          </p:val>
                                        </p:tav>
                                        <p:tav tm="100000">
                                          <p:val>
                                            <p:strVal val="#ppt_h"/>
                                          </p:val>
                                        </p:tav>
                                      </p:tavLst>
                                    </p:anim>
                                    <p:animEffect transition="in" filter="fade">
                                      <p:cBhvr>
                                        <p:cTn id="35" dur="1000"/>
                                        <p:tgtEl>
                                          <p:spTgt spid="87043">
                                            <p:txEl>
                                              <p:pRg st="4" end="4"/>
                                            </p:txEl>
                                          </p:spTgt>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87043">
                                            <p:txEl>
                                              <p:pRg st="5" end="5"/>
                                            </p:txEl>
                                          </p:spTgt>
                                        </p:tgtEl>
                                        <p:attrNameLst>
                                          <p:attrName>style.visibility</p:attrName>
                                        </p:attrNameLst>
                                      </p:cBhvr>
                                      <p:to>
                                        <p:strVal val="visible"/>
                                      </p:to>
                                    </p:set>
                                    <p:anim calcmode="lin" valueType="num">
                                      <p:cBhvr>
                                        <p:cTn id="38" dur="1000" fill="hold"/>
                                        <p:tgtEl>
                                          <p:spTgt spid="87043">
                                            <p:txEl>
                                              <p:pRg st="5" end="5"/>
                                            </p:txEl>
                                          </p:spTgt>
                                        </p:tgtEl>
                                        <p:attrNameLst>
                                          <p:attrName>ppt_w</p:attrName>
                                        </p:attrNameLst>
                                      </p:cBhvr>
                                      <p:tavLst>
                                        <p:tav tm="0">
                                          <p:val>
                                            <p:strVal val="#ppt_w*0.70"/>
                                          </p:val>
                                        </p:tav>
                                        <p:tav tm="100000">
                                          <p:val>
                                            <p:strVal val="#ppt_w"/>
                                          </p:val>
                                        </p:tav>
                                      </p:tavLst>
                                    </p:anim>
                                    <p:anim calcmode="lin" valueType="num">
                                      <p:cBhvr>
                                        <p:cTn id="39" dur="1000" fill="hold"/>
                                        <p:tgtEl>
                                          <p:spTgt spid="87043">
                                            <p:txEl>
                                              <p:pRg st="5" end="5"/>
                                            </p:txEl>
                                          </p:spTgt>
                                        </p:tgtEl>
                                        <p:attrNameLst>
                                          <p:attrName>ppt_h</p:attrName>
                                        </p:attrNameLst>
                                      </p:cBhvr>
                                      <p:tavLst>
                                        <p:tav tm="0">
                                          <p:val>
                                            <p:strVal val="#ppt_h"/>
                                          </p:val>
                                        </p:tav>
                                        <p:tav tm="100000">
                                          <p:val>
                                            <p:strVal val="#ppt_h"/>
                                          </p:val>
                                        </p:tav>
                                      </p:tavLst>
                                    </p:anim>
                                    <p:animEffect transition="in" filter="fade">
                                      <p:cBhvr>
                                        <p:cTn id="40" dur="1000"/>
                                        <p:tgtEl>
                                          <p:spTgt spid="870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端口扫描：方法</a:t>
            </a:r>
          </a:p>
        </p:txBody>
      </p:sp>
      <p:sp>
        <p:nvSpPr>
          <p:cNvPr id="21507" name="Rectangle 3"/>
          <p:cNvSpPr>
            <a:spLocks noGrp="1" noChangeArrowheads="1"/>
          </p:cNvSpPr>
          <p:nvPr>
            <p:ph type="body" idx="1"/>
          </p:nvPr>
        </p:nvSpPr>
        <p:spPr/>
        <p:txBody>
          <a:bodyPr/>
          <a:lstStyle/>
          <a:p>
            <a:pPr eaLnBrk="1" hangingPunct="1">
              <a:lnSpc>
                <a:spcPct val="150000"/>
              </a:lnSpc>
              <a:spcBef>
                <a:spcPts val="0"/>
              </a:spcBef>
            </a:pPr>
            <a:r>
              <a:rPr lang="zh-CN" altLang="en-US" smtClean="0"/>
              <a:t>向目标端口发送探测数据包，根据收到的响应来判断端口的状态。</a:t>
            </a:r>
          </a:p>
          <a:p>
            <a:pPr lvl="1" eaLnBrk="1" hangingPunct="1">
              <a:lnSpc>
                <a:spcPct val="150000"/>
              </a:lnSpc>
              <a:spcBef>
                <a:spcPts val="0"/>
              </a:spcBef>
            </a:pPr>
            <a:r>
              <a:rPr lang="en-US" altLang="zh-CN" smtClean="0"/>
              <a:t>TCP </a:t>
            </a:r>
            <a:r>
              <a:rPr lang="zh-CN" altLang="en-US" smtClean="0"/>
              <a:t>扫描</a:t>
            </a:r>
            <a:endParaRPr lang="en-US" altLang="zh-CN" smtClean="0"/>
          </a:p>
          <a:p>
            <a:pPr lvl="1" eaLnBrk="1" hangingPunct="1">
              <a:lnSpc>
                <a:spcPct val="150000"/>
              </a:lnSpc>
              <a:spcBef>
                <a:spcPts val="0"/>
              </a:spcBef>
            </a:pPr>
            <a:r>
              <a:rPr lang="en-US" altLang="zh-CN" smtClean="0"/>
              <a:t>FTP</a:t>
            </a:r>
            <a:r>
              <a:rPr lang="zh-CN" altLang="en-US" smtClean="0"/>
              <a:t>代理扫描</a:t>
            </a:r>
          </a:p>
          <a:p>
            <a:pPr lvl="1" eaLnBrk="1" hangingPunct="1">
              <a:lnSpc>
                <a:spcPct val="150000"/>
              </a:lnSpc>
              <a:spcBef>
                <a:spcPts val="0"/>
              </a:spcBef>
            </a:pPr>
            <a:r>
              <a:rPr lang="en-US" altLang="zh-CN" smtClean="0"/>
              <a:t>UDP</a:t>
            </a:r>
            <a:r>
              <a:rPr lang="zh-CN" altLang="en-US" smtClean="0"/>
              <a:t>扫描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7" dur="5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22" dur="500"/>
                                        <p:tgtEl>
                                          <p:spTgt spid="2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xfrm>
            <a:off x="1724025" y="2660650"/>
            <a:ext cx="6305550" cy="1143000"/>
          </a:xfrm>
        </p:spPr>
        <p:txBody>
          <a:bodyPr/>
          <a:lstStyle/>
          <a:p>
            <a:pPr eaLnBrk="1" hangingPunct="1"/>
            <a:r>
              <a:rPr lang="zh-CN" altLang="en-US" b="1" dirty="0" smtClean="0">
                <a:solidFill>
                  <a:srgbClr val="FF0000"/>
                </a:solidFill>
              </a:rPr>
              <a:t>一、</a:t>
            </a:r>
            <a:r>
              <a:rPr lang="en-US" altLang="zh-CN" b="1" dirty="0" smtClean="0">
                <a:solidFill>
                  <a:srgbClr val="FF0000"/>
                </a:solidFill>
              </a:rPr>
              <a:t>TCP</a:t>
            </a:r>
            <a:r>
              <a:rPr lang="zh-CN" altLang="en-US" b="1" dirty="0" smtClean="0">
                <a:solidFill>
                  <a:srgbClr val="FF0000"/>
                </a:solidFill>
              </a:rPr>
              <a:t>扫描</a:t>
            </a:r>
            <a:endParaRPr lang="en-US" altLang="zh-CN" b="1" dirty="0" smtClean="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t>TCP</a:t>
            </a:r>
            <a:r>
              <a:rPr lang="zh-CN" altLang="en-US" smtClean="0"/>
              <a:t>报文段的结构</a:t>
            </a:r>
          </a:p>
        </p:txBody>
      </p:sp>
      <p:grpSp>
        <p:nvGrpSpPr>
          <p:cNvPr id="2" name="Group 3"/>
          <p:cNvGrpSpPr>
            <a:grpSpLocks/>
          </p:cNvGrpSpPr>
          <p:nvPr/>
        </p:nvGrpSpPr>
        <p:grpSpPr bwMode="auto">
          <a:xfrm>
            <a:off x="165100" y="1103313"/>
            <a:ext cx="8799513" cy="4989512"/>
            <a:chOff x="195" y="663"/>
            <a:chExt cx="5543" cy="3143"/>
          </a:xfrm>
        </p:grpSpPr>
        <p:sp>
          <p:nvSpPr>
            <p:cNvPr id="41990" name="AutoShape 4"/>
            <p:cNvSpPr>
              <a:spLocks noChangeArrowheads="1"/>
            </p:cNvSpPr>
            <p:nvPr/>
          </p:nvSpPr>
          <p:spPr bwMode="auto">
            <a:xfrm>
              <a:off x="440" y="3567"/>
              <a:ext cx="400" cy="159"/>
            </a:xfrm>
            <a:prstGeom prst="leftArrow">
              <a:avLst>
                <a:gd name="adj1" fmla="val 50000"/>
                <a:gd name="adj2" fmla="val 62893"/>
              </a:avLst>
            </a:prstGeom>
            <a:solidFill>
              <a:schemeClr val="bg1"/>
            </a:solidFill>
            <a:ln w="12700">
              <a:solidFill>
                <a:schemeClr val="tx1"/>
              </a:solidFill>
              <a:miter lim="800000"/>
              <a:headEnd/>
              <a:tailEnd/>
            </a:ln>
          </p:spPr>
          <p:txBody>
            <a:bodyPr wrap="none" anchor="ctr"/>
            <a:lstStyle/>
            <a:p>
              <a:endParaRPr lang="zh-CN" altLang="en-US"/>
            </a:p>
          </p:txBody>
        </p:sp>
        <p:sp>
          <p:nvSpPr>
            <p:cNvPr id="41991" name="Freeform 5"/>
            <p:cNvSpPr>
              <a:spLocks/>
            </p:cNvSpPr>
            <p:nvPr/>
          </p:nvSpPr>
          <p:spPr bwMode="auto">
            <a:xfrm>
              <a:off x="799" y="2414"/>
              <a:ext cx="4300" cy="477"/>
            </a:xfrm>
            <a:custGeom>
              <a:avLst/>
              <a:gdLst>
                <a:gd name="T0" fmla="*/ 0 w 4626"/>
                <a:gd name="T1" fmla="*/ 0 h 544"/>
                <a:gd name="T2" fmla="*/ 744 w 4626"/>
                <a:gd name="T3" fmla="*/ 418 h 544"/>
                <a:gd name="T4" fmla="*/ 1567 w 4626"/>
                <a:gd name="T5" fmla="*/ 418 h 544"/>
                <a:gd name="T6" fmla="*/ 3997 w 4626"/>
                <a:gd name="T7" fmla="*/ 0 h 544"/>
                <a:gd name="T8" fmla="*/ 0 w 4626"/>
                <a:gd name="T9" fmla="*/ 0 h 544"/>
                <a:gd name="T10" fmla="*/ 0 60000 65536"/>
                <a:gd name="T11" fmla="*/ 0 60000 65536"/>
                <a:gd name="T12" fmla="*/ 0 60000 65536"/>
                <a:gd name="T13" fmla="*/ 0 60000 65536"/>
                <a:gd name="T14" fmla="*/ 0 60000 65536"/>
                <a:gd name="T15" fmla="*/ 0 w 4626"/>
                <a:gd name="T16" fmla="*/ 0 h 544"/>
                <a:gd name="T17" fmla="*/ 4626 w 4626"/>
                <a:gd name="T18" fmla="*/ 544 h 544"/>
              </a:gdLst>
              <a:ahLst/>
              <a:cxnLst>
                <a:cxn ang="T10">
                  <a:pos x="T0" y="T1"/>
                </a:cxn>
                <a:cxn ang="T11">
                  <a:pos x="T2" y="T3"/>
                </a:cxn>
                <a:cxn ang="T12">
                  <a:pos x="T4" y="T5"/>
                </a:cxn>
                <a:cxn ang="T13">
                  <a:pos x="T6" y="T7"/>
                </a:cxn>
                <a:cxn ang="T14">
                  <a:pos x="T8" y="T9"/>
                </a:cxn>
              </a:cxnLst>
              <a:rect l="T15" t="T16" r="T17" b="T18"/>
              <a:pathLst>
                <a:path w="4626" h="544">
                  <a:moveTo>
                    <a:pt x="0" y="0"/>
                  </a:moveTo>
                  <a:lnTo>
                    <a:pt x="861" y="544"/>
                  </a:lnTo>
                  <a:lnTo>
                    <a:pt x="1814" y="544"/>
                  </a:lnTo>
                  <a:lnTo>
                    <a:pt x="4626" y="0"/>
                  </a:lnTo>
                  <a:lnTo>
                    <a:pt x="0" y="0"/>
                  </a:lnTo>
                  <a:close/>
                </a:path>
              </a:pathLst>
            </a:custGeom>
            <a:gradFill rotWithShape="1">
              <a:gsLst>
                <a:gs pos="0">
                  <a:srgbClr val="EAEAEA"/>
                </a:gs>
                <a:gs pos="100000">
                  <a:srgbClr val="ACACAC"/>
                </a:gs>
              </a:gsLst>
              <a:lin ang="5400000" scaled="1"/>
            </a:gradFill>
            <a:ln w="12700">
              <a:noFill/>
              <a:round/>
              <a:headEnd/>
              <a:tailEnd/>
            </a:ln>
          </p:spPr>
          <p:txBody>
            <a:bodyPr/>
            <a:lstStyle/>
            <a:p>
              <a:endParaRPr lang="zh-CN" altLang="en-US"/>
            </a:p>
          </p:txBody>
        </p:sp>
        <p:sp>
          <p:nvSpPr>
            <p:cNvPr id="41992" name="Line 6"/>
            <p:cNvSpPr>
              <a:spLocks noChangeShapeType="1"/>
            </p:cNvSpPr>
            <p:nvPr/>
          </p:nvSpPr>
          <p:spPr bwMode="auto">
            <a:xfrm>
              <a:off x="789" y="969"/>
              <a:ext cx="4297" cy="0"/>
            </a:xfrm>
            <a:prstGeom prst="line">
              <a:avLst/>
            </a:prstGeom>
            <a:noFill/>
            <a:ln w="12700">
              <a:solidFill>
                <a:schemeClr val="tx1"/>
              </a:solidFill>
              <a:round/>
              <a:headEnd/>
              <a:tailEnd/>
            </a:ln>
          </p:spPr>
          <p:txBody>
            <a:bodyPr wrap="none" anchor="ctr"/>
            <a:lstStyle/>
            <a:p>
              <a:endParaRPr lang="zh-CN" altLang="en-US"/>
            </a:p>
          </p:txBody>
        </p:sp>
        <p:sp>
          <p:nvSpPr>
            <p:cNvPr id="41993" name="Line 7"/>
            <p:cNvSpPr>
              <a:spLocks noChangeShapeType="1"/>
            </p:cNvSpPr>
            <p:nvPr/>
          </p:nvSpPr>
          <p:spPr bwMode="auto">
            <a:xfrm>
              <a:off x="797" y="1262"/>
              <a:ext cx="4289" cy="0"/>
            </a:xfrm>
            <a:prstGeom prst="line">
              <a:avLst/>
            </a:prstGeom>
            <a:noFill/>
            <a:ln w="12700">
              <a:solidFill>
                <a:schemeClr val="tx1"/>
              </a:solidFill>
              <a:round/>
              <a:headEnd/>
              <a:tailEnd/>
            </a:ln>
          </p:spPr>
          <p:txBody>
            <a:bodyPr wrap="none" anchor="ctr"/>
            <a:lstStyle/>
            <a:p>
              <a:endParaRPr lang="zh-CN" altLang="en-US"/>
            </a:p>
          </p:txBody>
        </p:sp>
        <p:sp>
          <p:nvSpPr>
            <p:cNvPr id="41994" name="Line 8"/>
            <p:cNvSpPr>
              <a:spLocks noChangeShapeType="1"/>
            </p:cNvSpPr>
            <p:nvPr/>
          </p:nvSpPr>
          <p:spPr bwMode="auto">
            <a:xfrm>
              <a:off x="789" y="1554"/>
              <a:ext cx="4297" cy="0"/>
            </a:xfrm>
            <a:prstGeom prst="line">
              <a:avLst/>
            </a:prstGeom>
            <a:noFill/>
            <a:ln w="12700">
              <a:solidFill>
                <a:schemeClr val="tx1"/>
              </a:solidFill>
              <a:round/>
              <a:headEnd/>
              <a:tailEnd/>
            </a:ln>
          </p:spPr>
          <p:txBody>
            <a:bodyPr wrap="none" anchor="ctr"/>
            <a:lstStyle/>
            <a:p>
              <a:endParaRPr lang="zh-CN" altLang="en-US"/>
            </a:p>
          </p:txBody>
        </p:sp>
        <p:sp>
          <p:nvSpPr>
            <p:cNvPr id="41995" name="Line 9"/>
            <p:cNvSpPr>
              <a:spLocks noChangeShapeType="1"/>
            </p:cNvSpPr>
            <p:nvPr/>
          </p:nvSpPr>
          <p:spPr bwMode="auto">
            <a:xfrm>
              <a:off x="789" y="1846"/>
              <a:ext cx="4297" cy="0"/>
            </a:xfrm>
            <a:prstGeom prst="line">
              <a:avLst/>
            </a:prstGeom>
            <a:noFill/>
            <a:ln w="12700">
              <a:solidFill>
                <a:schemeClr val="tx1"/>
              </a:solidFill>
              <a:round/>
              <a:headEnd/>
              <a:tailEnd/>
            </a:ln>
          </p:spPr>
          <p:txBody>
            <a:bodyPr wrap="none" anchor="ctr"/>
            <a:lstStyle/>
            <a:p>
              <a:endParaRPr lang="zh-CN" altLang="en-US"/>
            </a:p>
          </p:txBody>
        </p:sp>
        <p:sp>
          <p:nvSpPr>
            <p:cNvPr id="41996" name="Line 10"/>
            <p:cNvSpPr>
              <a:spLocks noChangeShapeType="1"/>
            </p:cNvSpPr>
            <p:nvPr/>
          </p:nvSpPr>
          <p:spPr bwMode="auto">
            <a:xfrm>
              <a:off x="797" y="2139"/>
              <a:ext cx="4289" cy="0"/>
            </a:xfrm>
            <a:prstGeom prst="line">
              <a:avLst/>
            </a:prstGeom>
            <a:noFill/>
            <a:ln w="12700">
              <a:solidFill>
                <a:schemeClr val="tx1"/>
              </a:solidFill>
              <a:round/>
              <a:headEnd/>
              <a:tailEnd/>
            </a:ln>
          </p:spPr>
          <p:txBody>
            <a:bodyPr wrap="none" anchor="ctr"/>
            <a:lstStyle/>
            <a:p>
              <a:endParaRPr lang="zh-CN" altLang="en-US"/>
            </a:p>
          </p:txBody>
        </p:sp>
        <p:sp>
          <p:nvSpPr>
            <p:cNvPr id="41997" name="Line 11"/>
            <p:cNvSpPr>
              <a:spLocks noChangeShapeType="1"/>
            </p:cNvSpPr>
            <p:nvPr/>
          </p:nvSpPr>
          <p:spPr bwMode="auto">
            <a:xfrm>
              <a:off x="2939" y="676"/>
              <a:ext cx="0" cy="299"/>
            </a:xfrm>
            <a:prstGeom prst="line">
              <a:avLst/>
            </a:prstGeom>
            <a:noFill/>
            <a:ln w="12700">
              <a:solidFill>
                <a:schemeClr val="tx1"/>
              </a:solidFill>
              <a:round/>
              <a:headEnd/>
              <a:tailEnd/>
            </a:ln>
          </p:spPr>
          <p:txBody>
            <a:bodyPr wrap="none" anchor="ctr"/>
            <a:lstStyle/>
            <a:p>
              <a:endParaRPr lang="zh-CN" altLang="en-US"/>
            </a:p>
          </p:txBody>
        </p:sp>
        <p:sp>
          <p:nvSpPr>
            <p:cNvPr id="41998" name="Rectangle 12"/>
            <p:cNvSpPr>
              <a:spLocks noChangeArrowheads="1"/>
            </p:cNvSpPr>
            <p:nvPr/>
          </p:nvSpPr>
          <p:spPr bwMode="auto">
            <a:xfrm>
              <a:off x="3609" y="730"/>
              <a:ext cx="818"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rgbClr val="000000"/>
                  </a:solidFill>
                  <a:latin typeface="Times New Roman" pitchFamily="18" charset="0"/>
                  <a:ea typeface="黑体" pitchFamily="2" charset="-122"/>
                </a:rPr>
                <a:t>目  的  端  口</a:t>
              </a:r>
            </a:p>
          </p:txBody>
        </p:sp>
        <p:sp>
          <p:nvSpPr>
            <p:cNvPr id="41999" name="Rectangle 13"/>
            <p:cNvSpPr>
              <a:spLocks noChangeArrowheads="1"/>
            </p:cNvSpPr>
            <p:nvPr/>
          </p:nvSpPr>
          <p:spPr bwMode="auto">
            <a:xfrm>
              <a:off x="879" y="1517"/>
              <a:ext cx="370" cy="364"/>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rgbClr val="000000"/>
                  </a:solidFill>
                  <a:latin typeface="Times New Roman" pitchFamily="18" charset="0"/>
                  <a:ea typeface="黑体" pitchFamily="2" charset="-122"/>
                </a:rPr>
                <a:t>数据</a:t>
              </a:r>
            </a:p>
            <a:p>
              <a:pPr defTabSz="762000" eaLnBrk="0" hangingPunct="0"/>
              <a:r>
                <a:rPr kumimoji="1" lang="zh-CN" altLang="en-US" sz="1600">
                  <a:solidFill>
                    <a:srgbClr val="000000"/>
                  </a:solidFill>
                  <a:latin typeface="Times New Roman" pitchFamily="18" charset="0"/>
                  <a:ea typeface="黑体" pitchFamily="2" charset="-122"/>
                </a:rPr>
                <a:t>偏移</a:t>
              </a:r>
            </a:p>
          </p:txBody>
        </p:sp>
        <p:sp>
          <p:nvSpPr>
            <p:cNvPr id="42000" name="Rectangle 14"/>
            <p:cNvSpPr>
              <a:spLocks noChangeArrowheads="1"/>
            </p:cNvSpPr>
            <p:nvPr/>
          </p:nvSpPr>
          <p:spPr bwMode="auto">
            <a:xfrm>
              <a:off x="1481" y="1904"/>
              <a:ext cx="690"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rgbClr val="000000"/>
                  </a:solidFill>
                  <a:latin typeface="Times New Roman" pitchFamily="18" charset="0"/>
                  <a:ea typeface="黑体" pitchFamily="2" charset="-122"/>
                </a:rPr>
                <a:t>检   验   和</a:t>
              </a:r>
            </a:p>
          </p:txBody>
        </p:sp>
        <p:sp>
          <p:nvSpPr>
            <p:cNvPr id="42001" name="Rectangle 15"/>
            <p:cNvSpPr>
              <a:spLocks noChangeArrowheads="1"/>
            </p:cNvSpPr>
            <p:nvPr/>
          </p:nvSpPr>
          <p:spPr bwMode="auto">
            <a:xfrm>
              <a:off x="1594" y="2174"/>
              <a:ext cx="1785" cy="21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600">
                  <a:solidFill>
                    <a:srgbClr val="000000"/>
                  </a:solidFill>
                  <a:latin typeface="Times New Roman" pitchFamily="18" charset="0"/>
                  <a:ea typeface="黑体" pitchFamily="2" charset="-122"/>
                </a:rPr>
                <a:t>选    项    （长  度  可  变）</a:t>
              </a:r>
            </a:p>
          </p:txBody>
        </p:sp>
        <p:sp>
          <p:nvSpPr>
            <p:cNvPr id="42002" name="Rectangle 16"/>
            <p:cNvSpPr>
              <a:spLocks noChangeArrowheads="1"/>
            </p:cNvSpPr>
            <p:nvPr/>
          </p:nvSpPr>
          <p:spPr bwMode="auto">
            <a:xfrm>
              <a:off x="1545" y="730"/>
              <a:ext cx="626"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rgbClr val="000000"/>
                  </a:solidFill>
                  <a:latin typeface="Times New Roman" pitchFamily="18" charset="0"/>
                  <a:ea typeface="黑体" pitchFamily="2" charset="-122"/>
                </a:rPr>
                <a:t>源  端  口</a:t>
              </a:r>
            </a:p>
          </p:txBody>
        </p:sp>
        <p:sp>
          <p:nvSpPr>
            <p:cNvPr id="42003" name="Rectangle 17"/>
            <p:cNvSpPr>
              <a:spLocks noChangeArrowheads="1"/>
            </p:cNvSpPr>
            <p:nvPr/>
          </p:nvSpPr>
          <p:spPr bwMode="auto">
            <a:xfrm>
              <a:off x="2691" y="1019"/>
              <a:ext cx="485" cy="21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600">
                  <a:solidFill>
                    <a:srgbClr val="000000"/>
                  </a:solidFill>
                  <a:latin typeface="Times New Roman" pitchFamily="18" charset="0"/>
                  <a:ea typeface="黑体" pitchFamily="2" charset="-122"/>
                </a:rPr>
                <a:t>序   号</a:t>
              </a:r>
            </a:p>
          </p:txBody>
        </p:sp>
        <p:sp>
          <p:nvSpPr>
            <p:cNvPr id="42004" name="Line 18"/>
            <p:cNvSpPr>
              <a:spLocks noChangeShapeType="1"/>
            </p:cNvSpPr>
            <p:nvPr/>
          </p:nvSpPr>
          <p:spPr bwMode="auto">
            <a:xfrm>
              <a:off x="2942" y="1558"/>
              <a:ext cx="0" cy="577"/>
            </a:xfrm>
            <a:prstGeom prst="line">
              <a:avLst/>
            </a:prstGeom>
            <a:noFill/>
            <a:ln w="12700">
              <a:solidFill>
                <a:schemeClr val="tx1"/>
              </a:solidFill>
              <a:round/>
              <a:headEnd/>
              <a:tailEnd/>
            </a:ln>
          </p:spPr>
          <p:txBody>
            <a:bodyPr wrap="none" anchor="ctr"/>
            <a:lstStyle/>
            <a:p>
              <a:endParaRPr lang="zh-CN" altLang="en-US"/>
            </a:p>
          </p:txBody>
        </p:sp>
        <p:sp>
          <p:nvSpPr>
            <p:cNvPr id="42005" name="Rectangle 19"/>
            <p:cNvSpPr>
              <a:spLocks noChangeArrowheads="1"/>
            </p:cNvSpPr>
            <p:nvPr/>
          </p:nvSpPr>
          <p:spPr bwMode="auto">
            <a:xfrm>
              <a:off x="3519" y="1904"/>
              <a:ext cx="914"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rgbClr val="000000"/>
                  </a:solidFill>
                  <a:latin typeface="Times New Roman" pitchFamily="18" charset="0"/>
                  <a:ea typeface="黑体" pitchFamily="2" charset="-122"/>
                </a:rPr>
                <a:t>紧   急   指   针</a:t>
              </a:r>
            </a:p>
          </p:txBody>
        </p:sp>
        <p:sp>
          <p:nvSpPr>
            <p:cNvPr id="42006" name="Rectangle 20"/>
            <p:cNvSpPr>
              <a:spLocks noChangeArrowheads="1"/>
            </p:cNvSpPr>
            <p:nvPr/>
          </p:nvSpPr>
          <p:spPr bwMode="auto">
            <a:xfrm>
              <a:off x="3770" y="1601"/>
              <a:ext cx="466"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rgbClr val="000000"/>
                  </a:solidFill>
                  <a:latin typeface="Times New Roman" pitchFamily="18" charset="0"/>
                  <a:ea typeface="黑体" pitchFamily="2" charset="-122"/>
                </a:rPr>
                <a:t>窗   口</a:t>
              </a:r>
            </a:p>
          </p:txBody>
        </p:sp>
        <p:sp>
          <p:nvSpPr>
            <p:cNvPr id="42007" name="Rectangle 21"/>
            <p:cNvSpPr>
              <a:spLocks noChangeArrowheads="1"/>
            </p:cNvSpPr>
            <p:nvPr/>
          </p:nvSpPr>
          <p:spPr bwMode="auto">
            <a:xfrm>
              <a:off x="2554" y="1324"/>
              <a:ext cx="817" cy="21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600">
                  <a:solidFill>
                    <a:srgbClr val="000000"/>
                  </a:solidFill>
                  <a:latin typeface="Times New Roman" pitchFamily="18" charset="0"/>
                  <a:ea typeface="黑体" pitchFamily="2" charset="-122"/>
                </a:rPr>
                <a:t>确    认    号</a:t>
              </a:r>
            </a:p>
          </p:txBody>
        </p:sp>
        <p:sp>
          <p:nvSpPr>
            <p:cNvPr id="42008" name="Line 22"/>
            <p:cNvSpPr>
              <a:spLocks noChangeShapeType="1"/>
            </p:cNvSpPr>
            <p:nvPr/>
          </p:nvSpPr>
          <p:spPr bwMode="auto">
            <a:xfrm>
              <a:off x="1327" y="1558"/>
              <a:ext cx="0" cy="292"/>
            </a:xfrm>
            <a:prstGeom prst="line">
              <a:avLst/>
            </a:prstGeom>
            <a:noFill/>
            <a:ln w="12700">
              <a:solidFill>
                <a:schemeClr val="tx1"/>
              </a:solidFill>
              <a:round/>
              <a:headEnd/>
              <a:tailEnd/>
            </a:ln>
          </p:spPr>
          <p:txBody>
            <a:bodyPr wrap="none" anchor="ctr"/>
            <a:lstStyle/>
            <a:p>
              <a:endParaRPr lang="zh-CN" altLang="en-US"/>
            </a:p>
          </p:txBody>
        </p:sp>
        <p:sp>
          <p:nvSpPr>
            <p:cNvPr id="42009" name="Line 23"/>
            <p:cNvSpPr>
              <a:spLocks noChangeShapeType="1"/>
            </p:cNvSpPr>
            <p:nvPr/>
          </p:nvSpPr>
          <p:spPr bwMode="auto">
            <a:xfrm>
              <a:off x="2403" y="1555"/>
              <a:ext cx="0" cy="288"/>
            </a:xfrm>
            <a:prstGeom prst="line">
              <a:avLst/>
            </a:prstGeom>
            <a:noFill/>
            <a:ln w="12700">
              <a:solidFill>
                <a:schemeClr val="tx1"/>
              </a:solidFill>
              <a:round/>
              <a:headEnd/>
              <a:tailEnd/>
            </a:ln>
          </p:spPr>
          <p:txBody>
            <a:bodyPr wrap="none" anchor="ctr"/>
            <a:lstStyle/>
            <a:p>
              <a:endParaRPr lang="zh-CN" altLang="en-US"/>
            </a:p>
          </p:txBody>
        </p:sp>
        <p:sp>
          <p:nvSpPr>
            <p:cNvPr id="42010" name="Line 24"/>
            <p:cNvSpPr>
              <a:spLocks noChangeShapeType="1"/>
            </p:cNvSpPr>
            <p:nvPr/>
          </p:nvSpPr>
          <p:spPr bwMode="auto">
            <a:xfrm>
              <a:off x="2127" y="1558"/>
              <a:ext cx="0" cy="292"/>
            </a:xfrm>
            <a:prstGeom prst="line">
              <a:avLst/>
            </a:prstGeom>
            <a:noFill/>
            <a:ln w="12700">
              <a:solidFill>
                <a:schemeClr val="tx1"/>
              </a:solidFill>
              <a:round/>
              <a:headEnd/>
              <a:tailEnd/>
            </a:ln>
          </p:spPr>
          <p:txBody>
            <a:bodyPr wrap="none" anchor="ctr"/>
            <a:lstStyle/>
            <a:p>
              <a:endParaRPr lang="zh-CN" altLang="en-US"/>
            </a:p>
          </p:txBody>
        </p:sp>
        <p:sp>
          <p:nvSpPr>
            <p:cNvPr id="42011" name="Line 25"/>
            <p:cNvSpPr>
              <a:spLocks noChangeShapeType="1"/>
            </p:cNvSpPr>
            <p:nvPr/>
          </p:nvSpPr>
          <p:spPr bwMode="auto">
            <a:xfrm>
              <a:off x="2264" y="1558"/>
              <a:ext cx="0" cy="287"/>
            </a:xfrm>
            <a:prstGeom prst="line">
              <a:avLst/>
            </a:prstGeom>
            <a:noFill/>
            <a:ln w="12700">
              <a:solidFill>
                <a:schemeClr val="tx1"/>
              </a:solidFill>
              <a:round/>
              <a:headEnd/>
              <a:tailEnd/>
            </a:ln>
          </p:spPr>
          <p:txBody>
            <a:bodyPr wrap="none" anchor="ctr"/>
            <a:lstStyle/>
            <a:p>
              <a:endParaRPr lang="zh-CN" altLang="en-US"/>
            </a:p>
          </p:txBody>
        </p:sp>
        <p:sp>
          <p:nvSpPr>
            <p:cNvPr id="42012" name="Line 26"/>
            <p:cNvSpPr>
              <a:spLocks noChangeShapeType="1"/>
            </p:cNvSpPr>
            <p:nvPr/>
          </p:nvSpPr>
          <p:spPr bwMode="auto">
            <a:xfrm>
              <a:off x="2671" y="1558"/>
              <a:ext cx="0" cy="287"/>
            </a:xfrm>
            <a:prstGeom prst="line">
              <a:avLst/>
            </a:prstGeom>
            <a:noFill/>
            <a:ln w="12700">
              <a:solidFill>
                <a:schemeClr val="tx1"/>
              </a:solidFill>
              <a:round/>
              <a:headEnd/>
              <a:tailEnd/>
            </a:ln>
          </p:spPr>
          <p:txBody>
            <a:bodyPr wrap="none" anchor="ctr"/>
            <a:lstStyle/>
            <a:p>
              <a:endParaRPr lang="zh-CN" altLang="en-US"/>
            </a:p>
          </p:txBody>
        </p:sp>
        <p:sp>
          <p:nvSpPr>
            <p:cNvPr id="42013" name="Line 27"/>
            <p:cNvSpPr>
              <a:spLocks noChangeShapeType="1"/>
            </p:cNvSpPr>
            <p:nvPr/>
          </p:nvSpPr>
          <p:spPr bwMode="auto">
            <a:xfrm>
              <a:off x="2537" y="1558"/>
              <a:ext cx="0" cy="287"/>
            </a:xfrm>
            <a:prstGeom prst="line">
              <a:avLst/>
            </a:prstGeom>
            <a:noFill/>
            <a:ln w="12700">
              <a:solidFill>
                <a:schemeClr val="tx1"/>
              </a:solidFill>
              <a:round/>
              <a:headEnd/>
              <a:tailEnd/>
            </a:ln>
          </p:spPr>
          <p:txBody>
            <a:bodyPr wrap="none" anchor="ctr"/>
            <a:lstStyle/>
            <a:p>
              <a:endParaRPr lang="zh-CN" altLang="en-US"/>
            </a:p>
          </p:txBody>
        </p:sp>
        <p:sp>
          <p:nvSpPr>
            <p:cNvPr id="42014" name="Line 28"/>
            <p:cNvSpPr>
              <a:spLocks noChangeShapeType="1"/>
            </p:cNvSpPr>
            <p:nvPr/>
          </p:nvSpPr>
          <p:spPr bwMode="auto">
            <a:xfrm>
              <a:off x="2808" y="1558"/>
              <a:ext cx="0" cy="287"/>
            </a:xfrm>
            <a:prstGeom prst="line">
              <a:avLst/>
            </a:prstGeom>
            <a:noFill/>
            <a:ln w="12700">
              <a:solidFill>
                <a:schemeClr val="tx1"/>
              </a:solidFill>
              <a:round/>
              <a:headEnd/>
              <a:tailEnd/>
            </a:ln>
          </p:spPr>
          <p:txBody>
            <a:bodyPr wrap="none" anchor="ctr"/>
            <a:lstStyle/>
            <a:p>
              <a:endParaRPr lang="zh-CN" altLang="en-US"/>
            </a:p>
          </p:txBody>
        </p:sp>
        <p:sp>
          <p:nvSpPr>
            <p:cNvPr id="42015" name="Rectangle 29"/>
            <p:cNvSpPr>
              <a:spLocks noChangeArrowheads="1"/>
            </p:cNvSpPr>
            <p:nvPr/>
          </p:nvSpPr>
          <p:spPr bwMode="auto">
            <a:xfrm>
              <a:off x="1495" y="1607"/>
              <a:ext cx="466"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rgbClr val="000000"/>
                  </a:solidFill>
                  <a:latin typeface="Times New Roman" pitchFamily="18" charset="0"/>
                  <a:ea typeface="黑体" pitchFamily="2" charset="-122"/>
                </a:rPr>
                <a:t>保   留</a:t>
              </a:r>
            </a:p>
          </p:txBody>
        </p:sp>
        <p:sp>
          <p:nvSpPr>
            <p:cNvPr id="42016" name="Rectangle 30"/>
            <p:cNvSpPr>
              <a:spLocks noChangeArrowheads="1"/>
            </p:cNvSpPr>
            <p:nvPr/>
          </p:nvSpPr>
          <p:spPr bwMode="auto">
            <a:xfrm>
              <a:off x="2792" y="1566"/>
              <a:ext cx="183" cy="314"/>
            </a:xfrm>
            <a:prstGeom prst="rect">
              <a:avLst/>
            </a:prstGeom>
            <a:noFill/>
            <a:ln w="12700">
              <a:noFill/>
              <a:miter lim="800000"/>
              <a:headEnd/>
              <a:tailEnd/>
            </a:ln>
          </p:spPr>
          <p:txBody>
            <a:bodyPr wrap="none" lIns="90488" tIns="44450" rIns="90488" bIns="44450">
              <a:spAutoFit/>
            </a:bodyPr>
            <a:lstStyle/>
            <a:p>
              <a:pPr algn="ctr" defTabSz="762000" eaLnBrk="0" hangingPunct="0">
                <a:lnSpc>
                  <a:spcPct val="75000"/>
                </a:lnSpc>
              </a:pPr>
              <a:r>
                <a:rPr kumimoji="1" lang="en-US" altLang="zh-CN" sz="1200" b="1">
                  <a:solidFill>
                    <a:srgbClr val="000000"/>
                  </a:solidFill>
                  <a:latin typeface="Times New Roman" pitchFamily="18" charset="0"/>
                  <a:ea typeface="黑体" pitchFamily="2" charset="-122"/>
                </a:rPr>
                <a:t>F</a:t>
              </a:r>
            </a:p>
            <a:p>
              <a:pPr algn="ctr" defTabSz="762000" eaLnBrk="0" hangingPunct="0">
                <a:lnSpc>
                  <a:spcPct val="75000"/>
                </a:lnSpc>
              </a:pPr>
              <a:r>
                <a:rPr kumimoji="1" lang="en-US" altLang="zh-CN" sz="1200" b="1">
                  <a:solidFill>
                    <a:srgbClr val="000000"/>
                  </a:solidFill>
                  <a:latin typeface="Times New Roman" pitchFamily="18" charset="0"/>
                  <a:ea typeface="黑体" pitchFamily="2" charset="-122"/>
                </a:rPr>
                <a:t>I</a:t>
              </a:r>
            </a:p>
            <a:p>
              <a:pPr algn="ctr" defTabSz="762000" eaLnBrk="0" hangingPunct="0">
                <a:lnSpc>
                  <a:spcPct val="75000"/>
                </a:lnSpc>
              </a:pPr>
              <a:r>
                <a:rPr kumimoji="1" lang="en-US" altLang="zh-CN" sz="1200" b="1">
                  <a:solidFill>
                    <a:srgbClr val="000000"/>
                  </a:solidFill>
                  <a:latin typeface="Times New Roman" pitchFamily="18" charset="0"/>
                  <a:ea typeface="黑体" pitchFamily="2" charset="-122"/>
                </a:rPr>
                <a:t>N</a:t>
              </a:r>
            </a:p>
          </p:txBody>
        </p:sp>
        <p:sp>
          <p:nvSpPr>
            <p:cNvPr id="42017" name="Line 31"/>
            <p:cNvSpPr>
              <a:spLocks noChangeShapeType="1"/>
            </p:cNvSpPr>
            <p:nvPr/>
          </p:nvSpPr>
          <p:spPr bwMode="auto">
            <a:xfrm flipH="1">
              <a:off x="611" y="674"/>
              <a:ext cx="10" cy="1737"/>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42018" name="Rectangle 32"/>
            <p:cNvSpPr>
              <a:spLocks noChangeArrowheads="1"/>
            </p:cNvSpPr>
            <p:nvPr/>
          </p:nvSpPr>
          <p:spPr bwMode="auto">
            <a:xfrm>
              <a:off x="428" y="1348"/>
              <a:ext cx="370" cy="334"/>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lnSpc>
                  <a:spcPct val="90000"/>
                </a:lnSpc>
              </a:pPr>
              <a:r>
                <a:rPr kumimoji="1" lang="en-US" altLang="zh-CN" sz="1600">
                  <a:solidFill>
                    <a:srgbClr val="000000"/>
                  </a:solidFill>
                  <a:latin typeface="Times New Roman" pitchFamily="18" charset="0"/>
                  <a:ea typeface="黑体" pitchFamily="2" charset="-122"/>
                </a:rPr>
                <a:t>TCP</a:t>
              </a:r>
            </a:p>
            <a:p>
              <a:pPr defTabSz="762000" eaLnBrk="0" hangingPunct="0">
                <a:lnSpc>
                  <a:spcPct val="90000"/>
                </a:lnSpc>
              </a:pPr>
              <a:r>
                <a:rPr kumimoji="1" lang="zh-CN" altLang="en-US" sz="1600">
                  <a:solidFill>
                    <a:srgbClr val="000000"/>
                  </a:solidFill>
                  <a:latin typeface="Times New Roman" pitchFamily="18" charset="0"/>
                  <a:ea typeface="黑体" pitchFamily="2" charset="-122"/>
                </a:rPr>
                <a:t>首部</a:t>
              </a:r>
            </a:p>
          </p:txBody>
        </p:sp>
        <p:sp>
          <p:nvSpPr>
            <p:cNvPr id="42019" name="Line 33"/>
            <p:cNvSpPr>
              <a:spLocks noChangeShapeType="1"/>
            </p:cNvSpPr>
            <p:nvPr/>
          </p:nvSpPr>
          <p:spPr bwMode="auto">
            <a:xfrm>
              <a:off x="5351" y="670"/>
              <a:ext cx="0" cy="1459"/>
            </a:xfrm>
            <a:prstGeom prst="line">
              <a:avLst/>
            </a:prstGeom>
            <a:noFill/>
            <a:ln w="12700">
              <a:solidFill>
                <a:schemeClr val="tx1"/>
              </a:solidFill>
              <a:round/>
              <a:headEnd type="triangle" w="med" len="lg"/>
              <a:tailEnd type="triangle" w="med" len="lg"/>
            </a:ln>
          </p:spPr>
          <p:txBody>
            <a:bodyPr wrap="none" anchor="ctr"/>
            <a:lstStyle/>
            <a:p>
              <a:endParaRPr lang="zh-CN" altLang="en-US"/>
            </a:p>
          </p:txBody>
        </p:sp>
        <p:sp>
          <p:nvSpPr>
            <p:cNvPr id="42020" name="Rectangle 34"/>
            <p:cNvSpPr>
              <a:spLocks noChangeArrowheads="1"/>
            </p:cNvSpPr>
            <p:nvPr/>
          </p:nvSpPr>
          <p:spPr bwMode="auto">
            <a:xfrm>
              <a:off x="5071" y="1186"/>
              <a:ext cx="667" cy="334"/>
            </a:xfrm>
            <a:prstGeom prst="rect">
              <a:avLst/>
            </a:prstGeom>
            <a:solidFill>
              <a:schemeClr val="bg1"/>
            </a:solidFill>
            <a:ln w="12700">
              <a:noFill/>
              <a:miter lim="800000"/>
              <a:headEnd/>
              <a:tailEnd/>
            </a:ln>
          </p:spPr>
          <p:txBody>
            <a:bodyPr wrap="none" lIns="90488" tIns="44450" rIns="90488" bIns="44450">
              <a:spAutoFit/>
            </a:bodyPr>
            <a:lstStyle/>
            <a:p>
              <a:pPr algn="ctr" defTabSz="762000" eaLnBrk="0" hangingPunct="0">
                <a:lnSpc>
                  <a:spcPct val="90000"/>
                </a:lnSpc>
              </a:pPr>
              <a:r>
                <a:rPr kumimoji="1" lang="en-US" altLang="zh-CN" sz="1600">
                  <a:solidFill>
                    <a:srgbClr val="000000"/>
                  </a:solidFill>
                  <a:latin typeface="Times New Roman" pitchFamily="18" charset="0"/>
                  <a:ea typeface="黑体" pitchFamily="2" charset="-122"/>
                </a:rPr>
                <a:t>20</a:t>
              </a:r>
              <a:r>
                <a:rPr kumimoji="1" lang="en-US" altLang="zh-CN" sz="1600">
                  <a:solidFill>
                    <a:srgbClr val="000000"/>
                  </a:solidFill>
                  <a:latin typeface="Bookman Old Style" pitchFamily="18" charset="0"/>
                  <a:ea typeface="黑体" pitchFamily="2" charset="-122"/>
                </a:rPr>
                <a:t> </a:t>
              </a:r>
              <a:r>
                <a:rPr kumimoji="1" lang="zh-CN" altLang="en-US" sz="1600">
                  <a:solidFill>
                    <a:srgbClr val="000000"/>
                  </a:solidFill>
                  <a:latin typeface="Bookman Old Style" pitchFamily="18" charset="0"/>
                  <a:ea typeface="黑体" pitchFamily="2" charset="-122"/>
                </a:rPr>
                <a:t>字节的</a:t>
              </a:r>
            </a:p>
            <a:p>
              <a:pPr algn="ctr" defTabSz="762000" eaLnBrk="0" hangingPunct="0">
                <a:lnSpc>
                  <a:spcPct val="90000"/>
                </a:lnSpc>
              </a:pPr>
              <a:r>
                <a:rPr kumimoji="1" lang="zh-CN" altLang="en-US" sz="1600">
                  <a:solidFill>
                    <a:srgbClr val="000000"/>
                  </a:solidFill>
                  <a:latin typeface="Times New Roman" pitchFamily="18" charset="0"/>
                  <a:ea typeface="黑体" pitchFamily="2" charset="-122"/>
                </a:rPr>
                <a:t>固定首部</a:t>
              </a:r>
            </a:p>
          </p:txBody>
        </p:sp>
        <p:sp>
          <p:nvSpPr>
            <p:cNvPr id="42021" name="Rectangle 35"/>
            <p:cNvSpPr>
              <a:spLocks noChangeArrowheads="1"/>
            </p:cNvSpPr>
            <p:nvPr/>
          </p:nvSpPr>
          <p:spPr bwMode="auto">
            <a:xfrm>
              <a:off x="793" y="673"/>
              <a:ext cx="4290" cy="1741"/>
            </a:xfrm>
            <a:prstGeom prst="rect">
              <a:avLst/>
            </a:prstGeom>
            <a:noFill/>
            <a:ln w="25400">
              <a:solidFill>
                <a:schemeClr val="tx1"/>
              </a:solidFill>
              <a:miter lim="800000"/>
              <a:headEnd/>
              <a:tailEnd/>
            </a:ln>
          </p:spPr>
          <p:txBody>
            <a:bodyPr wrap="none" anchor="ctr"/>
            <a:lstStyle/>
            <a:p>
              <a:endParaRPr lang="zh-CN" altLang="en-US"/>
            </a:p>
          </p:txBody>
        </p:sp>
        <p:sp>
          <p:nvSpPr>
            <p:cNvPr id="42022" name="Rectangle 36"/>
            <p:cNvSpPr>
              <a:spLocks noChangeArrowheads="1"/>
            </p:cNvSpPr>
            <p:nvPr/>
          </p:nvSpPr>
          <p:spPr bwMode="auto">
            <a:xfrm>
              <a:off x="2665" y="1566"/>
              <a:ext cx="183" cy="314"/>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200" b="1">
                  <a:solidFill>
                    <a:srgbClr val="000000"/>
                  </a:solidFill>
                  <a:latin typeface="Times New Roman" pitchFamily="18" charset="0"/>
                  <a:ea typeface="黑体" pitchFamily="2" charset="-122"/>
                </a:rPr>
                <a:t>S</a:t>
              </a:r>
            </a:p>
            <a:p>
              <a:pPr defTabSz="762000" eaLnBrk="0" hangingPunct="0">
                <a:lnSpc>
                  <a:spcPct val="75000"/>
                </a:lnSpc>
              </a:pPr>
              <a:r>
                <a:rPr kumimoji="1" lang="en-US" altLang="zh-CN" sz="1200" b="1">
                  <a:solidFill>
                    <a:srgbClr val="000000"/>
                  </a:solidFill>
                  <a:latin typeface="Times New Roman" pitchFamily="18" charset="0"/>
                  <a:ea typeface="黑体" pitchFamily="2" charset="-122"/>
                </a:rPr>
                <a:t>Y</a:t>
              </a:r>
            </a:p>
            <a:p>
              <a:pPr defTabSz="762000" eaLnBrk="0" hangingPunct="0">
                <a:lnSpc>
                  <a:spcPct val="75000"/>
                </a:lnSpc>
              </a:pPr>
              <a:r>
                <a:rPr kumimoji="1" lang="en-US" altLang="zh-CN" sz="1200" b="1">
                  <a:solidFill>
                    <a:srgbClr val="000000"/>
                  </a:solidFill>
                  <a:latin typeface="Times New Roman" pitchFamily="18" charset="0"/>
                  <a:ea typeface="黑体" pitchFamily="2" charset="-122"/>
                </a:rPr>
                <a:t>N</a:t>
              </a:r>
            </a:p>
          </p:txBody>
        </p:sp>
        <p:sp>
          <p:nvSpPr>
            <p:cNvPr id="42023" name="Rectangle 37"/>
            <p:cNvSpPr>
              <a:spLocks noChangeArrowheads="1"/>
            </p:cNvSpPr>
            <p:nvPr/>
          </p:nvSpPr>
          <p:spPr bwMode="auto">
            <a:xfrm>
              <a:off x="2532" y="1566"/>
              <a:ext cx="183" cy="314"/>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200" b="1">
                  <a:solidFill>
                    <a:srgbClr val="000000"/>
                  </a:solidFill>
                  <a:latin typeface="Times New Roman" pitchFamily="18" charset="0"/>
                  <a:ea typeface="黑体" pitchFamily="2" charset="-122"/>
                </a:rPr>
                <a:t>R</a:t>
              </a:r>
            </a:p>
            <a:p>
              <a:pPr defTabSz="762000" eaLnBrk="0" hangingPunct="0">
                <a:lnSpc>
                  <a:spcPct val="75000"/>
                </a:lnSpc>
              </a:pPr>
              <a:r>
                <a:rPr kumimoji="1" lang="en-US" altLang="zh-CN" sz="1200" b="1">
                  <a:solidFill>
                    <a:srgbClr val="000000"/>
                  </a:solidFill>
                  <a:latin typeface="Times New Roman" pitchFamily="18" charset="0"/>
                  <a:ea typeface="黑体" pitchFamily="2" charset="-122"/>
                </a:rPr>
                <a:t>S</a:t>
              </a:r>
            </a:p>
            <a:p>
              <a:pPr defTabSz="762000" eaLnBrk="0" hangingPunct="0">
                <a:lnSpc>
                  <a:spcPct val="75000"/>
                </a:lnSpc>
              </a:pPr>
              <a:r>
                <a:rPr kumimoji="1" lang="en-US" altLang="zh-CN" sz="1200" b="1">
                  <a:solidFill>
                    <a:srgbClr val="000000"/>
                  </a:solidFill>
                  <a:latin typeface="Times New Roman" pitchFamily="18" charset="0"/>
                  <a:ea typeface="黑体" pitchFamily="2" charset="-122"/>
                </a:rPr>
                <a:t>T</a:t>
              </a:r>
            </a:p>
          </p:txBody>
        </p:sp>
        <p:sp>
          <p:nvSpPr>
            <p:cNvPr id="42024" name="Rectangle 38"/>
            <p:cNvSpPr>
              <a:spLocks noChangeArrowheads="1"/>
            </p:cNvSpPr>
            <p:nvPr/>
          </p:nvSpPr>
          <p:spPr bwMode="auto">
            <a:xfrm>
              <a:off x="2389" y="1566"/>
              <a:ext cx="189" cy="314"/>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200" b="1">
                  <a:solidFill>
                    <a:srgbClr val="000000"/>
                  </a:solidFill>
                  <a:latin typeface="Times New Roman" pitchFamily="18" charset="0"/>
                  <a:ea typeface="黑体" pitchFamily="2" charset="-122"/>
                </a:rPr>
                <a:t>P</a:t>
              </a:r>
            </a:p>
            <a:p>
              <a:pPr defTabSz="762000" eaLnBrk="0" hangingPunct="0">
                <a:lnSpc>
                  <a:spcPct val="75000"/>
                </a:lnSpc>
              </a:pPr>
              <a:r>
                <a:rPr kumimoji="1" lang="en-US" altLang="zh-CN" sz="1200" b="1">
                  <a:solidFill>
                    <a:srgbClr val="000000"/>
                  </a:solidFill>
                  <a:latin typeface="Times New Roman" pitchFamily="18" charset="0"/>
                  <a:ea typeface="黑体" pitchFamily="2" charset="-122"/>
                </a:rPr>
                <a:t>S</a:t>
              </a:r>
            </a:p>
            <a:p>
              <a:pPr defTabSz="762000" eaLnBrk="0" hangingPunct="0">
                <a:lnSpc>
                  <a:spcPct val="75000"/>
                </a:lnSpc>
              </a:pPr>
              <a:r>
                <a:rPr kumimoji="1" lang="en-US" altLang="zh-CN" sz="1200" b="1">
                  <a:solidFill>
                    <a:srgbClr val="000000"/>
                  </a:solidFill>
                  <a:latin typeface="Times New Roman" pitchFamily="18" charset="0"/>
                  <a:ea typeface="黑体" pitchFamily="2" charset="-122"/>
                </a:rPr>
                <a:t>H</a:t>
              </a:r>
            </a:p>
          </p:txBody>
        </p:sp>
        <p:sp>
          <p:nvSpPr>
            <p:cNvPr id="42025" name="Rectangle 39"/>
            <p:cNvSpPr>
              <a:spLocks noChangeArrowheads="1"/>
            </p:cNvSpPr>
            <p:nvPr/>
          </p:nvSpPr>
          <p:spPr bwMode="auto">
            <a:xfrm>
              <a:off x="2255" y="1566"/>
              <a:ext cx="189" cy="314"/>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200" b="1">
                  <a:solidFill>
                    <a:srgbClr val="000000"/>
                  </a:solidFill>
                  <a:latin typeface="Times New Roman" pitchFamily="18" charset="0"/>
                  <a:ea typeface="黑体" pitchFamily="2" charset="-122"/>
                </a:rPr>
                <a:t>A</a:t>
              </a:r>
            </a:p>
            <a:p>
              <a:pPr defTabSz="762000" eaLnBrk="0" hangingPunct="0">
                <a:lnSpc>
                  <a:spcPct val="75000"/>
                </a:lnSpc>
              </a:pPr>
              <a:r>
                <a:rPr kumimoji="1" lang="en-US" altLang="zh-CN" sz="1200" b="1">
                  <a:solidFill>
                    <a:srgbClr val="000000"/>
                  </a:solidFill>
                  <a:latin typeface="Times New Roman" pitchFamily="18" charset="0"/>
                  <a:ea typeface="黑体" pitchFamily="2" charset="-122"/>
                </a:rPr>
                <a:t>C</a:t>
              </a:r>
            </a:p>
            <a:p>
              <a:pPr defTabSz="762000" eaLnBrk="0" hangingPunct="0">
                <a:lnSpc>
                  <a:spcPct val="75000"/>
                </a:lnSpc>
              </a:pPr>
              <a:r>
                <a:rPr kumimoji="1" lang="en-US" altLang="zh-CN" sz="1200" b="1">
                  <a:solidFill>
                    <a:srgbClr val="000000"/>
                  </a:solidFill>
                  <a:latin typeface="Times New Roman" pitchFamily="18" charset="0"/>
                  <a:ea typeface="黑体" pitchFamily="2" charset="-122"/>
                </a:rPr>
                <a:t>K</a:t>
              </a:r>
            </a:p>
          </p:txBody>
        </p:sp>
        <p:sp>
          <p:nvSpPr>
            <p:cNvPr id="42026" name="Rectangle 40"/>
            <p:cNvSpPr>
              <a:spLocks noChangeArrowheads="1"/>
            </p:cNvSpPr>
            <p:nvPr/>
          </p:nvSpPr>
          <p:spPr bwMode="auto">
            <a:xfrm>
              <a:off x="2109" y="1566"/>
              <a:ext cx="189" cy="314"/>
            </a:xfrm>
            <a:prstGeom prst="rect">
              <a:avLst/>
            </a:prstGeom>
            <a:noFill/>
            <a:ln w="12700">
              <a:noFill/>
              <a:miter lim="800000"/>
              <a:headEnd/>
              <a:tailEnd/>
            </a:ln>
          </p:spPr>
          <p:txBody>
            <a:bodyPr wrap="none" lIns="90488" tIns="44450" rIns="90488" bIns="44450">
              <a:spAutoFit/>
            </a:bodyPr>
            <a:lstStyle/>
            <a:p>
              <a:pPr defTabSz="762000" eaLnBrk="0" hangingPunct="0">
                <a:lnSpc>
                  <a:spcPct val="75000"/>
                </a:lnSpc>
              </a:pPr>
              <a:r>
                <a:rPr kumimoji="1" lang="en-US" altLang="zh-CN" sz="1200" b="1">
                  <a:solidFill>
                    <a:srgbClr val="000000"/>
                  </a:solidFill>
                  <a:latin typeface="Times New Roman" pitchFamily="18" charset="0"/>
                  <a:ea typeface="黑体" pitchFamily="2" charset="-122"/>
                </a:rPr>
                <a:t>U</a:t>
              </a:r>
            </a:p>
            <a:p>
              <a:pPr defTabSz="762000" eaLnBrk="0" hangingPunct="0">
                <a:lnSpc>
                  <a:spcPct val="75000"/>
                </a:lnSpc>
              </a:pPr>
              <a:r>
                <a:rPr kumimoji="1" lang="en-US" altLang="zh-CN" sz="1200" b="1">
                  <a:solidFill>
                    <a:srgbClr val="000000"/>
                  </a:solidFill>
                  <a:latin typeface="Times New Roman" pitchFamily="18" charset="0"/>
                  <a:ea typeface="黑体" pitchFamily="2" charset="-122"/>
                </a:rPr>
                <a:t>R</a:t>
              </a:r>
            </a:p>
            <a:p>
              <a:pPr defTabSz="762000" eaLnBrk="0" hangingPunct="0">
                <a:lnSpc>
                  <a:spcPct val="75000"/>
                </a:lnSpc>
              </a:pPr>
              <a:r>
                <a:rPr kumimoji="1" lang="en-US" altLang="zh-CN" sz="1200" b="1">
                  <a:solidFill>
                    <a:srgbClr val="000000"/>
                  </a:solidFill>
                  <a:latin typeface="Times New Roman" pitchFamily="18" charset="0"/>
                  <a:ea typeface="黑体" pitchFamily="2" charset="-122"/>
                </a:rPr>
                <a:t>G</a:t>
              </a:r>
            </a:p>
          </p:txBody>
        </p:sp>
        <p:sp>
          <p:nvSpPr>
            <p:cNvPr id="42027" name="Line 41"/>
            <p:cNvSpPr>
              <a:spLocks noChangeShapeType="1"/>
            </p:cNvSpPr>
            <p:nvPr/>
          </p:nvSpPr>
          <p:spPr bwMode="auto">
            <a:xfrm flipH="1">
              <a:off x="4003" y="2146"/>
              <a:ext cx="2" cy="271"/>
            </a:xfrm>
            <a:prstGeom prst="line">
              <a:avLst/>
            </a:prstGeom>
            <a:noFill/>
            <a:ln w="12700">
              <a:solidFill>
                <a:schemeClr val="tx1"/>
              </a:solidFill>
              <a:round/>
              <a:headEnd/>
              <a:tailEnd/>
            </a:ln>
          </p:spPr>
          <p:txBody>
            <a:bodyPr/>
            <a:lstStyle/>
            <a:p>
              <a:endParaRPr lang="zh-CN" altLang="en-US"/>
            </a:p>
          </p:txBody>
        </p:sp>
        <p:sp>
          <p:nvSpPr>
            <p:cNvPr id="42028" name="Rectangle 42"/>
            <p:cNvSpPr>
              <a:spLocks noChangeArrowheads="1"/>
            </p:cNvSpPr>
            <p:nvPr/>
          </p:nvSpPr>
          <p:spPr bwMode="auto">
            <a:xfrm>
              <a:off x="4289" y="2174"/>
              <a:ext cx="518" cy="21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600">
                  <a:solidFill>
                    <a:srgbClr val="000000"/>
                  </a:solidFill>
                  <a:latin typeface="Times New Roman" pitchFamily="18" charset="0"/>
                  <a:ea typeface="黑体" pitchFamily="2" charset="-122"/>
                </a:rPr>
                <a:t>填    充</a:t>
              </a:r>
            </a:p>
          </p:txBody>
        </p:sp>
        <p:sp>
          <p:nvSpPr>
            <p:cNvPr id="42029" name="Rectangle 43"/>
            <p:cNvSpPr>
              <a:spLocks noChangeArrowheads="1"/>
            </p:cNvSpPr>
            <p:nvPr/>
          </p:nvSpPr>
          <p:spPr bwMode="auto">
            <a:xfrm>
              <a:off x="3371" y="2942"/>
              <a:ext cx="893"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a:solidFill>
                    <a:srgbClr val="000000"/>
                  </a:solidFill>
                  <a:latin typeface="Times New Roman" pitchFamily="18" charset="0"/>
                  <a:ea typeface="黑体" pitchFamily="2" charset="-122"/>
                </a:rPr>
                <a:t>TCP </a:t>
              </a:r>
              <a:r>
                <a:rPr kumimoji="1" lang="zh-CN" altLang="en-US" sz="1600">
                  <a:solidFill>
                    <a:srgbClr val="000000"/>
                  </a:solidFill>
                  <a:latin typeface="Times New Roman" pitchFamily="18" charset="0"/>
                  <a:ea typeface="黑体" pitchFamily="2" charset="-122"/>
                </a:rPr>
                <a:t>数据部分</a:t>
              </a:r>
            </a:p>
          </p:txBody>
        </p:sp>
        <p:sp>
          <p:nvSpPr>
            <p:cNvPr id="42030" name="Rectangle 44"/>
            <p:cNvSpPr>
              <a:spLocks noChangeArrowheads="1"/>
            </p:cNvSpPr>
            <p:nvPr/>
          </p:nvSpPr>
          <p:spPr bwMode="auto">
            <a:xfrm>
              <a:off x="1599" y="2891"/>
              <a:ext cx="886" cy="319"/>
            </a:xfrm>
            <a:prstGeom prst="rect">
              <a:avLst/>
            </a:prstGeom>
            <a:solidFill>
              <a:srgbClr val="EAEAEA"/>
            </a:solidFill>
            <a:ln w="12700">
              <a:noFill/>
              <a:miter lim="800000"/>
              <a:headEnd/>
              <a:tailEnd/>
            </a:ln>
          </p:spPr>
          <p:txBody>
            <a:bodyPr wrap="none" anchor="ctr"/>
            <a:lstStyle/>
            <a:p>
              <a:endParaRPr lang="zh-CN" altLang="en-US"/>
            </a:p>
          </p:txBody>
        </p:sp>
        <p:sp>
          <p:nvSpPr>
            <p:cNvPr id="42031" name="Rectangle 45"/>
            <p:cNvSpPr>
              <a:spLocks noChangeArrowheads="1"/>
            </p:cNvSpPr>
            <p:nvPr/>
          </p:nvSpPr>
          <p:spPr bwMode="auto">
            <a:xfrm>
              <a:off x="1599" y="2891"/>
              <a:ext cx="3627" cy="319"/>
            </a:xfrm>
            <a:prstGeom prst="rect">
              <a:avLst/>
            </a:prstGeom>
            <a:noFill/>
            <a:ln w="19050">
              <a:solidFill>
                <a:schemeClr val="tx1"/>
              </a:solidFill>
              <a:miter lim="800000"/>
              <a:headEnd/>
              <a:tailEnd/>
            </a:ln>
          </p:spPr>
          <p:txBody>
            <a:bodyPr wrap="none" anchor="ctr"/>
            <a:lstStyle/>
            <a:p>
              <a:endParaRPr lang="zh-CN" altLang="en-US"/>
            </a:p>
          </p:txBody>
        </p:sp>
        <p:sp>
          <p:nvSpPr>
            <p:cNvPr id="42032" name="Line 46"/>
            <p:cNvSpPr>
              <a:spLocks noChangeShapeType="1"/>
            </p:cNvSpPr>
            <p:nvPr/>
          </p:nvSpPr>
          <p:spPr bwMode="auto">
            <a:xfrm flipH="1">
              <a:off x="2485" y="2898"/>
              <a:ext cx="0" cy="312"/>
            </a:xfrm>
            <a:prstGeom prst="line">
              <a:avLst/>
            </a:prstGeom>
            <a:noFill/>
            <a:ln w="12700">
              <a:solidFill>
                <a:schemeClr val="tx1"/>
              </a:solidFill>
              <a:round/>
              <a:headEnd/>
              <a:tailEnd/>
            </a:ln>
          </p:spPr>
          <p:txBody>
            <a:bodyPr/>
            <a:lstStyle/>
            <a:p>
              <a:endParaRPr lang="zh-CN" altLang="en-US"/>
            </a:p>
          </p:txBody>
        </p:sp>
        <p:sp>
          <p:nvSpPr>
            <p:cNvPr id="42033" name="Rectangle 47"/>
            <p:cNvSpPr>
              <a:spLocks noChangeArrowheads="1"/>
            </p:cNvSpPr>
            <p:nvPr/>
          </p:nvSpPr>
          <p:spPr bwMode="auto">
            <a:xfrm>
              <a:off x="1722" y="2972"/>
              <a:ext cx="454" cy="170"/>
            </a:xfrm>
            <a:prstGeom prst="rect">
              <a:avLst/>
            </a:prstGeom>
            <a:noFill/>
            <a:ln w="12700">
              <a:noFill/>
              <a:miter lim="800000"/>
              <a:headEnd/>
              <a:tailEnd/>
            </a:ln>
          </p:spPr>
          <p:txBody>
            <a:bodyPr wrap="none" anchor="ctr"/>
            <a:lstStyle/>
            <a:p>
              <a:endParaRPr lang="zh-CN" altLang="en-US"/>
            </a:p>
          </p:txBody>
        </p:sp>
        <p:sp>
          <p:nvSpPr>
            <p:cNvPr id="42034" name="Rectangle 48"/>
            <p:cNvSpPr>
              <a:spLocks noChangeArrowheads="1"/>
            </p:cNvSpPr>
            <p:nvPr/>
          </p:nvSpPr>
          <p:spPr bwMode="auto">
            <a:xfrm>
              <a:off x="1727" y="2942"/>
              <a:ext cx="636"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a:solidFill>
                    <a:srgbClr val="000000"/>
                  </a:solidFill>
                  <a:latin typeface="Times New Roman" pitchFamily="18" charset="0"/>
                  <a:ea typeface="黑体" pitchFamily="2" charset="-122"/>
                </a:rPr>
                <a:t>TCP </a:t>
              </a:r>
              <a:r>
                <a:rPr kumimoji="1" lang="zh-CN" altLang="en-US" sz="1600">
                  <a:solidFill>
                    <a:srgbClr val="000000"/>
                  </a:solidFill>
                  <a:latin typeface="Times New Roman" pitchFamily="18" charset="0"/>
                  <a:ea typeface="黑体" pitchFamily="2" charset="-122"/>
                </a:rPr>
                <a:t>首部</a:t>
              </a:r>
            </a:p>
          </p:txBody>
        </p:sp>
        <p:sp>
          <p:nvSpPr>
            <p:cNvPr id="42035" name="Line 49"/>
            <p:cNvSpPr>
              <a:spLocks noChangeShapeType="1"/>
            </p:cNvSpPr>
            <p:nvPr/>
          </p:nvSpPr>
          <p:spPr bwMode="auto">
            <a:xfrm>
              <a:off x="1570" y="3346"/>
              <a:ext cx="3672" cy="7"/>
            </a:xfrm>
            <a:prstGeom prst="line">
              <a:avLst/>
            </a:prstGeom>
            <a:noFill/>
            <a:ln w="12700">
              <a:solidFill>
                <a:schemeClr val="tx1"/>
              </a:solidFill>
              <a:round/>
              <a:headEnd type="triangle" w="sm" len="med"/>
              <a:tailEnd type="triangle" w="sm" len="med"/>
            </a:ln>
          </p:spPr>
          <p:txBody>
            <a:bodyPr/>
            <a:lstStyle/>
            <a:p>
              <a:endParaRPr lang="zh-CN" altLang="en-US"/>
            </a:p>
          </p:txBody>
        </p:sp>
        <p:sp>
          <p:nvSpPr>
            <p:cNvPr id="42036" name="Rectangle 50"/>
            <p:cNvSpPr>
              <a:spLocks noChangeArrowheads="1"/>
            </p:cNvSpPr>
            <p:nvPr/>
          </p:nvSpPr>
          <p:spPr bwMode="auto">
            <a:xfrm>
              <a:off x="2991" y="3249"/>
              <a:ext cx="801" cy="210"/>
            </a:xfrm>
            <a:prstGeom prst="rect">
              <a:avLst/>
            </a:prstGeom>
            <a:solidFill>
              <a:schemeClr val="bg1"/>
            </a:solidFill>
            <a:ln w="12700">
              <a:noFill/>
              <a:miter lim="800000"/>
              <a:headEnd/>
              <a:tailEnd/>
            </a:ln>
          </p:spPr>
          <p:txBody>
            <a:bodyPr lIns="90488" tIns="44450" rIns="90488" bIns="44450">
              <a:spAutoFit/>
            </a:bodyPr>
            <a:lstStyle/>
            <a:p>
              <a:pPr defTabSz="762000" eaLnBrk="0" hangingPunct="0"/>
              <a:r>
                <a:rPr kumimoji="1" lang="en-US" altLang="zh-CN" sz="1600">
                  <a:solidFill>
                    <a:srgbClr val="000000"/>
                  </a:solidFill>
                  <a:latin typeface="Times New Roman" pitchFamily="18" charset="0"/>
                  <a:ea typeface="黑体" pitchFamily="2" charset="-122"/>
                </a:rPr>
                <a:t>TCP </a:t>
              </a:r>
              <a:r>
                <a:rPr kumimoji="1" lang="zh-CN" altLang="en-US" sz="1600">
                  <a:solidFill>
                    <a:srgbClr val="000000"/>
                  </a:solidFill>
                  <a:latin typeface="Times New Roman" pitchFamily="18" charset="0"/>
                  <a:ea typeface="黑体" pitchFamily="2" charset="-122"/>
                </a:rPr>
                <a:t>报文段</a:t>
              </a:r>
            </a:p>
          </p:txBody>
        </p:sp>
        <p:sp>
          <p:nvSpPr>
            <p:cNvPr id="42037" name="Rectangle 51"/>
            <p:cNvSpPr>
              <a:spLocks noChangeArrowheads="1"/>
            </p:cNvSpPr>
            <p:nvPr/>
          </p:nvSpPr>
          <p:spPr bwMode="auto">
            <a:xfrm>
              <a:off x="840" y="3488"/>
              <a:ext cx="4386" cy="318"/>
            </a:xfrm>
            <a:prstGeom prst="rect">
              <a:avLst/>
            </a:prstGeom>
            <a:noFill/>
            <a:ln w="19050">
              <a:solidFill>
                <a:schemeClr val="tx1"/>
              </a:solidFill>
              <a:miter lim="800000"/>
              <a:headEnd/>
              <a:tailEnd/>
            </a:ln>
          </p:spPr>
          <p:txBody>
            <a:bodyPr wrap="none" anchor="ctr"/>
            <a:lstStyle/>
            <a:p>
              <a:endParaRPr lang="zh-CN" altLang="en-US"/>
            </a:p>
          </p:txBody>
        </p:sp>
        <p:sp>
          <p:nvSpPr>
            <p:cNvPr id="42038" name="Line 52"/>
            <p:cNvSpPr>
              <a:spLocks noChangeShapeType="1"/>
            </p:cNvSpPr>
            <p:nvPr/>
          </p:nvSpPr>
          <p:spPr bwMode="auto">
            <a:xfrm flipH="1">
              <a:off x="1599" y="3495"/>
              <a:ext cx="0" cy="311"/>
            </a:xfrm>
            <a:prstGeom prst="line">
              <a:avLst/>
            </a:prstGeom>
            <a:noFill/>
            <a:ln w="12700">
              <a:solidFill>
                <a:schemeClr val="tx1"/>
              </a:solidFill>
              <a:round/>
              <a:headEnd/>
              <a:tailEnd/>
            </a:ln>
          </p:spPr>
          <p:txBody>
            <a:bodyPr/>
            <a:lstStyle/>
            <a:p>
              <a:endParaRPr lang="zh-CN" altLang="en-US"/>
            </a:p>
          </p:txBody>
        </p:sp>
        <p:sp>
          <p:nvSpPr>
            <p:cNvPr id="42039" name="Rectangle 53"/>
            <p:cNvSpPr>
              <a:spLocks noChangeArrowheads="1"/>
            </p:cNvSpPr>
            <p:nvPr/>
          </p:nvSpPr>
          <p:spPr bwMode="auto">
            <a:xfrm>
              <a:off x="2864" y="3548"/>
              <a:ext cx="772"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a:solidFill>
                    <a:srgbClr val="000000"/>
                  </a:solidFill>
                  <a:latin typeface="Times New Roman" pitchFamily="18" charset="0"/>
                  <a:ea typeface="黑体" pitchFamily="2" charset="-122"/>
                </a:rPr>
                <a:t>IP </a:t>
              </a:r>
              <a:r>
                <a:rPr kumimoji="1" lang="zh-CN" altLang="en-US" sz="1600">
                  <a:solidFill>
                    <a:srgbClr val="000000"/>
                  </a:solidFill>
                  <a:latin typeface="Times New Roman" pitchFamily="18" charset="0"/>
                  <a:ea typeface="黑体" pitchFamily="2" charset="-122"/>
                </a:rPr>
                <a:t>数据部分</a:t>
              </a:r>
            </a:p>
          </p:txBody>
        </p:sp>
        <p:sp>
          <p:nvSpPr>
            <p:cNvPr id="42040" name="Rectangle 54"/>
            <p:cNvSpPr>
              <a:spLocks noChangeArrowheads="1"/>
            </p:cNvSpPr>
            <p:nvPr/>
          </p:nvSpPr>
          <p:spPr bwMode="auto">
            <a:xfrm>
              <a:off x="968" y="3548"/>
              <a:ext cx="516"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a:solidFill>
                    <a:srgbClr val="000000"/>
                  </a:solidFill>
                  <a:latin typeface="Times New Roman" pitchFamily="18" charset="0"/>
                  <a:ea typeface="黑体" pitchFamily="2" charset="-122"/>
                </a:rPr>
                <a:t>IP </a:t>
              </a:r>
              <a:r>
                <a:rPr kumimoji="1" lang="zh-CN" altLang="en-US" sz="1600">
                  <a:solidFill>
                    <a:srgbClr val="000000"/>
                  </a:solidFill>
                  <a:latin typeface="Times New Roman" pitchFamily="18" charset="0"/>
                  <a:ea typeface="黑体" pitchFamily="2" charset="-122"/>
                </a:rPr>
                <a:t>首部</a:t>
              </a:r>
            </a:p>
          </p:txBody>
        </p:sp>
        <p:sp>
          <p:nvSpPr>
            <p:cNvPr id="42041" name="AutoShape 55"/>
            <p:cNvSpPr>
              <a:spLocks noChangeArrowheads="1"/>
            </p:cNvSpPr>
            <p:nvPr/>
          </p:nvSpPr>
          <p:spPr bwMode="auto">
            <a:xfrm rot="-5400000">
              <a:off x="1825" y="3363"/>
              <a:ext cx="478" cy="169"/>
            </a:xfrm>
            <a:prstGeom prst="leftArrow">
              <a:avLst>
                <a:gd name="adj1" fmla="val 50000"/>
                <a:gd name="adj2" fmla="val 70710"/>
              </a:avLst>
            </a:prstGeom>
            <a:solidFill>
              <a:srgbClr val="FFFFFF">
                <a:alpha val="43137"/>
              </a:srgbClr>
            </a:solidFill>
            <a:ln w="12700">
              <a:solidFill>
                <a:schemeClr val="tx1"/>
              </a:solidFill>
              <a:miter lim="800000"/>
              <a:headEnd/>
              <a:tailEnd/>
            </a:ln>
          </p:spPr>
          <p:txBody>
            <a:bodyPr wrap="none" anchor="ctr"/>
            <a:lstStyle/>
            <a:p>
              <a:endParaRPr lang="zh-CN" altLang="en-US"/>
            </a:p>
          </p:txBody>
        </p:sp>
        <p:sp>
          <p:nvSpPr>
            <p:cNvPr id="42042" name="AutoShape 56"/>
            <p:cNvSpPr>
              <a:spLocks noChangeArrowheads="1"/>
            </p:cNvSpPr>
            <p:nvPr/>
          </p:nvSpPr>
          <p:spPr bwMode="auto">
            <a:xfrm rot="-5400000">
              <a:off x="3679" y="3364"/>
              <a:ext cx="478" cy="168"/>
            </a:xfrm>
            <a:prstGeom prst="leftArrow">
              <a:avLst>
                <a:gd name="adj1" fmla="val 50000"/>
                <a:gd name="adj2" fmla="val 71131"/>
              </a:avLst>
            </a:prstGeom>
            <a:solidFill>
              <a:srgbClr val="FFFFFF">
                <a:alpha val="43137"/>
              </a:srgbClr>
            </a:solidFill>
            <a:ln w="12700">
              <a:solidFill>
                <a:schemeClr val="tx1"/>
              </a:solidFill>
              <a:miter lim="800000"/>
              <a:headEnd/>
              <a:tailEnd/>
            </a:ln>
          </p:spPr>
          <p:txBody>
            <a:bodyPr wrap="none" anchor="ctr"/>
            <a:lstStyle/>
            <a:p>
              <a:endParaRPr lang="zh-CN" altLang="en-US"/>
            </a:p>
          </p:txBody>
        </p:sp>
        <p:sp>
          <p:nvSpPr>
            <p:cNvPr id="42043" name="Line 57"/>
            <p:cNvSpPr>
              <a:spLocks noChangeShapeType="1"/>
            </p:cNvSpPr>
            <p:nvPr/>
          </p:nvSpPr>
          <p:spPr bwMode="auto">
            <a:xfrm>
              <a:off x="5142" y="663"/>
              <a:ext cx="464" cy="0"/>
            </a:xfrm>
            <a:prstGeom prst="line">
              <a:avLst/>
            </a:prstGeom>
            <a:noFill/>
            <a:ln w="12700">
              <a:solidFill>
                <a:schemeClr val="tx1"/>
              </a:solidFill>
              <a:round/>
              <a:headEnd/>
              <a:tailEnd/>
            </a:ln>
          </p:spPr>
          <p:txBody>
            <a:bodyPr/>
            <a:lstStyle/>
            <a:p>
              <a:endParaRPr lang="zh-CN" altLang="en-US"/>
            </a:p>
          </p:txBody>
        </p:sp>
        <p:sp>
          <p:nvSpPr>
            <p:cNvPr id="42044" name="Line 58"/>
            <p:cNvSpPr>
              <a:spLocks noChangeShapeType="1"/>
            </p:cNvSpPr>
            <p:nvPr/>
          </p:nvSpPr>
          <p:spPr bwMode="auto">
            <a:xfrm>
              <a:off x="5142" y="2135"/>
              <a:ext cx="464" cy="0"/>
            </a:xfrm>
            <a:prstGeom prst="line">
              <a:avLst/>
            </a:prstGeom>
            <a:noFill/>
            <a:ln w="12700">
              <a:solidFill>
                <a:schemeClr val="tx1"/>
              </a:solidFill>
              <a:round/>
              <a:headEnd/>
              <a:tailEnd/>
            </a:ln>
          </p:spPr>
          <p:txBody>
            <a:bodyPr/>
            <a:lstStyle/>
            <a:p>
              <a:endParaRPr lang="zh-CN" altLang="en-US"/>
            </a:p>
          </p:txBody>
        </p:sp>
        <p:sp>
          <p:nvSpPr>
            <p:cNvPr id="42045" name="Line 59"/>
            <p:cNvSpPr>
              <a:spLocks noChangeShapeType="1"/>
            </p:cNvSpPr>
            <p:nvPr/>
          </p:nvSpPr>
          <p:spPr bwMode="auto">
            <a:xfrm>
              <a:off x="461" y="679"/>
              <a:ext cx="296" cy="0"/>
            </a:xfrm>
            <a:prstGeom prst="line">
              <a:avLst/>
            </a:prstGeom>
            <a:noFill/>
            <a:ln w="12700">
              <a:solidFill>
                <a:schemeClr val="tx1"/>
              </a:solidFill>
              <a:round/>
              <a:headEnd/>
              <a:tailEnd/>
            </a:ln>
          </p:spPr>
          <p:txBody>
            <a:bodyPr/>
            <a:lstStyle/>
            <a:p>
              <a:endParaRPr lang="zh-CN" altLang="en-US"/>
            </a:p>
          </p:txBody>
        </p:sp>
        <p:sp>
          <p:nvSpPr>
            <p:cNvPr id="42046" name="Line 60"/>
            <p:cNvSpPr>
              <a:spLocks noChangeShapeType="1"/>
            </p:cNvSpPr>
            <p:nvPr/>
          </p:nvSpPr>
          <p:spPr bwMode="auto">
            <a:xfrm>
              <a:off x="469" y="2406"/>
              <a:ext cx="296" cy="0"/>
            </a:xfrm>
            <a:prstGeom prst="line">
              <a:avLst/>
            </a:prstGeom>
            <a:noFill/>
            <a:ln w="12700">
              <a:solidFill>
                <a:schemeClr val="tx1"/>
              </a:solidFill>
              <a:round/>
              <a:headEnd/>
              <a:tailEnd/>
            </a:ln>
          </p:spPr>
          <p:txBody>
            <a:bodyPr/>
            <a:lstStyle/>
            <a:p>
              <a:endParaRPr lang="zh-CN" altLang="en-US"/>
            </a:p>
          </p:txBody>
        </p:sp>
        <p:sp>
          <p:nvSpPr>
            <p:cNvPr id="42047" name="Rectangle 61"/>
            <p:cNvSpPr>
              <a:spLocks noChangeArrowheads="1"/>
            </p:cNvSpPr>
            <p:nvPr/>
          </p:nvSpPr>
          <p:spPr bwMode="auto">
            <a:xfrm>
              <a:off x="195" y="3351"/>
              <a:ext cx="626" cy="21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600">
                  <a:solidFill>
                    <a:srgbClr val="000000"/>
                  </a:solidFill>
                  <a:latin typeface="Times New Roman" pitchFamily="18" charset="0"/>
                  <a:ea typeface="黑体" pitchFamily="2" charset="-122"/>
                </a:rPr>
                <a:t>发送在前</a:t>
              </a:r>
            </a:p>
          </p:txBody>
        </p:sp>
      </p:grpSp>
      <p:sp>
        <p:nvSpPr>
          <p:cNvPr id="22590" name="Oval 62"/>
          <p:cNvSpPr>
            <a:spLocks noChangeArrowheads="1"/>
          </p:cNvSpPr>
          <p:nvPr/>
        </p:nvSpPr>
        <p:spPr bwMode="auto">
          <a:xfrm>
            <a:off x="4572000" y="981075"/>
            <a:ext cx="3313113" cy="719138"/>
          </a:xfrm>
          <a:prstGeom prst="ellipse">
            <a:avLst/>
          </a:prstGeom>
          <a:noFill/>
          <a:ln w="76200">
            <a:solidFill>
              <a:schemeClr val="hlink"/>
            </a:solidFill>
            <a:round/>
            <a:headEnd/>
            <a:tailEnd/>
          </a:ln>
        </p:spPr>
        <p:txBody>
          <a:bodyPr wrap="none" anchor="ctr"/>
          <a:lstStyle/>
          <a:p>
            <a:endParaRPr lang="zh-CN" altLang="en-US"/>
          </a:p>
        </p:txBody>
      </p:sp>
      <p:sp>
        <p:nvSpPr>
          <p:cNvPr id="22591" name="Oval 63"/>
          <p:cNvSpPr>
            <a:spLocks noChangeArrowheads="1"/>
          </p:cNvSpPr>
          <p:nvPr/>
        </p:nvSpPr>
        <p:spPr bwMode="auto">
          <a:xfrm>
            <a:off x="2844800" y="2349500"/>
            <a:ext cx="2159000" cy="790575"/>
          </a:xfrm>
          <a:prstGeom prst="ellipse">
            <a:avLst/>
          </a:prstGeom>
          <a:noFill/>
          <a:ln w="76200">
            <a:solidFill>
              <a:schemeClr val="hlink"/>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90"/>
                                        </p:tgtEl>
                                        <p:attrNameLst>
                                          <p:attrName>style.visibility</p:attrName>
                                        </p:attrNameLst>
                                      </p:cBhvr>
                                      <p:to>
                                        <p:strVal val="visible"/>
                                      </p:to>
                                    </p:set>
                                    <p:animEffect transition="in" filter="box(in)">
                                      <p:cBhvr>
                                        <p:cTn id="7" dur="1000"/>
                                        <p:tgtEl>
                                          <p:spTgt spid="2259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591"/>
                                        </p:tgtEl>
                                        <p:attrNameLst>
                                          <p:attrName>style.visibility</p:attrName>
                                        </p:attrNameLst>
                                      </p:cBhvr>
                                      <p:to>
                                        <p:strVal val="visible"/>
                                      </p:to>
                                    </p:set>
                                    <p:animEffect transition="in" filter="box(in)">
                                      <p:cBhvr>
                                        <p:cTn id="10" dur="1000"/>
                                        <p:tgtEl>
                                          <p:spTgt spid="22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90" grpId="0" animBg="1"/>
      <p:bldP spid="2259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en-US" altLang="zh-CN" smtClean="0"/>
              <a:t>TCP</a:t>
            </a:r>
            <a:r>
              <a:rPr lang="zh-CN" altLang="en-US" smtClean="0"/>
              <a:t>连接请求报文及响应</a:t>
            </a:r>
          </a:p>
        </p:txBody>
      </p:sp>
      <p:sp>
        <p:nvSpPr>
          <p:cNvPr id="43011" name="内容占位符 2"/>
          <p:cNvSpPr>
            <a:spLocks noGrp="1"/>
          </p:cNvSpPr>
          <p:nvPr>
            <p:ph idx="1"/>
          </p:nvPr>
        </p:nvSpPr>
        <p:spPr/>
        <p:txBody>
          <a:bodyPr/>
          <a:lstStyle/>
          <a:p>
            <a:pPr eaLnBrk="1" hangingPunct="1"/>
            <a:endParaRPr lang="zh-CN" altLang="en-US" smtClean="0"/>
          </a:p>
        </p:txBody>
      </p:sp>
      <p:pic>
        <p:nvPicPr>
          <p:cNvPr id="43012" name="Picture 2"/>
          <p:cNvPicPr>
            <a:picLocks noChangeAspect="1" noChangeArrowheads="1"/>
          </p:cNvPicPr>
          <p:nvPr/>
        </p:nvPicPr>
        <p:blipFill>
          <a:blip r:embed="rId2" cstate="print"/>
          <a:srcRect/>
          <a:stretch>
            <a:fillRect/>
          </a:stretch>
        </p:blipFill>
        <p:spPr bwMode="auto">
          <a:xfrm>
            <a:off x="600075" y="1571625"/>
            <a:ext cx="8543925" cy="435768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smtClean="0"/>
              <a:t>TCP</a:t>
            </a:r>
            <a:r>
              <a:rPr lang="zh-CN" altLang="en-US" smtClean="0"/>
              <a:t>连接的建立过程</a:t>
            </a:r>
          </a:p>
        </p:txBody>
      </p:sp>
      <p:graphicFrame>
        <p:nvGraphicFramePr>
          <p:cNvPr id="8194" name="Object 3"/>
          <p:cNvGraphicFramePr>
            <a:graphicFrameLocks noGrp="1" noChangeAspect="1"/>
          </p:cNvGraphicFramePr>
          <p:nvPr>
            <p:ph sz="half" idx="1"/>
          </p:nvPr>
        </p:nvGraphicFramePr>
        <p:xfrm>
          <a:off x="1997075" y="1744663"/>
          <a:ext cx="1214438" cy="1152525"/>
        </p:xfrm>
        <a:graphic>
          <a:graphicData uri="http://schemas.openxmlformats.org/presentationml/2006/ole">
            <mc:AlternateContent xmlns:mc="http://schemas.openxmlformats.org/markup-compatibility/2006">
              <mc:Choice xmlns:v="urn:schemas-microsoft-com:vml" Requires="v">
                <p:oleObj spid="_x0000_s5144" name="Visio" r:id="rId3" imgW="1897570" imgH="1739551" progId="">
                  <p:embed/>
                </p:oleObj>
              </mc:Choice>
              <mc:Fallback>
                <p:oleObj name="Visio" r:id="rId3" imgW="1897570" imgH="1739551"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075" y="1744663"/>
                        <a:ext cx="1214438"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6" name="Line 4"/>
          <p:cNvSpPr>
            <a:spLocks noChangeShapeType="1"/>
          </p:cNvSpPr>
          <p:nvPr/>
        </p:nvSpPr>
        <p:spPr bwMode="auto">
          <a:xfrm rot="231658">
            <a:off x="2481263" y="3295650"/>
            <a:ext cx="3849687" cy="1588"/>
          </a:xfrm>
          <a:prstGeom prst="line">
            <a:avLst/>
          </a:prstGeom>
          <a:noFill/>
          <a:ln w="76200">
            <a:solidFill>
              <a:srgbClr val="800000"/>
            </a:solidFill>
            <a:round/>
            <a:headEnd/>
            <a:tailEnd type="triangle" w="med" len="med"/>
          </a:ln>
        </p:spPr>
        <p:txBody>
          <a:bodyPr wrap="none" anchor="ctr"/>
          <a:lstStyle/>
          <a:p>
            <a:endParaRPr lang="zh-CN" altLang="en-US"/>
          </a:p>
        </p:txBody>
      </p:sp>
      <p:sp>
        <p:nvSpPr>
          <p:cNvPr id="23557" name="Rectangle 5"/>
          <p:cNvSpPr>
            <a:spLocks noChangeArrowheads="1"/>
          </p:cNvSpPr>
          <p:nvPr/>
        </p:nvSpPr>
        <p:spPr bwMode="auto">
          <a:xfrm rot="231492">
            <a:off x="3952875" y="2860675"/>
            <a:ext cx="690563"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rgbClr val="000000"/>
                </a:solidFill>
                <a:latin typeface="Times New Roman" pitchFamily="18" charset="0"/>
              </a:rPr>
              <a:t>SYN</a:t>
            </a:r>
          </a:p>
        </p:txBody>
      </p:sp>
      <p:sp>
        <p:nvSpPr>
          <p:cNvPr id="8199" name="Rectangle 6"/>
          <p:cNvSpPr>
            <a:spLocks noChangeArrowheads="1"/>
          </p:cNvSpPr>
          <p:nvPr/>
        </p:nvSpPr>
        <p:spPr bwMode="auto">
          <a:xfrm>
            <a:off x="5954713" y="1484313"/>
            <a:ext cx="925512"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solidFill>
                  <a:srgbClr val="000000"/>
                </a:solidFill>
                <a:latin typeface="Times New Roman" pitchFamily="18" charset="0"/>
              </a:rPr>
              <a:t>主机 </a:t>
            </a:r>
            <a:r>
              <a:rPr kumimoji="1" lang="en-US" altLang="zh-CN" sz="2000" b="1">
                <a:solidFill>
                  <a:srgbClr val="000000"/>
                </a:solidFill>
                <a:latin typeface="Times New Roman" pitchFamily="18" charset="0"/>
              </a:rPr>
              <a:t>B</a:t>
            </a:r>
          </a:p>
        </p:txBody>
      </p:sp>
      <p:sp>
        <p:nvSpPr>
          <p:cNvPr id="23559" name="Line 7"/>
          <p:cNvSpPr>
            <a:spLocks noChangeShapeType="1"/>
          </p:cNvSpPr>
          <p:nvPr/>
        </p:nvSpPr>
        <p:spPr bwMode="auto">
          <a:xfrm rot="21368342" flipH="1">
            <a:off x="2498725" y="4057650"/>
            <a:ext cx="3851275" cy="1588"/>
          </a:xfrm>
          <a:prstGeom prst="line">
            <a:avLst/>
          </a:prstGeom>
          <a:noFill/>
          <a:ln w="76200">
            <a:solidFill>
              <a:srgbClr val="0000FF"/>
            </a:solidFill>
            <a:round/>
            <a:headEnd/>
            <a:tailEnd type="triangle" w="med" len="med"/>
          </a:ln>
        </p:spPr>
        <p:txBody>
          <a:bodyPr wrap="none" anchor="ctr"/>
          <a:lstStyle/>
          <a:p>
            <a:endParaRPr lang="zh-CN" altLang="en-US"/>
          </a:p>
        </p:txBody>
      </p:sp>
      <p:sp>
        <p:nvSpPr>
          <p:cNvPr id="23560" name="Rectangle 8"/>
          <p:cNvSpPr>
            <a:spLocks noChangeArrowheads="1"/>
          </p:cNvSpPr>
          <p:nvPr/>
        </p:nvSpPr>
        <p:spPr bwMode="auto">
          <a:xfrm rot="21368508" flipH="1">
            <a:off x="3719513" y="3643313"/>
            <a:ext cx="1382712"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rgbClr val="000000"/>
                </a:solidFill>
                <a:latin typeface="Times New Roman" pitchFamily="18" charset="0"/>
              </a:rPr>
              <a:t>SYN, ACK</a:t>
            </a:r>
          </a:p>
        </p:txBody>
      </p:sp>
      <p:sp>
        <p:nvSpPr>
          <p:cNvPr id="23561" name="Line 9"/>
          <p:cNvSpPr>
            <a:spLocks noChangeShapeType="1"/>
          </p:cNvSpPr>
          <p:nvPr/>
        </p:nvSpPr>
        <p:spPr bwMode="auto">
          <a:xfrm rot="231658">
            <a:off x="2498725" y="4927600"/>
            <a:ext cx="3851275" cy="1588"/>
          </a:xfrm>
          <a:prstGeom prst="line">
            <a:avLst/>
          </a:prstGeom>
          <a:noFill/>
          <a:ln w="76200">
            <a:solidFill>
              <a:srgbClr val="800000"/>
            </a:solidFill>
            <a:round/>
            <a:headEnd/>
            <a:tailEnd type="triangle" w="med" len="med"/>
          </a:ln>
        </p:spPr>
        <p:txBody>
          <a:bodyPr wrap="none" anchor="ctr"/>
          <a:lstStyle/>
          <a:p>
            <a:endParaRPr lang="zh-CN" altLang="en-US"/>
          </a:p>
        </p:txBody>
      </p:sp>
      <p:sp>
        <p:nvSpPr>
          <p:cNvPr id="23562" name="Rectangle 10"/>
          <p:cNvSpPr>
            <a:spLocks noChangeArrowheads="1"/>
          </p:cNvSpPr>
          <p:nvPr/>
        </p:nvSpPr>
        <p:spPr bwMode="auto">
          <a:xfrm rot="167414">
            <a:off x="4067175" y="4508500"/>
            <a:ext cx="7461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rgbClr val="000000"/>
                </a:solidFill>
                <a:latin typeface="Times New Roman" pitchFamily="18" charset="0"/>
              </a:rPr>
              <a:t>ACK</a:t>
            </a:r>
            <a:endParaRPr kumimoji="1" lang="en-US" altLang="zh-CN" sz="2000" b="1">
              <a:solidFill>
                <a:srgbClr val="000000"/>
              </a:solidFill>
              <a:latin typeface="Times New Roman" pitchFamily="18" charset="0"/>
              <a:sym typeface="Symbol" pitchFamily="18" charset="2"/>
            </a:endParaRPr>
          </a:p>
        </p:txBody>
      </p:sp>
      <p:sp>
        <p:nvSpPr>
          <p:cNvPr id="8204" name="Rectangle 11"/>
          <p:cNvSpPr>
            <a:spLocks noChangeArrowheads="1"/>
          </p:cNvSpPr>
          <p:nvPr/>
        </p:nvSpPr>
        <p:spPr bwMode="auto">
          <a:xfrm>
            <a:off x="2005013" y="1484313"/>
            <a:ext cx="939800"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solidFill>
                  <a:srgbClr val="000000"/>
                </a:solidFill>
                <a:latin typeface="Times New Roman" pitchFamily="18" charset="0"/>
              </a:rPr>
              <a:t>主机 </a:t>
            </a:r>
            <a:r>
              <a:rPr kumimoji="1" lang="en-US" altLang="zh-CN" sz="2000" b="1">
                <a:solidFill>
                  <a:srgbClr val="000000"/>
                </a:solidFill>
                <a:latin typeface="Times New Roman" pitchFamily="18" charset="0"/>
              </a:rPr>
              <a:t>A</a:t>
            </a:r>
          </a:p>
        </p:txBody>
      </p:sp>
      <p:graphicFrame>
        <p:nvGraphicFramePr>
          <p:cNvPr id="8195" name="Object 12"/>
          <p:cNvGraphicFramePr>
            <a:graphicFrameLocks noGrp="1" noChangeAspect="1"/>
          </p:cNvGraphicFramePr>
          <p:nvPr>
            <p:ph sz="half" idx="2"/>
          </p:nvPr>
        </p:nvGraphicFramePr>
        <p:xfrm>
          <a:off x="6191250" y="1744663"/>
          <a:ext cx="1219200" cy="1157287"/>
        </p:xfrm>
        <a:graphic>
          <a:graphicData uri="http://schemas.openxmlformats.org/presentationml/2006/ole">
            <mc:AlternateContent xmlns:mc="http://schemas.openxmlformats.org/markup-compatibility/2006">
              <mc:Choice xmlns:v="urn:schemas-microsoft-com:vml" Requires="v">
                <p:oleObj spid="_x0000_s5145" name="Visio" r:id="rId5" imgW="1897570" imgH="1739551" progId="">
                  <p:embed/>
                </p:oleObj>
              </mc:Choice>
              <mc:Fallback>
                <p:oleObj name="Visio" r:id="rId5" imgW="1897570" imgH="1739551"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0" y="1744663"/>
                        <a:ext cx="1219200" cy="115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5" name="Text Box 13"/>
          <p:cNvSpPr txBox="1">
            <a:spLocks noChangeArrowheads="1"/>
          </p:cNvSpPr>
          <p:nvPr/>
        </p:nvSpPr>
        <p:spPr bwMode="auto">
          <a:xfrm>
            <a:off x="6300788" y="3187700"/>
            <a:ext cx="1409700"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目标端口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left)">
                                      <p:cBhvr>
                                        <p:cTn id="7" dur="1000"/>
                                        <p:tgtEl>
                                          <p:spTgt spid="2355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556"/>
                                        </p:tgtEl>
                                        <p:attrNameLst>
                                          <p:attrName>style.visibility</p:attrName>
                                        </p:attrNameLst>
                                      </p:cBhvr>
                                      <p:to>
                                        <p:strVal val="visible"/>
                                      </p:to>
                                    </p:set>
                                    <p:animEffect transition="in" filter="wipe(left)">
                                      <p:cBhvr>
                                        <p:cTn id="10" dur="1000"/>
                                        <p:tgtEl>
                                          <p:spTgt spid="235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23559"/>
                                        </p:tgtEl>
                                        <p:attrNameLst>
                                          <p:attrName>style.visibility</p:attrName>
                                        </p:attrNameLst>
                                      </p:cBhvr>
                                      <p:to>
                                        <p:strVal val="visible"/>
                                      </p:to>
                                    </p:set>
                                    <p:animEffect transition="in" filter="wipe(right)">
                                      <p:cBhvr>
                                        <p:cTn id="15" dur="1000"/>
                                        <p:tgtEl>
                                          <p:spTgt spid="2355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3560"/>
                                        </p:tgtEl>
                                        <p:attrNameLst>
                                          <p:attrName>style.visibility</p:attrName>
                                        </p:attrNameLst>
                                      </p:cBhvr>
                                      <p:to>
                                        <p:strVal val="visible"/>
                                      </p:to>
                                    </p:set>
                                    <p:animEffect transition="in" filter="wipe(right)">
                                      <p:cBhvr>
                                        <p:cTn id="18" dur="1000"/>
                                        <p:tgtEl>
                                          <p:spTgt spid="2356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561"/>
                                        </p:tgtEl>
                                        <p:attrNameLst>
                                          <p:attrName>style.visibility</p:attrName>
                                        </p:attrNameLst>
                                      </p:cBhvr>
                                      <p:to>
                                        <p:strVal val="visible"/>
                                      </p:to>
                                    </p:set>
                                    <p:animEffect transition="in" filter="wipe(left)">
                                      <p:cBhvr>
                                        <p:cTn id="23" dur="1000"/>
                                        <p:tgtEl>
                                          <p:spTgt spid="2356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562"/>
                                        </p:tgtEl>
                                        <p:attrNameLst>
                                          <p:attrName>style.visibility</p:attrName>
                                        </p:attrNameLst>
                                      </p:cBhvr>
                                      <p:to>
                                        <p:strVal val="visible"/>
                                      </p:to>
                                    </p:set>
                                    <p:animEffect transition="in" filter="wipe(left)">
                                      <p:cBhvr>
                                        <p:cTn id="26" dur="10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7" grpId="0"/>
      <p:bldP spid="23559" grpId="0" animBg="1"/>
      <p:bldP spid="23560" grpId="0"/>
      <p:bldP spid="23561" grpId="0" animBg="1"/>
      <p:bldP spid="235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网络扫描技术</a:t>
            </a:r>
          </a:p>
        </p:txBody>
      </p:sp>
      <p:sp>
        <p:nvSpPr>
          <p:cNvPr id="6147" name="Rectangle 3"/>
          <p:cNvSpPr>
            <a:spLocks noGrp="1" noChangeArrowheads="1"/>
          </p:cNvSpPr>
          <p:nvPr>
            <p:ph type="body" idx="1"/>
          </p:nvPr>
        </p:nvSpPr>
        <p:spPr>
          <a:xfrm>
            <a:off x="192088" y="1420813"/>
            <a:ext cx="7772400" cy="4665662"/>
          </a:xfrm>
        </p:spPr>
        <p:txBody>
          <a:bodyPr/>
          <a:lstStyle/>
          <a:p>
            <a:pPr eaLnBrk="1" hangingPunct="1">
              <a:lnSpc>
                <a:spcPts val="4300"/>
              </a:lnSpc>
              <a:spcBef>
                <a:spcPts val="0"/>
              </a:spcBef>
            </a:pPr>
            <a:r>
              <a:rPr lang="zh-CN" altLang="en-US" sz="2800" dirty="0" smtClean="0"/>
              <a:t>什么是网络扫描？</a:t>
            </a:r>
          </a:p>
          <a:p>
            <a:pPr lvl="1" eaLnBrk="1" hangingPunct="1">
              <a:lnSpc>
                <a:spcPts val="4300"/>
              </a:lnSpc>
              <a:spcBef>
                <a:spcPts val="0"/>
              </a:spcBef>
            </a:pPr>
            <a:r>
              <a:rPr lang="zh-CN" altLang="en-US" dirty="0" smtClean="0"/>
              <a:t>使用网络扫描软件对特定目标进行各种试探性通信，以获取目标信息的行为。</a:t>
            </a:r>
          </a:p>
          <a:p>
            <a:pPr eaLnBrk="1" hangingPunct="1">
              <a:lnSpc>
                <a:spcPts val="4300"/>
              </a:lnSpc>
              <a:spcBef>
                <a:spcPts val="0"/>
              </a:spcBef>
            </a:pPr>
            <a:r>
              <a:rPr lang="zh-CN" altLang="en-US" sz="2800" dirty="0" smtClean="0"/>
              <a:t>网络扫描的目的</a:t>
            </a:r>
          </a:p>
          <a:p>
            <a:pPr lvl="1" eaLnBrk="1" hangingPunct="1">
              <a:lnSpc>
                <a:spcPts val="4300"/>
              </a:lnSpc>
              <a:spcBef>
                <a:spcPts val="0"/>
              </a:spcBef>
            </a:pPr>
            <a:r>
              <a:rPr lang="zh-CN" altLang="en-US" dirty="0" smtClean="0">
                <a:latin typeface="黑体" pitchFamily="2" charset="-122"/>
              </a:rPr>
              <a:t>识别目标主机的工作状态（开</a:t>
            </a:r>
            <a:r>
              <a:rPr lang="en-US" altLang="zh-CN" dirty="0" smtClean="0">
                <a:latin typeface="黑体" pitchFamily="2" charset="-122"/>
              </a:rPr>
              <a:t>/</a:t>
            </a:r>
            <a:r>
              <a:rPr lang="zh-CN" altLang="en-US" dirty="0" smtClean="0">
                <a:latin typeface="黑体" pitchFamily="2" charset="-122"/>
              </a:rPr>
              <a:t>关机）</a:t>
            </a:r>
          </a:p>
          <a:p>
            <a:pPr lvl="1" eaLnBrk="1" hangingPunct="1">
              <a:lnSpc>
                <a:spcPts val="4300"/>
              </a:lnSpc>
              <a:spcBef>
                <a:spcPts val="0"/>
              </a:spcBef>
            </a:pPr>
            <a:r>
              <a:rPr lang="zh-CN" altLang="en-US" dirty="0" smtClean="0">
                <a:latin typeface="黑体" pitchFamily="2" charset="-122"/>
              </a:rPr>
              <a:t>识别目标主机端口的状态（监听</a:t>
            </a:r>
            <a:r>
              <a:rPr lang="en-US" altLang="zh-CN" dirty="0" smtClean="0">
                <a:latin typeface="黑体" pitchFamily="2" charset="-122"/>
              </a:rPr>
              <a:t>/</a:t>
            </a:r>
            <a:r>
              <a:rPr lang="zh-CN" altLang="en-US" dirty="0" smtClean="0">
                <a:latin typeface="黑体" pitchFamily="2" charset="-122"/>
              </a:rPr>
              <a:t>关闭）</a:t>
            </a:r>
          </a:p>
          <a:p>
            <a:pPr lvl="1" eaLnBrk="1" hangingPunct="1">
              <a:lnSpc>
                <a:spcPts val="4300"/>
              </a:lnSpc>
              <a:spcBef>
                <a:spcPts val="0"/>
              </a:spcBef>
            </a:pPr>
            <a:r>
              <a:rPr lang="zh-CN" altLang="en-US" dirty="0" smtClean="0">
                <a:latin typeface="黑体" pitchFamily="2" charset="-122"/>
              </a:rPr>
              <a:t>识别目标主机的操作系统类型</a:t>
            </a:r>
          </a:p>
          <a:p>
            <a:pPr lvl="1" eaLnBrk="1" hangingPunct="1">
              <a:lnSpc>
                <a:spcPts val="4300"/>
              </a:lnSpc>
              <a:spcBef>
                <a:spcPts val="0"/>
              </a:spcBef>
            </a:pPr>
            <a:r>
              <a:rPr lang="zh-CN" altLang="en-US" dirty="0" smtClean="0">
                <a:latin typeface="黑体" pitchFamily="2" charset="-122"/>
              </a:rPr>
              <a:t>识别目标系统可能存在的漏洞</a:t>
            </a:r>
          </a:p>
          <a:p>
            <a:pPr eaLnBrk="1" hangingPunct="1">
              <a:lnSpc>
                <a:spcPts val="4300"/>
              </a:lnSpc>
              <a:spcBef>
                <a:spcPts val="0"/>
              </a:spcBef>
            </a:pPr>
            <a:endParaRPr lang="en-US" altLang="zh-CN" sz="2800" dirty="0" smtClean="0"/>
          </a:p>
        </p:txBody>
      </p:sp>
      <p:sp>
        <p:nvSpPr>
          <p:cNvPr id="6148" name="Text Box 4"/>
          <p:cNvSpPr txBox="1">
            <a:spLocks noChangeArrowheads="1"/>
          </p:cNvSpPr>
          <p:nvPr/>
        </p:nvSpPr>
        <p:spPr bwMode="auto">
          <a:xfrm>
            <a:off x="6926263" y="3632200"/>
            <a:ext cx="1584325" cy="457200"/>
          </a:xfrm>
          <a:prstGeom prst="rect">
            <a:avLst/>
          </a:prstGeom>
          <a:noFill/>
          <a:ln w="9525">
            <a:noFill/>
            <a:miter lim="800000"/>
            <a:headEnd/>
            <a:tailEnd/>
          </a:ln>
        </p:spPr>
        <p:txBody>
          <a:bodyPr>
            <a:spAutoFit/>
          </a:bodyPr>
          <a:lstStyle/>
          <a:p>
            <a:r>
              <a:rPr kumimoji="1" lang="zh-CN" altLang="en-US" sz="2400" b="1" dirty="0">
                <a:solidFill>
                  <a:schemeClr val="hlink"/>
                </a:solidFill>
                <a:latin typeface="黑体" pitchFamily="2" charset="-122"/>
                <a:ea typeface="黑体" pitchFamily="2" charset="-122"/>
              </a:rPr>
              <a:t>主机扫描</a:t>
            </a:r>
          </a:p>
        </p:txBody>
      </p:sp>
      <p:sp>
        <p:nvSpPr>
          <p:cNvPr id="6149" name="Text Box 5"/>
          <p:cNvSpPr txBox="1">
            <a:spLocks noChangeArrowheads="1"/>
          </p:cNvSpPr>
          <p:nvPr/>
        </p:nvSpPr>
        <p:spPr bwMode="auto">
          <a:xfrm>
            <a:off x="6964363" y="4194175"/>
            <a:ext cx="1511300" cy="457200"/>
          </a:xfrm>
          <a:prstGeom prst="rect">
            <a:avLst/>
          </a:prstGeom>
          <a:noFill/>
          <a:ln w="9525">
            <a:noFill/>
            <a:miter lim="800000"/>
            <a:headEnd/>
            <a:tailEnd/>
          </a:ln>
        </p:spPr>
        <p:txBody>
          <a:bodyPr>
            <a:spAutoFit/>
          </a:bodyPr>
          <a:lstStyle/>
          <a:p>
            <a:r>
              <a:rPr kumimoji="1" lang="zh-CN" altLang="en-US" sz="2400" b="1" dirty="0">
                <a:solidFill>
                  <a:schemeClr val="hlink"/>
                </a:solidFill>
                <a:latin typeface="黑体" pitchFamily="2" charset="-122"/>
                <a:ea typeface="黑体" pitchFamily="2" charset="-122"/>
              </a:rPr>
              <a:t>端口扫描</a:t>
            </a:r>
          </a:p>
        </p:txBody>
      </p:sp>
      <p:sp>
        <p:nvSpPr>
          <p:cNvPr id="6150" name="Text Box 6"/>
          <p:cNvSpPr txBox="1">
            <a:spLocks noChangeArrowheads="1"/>
          </p:cNvSpPr>
          <p:nvPr/>
        </p:nvSpPr>
        <p:spPr bwMode="auto">
          <a:xfrm>
            <a:off x="6954838" y="5341938"/>
            <a:ext cx="1584325" cy="457200"/>
          </a:xfrm>
          <a:prstGeom prst="rect">
            <a:avLst/>
          </a:prstGeom>
          <a:noFill/>
          <a:ln w="9525">
            <a:noFill/>
            <a:miter lim="800000"/>
            <a:headEnd/>
            <a:tailEnd/>
          </a:ln>
        </p:spPr>
        <p:txBody>
          <a:bodyPr>
            <a:spAutoFit/>
          </a:bodyPr>
          <a:lstStyle/>
          <a:p>
            <a:r>
              <a:rPr kumimoji="1" lang="zh-CN" altLang="en-US" sz="2400" b="1" dirty="0">
                <a:solidFill>
                  <a:schemeClr val="hlink"/>
                </a:solidFill>
                <a:latin typeface="黑体" pitchFamily="2" charset="-122"/>
                <a:ea typeface="黑体" pitchFamily="2" charset="-122"/>
              </a:rPr>
              <a:t>漏洞扫描</a:t>
            </a:r>
          </a:p>
        </p:txBody>
      </p:sp>
      <p:sp>
        <p:nvSpPr>
          <p:cNvPr id="6151" name="Text Box 7"/>
          <p:cNvSpPr txBox="1">
            <a:spLocks noChangeArrowheads="1"/>
          </p:cNvSpPr>
          <p:nvPr/>
        </p:nvSpPr>
        <p:spPr bwMode="auto">
          <a:xfrm>
            <a:off x="6961188" y="4729163"/>
            <a:ext cx="2087562" cy="457200"/>
          </a:xfrm>
          <a:prstGeom prst="rect">
            <a:avLst/>
          </a:prstGeom>
          <a:noFill/>
          <a:ln w="9525">
            <a:noFill/>
            <a:miter lim="800000"/>
            <a:headEnd/>
            <a:tailEnd/>
          </a:ln>
        </p:spPr>
        <p:txBody>
          <a:bodyPr>
            <a:spAutoFit/>
          </a:bodyPr>
          <a:lstStyle/>
          <a:p>
            <a:r>
              <a:rPr kumimoji="1" lang="zh-CN" altLang="en-US" sz="2400" b="1" dirty="0" smtClean="0">
                <a:solidFill>
                  <a:schemeClr val="hlink"/>
                </a:solidFill>
                <a:latin typeface="黑体" pitchFamily="2" charset="-122"/>
                <a:ea typeface="黑体" pitchFamily="2" charset="-122"/>
              </a:rPr>
              <a:t>操作系统识别</a:t>
            </a:r>
            <a:endParaRPr kumimoji="1" lang="zh-CN" altLang="en-US" sz="2400" b="1" dirty="0">
              <a:solidFill>
                <a:schemeClr val="hlink"/>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7" dur="5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blinds(horizontal)">
                                      <p:cBhvr>
                                        <p:cTn id="32" dur="500"/>
                                        <p:tgtEl>
                                          <p:spTgt spid="61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Effect transition="in" filter="blinds(horizontal)">
                                      <p:cBhvr>
                                        <p:cTn id="37" dur="500"/>
                                        <p:tgtEl>
                                          <p:spTgt spid="61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148"/>
                                        </p:tgtEl>
                                        <p:attrNameLst>
                                          <p:attrName>style.visibility</p:attrName>
                                        </p:attrNameLst>
                                      </p:cBhvr>
                                      <p:to>
                                        <p:strVal val="visible"/>
                                      </p:to>
                                    </p:set>
                                    <p:anim calcmode="lin" valueType="num">
                                      <p:cBhvr additive="base">
                                        <p:cTn id="42" dur="500" fill="hold"/>
                                        <p:tgtEl>
                                          <p:spTgt spid="6148"/>
                                        </p:tgtEl>
                                        <p:attrNameLst>
                                          <p:attrName>ppt_x</p:attrName>
                                        </p:attrNameLst>
                                      </p:cBhvr>
                                      <p:tavLst>
                                        <p:tav tm="0">
                                          <p:val>
                                            <p:strVal val="#ppt_x"/>
                                          </p:val>
                                        </p:tav>
                                        <p:tav tm="100000">
                                          <p:val>
                                            <p:strVal val="#ppt_x"/>
                                          </p:val>
                                        </p:tav>
                                      </p:tavLst>
                                    </p:anim>
                                    <p:anim calcmode="lin" valueType="num">
                                      <p:cBhvr additive="base">
                                        <p:cTn id="43"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6149"/>
                                        </p:tgtEl>
                                        <p:attrNameLst>
                                          <p:attrName>style.visibility</p:attrName>
                                        </p:attrNameLst>
                                      </p:cBhvr>
                                      <p:to>
                                        <p:strVal val="visible"/>
                                      </p:to>
                                    </p:set>
                                    <p:anim calcmode="lin" valueType="num">
                                      <p:cBhvr additive="base">
                                        <p:cTn id="48" dur="500" fill="hold"/>
                                        <p:tgtEl>
                                          <p:spTgt spid="6149"/>
                                        </p:tgtEl>
                                        <p:attrNameLst>
                                          <p:attrName>ppt_x</p:attrName>
                                        </p:attrNameLst>
                                      </p:cBhvr>
                                      <p:tavLst>
                                        <p:tav tm="0">
                                          <p:val>
                                            <p:strVal val="#ppt_x"/>
                                          </p:val>
                                        </p:tav>
                                        <p:tav tm="100000">
                                          <p:val>
                                            <p:strVal val="#ppt_x"/>
                                          </p:val>
                                        </p:tav>
                                      </p:tavLst>
                                    </p:anim>
                                    <p:anim calcmode="lin" valueType="num">
                                      <p:cBhvr additive="base">
                                        <p:cTn id="49"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6151"/>
                                        </p:tgtEl>
                                        <p:attrNameLst>
                                          <p:attrName>style.visibility</p:attrName>
                                        </p:attrNameLst>
                                      </p:cBhvr>
                                      <p:to>
                                        <p:strVal val="visible"/>
                                      </p:to>
                                    </p:set>
                                    <p:anim calcmode="lin" valueType="num">
                                      <p:cBhvr additive="base">
                                        <p:cTn id="54" dur="500" fill="hold"/>
                                        <p:tgtEl>
                                          <p:spTgt spid="6151"/>
                                        </p:tgtEl>
                                        <p:attrNameLst>
                                          <p:attrName>ppt_x</p:attrName>
                                        </p:attrNameLst>
                                      </p:cBhvr>
                                      <p:tavLst>
                                        <p:tav tm="0">
                                          <p:val>
                                            <p:strVal val="#ppt_x"/>
                                          </p:val>
                                        </p:tav>
                                        <p:tav tm="100000">
                                          <p:val>
                                            <p:strVal val="#ppt_x"/>
                                          </p:val>
                                        </p:tav>
                                      </p:tavLst>
                                    </p:anim>
                                    <p:anim calcmode="lin" valueType="num">
                                      <p:cBhvr additive="base">
                                        <p:cTn id="55"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6150"/>
                                        </p:tgtEl>
                                        <p:attrNameLst>
                                          <p:attrName>style.visibility</p:attrName>
                                        </p:attrNameLst>
                                      </p:cBhvr>
                                      <p:to>
                                        <p:strVal val="visible"/>
                                      </p:to>
                                    </p:set>
                                    <p:anim calcmode="lin" valueType="num">
                                      <p:cBhvr additive="base">
                                        <p:cTn id="60" dur="500" fill="hold"/>
                                        <p:tgtEl>
                                          <p:spTgt spid="6150"/>
                                        </p:tgtEl>
                                        <p:attrNameLst>
                                          <p:attrName>ppt_x</p:attrName>
                                        </p:attrNameLst>
                                      </p:cBhvr>
                                      <p:tavLst>
                                        <p:tav tm="0">
                                          <p:val>
                                            <p:strVal val="#ppt_x"/>
                                          </p:val>
                                        </p:tav>
                                        <p:tav tm="100000">
                                          <p:val>
                                            <p:strVal val="#ppt_x"/>
                                          </p:val>
                                        </p:tav>
                                      </p:tavLst>
                                    </p:anim>
                                    <p:anim calcmode="lin" valueType="num">
                                      <p:cBhvr additive="base">
                                        <p:cTn id="61"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9" grpId="0"/>
      <p:bldP spid="6150" grpId="0"/>
      <p:bldP spid="61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14374" y="130175"/>
            <a:ext cx="8258175" cy="792163"/>
          </a:xfrm>
        </p:spPr>
        <p:txBody>
          <a:bodyPr/>
          <a:lstStyle/>
          <a:p>
            <a:pPr eaLnBrk="1" hangingPunct="1"/>
            <a:r>
              <a:rPr lang="zh-CN" altLang="en-US" dirty="0" smtClean="0"/>
              <a:t>（一）</a:t>
            </a:r>
            <a:r>
              <a:rPr lang="en-US" altLang="zh-CN" dirty="0" smtClean="0"/>
              <a:t>TCP Connect</a:t>
            </a:r>
            <a:r>
              <a:rPr lang="zh-CN" altLang="en-US" dirty="0" smtClean="0"/>
              <a:t>扫描</a:t>
            </a:r>
            <a:r>
              <a:rPr lang="en-US" altLang="zh-CN" dirty="0" smtClean="0"/>
              <a:t>(1/2)</a:t>
            </a:r>
          </a:p>
        </p:txBody>
      </p:sp>
      <p:sp>
        <p:nvSpPr>
          <p:cNvPr id="24579" name="Rectangle 3"/>
          <p:cNvSpPr>
            <a:spLocks noGrp="1" noChangeArrowheads="1"/>
          </p:cNvSpPr>
          <p:nvPr>
            <p:ph type="body" idx="1"/>
          </p:nvPr>
        </p:nvSpPr>
        <p:spPr>
          <a:xfrm>
            <a:off x="514350" y="1362075"/>
            <a:ext cx="8229600" cy="4149725"/>
          </a:xfrm>
        </p:spPr>
        <p:txBody>
          <a:bodyPr/>
          <a:lstStyle/>
          <a:p>
            <a:pPr eaLnBrk="1" hangingPunct="1">
              <a:lnSpc>
                <a:spcPct val="150000"/>
              </a:lnSpc>
              <a:spcBef>
                <a:spcPts val="0"/>
              </a:spcBef>
            </a:pPr>
            <a:r>
              <a:rPr lang="zh-CN" altLang="en-US" dirty="0" smtClean="0"/>
              <a:t>尝试同目标端口建立正常的</a:t>
            </a:r>
            <a:r>
              <a:rPr lang="en-US" altLang="zh-CN" dirty="0" smtClean="0"/>
              <a:t>TCP</a:t>
            </a:r>
            <a:r>
              <a:rPr lang="zh-CN" altLang="en-US" dirty="0" smtClean="0"/>
              <a:t>连接</a:t>
            </a:r>
            <a:r>
              <a:rPr lang="en-US" altLang="zh-CN" dirty="0" smtClean="0"/>
              <a:t>(</a:t>
            </a:r>
            <a:r>
              <a:rPr lang="zh-CN" altLang="en-US" dirty="0" smtClean="0"/>
              <a:t>直接调用系统提供的</a:t>
            </a:r>
            <a:r>
              <a:rPr lang="en-US" altLang="zh-CN" dirty="0" smtClean="0"/>
              <a:t>connect(…)</a:t>
            </a:r>
            <a:r>
              <a:rPr lang="zh-CN" altLang="en-US" dirty="0" smtClean="0"/>
              <a:t>函数</a:t>
            </a:r>
            <a:r>
              <a:rPr lang="en-US" altLang="zh-CN" dirty="0" smtClean="0"/>
              <a:t>)</a:t>
            </a:r>
            <a:r>
              <a:rPr lang="zh-CN" altLang="en-US" dirty="0" smtClean="0"/>
              <a:t>。</a:t>
            </a:r>
          </a:p>
          <a:p>
            <a:pPr eaLnBrk="1" hangingPunct="1">
              <a:lnSpc>
                <a:spcPct val="150000"/>
              </a:lnSpc>
              <a:spcBef>
                <a:spcPts val="0"/>
              </a:spcBef>
            </a:pPr>
            <a:r>
              <a:rPr lang="zh-CN" altLang="en-US" dirty="0" smtClean="0"/>
              <a:t>连接建立成功</a:t>
            </a:r>
          </a:p>
          <a:p>
            <a:pPr lvl="1" eaLnBrk="1" hangingPunct="1">
              <a:lnSpc>
                <a:spcPct val="150000"/>
              </a:lnSpc>
              <a:spcBef>
                <a:spcPts val="0"/>
              </a:spcBef>
            </a:pPr>
            <a:r>
              <a:rPr lang="zh-CN" altLang="en-US" dirty="0" smtClean="0"/>
              <a:t>结论：目标端口开放</a:t>
            </a:r>
          </a:p>
          <a:p>
            <a:pPr eaLnBrk="1" hangingPunct="1">
              <a:lnSpc>
                <a:spcPct val="150000"/>
              </a:lnSpc>
              <a:spcBef>
                <a:spcPts val="0"/>
              </a:spcBef>
            </a:pPr>
            <a:r>
              <a:rPr lang="zh-CN" altLang="en-US" dirty="0" smtClean="0"/>
              <a:t>连接建立失败</a:t>
            </a:r>
          </a:p>
          <a:p>
            <a:pPr lvl="1" eaLnBrk="1" hangingPunct="1">
              <a:lnSpc>
                <a:spcPct val="150000"/>
              </a:lnSpc>
              <a:spcBef>
                <a:spcPts val="0"/>
              </a:spcBef>
            </a:pPr>
            <a:r>
              <a:rPr lang="zh-CN" altLang="en-US" dirty="0" smtClean="0"/>
              <a:t>结论：目标端口关闭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left)">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wipe(left)">
                                      <p:cBhvr>
                                        <p:cTn id="27"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66800" y="168275"/>
            <a:ext cx="7848600" cy="792163"/>
          </a:xfrm>
        </p:spPr>
        <p:txBody>
          <a:bodyPr/>
          <a:lstStyle/>
          <a:p>
            <a:pPr eaLnBrk="1" hangingPunct="1"/>
            <a:r>
              <a:rPr lang="en-US" altLang="zh-CN" dirty="0" smtClean="0"/>
              <a:t>TCP Connect</a:t>
            </a:r>
            <a:r>
              <a:rPr lang="zh-CN" altLang="en-US" dirty="0" smtClean="0"/>
              <a:t>扫描的特点</a:t>
            </a:r>
            <a:r>
              <a:rPr lang="en-US" altLang="zh-CN" dirty="0" smtClean="0"/>
              <a:t>(2/2)</a:t>
            </a:r>
          </a:p>
        </p:txBody>
      </p:sp>
      <p:sp>
        <p:nvSpPr>
          <p:cNvPr id="25603" name="Rectangle 3"/>
          <p:cNvSpPr>
            <a:spLocks noGrp="1" noChangeArrowheads="1"/>
          </p:cNvSpPr>
          <p:nvPr>
            <p:ph type="body" idx="1"/>
          </p:nvPr>
        </p:nvSpPr>
        <p:spPr/>
        <p:txBody>
          <a:bodyPr/>
          <a:lstStyle/>
          <a:p>
            <a:pPr eaLnBrk="1" hangingPunct="1">
              <a:lnSpc>
                <a:spcPct val="150000"/>
              </a:lnSpc>
              <a:spcBef>
                <a:spcPts val="0"/>
              </a:spcBef>
            </a:pPr>
            <a:r>
              <a:rPr lang="zh-CN" altLang="en-US" dirty="0" smtClean="0"/>
              <a:t>优点</a:t>
            </a:r>
          </a:p>
          <a:p>
            <a:pPr lvl="1" eaLnBrk="1" hangingPunct="1">
              <a:lnSpc>
                <a:spcPct val="150000"/>
              </a:lnSpc>
              <a:spcBef>
                <a:spcPts val="0"/>
              </a:spcBef>
            </a:pPr>
            <a:r>
              <a:rPr lang="zh-CN" altLang="en-US" dirty="0" smtClean="0"/>
              <a:t>稳定可靠，不需要特殊的权限。</a:t>
            </a:r>
          </a:p>
          <a:p>
            <a:pPr eaLnBrk="1" hangingPunct="1">
              <a:lnSpc>
                <a:spcPct val="150000"/>
              </a:lnSpc>
              <a:spcBef>
                <a:spcPts val="0"/>
              </a:spcBef>
            </a:pPr>
            <a:r>
              <a:rPr lang="zh-CN" altLang="en-US" dirty="0" smtClean="0"/>
              <a:t>缺点</a:t>
            </a:r>
          </a:p>
          <a:p>
            <a:pPr lvl="1" eaLnBrk="1" hangingPunct="1">
              <a:lnSpc>
                <a:spcPct val="150000"/>
              </a:lnSpc>
              <a:spcBef>
                <a:spcPts val="0"/>
              </a:spcBef>
            </a:pPr>
            <a:r>
              <a:rPr lang="zh-CN" altLang="en-US" dirty="0" smtClean="0"/>
              <a:t>扫描方式不隐蔽，服务器会记录下客户机的连接行为。</a:t>
            </a:r>
          </a:p>
          <a:p>
            <a:pPr eaLnBrk="1" hangingPunct="1">
              <a:lnSpc>
                <a:spcPct val="150000"/>
              </a:lnSpc>
              <a:spcBef>
                <a:spcPts val="0"/>
              </a:spcBef>
            </a:pPr>
            <a:r>
              <a:rPr lang="zh-CN" altLang="en-US" dirty="0" smtClean="0"/>
              <a:t>如何隐藏扫描行为？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0" dur="500"/>
                                        <p:tgtEl>
                                          <p:spTgt spid="256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5" dur="500"/>
                                        <p:tgtEl>
                                          <p:spTgt spid="2560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zh-CN" altLang="en-US" smtClean="0"/>
              <a:t>（二）</a:t>
            </a:r>
            <a:r>
              <a:rPr lang="en-US" altLang="zh-CN" smtClean="0"/>
              <a:t>SYN</a:t>
            </a:r>
            <a:r>
              <a:rPr lang="zh-CN" altLang="en-US" smtClean="0"/>
              <a:t>扫描</a:t>
            </a:r>
            <a:r>
              <a:rPr lang="en-US" altLang="zh-CN" smtClean="0"/>
              <a:t>(1/3)</a:t>
            </a:r>
          </a:p>
        </p:txBody>
      </p:sp>
      <p:graphicFrame>
        <p:nvGraphicFramePr>
          <p:cNvPr id="9218" name="Object 3"/>
          <p:cNvGraphicFramePr>
            <a:graphicFrameLocks noChangeAspect="1"/>
          </p:cNvGraphicFramePr>
          <p:nvPr/>
        </p:nvGraphicFramePr>
        <p:xfrm>
          <a:off x="1835150" y="1819275"/>
          <a:ext cx="1147763" cy="1052513"/>
        </p:xfrm>
        <a:graphic>
          <a:graphicData uri="http://schemas.openxmlformats.org/presentationml/2006/ole">
            <mc:AlternateContent xmlns:mc="http://schemas.openxmlformats.org/markup-compatibility/2006">
              <mc:Choice xmlns:v="urn:schemas-microsoft-com:vml" Requires="v">
                <p:oleObj spid="_x0000_s6168" name="Visio" r:id="rId3" imgW="1897570" imgH="1739551" progId="">
                  <p:embed/>
                </p:oleObj>
              </mc:Choice>
              <mc:Fallback>
                <p:oleObj name="Visio" r:id="rId3" imgW="1897570" imgH="1739551"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819275"/>
                        <a:ext cx="1147763"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8" name="Line 4"/>
          <p:cNvSpPr>
            <a:spLocks noChangeShapeType="1"/>
          </p:cNvSpPr>
          <p:nvPr/>
        </p:nvSpPr>
        <p:spPr bwMode="auto">
          <a:xfrm rot="231658">
            <a:off x="2481263" y="3270250"/>
            <a:ext cx="3849687" cy="1588"/>
          </a:xfrm>
          <a:prstGeom prst="line">
            <a:avLst/>
          </a:prstGeom>
          <a:noFill/>
          <a:ln w="76200">
            <a:solidFill>
              <a:srgbClr val="800000"/>
            </a:solidFill>
            <a:round/>
            <a:headEnd/>
            <a:tailEnd type="triangle" w="med" len="med"/>
          </a:ln>
        </p:spPr>
        <p:txBody>
          <a:bodyPr wrap="none" anchor="ctr"/>
          <a:lstStyle/>
          <a:p>
            <a:endParaRPr lang="zh-CN" altLang="en-US"/>
          </a:p>
        </p:txBody>
      </p:sp>
      <p:sp>
        <p:nvSpPr>
          <p:cNvPr id="26629" name="Rectangle 5"/>
          <p:cNvSpPr>
            <a:spLocks noChangeArrowheads="1"/>
          </p:cNvSpPr>
          <p:nvPr/>
        </p:nvSpPr>
        <p:spPr bwMode="auto">
          <a:xfrm rot="231492">
            <a:off x="4025900" y="2863850"/>
            <a:ext cx="690563"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rgbClr val="000000"/>
                </a:solidFill>
                <a:latin typeface="Times New Roman" pitchFamily="18" charset="0"/>
              </a:rPr>
              <a:t>SYN</a:t>
            </a:r>
          </a:p>
        </p:txBody>
      </p:sp>
      <p:sp>
        <p:nvSpPr>
          <p:cNvPr id="9223" name="Rectangle 6"/>
          <p:cNvSpPr>
            <a:spLocks noChangeArrowheads="1"/>
          </p:cNvSpPr>
          <p:nvPr/>
        </p:nvSpPr>
        <p:spPr bwMode="auto">
          <a:xfrm>
            <a:off x="5954713" y="1458913"/>
            <a:ext cx="925512"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solidFill>
                  <a:srgbClr val="000000"/>
                </a:solidFill>
                <a:latin typeface="Times New Roman" pitchFamily="18" charset="0"/>
              </a:rPr>
              <a:t>主机 </a:t>
            </a:r>
            <a:r>
              <a:rPr kumimoji="1" lang="en-US" altLang="zh-CN" sz="2000" b="1">
                <a:solidFill>
                  <a:srgbClr val="000000"/>
                </a:solidFill>
                <a:latin typeface="Times New Roman" pitchFamily="18" charset="0"/>
              </a:rPr>
              <a:t>B</a:t>
            </a:r>
          </a:p>
        </p:txBody>
      </p:sp>
      <p:sp>
        <p:nvSpPr>
          <p:cNvPr id="26631" name="Line 7"/>
          <p:cNvSpPr>
            <a:spLocks noChangeShapeType="1"/>
          </p:cNvSpPr>
          <p:nvPr/>
        </p:nvSpPr>
        <p:spPr bwMode="auto">
          <a:xfrm rot="21368342" flipH="1">
            <a:off x="2411413" y="4032250"/>
            <a:ext cx="3851275" cy="1588"/>
          </a:xfrm>
          <a:prstGeom prst="line">
            <a:avLst/>
          </a:prstGeom>
          <a:noFill/>
          <a:ln w="76200">
            <a:solidFill>
              <a:srgbClr val="0000FF"/>
            </a:solidFill>
            <a:round/>
            <a:headEnd/>
            <a:tailEnd type="triangle" w="med" len="med"/>
          </a:ln>
        </p:spPr>
        <p:txBody>
          <a:bodyPr wrap="none" anchor="ctr"/>
          <a:lstStyle/>
          <a:p>
            <a:endParaRPr lang="zh-CN" altLang="en-US"/>
          </a:p>
        </p:txBody>
      </p:sp>
      <p:sp>
        <p:nvSpPr>
          <p:cNvPr id="26632" name="Rectangle 8"/>
          <p:cNvSpPr>
            <a:spLocks noChangeArrowheads="1"/>
          </p:cNvSpPr>
          <p:nvPr/>
        </p:nvSpPr>
        <p:spPr bwMode="auto">
          <a:xfrm rot="21368508" flipH="1">
            <a:off x="3719513" y="3614738"/>
            <a:ext cx="1382712"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rgbClr val="000000"/>
                </a:solidFill>
                <a:latin typeface="Times New Roman" pitchFamily="18" charset="0"/>
              </a:rPr>
              <a:t>SYN, ACK</a:t>
            </a:r>
          </a:p>
        </p:txBody>
      </p:sp>
      <p:sp>
        <p:nvSpPr>
          <p:cNvPr id="26633" name="Line 9"/>
          <p:cNvSpPr>
            <a:spLocks noChangeShapeType="1"/>
          </p:cNvSpPr>
          <p:nvPr/>
        </p:nvSpPr>
        <p:spPr bwMode="auto">
          <a:xfrm rot="231658">
            <a:off x="2449513" y="4902200"/>
            <a:ext cx="3851275" cy="1588"/>
          </a:xfrm>
          <a:prstGeom prst="line">
            <a:avLst/>
          </a:prstGeom>
          <a:noFill/>
          <a:ln w="76200">
            <a:solidFill>
              <a:srgbClr val="800000"/>
            </a:solidFill>
            <a:round/>
            <a:headEnd/>
            <a:tailEnd type="triangle" w="med" len="med"/>
          </a:ln>
        </p:spPr>
        <p:txBody>
          <a:bodyPr wrap="none" anchor="ctr"/>
          <a:lstStyle/>
          <a:p>
            <a:endParaRPr lang="zh-CN" altLang="en-US"/>
          </a:p>
        </p:txBody>
      </p:sp>
      <p:sp>
        <p:nvSpPr>
          <p:cNvPr id="26634" name="Rectangle 10"/>
          <p:cNvSpPr>
            <a:spLocks noChangeArrowheads="1"/>
          </p:cNvSpPr>
          <p:nvPr/>
        </p:nvSpPr>
        <p:spPr bwMode="auto">
          <a:xfrm rot="167414">
            <a:off x="4067175" y="4483100"/>
            <a:ext cx="67627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rgbClr val="000000"/>
                </a:solidFill>
                <a:latin typeface="Times New Roman" pitchFamily="18" charset="0"/>
              </a:rPr>
              <a:t>RST</a:t>
            </a:r>
            <a:endParaRPr kumimoji="1" lang="en-US" altLang="zh-CN" sz="2000" b="1">
              <a:solidFill>
                <a:srgbClr val="000000"/>
              </a:solidFill>
              <a:latin typeface="Times New Roman" pitchFamily="18" charset="0"/>
              <a:sym typeface="Symbol" pitchFamily="18" charset="2"/>
            </a:endParaRPr>
          </a:p>
        </p:txBody>
      </p:sp>
      <p:sp>
        <p:nvSpPr>
          <p:cNvPr id="9228" name="Rectangle 11"/>
          <p:cNvSpPr>
            <a:spLocks noChangeArrowheads="1"/>
          </p:cNvSpPr>
          <p:nvPr/>
        </p:nvSpPr>
        <p:spPr bwMode="auto">
          <a:xfrm>
            <a:off x="2005013" y="1458913"/>
            <a:ext cx="939800"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solidFill>
                  <a:srgbClr val="000000"/>
                </a:solidFill>
                <a:latin typeface="Times New Roman" pitchFamily="18" charset="0"/>
              </a:rPr>
              <a:t>主机 </a:t>
            </a:r>
            <a:r>
              <a:rPr kumimoji="1" lang="en-US" altLang="zh-CN" sz="2000" b="1">
                <a:solidFill>
                  <a:srgbClr val="000000"/>
                </a:solidFill>
                <a:latin typeface="Times New Roman" pitchFamily="18" charset="0"/>
              </a:rPr>
              <a:t>A</a:t>
            </a:r>
          </a:p>
        </p:txBody>
      </p:sp>
      <p:graphicFrame>
        <p:nvGraphicFramePr>
          <p:cNvPr id="9219" name="Object 12"/>
          <p:cNvGraphicFramePr>
            <a:graphicFrameLocks noChangeAspect="1"/>
          </p:cNvGraphicFramePr>
          <p:nvPr/>
        </p:nvGraphicFramePr>
        <p:xfrm>
          <a:off x="5795963" y="1819275"/>
          <a:ext cx="1152525" cy="1057275"/>
        </p:xfrm>
        <a:graphic>
          <a:graphicData uri="http://schemas.openxmlformats.org/presentationml/2006/ole">
            <mc:AlternateContent xmlns:mc="http://schemas.openxmlformats.org/markup-compatibility/2006">
              <mc:Choice xmlns:v="urn:schemas-microsoft-com:vml" Requires="v">
                <p:oleObj spid="_x0000_s6169" name="Visio" r:id="rId5" imgW="1897570" imgH="1739551" progId="">
                  <p:embed/>
                </p:oleObj>
              </mc:Choice>
              <mc:Fallback>
                <p:oleObj name="Visio" r:id="rId5" imgW="1897570" imgH="1739551"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819275"/>
                        <a:ext cx="11525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7" name="Text Box 13"/>
          <p:cNvSpPr txBox="1">
            <a:spLocks noChangeArrowheads="1"/>
          </p:cNvSpPr>
          <p:nvPr/>
        </p:nvSpPr>
        <p:spPr bwMode="auto">
          <a:xfrm>
            <a:off x="3046413" y="5418138"/>
            <a:ext cx="2328862"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结论：端口开放</a:t>
            </a:r>
          </a:p>
        </p:txBody>
      </p:sp>
      <p:sp>
        <p:nvSpPr>
          <p:cNvPr id="9230" name="Text Box 14"/>
          <p:cNvSpPr txBox="1">
            <a:spLocks noChangeArrowheads="1"/>
          </p:cNvSpPr>
          <p:nvPr/>
        </p:nvSpPr>
        <p:spPr bwMode="auto">
          <a:xfrm>
            <a:off x="6300788" y="3160713"/>
            <a:ext cx="1409700"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目标端口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wipe(left)">
                                      <p:cBhvr>
                                        <p:cTn id="7" dur="1000"/>
                                        <p:tgtEl>
                                          <p:spTgt spid="266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628"/>
                                        </p:tgtEl>
                                        <p:attrNameLst>
                                          <p:attrName>style.visibility</p:attrName>
                                        </p:attrNameLst>
                                      </p:cBhvr>
                                      <p:to>
                                        <p:strVal val="visible"/>
                                      </p:to>
                                    </p:set>
                                    <p:animEffect transition="in" filter="wipe(left)">
                                      <p:cBhvr>
                                        <p:cTn id="10" dur="1000"/>
                                        <p:tgtEl>
                                          <p:spTgt spid="266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26631"/>
                                        </p:tgtEl>
                                        <p:attrNameLst>
                                          <p:attrName>style.visibility</p:attrName>
                                        </p:attrNameLst>
                                      </p:cBhvr>
                                      <p:to>
                                        <p:strVal val="visible"/>
                                      </p:to>
                                    </p:set>
                                    <p:animEffect transition="in" filter="wipe(right)">
                                      <p:cBhvr>
                                        <p:cTn id="15" dur="1000"/>
                                        <p:tgtEl>
                                          <p:spTgt spid="2663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6632"/>
                                        </p:tgtEl>
                                        <p:attrNameLst>
                                          <p:attrName>style.visibility</p:attrName>
                                        </p:attrNameLst>
                                      </p:cBhvr>
                                      <p:to>
                                        <p:strVal val="visible"/>
                                      </p:to>
                                    </p:set>
                                    <p:animEffect transition="in" filter="wipe(right)">
                                      <p:cBhvr>
                                        <p:cTn id="18" dur="1000"/>
                                        <p:tgtEl>
                                          <p:spTgt spid="2663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6637"/>
                                        </p:tgtEl>
                                        <p:attrNameLst>
                                          <p:attrName>style.visibility</p:attrName>
                                        </p:attrNameLst>
                                      </p:cBhvr>
                                      <p:to>
                                        <p:strVal val="visible"/>
                                      </p:to>
                                    </p:set>
                                    <p:animEffect transition="in" filter="blinds(horizontal)">
                                      <p:cBhvr>
                                        <p:cTn id="23" dur="500"/>
                                        <p:tgtEl>
                                          <p:spTgt spid="2663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6633"/>
                                        </p:tgtEl>
                                        <p:attrNameLst>
                                          <p:attrName>style.visibility</p:attrName>
                                        </p:attrNameLst>
                                      </p:cBhvr>
                                      <p:to>
                                        <p:strVal val="visible"/>
                                      </p:to>
                                    </p:set>
                                    <p:animEffect transition="in" filter="wipe(left)">
                                      <p:cBhvr>
                                        <p:cTn id="28" dur="1000"/>
                                        <p:tgtEl>
                                          <p:spTgt spid="2663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6634"/>
                                        </p:tgtEl>
                                        <p:attrNameLst>
                                          <p:attrName>style.visibility</p:attrName>
                                        </p:attrNameLst>
                                      </p:cBhvr>
                                      <p:to>
                                        <p:strVal val="visible"/>
                                      </p:to>
                                    </p:set>
                                    <p:animEffect transition="in" filter="wipe(left)">
                                      <p:cBhvr>
                                        <p:cTn id="31" dur="1000"/>
                                        <p:tgtEl>
                                          <p:spTgt spid="26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p:bldP spid="26631" grpId="0" animBg="1"/>
      <p:bldP spid="26632" grpId="0"/>
      <p:bldP spid="26633" grpId="0" animBg="1"/>
      <p:bldP spid="26634" grpId="0"/>
      <p:bldP spid="266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noFill/>
        </p:spPr>
        <p:txBody>
          <a:bodyPr/>
          <a:lstStyle/>
          <a:p>
            <a:pPr eaLnBrk="1" hangingPunct="1"/>
            <a:r>
              <a:rPr lang="en-US" altLang="zh-CN" smtClean="0"/>
              <a:t>SYN</a:t>
            </a:r>
            <a:r>
              <a:rPr lang="zh-CN" altLang="en-US" smtClean="0"/>
              <a:t>扫描</a:t>
            </a:r>
            <a:r>
              <a:rPr lang="en-US" altLang="zh-CN" smtClean="0"/>
              <a:t>(2/3)</a:t>
            </a:r>
          </a:p>
        </p:txBody>
      </p:sp>
      <p:graphicFrame>
        <p:nvGraphicFramePr>
          <p:cNvPr id="10242" name="Object 3"/>
          <p:cNvGraphicFramePr>
            <a:graphicFrameLocks noChangeAspect="1"/>
          </p:cNvGraphicFramePr>
          <p:nvPr/>
        </p:nvGraphicFramePr>
        <p:xfrm>
          <a:off x="1835150" y="1895475"/>
          <a:ext cx="1147763" cy="1052513"/>
        </p:xfrm>
        <a:graphic>
          <a:graphicData uri="http://schemas.openxmlformats.org/presentationml/2006/ole">
            <mc:AlternateContent xmlns:mc="http://schemas.openxmlformats.org/markup-compatibility/2006">
              <mc:Choice xmlns:v="urn:schemas-microsoft-com:vml" Requires="v">
                <p:oleObj spid="_x0000_s7192" name="Visio" r:id="rId3" imgW="1897570" imgH="1739551" progId="">
                  <p:embed/>
                </p:oleObj>
              </mc:Choice>
              <mc:Fallback>
                <p:oleObj name="Visio" r:id="rId3" imgW="1897570" imgH="1739551"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895475"/>
                        <a:ext cx="1147763"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2" name="Line 4"/>
          <p:cNvSpPr>
            <a:spLocks noChangeShapeType="1"/>
          </p:cNvSpPr>
          <p:nvPr/>
        </p:nvSpPr>
        <p:spPr bwMode="auto">
          <a:xfrm rot="231658">
            <a:off x="2481263" y="3346450"/>
            <a:ext cx="3849687" cy="1588"/>
          </a:xfrm>
          <a:prstGeom prst="line">
            <a:avLst/>
          </a:prstGeom>
          <a:noFill/>
          <a:ln w="76200">
            <a:solidFill>
              <a:srgbClr val="800000"/>
            </a:solidFill>
            <a:round/>
            <a:headEnd/>
            <a:tailEnd type="triangle" w="med" len="med"/>
          </a:ln>
        </p:spPr>
        <p:txBody>
          <a:bodyPr wrap="none" anchor="ctr"/>
          <a:lstStyle/>
          <a:p>
            <a:endParaRPr lang="zh-CN" altLang="en-US"/>
          </a:p>
        </p:txBody>
      </p:sp>
      <p:sp>
        <p:nvSpPr>
          <p:cNvPr id="27653" name="Rectangle 5"/>
          <p:cNvSpPr>
            <a:spLocks noChangeArrowheads="1"/>
          </p:cNvSpPr>
          <p:nvPr/>
        </p:nvSpPr>
        <p:spPr bwMode="auto">
          <a:xfrm rot="231492">
            <a:off x="4025900" y="2940050"/>
            <a:ext cx="690563"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rgbClr val="000000"/>
                </a:solidFill>
                <a:latin typeface="Times New Roman" pitchFamily="18" charset="0"/>
              </a:rPr>
              <a:t>SYN</a:t>
            </a:r>
          </a:p>
        </p:txBody>
      </p:sp>
      <p:sp>
        <p:nvSpPr>
          <p:cNvPr id="10247" name="Rectangle 6"/>
          <p:cNvSpPr>
            <a:spLocks noChangeArrowheads="1"/>
          </p:cNvSpPr>
          <p:nvPr/>
        </p:nvSpPr>
        <p:spPr bwMode="auto">
          <a:xfrm>
            <a:off x="5954713" y="1535113"/>
            <a:ext cx="925512"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solidFill>
                  <a:srgbClr val="000000"/>
                </a:solidFill>
                <a:latin typeface="Times New Roman" pitchFamily="18" charset="0"/>
              </a:rPr>
              <a:t>主机 </a:t>
            </a:r>
            <a:r>
              <a:rPr kumimoji="1" lang="en-US" altLang="zh-CN" sz="2000" b="1">
                <a:solidFill>
                  <a:srgbClr val="000000"/>
                </a:solidFill>
                <a:latin typeface="Times New Roman" pitchFamily="18" charset="0"/>
              </a:rPr>
              <a:t>B</a:t>
            </a:r>
          </a:p>
        </p:txBody>
      </p:sp>
      <p:sp>
        <p:nvSpPr>
          <p:cNvPr id="27655" name="Line 7"/>
          <p:cNvSpPr>
            <a:spLocks noChangeShapeType="1"/>
          </p:cNvSpPr>
          <p:nvPr/>
        </p:nvSpPr>
        <p:spPr bwMode="auto">
          <a:xfrm rot="21368342" flipH="1">
            <a:off x="2411413" y="4108450"/>
            <a:ext cx="3851275" cy="1588"/>
          </a:xfrm>
          <a:prstGeom prst="line">
            <a:avLst/>
          </a:prstGeom>
          <a:noFill/>
          <a:ln w="76200">
            <a:solidFill>
              <a:srgbClr val="0000FF"/>
            </a:solidFill>
            <a:round/>
            <a:headEnd/>
            <a:tailEnd type="triangle" w="med" len="med"/>
          </a:ln>
        </p:spPr>
        <p:txBody>
          <a:bodyPr wrap="none" anchor="ctr"/>
          <a:lstStyle/>
          <a:p>
            <a:endParaRPr lang="zh-CN" altLang="en-US"/>
          </a:p>
        </p:txBody>
      </p:sp>
      <p:sp>
        <p:nvSpPr>
          <p:cNvPr id="27656" name="Rectangle 8"/>
          <p:cNvSpPr>
            <a:spLocks noChangeArrowheads="1"/>
          </p:cNvSpPr>
          <p:nvPr/>
        </p:nvSpPr>
        <p:spPr bwMode="auto">
          <a:xfrm rot="21368508" flipH="1">
            <a:off x="3924300" y="3716338"/>
            <a:ext cx="67627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rgbClr val="000000"/>
                </a:solidFill>
                <a:latin typeface="Times New Roman" pitchFamily="18" charset="0"/>
              </a:rPr>
              <a:t>RST</a:t>
            </a:r>
          </a:p>
        </p:txBody>
      </p:sp>
      <p:sp>
        <p:nvSpPr>
          <p:cNvPr id="10250" name="Rectangle 9"/>
          <p:cNvSpPr>
            <a:spLocks noChangeArrowheads="1"/>
          </p:cNvSpPr>
          <p:nvPr/>
        </p:nvSpPr>
        <p:spPr bwMode="auto">
          <a:xfrm>
            <a:off x="2005013" y="1535113"/>
            <a:ext cx="939800"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solidFill>
                  <a:srgbClr val="000000"/>
                </a:solidFill>
                <a:latin typeface="Times New Roman" pitchFamily="18" charset="0"/>
              </a:rPr>
              <a:t>主机 </a:t>
            </a:r>
            <a:r>
              <a:rPr kumimoji="1" lang="en-US" altLang="zh-CN" sz="2000" b="1">
                <a:solidFill>
                  <a:srgbClr val="000000"/>
                </a:solidFill>
                <a:latin typeface="Times New Roman" pitchFamily="18" charset="0"/>
              </a:rPr>
              <a:t>A</a:t>
            </a:r>
          </a:p>
        </p:txBody>
      </p:sp>
      <p:graphicFrame>
        <p:nvGraphicFramePr>
          <p:cNvPr id="10243" name="Object 10"/>
          <p:cNvGraphicFramePr>
            <a:graphicFrameLocks noChangeAspect="1"/>
          </p:cNvGraphicFramePr>
          <p:nvPr/>
        </p:nvGraphicFramePr>
        <p:xfrm>
          <a:off x="5795963" y="1895475"/>
          <a:ext cx="1152525" cy="1057275"/>
        </p:xfrm>
        <a:graphic>
          <a:graphicData uri="http://schemas.openxmlformats.org/presentationml/2006/ole">
            <mc:AlternateContent xmlns:mc="http://schemas.openxmlformats.org/markup-compatibility/2006">
              <mc:Choice xmlns:v="urn:schemas-microsoft-com:vml" Requires="v">
                <p:oleObj spid="_x0000_s7193" name="Visio" r:id="rId5" imgW="1897570" imgH="1739551" progId="">
                  <p:embed/>
                </p:oleObj>
              </mc:Choice>
              <mc:Fallback>
                <p:oleObj name="Visio" r:id="rId5" imgW="1897570" imgH="1739551"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895475"/>
                        <a:ext cx="11525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9" name="Text Box 11"/>
          <p:cNvSpPr txBox="1">
            <a:spLocks noChangeArrowheads="1"/>
          </p:cNvSpPr>
          <p:nvPr/>
        </p:nvSpPr>
        <p:spPr bwMode="auto">
          <a:xfrm>
            <a:off x="3046413" y="5494338"/>
            <a:ext cx="2328862"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结论：端口关闭</a:t>
            </a:r>
          </a:p>
        </p:txBody>
      </p:sp>
      <p:sp>
        <p:nvSpPr>
          <p:cNvPr id="10252" name="Text Box 12"/>
          <p:cNvSpPr txBox="1">
            <a:spLocks noChangeArrowheads="1"/>
          </p:cNvSpPr>
          <p:nvPr/>
        </p:nvSpPr>
        <p:spPr bwMode="auto">
          <a:xfrm>
            <a:off x="6300788" y="3236913"/>
            <a:ext cx="1409700"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目标端口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left)">
                                      <p:cBhvr>
                                        <p:cTn id="7" dur="1000"/>
                                        <p:tgtEl>
                                          <p:spTgt spid="2765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652"/>
                                        </p:tgtEl>
                                        <p:attrNameLst>
                                          <p:attrName>style.visibility</p:attrName>
                                        </p:attrNameLst>
                                      </p:cBhvr>
                                      <p:to>
                                        <p:strVal val="visible"/>
                                      </p:to>
                                    </p:set>
                                    <p:animEffect transition="in" filter="wipe(left)">
                                      <p:cBhvr>
                                        <p:cTn id="10" dur="1000"/>
                                        <p:tgtEl>
                                          <p:spTgt spid="2765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27655"/>
                                        </p:tgtEl>
                                        <p:attrNameLst>
                                          <p:attrName>style.visibility</p:attrName>
                                        </p:attrNameLst>
                                      </p:cBhvr>
                                      <p:to>
                                        <p:strVal val="visible"/>
                                      </p:to>
                                    </p:set>
                                    <p:animEffect transition="in" filter="wipe(right)">
                                      <p:cBhvr>
                                        <p:cTn id="15" dur="1000"/>
                                        <p:tgtEl>
                                          <p:spTgt spid="2765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7656"/>
                                        </p:tgtEl>
                                        <p:attrNameLst>
                                          <p:attrName>style.visibility</p:attrName>
                                        </p:attrNameLst>
                                      </p:cBhvr>
                                      <p:to>
                                        <p:strVal val="visible"/>
                                      </p:to>
                                    </p:set>
                                    <p:animEffect transition="in" filter="wipe(right)">
                                      <p:cBhvr>
                                        <p:cTn id="18" dur="1000"/>
                                        <p:tgtEl>
                                          <p:spTgt spid="2765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659"/>
                                        </p:tgtEl>
                                        <p:attrNameLst>
                                          <p:attrName>style.visibility</p:attrName>
                                        </p:attrNameLst>
                                      </p:cBhvr>
                                      <p:to>
                                        <p:strVal val="visible"/>
                                      </p:to>
                                    </p:set>
                                    <p:animEffect transition="in" filter="blinds(horizontal)">
                                      <p:cBhvr>
                                        <p:cTn id="23"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P spid="27653" grpId="0"/>
      <p:bldP spid="27655" grpId="0" animBg="1"/>
      <p:bldP spid="27656" grpId="0"/>
      <p:bldP spid="2765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t>SYN</a:t>
            </a:r>
            <a:r>
              <a:rPr lang="zh-CN" altLang="en-US" smtClean="0"/>
              <a:t>扫描的特点</a:t>
            </a:r>
            <a:r>
              <a:rPr lang="en-US" altLang="zh-CN" smtClean="0"/>
              <a:t>(3/3)</a:t>
            </a:r>
          </a:p>
        </p:txBody>
      </p:sp>
      <p:sp>
        <p:nvSpPr>
          <p:cNvPr id="28675" name="Rectangle 3"/>
          <p:cNvSpPr>
            <a:spLocks noGrp="1" noChangeArrowheads="1"/>
          </p:cNvSpPr>
          <p:nvPr>
            <p:ph type="body" idx="1"/>
          </p:nvPr>
        </p:nvSpPr>
        <p:spPr/>
        <p:txBody>
          <a:bodyPr/>
          <a:lstStyle/>
          <a:p>
            <a:pPr eaLnBrk="1" hangingPunct="1">
              <a:lnSpc>
                <a:spcPct val="150000"/>
              </a:lnSpc>
              <a:spcBef>
                <a:spcPts val="0"/>
              </a:spcBef>
            </a:pPr>
            <a:r>
              <a:rPr lang="zh-CN" altLang="en-US" dirty="0" smtClean="0"/>
              <a:t>优点</a:t>
            </a:r>
          </a:p>
          <a:p>
            <a:pPr lvl="1" eaLnBrk="1" hangingPunct="1">
              <a:lnSpc>
                <a:spcPct val="150000"/>
              </a:lnSpc>
              <a:spcBef>
                <a:spcPts val="0"/>
              </a:spcBef>
            </a:pPr>
            <a:r>
              <a:rPr lang="zh-CN" altLang="en-US" dirty="0" smtClean="0"/>
              <a:t>很少有系统会记录这样的行为。</a:t>
            </a:r>
          </a:p>
          <a:p>
            <a:pPr eaLnBrk="1" hangingPunct="1">
              <a:lnSpc>
                <a:spcPct val="150000"/>
              </a:lnSpc>
              <a:spcBef>
                <a:spcPts val="0"/>
              </a:spcBef>
            </a:pPr>
            <a:r>
              <a:rPr lang="zh-CN" altLang="en-US" dirty="0" smtClean="0"/>
              <a:t>缺点</a:t>
            </a:r>
          </a:p>
          <a:p>
            <a:pPr lvl="1" eaLnBrk="1" hangingPunct="1">
              <a:lnSpc>
                <a:spcPct val="150000"/>
              </a:lnSpc>
              <a:spcBef>
                <a:spcPts val="0"/>
              </a:spcBef>
            </a:pPr>
            <a:r>
              <a:rPr lang="zh-CN" altLang="en-US" dirty="0" smtClean="0"/>
              <a:t>需要管理员权限才可以构造这样的</a:t>
            </a:r>
            <a:r>
              <a:rPr lang="en-US" altLang="zh-CN" dirty="0" smtClean="0"/>
              <a:t>SYN</a:t>
            </a:r>
            <a:r>
              <a:rPr lang="zh-CN" altLang="en-US" dirty="0" smtClean="0"/>
              <a:t>数据包。</a:t>
            </a:r>
          </a:p>
          <a:p>
            <a:pPr eaLnBrk="1" hangingPunct="1">
              <a:lnSpc>
                <a:spcPct val="150000"/>
              </a:lnSpc>
              <a:spcBef>
                <a:spcPts val="0"/>
              </a:spcBef>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0" dur="500"/>
                                        <p:tgtEl>
                                          <p:spTgt spid="286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5" dur="500"/>
                                        <p:tgtEl>
                                          <p:spTgt spid="2867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18"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zh-CN" altLang="en-US" smtClean="0"/>
              <a:t>（三）</a:t>
            </a:r>
            <a:r>
              <a:rPr lang="en-US" altLang="zh-CN" smtClean="0"/>
              <a:t>FIN</a:t>
            </a:r>
            <a:r>
              <a:rPr lang="zh-CN" altLang="en-US" smtClean="0"/>
              <a:t>扫描</a:t>
            </a:r>
            <a:r>
              <a:rPr lang="en-US" altLang="zh-CN" smtClean="0"/>
              <a:t>(1/3)</a:t>
            </a:r>
          </a:p>
        </p:txBody>
      </p:sp>
      <p:graphicFrame>
        <p:nvGraphicFramePr>
          <p:cNvPr id="11266" name="Object 3"/>
          <p:cNvGraphicFramePr>
            <a:graphicFrameLocks noChangeAspect="1"/>
          </p:cNvGraphicFramePr>
          <p:nvPr/>
        </p:nvGraphicFramePr>
        <p:xfrm>
          <a:off x="1835150" y="1714500"/>
          <a:ext cx="1147763" cy="1052513"/>
        </p:xfrm>
        <a:graphic>
          <a:graphicData uri="http://schemas.openxmlformats.org/presentationml/2006/ole">
            <mc:AlternateContent xmlns:mc="http://schemas.openxmlformats.org/markup-compatibility/2006">
              <mc:Choice xmlns:v="urn:schemas-microsoft-com:vml" Requires="v">
                <p:oleObj spid="_x0000_s8216" name="Visio" r:id="rId3" imgW="1897570" imgH="1739551" progId="">
                  <p:embed/>
                </p:oleObj>
              </mc:Choice>
              <mc:Fallback>
                <p:oleObj name="Visio" r:id="rId3" imgW="1897570" imgH="1739551"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714500"/>
                        <a:ext cx="1147763"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0" name="Line 4"/>
          <p:cNvSpPr>
            <a:spLocks noChangeShapeType="1"/>
          </p:cNvSpPr>
          <p:nvPr/>
        </p:nvSpPr>
        <p:spPr bwMode="auto">
          <a:xfrm rot="231658">
            <a:off x="2481263" y="3165475"/>
            <a:ext cx="3849687" cy="1588"/>
          </a:xfrm>
          <a:prstGeom prst="line">
            <a:avLst/>
          </a:prstGeom>
          <a:noFill/>
          <a:ln w="76200">
            <a:solidFill>
              <a:srgbClr val="800000"/>
            </a:solidFill>
            <a:round/>
            <a:headEnd/>
            <a:tailEnd type="triangle" w="med" len="med"/>
          </a:ln>
        </p:spPr>
        <p:txBody>
          <a:bodyPr wrap="none" anchor="ctr"/>
          <a:lstStyle/>
          <a:p>
            <a:endParaRPr lang="zh-CN" altLang="en-US"/>
          </a:p>
        </p:txBody>
      </p:sp>
      <p:sp>
        <p:nvSpPr>
          <p:cNvPr id="29701" name="Rectangle 5"/>
          <p:cNvSpPr>
            <a:spLocks noChangeArrowheads="1"/>
          </p:cNvSpPr>
          <p:nvPr/>
        </p:nvSpPr>
        <p:spPr bwMode="auto">
          <a:xfrm rot="231492">
            <a:off x="4025900" y="2754313"/>
            <a:ext cx="6191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rgbClr val="000000"/>
                </a:solidFill>
                <a:latin typeface="Times New Roman" pitchFamily="18" charset="0"/>
              </a:rPr>
              <a:t>FIN</a:t>
            </a:r>
          </a:p>
        </p:txBody>
      </p:sp>
      <p:sp>
        <p:nvSpPr>
          <p:cNvPr id="11271" name="Rectangle 6"/>
          <p:cNvSpPr>
            <a:spLocks noChangeArrowheads="1"/>
          </p:cNvSpPr>
          <p:nvPr/>
        </p:nvSpPr>
        <p:spPr bwMode="auto">
          <a:xfrm>
            <a:off x="5954713" y="1354138"/>
            <a:ext cx="925512"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solidFill>
                  <a:srgbClr val="000000"/>
                </a:solidFill>
                <a:latin typeface="Times New Roman" pitchFamily="18" charset="0"/>
              </a:rPr>
              <a:t>主机 </a:t>
            </a:r>
            <a:r>
              <a:rPr kumimoji="1" lang="en-US" altLang="zh-CN" sz="2000" b="1">
                <a:solidFill>
                  <a:srgbClr val="000000"/>
                </a:solidFill>
                <a:latin typeface="Times New Roman" pitchFamily="18" charset="0"/>
              </a:rPr>
              <a:t>B</a:t>
            </a:r>
          </a:p>
        </p:txBody>
      </p:sp>
      <p:sp>
        <p:nvSpPr>
          <p:cNvPr id="11272" name="Rectangle 7"/>
          <p:cNvSpPr>
            <a:spLocks noChangeArrowheads="1"/>
          </p:cNvSpPr>
          <p:nvPr/>
        </p:nvSpPr>
        <p:spPr bwMode="auto">
          <a:xfrm>
            <a:off x="2005013" y="1354138"/>
            <a:ext cx="939800"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solidFill>
                  <a:srgbClr val="000000"/>
                </a:solidFill>
                <a:latin typeface="Times New Roman" pitchFamily="18" charset="0"/>
              </a:rPr>
              <a:t>主机 </a:t>
            </a:r>
            <a:r>
              <a:rPr kumimoji="1" lang="en-US" altLang="zh-CN" sz="2000" b="1">
                <a:solidFill>
                  <a:srgbClr val="000000"/>
                </a:solidFill>
                <a:latin typeface="Times New Roman" pitchFamily="18" charset="0"/>
              </a:rPr>
              <a:t>A</a:t>
            </a:r>
          </a:p>
        </p:txBody>
      </p:sp>
      <p:graphicFrame>
        <p:nvGraphicFramePr>
          <p:cNvPr id="11267" name="Object 8"/>
          <p:cNvGraphicFramePr>
            <a:graphicFrameLocks noChangeAspect="1"/>
          </p:cNvGraphicFramePr>
          <p:nvPr/>
        </p:nvGraphicFramePr>
        <p:xfrm>
          <a:off x="5795963" y="1714500"/>
          <a:ext cx="1152525" cy="1057275"/>
        </p:xfrm>
        <a:graphic>
          <a:graphicData uri="http://schemas.openxmlformats.org/presentationml/2006/ole">
            <mc:AlternateContent xmlns:mc="http://schemas.openxmlformats.org/markup-compatibility/2006">
              <mc:Choice xmlns:v="urn:schemas-microsoft-com:vml" Requires="v">
                <p:oleObj spid="_x0000_s8217" name="Visio" r:id="rId5" imgW="1897570" imgH="1739551" progId="">
                  <p:embed/>
                </p:oleObj>
              </mc:Choice>
              <mc:Fallback>
                <p:oleObj name="Visio" r:id="rId5" imgW="1897570" imgH="1739551"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714500"/>
                        <a:ext cx="11525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5" name="Text Box 9"/>
          <p:cNvSpPr txBox="1">
            <a:spLocks noChangeArrowheads="1"/>
          </p:cNvSpPr>
          <p:nvPr/>
        </p:nvSpPr>
        <p:spPr bwMode="auto">
          <a:xfrm>
            <a:off x="3262313" y="4797425"/>
            <a:ext cx="2328862"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结论：端口开放</a:t>
            </a:r>
          </a:p>
        </p:txBody>
      </p:sp>
      <p:sp>
        <p:nvSpPr>
          <p:cNvPr id="29706" name="Text Box 10"/>
          <p:cNvSpPr txBox="1">
            <a:spLocks noChangeArrowheads="1"/>
          </p:cNvSpPr>
          <p:nvPr/>
        </p:nvSpPr>
        <p:spPr bwMode="auto">
          <a:xfrm>
            <a:off x="3262313" y="4089400"/>
            <a:ext cx="2328862"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未收到任何响应</a:t>
            </a:r>
          </a:p>
        </p:txBody>
      </p:sp>
      <p:sp>
        <p:nvSpPr>
          <p:cNvPr id="11275" name="Text Box 11"/>
          <p:cNvSpPr txBox="1">
            <a:spLocks noChangeArrowheads="1"/>
          </p:cNvSpPr>
          <p:nvPr/>
        </p:nvSpPr>
        <p:spPr bwMode="auto">
          <a:xfrm>
            <a:off x="6300788" y="3055938"/>
            <a:ext cx="1409700"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目标端口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wipe(left)">
                                      <p:cBhvr>
                                        <p:cTn id="7" dur="1000"/>
                                        <p:tgtEl>
                                          <p:spTgt spid="2970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700"/>
                                        </p:tgtEl>
                                        <p:attrNameLst>
                                          <p:attrName>style.visibility</p:attrName>
                                        </p:attrNameLst>
                                      </p:cBhvr>
                                      <p:to>
                                        <p:strVal val="visible"/>
                                      </p:to>
                                    </p:set>
                                    <p:animEffect transition="in" filter="wipe(left)">
                                      <p:cBhvr>
                                        <p:cTn id="10" dur="1000"/>
                                        <p:tgtEl>
                                          <p:spTgt spid="2970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9706"/>
                                        </p:tgtEl>
                                        <p:attrNameLst>
                                          <p:attrName>style.visibility</p:attrName>
                                        </p:attrNameLst>
                                      </p:cBhvr>
                                      <p:to>
                                        <p:strVal val="visible"/>
                                      </p:to>
                                    </p:set>
                                    <p:animEffect transition="in" filter="blinds(horizontal)">
                                      <p:cBhvr>
                                        <p:cTn id="15" dur="500"/>
                                        <p:tgtEl>
                                          <p:spTgt spid="2970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9705"/>
                                        </p:tgtEl>
                                        <p:attrNameLst>
                                          <p:attrName>style.visibility</p:attrName>
                                        </p:attrNameLst>
                                      </p:cBhvr>
                                      <p:to>
                                        <p:strVal val="visible"/>
                                      </p:to>
                                    </p:set>
                                    <p:animEffect transition="in" filter="blinds(horizontal)">
                                      <p:cBhvr>
                                        <p:cTn id="20" dur="500"/>
                                        <p:tgtEl>
                                          <p:spTgt spid="29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P spid="29701" grpId="0"/>
      <p:bldP spid="29705" grpId="0"/>
      <p:bldP spid="2970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zh-CN" smtClean="0"/>
              <a:t>FIN</a:t>
            </a:r>
            <a:r>
              <a:rPr lang="zh-CN" altLang="en-US" smtClean="0"/>
              <a:t>扫描</a:t>
            </a:r>
            <a:r>
              <a:rPr lang="en-US" altLang="zh-CN" smtClean="0"/>
              <a:t>(2/3)</a:t>
            </a:r>
          </a:p>
        </p:txBody>
      </p:sp>
      <p:graphicFrame>
        <p:nvGraphicFramePr>
          <p:cNvPr id="12290" name="Object 3"/>
          <p:cNvGraphicFramePr>
            <a:graphicFrameLocks noChangeAspect="1"/>
          </p:cNvGraphicFramePr>
          <p:nvPr/>
        </p:nvGraphicFramePr>
        <p:xfrm>
          <a:off x="1835150" y="1905000"/>
          <a:ext cx="1147763" cy="1052513"/>
        </p:xfrm>
        <a:graphic>
          <a:graphicData uri="http://schemas.openxmlformats.org/presentationml/2006/ole">
            <mc:AlternateContent xmlns:mc="http://schemas.openxmlformats.org/markup-compatibility/2006">
              <mc:Choice xmlns:v="urn:schemas-microsoft-com:vml" Requires="v">
                <p:oleObj spid="_x0000_s9240" name="Visio" r:id="rId3" imgW="1897570" imgH="1739551" progId="">
                  <p:embed/>
                </p:oleObj>
              </mc:Choice>
              <mc:Fallback>
                <p:oleObj name="Visio" r:id="rId3" imgW="1897570" imgH="1739551"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905000"/>
                        <a:ext cx="1147763"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4" name="Line 4"/>
          <p:cNvSpPr>
            <a:spLocks noChangeShapeType="1"/>
          </p:cNvSpPr>
          <p:nvPr/>
        </p:nvSpPr>
        <p:spPr bwMode="auto">
          <a:xfrm rot="231658">
            <a:off x="2481263" y="3355975"/>
            <a:ext cx="3849687" cy="1588"/>
          </a:xfrm>
          <a:prstGeom prst="line">
            <a:avLst/>
          </a:prstGeom>
          <a:noFill/>
          <a:ln w="76200">
            <a:solidFill>
              <a:srgbClr val="800000"/>
            </a:solidFill>
            <a:round/>
            <a:headEnd/>
            <a:tailEnd type="triangle" w="med" len="med"/>
          </a:ln>
        </p:spPr>
        <p:txBody>
          <a:bodyPr wrap="none" anchor="ctr"/>
          <a:lstStyle/>
          <a:p>
            <a:endParaRPr lang="zh-CN" altLang="en-US"/>
          </a:p>
        </p:txBody>
      </p:sp>
      <p:sp>
        <p:nvSpPr>
          <p:cNvPr id="30725" name="Rectangle 5"/>
          <p:cNvSpPr>
            <a:spLocks noChangeArrowheads="1"/>
          </p:cNvSpPr>
          <p:nvPr/>
        </p:nvSpPr>
        <p:spPr bwMode="auto">
          <a:xfrm rot="231492">
            <a:off x="4025900" y="2946400"/>
            <a:ext cx="61912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rgbClr val="000000"/>
                </a:solidFill>
                <a:latin typeface="Times New Roman" pitchFamily="18" charset="0"/>
              </a:rPr>
              <a:t>FIN</a:t>
            </a:r>
          </a:p>
        </p:txBody>
      </p:sp>
      <p:sp>
        <p:nvSpPr>
          <p:cNvPr id="12295" name="Rectangle 6"/>
          <p:cNvSpPr>
            <a:spLocks noChangeArrowheads="1"/>
          </p:cNvSpPr>
          <p:nvPr/>
        </p:nvSpPr>
        <p:spPr bwMode="auto">
          <a:xfrm>
            <a:off x="5954713" y="1544638"/>
            <a:ext cx="925512"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solidFill>
                  <a:srgbClr val="000000"/>
                </a:solidFill>
                <a:latin typeface="Times New Roman" pitchFamily="18" charset="0"/>
              </a:rPr>
              <a:t>主机 </a:t>
            </a:r>
            <a:r>
              <a:rPr kumimoji="1" lang="en-US" altLang="zh-CN" sz="2000" b="1">
                <a:solidFill>
                  <a:srgbClr val="000000"/>
                </a:solidFill>
                <a:latin typeface="Times New Roman" pitchFamily="18" charset="0"/>
              </a:rPr>
              <a:t>B</a:t>
            </a:r>
          </a:p>
        </p:txBody>
      </p:sp>
      <p:sp>
        <p:nvSpPr>
          <p:cNvPr id="30727" name="Line 7"/>
          <p:cNvSpPr>
            <a:spLocks noChangeShapeType="1"/>
          </p:cNvSpPr>
          <p:nvPr/>
        </p:nvSpPr>
        <p:spPr bwMode="auto">
          <a:xfrm rot="21368342" flipH="1">
            <a:off x="2498725" y="4117975"/>
            <a:ext cx="3851275" cy="1588"/>
          </a:xfrm>
          <a:prstGeom prst="line">
            <a:avLst/>
          </a:prstGeom>
          <a:noFill/>
          <a:ln w="76200">
            <a:solidFill>
              <a:srgbClr val="0000FF"/>
            </a:solidFill>
            <a:round/>
            <a:headEnd/>
            <a:tailEnd type="triangle" w="med" len="med"/>
          </a:ln>
        </p:spPr>
        <p:txBody>
          <a:bodyPr wrap="none" anchor="ctr"/>
          <a:lstStyle/>
          <a:p>
            <a:endParaRPr lang="zh-CN" altLang="en-US"/>
          </a:p>
        </p:txBody>
      </p:sp>
      <p:sp>
        <p:nvSpPr>
          <p:cNvPr id="30728" name="Rectangle 8"/>
          <p:cNvSpPr>
            <a:spLocks noChangeArrowheads="1"/>
          </p:cNvSpPr>
          <p:nvPr/>
        </p:nvSpPr>
        <p:spPr bwMode="auto">
          <a:xfrm rot="21368508" flipH="1">
            <a:off x="3924300" y="3725863"/>
            <a:ext cx="67627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rgbClr val="000000"/>
                </a:solidFill>
                <a:latin typeface="Times New Roman" pitchFamily="18" charset="0"/>
              </a:rPr>
              <a:t>RST</a:t>
            </a:r>
          </a:p>
        </p:txBody>
      </p:sp>
      <p:sp>
        <p:nvSpPr>
          <p:cNvPr id="12298" name="Rectangle 9"/>
          <p:cNvSpPr>
            <a:spLocks noChangeArrowheads="1"/>
          </p:cNvSpPr>
          <p:nvPr/>
        </p:nvSpPr>
        <p:spPr bwMode="auto">
          <a:xfrm>
            <a:off x="2005013" y="1544638"/>
            <a:ext cx="939800"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b="1">
                <a:solidFill>
                  <a:srgbClr val="000000"/>
                </a:solidFill>
                <a:latin typeface="Times New Roman" pitchFamily="18" charset="0"/>
              </a:rPr>
              <a:t>主机 </a:t>
            </a:r>
            <a:r>
              <a:rPr kumimoji="1" lang="en-US" altLang="zh-CN" sz="2000" b="1">
                <a:solidFill>
                  <a:srgbClr val="000000"/>
                </a:solidFill>
                <a:latin typeface="Times New Roman" pitchFamily="18" charset="0"/>
              </a:rPr>
              <a:t>A</a:t>
            </a:r>
          </a:p>
        </p:txBody>
      </p:sp>
      <p:graphicFrame>
        <p:nvGraphicFramePr>
          <p:cNvPr id="12291" name="Object 10"/>
          <p:cNvGraphicFramePr>
            <a:graphicFrameLocks noChangeAspect="1"/>
          </p:cNvGraphicFramePr>
          <p:nvPr/>
        </p:nvGraphicFramePr>
        <p:xfrm>
          <a:off x="5795963" y="1905000"/>
          <a:ext cx="1152525" cy="1057275"/>
        </p:xfrm>
        <a:graphic>
          <a:graphicData uri="http://schemas.openxmlformats.org/presentationml/2006/ole">
            <mc:AlternateContent xmlns:mc="http://schemas.openxmlformats.org/markup-compatibility/2006">
              <mc:Choice xmlns:v="urn:schemas-microsoft-com:vml" Requires="v">
                <p:oleObj spid="_x0000_s9241" name="Visio" r:id="rId5" imgW="1897570" imgH="1739551" progId="">
                  <p:embed/>
                </p:oleObj>
              </mc:Choice>
              <mc:Fallback>
                <p:oleObj name="Visio" r:id="rId5" imgW="1897570" imgH="1739551"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905000"/>
                        <a:ext cx="11525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1" name="Text Box 11"/>
          <p:cNvSpPr txBox="1">
            <a:spLocks noChangeArrowheads="1"/>
          </p:cNvSpPr>
          <p:nvPr/>
        </p:nvSpPr>
        <p:spPr bwMode="auto">
          <a:xfrm>
            <a:off x="3262313" y="4797425"/>
            <a:ext cx="2328862"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结论：端口关闭</a:t>
            </a:r>
          </a:p>
        </p:txBody>
      </p:sp>
      <p:sp>
        <p:nvSpPr>
          <p:cNvPr id="12300" name="Text Box 12"/>
          <p:cNvSpPr txBox="1">
            <a:spLocks noChangeArrowheads="1"/>
          </p:cNvSpPr>
          <p:nvPr/>
        </p:nvSpPr>
        <p:spPr bwMode="auto">
          <a:xfrm>
            <a:off x="6300788" y="3271838"/>
            <a:ext cx="1409700"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目标端口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wipe(left)">
                                      <p:cBhvr>
                                        <p:cTn id="7" dur="1000"/>
                                        <p:tgtEl>
                                          <p:spTgt spid="307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724"/>
                                        </p:tgtEl>
                                        <p:attrNameLst>
                                          <p:attrName>style.visibility</p:attrName>
                                        </p:attrNameLst>
                                      </p:cBhvr>
                                      <p:to>
                                        <p:strVal val="visible"/>
                                      </p:to>
                                    </p:set>
                                    <p:animEffect transition="in" filter="wipe(left)">
                                      <p:cBhvr>
                                        <p:cTn id="10" dur="1000"/>
                                        <p:tgtEl>
                                          <p:spTgt spid="307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30727"/>
                                        </p:tgtEl>
                                        <p:attrNameLst>
                                          <p:attrName>style.visibility</p:attrName>
                                        </p:attrNameLst>
                                      </p:cBhvr>
                                      <p:to>
                                        <p:strVal val="visible"/>
                                      </p:to>
                                    </p:set>
                                    <p:animEffect transition="in" filter="wipe(right)">
                                      <p:cBhvr>
                                        <p:cTn id="15" dur="1000"/>
                                        <p:tgtEl>
                                          <p:spTgt spid="3072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30728"/>
                                        </p:tgtEl>
                                        <p:attrNameLst>
                                          <p:attrName>style.visibility</p:attrName>
                                        </p:attrNameLst>
                                      </p:cBhvr>
                                      <p:to>
                                        <p:strVal val="visible"/>
                                      </p:to>
                                    </p:set>
                                    <p:animEffect transition="in" filter="wipe(right)">
                                      <p:cBhvr>
                                        <p:cTn id="18" dur="1000"/>
                                        <p:tgtEl>
                                          <p:spTgt spid="3072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0731"/>
                                        </p:tgtEl>
                                        <p:attrNameLst>
                                          <p:attrName>style.visibility</p:attrName>
                                        </p:attrNameLst>
                                      </p:cBhvr>
                                      <p:to>
                                        <p:strVal val="visible"/>
                                      </p:to>
                                    </p:set>
                                    <p:animEffect transition="in" filter="blinds(horizontal)">
                                      <p:cBhvr>
                                        <p:cTn id="23"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5" grpId="0"/>
      <p:bldP spid="30727" grpId="0" animBg="1"/>
      <p:bldP spid="30728" grpId="0"/>
      <p:bldP spid="307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mtClean="0"/>
              <a:t>FIN</a:t>
            </a:r>
            <a:r>
              <a:rPr lang="zh-CN" altLang="en-US" smtClean="0"/>
              <a:t>扫描的特点</a:t>
            </a:r>
            <a:r>
              <a:rPr lang="en-US" altLang="zh-CN" smtClean="0"/>
              <a:t>(3/3)</a:t>
            </a:r>
          </a:p>
        </p:txBody>
      </p:sp>
      <p:sp>
        <p:nvSpPr>
          <p:cNvPr id="31747" name="Rectangle 3"/>
          <p:cNvSpPr>
            <a:spLocks noGrp="1" noChangeArrowheads="1"/>
          </p:cNvSpPr>
          <p:nvPr>
            <p:ph type="body" idx="1"/>
          </p:nvPr>
        </p:nvSpPr>
        <p:spPr/>
        <p:txBody>
          <a:bodyPr/>
          <a:lstStyle/>
          <a:p>
            <a:pPr eaLnBrk="1" hangingPunct="1">
              <a:lnSpc>
                <a:spcPct val="150000"/>
              </a:lnSpc>
              <a:spcBef>
                <a:spcPts val="0"/>
              </a:spcBef>
            </a:pPr>
            <a:r>
              <a:rPr lang="zh-CN" altLang="en-US" dirty="0" smtClean="0"/>
              <a:t>优点</a:t>
            </a:r>
          </a:p>
          <a:p>
            <a:pPr lvl="1" eaLnBrk="1" hangingPunct="1">
              <a:lnSpc>
                <a:spcPct val="150000"/>
              </a:lnSpc>
              <a:spcBef>
                <a:spcPts val="0"/>
              </a:spcBef>
            </a:pPr>
            <a:r>
              <a:rPr lang="zh-CN" altLang="en-US" dirty="0" smtClean="0"/>
              <a:t>不是</a:t>
            </a:r>
            <a:r>
              <a:rPr lang="en-US" altLang="zh-CN" dirty="0" smtClean="0"/>
              <a:t>TCP</a:t>
            </a:r>
            <a:r>
              <a:rPr lang="zh-CN" altLang="en-US" dirty="0" smtClean="0"/>
              <a:t>建立连接的过程，比较隐蔽。</a:t>
            </a:r>
          </a:p>
          <a:p>
            <a:pPr eaLnBrk="1" hangingPunct="1">
              <a:lnSpc>
                <a:spcPct val="150000"/>
              </a:lnSpc>
              <a:spcBef>
                <a:spcPts val="0"/>
              </a:spcBef>
            </a:pPr>
            <a:r>
              <a:rPr lang="zh-CN" altLang="en-US" dirty="0" smtClean="0"/>
              <a:t>缺点</a:t>
            </a:r>
          </a:p>
          <a:p>
            <a:pPr lvl="1" eaLnBrk="1" hangingPunct="1">
              <a:lnSpc>
                <a:spcPct val="150000"/>
              </a:lnSpc>
              <a:spcBef>
                <a:spcPts val="0"/>
              </a:spcBef>
            </a:pPr>
            <a:r>
              <a:rPr lang="zh-CN" altLang="en-US" dirty="0" smtClean="0"/>
              <a:t>与</a:t>
            </a:r>
            <a:r>
              <a:rPr lang="en-US" altLang="zh-CN" dirty="0" smtClean="0"/>
              <a:t>SYN</a:t>
            </a:r>
            <a:r>
              <a:rPr lang="zh-CN" altLang="en-US" dirty="0" smtClean="0"/>
              <a:t>扫描类似，也需要构造专门的数据包。</a:t>
            </a:r>
          </a:p>
          <a:p>
            <a:pPr lvl="1" eaLnBrk="1" hangingPunct="1">
              <a:lnSpc>
                <a:spcPct val="150000"/>
              </a:lnSpc>
              <a:spcBef>
                <a:spcPts val="0"/>
              </a:spcBef>
            </a:pPr>
            <a:r>
              <a:rPr lang="zh-CN" altLang="en-US" dirty="0" smtClean="0"/>
              <a:t>只适用于</a:t>
            </a:r>
            <a:r>
              <a:rPr lang="en-US" altLang="zh-CN" dirty="0" smtClean="0"/>
              <a:t>Unix</a:t>
            </a:r>
            <a:r>
              <a:rPr lang="zh-CN" altLang="en-US" dirty="0" smtClean="0"/>
              <a:t>系统的目标主机，</a:t>
            </a:r>
            <a:r>
              <a:rPr lang="en-US" altLang="zh-CN" dirty="0" smtClean="0"/>
              <a:t>Windows</a:t>
            </a:r>
            <a:r>
              <a:rPr lang="zh-CN" altLang="en-US" dirty="0" smtClean="0"/>
              <a:t>系统总是发送</a:t>
            </a:r>
            <a:r>
              <a:rPr lang="en-US" altLang="zh-CN" dirty="0" smtClean="0"/>
              <a:t>RST</a:t>
            </a:r>
            <a:r>
              <a:rPr lang="zh-CN" altLang="en-US" dirty="0" smtClean="0"/>
              <a:t>报文段。</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0" dur="500"/>
                                        <p:tgtEl>
                                          <p:spTgt spid="317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5" dur="500"/>
                                        <p:tgtEl>
                                          <p:spTgt spid="3174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18" dur="500"/>
                                        <p:tgtEl>
                                          <p:spTgt spid="3174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1747">
                                            <p:txEl>
                                              <p:pRg st="4" end="4"/>
                                            </p:txEl>
                                          </p:spTgt>
                                        </p:tgtEl>
                                        <p:attrNameLst>
                                          <p:attrName>style.visibility</p:attrName>
                                        </p:attrNameLst>
                                      </p:cBhvr>
                                      <p:to>
                                        <p:strVal val="visible"/>
                                      </p:to>
                                    </p:set>
                                    <p:animEffect transition="in" filter="blinds(horizontal)">
                                      <p:cBhvr>
                                        <p:cTn id="21"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t>(</a:t>
            </a:r>
            <a:r>
              <a:rPr lang="zh-CN" altLang="en-US" smtClean="0"/>
              <a:t>四</a:t>
            </a:r>
            <a:r>
              <a:rPr lang="en-US" altLang="zh-CN" smtClean="0"/>
              <a:t>)Xmas</a:t>
            </a:r>
            <a:r>
              <a:rPr lang="zh-CN" altLang="en-US" smtClean="0"/>
              <a:t>扫描和</a:t>
            </a:r>
            <a:r>
              <a:rPr lang="en-US" altLang="zh-CN" smtClean="0"/>
              <a:t>Null</a:t>
            </a:r>
            <a:r>
              <a:rPr lang="zh-CN" altLang="en-US" smtClean="0"/>
              <a:t>扫描</a:t>
            </a:r>
          </a:p>
        </p:txBody>
      </p:sp>
      <p:sp>
        <p:nvSpPr>
          <p:cNvPr id="32771" name="Rectangle 3"/>
          <p:cNvSpPr>
            <a:spLocks noGrp="1" noChangeArrowheads="1"/>
          </p:cNvSpPr>
          <p:nvPr>
            <p:ph type="body" idx="1"/>
          </p:nvPr>
        </p:nvSpPr>
        <p:spPr>
          <a:xfrm>
            <a:off x="639763" y="1430338"/>
            <a:ext cx="7772400" cy="4114800"/>
          </a:xfrm>
        </p:spPr>
        <p:txBody>
          <a:bodyPr/>
          <a:lstStyle/>
          <a:p>
            <a:pPr eaLnBrk="1" hangingPunct="1">
              <a:lnSpc>
                <a:spcPct val="150000"/>
              </a:lnSpc>
              <a:spcBef>
                <a:spcPts val="0"/>
              </a:spcBef>
            </a:pPr>
            <a:r>
              <a:rPr lang="en-US" altLang="zh-CN" dirty="0" smtClean="0"/>
              <a:t>Xmas</a:t>
            </a:r>
            <a:r>
              <a:rPr lang="zh-CN" altLang="en-US" dirty="0" smtClean="0"/>
              <a:t>扫描和</a:t>
            </a:r>
            <a:r>
              <a:rPr lang="en-US" altLang="zh-CN" dirty="0" smtClean="0"/>
              <a:t>Null</a:t>
            </a:r>
            <a:r>
              <a:rPr lang="zh-CN" altLang="en-US" dirty="0" smtClean="0"/>
              <a:t>扫描是</a:t>
            </a:r>
            <a:r>
              <a:rPr lang="en-US" altLang="zh-CN" dirty="0" smtClean="0"/>
              <a:t>FIN</a:t>
            </a:r>
            <a:r>
              <a:rPr lang="zh-CN" altLang="en-US" dirty="0" smtClean="0"/>
              <a:t>扫描的两个变种。</a:t>
            </a:r>
          </a:p>
          <a:p>
            <a:pPr lvl="1" eaLnBrk="1" hangingPunct="1">
              <a:lnSpc>
                <a:spcPct val="150000"/>
              </a:lnSpc>
              <a:spcBef>
                <a:spcPts val="0"/>
              </a:spcBef>
            </a:pPr>
            <a:r>
              <a:rPr lang="en-US" altLang="zh-CN" dirty="0" smtClean="0"/>
              <a:t>Xmas</a:t>
            </a:r>
            <a:r>
              <a:rPr lang="zh-CN" altLang="en-US" dirty="0" smtClean="0"/>
              <a:t>扫描打开</a:t>
            </a:r>
            <a:r>
              <a:rPr lang="en-US" altLang="zh-CN" dirty="0" smtClean="0"/>
              <a:t>FIN</a:t>
            </a:r>
            <a:r>
              <a:rPr lang="zh-CN" altLang="en-US" dirty="0" smtClean="0"/>
              <a:t>、</a:t>
            </a:r>
            <a:r>
              <a:rPr lang="en-US" altLang="zh-CN" dirty="0" smtClean="0"/>
              <a:t>URG</a:t>
            </a:r>
            <a:r>
              <a:rPr lang="zh-CN" altLang="en-US" dirty="0" smtClean="0"/>
              <a:t>、</a:t>
            </a:r>
            <a:r>
              <a:rPr lang="en-US" altLang="zh-CN" dirty="0" smtClean="0"/>
              <a:t>ACK</a:t>
            </a:r>
            <a:r>
              <a:rPr lang="zh-CN" altLang="en-US" dirty="0" smtClean="0"/>
              <a:t>、</a:t>
            </a:r>
            <a:r>
              <a:rPr lang="en-US" altLang="zh-CN" dirty="0" smtClean="0"/>
              <a:t>PSH</a:t>
            </a:r>
            <a:r>
              <a:rPr lang="zh-CN" altLang="en-US" dirty="0" smtClean="0"/>
              <a:t>、</a:t>
            </a:r>
            <a:r>
              <a:rPr lang="en-US" altLang="zh-CN" dirty="0" smtClean="0"/>
              <a:t>RST</a:t>
            </a:r>
            <a:r>
              <a:rPr lang="zh-CN" altLang="en-US" dirty="0" smtClean="0"/>
              <a:t>、</a:t>
            </a:r>
            <a:r>
              <a:rPr lang="en-US" altLang="zh-CN" dirty="0" smtClean="0"/>
              <a:t>SYN</a:t>
            </a:r>
            <a:r>
              <a:rPr lang="zh-CN" altLang="en-US" dirty="0" smtClean="0"/>
              <a:t>标记，既全部置</a:t>
            </a:r>
            <a:r>
              <a:rPr lang="en-US" altLang="zh-CN" dirty="0" smtClean="0"/>
              <a:t>1</a:t>
            </a:r>
            <a:r>
              <a:rPr lang="zh-CN" altLang="en-US" dirty="0" smtClean="0"/>
              <a:t>。</a:t>
            </a:r>
          </a:p>
          <a:p>
            <a:pPr lvl="1" eaLnBrk="1" hangingPunct="1">
              <a:lnSpc>
                <a:spcPct val="150000"/>
              </a:lnSpc>
              <a:spcBef>
                <a:spcPts val="0"/>
              </a:spcBef>
            </a:pPr>
            <a:r>
              <a:rPr lang="en-US" altLang="zh-CN" dirty="0" smtClean="0"/>
              <a:t>Null</a:t>
            </a:r>
            <a:r>
              <a:rPr lang="zh-CN" altLang="en-US" dirty="0" smtClean="0"/>
              <a:t>扫描关闭所有标记，既全部置</a:t>
            </a:r>
            <a:r>
              <a:rPr lang="en-US" altLang="zh-CN" dirty="0" smtClean="0"/>
              <a:t>0</a:t>
            </a:r>
            <a:r>
              <a:rPr lang="zh-CN" altLang="en-US" dirty="0" smtClean="0"/>
              <a:t>。</a:t>
            </a:r>
          </a:p>
          <a:p>
            <a:pPr eaLnBrk="1" hangingPunct="1">
              <a:lnSpc>
                <a:spcPct val="150000"/>
              </a:lnSpc>
              <a:spcBef>
                <a:spcPts val="0"/>
              </a:spcBef>
            </a:pPr>
            <a:r>
              <a:rPr lang="zh-CN" altLang="en-US" dirty="0" smtClean="0"/>
              <a:t>扫描过程同</a:t>
            </a:r>
            <a:r>
              <a:rPr lang="en-US" altLang="zh-CN" dirty="0" smtClean="0"/>
              <a:t>FIN</a:t>
            </a:r>
            <a:r>
              <a:rPr lang="zh-CN" altLang="en-US" dirty="0" smtClean="0"/>
              <a:t>扫描一样。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17" dur="500"/>
                                        <p:tgtEl>
                                          <p:spTgt spid="32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22"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a:xfrm>
            <a:off x="2143125" y="2755900"/>
            <a:ext cx="5391150" cy="1143000"/>
          </a:xfrm>
        </p:spPr>
        <p:txBody>
          <a:bodyPr/>
          <a:lstStyle/>
          <a:p>
            <a:pPr eaLnBrk="1" hangingPunct="1"/>
            <a:r>
              <a:rPr lang="zh-CN" altLang="en-US" b="1" dirty="0" smtClean="0">
                <a:solidFill>
                  <a:srgbClr val="FF0000"/>
                </a:solidFill>
              </a:rPr>
              <a:t>二、</a:t>
            </a:r>
            <a:r>
              <a:rPr lang="en-US" altLang="zh-CN" b="1" dirty="0" smtClean="0">
                <a:solidFill>
                  <a:srgbClr val="FF0000"/>
                </a:solidFill>
              </a:rPr>
              <a:t>FTP</a:t>
            </a:r>
            <a:r>
              <a:rPr lang="zh-CN" altLang="en-US" b="1" dirty="0" smtClean="0">
                <a:solidFill>
                  <a:srgbClr val="FF0000"/>
                </a:solidFill>
              </a:rPr>
              <a:t>代理扫描</a:t>
            </a:r>
            <a:endParaRPr lang="en-US" altLang="zh-CN" b="1" dirty="0" smtClean="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smtClean="0"/>
              <a:t>内容提纲</a:t>
            </a:r>
            <a:endParaRPr lang="zh-CN" altLang="en-US" smtClean="0">
              <a:solidFill>
                <a:schemeClr val="accent1"/>
              </a:solidFill>
            </a:endParaRPr>
          </a:p>
        </p:txBody>
      </p:sp>
      <p:sp>
        <p:nvSpPr>
          <p:cNvPr id="22532" name="Text Box 3"/>
          <p:cNvSpPr txBox="1">
            <a:spLocks noChangeArrowheads="1"/>
          </p:cNvSpPr>
          <p:nvPr/>
        </p:nvSpPr>
        <p:spPr bwMode="auto">
          <a:xfrm>
            <a:off x="1660525" y="722313"/>
            <a:ext cx="184150" cy="366712"/>
          </a:xfrm>
          <a:prstGeom prst="rect">
            <a:avLst/>
          </a:prstGeom>
          <a:noFill/>
          <a:ln w="9525">
            <a:noFill/>
            <a:miter lim="800000"/>
            <a:headEnd/>
            <a:tailEnd/>
          </a:ln>
        </p:spPr>
        <p:txBody>
          <a:bodyPr wrap="none">
            <a:spAutoFit/>
          </a:bodyPr>
          <a:lstStyle/>
          <a:p>
            <a:endParaRPr lang="zh-CN" altLang="zh-CN"/>
          </a:p>
        </p:txBody>
      </p:sp>
      <p:sp>
        <p:nvSpPr>
          <p:cNvPr id="22533" name="Line 4"/>
          <p:cNvSpPr>
            <a:spLocks noChangeShapeType="1"/>
          </p:cNvSpPr>
          <p:nvPr/>
        </p:nvSpPr>
        <p:spPr bwMode="gray">
          <a:xfrm>
            <a:off x="1284288" y="2933700"/>
            <a:ext cx="6167437" cy="7938"/>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2534" name="Rectangle 5"/>
          <p:cNvSpPr>
            <a:spLocks noChangeArrowheads="1"/>
          </p:cNvSpPr>
          <p:nvPr/>
        </p:nvSpPr>
        <p:spPr bwMode="gray">
          <a:xfrm rot="3419336">
            <a:off x="1011237" y="2357438"/>
            <a:ext cx="479425" cy="520700"/>
          </a:xfrm>
          <a:prstGeom prst="rect">
            <a:avLst/>
          </a:prstGeom>
          <a:solidFill>
            <a:srgbClr val="9369E7"/>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22535" name="Text Box 6"/>
          <p:cNvSpPr txBox="1">
            <a:spLocks noChangeArrowheads="1"/>
          </p:cNvSpPr>
          <p:nvPr/>
        </p:nvSpPr>
        <p:spPr bwMode="gray">
          <a:xfrm>
            <a:off x="1817688" y="2320925"/>
            <a:ext cx="5346700" cy="579438"/>
          </a:xfrm>
          <a:prstGeom prst="rect">
            <a:avLst/>
          </a:prstGeom>
          <a:solidFill>
            <a:srgbClr val="FF6600"/>
          </a:solid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主机扫描</a:t>
            </a:r>
          </a:p>
        </p:txBody>
      </p:sp>
      <p:sp>
        <p:nvSpPr>
          <p:cNvPr id="22536" name="Text Box 7"/>
          <p:cNvSpPr txBox="1">
            <a:spLocks noChangeArrowheads="1"/>
          </p:cNvSpPr>
          <p:nvPr/>
        </p:nvSpPr>
        <p:spPr bwMode="gray">
          <a:xfrm>
            <a:off x="1089025" y="2389188"/>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2</a:t>
            </a:r>
          </a:p>
        </p:txBody>
      </p:sp>
      <p:sp>
        <p:nvSpPr>
          <p:cNvPr id="22537" name="Rectangle 8"/>
          <p:cNvSpPr>
            <a:spLocks noChangeArrowheads="1"/>
          </p:cNvSpPr>
          <p:nvPr/>
        </p:nvSpPr>
        <p:spPr bwMode="gray">
          <a:xfrm rot="3419336">
            <a:off x="1004887" y="3435351"/>
            <a:ext cx="479425" cy="520700"/>
          </a:xfrm>
          <a:prstGeom prst="rect">
            <a:avLst/>
          </a:prstGeom>
          <a:solidFill>
            <a:srgbClr val="669900"/>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22538" name="Text Box 9"/>
          <p:cNvSpPr txBox="1">
            <a:spLocks noChangeArrowheads="1"/>
          </p:cNvSpPr>
          <p:nvPr/>
        </p:nvSpPr>
        <p:spPr bwMode="gray">
          <a:xfrm>
            <a:off x="1811338" y="3398838"/>
            <a:ext cx="5497512" cy="579437"/>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端口扫描</a:t>
            </a:r>
          </a:p>
        </p:txBody>
      </p:sp>
      <p:sp>
        <p:nvSpPr>
          <p:cNvPr id="22539" name="Text Box 10"/>
          <p:cNvSpPr txBox="1">
            <a:spLocks noChangeArrowheads="1"/>
          </p:cNvSpPr>
          <p:nvPr/>
        </p:nvSpPr>
        <p:spPr bwMode="gray">
          <a:xfrm>
            <a:off x="1082675" y="346710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3</a:t>
            </a:r>
          </a:p>
        </p:txBody>
      </p:sp>
      <p:sp>
        <p:nvSpPr>
          <p:cNvPr id="22540" name="Line 11"/>
          <p:cNvSpPr>
            <a:spLocks noChangeShapeType="1"/>
          </p:cNvSpPr>
          <p:nvPr/>
        </p:nvSpPr>
        <p:spPr bwMode="gray">
          <a:xfrm>
            <a:off x="1284288" y="4021138"/>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2541" name="Rectangle 12"/>
          <p:cNvSpPr>
            <a:spLocks noChangeArrowheads="1"/>
          </p:cNvSpPr>
          <p:nvPr/>
        </p:nvSpPr>
        <p:spPr bwMode="gray">
          <a:xfrm rot="3419336">
            <a:off x="1009650" y="4587876"/>
            <a:ext cx="479425" cy="520700"/>
          </a:xfrm>
          <a:prstGeom prst="rect">
            <a:avLst/>
          </a:prstGeom>
          <a:solidFill>
            <a:srgbClr val="9369E7"/>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22542" name="Text Box 13"/>
          <p:cNvSpPr txBox="1">
            <a:spLocks noChangeArrowheads="1"/>
          </p:cNvSpPr>
          <p:nvPr/>
        </p:nvSpPr>
        <p:spPr bwMode="gray">
          <a:xfrm>
            <a:off x="1870075" y="4560888"/>
            <a:ext cx="5438775" cy="579437"/>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操作系统识别</a:t>
            </a:r>
          </a:p>
        </p:txBody>
      </p:sp>
      <p:sp>
        <p:nvSpPr>
          <p:cNvPr id="22543" name="Text Box 14"/>
          <p:cNvSpPr txBox="1">
            <a:spLocks noChangeArrowheads="1"/>
          </p:cNvSpPr>
          <p:nvPr/>
        </p:nvSpPr>
        <p:spPr bwMode="gray">
          <a:xfrm>
            <a:off x="1063625" y="462915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4</a:t>
            </a:r>
          </a:p>
        </p:txBody>
      </p:sp>
      <p:sp>
        <p:nvSpPr>
          <p:cNvPr id="22544" name="Line 15"/>
          <p:cNvSpPr>
            <a:spLocks noChangeShapeType="1"/>
          </p:cNvSpPr>
          <p:nvPr/>
        </p:nvSpPr>
        <p:spPr bwMode="gray">
          <a:xfrm>
            <a:off x="1284288" y="5173663"/>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2545" name="Rectangle 16"/>
          <p:cNvSpPr>
            <a:spLocks noChangeArrowheads="1"/>
          </p:cNvSpPr>
          <p:nvPr/>
        </p:nvSpPr>
        <p:spPr bwMode="gray">
          <a:xfrm rot="3419336">
            <a:off x="1011237" y="1270001"/>
            <a:ext cx="479425" cy="520700"/>
          </a:xfrm>
          <a:prstGeom prst="rect">
            <a:avLst/>
          </a:prstGeom>
          <a:solidFill>
            <a:srgbClr val="669900"/>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22546" name="Text Box 17"/>
          <p:cNvSpPr txBox="1">
            <a:spLocks noChangeArrowheads="1"/>
          </p:cNvSpPr>
          <p:nvPr/>
        </p:nvSpPr>
        <p:spPr bwMode="gray">
          <a:xfrm>
            <a:off x="1817688" y="1233488"/>
            <a:ext cx="5491162" cy="579437"/>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网络扫描概述</a:t>
            </a:r>
          </a:p>
        </p:txBody>
      </p:sp>
      <p:sp>
        <p:nvSpPr>
          <p:cNvPr id="22547" name="Text Box 18"/>
          <p:cNvSpPr txBox="1">
            <a:spLocks noChangeArrowheads="1"/>
          </p:cNvSpPr>
          <p:nvPr/>
        </p:nvSpPr>
        <p:spPr bwMode="gray">
          <a:xfrm>
            <a:off x="1089025" y="130175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1</a:t>
            </a:r>
          </a:p>
        </p:txBody>
      </p:sp>
      <p:sp>
        <p:nvSpPr>
          <p:cNvPr id="22548" name="Line 19"/>
          <p:cNvSpPr>
            <a:spLocks noChangeShapeType="1"/>
          </p:cNvSpPr>
          <p:nvPr/>
        </p:nvSpPr>
        <p:spPr bwMode="gray">
          <a:xfrm>
            <a:off x="1284288" y="1862138"/>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2549" name="Rectangle 20"/>
          <p:cNvSpPr>
            <a:spLocks noChangeArrowheads="1"/>
          </p:cNvSpPr>
          <p:nvPr/>
        </p:nvSpPr>
        <p:spPr bwMode="gray">
          <a:xfrm rot="3419336">
            <a:off x="1011237" y="5654676"/>
            <a:ext cx="479425" cy="520700"/>
          </a:xfrm>
          <a:prstGeom prst="rect">
            <a:avLst/>
          </a:prstGeom>
          <a:solidFill>
            <a:srgbClr val="669900"/>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22550" name="Text Box 21"/>
          <p:cNvSpPr txBox="1">
            <a:spLocks noChangeArrowheads="1"/>
          </p:cNvSpPr>
          <p:nvPr/>
        </p:nvSpPr>
        <p:spPr bwMode="gray">
          <a:xfrm>
            <a:off x="1817688" y="5618163"/>
            <a:ext cx="6931025" cy="579437"/>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漏洞扫描</a:t>
            </a:r>
          </a:p>
        </p:txBody>
      </p:sp>
      <p:sp>
        <p:nvSpPr>
          <p:cNvPr id="22551" name="Text Box 22"/>
          <p:cNvSpPr txBox="1">
            <a:spLocks noChangeArrowheads="1"/>
          </p:cNvSpPr>
          <p:nvPr/>
        </p:nvSpPr>
        <p:spPr bwMode="gray">
          <a:xfrm>
            <a:off x="1089025" y="5686425"/>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5</a:t>
            </a:r>
          </a:p>
        </p:txBody>
      </p:sp>
      <p:sp>
        <p:nvSpPr>
          <p:cNvPr id="22552" name="Line 23"/>
          <p:cNvSpPr>
            <a:spLocks noChangeShapeType="1"/>
          </p:cNvSpPr>
          <p:nvPr/>
        </p:nvSpPr>
        <p:spPr bwMode="gray">
          <a:xfrm>
            <a:off x="1290638" y="6240463"/>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t>FTP proxy</a:t>
            </a:r>
            <a:r>
              <a:rPr lang="zh-CN" altLang="en-US" smtClean="0"/>
              <a:t>扫描</a:t>
            </a:r>
            <a:r>
              <a:rPr lang="en-US" altLang="zh-CN" smtClean="0"/>
              <a:t>(1/4)</a:t>
            </a:r>
          </a:p>
        </p:txBody>
      </p:sp>
      <p:sp>
        <p:nvSpPr>
          <p:cNvPr id="33795" name="Rectangle 3"/>
          <p:cNvSpPr>
            <a:spLocks noGrp="1" noChangeArrowheads="1"/>
          </p:cNvSpPr>
          <p:nvPr>
            <p:ph type="body" idx="1"/>
          </p:nvPr>
        </p:nvSpPr>
        <p:spPr/>
        <p:txBody>
          <a:bodyPr/>
          <a:lstStyle/>
          <a:p>
            <a:pPr eaLnBrk="1" hangingPunct="1">
              <a:lnSpc>
                <a:spcPct val="150000"/>
              </a:lnSpc>
            </a:pPr>
            <a:r>
              <a:rPr lang="en-US" altLang="zh-CN" dirty="0" smtClean="0"/>
              <a:t>FTP</a:t>
            </a:r>
            <a:r>
              <a:rPr lang="zh-CN" altLang="en-US" dirty="0" smtClean="0"/>
              <a:t>代理选项允许客户端控制一个</a:t>
            </a:r>
            <a:r>
              <a:rPr lang="en-US" altLang="zh-CN" dirty="0" smtClean="0"/>
              <a:t>FTP</a:t>
            </a:r>
            <a:r>
              <a:rPr lang="zh-CN" altLang="en-US" dirty="0" smtClean="0"/>
              <a:t>服务器向另一个服务器传输数据。</a:t>
            </a:r>
          </a:p>
          <a:p>
            <a:pPr eaLnBrk="1" hangingPunct="1">
              <a:lnSpc>
                <a:spcPct val="150000"/>
              </a:lnSpc>
            </a:pPr>
            <a:r>
              <a:rPr lang="zh-CN" altLang="en-US" dirty="0" smtClean="0"/>
              <a:t>利用这一特点可以实现端口扫描的功能。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1198563" y="196850"/>
            <a:ext cx="6335712" cy="792163"/>
          </a:xfrm>
        </p:spPr>
        <p:txBody>
          <a:bodyPr/>
          <a:lstStyle/>
          <a:p>
            <a:pPr eaLnBrk="1" hangingPunct="1"/>
            <a:r>
              <a:rPr lang="en-US" altLang="zh-CN" dirty="0" smtClean="0"/>
              <a:t>FTP proxy</a:t>
            </a:r>
            <a:r>
              <a:rPr lang="zh-CN" altLang="en-US" dirty="0" smtClean="0"/>
              <a:t>扫描</a:t>
            </a:r>
            <a:r>
              <a:rPr lang="en-US" altLang="zh-CN" dirty="0" smtClean="0"/>
              <a:t>(2/4)</a:t>
            </a:r>
          </a:p>
        </p:txBody>
      </p:sp>
      <p:graphicFrame>
        <p:nvGraphicFramePr>
          <p:cNvPr id="13314" name="Object 3"/>
          <p:cNvGraphicFramePr>
            <a:graphicFrameLocks noGrp="1" noChangeAspect="1"/>
          </p:cNvGraphicFramePr>
          <p:nvPr>
            <p:ph sz="half" idx="1"/>
          </p:nvPr>
        </p:nvGraphicFramePr>
        <p:xfrm>
          <a:off x="854075" y="1444625"/>
          <a:ext cx="1073150" cy="1420813"/>
        </p:xfrm>
        <a:graphic>
          <a:graphicData uri="http://schemas.openxmlformats.org/presentationml/2006/ole">
            <mc:AlternateContent xmlns:mc="http://schemas.openxmlformats.org/markup-compatibility/2006">
              <mc:Choice xmlns:v="urn:schemas-microsoft-com:vml" Requires="v">
                <p:oleObj spid="_x0000_s10275" name="Visio" r:id="rId3" imgW="741759" imgH="947452" progId="">
                  <p:embed/>
                </p:oleObj>
              </mc:Choice>
              <mc:Fallback>
                <p:oleObj name="Visio" r:id="rId3" imgW="741759" imgH="947452"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75" y="1444625"/>
                        <a:ext cx="1073150"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4"/>
          <p:cNvGraphicFramePr>
            <a:graphicFrameLocks noGrp="1" noChangeAspect="1"/>
          </p:cNvGraphicFramePr>
          <p:nvPr>
            <p:ph sz="quarter" idx="2"/>
          </p:nvPr>
        </p:nvGraphicFramePr>
        <p:xfrm>
          <a:off x="6669088" y="1890713"/>
          <a:ext cx="1449387" cy="1374775"/>
        </p:xfrm>
        <a:graphic>
          <a:graphicData uri="http://schemas.openxmlformats.org/presentationml/2006/ole">
            <mc:AlternateContent xmlns:mc="http://schemas.openxmlformats.org/markup-compatibility/2006">
              <mc:Choice xmlns:v="urn:schemas-microsoft-com:vml" Requires="v">
                <p:oleObj spid="_x0000_s10276" name="Visio" r:id="rId5" imgW="1897570" imgH="1739551" progId="">
                  <p:embed/>
                </p:oleObj>
              </mc:Choice>
              <mc:Fallback>
                <p:oleObj name="Visio" r:id="rId5" imgW="1897570" imgH="1739551"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088" y="1890713"/>
                        <a:ext cx="1449387"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6" name="Object 5"/>
          <p:cNvGraphicFramePr>
            <a:graphicFrameLocks noGrp="1" noChangeAspect="1"/>
          </p:cNvGraphicFramePr>
          <p:nvPr>
            <p:ph sz="quarter" idx="3"/>
          </p:nvPr>
        </p:nvGraphicFramePr>
        <p:xfrm>
          <a:off x="3751263" y="4600575"/>
          <a:ext cx="1525587" cy="1447800"/>
        </p:xfrm>
        <a:graphic>
          <a:graphicData uri="http://schemas.openxmlformats.org/presentationml/2006/ole">
            <mc:AlternateContent xmlns:mc="http://schemas.openxmlformats.org/markup-compatibility/2006">
              <mc:Choice xmlns:v="urn:schemas-microsoft-com:vml" Requires="v">
                <p:oleObj spid="_x0000_s10277" name="Visio" r:id="rId7" imgW="1897570" imgH="1739551" progId="">
                  <p:embed/>
                </p:oleObj>
              </mc:Choice>
              <mc:Fallback>
                <p:oleObj name="Visio" r:id="rId7" imgW="1897570" imgH="1739551"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1263" y="4600575"/>
                        <a:ext cx="1525587"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2" name="Line 6"/>
          <p:cNvSpPr>
            <a:spLocks noChangeShapeType="1"/>
          </p:cNvSpPr>
          <p:nvPr/>
        </p:nvSpPr>
        <p:spPr bwMode="auto">
          <a:xfrm flipH="1" flipV="1">
            <a:off x="1619250" y="2660650"/>
            <a:ext cx="2305050" cy="1727200"/>
          </a:xfrm>
          <a:prstGeom prst="line">
            <a:avLst/>
          </a:prstGeom>
          <a:noFill/>
          <a:ln w="76200">
            <a:solidFill>
              <a:srgbClr val="0000FF"/>
            </a:solidFill>
            <a:round/>
            <a:headEnd type="triangle" w="med" len="med"/>
            <a:tailEnd type="triangle" w="med" len="med"/>
          </a:ln>
        </p:spPr>
        <p:txBody>
          <a:bodyPr/>
          <a:lstStyle/>
          <a:p>
            <a:endParaRPr lang="zh-CN" altLang="en-US"/>
          </a:p>
        </p:txBody>
      </p:sp>
      <p:sp>
        <p:nvSpPr>
          <p:cNvPr id="34823" name="Text Box 7"/>
          <p:cNvSpPr txBox="1">
            <a:spLocks noChangeArrowheads="1"/>
          </p:cNvSpPr>
          <p:nvPr/>
        </p:nvSpPr>
        <p:spPr bwMode="auto">
          <a:xfrm rot="2216104">
            <a:off x="1619250" y="3524250"/>
            <a:ext cx="1984375"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建立</a:t>
            </a:r>
            <a:r>
              <a:rPr kumimoji="1" lang="en-US" altLang="zh-CN" sz="2400" b="1">
                <a:solidFill>
                  <a:srgbClr val="000000"/>
                </a:solidFill>
                <a:latin typeface="Times New Roman" pitchFamily="18" charset="0"/>
              </a:rPr>
              <a:t>FTP</a:t>
            </a:r>
            <a:r>
              <a:rPr kumimoji="1" lang="zh-CN" altLang="en-US" sz="2400" b="1">
                <a:solidFill>
                  <a:srgbClr val="000000"/>
                </a:solidFill>
                <a:latin typeface="Times New Roman" pitchFamily="18" charset="0"/>
              </a:rPr>
              <a:t>会话</a:t>
            </a:r>
          </a:p>
        </p:txBody>
      </p:sp>
      <p:sp>
        <p:nvSpPr>
          <p:cNvPr id="34824" name="Text Box 8"/>
          <p:cNvSpPr txBox="1">
            <a:spLocks noChangeArrowheads="1"/>
          </p:cNvSpPr>
          <p:nvPr/>
        </p:nvSpPr>
        <p:spPr bwMode="auto">
          <a:xfrm>
            <a:off x="5867400" y="1147763"/>
            <a:ext cx="2255838" cy="822325"/>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使用</a:t>
            </a:r>
            <a:r>
              <a:rPr kumimoji="1" lang="en-US" altLang="zh-CN" sz="2400" b="1">
                <a:solidFill>
                  <a:srgbClr val="000000"/>
                </a:solidFill>
                <a:latin typeface="Times New Roman" pitchFamily="18" charset="0"/>
              </a:rPr>
              <a:t>PORT</a:t>
            </a:r>
            <a:r>
              <a:rPr kumimoji="1" lang="zh-CN" altLang="en-US" sz="2400" b="1">
                <a:solidFill>
                  <a:srgbClr val="000000"/>
                </a:solidFill>
                <a:latin typeface="Times New Roman" pitchFamily="18" charset="0"/>
              </a:rPr>
              <a:t>命令</a:t>
            </a:r>
          </a:p>
          <a:p>
            <a:r>
              <a:rPr kumimoji="1" lang="zh-CN" altLang="en-US" sz="2400" b="1">
                <a:solidFill>
                  <a:srgbClr val="000000"/>
                </a:solidFill>
                <a:latin typeface="Times New Roman" pitchFamily="18" charset="0"/>
              </a:rPr>
              <a:t>指定一个端口</a:t>
            </a:r>
            <a:r>
              <a:rPr kumimoji="1" lang="en-US" altLang="zh-CN" sz="2400" b="1">
                <a:solidFill>
                  <a:srgbClr val="000000"/>
                </a:solidFill>
                <a:latin typeface="Times New Roman" pitchFamily="18" charset="0"/>
              </a:rPr>
              <a:t>P</a:t>
            </a:r>
          </a:p>
        </p:txBody>
      </p:sp>
      <p:sp>
        <p:nvSpPr>
          <p:cNvPr id="13321" name="Text Box 9"/>
          <p:cNvSpPr txBox="1">
            <a:spLocks noChangeArrowheads="1"/>
          </p:cNvSpPr>
          <p:nvPr/>
        </p:nvSpPr>
        <p:spPr bwMode="auto">
          <a:xfrm>
            <a:off x="4135438" y="5946775"/>
            <a:ext cx="796925"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黑客</a:t>
            </a:r>
          </a:p>
        </p:txBody>
      </p:sp>
      <p:sp>
        <p:nvSpPr>
          <p:cNvPr id="13322" name="Text Box 10"/>
          <p:cNvSpPr txBox="1">
            <a:spLocks noChangeArrowheads="1"/>
          </p:cNvSpPr>
          <p:nvPr/>
        </p:nvSpPr>
        <p:spPr bwMode="auto">
          <a:xfrm>
            <a:off x="252413" y="2876550"/>
            <a:ext cx="1677987" cy="457200"/>
          </a:xfrm>
          <a:prstGeom prst="rect">
            <a:avLst/>
          </a:prstGeom>
          <a:noFill/>
          <a:ln w="9525">
            <a:noFill/>
            <a:miter lim="800000"/>
            <a:headEnd/>
            <a:tailEnd/>
          </a:ln>
        </p:spPr>
        <p:txBody>
          <a:bodyPr wrap="none">
            <a:spAutoFit/>
          </a:bodyPr>
          <a:lstStyle/>
          <a:p>
            <a:r>
              <a:rPr kumimoji="1" lang="en-US" altLang="zh-CN" sz="2400" b="1">
                <a:solidFill>
                  <a:srgbClr val="000000"/>
                </a:solidFill>
                <a:latin typeface="Times New Roman" pitchFamily="18" charset="0"/>
              </a:rPr>
              <a:t>FTP</a:t>
            </a:r>
            <a:r>
              <a:rPr kumimoji="1" lang="zh-CN" altLang="en-US" sz="2400" b="1">
                <a:solidFill>
                  <a:srgbClr val="000000"/>
                </a:solidFill>
                <a:latin typeface="Times New Roman" pitchFamily="18" charset="0"/>
              </a:rPr>
              <a:t>服务器</a:t>
            </a:r>
          </a:p>
        </p:txBody>
      </p:sp>
      <p:sp>
        <p:nvSpPr>
          <p:cNvPr id="13323" name="Text Box 11"/>
          <p:cNvSpPr txBox="1">
            <a:spLocks noChangeArrowheads="1"/>
          </p:cNvSpPr>
          <p:nvPr/>
        </p:nvSpPr>
        <p:spPr bwMode="auto">
          <a:xfrm>
            <a:off x="6834188" y="3282950"/>
            <a:ext cx="1409700"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目标主机</a:t>
            </a:r>
          </a:p>
        </p:txBody>
      </p:sp>
      <p:sp>
        <p:nvSpPr>
          <p:cNvPr id="34828" name="Line 12"/>
          <p:cNvSpPr>
            <a:spLocks noChangeShapeType="1"/>
          </p:cNvSpPr>
          <p:nvPr/>
        </p:nvSpPr>
        <p:spPr bwMode="auto">
          <a:xfrm>
            <a:off x="1835150" y="2155825"/>
            <a:ext cx="4608513" cy="288925"/>
          </a:xfrm>
          <a:prstGeom prst="line">
            <a:avLst/>
          </a:prstGeom>
          <a:noFill/>
          <a:ln w="76200">
            <a:solidFill>
              <a:srgbClr val="CC3300"/>
            </a:solidFill>
            <a:round/>
            <a:headEnd/>
            <a:tailEnd type="triangle" w="med" len="med"/>
          </a:ln>
        </p:spPr>
        <p:txBody>
          <a:bodyPr/>
          <a:lstStyle/>
          <a:p>
            <a:endParaRPr lang="zh-CN" altLang="en-US"/>
          </a:p>
        </p:txBody>
      </p:sp>
      <p:sp>
        <p:nvSpPr>
          <p:cNvPr id="34829" name="Text Box 13"/>
          <p:cNvSpPr txBox="1">
            <a:spLocks noChangeArrowheads="1"/>
          </p:cNvSpPr>
          <p:nvPr/>
        </p:nvSpPr>
        <p:spPr bwMode="auto">
          <a:xfrm rot="212048">
            <a:off x="2484438" y="1419225"/>
            <a:ext cx="2820987" cy="822325"/>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使用</a:t>
            </a:r>
            <a:r>
              <a:rPr kumimoji="1" lang="en-US" altLang="zh-CN" sz="2400" b="1">
                <a:solidFill>
                  <a:srgbClr val="000000"/>
                </a:solidFill>
                <a:latin typeface="Times New Roman" pitchFamily="18" charset="0"/>
              </a:rPr>
              <a:t>LIST</a:t>
            </a:r>
            <a:r>
              <a:rPr kumimoji="1" lang="zh-CN" altLang="en-US" sz="2400" b="1">
                <a:solidFill>
                  <a:srgbClr val="000000"/>
                </a:solidFill>
                <a:latin typeface="Times New Roman" pitchFamily="18" charset="0"/>
              </a:rPr>
              <a:t>命令启动</a:t>
            </a:r>
          </a:p>
          <a:p>
            <a:r>
              <a:rPr kumimoji="1" lang="zh-CN" altLang="en-US" sz="2400" b="1">
                <a:solidFill>
                  <a:srgbClr val="000000"/>
                </a:solidFill>
                <a:latin typeface="Times New Roman" pitchFamily="18" charset="0"/>
              </a:rPr>
              <a:t>一个到</a:t>
            </a:r>
            <a:r>
              <a:rPr kumimoji="1" lang="en-US" altLang="zh-CN" sz="2400" b="1">
                <a:solidFill>
                  <a:srgbClr val="000000"/>
                </a:solidFill>
                <a:latin typeface="Times New Roman" pitchFamily="18" charset="0"/>
              </a:rPr>
              <a:t>P</a:t>
            </a:r>
            <a:r>
              <a:rPr kumimoji="1" lang="zh-CN" altLang="en-US" sz="2400" b="1">
                <a:solidFill>
                  <a:srgbClr val="000000"/>
                </a:solidFill>
                <a:latin typeface="Times New Roman" pitchFamily="18" charset="0"/>
              </a:rPr>
              <a:t>的数据传输</a:t>
            </a:r>
          </a:p>
        </p:txBody>
      </p:sp>
      <p:sp>
        <p:nvSpPr>
          <p:cNvPr id="34830" name="Text Box 14"/>
          <p:cNvSpPr txBox="1">
            <a:spLocks noChangeArrowheads="1"/>
          </p:cNvSpPr>
          <p:nvPr/>
        </p:nvSpPr>
        <p:spPr bwMode="auto">
          <a:xfrm rot="2074980">
            <a:off x="2376488" y="3138488"/>
            <a:ext cx="1409700"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传输成功</a:t>
            </a:r>
          </a:p>
        </p:txBody>
      </p:sp>
      <p:sp>
        <p:nvSpPr>
          <p:cNvPr id="34831" name="Text Box 15"/>
          <p:cNvSpPr txBox="1">
            <a:spLocks noChangeArrowheads="1"/>
          </p:cNvSpPr>
          <p:nvPr/>
        </p:nvSpPr>
        <p:spPr bwMode="auto">
          <a:xfrm>
            <a:off x="5292725" y="4414838"/>
            <a:ext cx="2941638"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结论：目标端口开放</a:t>
            </a:r>
          </a:p>
        </p:txBody>
      </p:sp>
      <p:sp>
        <p:nvSpPr>
          <p:cNvPr id="34832" name="Text Box 16"/>
          <p:cNvSpPr txBox="1">
            <a:spLocks noChangeArrowheads="1"/>
          </p:cNvSpPr>
          <p:nvPr/>
        </p:nvSpPr>
        <p:spPr bwMode="auto">
          <a:xfrm rot="2212183">
            <a:off x="1690688" y="3070225"/>
            <a:ext cx="2635250"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无法打开数据连接</a:t>
            </a:r>
          </a:p>
        </p:txBody>
      </p:sp>
      <p:sp>
        <p:nvSpPr>
          <p:cNvPr id="34833" name="Text Box 17"/>
          <p:cNvSpPr txBox="1">
            <a:spLocks noChangeArrowheads="1"/>
          </p:cNvSpPr>
          <p:nvPr/>
        </p:nvSpPr>
        <p:spPr bwMode="auto">
          <a:xfrm>
            <a:off x="5292725" y="4387850"/>
            <a:ext cx="2941638" cy="457200"/>
          </a:xfrm>
          <a:prstGeom prst="rect">
            <a:avLst/>
          </a:prstGeom>
          <a:noFill/>
          <a:ln w="9525">
            <a:noFill/>
            <a:miter lim="800000"/>
            <a:headEnd/>
            <a:tailEnd/>
          </a:ln>
        </p:spPr>
        <p:txBody>
          <a:bodyPr wrap="none">
            <a:spAutoFit/>
          </a:bodyPr>
          <a:lstStyle/>
          <a:p>
            <a:r>
              <a:rPr kumimoji="1" lang="zh-CN" altLang="en-US" sz="2400" b="1">
                <a:solidFill>
                  <a:srgbClr val="000000"/>
                </a:solidFill>
                <a:latin typeface="Times New Roman" pitchFamily="18" charset="0"/>
              </a:rPr>
              <a:t>结论：目标端口关闭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wipe(down)">
                                      <p:cBhvr>
                                        <p:cTn id="7" dur="1000"/>
                                        <p:tgtEl>
                                          <p:spTgt spid="3482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823"/>
                                        </p:tgtEl>
                                        <p:attrNameLst>
                                          <p:attrName>style.visibility</p:attrName>
                                        </p:attrNameLst>
                                      </p:cBhvr>
                                      <p:to>
                                        <p:strVal val="visible"/>
                                      </p:to>
                                    </p:set>
                                    <p:animEffect transition="in" filter="wipe(down)">
                                      <p:cBhvr>
                                        <p:cTn id="10" dur="1000"/>
                                        <p:tgtEl>
                                          <p:spTgt spid="3482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4824"/>
                                        </p:tgtEl>
                                        <p:attrNameLst>
                                          <p:attrName>style.visibility</p:attrName>
                                        </p:attrNameLst>
                                      </p:cBhvr>
                                      <p:to>
                                        <p:strVal val="visible"/>
                                      </p:to>
                                    </p:set>
                                    <p:animEffect transition="in" filter="blinds(horizontal)">
                                      <p:cBhvr>
                                        <p:cTn id="15" dur="500"/>
                                        <p:tgtEl>
                                          <p:spTgt spid="348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4829"/>
                                        </p:tgtEl>
                                        <p:attrNameLst>
                                          <p:attrName>style.visibility</p:attrName>
                                        </p:attrNameLst>
                                      </p:cBhvr>
                                      <p:to>
                                        <p:strVal val="visible"/>
                                      </p:to>
                                    </p:set>
                                    <p:animEffect transition="in" filter="wipe(left)">
                                      <p:cBhvr>
                                        <p:cTn id="20" dur="1000"/>
                                        <p:tgtEl>
                                          <p:spTgt spid="3482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4828"/>
                                        </p:tgtEl>
                                        <p:attrNameLst>
                                          <p:attrName>style.visibility</p:attrName>
                                        </p:attrNameLst>
                                      </p:cBhvr>
                                      <p:to>
                                        <p:strVal val="visible"/>
                                      </p:to>
                                    </p:set>
                                    <p:animEffect transition="in" filter="wipe(left)">
                                      <p:cBhvr>
                                        <p:cTn id="23" dur="1000"/>
                                        <p:tgtEl>
                                          <p:spTgt spid="348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4830"/>
                                        </p:tgtEl>
                                        <p:attrNameLst>
                                          <p:attrName>style.visibility</p:attrName>
                                        </p:attrNameLst>
                                      </p:cBhvr>
                                      <p:to>
                                        <p:strVal val="visible"/>
                                      </p:to>
                                    </p:set>
                                    <p:animEffect transition="in" filter="wipe(left)">
                                      <p:cBhvr>
                                        <p:cTn id="28" dur="1000"/>
                                        <p:tgtEl>
                                          <p:spTgt spid="3483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4831"/>
                                        </p:tgtEl>
                                        <p:attrNameLst>
                                          <p:attrName>style.visibility</p:attrName>
                                        </p:attrNameLst>
                                      </p:cBhvr>
                                      <p:to>
                                        <p:strVal val="visible"/>
                                      </p:to>
                                    </p:set>
                                    <p:animEffect transition="in" filter="blinds(horizontal)">
                                      <p:cBhvr>
                                        <p:cTn id="33" dur="500"/>
                                        <p:tgtEl>
                                          <p:spTgt spid="3483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grpId="1" nodeType="clickEffect">
                                  <p:stCondLst>
                                    <p:cond delay="0"/>
                                  </p:stCondLst>
                                  <p:childTnLst>
                                    <p:animEffect transition="out" filter="dissolve">
                                      <p:cBhvr>
                                        <p:cTn id="37" dur="500"/>
                                        <p:tgtEl>
                                          <p:spTgt spid="34831"/>
                                        </p:tgtEl>
                                      </p:cBhvr>
                                    </p:animEffect>
                                    <p:set>
                                      <p:cBhvr>
                                        <p:cTn id="38" dur="1" fill="hold">
                                          <p:stCondLst>
                                            <p:cond delay="499"/>
                                          </p:stCondLst>
                                        </p:cTn>
                                        <p:tgtEl>
                                          <p:spTgt spid="34831"/>
                                        </p:tgtEl>
                                        <p:attrNameLst>
                                          <p:attrName>style.visibility</p:attrName>
                                        </p:attrNameLst>
                                      </p:cBhvr>
                                      <p:to>
                                        <p:strVal val="hidden"/>
                                      </p:to>
                                    </p:set>
                                  </p:childTnLst>
                                </p:cTn>
                              </p:par>
                              <p:par>
                                <p:cTn id="39" presetID="9" presetClass="exit" presetSubtype="0" fill="hold" grpId="1" nodeType="withEffect">
                                  <p:stCondLst>
                                    <p:cond delay="0"/>
                                  </p:stCondLst>
                                  <p:childTnLst>
                                    <p:animEffect transition="out" filter="dissolve">
                                      <p:cBhvr>
                                        <p:cTn id="40" dur="500"/>
                                        <p:tgtEl>
                                          <p:spTgt spid="34830"/>
                                        </p:tgtEl>
                                      </p:cBhvr>
                                    </p:animEffect>
                                    <p:set>
                                      <p:cBhvr>
                                        <p:cTn id="41" dur="1" fill="hold">
                                          <p:stCondLst>
                                            <p:cond delay="499"/>
                                          </p:stCondLst>
                                        </p:cTn>
                                        <p:tgtEl>
                                          <p:spTgt spid="3483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4832"/>
                                        </p:tgtEl>
                                        <p:attrNameLst>
                                          <p:attrName>style.visibility</p:attrName>
                                        </p:attrNameLst>
                                      </p:cBhvr>
                                      <p:to>
                                        <p:strVal val="visible"/>
                                      </p:to>
                                    </p:set>
                                    <p:animEffect transition="in" filter="wipe(left)">
                                      <p:cBhvr>
                                        <p:cTn id="46" dur="1000"/>
                                        <p:tgtEl>
                                          <p:spTgt spid="3483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4833"/>
                                        </p:tgtEl>
                                        <p:attrNameLst>
                                          <p:attrName>style.visibility</p:attrName>
                                        </p:attrNameLst>
                                      </p:cBhvr>
                                      <p:to>
                                        <p:strVal val="visible"/>
                                      </p:to>
                                    </p:set>
                                    <p:animEffect transition="in" filter="blinds(horizontal)">
                                      <p:cBhvr>
                                        <p:cTn id="51" dur="500"/>
                                        <p:tgtEl>
                                          <p:spTgt spid="34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animBg="1"/>
      <p:bldP spid="34823" grpId="0"/>
      <p:bldP spid="34824" grpId="0"/>
      <p:bldP spid="34828" grpId="0" animBg="1"/>
      <p:bldP spid="34829" grpId="0"/>
      <p:bldP spid="34830" grpId="0"/>
      <p:bldP spid="34830" grpId="1"/>
      <p:bldP spid="34831" grpId="0"/>
      <p:bldP spid="34831" grpId="1"/>
      <p:bldP spid="34832" grpId="0"/>
      <p:bldP spid="348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t>FTP proxy</a:t>
            </a:r>
            <a:r>
              <a:rPr lang="zh-CN" altLang="en-US" smtClean="0"/>
              <a:t>扫描的特点</a:t>
            </a:r>
            <a:r>
              <a:rPr lang="en-US" altLang="zh-CN" smtClean="0"/>
              <a:t>(3/4)</a:t>
            </a:r>
          </a:p>
        </p:txBody>
      </p:sp>
      <p:sp>
        <p:nvSpPr>
          <p:cNvPr id="35843" name="Rectangle 3"/>
          <p:cNvSpPr>
            <a:spLocks noGrp="1" noChangeArrowheads="1"/>
          </p:cNvSpPr>
          <p:nvPr>
            <p:ph type="body" idx="1"/>
          </p:nvPr>
        </p:nvSpPr>
        <p:spPr/>
        <p:txBody>
          <a:bodyPr/>
          <a:lstStyle/>
          <a:p>
            <a:pPr eaLnBrk="1" hangingPunct="1">
              <a:lnSpc>
                <a:spcPct val="150000"/>
              </a:lnSpc>
            </a:pPr>
            <a:r>
              <a:rPr lang="zh-CN" altLang="en-US" dirty="0" smtClean="0"/>
              <a:t>优点</a:t>
            </a:r>
          </a:p>
          <a:p>
            <a:pPr lvl="1" eaLnBrk="1" hangingPunct="1">
              <a:lnSpc>
                <a:spcPct val="150000"/>
              </a:lnSpc>
            </a:pPr>
            <a:r>
              <a:rPr lang="zh-CN" altLang="en-US" dirty="0" smtClean="0"/>
              <a:t>不但难以跟踪，而且可以穿越防火墙。</a:t>
            </a:r>
          </a:p>
          <a:p>
            <a:pPr eaLnBrk="1" hangingPunct="1">
              <a:lnSpc>
                <a:spcPct val="150000"/>
              </a:lnSpc>
            </a:pPr>
            <a:r>
              <a:rPr lang="zh-CN" altLang="en-US" dirty="0" smtClean="0"/>
              <a:t>缺点</a:t>
            </a:r>
          </a:p>
          <a:p>
            <a:pPr lvl="1" eaLnBrk="1" hangingPunct="1">
              <a:lnSpc>
                <a:spcPct val="150000"/>
              </a:lnSpc>
            </a:pPr>
            <a:r>
              <a:rPr lang="zh-CN" altLang="en-US" dirty="0" smtClean="0"/>
              <a:t>一些</a:t>
            </a:r>
            <a:r>
              <a:rPr lang="en-US" altLang="zh-CN" dirty="0" smtClean="0"/>
              <a:t>FTP</a:t>
            </a:r>
            <a:r>
              <a:rPr lang="zh-CN" altLang="en-US" dirty="0" smtClean="0"/>
              <a:t>服务器禁止这种特性。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linds(horizontal)">
                                      <p:cBhvr>
                                        <p:cTn id="7" dur="500"/>
                                        <p:tgtEl>
                                          <p:spTgt spid="358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843">
                                            <p:txEl>
                                              <p:pRg st="1" end="1"/>
                                            </p:txEl>
                                          </p:spTgt>
                                        </p:tgtEl>
                                        <p:attrNameLst>
                                          <p:attrName>style.visibility</p:attrName>
                                        </p:attrNameLst>
                                      </p:cBhvr>
                                      <p:to>
                                        <p:strVal val="visible"/>
                                      </p:to>
                                    </p:set>
                                    <p:animEffect transition="in" filter="blinds(horizontal)">
                                      <p:cBhvr>
                                        <p:cTn id="10" dur="500"/>
                                        <p:tgtEl>
                                          <p:spTgt spid="358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Effect transition="in" filter="blinds(horizontal)">
                                      <p:cBhvr>
                                        <p:cTn id="15" dur="500"/>
                                        <p:tgtEl>
                                          <p:spTgt spid="3584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5843">
                                            <p:txEl>
                                              <p:pRg st="3" end="3"/>
                                            </p:txEl>
                                          </p:spTgt>
                                        </p:tgtEl>
                                        <p:attrNameLst>
                                          <p:attrName>style.visibility</p:attrName>
                                        </p:attrNameLst>
                                      </p:cBhvr>
                                      <p:to>
                                        <p:strVal val="visible"/>
                                      </p:to>
                                    </p:set>
                                    <p:animEffect transition="in" filter="blinds(horizontal)">
                                      <p:cBhvr>
                                        <p:cTn id="18" dur="500"/>
                                        <p:tgtEl>
                                          <p:spTgt spid="35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示例</a:t>
            </a:r>
            <a:r>
              <a:rPr lang="en-US" altLang="zh-CN" smtClean="0"/>
              <a:t>(4/4)</a:t>
            </a:r>
          </a:p>
        </p:txBody>
      </p:sp>
      <p:sp>
        <p:nvSpPr>
          <p:cNvPr id="52227" name="Rectangle 3"/>
          <p:cNvSpPr>
            <a:spLocks noGrp="1" noChangeArrowheads="1"/>
          </p:cNvSpPr>
          <p:nvPr>
            <p:ph type="body" idx="1"/>
          </p:nvPr>
        </p:nvSpPr>
        <p:spPr>
          <a:xfrm>
            <a:off x="658812" y="1554163"/>
            <a:ext cx="8142287" cy="4114800"/>
          </a:xfrm>
        </p:spPr>
        <p:txBody>
          <a:bodyPr/>
          <a:lstStyle/>
          <a:p>
            <a:pPr eaLnBrk="1" hangingPunct="1">
              <a:lnSpc>
                <a:spcPct val="80000"/>
              </a:lnSpc>
              <a:buFont typeface="Wingdings" pitchFamily="2" charset="2"/>
              <a:buNone/>
            </a:pPr>
            <a:r>
              <a:rPr lang="en-US" altLang="zh-CN" sz="1800" dirty="0" smtClean="0"/>
              <a:t>D:\Program Files\</a:t>
            </a:r>
            <a:r>
              <a:rPr lang="en-US" altLang="zh-CN" sz="1800" dirty="0" err="1" smtClean="0"/>
              <a:t>Nmap</a:t>
            </a:r>
            <a:r>
              <a:rPr lang="en-US" altLang="zh-CN" sz="1800" dirty="0" smtClean="0"/>
              <a:t>&gt;</a:t>
            </a:r>
            <a:r>
              <a:rPr lang="en-US" altLang="zh-CN" sz="1800" dirty="0" err="1" smtClean="0"/>
              <a:t>nmap</a:t>
            </a:r>
            <a:r>
              <a:rPr lang="en-US" altLang="zh-CN" sz="1800" dirty="0" smtClean="0"/>
              <a:t> -</a:t>
            </a:r>
            <a:r>
              <a:rPr lang="en-US" altLang="zh-CN" sz="1800" dirty="0" err="1" smtClean="0"/>
              <a:t>sS</a:t>
            </a:r>
            <a:r>
              <a:rPr lang="en-US" altLang="zh-CN" sz="1800" dirty="0" smtClean="0"/>
              <a:t> 192.168.1.2</a:t>
            </a:r>
          </a:p>
          <a:p>
            <a:pPr eaLnBrk="1" hangingPunct="1">
              <a:lnSpc>
                <a:spcPct val="80000"/>
              </a:lnSpc>
              <a:buFont typeface="Wingdings" pitchFamily="2" charset="2"/>
              <a:buNone/>
            </a:pPr>
            <a:r>
              <a:rPr lang="en-US" altLang="zh-CN" sz="1800" dirty="0" smtClean="0"/>
              <a:t>Starting </a:t>
            </a:r>
            <a:r>
              <a:rPr lang="en-US" altLang="zh-CN" sz="1800" dirty="0" err="1" smtClean="0"/>
              <a:t>Nmap</a:t>
            </a:r>
            <a:r>
              <a:rPr lang="en-US" altLang="zh-CN" sz="1800" dirty="0" smtClean="0"/>
              <a:t> 4.01 ( http://www.insecure.org/nmap ) at 2006-04-20 20:53 </a:t>
            </a:r>
            <a:r>
              <a:rPr lang="zh-CN" altLang="en-US" sz="1800" dirty="0" smtClean="0"/>
              <a:t>中国标准时间</a:t>
            </a:r>
          </a:p>
          <a:p>
            <a:pPr eaLnBrk="1" hangingPunct="1">
              <a:lnSpc>
                <a:spcPct val="80000"/>
              </a:lnSpc>
              <a:buFont typeface="Wingdings" pitchFamily="2" charset="2"/>
              <a:buNone/>
            </a:pPr>
            <a:r>
              <a:rPr lang="en-US" altLang="zh-CN" sz="1800" dirty="0" smtClean="0"/>
              <a:t>Interesting ports on 192.168.1.2:</a:t>
            </a:r>
          </a:p>
          <a:p>
            <a:pPr eaLnBrk="1" hangingPunct="1">
              <a:lnSpc>
                <a:spcPct val="80000"/>
              </a:lnSpc>
              <a:buFont typeface="Wingdings" pitchFamily="2" charset="2"/>
              <a:buNone/>
            </a:pPr>
            <a:r>
              <a:rPr lang="en-US" altLang="zh-CN" sz="1800" dirty="0" smtClean="0"/>
              <a:t>(The 1666 ports scanned but not shown below are in state: closed)</a:t>
            </a:r>
          </a:p>
          <a:p>
            <a:pPr eaLnBrk="1" hangingPunct="1">
              <a:lnSpc>
                <a:spcPct val="80000"/>
              </a:lnSpc>
              <a:buFont typeface="Wingdings" pitchFamily="2" charset="2"/>
              <a:buNone/>
            </a:pPr>
            <a:r>
              <a:rPr lang="en-US" altLang="zh-CN" sz="1800" dirty="0" smtClean="0"/>
              <a:t>PORT     STATE SERVICE</a:t>
            </a:r>
          </a:p>
          <a:p>
            <a:pPr eaLnBrk="1" hangingPunct="1">
              <a:lnSpc>
                <a:spcPct val="80000"/>
              </a:lnSpc>
              <a:buFont typeface="Wingdings" pitchFamily="2" charset="2"/>
              <a:buNone/>
            </a:pPr>
            <a:r>
              <a:rPr lang="en-US" altLang="zh-CN" sz="1800" dirty="0" smtClean="0"/>
              <a:t>21/</a:t>
            </a:r>
            <a:r>
              <a:rPr lang="en-US" altLang="zh-CN" sz="1800" dirty="0" err="1" smtClean="0"/>
              <a:t>tcp</a:t>
            </a:r>
            <a:r>
              <a:rPr lang="en-US" altLang="zh-CN" sz="1800" dirty="0" smtClean="0"/>
              <a:t>   open  ftp</a:t>
            </a:r>
          </a:p>
          <a:p>
            <a:pPr eaLnBrk="1" hangingPunct="1">
              <a:lnSpc>
                <a:spcPct val="80000"/>
              </a:lnSpc>
              <a:buFont typeface="Wingdings" pitchFamily="2" charset="2"/>
              <a:buNone/>
            </a:pPr>
            <a:r>
              <a:rPr lang="en-US" altLang="zh-CN" sz="1800" dirty="0" smtClean="0"/>
              <a:t>135/</a:t>
            </a:r>
            <a:r>
              <a:rPr lang="en-US" altLang="zh-CN" sz="1800" dirty="0" err="1" smtClean="0"/>
              <a:t>tcp</a:t>
            </a:r>
            <a:r>
              <a:rPr lang="en-US" altLang="zh-CN" sz="1800" dirty="0" smtClean="0"/>
              <a:t>  open  </a:t>
            </a:r>
            <a:r>
              <a:rPr lang="en-US" altLang="zh-CN" sz="1800" dirty="0" err="1" smtClean="0"/>
              <a:t>msrpc</a:t>
            </a:r>
            <a:endParaRPr lang="en-US" altLang="zh-CN" sz="1800" dirty="0" smtClean="0"/>
          </a:p>
          <a:p>
            <a:pPr eaLnBrk="1" hangingPunct="1">
              <a:lnSpc>
                <a:spcPct val="80000"/>
              </a:lnSpc>
              <a:buFont typeface="Wingdings" pitchFamily="2" charset="2"/>
              <a:buNone/>
            </a:pPr>
            <a:r>
              <a:rPr lang="en-US" altLang="zh-CN" sz="1800" dirty="0" smtClean="0"/>
              <a:t>139/</a:t>
            </a:r>
            <a:r>
              <a:rPr lang="en-US" altLang="zh-CN" sz="1800" dirty="0" err="1" smtClean="0"/>
              <a:t>tcp</a:t>
            </a:r>
            <a:r>
              <a:rPr lang="en-US" altLang="zh-CN" sz="1800" dirty="0" smtClean="0"/>
              <a:t>  open  </a:t>
            </a:r>
            <a:r>
              <a:rPr lang="en-US" altLang="zh-CN" sz="1800" dirty="0" err="1" smtClean="0"/>
              <a:t>netbios-ssn</a:t>
            </a:r>
            <a:endParaRPr lang="en-US" altLang="zh-CN" sz="1800" dirty="0" smtClean="0"/>
          </a:p>
          <a:p>
            <a:pPr eaLnBrk="1" hangingPunct="1">
              <a:lnSpc>
                <a:spcPct val="80000"/>
              </a:lnSpc>
              <a:buFont typeface="Wingdings" pitchFamily="2" charset="2"/>
              <a:buNone/>
            </a:pPr>
            <a:r>
              <a:rPr lang="en-US" altLang="zh-CN" sz="1800" dirty="0" smtClean="0"/>
              <a:t>445/</a:t>
            </a:r>
            <a:r>
              <a:rPr lang="en-US" altLang="zh-CN" sz="1800" dirty="0" err="1" smtClean="0"/>
              <a:t>tcp</a:t>
            </a:r>
            <a:r>
              <a:rPr lang="en-US" altLang="zh-CN" sz="1800" dirty="0" smtClean="0"/>
              <a:t>  open  </a:t>
            </a:r>
            <a:r>
              <a:rPr lang="en-US" altLang="zh-CN" sz="1800" dirty="0" err="1" smtClean="0"/>
              <a:t>microsoft-ds</a:t>
            </a:r>
            <a:endParaRPr lang="en-US" altLang="zh-CN" sz="1800" dirty="0" smtClean="0"/>
          </a:p>
          <a:p>
            <a:pPr eaLnBrk="1" hangingPunct="1">
              <a:lnSpc>
                <a:spcPct val="80000"/>
              </a:lnSpc>
              <a:buFont typeface="Wingdings" pitchFamily="2" charset="2"/>
              <a:buNone/>
            </a:pPr>
            <a:r>
              <a:rPr lang="en-US" altLang="zh-CN" sz="1800" dirty="0" smtClean="0"/>
              <a:t>1025/</a:t>
            </a:r>
            <a:r>
              <a:rPr lang="en-US" altLang="zh-CN" sz="1800" dirty="0" err="1" smtClean="0"/>
              <a:t>tcp</a:t>
            </a:r>
            <a:r>
              <a:rPr lang="en-US" altLang="zh-CN" sz="1800" dirty="0" smtClean="0"/>
              <a:t> open  NFS-or-IIS</a:t>
            </a:r>
          </a:p>
          <a:p>
            <a:pPr eaLnBrk="1" hangingPunct="1">
              <a:lnSpc>
                <a:spcPct val="80000"/>
              </a:lnSpc>
              <a:buFont typeface="Wingdings" pitchFamily="2" charset="2"/>
              <a:buNone/>
            </a:pPr>
            <a:r>
              <a:rPr lang="en-US" altLang="zh-CN" sz="1800" dirty="0" smtClean="0"/>
              <a:t>5000/</a:t>
            </a:r>
            <a:r>
              <a:rPr lang="en-US" altLang="zh-CN" sz="1800" dirty="0" err="1" smtClean="0"/>
              <a:t>tcp</a:t>
            </a:r>
            <a:r>
              <a:rPr lang="en-US" altLang="zh-CN" sz="1800" dirty="0" smtClean="0"/>
              <a:t> open  UPnP</a:t>
            </a:r>
          </a:p>
          <a:p>
            <a:pPr eaLnBrk="1" hangingPunct="1">
              <a:lnSpc>
                <a:spcPct val="80000"/>
              </a:lnSpc>
              <a:buFont typeface="Wingdings" pitchFamily="2" charset="2"/>
              <a:buNone/>
            </a:pPr>
            <a:r>
              <a:rPr lang="en-US" altLang="zh-CN" sz="1800" dirty="0" smtClean="0"/>
              <a:t>MAC Address: 52:54:AB:33:E7:71 (Unknown)</a:t>
            </a:r>
          </a:p>
          <a:p>
            <a:pPr eaLnBrk="1" hangingPunct="1">
              <a:lnSpc>
                <a:spcPct val="80000"/>
              </a:lnSpc>
              <a:buFont typeface="Wingdings" pitchFamily="2" charset="2"/>
              <a:buNone/>
            </a:pPr>
            <a:endParaRPr lang="en-US" altLang="zh-CN" sz="1800" dirty="0" smtClean="0"/>
          </a:p>
          <a:p>
            <a:pPr eaLnBrk="1" hangingPunct="1">
              <a:lnSpc>
                <a:spcPct val="80000"/>
              </a:lnSpc>
              <a:buFont typeface="Wingdings" pitchFamily="2" charset="2"/>
              <a:buNone/>
            </a:pPr>
            <a:r>
              <a:rPr lang="en-US" altLang="zh-CN" sz="1800" dirty="0" err="1" smtClean="0"/>
              <a:t>Nmap</a:t>
            </a:r>
            <a:r>
              <a:rPr lang="en-US" altLang="zh-CN" sz="1800" dirty="0" smtClean="0"/>
              <a:t> finished: 1 IP address (1 host up) scanned in 5.829 seconds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a:xfrm>
            <a:off x="2476500" y="2632075"/>
            <a:ext cx="5019675" cy="1143000"/>
          </a:xfrm>
        </p:spPr>
        <p:txBody>
          <a:bodyPr/>
          <a:lstStyle/>
          <a:p>
            <a:pPr eaLnBrk="1" hangingPunct="1"/>
            <a:r>
              <a:rPr lang="zh-CN" altLang="en-US" b="1" dirty="0" smtClean="0">
                <a:solidFill>
                  <a:srgbClr val="FF0000"/>
                </a:solidFill>
              </a:rPr>
              <a:t>三、</a:t>
            </a:r>
            <a:r>
              <a:rPr lang="en-US" altLang="zh-CN" b="1" dirty="0" smtClean="0">
                <a:solidFill>
                  <a:srgbClr val="FF0000"/>
                </a:solidFill>
              </a:rPr>
              <a:t>UDP</a:t>
            </a:r>
            <a:r>
              <a:rPr lang="zh-CN" altLang="en-US" b="1" dirty="0" smtClean="0">
                <a:solidFill>
                  <a:srgbClr val="FF0000"/>
                </a:solidFill>
              </a:rPr>
              <a:t>扫描</a:t>
            </a:r>
            <a:endParaRPr lang="en-US" altLang="zh-CN" b="1" dirty="0" smtClean="0">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p:cNvSpPr>
          <p:nvPr>
            <p:ph type="title"/>
          </p:nvPr>
        </p:nvSpPr>
        <p:spPr/>
        <p:txBody>
          <a:bodyPr/>
          <a:lstStyle/>
          <a:p>
            <a:r>
              <a:rPr lang="en-US" altLang="zh-CN" smtClean="0"/>
              <a:t>UDP</a:t>
            </a:r>
            <a:r>
              <a:rPr lang="zh-CN" altLang="en-US" smtClean="0"/>
              <a:t>扫描</a:t>
            </a:r>
          </a:p>
        </p:txBody>
      </p:sp>
      <p:sp>
        <p:nvSpPr>
          <p:cNvPr id="3" name="内容占位符 2"/>
          <p:cNvSpPr>
            <a:spLocks noGrp="1"/>
          </p:cNvSpPr>
          <p:nvPr>
            <p:ph idx="1"/>
          </p:nvPr>
        </p:nvSpPr>
        <p:spPr>
          <a:xfrm>
            <a:off x="639763" y="1258888"/>
            <a:ext cx="7772400" cy="4114800"/>
          </a:xfrm>
        </p:spPr>
        <p:txBody>
          <a:bodyPr/>
          <a:lstStyle/>
          <a:p>
            <a:r>
              <a:rPr lang="en-US" altLang="zh-CN" sz="2800" dirty="0" smtClean="0"/>
              <a:t>UDP</a:t>
            </a:r>
            <a:r>
              <a:rPr lang="zh-CN" altLang="en-US" sz="2800" dirty="0" smtClean="0"/>
              <a:t>没有连接建立过程，该如何判断一个</a:t>
            </a:r>
            <a:r>
              <a:rPr lang="en-US" altLang="zh-CN" sz="2800" dirty="0" smtClean="0"/>
              <a:t>UDP</a:t>
            </a:r>
            <a:r>
              <a:rPr lang="zh-CN" altLang="en-US" sz="2800" dirty="0" smtClean="0"/>
              <a:t>端口打开了呢？</a:t>
            </a:r>
            <a:endParaRPr lang="en-US" altLang="zh-CN" sz="2800" dirty="0" smtClean="0"/>
          </a:p>
          <a:p>
            <a:r>
              <a:rPr lang="zh-CN" altLang="en-US" sz="2800" dirty="0" smtClean="0"/>
              <a:t>依据：扫描主机向目标主机的</a:t>
            </a:r>
            <a:r>
              <a:rPr lang="en-US" altLang="zh-CN" sz="2800" dirty="0" smtClean="0"/>
              <a:t>UDP</a:t>
            </a:r>
            <a:r>
              <a:rPr lang="zh-CN" altLang="en-US" sz="2800" dirty="0" smtClean="0"/>
              <a:t>端口发送</a:t>
            </a:r>
            <a:r>
              <a:rPr lang="en-US" altLang="zh-CN" sz="2800" dirty="0" smtClean="0"/>
              <a:t>UDP</a:t>
            </a:r>
            <a:r>
              <a:rPr lang="zh-CN" altLang="en-US" sz="2800" dirty="0" smtClean="0"/>
              <a:t>数据包，如果目标端口处于监听状态，将不会做出任何响应；而如果目标端口处于关闭状态，将会返回</a:t>
            </a:r>
            <a:r>
              <a:rPr lang="en-US" altLang="zh-CN" sz="2800" dirty="0" smtClean="0"/>
              <a:t>ICMP_PORT_UNREACH</a:t>
            </a:r>
            <a:r>
              <a:rPr lang="zh-CN" altLang="en-US" sz="2800" dirty="0" smtClean="0"/>
              <a:t>错误。</a:t>
            </a:r>
          </a:p>
        </p:txBody>
      </p:sp>
      <p:sp>
        <p:nvSpPr>
          <p:cNvPr id="1434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38" name="Object 1"/>
          <p:cNvGraphicFramePr>
            <a:graphicFrameLocks noChangeAspect="1"/>
          </p:cNvGraphicFramePr>
          <p:nvPr/>
        </p:nvGraphicFramePr>
        <p:xfrm>
          <a:off x="1639888" y="4286250"/>
          <a:ext cx="5146675" cy="2000250"/>
        </p:xfrm>
        <a:graphic>
          <a:graphicData uri="http://schemas.openxmlformats.org/presentationml/2006/ole">
            <mc:AlternateContent xmlns:mc="http://schemas.openxmlformats.org/markup-compatibility/2006">
              <mc:Choice xmlns:v="urn:schemas-microsoft-com:vml" Requires="v">
                <p:oleObj spid="_x0000_s11277" name="演示文稿" r:id="rId3" imgW="4572091" imgH="3429000" progId="PowerPoint.Show.8">
                  <p:embed/>
                </p:oleObj>
              </mc:Choice>
              <mc:Fallback>
                <p:oleObj name="演示文稿" r:id="rId3" imgW="4572091" imgH="3429000" progId="PowerPoint.Show.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l="7874" t="36745" r="11810" b="31496"/>
                      <a:stretch>
                        <a:fillRect/>
                      </a:stretch>
                    </p:blipFill>
                    <p:spPr bwMode="auto">
                      <a:xfrm>
                        <a:off x="1639888" y="4286250"/>
                        <a:ext cx="5146675"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smtClean="0"/>
              <a:t>UDP</a:t>
            </a:r>
            <a:r>
              <a:rPr lang="zh-CN" altLang="en-US" smtClean="0"/>
              <a:t>扫描</a:t>
            </a:r>
          </a:p>
        </p:txBody>
      </p:sp>
      <p:sp>
        <p:nvSpPr>
          <p:cNvPr id="54275" name="内容占位符 2"/>
          <p:cNvSpPr>
            <a:spLocks noGrp="1"/>
          </p:cNvSpPr>
          <p:nvPr>
            <p:ph idx="1"/>
          </p:nvPr>
        </p:nvSpPr>
        <p:spPr/>
        <p:txBody>
          <a:bodyPr/>
          <a:lstStyle/>
          <a:p>
            <a:pPr>
              <a:lnSpc>
                <a:spcPct val="150000"/>
              </a:lnSpc>
            </a:pPr>
            <a:r>
              <a:rPr lang="zh-CN" altLang="en-US" dirty="0" smtClean="0"/>
              <a:t>从表面上看，目标端口工作状态不同对扫描数据包将做出不同响应，区分度很好。但实际应用中必须考虑到</a:t>
            </a:r>
            <a:r>
              <a:rPr lang="en-US" altLang="zh-CN" dirty="0" smtClean="0"/>
              <a:t>UDP</a:t>
            </a:r>
            <a:r>
              <a:rPr lang="zh-CN" altLang="en-US" dirty="0" smtClean="0"/>
              <a:t>数据包和</a:t>
            </a:r>
            <a:r>
              <a:rPr lang="en-US" altLang="zh-CN" dirty="0" smtClean="0"/>
              <a:t>ICMP</a:t>
            </a:r>
            <a:r>
              <a:rPr lang="zh-CN" altLang="en-US" dirty="0" smtClean="0"/>
              <a:t>错误消息在通信中都可能丢失，不能保证到达，这将使得判断出现偏差。</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a:xfrm>
            <a:off x="2190750" y="2632075"/>
            <a:ext cx="5172075" cy="1143000"/>
          </a:xfrm>
        </p:spPr>
        <p:txBody>
          <a:bodyPr/>
          <a:lstStyle/>
          <a:p>
            <a:pPr eaLnBrk="1" hangingPunct="1"/>
            <a:r>
              <a:rPr lang="zh-CN" altLang="en-US" b="1" dirty="0" smtClean="0">
                <a:solidFill>
                  <a:srgbClr val="FF0000"/>
                </a:solidFill>
              </a:rPr>
              <a:t>四、扫描策略</a:t>
            </a:r>
            <a:endParaRPr lang="en-US" altLang="zh-CN" b="1" dirty="0" smtClean="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扫描策略</a:t>
            </a:r>
          </a:p>
        </p:txBody>
      </p:sp>
      <p:sp>
        <p:nvSpPr>
          <p:cNvPr id="3" name="内容占位符 2"/>
          <p:cNvSpPr>
            <a:spLocks noGrp="1"/>
          </p:cNvSpPr>
          <p:nvPr>
            <p:ph idx="1"/>
          </p:nvPr>
        </p:nvSpPr>
        <p:spPr/>
        <p:txBody>
          <a:bodyPr/>
          <a:lstStyle/>
          <a:p>
            <a:pPr>
              <a:lnSpc>
                <a:spcPct val="150000"/>
              </a:lnSpc>
            </a:pPr>
            <a:r>
              <a:rPr lang="zh-CN" altLang="en-US" dirty="0" smtClean="0"/>
              <a:t>扫描过程中一般要连续向目标发送大量的探测报文，有什么问题吗？</a:t>
            </a:r>
            <a:endParaRPr lang="en-US" altLang="zh-CN" dirty="0" smtClean="0"/>
          </a:p>
          <a:p>
            <a:pPr>
              <a:lnSpc>
                <a:spcPct val="150000"/>
              </a:lnSpc>
            </a:pPr>
            <a:r>
              <a:rPr lang="zh-CN" altLang="en-US" dirty="0" smtClean="0"/>
              <a:t>很容易被防火墙、入侵检测系统发现。</a:t>
            </a:r>
            <a:endParaRPr lang="en-US" altLang="zh-CN" dirty="0" smtClean="0"/>
          </a:p>
          <a:p>
            <a:pPr>
              <a:lnSpc>
                <a:spcPct val="150000"/>
              </a:lnSpc>
            </a:pPr>
            <a:r>
              <a:rPr lang="zh-CN" altLang="en-US" dirty="0" smtClean="0">
                <a:solidFill>
                  <a:srgbClr val="FF0000"/>
                </a:solidFill>
              </a:rPr>
              <a:t>怎么办？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par>
                          <p:cTn id="17" fill="hold">
                            <p:stCondLst>
                              <p:cond delay="1000"/>
                            </p:stCondLst>
                            <p:childTnLst>
                              <p:par>
                                <p:cTn id="18" presetID="55" presetClass="entr" presetSubtype="0" fill="hold" grpId="0" nodeType="afterEffect">
                                  <p:stCondLst>
                                    <p:cond delay="200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1"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扫描策略</a:t>
            </a:r>
          </a:p>
        </p:txBody>
      </p:sp>
      <p:sp>
        <p:nvSpPr>
          <p:cNvPr id="91139" name="Rectangle 3"/>
          <p:cNvSpPr>
            <a:spLocks noGrp="1" noChangeArrowheads="1"/>
          </p:cNvSpPr>
          <p:nvPr>
            <p:ph type="body" idx="1"/>
          </p:nvPr>
        </p:nvSpPr>
        <p:spPr>
          <a:xfrm>
            <a:off x="601663" y="1182688"/>
            <a:ext cx="7772400" cy="5065712"/>
          </a:xfrm>
        </p:spPr>
        <p:txBody>
          <a:bodyPr/>
          <a:lstStyle/>
          <a:p>
            <a:pPr eaLnBrk="1" hangingPunct="1"/>
            <a:r>
              <a:rPr lang="zh-CN" altLang="en-US" sz="2400" dirty="0" smtClean="0"/>
              <a:t>随机端口扫描（</a:t>
            </a:r>
            <a:r>
              <a:rPr lang="en-US" altLang="zh-CN" sz="2400" dirty="0" smtClean="0"/>
              <a:t>Random Port Scan</a:t>
            </a:r>
            <a:r>
              <a:rPr lang="zh-CN" altLang="en-US" sz="2400" dirty="0" smtClean="0"/>
              <a:t>）</a:t>
            </a:r>
          </a:p>
          <a:p>
            <a:pPr eaLnBrk="1" hangingPunct="1"/>
            <a:r>
              <a:rPr lang="zh-CN" altLang="en-US" sz="2400" dirty="0" smtClean="0"/>
              <a:t>慢扫描（</a:t>
            </a:r>
            <a:r>
              <a:rPr lang="en-US" altLang="zh-CN" sz="2400" dirty="0" smtClean="0"/>
              <a:t>Slow Scan</a:t>
            </a:r>
            <a:r>
              <a:rPr lang="zh-CN" altLang="en-US" sz="2400" dirty="0" smtClean="0"/>
              <a:t>）</a:t>
            </a:r>
          </a:p>
          <a:p>
            <a:pPr eaLnBrk="1" hangingPunct="1"/>
            <a:r>
              <a:rPr lang="zh-CN" altLang="en-US" sz="2400" dirty="0" smtClean="0"/>
              <a:t>分片扫描（</a:t>
            </a:r>
            <a:r>
              <a:rPr lang="en-US" altLang="zh-CN" sz="2400" dirty="0" smtClean="0"/>
              <a:t>Fragmentation Scanning</a:t>
            </a:r>
            <a:r>
              <a:rPr lang="zh-CN" altLang="en-US" sz="2400" dirty="0" smtClean="0"/>
              <a:t>）</a:t>
            </a:r>
          </a:p>
          <a:p>
            <a:pPr lvl="1" eaLnBrk="1" hangingPunct="1"/>
            <a:r>
              <a:rPr lang="zh-CN" altLang="en-US" sz="2400" dirty="0" smtClean="0">
                <a:latin typeface="黑体" pitchFamily="2" charset="-122"/>
              </a:rPr>
              <a:t>将</a:t>
            </a:r>
            <a:r>
              <a:rPr lang="en-US" altLang="zh-CN" sz="2400" dirty="0" smtClean="0">
                <a:latin typeface="黑体" pitchFamily="2" charset="-122"/>
              </a:rPr>
              <a:t>TCP</a:t>
            </a:r>
            <a:r>
              <a:rPr lang="zh-CN" altLang="en-US" sz="2400" dirty="0" smtClean="0">
                <a:latin typeface="黑体" pitchFamily="2" charset="-122"/>
              </a:rPr>
              <a:t>连接控制报文分成多个短</a:t>
            </a:r>
            <a:r>
              <a:rPr lang="en-US" altLang="zh-CN" sz="2400" dirty="0" smtClean="0">
                <a:latin typeface="黑体" pitchFamily="2" charset="-122"/>
              </a:rPr>
              <a:t>IP</a:t>
            </a:r>
            <a:r>
              <a:rPr lang="zh-CN" altLang="en-US" sz="2400" dirty="0" smtClean="0">
                <a:latin typeface="黑体" pitchFamily="2" charset="-122"/>
              </a:rPr>
              <a:t>报文段传送</a:t>
            </a:r>
          </a:p>
          <a:p>
            <a:pPr lvl="1" eaLnBrk="1" hangingPunct="1"/>
            <a:r>
              <a:rPr lang="zh-CN" altLang="en-US" sz="2400" dirty="0" smtClean="0">
                <a:latin typeface="黑体" pitchFamily="2" charset="-122"/>
              </a:rPr>
              <a:t>隐蔽性好，可穿越防火墙，躲避安全检测</a:t>
            </a:r>
          </a:p>
          <a:p>
            <a:pPr lvl="1" eaLnBrk="1" hangingPunct="1"/>
            <a:r>
              <a:rPr lang="zh-CN" altLang="en-US" sz="2400" dirty="0" smtClean="0">
                <a:latin typeface="黑体" pitchFamily="2" charset="-122"/>
              </a:rPr>
              <a:t>缺点：</a:t>
            </a:r>
          </a:p>
          <a:p>
            <a:pPr lvl="2" eaLnBrk="1" hangingPunct="1"/>
            <a:r>
              <a:rPr lang="zh-CN" altLang="en-US" dirty="0" smtClean="0">
                <a:solidFill>
                  <a:srgbClr val="000000"/>
                </a:solidFill>
                <a:latin typeface="黑体" pitchFamily="2" charset="-122"/>
              </a:rPr>
              <a:t>可能被进行</a:t>
            </a:r>
            <a:r>
              <a:rPr lang="zh-CN" altLang="en-US" dirty="0" smtClean="0">
                <a:solidFill>
                  <a:srgbClr val="FF3300"/>
                </a:solidFill>
                <a:latin typeface="黑体" pitchFamily="2" charset="-122"/>
              </a:rPr>
              <a:t>排队过滤</a:t>
            </a:r>
            <a:r>
              <a:rPr lang="zh-CN" altLang="en-US" dirty="0" smtClean="0">
                <a:solidFill>
                  <a:srgbClr val="000000"/>
                </a:solidFill>
                <a:latin typeface="黑体" pitchFamily="2" charset="-122"/>
              </a:rPr>
              <a:t>的防火墙丢弃；</a:t>
            </a:r>
          </a:p>
          <a:p>
            <a:pPr lvl="2" eaLnBrk="1" hangingPunct="1"/>
            <a:r>
              <a:rPr lang="zh-CN" altLang="en-US" dirty="0" smtClean="0">
                <a:solidFill>
                  <a:srgbClr val="000000"/>
                </a:solidFill>
                <a:latin typeface="黑体" pitchFamily="2" charset="-122"/>
              </a:rPr>
              <a:t>某些程序在处理这些小数据包时会出现异常。</a:t>
            </a:r>
          </a:p>
          <a:p>
            <a:pPr eaLnBrk="1" hangingPunct="1"/>
            <a:r>
              <a:rPr lang="zh-CN" altLang="en-US" sz="2400" dirty="0" smtClean="0">
                <a:latin typeface="黑体" pitchFamily="2" charset="-122"/>
              </a:rPr>
              <a:t>诱骗（</a:t>
            </a:r>
            <a:r>
              <a:rPr lang="en-US" altLang="zh-CN" sz="2400" dirty="0" smtClean="0"/>
              <a:t>Decoy</a:t>
            </a:r>
            <a:r>
              <a:rPr lang="zh-CN" altLang="en-US" sz="2400" dirty="0" smtClean="0">
                <a:latin typeface="黑体" pitchFamily="2" charset="-122"/>
              </a:rPr>
              <a:t>）：伪造源地址，目标主机分不清</a:t>
            </a:r>
          </a:p>
          <a:p>
            <a:pPr eaLnBrk="1" hangingPunct="1"/>
            <a:r>
              <a:rPr lang="zh-CN" altLang="en-US" sz="2400" dirty="0" smtClean="0">
                <a:latin typeface="黑体" pitchFamily="2" charset="-122"/>
              </a:rPr>
              <a:t>分布式协调扫描（</a:t>
            </a:r>
            <a:r>
              <a:rPr lang="en-US" altLang="zh-CN" sz="2400" dirty="0" smtClean="0"/>
              <a:t>Coordinated Scans</a:t>
            </a:r>
            <a:r>
              <a:rPr lang="zh-CN" altLang="en-US" sz="2400" dirty="0" smtClean="0">
                <a:latin typeface="黑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 calcmode="lin" valueType="num">
                                      <p:cBhvr>
                                        <p:cTn id="7" dur="1000" fill="hold"/>
                                        <p:tgtEl>
                                          <p:spTgt spid="9113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9113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9113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91139">
                                            <p:txEl>
                                              <p:pRg st="1" end="1"/>
                                            </p:txEl>
                                          </p:spTgt>
                                        </p:tgtEl>
                                        <p:attrNameLst>
                                          <p:attrName>style.visibility</p:attrName>
                                        </p:attrNameLst>
                                      </p:cBhvr>
                                      <p:to>
                                        <p:strVal val="visible"/>
                                      </p:to>
                                    </p:set>
                                    <p:anim calcmode="lin" valueType="num">
                                      <p:cBhvr>
                                        <p:cTn id="14" dur="1000" fill="hold"/>
                                        <p:tgtEl>
                                          <p:spTgt spid="91139">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91139">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9113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91139">
                                            <p:txEl>
                                              <p:pRg st="2" end="2"/>
                                            </p:txEl>
                                          </p:spTgt>
                                        </p:tgtEl>
                                        <p:attrNameLst>
                                          <p:attrName>style.visibility</p:attrName>
                                        </p:attrNameLst>
                                      </p:cBhvr>
                                      <p:to>
                                        <p:strVal val="visible"/>
                                      </p:to>
                                    </p:set>
                                    <p:anim calcmode="lin" valueType="num">
                                      <p:cBhvr>
                                        <p:cTn id="21" dur="1000" fill="hold"/>
                                        <p:tgtEl>
                                          <p:spTgt spid="91139">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91139">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9113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91139">
                                            <p:txEl>
                                              <p:pRg st="3" end="3"/>
                                            </p:txEl>
                                          </p:spTgt>
                                        </p:tgtEl>
                                        <p:attrNameLst>
                                          <p:attrName>style.visibility</p:attrName>
                                        </p:attrNameLst>
                                      </p:cBhvr>
                                      <p:to>
                                        <p:strVal val="visible"/>
                                      </p:to>
                                    </p:set>
                                    <p:anim calcmode="lin" valueType="num">
                                      <p:cBhvr>
                                        <p:cTn id="28" dur="1000" fill="hold"/>
                                        <p:tgtEl>
                                          <p:spTgt spid="91139">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91139">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9113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91139">
                                            <p:txEl>
                                              <p:pRg st="4" end="4"/>
                                            </p:txEl>
                                          </p:spTgt>
                                        </p:tgtEl>
                                        <p:attrNameLst>
                                          <p:attrName>style.visibility</p:attrName>
                                        </p:attrNameLst>
                                      </p:cBhvr>
                                      <p:to>
                                        <p:strVal val="visible"/>
                                      </p:to>
                                    </p:set>
                                    <p:anim calcmode="lin" valueType="num">
                                      <p:cBhvr>
                                        <p:cTn id="35" dur="1000" fill="hold"/>
                                        <p:tgtEl>
                                          <p:spTgt spid="91139">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91139">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9113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91139">
                                            <p:txEl>
                                              <p:pRg st="5" end="5"/>
                                            </p:txEl>
                                          </p:spTgt>
                                        </p:tgtEl>
                                        <p:attrNameLst>
                                          <p:attrName>style.visibility</p:attrName>
                                        </p:attrNameLst>
                                      </p:cBhvr>
                                      <p:to>
                                        <p:strVal val="visible"/>
                                      </p:to>
                                    </p:set>
                                    <p:anim calcmode="lin" valueType="num">
                                      <p:cBhvr>
                                        <p:cTn id="42" dur="1000" fill="hold"/>
                                        <p:tgtEl>
                                          <p:spTgt spid="91139">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91139">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91139">
                                            <p:txEl>
                                              <p:pRg st="5" end="5"/>
                                            </p:txEl>
                                          </p:spTgt>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91139">
                                            <p:txEl>
                                              <p:pRg st="6" end="6"/>
                                            </p:txEl>
                                          </p:spTgt>
                                        </p:tgtEl>
                                        <p:attrNameLst>
                                          <p:attrName>style.visibility</p:attrName>
                                        </p:attrNameLst>
                                      </p:cBhvr>
                                      <p:to>
                                        <p:strVal val="visible"/>
                                      </p:to>
                                    </p:set>
                                    <p:anim calcmode="lin" valueType="num">
                                      <p:cBhvr>
                                        <p:cTn id="47" dur="1000" fill="hold"/>
                                        <p:tgtEl>
                                          <p:spTgt spid="91139">
                                            <p:txEl>
                                              <p:pRg st="6" end="6"/>
                                            </p:txEl>
                                          </p:spTgt>
                                        </p:tgtEl>
                                        <p:attrNameLst>
                                          <p:attrName>ppt_w</p:attrName>
                                        </p:attrNameLst>
                                      </p:cBhvr>
                                      <p:tavLst>
                                        <p:tav tm="0">
                                          <p:val>
                                            <p:strVal val="#ppt_w*0.70"/>
                                          </p:val>
                                        </p:tav>
                                        <p:tav tm="100000">
                                          <p:val>
                                            <p:strVal val="#ppt_w"/>
                                          </p:val>
                                        </p:tav>
                                      </p:tavLst>
                                    </p:anim>
                                    <p:anim calcmode="lin" valueType="num">
                                      <p:cBhvr>
                                        <p:cTn id="48" dur="1000" fill="hold"/>
                                        <p:tgtEl>
                                          <p:spTgt spid="91139">
                                            <p:txEl>
                                              <p:pRg st="6" end="6"/>
                                            </p:txEl>
                                          </p:spTgt>
                                        </p:tgtEl>
                                        <p:attrNameLst>
                                          <p:attrName>ppt_h</p:attrName>
                                        </p:attrNameLst>
                                      </p:cBhvr>
                                      <p:tavLst>
                                        <p:tav tm="0">
                                          <p:val>
                                            <p:strVal val="#ppt_h"/>
                                          </p:val>
                                        </p:tav>
                                        <p:tav tm="100000">
                                          <p:val>
                                            <p:strVal val="#ppt_h"/>
                                          </p:val>
                                        </p:tav>
                                      </p:tavLst>
                                    </p:anim>
                                    <p:animEffect transition="in" filter="fade">
                                      <p:cBhvr>
                                        <p:cTn id="49" dur="1000"/>
                                        <p:tgtEl>
                                          <p:spTgt spid="91139">
                                            <p:txEl>
                                              <p:pRg st="6" end="6"/>
                                            </p:txEl>
                                          </p:spTgt>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91139">
                                            <p:txEl>
                                              <p:pRg st="7" end="7"/>
                                            </p:txEl>
                                          </p:spTgt>
                                        </p:tgtEl>
                                        <p:attrNameLst>
                                          <p:attrName>style.visibility</p:attrName>
                                        </p:attrNameLst>
                                      </p:cBhvr>
                                      <p:to>
                                        <p:strVal val="visible"/>
                                      </p:to>
                                    </p:set>
                                    <p:anim calcmode="lin" valueType="num">
                                      <p:cBhvr>
                                        <p:cTn id="52" dur="1000" fill="hold"/>
                                        <p:tgtEl>
                                          <p:spTgt spid="91139">
                                            <p:txEl>
                                              <p:pRg st="7" end="7"/>
                                            </p:txEl>
                                          </p:spTgt>
                                        </p:tgtEl>
                                        <p:attrNameLst>
                                          <p:attrName>ppt_w</p:attrName>
                                        </p:attrNameLst>
                                      </p:cBhvr>
                                      <p:tavLst>
                                        <p:tav tm="0">
                                          <p:val>
                                            <p:strVal val="#ppt_w*0.70"/>
                                          </p:val>
                                        </p:tav>
                                        <p:tav tm="100000">
                                          <p:val>
                                            <p:strVal val="#ppt_w"/>
                                          </p:val>
                                        </p:tav>
                                      </p:tavLst>
                                    </p:anim>
                                    <p:anim calcmode="lin" valueType="num">
                                      <p:cBhvr>
                                        <p:cTn id="53" dur="1000" fill="hold"/>
                                        <p:tgtEl>
                                          <p:spTgt spid="91139">
                                            <p:txEl>
                                              <p:pRg st="7" end="7"/>
                                            </p:txEl>
                                          </p:spTgt>
                                        </p:tgtEl>
                                        <p:attrNameLst>
                                          <p:attrName>ppt_h</p:attrName>
                                        </p:attrNameLst>
                                      </p:cBhvr>
                                      <p:tavLst>
                                        <p:tav tm="0">
                                          <p:val>
                                            <p:strVal val="#ppt_h"/>
                                          </p:val>
                                        </p:tav>
                                        <p:tav tm="100000">
                                          <p:val>
                                            <p:strVal val="#ppt_h"/>
                                          </p:val>
                                        </p:tav>
                                      </p:tavLst>
                                    </p:anim>
                                    <p:animEffect transition="in" filter="fade">
                                      <p:cBhvr>
                                        <p:cTn id="54" dur="1000"/>
                                        <p:tgtEl>
                                          <p:spTgt spid="91139">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5" presetClass="entr" presetSubtype="0" fill="hold" grpId="0" nodeType="clickEffect">
                                  <p:stCondLst>
                                    <p:cond delay="0"/>
                                  </p:stCondLst>
                                  <p:childTnLst>
                                    <p:set>
                                      <p:cBhvr>
                                        <p:cTn id="58" dur="1" fill="hold">
                                          <p:stCondLst>
                                            <p:cond delay="0"/>
                                          </p:stCondLst>
                                        </p:cTn>
                                        <p:tgtEl>
                                          <p:spTgt spid="91139">
                                            <p:txEl>
                                              <p:pRg st="8" end="8"/>
                                            </p:txEl>
                                          </p:spTgt>
                                        </p:tgtEl>
                                        <p:attrNameLst>
                                          <p:attrName>style.visibility</p:attrName>
                                        </p:attrNameLst>
                                      </p:cBhvr>
                                      <p:to>
                                        <p:strVal val="visible"/>
                                      </p:to>
                                    </p:set>
                                    <p:anim calcmode="lin" valueType="num">
                                      <p:cBhvr>
                                        <p:cTn id="59" dur="1000" fill="hold"/>
                                        <p:tgtEl>
                                          <p:spTgt spid="91139">
                                            <p:txEl>
                                              <p:pRg st="8" end="8"/>
                                            </p:txEl>
                                          </p:spTgt>
                                        </p:tgtEl>
                                        <p:attrNameLst>
                                          <p:attrName>ppt_w</p:attrName>
                                        </p:attrNameLst>
                                      </p:cBhvr>
                                      <p:tavLst>
                                        <p:tav tm="0">
                                          <p:val>
                                            <p:strVal val="#ppt_w*0.70"/>
                                          </p:val>
                                        </p:tav>
                                        <p:tav tm="100000">
                                          <p:val>
                                            <p:strVal val="#ppt_w"/>
                                          </p:val>
                                        </p:tav>
                                      </p:tavLst>
                                    </p:anim>
                                    <p:anim calcmode="lin" valueType="num">
                                      <p:cBhvr>
                                        <p:cTn id="60" dur="1000" fill="hold"/>
                                        <p:tgtEl>
                                          <p:spTgt spid="91139">
                                            <p:txEl>
                                              <p:pRg st="8" end="8"/>
                                            </p:txEl>
                                          </p:spTgt>
                                        </p:tgtEl>
                                        <p:attrNameLst>
                                          <p:attrName>ppt_h</p:attrName>
                                        </p:attrNameLst>
                                      </p:cBhvr>
                                      <p:tavLst>
                                        <p:tav tm="0">
                                          <p:val>
                                            <p:strVal val="#ppt_h"/>
                                          </p:val>
                                        </p:tav>
                                        <p:tav tm="100000">
                                          <p:val>
                                            <p:strVal val="#ppt_h"/>
                                          </p:val>
                                        </p:tav>
                                      </p:tavLst>
                                    </p:anim>
                                    <p:animEffect transition="in" filter="fade">
                                      <p:cBhvr>
                                        <p:cTn id="61" dur="1000"/>
                                        <p:tgtEl>
                                          <p:spTgt spid="91139">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5" presetClass="entr" presetSubtype="0" fill="hold" grpId="0" nodeType="clickEffect">
                                  <p:stCondLst>
                                    <p:cond delay="0"/>
                                  </p:stCondLst>
                                  <p:childTnLst>
                                    <p:set>
                                      <p:cBhvr>
                                        <p:cTn id="65" dur="1" fill="hold">
                                          <p:stCondLst>
                                            <p:cond delay="0"/>
                                          </p:stCondLst>
                                        </p:cTn>
                                        <p:tgtEl>
                                          <p:spTgt spid="91139">
                                            <p:txEl>
                                              <p:pRg st="9" end="9"/>
                                            </p:txEl>
                                          </p:spTgt>
                                        </p:tgtEl>
                                        <p:attrNameLst>
                                          <p:attrName>style.visibility</p:attrName>
                                        </p:attrNameLst>
                                      </p:cBhvr>
                                      <p:to>
                                        <p:strVal val="visible"/>
                                      </p:to>
                                    </p:set>
                                    <p:anim calcmode="lin" valueType="num">
                                      <p:cBhvr>
                                        <p:cTn id="66" dur="1000" fill="hold"/>
                                        <p:tgtEl>
                                          <p:spTgt spid="91139">
                                            <p:txEl>
                                              <p:pRg st="9" end="9"/>
                                            </p:txEl>
                                          </p:spTgt>
                                        </p:tgtEl>
                                        <p:attrNameLst>
                                          <p:attrName>ppt_w</p:attrName>
                                        </p:attrNameLst>
                                      </p:cBhvr>
                                      <p:tavLst>
                                        <p:tav tm="0">
                                          <p:val>
                                            <p:strVal val="#ppt_w*0.70"/>
                                          </p:val>
                                        </p:tav>
                                        <p:tav tm="100000">
                                          <p:val>
                                            <p:strVal val="#ppt_w"/>
                                          </p:val>
                                        </p:tav>
                                      </p:tavLst>
                                    </p:anim>
                                    <p:anim calcmode="lin" valueType="num">
                                      <p:cBhvr>
                                        <p:cTn id="67" dur="1000" fill="hold"/>
                                        <p:tgtEl>
                                          <p:spTgt spid="91139">
                                            <p:txEl>
                                              <p:pRg st="9" end="9"/>
                                            </p:txEl>
                                          </p:spTgt>
                                        </p:tgtEl>
                                        <p:attrNameLst>
                                          <p:attrName>ppt_h</p:attrName>
                                        </p:attrNameLst>
                                      </p:cBhvr>
                                      <p:tavLst>
                                        <p:tav tm="0">
                                          <p:val>
                                            <p:strVal val="#ppt_h"/>
                                          </p:val>
                                        </p:tav>
                                        <p:tav tm="100000">
                                          <p:val>
                                            <p:strVal val="#ppt_h"/>
                                          </p:val>
                                        </p:tav>
                                      </p:tavLst>
                                    </p:anim>
                                    <p:animEffect transition="in" filter="fade">
                                      <p:cBhvr>
                                        <p:cTn id="68" dur="1000"/>
                                        <p:tgtEl>
                                          <p:spTgt spid="911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主机扫描</a:t>
            </a:r>
          </a:p>
        </p:txBody>
      </p:sp>
      <p:sp>
        <p:nvSpPr>
          <p:cNvPr id="7171" name="Rectangle 3"/>
          <p:cNvSpPr>
            <a:spLocks noGrp="1" noChangeArrowheads="1"/>
          </p:cNvSpPr>
          <p:nvPr>
            <p:ph type="body" idx="1"/>
          </p:nvPr>
        </p:nvSpPr>
        <p:spPr>
          <a:xfrm>
            <a:off x="639763" y="1354138"/>
            <a:ext cx="7772400" cy="4794414"/>
          </a:xfrm>
        </p:spPr>
        <p:txBody>
          <a:bodyPr/>
          <a:lstStyle/>
          <a:p>
            <a:pPr eaLnBrk="1" hangingPunct="1">
              <a:lnSpc>
                <a:spcPts val="4500"/>
              </a:lnSpc>
              <a:spcBef>
                <a:spcPts val="0"/>
              </a:spcBef>
            </a:pPr>
            <a:r>
              <a:rPr lang="zh-CN" altLang="en-US" dirty="0" smtClean="0"/>
              <a:t>向目标主机发送探测数据包，根据是否收到响应来判断主机的工作状态。</a:t>
            </a:r>
          </a:p>
          <a:p>
            <a:pPr eaLnBrk="1" hangingPunct="1">
              <a:lnSpc>
                <a:spcPts val="4500"/>
              </a:lnSpc>
              <a:spcBef>
                <a:spcPts val="0"/>
              </a:spcBef>
            </a:pPr>
            <a:r>
              <a:rPr lang="en-US" altLang="zh-CN" dirty="0" smtClean="0"/>
              <a:t>ICMP</a:t>
            </a:r>
          </a:p>
          <a:p>
            <a:pPr lvl="1" eaLnBrk="1" hangingPunct="1">
              <a:lnSpc>
                <a:spcPts val="4500"/>
              </a:lnSpc>
              <a:spcBef>
                <a:spcPts val="0"/>
              </a:spcBef>
            </a:pPr>
            <a:r>
              <a:rPr lang="en-US" altLang="zh-CN" dirty="0" smtClean="0"/>
              <a:t>ICMP Echo</a:t>
            </a:r>
          </a:p>
          <a:p>
            <a:pPr lvl="1" eaLnBrk="1" hangingPunct="1">
              <a:lnSpc>
                <a:spcPts val="4500"/>
              </a:lnSpc>
              <a:spcBef>
                <a:spcPts val="0"/>
              </a:spcBef>
            </a:pPr>
            <a:r>
              <a:rPr lang="en-US" altLang="zh-CN" dirty="0" smtClean="0"/>
              <a:t>ICMP Non-Echo</a:t>
            </a:r>
          </a:p>
          <a:p>
            <a:pPr eaLnBrk="1" hangingPunct="1">
              <a:lnSpc>
                <a:spcPts val="4500"/>
              </a:lnSpc>
              <a:spcBef>
                <a:spcPts val="0"/>
              </a:spcBef>
            </a:pPr>
            <a:r>
              <a:rPr lang="en-US" altLang="zh-CN" dirty="0" smtClean="0"/>
              <a:t>IP</a:t>
            </a:r>
          </a:p>
          <a:p>
            <a:pPr lvl="1" eaLnBrk="1" hangingPunct="1">
              <a:lnSpc>
                <a:spcPts val="4500"/>
              </a:lnSpc>
              <a:spcBef>
                <a:spcPts val="0"/>
              </a:spcBef>
            </a:pPr>
            <a:r>
              <a:rPr lang="zh-CN" altLang="en-US" dirty="0" smtClean="0"/>
              <a:t>异常的</a:t>
            </a:r>
            <a:r>
              <a:rPr lang="en-US" altLang="zh-CN" dirty="0" smtClean="0"/>
              <a:t>IP</a:t>
            </a:r>
            <a:r>
              <a:rPr lang="zh-CN" altLang="en-US" dirty="0" smtClean="0"/>
              <a:t>数据报首部</a:t>
            </a:r>
          </a:p>
          <a:p>
            <a:pPr lvl="1" eaLnBrk="1" hangingPunct="1">
              <a:lnSpc>
                <a:spcPts val="4500"/>
              </a:lnSpc>
              <a:spcBef>
                <a:spcPts val="0"/>
              </a:spcBef>
            </a:pPr>
            <a:r>
              <a:rPr lang="zh-CN" altLang="en-US" dirty="0" smtClean="0"/>
              <a:t>错误的分片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5" dur="500"/>
                                        <p:tgtEl>
                                          <p:spTgt spid="717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8" dur="500"/>
                                        <p:tgtEl>
                                          <p:spTgt spid="717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1" dur="500"/>
                                        <p:tgtEl>
                                          <p:spTgt spid="717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4" dur="500"/>
                                        <p:tgtEl>
                                          <p:spTgt spid="717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blinds(horizontal)">
                                      <p:cBhvr>
                                        <p:cTn id="27"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a:xfrm>
            <a:off x="2152650" y="2603500"/>
            <a:ext cx="5257800" cy="1143000"/>
          </a:xfrm>
        </p:spPr>
        <p:txBody>
          <a:bodyPr/>
          <a:lstStyle/>
          <a:p>
            <a:pPr eaLnBrk="1" hangingPunct="1"/>
            <a:r>
              <a:rPr lang="zh-CN" altLang="en-US" b="1" dirty="0" smtClean="0">
                <a:solidFill>
                  <a:srgbClr val="FF0000"/>
                </a:solidFill>
              </a:rPr>
              <a:t>四、扫描工具</a:t>
            </a:r>
            <a:endParaRPr lang="en-US" altLang="zh-CN" b="1" dirty="0" smtClean="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8813" y="1301913"/>
            <a:ext cx="7772400" cy="4657451"/>
          </a:xfrm>
        </p:spPr>
        <p:txBody>
          <a:bodyPr/>
          <a:lstStyle/>
          <a:p>
            <a:pPr>
              <a:lnSpc>
                <a:spcPct val="150000"/>
              </a:lnSpc>
              <a:spcBef>
                <a:spcPts val="0"/>
              </a:spcBef>
            </a:pPr>
            <a:r>
              <a:rPr lang="zh-CN" altLang="en-US" dirty="0" smtClean="0"/>
              <a:t>网络扫描工具</a:t>
            </a:r>
            <a:endParaRPr lang="en-US" altLang="zh-CN" dirty="0" smtClean="0"/>
          </a:p>
          <a:p>
            <a:pPr lvl="1">
              <a:lnSpc>
                <a:spcPct val="150000"/>
              </a:lnSpc>
              <a:spcBef>
                <a:spcPts val="0"/>
              </a:spcBef>
            </a:pPr>
            <a:r>
              <a:rPr lang="en-US" altLang="zh-CN" dirty="0" err="1" smtClean="0"/>
              <a:t>Nmap</a:t>
            </a:r>
            <a:r>
              <a:rPr lang="en-US" altLang="zh-CN" dirty="0" smtClean="0"/>
              <a:t>(</a:t>
            </a:r>
            <a:r>
              <a:rPr lang="zh-CN" altLang="en-US" dirty="0" smtClean="0"/>
              <a:t>命令行</a:t>
            </a:r>
            <a:r>
              <a:rPr lang="en-US" altLang="zh-CN" dirty="0" smtClean="0"/>
              <a:t>) / </a:t>
            </a:r>
            <a:r>
              <a:rPr lang="en-US" altLang="zh-CN" dirty="0" err="1" smtClean="0"/>
              <a:t>Zenmap</a:t>
            </a:r>
            <a:r>
              <a:rPr lang="en-US" altLang="zh-CN" dirty="0" smtClean="0"/>
              <a:t>(</a:t>
            </a:r>
            <a:r>
              <a:rPr lang="zh-CN" altLang="en-US" dirty="0" smtClean="0"/>
              <a:t>图形化</a:t>
            </a:r>
            <a:r>
              <a:rPr lang="en-US" altLang="zh-CN" dirty="0" smtClean="0"/>
              <a:t>)</a:t>
            </a:r>
          </a:p>
          <a:p>
            <a:pPr lvl="2">
              <a:lnSpc>
                <a:spcPct val="150000"/>
              </a:lnSpc>
              <a:spcBef>
                <a:spcPts val="0"/>
              </a:spcBef>
            </a:pPr>
            <a:r>
              <a:rPr lang="en-US" altLang="zh-CN" dirty="0" smtClean="0"/>
              <a:t>https://nmap.org</a:t>
            </a:r>
          </a:p>
          <a:p>
            <a:pPr lvl="1">
              <a:lnSpc>
                <a:spcPct val="150000"/>
              </a:lnSpc>
              <a:spcBef>
                <a:spcPts val="0"/>
              </a:spcBef>
            </a:pPr>
            <a:r>
              <a:rPr lang="en-US" altLang="zh-CN" dirty="0" err="1" smtClean="0"/>
              <a:t>Zmap</a:t>
            </a:r>
            <a:r>
              <a:rPr lang="zh-CN" altLang="en-US" dirty="0" smtClean="0"/>
              <a:t>：</a:t>
            </a:r>
            <a:endParaRPr lang="en-US" altLang="zh-CN" dirty="0" smtClean="0"/>
          </a:p>
          <a:p>
            <a:pPr lvl="2">
              <a:lnSpc>
                <a:spcPct val="150000"/>
              </a:lnSpc>
              <a:spcBef>
                <a:spcPts val="0"/>
              </a:spcBef>
            </a:pPr>
            <a:r>
              <a:rPr lang="en-US" altLang="zh-CN" dirty="0" smtClean="0"/>
              <a:t>https://github.com/zmap/zmap/release</a:t>
            </a:r>
          </a:p>
          <a:p>
            <a:pPr lvl="1">
              <a:lnSpc>
                <a:spcPct val="150000"/>
              </a:lnSpc>
              <a:spcBef>
                <a:spcPts val="0"/>
              </a:spcBef>
            </a:pPr>
            <a:r>
              <a:rPr lang="en-US" altLang="zh-CN" dirty="0" err="1" smtClean="0"/>
              <a:t>Masscan</a:t>
            </a:r>
            <a:endParaRPr lang="en-US" altLang="zh-CN" dirty="0" smtClean="0"/>
          </a:p>
          <a:p>
            <a:pPr lvl="2">
              <a:lnSpc>
                <a:spcPct val="150000"/>
              </a:lnSpc>
              <a:spcBef>
                <a:spcPts val="0"/>
              </a:spcBef>
            </a:pPr>
            <a:r>
              <a:rPr lang="en-US" altLang="zh-CN" dirty="0" smtClean="0"/>
              <a:t>https://github.com/robertdavidgraham/masscan</a:t>
            </a:r>
          </a:p>
          <a:p>
            <a:pPr lvl="1">
              <a:lnSpc>
                <a:spcPct val="150000"/>
              </a:lnSpc>
              <a:spcBef>
                <a:spcPts val="0"/>
              </a:spcBef>
            </a:pPr>
            <a:endParaRPr lang="en-US" altLang="zh-CN" dirty="0" smtClean="0"/>
          </a:p>
          <a:p>
            <a:pPr>
              <a:lnSpc>
                <a:spcPct val="150000"/>
              </a:lnSpc>
              <a:spcBef>
                <a:spcPts val="0"/>
              </a:spcBef>
            </a:pPr>
            <a:endParaRPr lang="zh-CN" altLang="en-US" dirty="0" smtClean="0"/>
          </a:p>
          <a:p>
            <a:pPr>
              <a:lnSpc>
                <a:spcPct val="150000"/>
              </a:lnSpc>
              <a:spcBef>
                <a:spcPts val="0"/>
              </a:spcBef>
            </a:pPr>
            <a:endParaRPr lang="zh-CN" altLang="en-US" dirty="0"/>
          </a:p>
        </p:txBody>
      </p:sp>
      <p:sp>
        <p:nvSpPr>
          <p:cNvPr id="3" name="标题 2"/>
          <p:cNvSpPr>
            <a:spLocks noGrp="1"/>
          </p:cNvSpPr>
          <p:nvPr>
            <p:ph type="title"/>
          </p:nvPr>
        </p:nvSpPr>
        <p:spPr/>
        <p:txBody>
          <a:bodyPr/>
          <a:lstStyle/>
          <a:p>
            <a:r>
              <a:rPr lang="zh-CN" altLang="en-US" dirty="0" smtClean="0"/>
              <a:t>扫描工具</a:t>
            </a:r>
            <a:endParaRPr lang="zh-CN" altLang="en-US" dirty="0"/>
          </a:p>
        </p:txBody>
      </p:sp>
    </p:spTree>
    <p:extLst>
      <p:ext uri="{BB962C8B-B14F-4D97-AF65-F5344CB8AC3E}">
        <p14:creationId xmlns:p14="http://schemas.microsoft.com/office/powerpoint/2010/main" val="2290898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2255" y="1477964"/>
            <a:ext cx="7772400" cy="4686354"/>
          </a:xfrm>
        </p:spPr>
        <p:txBody>
          <a:bodyPr/>
          <a:lstStyle/>
          <a:p>
            <a:pPr algn="just">
              <a:lnSpc>
                <a:spcPts val="4400"/>
              </a:lnSpc>
              <a:spcBef>
                <a:spcPts val="0"/>
              </a:spcBef>
            </a:pPr>
            <a:r>
              <a:rPr lang="zh-CN" altLang="en-US" dirty="0" smtClean="0"/>
              <a:t>三种扫描工具各有利弊：</a:t>
            </a:r>
            <a:endParaRPr lang="en-US" altLang="zh-CN" dirty="0" smtClean="0"/>
          </a:p>
          <a:p>
            <a:pPr lvl="1" algn="just">
              <a:lnSpc>
                <a:spcPts val="4400"/>
              </a:lnSpc>
              <a:spcBef>
                <a:spcPts val="0"/>
              </a:spcBef>
            </a:pPr>
            <a:r>
              <a:rPr lang="en-US" altLang="zh-CN" dirty="0" err="1" smtClean="0"/>
              <a:t>Zmap</a:t>
            </a:r>
            <a:r>
              <a:rPr lang="zh-CN" altLang="en-US" dirty="0" smtClean="0"/>
              <a:t>和</a:t>
            </a:r>
            <a:r>
              <a:rPr lang="en-US" altLang="zh-CN" dirty="0" err="1" smtClean="0"/>
              <a:t>Masscan</a:t>
            </a:r>
            <a:r>
              <a:rPr lang="zh-CN" altLang="en-US" dirty="0" smtClean="0"/>
              <a:t>采用了无状态的扫描技术，扫描速度非常快。在信息收集的初级阶段，可以使用</a:t>
            </a:r>
            <a:r>
              <a:rPr lang="en-US" altLang="zh-CN" dirty="0" err="1" smtClean="0"/>
              <a:t>Zmap</a:t>
            </a:r>
            <a:r>
              <a:rPr lang="zh-CN" altLang="en-US" dirty="0" smtClean="0"/>
              <a:t>或</a:t>
            </a:r>
            <a:r>
              <a:rPr lang="en-US" altLang="zh-CN" dirty="0" err="1" smtClean="0"/>
              <a:t>Masscan</a:t>
            </a:r>
            <a:r>
              <a:rPr lang="zh-CN" altLang="en-US" dirty="0" smtClean="0"/>
              <a:t>进行目标的情势了解，扫描单一端口的情况考虑使用</a:t>
            </a:r>
            <a:r>
              <a:rPr lang="en-US" altLang="zh-CN" dirty="0" err="1" smtClean="0"/>
              <a:t>Zmap</a:t>
            </a:r>
            <a:r>
              <a:rPr lang="zh-CN" altLang="en-US" dirty="0" smtClean="0"/>
              <a:t>，而多端口的情况下</a:t>
            </a:r>
            <a:r>
              <a:rPr lang="en-US" altLang="zh-CN" dirty="0" err="1" smtClean="0"/>
              <a:t>Masscan</a:t>
            </a:r>
            <a:r>
              <a:rPr lang="zh-CN" altLang="en-US" dirty="0" smtClean="0"/>
              <a:t>则更为快速。在做完初步了解之后，则应该使用功能更加丰富的</a:t>
            </a:r>
            <a:r>
              <a:rPr lang="en-US" altLang="zh-CN" dirty="0" err="1" smtClean="0"/>
              <a:t>Nmap</a:t>
            </a:r>
            <a:r>
              <a:rPr lang="zh-CN" altLang="en-US" dirty="0" smtClean="0"/>
              <a:t>进行进一步的详细扫描</a:t>
            </a:r>
          </a:p>
          <a:p>
            <a:pPr algn="just">
              <a:lnSpc>
                <a:spcPts val="4400"/>
              </a:lnSpc>
              <a:spcBef>
                <a:spcPts val="0"/>
              </a:spcBef>
            </a:pPr>
            <a:endParaRPr lang="zh-CN" altLang="en-US" dirty="0"/>
          </a:p>
        </p:txBody>
      </p:sp>
      <p:sp>
        <p:nvSpPr>
          <p:cNvPr id="3" name="标题 2"/>
          <p:cNvSpPr>
            <a:spLocks noGrp="1"/>
          </p:cNvSpPr>
          <p:nvPr>
            <p:ph type="title"/>
          </p:nvPr>
        </p:nvSpPr>
        <p:spPr/>
        <p:txBody>
          <a:bodyPr/>
          <a:lstStyle/>
          <a:p>
            <a:r>
              <a:rPr lang="zh-CN" altLang="en-US" dirty="0" smtClean="0"/>
              <a:t>扫描软件</a:t>
            </a:r>
            <a:endParaRPr lang="zh-CN" altLang="en-US" dirty="0"/>
          </a:p>
        </p:txBody>
      </p:sp>
    </p:spTree>
    <p:extLst>
      <p:ext uri="{BB962C8B-B14F-4D97-AF65-F5344CB8AC3E}">
        <p14:creationId xmlns:p14="http://schemas.microsoft.com/office/powerpoint/2010/main" val="7464752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endParaRPr lang="zh-CN" altLang="en-US" smtClean="0"/>
          </a:p>
        </p:txBody>
      </p:sp>
      <p:sp>
        <p:nvSpPr>
          <p:cNvPr id="59395" name="内容占位符 2"/>
          <p:cNvSpPr>
            <a:spLocks noGrp="1"/>
          </p:cNvSpPr>
          <p:nvPr>
            <p:ph idx="1"/>
          </p:nvPr>
        </p:nvSpPr>
        <p:spPr/>
        <p:txBody>
          <a:bodyPr/>
          <a:lstStyle/>
          <a:p>
            <a:endParaRPr lang="zh-CN" altLang="en-US" smtClean="0"/>
          </a:p>
        </p:txBody>
      </p:sp>
      <p:sp>
        <p:nvSpPr>
          <p:cNvPr id="4" name="灯片编号占位符 3"/>
          <p:cNvSpPr>
            <a:spLocks noGrp="1"/>
          </p:cNvSpPr>
          <p:nvPr>
            <p:ph type="sldNum" sz="quarter" idx="4294967295"/>
          </p:nvPr>
        </p:nvSpPr>
        <p:spPr>
          <a:xfrm>
            <a:off x="6553200" y="6245225"/>
            <a:ext cx="2133600" cy="476250"/>
          </a:xfrm>
          <a:prstGeom prst="rect">
            <a:avLst/>
          </a:prstGeom>
        </p:spPr>
        <p:txBody>
          <a:bodyPr/>
          <a:lstStyle/>
          <a:p>
            <a:pPr>
              <a:defRPr/>
            </a:pPr>
            <a:fld id="{CDE9DDA7-E564-4EAB-BE10-80C75CB805C4}" type="slidenum">
              <a:rPr lang="zh-CN" altLang="en-US" smtClean="0"/>
              <a:pPr>
                <a:defRPr/>
              </a:pPr>
              <a:t>53</a:t>
            </a:fld>
            <a:endParaRPr lang="en-US" altLang="zh-CN"/>
          </a:p>
        </p:txBody>
      </p:sp>
      <p:pic>
        <p:nvPicPr>
          <p:cNvPr id="59397" name="Picture 1" descr="网络扫描1"/>
          <p:cNvPicPr>
            <a:picLocks noChangeAspect="1" noChangeArrowheads="1"/>
          </p:cNvPicPr>
          <p:nvPr/>
        </p:nvPicPr>
        <p:blipFill>
          <a:blip r:embed="rId2" cstate="print"/>
          <a:srcRect/>
          <a:stretch>
            <a:fillRect/>
          </a:stretch>
        </p:blipFill>
        <p:spPr bwMode="auto">
          <a:xfrm>
            <a:off x="214313" y="142875"/>
            <a:ext cx="8786812" cy="6500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内容提纲</a:t>
            </a:r>
            <a:endParaRPr lang="zh-CN" altLang="en-US" smtClean="0">
              <a:solidFill>
                <a:schemeClr val="accent1"/>
              </a:solidFill>
            </a:endParaRPr>
          </a:p>
        </p:txBody>
      </p:sp>
      <p:sp>
        <p:nvSpPr>
          <p:cNvPr id="61443" name="Text Box 3"/>
          <p:cNvSpPr txBox="1">
            <a:spLocks noChangeArrowheads="1"/>
          </p:cNvSpPr>
          <p:nvPr/>
        </p:nvSpPr>
        <p:spPr bwMode="auto">
          <a:xfrm>
            <a:off x="1660525" y="722313"/>
            <a:ext cx="184150" cy="366712"/>
          </a:xfrm>
          <a:prstGeom prst="rect">
            <a:avLst/>
          </a:prstGeom>
          <a:noFill/>
          <a:ln w="9525">
            <a:noFill/>
            <a:miter lim="800000"/>
            <a:headEnd/>
            <a:tailEnd/>
          </a:ln>
        </p:spPr>
        <p:txBody>
          <a:bodyPr wrap="none">
            <a:spAutoFit/>
          </a:bodyPr>
          <a:lstStyle/>
          <a:p>
            <a:endParaRPr lang="zh-CN" altLang="zh-CN"/>
          </a:p>
        </p:txBody>
      </p:sp>
      <p:sp>
        <p:nvSpPr>
          <p:cNvPr id="61444" name="Line 4"/>
          <p:cNvSpPr>
            <a:spLocks noChangeShapeType="1"/>
          </p:cNvSpPr>
          <p:nvPr/>
        </p:nvSpPr>
        <p:spPr bwMode="gray">
          <a:xfrm>
            <a:off x="1284288" y="2933700"/>
            <a:ext cx="6167437" cy="7938"/>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61445" name="Rectangle 5"/>
          <p:cNvSpPr>
            <a:spLocks noChangeArrowheads="1"/>
          </p:cNvSpPr>
          <p:nvPr/>
        </p:nvSpPr>
        <p:spPr bwMode="gray">
          <a:xfrm rot="3419336">
            <a:off x="1011237" y="2357438"/>
            <a:ext cx="479425" cy="520700"/>
          </a:xfrm>
          <a:prstGeom prst="rect">
            <a:avLst/>
          </a:prstGeom>
          <a:solidFill>
            <a:srgbClr val="9369E7"/>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61446" name="Text Box 6"/>
          <p:cNvSpPr txBox="1">
            <a:spLocks noChangeArrowheads="1"/>
          </p:cNvSpPr>
          <p:nvPr/>
        </p:nvSpPr>
        <p:spPr bwMode="gray">
          <a:xfrm>
            <a:off x="1817688" y="2320925"/>
            <a:ext cx="5346700" cy="579438"/>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主机扫描</a:t>
            </a:r>
          </a:p>
        </p:txBody>
      </p:sp>
      <p:sp>
        <p:nvSpPr>
          <p:cNvPr id="61447" name="Text Box 7"/>
          <p:cNvSpPr txBox="1">
            <a:spLocks noChangeArrowheads="1"/>
          </p:cNvSpPr>
          <p:nvPr/>
        </p:nvSpPr>
        <p:spPr bwMode="gray">
          <a:xfrm>
            <a:off x="1089025" y="2389188"/>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2</a:t>
            </a:r>
          </a:p>
        </p:txBody>
      </p:sp>
      <p:sp>
        <p:nvSpPr>
          <p:cNvPr id="61448" name="Rectangle 8"/>
          <p:cNvSpPr>
            <a:spLocks noChangeArrowheads="1"/>
          </p:cNvSpPr>
          <p:nvPr/>
        </p:nvSpPr>
        <p:spPr bwMode="gray">
          <a:xfrm rot="3419336">
            <a:off x="1004887" y="3435351"/>
            <a:ext cx="479425" cy="520700"/>
          </a:xfrm>
          <a:prstGeom prst="rect">
            <a:avLst/>
          </a:prstGeom>
          <a:solidFill>
            <a:srgbClr val="669900"/>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61449" name="Text Box 9"/>
          <p:cNvSpPr txBox="1">
            <a:spLocks noChangeArrowheads="1"/>
          </p:cNvSpPr>
          <p:nvPr/>
        </p:nvSpPr>
        <p:spPr bwMode="gray">
          <a:xfrm>
            <a:off x="1811338" y="3398838"/>
            <a:ext cx="5497512" cy="579437"/>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端口扫描</a:t>
            </a:r>
          </a:p>
        </p:txBody>
      </p:sp>
      <p:sp>
        <p:nvSpPr>
          <p:cNvPr id="61450" name="Text Box 10"/>
          <p:cNvSpPr txBox="1">
            <a:spLocks noChangeArrowheads="1"/>
          </p:cNvSpPr>
          <p:nvPr/>
        </p:nvSpPr>
        <p:spPr bwMode="gray">
          <a:xfrm>
            <a:off x="1082675" y="346710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3</a:t>
            </a:r>
          </a:p>
        </p:txBody>
      </p:sp>
      <p:sp>
        <p:nvSpPr>
          <p:cNvPr id="61451" name="Line 11"/>
          <p:cNvSpPr>
            <a:spLocks noChangeShapeType="1"/>
          </p:cNvSpPr>
          <p:nvPr/>
        </p:nvSpPr>
        <p:spPr bwMode="gray">
          <a:xfrm>
            <a:off x="1284288" y="4021138"/>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61452" name="Rectangle 12"/>
          <p:cNvSpPr>
            <a:spLocks noChangeArrowheads="1"/>
          </p:cNvSpPr>
          <p:nvPr/>
        </p:nvSpPr>
        <p:spPr bwMode="gray">
          <a:xfrm rot="3419336">
            <a:off x="1009650" y="4587876"/>
            <a:ext cx="479425" cy="520700"/>
          </a:xfrm>
          <a:prstGeom prst="rect">
            <a:avLst/>
          </a:prstGeom>
          <a:solidFill>
            <a:srgbClr val="9369E7"/>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61453" name="Text Box 13"/>
          <p:cNvSpPr txBox="1">
            <a:spLocks noChangeArrowheads="1"/>
          </p:cNvSpPr>
          <p:nvPr/>
        </p:nvSpPr>
        <p:spPr bwMode="gray">
          <a:xfrm>
            <a:off x="1870075" y="4560888"/>
            <a:ext cx="5438775" cy="579437"/>
          </a:xfrm>
          <a:prstGeom prst="rect">
            <a:avLst/>
          </a:prstGeom>
          <a:solidFill>
            <a:srgbClr val="FF6600"/>
          </a:solid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操作系统识别</a:t>
            </a:r>
          </a:p>
        </p:txBody>
      </p:sp>
      <p:sp>
        <p:nvSpPr>
          <p:cNvPr id="61454" name="Text Box 14"/>
          <p:cNvSpPr txBox="1">
            <a:spLocks noChangeArrowheads="1"/>
          </p:cNvSpPr>
          <p:nvPr/>
        </p:nvSpPr>
        <p:spPr bwMode="gray">
          <a:xfrm>
            <a:off x="1063625" y="462915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4</a:t>
            </a:r>
          </a:p>
        </p:txBody>
      </p:sp>
      <p:sp>
        <p:nvSpPr>
          <p:cNvPr id="61455" name="Line 15"/>
          <p:cNvSpPr>
            <a:spLocks noChangeShapeType="1"/>
          </p:cNvSpPr>
          <p:nvPr/>
        </p:nvSpPr>
        <p:spPr bwMode="gray">
          <a:xfrm>
            <a:off x="1284288" y="5173663"/>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61456" name="Rectangle 16"/>
          <p:cNvSpPr>
            <a:spLocks noChangeArrowheads="1"/>
          </p:cNvSpPr>
          <p:nvPr/>
        </p:nvSpPr>
        <p:spPr bwMode="gray">
          <a:xfrm rot="3419336">
            <a:off x="1011237" y="1270001"/>
            <a:ext cx="479425" cy="520700"/>
          </a:xfrm>
          <a:prstGeom prst="rect">
            <a:avLst/>
          </a:prstGeom>
          <a:solidFill>
            <a:srgbClr val="669900"/>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61457" name="Text Box 17"/>
          <p:cNvSpPr txBox="1">
            <a:spLocks noChangeArrowheads="1"/>
          </p:cNvSpPr>
          <p:nvPr/>
        </p:nvSpPr>
        <p:spPr bwMode="gray">
          <a:xfrm>
            <a:off x="1817688" y="1233488"/>
            <a:ext cx="5491162" cy="579437"/>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网络扫描概述</a:t>
            </a:r>
          </a:p>
        </p:txBody>
      </p:sp>
      <p:sp>
        <p:nvSpPr>
          <p:cNvPr id="61458" name="Text Box 18"/>
          <p:cNvSpPr txBox="1">
            <a:spLocks noChangeArrowheads="1"/>
          </p:cNvSpPr>
          <p:nvPr/>
        </p:nvSpPr>
        <p:spPr bwMode="gray">
          <a:xfrm>
            <a:off x="1089025" y="1301750"/>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1</a:t>
            </a:r>
          </a:p>
        </p:txBody>
      </p:sp>
      <p:sp>
        <p:nvSpPr>
          <p:cNvPr id="61459" name="Line 19"/>
          <p:cNvSpPr>
            <a:spLocks noChangeShapeType="1"/>
          </p:cNvSpPr>
          <p:nvPr/>
        </p:nvSpPr>
        <p:spPr bwMode="gray">
          <a:xfrm>
            <a:off x="1284288" y="1862138"/>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61460" name="Rectangle 20"/>
          <p:cNvSpPr>
            <a:spLocks noChangeArrowheads="1"/>
          </p:cNvSpPr>
          <p:nvPr/>
        </p:nvSpPr>
        <p:spPr bwMode="gray">
          <a:xfrm rot="3419336">
            <a:off x="1011237" y="5654676"/>
            <a:ext cx="479425" cy="520700"/>
          </a:xfrm>
          <a:prstGeom prst="rect">
            <a:avLst/>
          </a:prstGeom>
          <a:solidFill>
            <a:srgbClr val="669900"/>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61461" name="Text Box 21"/>
          <p:cNvSpPr txBox="1">
            <a:spLocks noChangeArrowheads="1"/>
          </p:cNvSpPr>
          <p:nvPr/>
        </p:nvSpPr>
        <p:spPr bwMode="gray">
          <a:xfrm>
            <a:off x="1817688" y="5618163"/>
            <a:ext cx="6931025" cy="579437"/>
          </a:xfrm>
          <a:prstGeom prst="rect">
            <a:avLst/>
          </a:prstGeom>
          <a:noFill/>
          <a:ln w="9525" algn="ctr">
            <a:noFill/>
            <a:miter lim="800000"/>
            <a:headEnd/>
            <a:tailEnd/>
          </a:ln>
        </p:spPr>
        <p:txBody>
          <a:bodyPr>
            <a:spAutoFit/>
          </a:bodyPr>
          <a:lstStyle/>
          <a:p>
            <a:pPr eaLnBrk="0" hangingPunct="0"/>
            <a:r>
              <a:rPr lang="zh-CN" altLang="en-US" sz="3200" b="1">
                <a:solidFill>
                  <a:srgbClr val="000000"/>
                </a:solidFill>
                <a:ea typeface="黑体" pitchFamily="2" charset="-122"/>
              </a:rPr>
              <a:t>漏洞扫描</a:t>
            </a:r>
          </a:p>
        </p:txBody>
      </p:sp>
      <p:sp>
        <p:nvSpPr>
          <p:cNvPr id="61462" name="Text Box 22"/>
          <p:cNvSpPr txBox="1">
            <a:spLocks noChangeArrowheads="1"/>
          </p:cNvSpPr>
          <p:nvPr/>
        </p:nvSpPr>
        <p:spPr bwMode="gray">
          <a:xfrm>
            <a:off x="1089025" y="5686425"/>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rPr>
              <a:t>5</a:t>
            </a:r>
          </a:p>
        </p:txBody>
      </p:sp>
      <p:sp>
        <p:nvSpPr>
          <p:cNvPr id="61463" name="Line 23"/>
          <p:cNvSpPr>
            <a:spLocks noChangeShapeType="1"/>
          </p:cNvSpPr>
          <p:nvPr/>
        </p:nvSpPr>
        <p:spPr bwMode="gray">
          <a:xfrm>
            <a:off x="1290638" y="6240463"/>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pPr eaLnBrk="1" hangingPunct="1"/>
            <a:r>
              <a:rPr lang="zh-CN" altLang="en-US" smtClean="0"/>
              <a:t>操作系统识别</a:t>
            </a:r>
          </a:p>
        </p:txBody>
      </p:sp>
      <p:sp>
        <p:nvSpPr>
          <p:cNvPr id="62467" name="内容占位符 2"/>
          <p:cNvSpPr>
            <a:spLocks noGrp="1"/>
          </p:cNvSpPr>
          <p:nvPr>
            <p:ph idx="1"/>
          </p:nvPr>
        </p:nvSpPr>
        <p:spPr/>
        <p:txBody>
          <a:bodyPr/>
          <a:lstStyle/>
          <a:p>
            <a:pPr eaLnBrk="1" hangingPunct="1">
              <a:lnSpc>
                <a:spcPct val="150000"/>
              </a:lnSpc>
            </a:pPr>
            <a:r>
              <a:rPr lang="zh-CN" altLang="en-US" dirty="0" smtClean="0"/>
              <a:t>根据使用的信息可分为三类：通过获取</a:t>
            </a:r>
            <a:r>
              <a:rPr lang="zh-CN" altLang="en-US" dirty="0" smtClean="0">
                <a:solidFill>
                  <a:srgbClr val="FF0000"/>
                </a:solidFill>
              </a:rPr>
              <a:t>旗标</a:t>
            </a:r>
            <a:r>
              <a:rPr lang="zh-CN" altLang="en-US" dirty="0" smtClean="0"/>
              <a:t>信息，利用</a:t>
            </a:r>
            <a:r>
              <a:rPr lang="zh-CN" altLang="en-US" dirty="0" smtClean="0">
                <a:solidFill>
                  <a:srgbClr val="FF0000"/>
                </a:solidFill>
              </a:rPr>
              <a:t>端口</a:t>
            </a:r>
            <a:r>
              <a:rPr lang="zh-CN" altLang="en-US" dirty="0" smtClean="0"/>
              <a:t>信息，通过</a:t>
            </a:r>
            <a:r>
              <a:rPr lang="en-US" altLang="zh-CN" dirty="0" smtClean="0">
                <a:solidFill>
                  <a:srgbClr val="FF0000"/>
                </a:solidFill>
              </a:rPr>
              <a:t>TCP/IP</a:t>
            </a:r>
            <a:r>
              <a:rPr lang="zh-CN" altLang="en-US" dirty="0" smtClean="0">
                <a:solidFill>
                  <a:srgbClr val="FF0000"/>
                </a:solidFill>
              </a:rPr>
              <a:t>协议栈指纹</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2324100" y="2574925"/>
            <a:ext cx="4762500" cy="1143000"/>
          </a:xfrm>
        </p:spPr>
        <p:txBody>
          <a:bodyPr/>
          <a:lstStyle/>
          <a:p>
            <a:pPr eaLnBrk="1" hangingPunct="1"/>
            <a:r>
              <a:rPr lang="zh-CN" altLang="en-US" b="1" dirty="0" smtClean="0">
                <a:solidFill>
                  <a:srgbClr val="FF0000"/>
                </a:solidFill>
              </a:rPr>
              <a:t>一、旗标信息</a:t>
            </a:r>
            <a:endParaRPr lang="en-US" altLang="zh-CN" b="1" dirty="0" smtClean="0">
              <a:solidFill>
                <a:srgbClr val="FF0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eaLnBrk="1" hangingPunct="1"/>
            <a:r>
              <a:rPr lang="zh-CN" altLang="en-US" smtClean="0"/>
              <a:t>旗标</a:t>
            </a:r>
          </a:p>
        </p:txBody>
      </p:sp>
      <p:sp>
        <p:nvSpPr>
          <p:cNvPr id="64515" name="内容占位符 2"/>
          <p:cNvSpPr>
            <a:spLocks noGrp="1"/>
          </p:cNvSpPr>
          <p:nvPr>
            <p:ph idx="1"/>
          </p:nvPr>
        </p:nvSpPr>
        <p:spPr>
          <a:xfrm>
            <a:off x="376238" y="1238250"/>
            <a:ext cx="8229600" cy="4314825"/>
          </a:xfrm>
        </p:spPr>
        <p:txBody>
          <a:bodyPr/>
          <a:lstStyle/>
          <a:p>
            <a:pPr eaLnBrk="1" hangingPunct="1">
              <a:lnSpc>
                <a:spcPct val="150000"/>
              </a:lnSpc>
            </a:pPr>
            <a:r>
              <a:rPr lang="zh-CN" altLang="en-US" dirty="0" smtClean="0"/>
              <a:t>旗标（</a:t>
            </a:r>
            <a:r>
              <a:rPr lang="en-US" altLang="zh-CN" dirty="0" smtClean="0"/>
              <a:t>banner</a:t>
            </a:r>
            <a:r>
              <a:rPr lang="zh-CN" altLang="en-US" dirty="0" smtClean="0"/>
              <a:t>）：客户端向服务器端提出连接请求时服务器端所返回的欢迎信息</a:t>
            </a:r>
          </a:p>
        </p:txBody>
      </p:sp>
      <p:pic>
        <p:nvPicPr>
          <p:cNvPr id="64516" name="图片 3" descr="servu旗标"/>
          <p:cNvPicPr>
            <a:picLocks noChangeAspect="1" noChangeArrowheads="1"/>
          </p:cNvPicPr>
          <p:nvPr/>
        </p:nvPicPr>
        <p:blipFill>
          <a:blip r:embed="rId3" cstate="print"/>
          <a:srcRect r="4724" b="79370"/>
          <a:stretch>
            <a:fillRect/>
          </a:stretch>
        </p:blipFill>
        <p:spPr bwMode="auto">
          <a:xfrm>
            <a:off x="1195388" y="2809875"/>
            <a:ext cx="5715000" cy="1643063"/>
          </a:xfrm>
          <a:prstGeom prst="rect">
            <a:avLst/>
          </a:prstGeom>
          <a:noFill/>
          <a:ln w="9525">
            <a:noFill/>
            <a:miter lim="800000"/>
            <a:headEnd/>
            <a:tailEnd/>
          </a:ln>
        </p:spPr>
      </p:pic>
      <p:pic>
        <p:nvPicPr>
          <p:cNvPr id="64517" name="图片 4" descr="mdaemon banner"/>
          <p:cNvPicPr>
            <a:picLocks noChangeAspect="1" noChangeArrowheads="1"/>
          </p:cNvPicPr>
          <p:nvPr/>
        </p:nvPicPr>
        <p:blipFill>
          <a:blip r:embed="rId4" cstate="print"/>
          <a:srcRect l="633" t="1721" r="9496" b="86095"/>
          <a:stretch>
            <a:fillRect/>
          </a:stretch>
        </p:blipFill>
        <p:spPr bwMode="auto">
          <a:xfrm>
            <a:off x="1204913" y="4724400"/>
            <a:ext cx="5643562"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zh-CN" altLang="en-US" smtClean="0"/>
              <a:t>旗标</a:t>
            </a:r>
          </a:p>
        </p:txBody>
      </p:sp>
      <p:sp>
        <p:nvSpPr>
          <p:cNvPr id="65539" name="内容占位符 2"/>
          <p:cNvSpPr>
            <a:spLocks noGrp="1"/>
          </p:cNvSpPr>
          <p:nvPr>
            <p:ph idx="1"/>
          </p:nvPr>
        </p:nvSpPr>
        <p:spPr>
          <a:xfrm>
            <a:off x="347663" y="1143000"/>
            <a:ext cx="8229600" cy="4552950"/>
          </a:xfrm>
        </p:spPr>
        <p:txBody>
          <a:bodyPr/>
          <a:lstStyle/>
          <a:p>
            <a:pPr eaLnBrk="1" hangingPunct="1">
              <a:lnSpc>
                <a:spcPct val="150000"/>
              </a:lnSpc>
            </a:pPr>
            <a:r>
              <a:rPr lang="zh-CN" altLang="en-US" dirty="0" smtClean="0"/>
              <a:t>旗标（</a:t>
            </a:r>
            <a:r>
              <a:rPr lang="en-US" altLang="zh-CN" dirty="0" smtClean="0"/>
              <a:t>banner</a:t>
            </a:r>
            <a:r>
              <a:rPr lang="zh-CN" altLang="en-US" dirty="0" smtClean="0"/>
              <a:t>）：客户端向服务器端提出连接请求时服务器端所返回的欢迎信息</a:t>
            </a:r>
          </a:p>
        </p:txBody>
      </p:sp>
      <p:pic>
        <p:nvPicPr>
          <p:cNvPr id="65540" name="图片 8"/>
          <p:cNvPicPr>
            <a:picLocks noChangeAspect="1" noChangeArrowheads="1"/>
          </p:cNvPicPr>
          <p:nvPr/>
        </p:nvPicPr>
        <p:blipFill>
          <a:blip r:embed="rId3" cstate="print"/>
          <a:srcRect/>
          <a:stretch>
            <a:fillRect/>
          </a:stretch>
        </p:blipFill>
        <p:spPr bwMode="auto">
          <a:xfrm>
            <a:off x="1866900" y="2995613"/>
            <a:ext cx="5248275"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title"/>
          </p:nvPr>
        </p:nvSpPr>
        <p:spPr>
          <a:xfrm>
            <a:off x="2038350" y="2755900"/>
            <a:ext cx="5391150" cy="1143000"/>
          </a:xfrm>
        </p:spPr>
        <p:txBody>
          <a:bodyPr/>
          <a:lstStyle/>
          <a:p>
            <a:pPr eaLnBrk="1" hangingPunct="1"/>
            <a:r>
              <a:rPr lang="zh-CN" altLang="en-US" b="1" dirty="0" smtClean="0">
                <a:solidFill>
                  <a:srgbClr val="FF0000"/>
                </a:solidFill>
              </a:rPr>
              <a:t>二、端口信息</a:t>
            </a:r>
            <a:endParaRPr lang="en-US" altLang="zh-CN" b="1" dirty="0" smtClean="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（一）</a:t>
            </a:r>
            <a:r>
              <a:rPr lang="en-US" altLang="zh-CN" smtClean="0"/>
              <a:t>ICMP</a:t>
            </a:r>
            <a:r>
              <a:rPr lang="zh-CN" altLang="en-US" smtClean="0"/>
              <a:t>扫描</a:t>
            </a:r>
          </a:p>
        </p:txBody>
      </p:sp>
      <p:sp>
        <p:nvSpPr>
          <p:cNvPr id="8195" name="Rectangle 3"/>
          <p:cNvSpPr>
            <a:spLocks noGrp="1" noChangeArrowheads="1"/>
          </p:cNvSpPr>
          <p:nvPr>
            <p:ph type="body" idx="1"/>
          </p:nvPr>
        </p:nvSpPr>
        <p:spPr>
          <a:noFill/>
        </p:spPr>
        <p:txBody>
          <a:bodyPr/>
          <a:lstStyle/>
          <a:p>
            <a:pPr eaLnBrk="1" hangingPunct="1">
              <a:lnSpc>
                <a:spcPct val="150000"/>
              </a:lnSpc>
              <a:spcBef>
                <a:spcPts val="0"/>
              </a:spcBef>
            </a:pPr>
            <a:r>
              <a:rPr lang="en-US" altLang="zh-CN" dirty="0" smtClean="0"/>
              <a:t>ICMP</a:t>
            </a:r>
          </a:p>
          <a:p>
            <a:pPr lvl="1" eaLnBrk="1" hangingPunct="1"/>
            <a:r>
              <a:rPr lang="en-US" altLang="zh-CN" dirty="0" smtClean="0"/>
              <a:t>Internet</a:t>
            </a:r>
            <a:r>
              <a:rPr lang="zh-CN" altLang="en-US" dirty="0" smtClean="0"/>
              <a:t>控制报文协议。</a:t>
            </a:r>
          </a:p>
          <a:p>
            <a:pPr eaLnBrk="1" hangingPunct="1"/>
            <a:r>
              <a:rPr lang="en-US" altLang="zh-CN" dirty="0" smtClean="0"/>
              <a:t>ICMP</a:t>
            </a:r>
            <a:r>
              <a:rPr lang="zh-CN" altLang="en-US" dirty="0" smtClean="0"/>
              <a:t>的作用：提高</a:t>
            </a:r>
            <a:r>
              <a:rPr lang="en-US" altLang="zh-CN" dirty="0" smtClean="0"/>
              <a:t>IP</a:t>
            </a:r>
            <a:r>
              <a:rPr lang="zh-CN" altLang="en-US" dirty="0" smtClean="0"/>
              <a:t>报文交付成功的机会</a:t>
            </a:r>
          </a:p>
          <a:p>
            <a:pPr lvl="1" eaLnBrk="1" hangingPunct="1"/>
            <a:r>
              <a:rPr lang="zh-CN" altLang="en-US" dirty="0" smtClean="0"/>
              <a:t>网关或者目标机器利用</a:t>
            </a:r>
            <a:r>
              <a:rPr lang="en-US" altLang="zh-CN" dirty="0" smtClean="0"/>
              <a:t>ICMP</a:t>
            </a:r>
            <a:r>
              <a:rPr lang="zh-CN" altLang="en-US" dirty="0" smtClean="0"/>
              <a:t>与源通信。</a:t>
            </a:r>
          </a:p>
          <a:p>
            <a:pPr lvl="1" eaLnBrk="1" hangingPunct="1"/>
            <a:r>
              <a:rPr lang="zh-CN" altLang="en-US" dirty="0" smtClean="0"/>
              <a:t>当出现问题时，提供反馈信息用于报告错误。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linds(horizontal)">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2" dur="500"/>
                                        <p:tgtEl>
                                          <p:spTgt spid="819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5" dur="500"/>
                                        <p:tgtEl>
                                          <p:spTgt spid="819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195">
                                            <p:txEl>
                                              <p:pRg st="4" end="4"/>
                                            </p:txEl>
                                          </p:spTgt>
                                        </p:tgtEl>
                                        <p:attrNameLst>
                                          <p:attrName>style.visibility</p:attrName>
                                        </p:attrNameLst>
                                      </p:cBhvr>
                                      <p:to>
                                        <p:strVal val="visible"/>
                                      </p:to>
                                    </p:set>
                                    <p:animEffect transition="in" filter="blinds(horizontal)">
                                      <p:cBhvr>
                                        <p:cTn id="18"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eaLnBrk="1" hangingPunct="1"/>
            <a:r>
              <a:rPr lang="zh-CN" altLang="en-US" smtClean="0"/>
              <a:t>端口信息</a:t>
            </a:r>
          </a:p>
        </p:txBody>
      </p:sp>
      <p:sp>
        <p:nvSpPr>
          <p:cNvPr id="67587" name="内容占位符 2"/>
          <p:cNvSpPr>
            <a:spLocks noGrp="1"/>
          </p:cNvSpPr>
          <p:nvPr>
            <p:ph idx="1"/>
          </p:nvPr>
        </p:nvSpPr>
        <p:spPr>
          <a:xfrm>
            <a:off x="592138" y="1316038"/>
            <a:ext cx="7772400" cy="4532312"/>
          </a:xfrm>
        </p:spPr>
        <p:txBody>
          <a:bodyPr/>
          <a:lstStyle/>
          <a:p>
            <a:pPr eaLnBrk="1" hangingPunct="1">
              <a:lnSpc>
                <a:spcPts val="4300"/>
              </a:lnSpc>
            </a:pPr>
            <a:r>
              <a:rPr lang="zh-CN" altLang="en-US" sz="2800" dirty="0" smtClean="0"/>
              <a:t>端口扫描的结果在操作系统检测阶段也可以加以利用。不同操作系统通常会有一些默认开放的服务，这些服务使用特定的端口进行网络监听。例如，</a:t>
            </a:r>
            <a:r>
              <a:rPr lang="en-US" altLang="zh-CN" sz="2800" dirty="0" smtClean="0"/>
              <a:t>Windows XP</a:t>
            </a:r>
            <a:r>
              <a:rPr lang="zh-CN" altLang="en-US" sz="2800" dirty="0" smtClean="0"/>
              <a:t>、</a:t>
            </a:r>
            <a:r>
              <a:rPr lang="en-US" altLang="zh-CN" sz="2800" dirty="0" smtClean="0"/>
              <a:t>Windows 2003</a:t>
            </a:r>
            <a:r>
              <a:rPr lang="zh-CN" altLang="en-US" sz="2800" dirty="0" smtClean="0"/>
              <a:t>等系统默认开放了</a:t>
            </a:r>
            <a:r>
              <a:rPr lang="en-US" altLang="zh-CN" sz="2800" dirty="0" smtClean="0"/>
              <a:t>TCP 135</a:t>
            </a:r>
            <a:r>
              <a:rPr lang="zh-CN" altLang="en-US" sz="2800" dirty="0" smtClean="0"/>
              <a:t>端口、</a:t>
            </a:r>
            <a:r>
              <a:rPr lang="en-US" altLang="zh-CN" sz="2800" dirty="0" smtClean="0"/>
              <a:t>TCP 139</a:t>
            </a:r>
            <a:r>
              <a:rPr lang="zh-CN" altLang="en-US" sz="2800" dirty="0" smtClean="0"/>
              <a:t>端口以及</a:t>
            </a:r>
            <a:r>
              <a:rPr lang="en-US" altLang="zh-CN" sz="2800" dirty="0" smtClean="0"/>
              <a:t>TCP 445</a:t>
            </a:r>
            <a:r>
              <a:rPr lang="zh-CN" altLang="en-US" sz="2800" dirty="0" smtClean="0"/>
              <a:t>端口，而</a:t>
            </a:r>
            <a:r>
              <a:rPr lang="en-US" altLang="zh-CN" sz="2800" dirty="0" smtClean="0"/>
              <a:t>Linux</a:t>
            </a:r>
            <a:r>
              <a:rPr lang="zh-CN" altLang="en-US" sz="2800" dirty="0" smtClean="0"/>
              <a:t>系统通常不会使用这些端口。端口工作状态的差异能够为操作系统检测提供一定的依据</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title"/>
          </p:nvPr>
        </p:nvSpPr>
        <p:spPr>
          <a:xfrm>
            <a:off x="1447800" y="2670175"/>
            <a:ext cx="6553200" cy="1143000"/>
          </a:xfrm>
        </p:spPr>
        <p:txBody>
          <a:bodyPr/>
          <a:lstStyle/>
          <a:p>
            <a:pPr eaLnBrk="1" hangingPunct="1"/>
            <a:r>
              <a:rPr lang="zh-CN" altLang="en-US" b="1" dirty="0" smtClean="0">
                <a:solidFill>
                  <a:srgbClr val="FF0000"/>
                </a:solidFill>
              </a:rPr>
              <a:t>三、</a:t>
            </a:r>
            <a:r>
              <a:rPr lang="en-US" altLang="zh-CN" b="1" dirty="0" smtClean="0">
                <a:solidFill>
                  <a:srgbClr val="FF0000"/>
                </a:solidFill>
              </a:rPr>
              <a:t>TCP/IP</a:t>
            </a:r>
            <a:r>
              <a:rPr lang="zh-CN" altLang="en-US" b="1" dirty="0" smtClean="0">
                <a:solidFill>
                  <a:srgbClr val="FF0000"/>
                </a:solidFill>
              </a:rPr>
              <a:t>协议栈指纹</a:t>
            </a:r>
            <a:endParaRPr lang="en-US" altLang="zh-CN" b="1" dirty="0" smtClean="0">
              <a:solidFill>
                <a:srgbClr val="FF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338138" y="1285875"/>
            <a:ext cx="8229600" cy="4695825"/>
          </a:xfrm>
        </p:spPr>
        <p:txBody>
          <a:bodyPr/>
          <a:lstStyle/>
          <a:p>
            <a:pPr eaLnBrk="1" hangingPunct="1"/>
            <a:r>
              <a:rPr lang="zh-CN" altLang="en-US" sz="2400" dirty="0" smtClean="0">
                <a:latin typeface="黑体" pitchFamily="2" charset="-122"/>
              </a:rPr>
              <a:t>根据</a:t>
            </a:r>
            <a:r>
              <a:rPr lang="en-US" altLang="zh-CN" sz="2400" dirty="0" smtClean="0">
                <a:latin typeface="黑体" pitchFamily="2" charset="-122"/>
              </a:rPr>
              <a:t>OS</a:t>
            </a:r>
            <a:r>
              <a:rPr lang="zh-CN" altLang="en-US" sz="2400" dirty="0" smtClean="0">
                <a:latin typeface="黑体" pitchFamily="2" charset="-122"/>
              </a:rPr>
              <a:t>在</a:t>
            </a:r>
            <a:r>
              <a:rPr lang="en-US" altLang="zh-CN" sz="2400" dirty="0" smtClean="0">
                <a:latin typeface="黑体" pitchFamily="2" charset="-122"/>
              </a:rPr>
              <a:t>TCP/IP</a:t>
            </a:r>
            <a:r>
              <a:rPr lang="zh-CN" altLang="en-US" sz="2400" dirty="0" smtClean="0">
                <a:latin typeface="黑体" pitchFamily="2" charset="-122"/>
              </a:rPr>
              <a:t>协议栈实现上的不同特点，通过其对各种探测的响应规律形成识别指纹，进而识别目标主机运行的操作系统</a:t>
            </a:r>
            <a:endParaRPr lang="zh-CN" altLang="en-US" sz="2400" dirty="0" smtClean="0"/>
          </a:p>
        </p:txBody>
      </p:sp>
      <p:sp>
        <p:nvSpPr>
          <p:cNvPr id="69635" name="Rectangle 3"/>
          <p:cNvSpPr>
            <a:spLocks noGrp="1" noChangeArrowheads="1"/>
          </p:cNvSpPr>
          <p:nvPr>
            <p:ph type="title"/>
          </p:nvPr>
        </p:nvSpPr>
        <p:spPr>
          <a:noFill/>
        </p:spPr>
        <p:txBody>
          <a:bodyPr/>
          <a:lstStyle/>
          <a:p>
            <a:pPr eaLnBrk="1" hangingPunct="1"/>
            <a:r>
              <a:rPr lang="en-US" altLang="zh-CN" smtClean="0"/>
              <a:t>TCP/IP</a:t>
            </a:r>
            <a:r>
              <a:rPr lang="zh-CN" altLang="en-US" smtClean="0"/>
              <a:t>协议栈指纹</a:t>
            </a:r>
          </a:p>
        </p:txBody>
      </p:sp>
      <p:pic>
        <p:nvPicPr>
          <p:cNvPr id="69636" name="Picture 2"/>
          <p:cNvPicPr>
            <a:picLocks noChangeAspect="1" noChangeArrowheads="1"/>
          </p:cNvPicPr>
          <p:nvPr/>
        </p:nvPicPr>
        <p:blipFill>
          <a:blip r:embed="rId2" cstate="print"/>
          <a:srcRect/>
          <a:stretch>
            <a:fillRect/>
          </a:stretch>
        </p:blipFill>
        <p:spPr bwMode="auto">
          <a:xfrm>
            <a:off x="1414463" y="2824163"/>
            <a:ext cx="6038850" cy="3314700"/>
          </a:xfrm>
          <a:prstGeom prst="rect">
            <a:avLst/>
          </a:prstGeom>
          <a:noFill/>
          <a:ln w="9525">
            <a:noFill/>
            <a:miter lim="800000"/>
            <a:headEnd/>
            <a:tailEnd/>
          </a:ln>
        </p:spPr>
      </p:pic>
    </p:spTree>
  </p:cSld>
  <p:clrMapOvr>
    <a:masterClrMapping/>
  </p:clrMapOvr>
  <p:transition>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mtClean="0"/>
              <a:t>(</a:t>
            </a:r>
            <a:r>
              <a:rPr lang="zh-CN" altLang="en-US" smtClean="0"/>
              <a:t>一）主动扫描</a:t>
            </a:r>
            <a:r>
              <a:rPr lang="en-US" altLang="zh-CN" smtClean="0"/>
              <a:t>(1/4)</a:t>
            </a:r>
          </a:p>
        </p:txBody>
      </p:sp>
      <p:sp>
        <p:nvSpPr>
          <p:cNvPr id="70659" name="Rectangle 3"/>
          <p:cNvSpPr>
            <a:spLocks noGrp="1" noChangeArrowheads="1"/>
          </p:cNvSpPr>
          <p:nvPr>
            <p:ph type="body" idx="1"/>
          </p:nvPr>
        </p:nvSpPr>
        <p:spPr>
          <a:xfrm>
            <a:off x="668338" y="1458913"/>
            <a:ext cx="7772400" cy="4114800"/>
          </a:xfrm>
        </p:spPr>
        <p:txBody>
          <a:bodyPr/>
          <a:lstStyle/>
          <a:p>
            <a:pPr eaLnBrk="1" hangingPunct="1">
              <a:lnSpc>
                <a:spcPct val="150000"/>
              </a:lnSpc>
              <a:spcBef>
                <a:spcPts val="0"/>
              </a:spcBef>
            </a:pPr>
            <a:r>
              <a:rPr lang="zh-CN" altLang="en-US" dirty="0" smtClean="0"/>
              <a:t>采用向目标系统发送构造的特殊包并监控其应答的方式来识别操作系统类型。</a:t>
            </a:r>
          </a:p>
          <a:p>
            <a:pPr eaLnBrk="1" hangingPunct="1">
              <a:lnSpc>
                <a:spcPct val="150000"/>
              </a:lnSpc>
              <a:spcBef>
                <a:spcPts val="0"/>
              </a:spcBef>
            </a:pPr>
            <a:r>
              <a:rPr lang="zh-CN" altLang="en-US" dirty="0" smtClean="0"/>
              <a:t>主动扫描具有速度快、可靠性高等优点，但同样严重依赖于目标系统网络拓扑结构和过滤规则。</a:t>
            </a:r>
          </a:p>
        </p:txBody>
      </p:sp>
    </p:spTree>
  </p:cSld>
  <p:clrMapOvr>
    <a:masterClrMapping/>
  </p:clrMapOvr>
  <p:transition>
    <p:pu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mtClean="0"/>
              <a:t>(</a:t>
            </a:r>
            <a:r>
              <a:rPr lang="zh-CN" altLang="en-US" smtClean="0"/>
              <a:t>一）主动扫描</a:t>
            </a:r>
            <a:r>
              <a:rPr lang="en-US" altLang="zh-CN" smtClean="0"/>
              <a:t>(2/4)</a:t>
            </a:r>
          </a:p>
        </p:txBody>
      </p:sp>
      <p:sp>
        <p:nvSpPr>
          <p:cNvPr id="71683" name="Rectangle 3"/>
          <p:cNvSpPr>
            <a:spLocks noGrp="1" noChangeArrowheads="1"/>
          </p:cNvSpPr>
          <p:nvPr>
            <p:ph type="body" idx="1"/>
          </p:nvPr>
        </p:nvSpPr>
        <p:spPr>
          <a:xfrm>
            <a:off x="371475" y="1214438"/>
            <a:ext cx="8229600" cy="4976812"/>
          </a:xfrm>
        </p:spPr>
        <p:txBody>
          <a:bodyPr/>
          <a:lstStyle/>
          <a:p>
            <a:pPr eaLnBrk="1" hangingPunct="1"/>
            <a:r>
              <a:rPr lang="en-US" altLang="zh-CN" sz="2000" dirty="0" smtClean="0">
                <a:latin typeface="黑体" pitchFamily="2" charset="-122"/>
              </a:rPr>
              <a:t>FIN</a:t>
            </a:r>
            <a:r>
              <a:rPr lang="zh-CN" altLang="en-US" sz="2000" dirty="0" smtClean="0">
                <a:latin typeface="黑体" pitchFamily="2" charset="-122"/>
              </a:rPr>
              <a:t>探测：发送一个</a:t>
            </a:r>
            <a:r>
              <a:rPr lang="en-US" altLang="zh-CN" sz="2000" dirty="0" smtClean="0">
                <a:latin typeface="黑体" pitchFamily="2" charset="-122"/>
              </a:rPr>
              <a:t>FIN</a:t>
            </a:r>
            <a:r>
              <a:rPr lang="zh-CN" altLang="en-US" sz="2000" dirty="0" smtClean="0">
                <a:latin typeface="黑体" pitchFamily="2" charset="-122"/>
              </a:rPr>
              <a:t>包给一个打开的端口，一般的行为是不响应，但某些实现例如 </a:t>
            </a:r>
            <a:r>
              <a:rPr lang="en-US" altLang="zh-CN" sz="2000" dirty="0" smtClean="0">
                <a:latin typeface="黑体" pitchFamily="2" charset="-122"/>
              </a:rPr>
              <a:t>MS Windows, BSDI, CISCO,HP/UX,MVS,</a:t>
            </a:r>
            <a:r>
              <a:rPr lang="zh-CN" altLang="en-US" sz="2000" dirty="0" smtClean="0">
                <a:latin typeface="黑体" pitchFamily="2" charset="-122"/>
              </a:rPr>
              <a:t>和</a:t>
            </a:r>
            <a:r>
              <a:rPr lang="en-US" altLang="zh-CN" sz="2000" dirty="0" smtClean="0">
                <a:latin typeface="黑体" pitchFamily="2" charset="-122"/>
              </a:rPr>
              <a:t>IRIX </a:t>
            </a:r>
            <a:r>
              <a:rPr lang="zh-CN" altLang="en-US" sz="2000" dirty="0" smtClean="0">
                <a:latin typeface="黑体" pitchFamily="2" charset="-122"/>
              </a:rPr>
              <a:t>发回一个</a:t>
            </a:r>
            <a:r>
              <a:rPr lang="en-US" altLang="zh-CN" sz="2000" dirty="0" smtClean="0">
                <a:latin typeface="黑体" pitchFamily="2" charset="-122"/>
              </a:rPr>
              <a:t>RESET</a:t>
            </a:r>
            <a:r>
              <a:rPr lang="zh-CN" altLang="en-US" sz="2000" dirty="0" smtClean="0">
                <a:latin typeface="黑体" pitchFamily="2" charset="-122"/>
              </a:rPr>
              <a:t>。</a:t>
            </a:r>
          </a:p>
          <a:p>
            <a:pPr eaLnBrk="1" hangingPunct="1"/>
            <a:r>
              <a:rPr lang="en-US" altLang="zh-CN" sz="2000" dirty="0" smtClean="0">
                <a:latin typeface="黑体" pitchFamily="2" charset="-122"/>
              </a:rPr>
              <a:t>BOGUS</a:t>
            </a:r>
            <a:r>
              <a:rPr lang="zh-CN" altLang="en-US" sz="2000" dirty="0" smtClean="0">
                <a:latin typeface="黑体" pitchFamily="2" charset="-122"/>
              </a:rPr>
              <a:t>标记探测：设置一个未定义的</a:t>
            </a:r>
            <a:r>
              <a:rPr lang="en-US" altLang="zh-CN" sz="2000" dirty="0" smtClean="0">
                <a:latin typeface="黑体" pitchFamily="2" charset="-122"/>
              </a:rPr>
              <a:t>TCP "</a:t>
            </a:r>
            <a:r>
              <a:rPr lang="zh-CN" altLang="en-US" sz="2000" dirty="0" smtClean="0">
                <a:latin typeface="黑体" pitchFamily="2" charset="-122"/>
              </a:rPr>
              <a:t>标记</a:t>
            </a:r>
            <a:r>
              <a:rPr lang="en-US" altLang="zh-CN" sz="2000" dirty="0" smtClean="0">
                <a:latin typeface="黑体" pitchFamily="2" charset="-122"/>
              </a:rPr>
              <a:t>"</a:t>
            </a:r>
            <a:r>
              <a:rPr lang="zh-CN" altLang="en-US" sz="2000" dirty="0" smtClean="0">
                <a:latin typeface="黑体" pitchFamily="2" charset="-122"/>
              </a:rPr>
              <a:t>（</a:t>
            </a:r>
            <a:r>
              <a:rPr lang="en-US" altLang="zh-CN" sz="2000" dirty="0" smtClean="0">
                <a:latin typeface="黑体" pitchFamily="2" charset="-122"/>
              </a:rPr>
              <a:t>64</a:t>
            </a:r>
            <a:r>
              <a:rPr lang="zh-CN" altLang="en-US" sz="2000" dirty="0" smtClean="0">
                <a:latin typeface="黑体" pitchFamily="2" charset="-122"/>
              </a:rPr>
              <a:t>或</a:t>
            </a:r>
            <a:r>
              <a:rPr lang="en-US" altLang="zh-CN" sz="2000" dirty="0" smtClean="0">
                <a:latin typeface="黑体" pitchFamily="2" charset="-122"/>
              </a:rPr>
              <a:t>128</a:t>
            </a:r>
            <a:r>
              <a:rPr lang="zh-CN" altLang="en-US" sz="2000" dirty="0" smtClean="0">
                <a:latin typeface="黑体" pitchFamily="2" charset="-122"/>
              </a:rPr>
              <a:t>）在</a:t>
            </a:r>
            <a:r>
              <a:rPr lang="en-US" altLang="zh-CN" sz="2000" dirty="0" smtClean="0">
                <a:latin typeface="黑体" pitchFamily="2" charset="-122"/>
              </a:rPr>
              <a:t>SYN</a:t>
            </a:r>
            <a:r>
              <a:rPr lang="zh-CN" altLang="en-US" sz="2000" dirty="0" smtClean="0">
                <a:latin typeface="黑体" pitchFamily="2" charset="-122"/>
              </a:rPr>
              <a:t>包的</a:t>
            </a:r>
            <a:r>
              <a:rPr lang="en-US" altLang="zh-CN" sz="2000" dirty="0" smtClean="0">
                <a:latin typeface="黑体" pitchFamily="2" charset="-122"/>
              </a:rPr>
              <a:t>TCP</a:t>
            </a:r>
            <a:r>
              <a:rPr lang="zh-CN" altLang="en-US" sz="2000" dirty="0" smtClean="0">
                <a:latin typeface="黑体" pitchFamily="2" charset="-122"/>
              </a:rPr>
              <a:t>头里。</a:t>
            </a:r>
            <a:r>
              <a:rPr lang="en-US" altLang="zh-CN" sz="2000" dirty="0" smtClean="0">
                <a:latin typeface="黑体" pitchFamily="2" charset="-122"/>
              </a:rPr>
              <a:t>Linux</a:t>
            </a:r>
            <a:r>
              <a:rPr lang="zh-CN" altLang="en-US" sz="2000" dirty="0" smtClean="0">
                <a:latin typeface="黑体" pitchFamily="2" charset="-122"/>
              </a:rPr>
              <a:t>机器到</a:t>
            </a:r>
            <a:r>
              <a:rPr lang="en-US" altLang="zh-CN" sz="2000" dirty="0" smtClean="0">
                <a:latin typeface="黑体" pitchFamily="2" charset="-122"/>
              </a:rPr>
              <a:t>2.0.35</a:t>
            </a:r>
            <a:r>
              <a:rPr lang="zh-CN" altLang="en-US" sz="2000" dirty="0" smtClean="0">
                <a:latin typeface="黑体" pitchFamily="2" charset="-122"/>
              </a:rPr>
              <a:t>之前在回应中保持这个标记。</a:t>
            </a:r>
          </a:p>
          <a:p>
            <a:pPr eaLnBrk="1" hangingPunct="1"/>
            <a:r>
              <a:rPr lang="en-US" altLang="zh-CN" sz="2000" dirty="0" smtClean="0">
                <a:latin typeface="黑体" pitchFamily="2" charset="-122"/>
              </a:rPr>
              <a:t>TCP ISN </a:t>
            </a:r>
            <a:r>
              <a:rPr lang="zh-CN" altLang="en-US" sz="2000" dirty="0" smtClean="0">
                <a:latin typeface="黑体" pitchFamily="2" charset="-122"/>
              </a:rPr>
              <a:t>取样：找出当响应一个连接请求时由</a:t>
            </a:r>
            <a:r>
              <a:rPr lang="en-US" altLang="zh-CN" sz="2000" dirty="0" smtClean="0">
                <a:latin typeface="黑体" pitchFamily="2" charset="-122"/>
              </a:rPr>
              <a:t>TCP </a:t>
            </a:r>
            <a:r>
              <a:rPr lang="zh-CN" altLang="en-US" sz="2000" dirty="0" smtClean="0">
                <a:latin typeface="黑体" pitchFamily="2" charset="-122"/>
              </a:rPr>
              <a:t>实现所选择的初始化序列数式样。这可分为许多组例如传统的</a:t>
            </a:r>
            <a:r>
              <a:rPr lang="en-US" altLang="zh-CN" sz="2000" dirty="0" smtClean="0">
                <a:latin typeface="黑体" pitchFamily="2" charset="-122"/>
              </a:rPr>
              <a:t>64K</a:t>
            </a:r>
            <a:r>
              <a:rPr lang="zh-CN" altLang="en-US" sz="2000" dirty="0" smtClean="0">
                <a:latin typeface="黑体" pitchFamily="2" charset="-122"/>
              </a:rPr>
              <a:t>（许多老</a:t>
            </a:r>
            <a:r>
              <a:rPr lang="en-US" altLang="zh-CN" sz="2000" dirty="0" smtClean="0">
                <a:latin typeface="黑体" pitchFamily="2" charset="-122"/>
              </a:rPr>
              <a:t>UNIX</a:t>
            </a:r>
            <a:r>
              <a:rPr lang="zh-CN" altLang="en-US" sz="2000" dirty="0" smtClean="0">
                <a:latin typeface="黑体" pitchFamily="2" charset="-122"/>
              </a:rPr>
              <a:t>机器），随机增量（新版本的</a:t>
            </a:r>
            <a:r>
              <a:rPr lang="en-US" altLang="zh-CN" sz="2000" dirty="0" smtClean="0">
                <a:latin typeface="黑体" pitchFamily="2" charset="-122"/>
              </a:rPr>
              <a:t>Solaris</a:t>
            </a:r>
            <a:r>
              <a:rPr lang="zh-CN" altLang="en-US" sz="2000" dirty="0" smtClean="0">
                <a:latin typeface="黑体" pitchFamily="2" charset="-122"/>
              </a:rPr>
              <a:t>，</a:t>
            </a:r>
            <a:r>
              <a:rPr lang="en-US" altLang="zh-CN" sz="2000" dirty="0" smtClean="0">
                <a:latin typeface="黑体" pitchFamily="2" charset="-122"/>
              </a:rPr>
              <a:t>IRIX</a:t>
            </a:r>
            <a:r>
              <a:rPr lang="zh-CN" altLang="en-US" sz="2000" dirty="0" smtClean="0">
                <a:latin typeface="黑体" pitchFamily="2" charset="-122"/>
              </a:rPr>
              <a:t>，</a:t>
            </a:r>
            <a:r>
              <a:rPr lang="en-US" altLang="zh-CN" sz="2000" dirty="0" smtClean="0">
                <a:latin typeface="黑体" pitchFamily="2" charset="-122"/>
              </a:rPr>
              <a:t>FreeBSD</a:t>
            </a:r>
            <a:r>
              <a:rPr lang="zh-CN" altLang="en-US" sz="2000" dirty="0" smtClean="0">
                <a:latin typeface="黑体" pitchFamily="2" charset="-122"/>
              </a:rPr>
              <a:t>，</a:t>
            </a:r>
            <a:r>
              <a:rPr lang="en-US" altLang="zh-CN" sz="2000" dirty="0" smtClean="0">
                <a:latin typeface="黑体" pitchFamily="2" charset="-122"/>
              </a:rPr>
              <a:t>Digital UNIX</a:t>
            </a:r>
            <a:r>
              <a:rPr lang="zh-CN" altLang="en-US" sz="2000" dirty="0" smtClean="0">
                <a:latin typeface="黑体" pitchFamily="2" charset="-122"/>
              </a:rPr>
              <a:t>，</a:t>
            </a:r>
            <a:r>
              <a:rPr lang="en-US" altLang="zh-CN" sz="2000" dirty="0" smtClean="0">
                <a:latin typeface="黑体" pitchFamily="2" charset="-122"/>
              </a:rPr>
              <a:t>Cray</a:t>
            </a:r>
            <a:r>
              <a:rPr lang="zh-CN" altLang="en-US" sz="2000" dirty="0" smtClean="0">
                <a:latin typeface="黑体" pitchFamily="2" charset="-122"/>
              </a:rPr>
              <a:t>，等），真</a:t>
            </a:r>
            <a:r>
              <a:rPr lang="zh-CN" altLang="en-US" sz="2000" dirty="0" smtClean="0"/>
              <a:t>“</a:t>
            </a:r>
            <a:r>
              <a:rPr lang="zh-CN" altLang="en-US" sz="2000" dirty="0" smtClean="0">
                <a:latin typeface="黑体" pitchFamily="2" charset="-122"/>
              </a:rPr>
              <a:t>随机</a:t>
            </a:r>
            <a:r>
              <a:rPr lang="zh-CN" altLang="en-US" sz="2000" dirty="0" smtClean="0"/>
              <a:t>”</a:t>
            </a:r>
            <a:r>
              <a:rPr lang="zh-CN" altLang="en-US" sz="2000" dirty="0" smtClean="0">
                <a:latin typeface="黑体" pitchFamily="2" charset="-122"/>
              </a:rPr>
              <a:t>（</a:t>
            </a:r>
            <a:r>
              <a:rPr lang="en-US" altLang="zh-CN" sz="2000" dirty="0" smtClean="0">
                <a:latin typeface="黑体" pitchFamily="2" charset="-122"/>
              </a:rPr>
              <a:t>Linux 2.0.*</a:t>
            </a:r>
            <a:r>
              <a:rPr lang="zh-CN" altLang="en-US" sz="2000" dirty="0" smtClean="0">
                <a:latin typeface="黑体" pitchFamily="2" charset="-122"/>
              </a:rPr>
              <a:t>，</a:t>
            </a:r>
            <a:r>
              <a:rPr lang="en-US" altLang="zh-CN" sz="2000" dirty="0" smtClean="0">
                <a:latin typeface="黑体" pitchFamily="2" charset="-122"/>
              </a:rPr>
              <a:t>OpenVMS,</a:t>
            </a:r>
            <a:r>
              <a:rPr lang="zh-CN" altLang="en-US" sz="2000" dirty="0" smtClean="0">
                <a:latin typeface="黑体" pitchFamily="2" charset="-122"/>
              </a:rPr>
              <a:t>新的</a:t>
            </a:r>
            <a:r>
              <a:rPr lang="en-US" altLang="zh-CN" sz="2000" dirty="0" smtClean="0">
                <a:latin typeface="黑体" pitchFamily="2" charset="-122"/>
              </a:rPr>
              <a:t>AIX,</a:t>
            </a:r>
            <a:r>
              <a:rPr lang="zh-CN" altLang="en-US" sz="2000" dirty="0" smtClean="0">
                <a:latin typeface="黑体" pitchFamily="2" charset="-122"/>
              </a:rPr>
              <a:t>等），</a:t>
            </a:r>
            <a:r>
              <a:rPr lang="en-US" altLang="zh-CN" sz="2000" dirty="0" smtClean="0">
                <a:latin typeface="黑体" pitchFamily="2" charset="-122"/>
              </a:rPr>
              <a:t>Windows </a:t>
            </a:r>
            <a:r>
              <a:rPr lang="zh-CN" altLang="en-US" sz="2000" dirty="0" smtClean="0">
                <a:latin typeface="黑体" pitchFamily="2" charset="-122"/>
              </a:rPr>
              <a:t>机器（和一些其他的）用一个</a:t>
            </a:r>
            <a:r>
              <a:rPr lang="zh-CN" altLang="en-US" sz="2000" dirty="0" smtClean="0"/>
              <a:t>“</a:t>
            </a:r>
            <a:r>
              <a:rPr lang="zh-CN" altLang="en-US" sz="2000" dirty="0" smtClean="0">
                <a:latin typeface="黑体" pitchFamily="2" charset="-122"/>
              </a:rPr>
              <a:t>时间相关</a:t>
            </a:r>
            <a:r>
              <a:rPr lang="zh-CN" altLang="en-US" sz="2000" dirty="0" smtClean="0"/>
              <a:t>”</a:t>
            </a:r>
            <a:r>
              <a:rPr lang="zh-CN" altLang="en-US" sz="2000" dirty="0" smtClean="0">
                <a:latin typeface="黑体" pitchFamily="2" charset="-122"/>
              </a:rPr>
              <a:t>模型，每过一段时间</a:t>
            </a:r>
            <a:r>
              <a:rPr lang="en-US" altLang="zh-CN" sz="2000" dirty="0" smtClean="0">
                <a:latin typeface="黑体" pitchFamily="2" charset="-122"/>
              </a:rPr>
              <a:t>ISN</a:t>
            </a:r>
            <a:r>
              <a:rPr lang="zh-CN" altLang="en-US" sz="2000" dirty="0" smtClean="0">
                <a:latin typeface="黑体" pitchFamily="2" charset="-122"/>
              </a:rPr>
              <a:t>就被加上一个小的固定数。</a:t>
            </a:r>
          </a:p>
        </p:txBody>
      </p:sp>
    </p:spTree>
  </p:cSld>
  <p:clrMapOvr>
    <a:masterClrMapping/>
  </p:clrMapOvr>
  <p:transition>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mtClean="0"/>
              <a:t>(</a:t>
            </a:r>
            <a:r>
              <a:rPr lang="zh-CN" altLang="en-US" smtClean="0"/>
              <a:t>一）主动扫描</a:t>
            </a:r>
            <a:r>
              <a:rPr lang="en-US" altLang="zh-CN" smtClean="0"/>
              <a:t>(3/4)</a:t>
            </a:r>
          </a:p>
        </p:txBody>
      </p:sp>
      <p:sp>
        <p:nvSpPr>
          <p:cNvPr id="72707" name="Rectangle 3"/>
          <p:cNvSpPr>
            <a:spLocks noGrp="1" noChangeArrowheads="1"/>
          </p:cNvSpPr>
          <p:nvPr>
            <p:ph type="body" idx="1"/>
          </p:nvPr>
        </p:nvSpPr>
        <p:spPr>
          <a:xfrm>
            <a:off x="419100" y="1376363"/>
            <a:ext cx="8229600" cy="4786312"/>
          </a:xfrm>
        </p:spPr>
        <p:txBody>
          <a:bodyPr/>
          <a:lstStyle/>
          <a:p>
            <a:pPr eaLnBrk="1" hangingPunct="1"/>
            <a:r>
              <a:rPr lang="zh-CN" altLang="en-US" sz="2000" dirty="0" smtClean="0">
                <a:latin typeface="黑体" pitchFamily="2" charset="-122"/>
              </a:rPr>
              <a:t>不分段指示位：许多操作系统开始在送出的一些包中设置</a:t>
            </a:r>
            <a:r>
              <a:rPr lang="en-US" altLang="zh-CN" sz="2000" dirty="0" smtClean="0">
                <a:latin typeface="黑体" pitchFamily="2" charset="-122"/>
              </a:rPr>
              <a:t>IP</a:t>
            </a:r>
            <a:r>
              <a:rPr lang="zh-CN" altLang="en-US" sz="2000" dirty="0" smtClean="0">
                <a:latin typeface="黑体" pitchFamily="2" charset="-122"/>
              </a:rPr>
              <a:t>的</a:t>
            </a:r>
            <a:r>
              <a:rPr lang="en-US" altLang="zh-CN" sz="2000" dirty="0" smtClean="0">
                <a:latin typeface="黑体" pitchFamily="2" charset="-122"/>
              </a:rPr>
              <a:t>"Don't Fragment"</a:t>
            </a:r>
            <a:r>
              <a:rPr lang="zh-CN" altLang="en-US" sz="2000" dirty="0" smtClean="0">
                <a:latin typeface="黑体" pitchFamily="2" charset="-122"/>
              </a:rPr>
              <a:t>位。</a:t>
            </a:r>
          </a:p>
          <a:p>
            <a:pPr eaLnBrk="1" hangingPunct="1"/>
            <a:r>
              <a:rPr lang="en-US" altLang="zh-CN" sz="2000" dirty="0" smtClean="0">
                <a:latin typeface="黑体" pitchFamily="2" charset="-122"/>
              </a:rPr>
              <a:t>TCP</a:t>
            </a:r>
            <a:r>
              <a:rPr lang="zh-CN" altLang="en-US" sz="2000" dirty="0" smtClean="0">
                <a:latin typeface="黑体" pitchFamily="2" charset="-122"/>
              </a:rPr>
              <a:t>初始化窗口值：检查返回包的窗口大小。如</a:t>
            </a:r>
            <a:r>
              <a:rPr lang="en-US" altLang="zh-CN" sz="2000" dirty="0" err="1" smtClean="0">
                <a:latin typeface="黑体" pitchFamily="2" charset="-122"/>
              </a:rPr>
              <a:t>queso</a:t>
            </a:r>
            <a:r>
              <a:rPr lang="zh-CN" altLang="en-US" sz="2000" dirty="0" smtClean="0">
                <a:latin typeface="黑体" pitchFamily="2" charset="-122"/>
              </a:rPr>
              <a:t>和</a:t>
            </a:r>
            <a:r>
              <a:rPr lang="en-US" altLang="zh-CN" sz="2000" dirty="0" err="1" smtClean="0">
                <a:latin typeface="黑体" pitchFamily="2" charset="-122"/>
              </a:rPr>
              <a:t>nmap</a:t>
            </a:r>
            <a:r>
              <a:rPr lang="zh-CN" altLang="en-US" sz="2000" dirty="0" smtClean="0">
                <a:latin typeface="黑体" pitchFamily="2" charset="-122"/>
              </a:rPr>
              <a:t>保持对窗口的精确跟踪因为它对于特定</a:t>
            </a:r>
            <a:r>
              <a:rPr lang="en-US" altLang="zh-CN" sz="2000" dirty="0" smtClean="0">
                <a:latin typeface="黑体" pitchFamily="2" charset="-122"/>
              </a:rPr>
              <a:t>OS</a:t>
            </a:r>
            <a:r>
              <a:rPr lang="zh-CN" altLang="en-US" sz="2000" dirty="0" smtClean="0">
                <a:latin typeface="黑体" pitchFamily="2" charset="-122"/>
              </a:rPr>
              <a:t>基本是常数。</a:t>
            </a:r>
          </a:p>
          <a:p>
            <a:pPr eaLnBrk="1" hangingPunct="1"/>
            <a:r>
              <a:rPr lang="en-US" altLang="zh-CN" sz="2000" dirty="0" smtClean="0">
                <a:latin typeface="黑体" pitchFamily="2" charset="-122"/>
              </a:rPr>
              <a:t>ACK</a:t>
            </a:r>
            <a:r>
              <a:rPr lang="zh-CN" altLang="en-US" sz="2000" dirty="0" smtClean="0">
                <a:latin typeface="黑体" pitchFamily="2" charset="-122"/>
              </a:rPr>
              <a:t>值：不同实现中一些情况下</a:t>
            </a:r>
            <a:r>
              <a:rPr lang="en-US" altLang="zh-CN" sz="2000" dirty="0" smtClean="0">
                <a:latin typeface="黑体" pitchFamily="2" charset="-122"/>
              </a:rPr>
              <a:t>ACK</a:t>
            </a:r>
            <a:r>
              <a:rPr lang="zh-CN" altLang="en-US" sz="2000" dirty="0" smtClean="0">
                <a:latin typeface="黑体" pitchFamily="2" charset="-122"/>
              </a:rPr>
              <a:t>域的值是不同的。例如，如果你送了一个</a:t>
            </a:r>
            <a:r>
              <a:rPr lang="en-US" altLang="zh-CN" sz="2000" dirty="0" smtClean="0">
                <a:latin typeface="黑体" pitchFamily="2" charset="-122"/>
              </a:rPr>
              <a:t>FIN|PSH|URG </a:t>
            </a:r>
            <a:r>
              <a:rPr lang="zh-CN" altLang="en-US" sz="2000" dirty="0" smtClean="0">
                <a:latin typeface="黑体" pitchFamily="2" charset="-122"/>
              </a:rPr>
              <a:t>到一个关闭的</a:t>
            </a:r>
            <a:r>
              <a:rPr lang="en-US" altLang="zh-CN" sz="2000" dirty="0" smtClean="0">
                <a:latin typeface="黑体" pitchFamily="2" charset="-122"/>
              </a:rPr>
              <a:t>TCP </a:t>
            </a:r>
            <a:r>
              <a:rPr lang="zh-CN" altLang="en-US" sz="2000" dirty="0" smtClean="0">
                <a:latin typeface="黑体" pitchFamily="2" charset="-122"/>
              </a:rPr>
              <a:t>端口。大多数实现会设置</a:t>
            </a:r>
            <a:r>
              <a:rPr lang="en-US" altLang="zh-CN" sz="2000" dirty="0" smtClean="0">
                <a:latin typeface="黑体" pitchFamily="2" charset="-122"/>
              </a:rPr>
              <a:t>ACK </a:t>
            </a:r>
            <a:r>
              <a:rPr lang="zh-CN" altLang="en-US" sz="2000" dirty="0" smtClean="0">
                <a:latin typeface="黑体" pitchFamily="2" charset="-122"/>
              </a:rPr>
              <a:t>为你的初始序列数，而</a:t>
            </a:r>
            <a:r>
              <a:rPr lang="en-US" altLang="zh-CN" sz="2000" dirty="0" smtClean="0">
                <a:latin typeface="黑体" pitchFamily="2" charset="-122"/>
              </a:rPr>
              <a:t>Windows </a:t>
            </a:r>
            <a:r>
              <a:rPr lang="zh-CN" altLang="en-US" sz="2000" dirty="0" smtClean="0">
                <a:latin typeface="黑体" pitchFamily="2" charset="-122"/>
              </a:rPr>
              <a:t>会送给你序列数加</a:t>
            </a:r>
            <a:r>
              <a:rPr lang="en-US" altLang="zh-CN" sz="2000" dirty="0" smtClean="0">
                <a:latin typeface="黑体" pitchFamily="2" charset="-122"/>
              </a:rPr>
              <a:t>1 </a:t>
            </a:r>
            <a:r>
              <a:rPr lang="zh-CN" altLang="en-US" sz="2000" dirty="0" smtClean="0">
                <a:latin typeface="黑体" pitchFamily="2" charset="-122"/>
              </a:rPr>
              <a:t>。</a:t>
            </a:r>
          </a:p>
          <a:p>
            <a:pPr eaLnBrk="1" hangingPunct="1"/>
            <a:r>
              <a:rPr lang="en-US" altLang="zh-CN" sz="2000" dirty="0" smtClean="0">
                <a:latin typeface="黑体" pitchFamily="2" charset="-122"/>
              </a:rPr>
              <a:t>ICMP</a:t>
            </a:r>
            <a:r>
              <a:rPr lang="zh-CN" altLang="en-US" sz="2000" dirty="0" smtClean="0">
                <a:latin typeface="黑体" pitchFamily="2" charset="-122"/>
              </a:rPr>
              <a:t>错误信息终结：一些操作系统限制各种错误信息的发送率。例如，</a:t>
            </a:r>
            <a:r>
              <a:rPr lang="en-US" altLang="zh-CN" sz="2000" dirty="0" smtClean="0">
                <a:latin typeface="黑体" pitchFamily="2" charset="-122"/>
              </a:rPr>
              <a:t>Linux </a:t>
            </a:r>
            <a:r>
              <a:rPr lang="zh-CN" altLang="en-US" sz="2000" dirty="0" smtClean="0">
                <a:latin typeface="黑体" pitchFamily="2" charset="-122"/>
              </a:rPr>
              <a:t>内核限制目的不可达消息的生成每</a:t>
            </a:r>
            <a:r>
              <a:rPr lang="en-US" altLang="zh-CN" sz="2000" dirty="0" smtClean="0">
                <a:latin typeface="黑体" pitchFamily="2" charset="-122"/>
              </a:rPr>
              <a:t>4 </a:t>
            </a:r>
            <a:r>
              <a:rPr lang="zh-CN" altLang="en-US" sz="2000" dirty="0" smtClean="0">
                <a:latin typeface="黑体" pitchFamily="2" charset="-122"/>
              </a:rPr>
              <a:t>秒钟最多</a:t>
            </a:r>
            <a:r>
              <a:rPr lang="en-US" altLang="zh-CN" sz="2000" dirty="0" smtClean="0">
                <a:latin typeface="黑体" pitchFamily="2" charset="-122"/>
              </a:rPr>
              <a:t>80</a:t>
            </a:r>
            <a:r>
              <a:rPr lang="zh-CN" altLang="en-US" sz="2000" dirty="0" smtClean="0">
                <a:latin typeface="黑体" pitchFamily="2" charset="-122"/>
              </a:rPr>
              <a:t>个。测试的一种办法是发一串包到一些随机的高</a:t>
            </a:r>
            <a:r>
              <a:rPr lang="en-US" altLang="zh-CN" sz="2000" dirty="0" smtClean="0">
                <a:latin typeface="黑体" pitchFamily="2" charset="-122"/>
              </a:rPr>
              <a:t>UDP</a:t>
            </a:r>
            <a:r>
              <a:rPr lang="zh-CN" altLang="en-US" sz="2000" dirty="0" smtClean="0">
                <a:latin typeface="黑体" pitchFamily="2" charset="-122"/>
              </a:rPr>
              <a:t>端口并计数收到的不可达消息。</a:t>
            </a:r>
          </a:p>
        </p:txBody>
      </p:sp>
    </p:spTree>
  </p:cSld>
  <p:clrMapOvr>
    <a:masterClrMapping/>
  </p:clrMapOvr>
  <p:transition>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mtClean="0"/>
              <a:t>(</a:t>
            </a:r>
            <a:r>
              <a:rPr lang="zh-CN" altLang="en-US" smtClean="0"/>
              <a:t>一）主动扫描</a:t>
            </a:r>
            <a:r>
              <a:rPr lang="en-US" altLang="zh-CN" smtClean="0"/>
              <a:t>(4/4)</a:t>
            </a:r>
          </a:p>
        </p:txBody>
      </p:sp>
      <p:sp>
        <p:nvSpPr>
          <p:cNvPr id="73731" name="Rectangle 3"/>
          <p:cNvSpPr>
            <a:spLocks noGrp="1" noChangeArrowheads="1"/>
          </p:cNvSpPr>
          <p:nvPr>
            <p:ph type="body" idx="1"/>
          </p:nvPr>
        </p:nvSpPr>
        <p:spPr/>
        <p:txBody>
          <a:bodyPr/>
          <a:lstStyle/>
          <a:p>
            <a:pPr eaLnBrk="1" hangingPunct="1"/>
            <a:r>
              <a:rPr lang="en-US" altLang="zh-CN" sz="2600" dirty="0" smtClean="0">
                <a:latin typeface="黑体" pitchFamily="2" charset="-122"/>
              </a:rPr>
              <a:t>ICMP</a:t>
            </a:r>
            <a:r>
              <a:rPr lang="zh-CN" altLang="en-US" sz="2600" dirty="0" smtClean="0">
                <a:latin typeface="黑体" pitchFamily="2" charset="-122"/>
              </a:rPr>
              <a:t>消息引用：</a:t>
            </a:r>
            <a:r>
              <a:rPr lang="en-US" altLang="zh-CN" sz="2600" dirty="0" smtClean="0">
                <a:latin typeface="黑体" pitchFamily="2" charset="-122"/>
              </a:rPr>
              <a:t>ICMP</a:t>
            </a:r>
            <a:r>
              <a:rPr lang="zh-CN" altLang="en-US" sz="2600" dirty="0" smtClean="0">
                <a:latin typeface="黑体" pitchFamily="2" charset="-122"/>
              </a:rPr>
              <a:t>错误消息中可以引用一部分引起错误的源消息。对一个端口不可达消息，几乎所有实现只送回</a:t>
            </a:r>
            <a:r>
              <a:rPr lang="en-US" altLang="zh-CN" sz="2600" dirty="0" smtClean="0">
                <a:latin typeface="黑体" pitchFamily="2" charset="-122"/>
              </a:rPr>
              <a:t>IP</a:t>
            </a:r>
            <a:r>
              <a:rPr lang="zh-CN" altLang="en-US" sz="2600" dirty="0" smtClean="0">
                <a:latin typeface="黑体" pitchFamily="2" charset="-122"/>
              </a:rPr>
              <a:t>请求头外加</a:t>
            </a:r>
            <a:r>
              <a:rPr lang="en-US" altLang="zh-CN" sz="2600" dirty="0" smtClean="0">
                <a:latin typeface="黑体" pitchFamily="2" charset="-122"/>
              </a:rPr>
              <a:t>8</a:t>
            </a:r>
            <a:r>
              <a:rPr lang="zh-CN" altLang="en-US" sz="2600" dirty="0" smtClean="0">
                <a:latin typeface="黑体" pitchFamily="2" charset="-122"/>
              </a:rPr>
              <a:t>个字节。然而，</a:t>
            </a:r>
            <a:r>
              <a:rPr lang="en-US" altLang="zh-CN" sz="2600" dirty="0" smtClean="0">
                <a:latin typeface="黑体" pitchFamily="2" charset="-122"/>
              </a:rPr>
              <a:t>Solaris </a:t>
            </a:r>
            <a:r>
              <a:rPr lang="zh-CN" altLang="en-US" sz="2600" dirty="0" smtClean="0">
                <a:latin typeface="黑体" pitchFamily="2" charset="-122"/>
              </a:rPr>
              <a:t>送回的稍多，而</a:t>
            </a:r>
            <a:r>
              <a:rPr lang="en-US" altLang="zh-CN" sz="2600" dirty="0" smtClean="0">
                <a:latin typeface="黑体" pitchFamily="2" charset="-122"/>
              </a:rPr>
              <a:t>Linux </a:t>
            </a:r>
            <a:r>
              <a:rPr lang="zh-CN" altLang="en-US" sz="2600" dirty="0" smtClean="0">
                <a:latin typeface="黑体" pitchFamily="2" charset="-122"/>
              </a:rPr>
              <a:t>更多。</a:t>
            </a:r>
          </a:p>
          <a:p>
            <a:pPr eaLnBrk="1" hangingPunct="1"/>
            <a:r>
              <a:rPr lang="en-US" altLang="zh-CN" sz="2600" dirty="0" smtClean="0">
                <a:latin typeface="黑体" pitchFamily="2" charset="-122"/>
              </a:rPr>
              <a:t>SYN</a:t>
            </a:r>
            <a:r>
              <a:rPr lang="zh-CN" altLang="en-US" sz="2600" dirty="0" smtClean="0">
                <a:latin typeface="黑体" pitchFamily="2" charset="-122"/>
              </a:rPr>
              <a:t>洪泛限度：如果收到过多的伪造</a:t>
            </a:r>
            <a:r>
              <a:rPr lang="en-US" altLang="zh-CN" sz="2600" dirty="0" smtClean="0">
                <a:latin typeface="黑体" pitchFamily="2" charset="-122"/>
              </a:rPr>
              <a:t>SYN</a:t>
            </a:r>
            <a:r>
              <a:rPr lang="zh-CN" altLang="en-US" sz="2600" dirty="0" smtClean="0">
                <a:latin typeface="黑体" pitchFamily="2" charset="-122"/>
              </a:rPr>
              <a:t>数据包，一些操作系统会停止新的连接尝试。许多操作系统只能处理 </a:t>
            </a:r>
            <a:r>
              <a:rPr lang="en-US" altLang="zh-CN" sz="2600" dirty="0" smtClean="0">
                <a:latin typeface="黑体" pitchFamily="2" charset="-122"/>
              </a:rPr>
              <a:t>8 </a:t>
            </a:r>
            <a:r>
              <a:rPr lang="zh-CN" altLang="en-US" sz="2600" dirty="0" smtClean="0">
                <a:latin typeface="黑体" pitchFamily="2" charset="-122"/>
              </a:rPr>
              <a:t>个包。</a:t>
            </a:r>
          </a:p>
        </p:txBody>
      </p:sp>
    </p:spTree>
  </p:cSld>
  <p:clrMapOvr>
    <a:masterClrMapping/>
  </p:clrMapOvr>
  <p:transition>
    <p:pu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en-US" altLang="zh-CN" smtClean="0"/>
              <a:t>TCP</a:t>
            </a:r>
            <a:r>
              <a:rPr lang="zh-CN" altLang="en-US" smtClean="0"/>
              <a:t>选项</a:t>
            </a:r>
          </a:p>
        </p:txBody>
      </p:sp>
      <p:sp>
        <p:nvSpPr>
          <p:cNvPr id="74755" name="内容占位符 2"/>
          <p:cNvSpPr>
            <a:spLocks noGrp="1"/>
          </p:cNvSpPr>
          <p:nvPr>
            <p:ph idx="1"/>
          </p:nvPr>
        </p:nvSpPr>
        <p:spPr/>
        <p:txBody>
          <a:bodyPr/>
          <a:lstStyle/>
          <a:p>
            <a:endParaRPr lang="zh-CN" altLang="en-US" smtClean="0"/>
          </a:p>
        </p:txBody>
      </p:sp>
      <p:pic>
        <p:nvPicPr>
          <p:cNvPr id="74756" name="图片 3"/>
          <p:cNvPicPr>
            <a:picLocks noChangeAspect="1"/>
          </p:cNvPicPr>
          <p:nvPr/>
        </p:nvPicPr>
        <p:blipFill>
          <a:blip r:embed="rId2" cstate="print"/>
          <a:srcRect/>
          <a:stretch>
            <a:fillRect/>
          </a:stretch>
        </p:blipFill>
        <p:spPr bwMode="auto">
          <a:xfrm>
            <a:off x="611188" y="1773238"/>
            <a:ext cx="8347075" cy="4252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smtClean="0"/>
              <a:t>TCP</a:t>
            </a:r>
            <a:r>
              <a:rPr lang="zh-CN" altLang="en-US" smtClean="0"/>
              <a:t>选项探测</a:t>
            </a:r>
          </a:p>
        </p:txBody>
      </p:sp>
      <p:sp>
        <p:nvSpPr>
          <p:cNvPr id="75779" name="内容占位符 2"/>
          <p:cNvSpPr>
            <a:spLocks noGrp="1"/>
          </p:cNvSpPr>
          <p:nvPr>
            <p:ph idx="1"/>
          </p:nvPr>
        </p:nvSpPr>
        <p:spPr>
          <a:xfrm>
            <a:off x="304800" y="1181100"/>
            <a:ext cx="8229600" cy="4657725"/>
          </a:xfrm>
        </p:spPr>
        <p:txBody>
          <a:bodyPr/>
          <a:lstStyle/>
          <a:p>
            <a:r>
              <a:rPr lang="zh-CN" altLang="en-US" sz="2400" dirty="0" smtClean="0"/>
              <a:t>（</a:t>
            </a:r>
            <a:r>
              <a:rPr lang="en-US" altLang="zh-CN" sz="2400" dirty="0" smtClean="0"/>
              <a:t>1</a:t>
            </a:r>
            <a:r>
              <a:rPr lang="zh-CN" altLang="en-US" sz="2400" dirty="0" smtClean="0"/>
              <a:t>）构造</a:t>
            </a:r>
            <a:r>
              <a:rPr lang="en-US" altLang="zh-CN" sz="2400" dirty="0" smtClean="0"/>
              <a:t>6 </a:t>
            </a:r>
            <a:r>
              <a:rPr lang="zh-CN" altLang="en-US" sz="2400" dirty="0" smtClean="0"/>
              <a:t>个不同的数据包作为探针来获取目标主机的响应数据包，分别设置了不同的可选项值</a:t>
            </a:r>
          </a:p>
          <a:p>
            <a:endParaRPr lang="zh-CN" altLang="en-US" sz="2400" dirty="0" smtClean="0"/>
          </a:p>
        </p:txBody>
      </p:sp>
      <p:pic>
        <p:nvPicPr>
          <p:cNvPr id="75780" name="Picture 2"/>
          <p:cNvPicPr>
            <a:picLocks noChangeAspect="1" noChangeArrowheads="1"/>
          </p:cNvPicPr>
          <p:nvPr/>
        </p:nvPicPr>
        <p:blipFill>
          <a:blip r:embed="rId3" cstate="print"/>
          <a:srcRect/>
          <a:stretch>
            <a:fillRect/>
          </a:stretch>
        </p:blipFill>
        <p:spPr bwMode="auto">
          <a:xfrm>
            <a:off x="965200" y="2174875"/>
            <a:ext cx="7312025" cy="443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en-US" altLang="zh-CN" smtClean="0"/>
              <a:t>TCP</a:t>
            </a:r>
            <a:r>
              <a:rPr lang="zh-CN" altLang="en-US" smtClean="0"/>
              <a:t>选项探测</a:t>
            </a:r>
          </a:p>
        </p:txBody>
      </p:sp>
      <p:sp>
        <p:nvSpPr>
          <p:cNvPr id="76803" name="内容占位符 2"/>
          <p:cNvSpPr>
            <a:spLocks noGrp="1"/>
          </p:cNvSpPr>
          <p:nvPr>
            <p:ph idx="1"/>
          </p:nvPr>
        </p:nvSpPr>
        <p:spPr>
          <a:xfrm>
            <a:off x="468313" y="1052513"/>
            <a:ext cx="8229600" cy="5257800"/>
          </a:xfrm>
        </p:spPr>
        <p:txBody>
          <a:bodyPr/>
          <a:lstStyle/>
          <a:p>
            <a:r>
              <a:rPr lang="zh-CN" altLang="en-US" sz="2000" dirty="0" smtClean="0"/>
              <a:t>分别向</a:t>
            </a:r>
            <a:r>
              <a:rPr lang="en-US" altLang="zh-CN" sz="2000" dirty="0" smtClean="0"/>
              <a:t>Windows</a:t>
            </a:r>
            <a:r>
              <a:rPr lang="zh-CN" altLang="en-US" sz="2000" dirty="0" smtClean="0"/>
              <a:t>、</a:t>
            </a:r>
            <a:r>
              <a:rPr lang="en-US" altLang="zh-CN" sz="2000" dirty="0" smtClean="0"/>
              <a:t>Linux</a:t>
            </a:r>
            <a:r>
              <a:rPr lang="zh-CN" altLang="en-US" sz="2000" dirty="0" smtClean="0"/>
              <a:t>、</a:t>
            </a:r>
            <a:r>
              <a:rPr lang="en-US" altLang="zh-CN" sz="2000" dirty="0" smtClean="0"/>
              <a:t>Solaris </a:t>
            </a:r>
            <a:r>
              <a:rPr lang="zh-CN" altLang="en-US" sz="2000" dirty="0" smtClean="0"/>
              <a:t>和</a:t>
            </a:r>
            <a:r>
              <a:rPr lang="en-US" altLang="zh-CN" sz="2000" dirty="0" smtClean="0"/>
              <a:t>Mac </a:t>
            </a:r>
            <a:r>
              <a:rPr lang="zh-CN" altLang="en-US" sz="2000" dirty="0" smtClean="0"/>
              <a:t>等操作系统发送这六个数据包，分析响应数据包，并从中提取这些操作系统对</a:t>
            </a:r>
            <a:r>
              <a:rPr lang="en-US" altLang="zh-CN" sz="2000" dirty="0" smtClean="0"/>
              <a:t>6 </a:t>
            </a:r>
            <a:r>
              <a:rPr lang="zh-CN" altLang="en-US" sz="2000" dirty="0" smtClean="0"/>
              <a:t>个数据包可选项的不同响应，所得结果下。</a:t>
            </a:r>
          </a:p>
          <a:p>
            <a:endParaRPr lang="zh-CN" altLang="en-US" sz="2000" dirty="0" smtClean="0"/>
          </a:p>
        </p:txBody>
      </p:sp>
      <p:pic>
        <p:nvPicPr>
          <p:cNvPr id="76804" name="Picture 2"/>
          <p:cNvPicPr>
            <a:picLocks noChangeAspect="1" noChangeArrowheads="1"/>
          </p:cNvPicPr>
          <p:nvPr/>
        </p:nvPicPr>
        <p:blipFill>
          <a:blip r:embed="rId3" cstate="print"/>
          <a:srcRect/>
          <a:stretch>
            <a:fillRect/>
          </a:stretch>
        </p:blipFill>
        <p:spPr bwMode="auto">
          <a:xfrm>
            <a:off x="1455738" y="2382838"/>
            <a:ext cx="6662737" cy="4360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ICMP</a:t>
            </a:r>
            <a:r>
              <a:rPr lang="zh-CN" altLang="en-US" smtClean="0"/>
              <a:t>报文的结构</a:t>
            </a:r>
          </a:p>
        </p:txBody>
      </p:sp>
      <p:sp>
        <p:nvSpPr>
          <p:cNvPr id="25603" name="Rectangle 3"/>
          <p:cNvSpPr>
            <a:spLocks noGrp="1" noChangeArrowheads="1"/>
          </p:cNvSpPr>
          <p:nvPr>
            <p:ph type="body" idx="1"/>
          </p:nvPr>
        </p:nvSpPr>
        <p:spPr/>
        <p:txBody>
          <a:bodyPr/>
          <a:lstStyle/>
          <a:p>
            <a:pPr eaLnBrk="1" hangingPunct="1"/>
            <a:endParaRPr lang="zh-CN" altLang="zh-CN" smtClean="0"/>
          </a:p>
        </p:txBody>
      </p:sp>
      <p:sp>
        <p:nvSpPr>
          <p:cNvPr id="25604" name="Rectangle 4"/>
          <p:cNvSpPr>
            <a:spLocks noChangeArrowheads="1"/>
          </p:cNvSpPr>
          <p:nvPr/>
        </p:nvSpPr>
        <p:spPr bwMode="auto">
          <a:xfrm>
            <a:off x="2979738" y="4606925"/>
            <a:ext cx="3005137" cy="357188"/>
          </a:xfrm>
          <a:prstGeom prst="rect">
            <a:avLst/>
          </a:prstGeom>
          <a:solidFill>
            <a:srgbClr val="EAEAEA"/>
          </a:solidFill>
          <a:ln w="9525">
            <a:noFill/>
            <a:miter lim="800000"/>
            <a:headEnd/>
            <a:tailEnd/>
          </a:ln>
        </p:spPr>
        <p:txBody>
          <a:bodyPr wrap="none" anchor="ctr"/>
          <a:lstStyle/>
          <a:p>
            <a:endParaRPr lang="zh-CN" altLang="en-US"/>
          </a:p>
        </p:txBody>
      </p:sp>
      <p:sp>
        <p:nvSpPr>
          <p:cNvPr id="25605" name="Freeform 5"/>
          <p:cNvSpPr>
            <a:spLocks/>
          </p:cNvSpPr>
          <p:nvPr/>
        </p:nvSpPr>
        <p:spPr bwMode="auto">
          <a:xfrm>
            <a:off x="1874838" y="3489325"/>
            <a:ext cx="5461000" cy="428625"/>
          </a:xfrm>
          <a:custGeom>
            <a:avLst/>
            <a:gdLst>
              <a:gd name="T0" fmla="*/ 0 w 2790"/>
              <a:gd name="T1" fmla="*/ 14161524 h 279"/>
              <a:gd name="T2" fmla="*/ 2147483647 w 2790"/>
              <a:gd name="T3" fmla="*/ 658492343 h 279"/>
              <a:gd name="T4" fmla="*/ 2147483647 w 2790"/>
              <a:gd name="T5" fmla="*/ 651411584 h 279"/>
              <a:gd name="T6" fmla="*/ 2147483647 w 2790"/>
              <a:gd name="T7" fmla="*/ 0 h 279"/>
              <a:gd name="T8" fmla="*/ 0 w 2790"/>
              <a:gd name="T9" fmla="*/ 14161524 h 279"/>
              <a:gd name="T10" fmla="*/ 0 60000 65536"/>
              <a:gd name="T11" fmla="*/ 0 60000 65536"/>
              <a:gd name="T12" fmla="*/ 0 60000 65536"/>
              <a:gd name="T13" fmla="*/ 0 60000 65536"/>
              <a:gd name="T14" fmla="*/ 0 60000 65536"/>
              <a:gd name="T15" fmla="*/ 0 w 2790"/>
              <a:gd name="T16" fmla="*/ 0 h 279"/>
              <a:gd name="T17" fmla="*/ 2790 w 2790"/>
              <a:gd name="T18" fmla="*/ 279 h 279"/>
            </a:gdLst>
            <a:ahLst/>
            <a:cxnLst>
              <a:cxn ang="T10">
                <a:pos x="T0" y="T1"/>
              </a:cxn>
              <a:cxn ang="T11">
                <a:pos x="T2" y="T3"/>
              </a:cxn>
              <a:cxn ang="T12">
                <a:pos x="T4" y="T5"/>
              </a:cxn>
              <a:cxn ang="T13">
                <a:pos x="T6" y="T7"/>
              </a:cxn>
              <a:cxn ang="T14">
                <a:pos x="T8" y="T9"/>
              </a:cxn>
            </a:cxnLst>
            <a:rect l="T15" t="T16" r="T17" b="T18"/>
            <a:pathLst>
              <a:path w="2790" h="279">
                <a:moveTo>
                  <a:pt x="0" y="6"/>
                </a:moveTo>
                <a:lnTo>
                  <a:pt x="561" y="279"/>
                </a:lnTo>
                <a:lnTo>
                  <a:pt x="2100" y="276"/>
                </a:lnTo>
                <a:lnTo>
                  <a:pt x="2790" y="0"/>
                </a:lnTo>
                <a:lnTo>
                  <a:pt x="0" y="6"/>
                </a:lnTo>
                <a:close/>
              </a:path>
            </a:pathLst>
          </a:custGeom>
          <a:solidFill>
            <a:srgbClr val="EAEAEA"/>
          </a:solidFill>
          <a:ln w="9525">
            <a:noFill/>
            <a:round/>
            <a:headEnd/>
            <a:tailEnd/>
          </a:ln>
        </p:spPr>
        <p:txBody>
          <a:bodyPr/>
          <a:lstStyle/>
          <a:p>
            <a:endParaRPr lang="zh-CN" altLang="en-US"/>
          </a:p>
        </p:txBody>
      </p:sp>
      <p:sp>
        <p:nvSpPr>
          <p:cNvPr id="25606" name="Line 6"/>
          <p:cNvSpPr>
            <a:spLocks noChangeShapeType="1"/>
          </p:cNvSpPr>
          <p:nvPr/>
        </p:nvSpPr>
        <p:spPr bwMode="auto">
          <a:xfrm>
            <a:off x="1852613" y="5178425"/>
            <a:ext cx="4132262" cy="0"/>
          </a:xfrm>
          <a:prstGeom prst="line">
            <a:avLst/>
          </a:prstGeom>
          <a:noFill/>
          <a:ln w="9525">
            <a:solidFill>
              <a:schemeClr val="tx1"/>
            </a:solidFill>
            <a:round/>
            <a:headEnd type="triangle" w="sm" len="med"/>
            <a:tailEnd type="triangle" w="sm" len="med"/>
          </a:ln>
        </p:spPr>
        <p:txBody>
          <a:bodyPr wrap="none" anchor="ctr"/>
          <a:lstStyle/>
          <a:p>
            <a:endParaRPr lang="zh-CN" altLang="en-US"/>
          </a:p>
        </p:txBody>
      </p:sp>
      <p:sp>
        <p:nvSpPr>
          <p:cNvPr id="25607" name="Rectangle 7"/>
          <p:cNvSpPr>
            <a:spLocks noChangeArrowheads="1"/>
          </p:cNvSpPr>
          <p:nvPr/>
        </p:nvSpPr>
        <p:spPr bwMode="auto">
          <a:xfrm>
            <a:off x="1852613" y="4606925"/>
            <a:ext cx="4132262" cy="357188"/>
          </a:xfrm>
          <a:prstGeom prst="rect">
            <a:avLst/>
          </a:prstGeom>
          <a:noFill/>
          <a:ln w="9525">
            <a:solidFill>
              <a:schemeClr val="tx1"/>
            </a:solidFill>
            <a:miter lim="800000"/>
            <a:headEnd/>
            <a:tailEnd/>
          </a:ln>
        </p:spPr>
        <p:txBody>
          <a:bodyPr wrap="none" anchor="ctr"/>
          <a:lstStyle/>
          <a:p>
            <a:endParaRPr lang="zh-CN" altLang="en-US"/>
          </a:p>
        </p:txBody>
      </p:sp>
      <p:sp>
        <p:nvSpPr>
          <p:cNvPr id="25608" name="Text Box 8"/>
          <p:cNvSpPr txBox="1">
            <a:spLocks noChangeArrowheads="1"/>
          </p:cNvSpPr>
          <p:nvPr/>
        </p:nvSpPr>
        <p:spPr bwMode="auto">
          <a:xfrm>
            <a:off x="1876425" y="4538663"/>
            <a:ext cx="1012825" cy="396875"/>
          </a:xfrm>
          <a:prstGeom prst="rect">
            <a:avLst/>
          </a:prstGeom>
          <a:noFill/>
          <a:ln w="9525">
            <a:noFill/>
            <a:miter lim="800000"/>
            <a:headEnd/>
            <a:tailEnd/>
          </a:ln>
        </p:spPr>
        <p:txBody>
          <a:bodyPr wrap="none">
            <a:spAutoFit/>
          </a:bodyPr>
          <a:lstStyle/>
          <a:p>
            <a:r>
              <a:rPr kumimoji="1" lang="en-US" altLang="zh-CN" sz="2000" b="1">
                <a:solidFill>
                  <a:srgbClr val="000000"/>
                </a:solidFill>
                <a:latin typeface="Times New Roman" pitchFamily="18" charset="0"/>
              </a:rPr>
              <a:t>IP </a:t>
            </a:r>
            <a:r>
              <a:rPr kumimoji="1" lang="zh-CN" altLang="en-US" sz="2000" b="1">
                <a:solidFill>
                  <a:srgbClr val="000000"/>
                </a:solidFill>
                <a:latin typeface="Times New Roman" pitchFamily="18" charset="0"/>
              </a:rPr>
              <a:t>首部</a:t>
            </a:r>
          </a:p>
        </p:txBody>
      </p:sp>
      <p:sp>
        <p:nvSpPr>
          <p:cNvPr id="9225" name="Rectangle 9"/>
          <p:cNvSpPr>
            <a:spLocks noChangeArrowheads="1"/>
          </p:cNvSpPr>
          <p:nvPr/>
        </p:nvSpPr>
        <p:spPr bwMode="auto">
          <a:xfrm>
            <a:off x="2979738" y="3895725"/>
            <a:ext cx="3005137" cy="358775"/>
          </a:xfrm>
          <a:prstGeom prst="rect">
            <a:avLst/>
          </a:prstGeom>
          <a:solidFill>
            <a:srgbClr val="EAEAEA"/>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sz="2000" b="1">
                <a:solidFill>
                  <a:srgbClr val="000000"/>
                </a:solidFill>
                <a:latin typeface="Times New Roman" pitchFamily="18" charset="0"/>
                <a:ea typeface="宋体" charset="-122"/>
              </a:rPr>
              <a:t>ICMP </a:t>
            </a:r>
            <a:r>
              <a:rPr kumimoji="1" lang="zh-CN" altLang="en-US" sz="2000" b="1">
                <a:solidFill>
                  <a:srgbClr val="000000"/>
                </a:solidFill>
                <a:latin typeface="Times New Roman" pitchFamily="18" charset="0"/>
                <a:ea typeface="宋体" charset="-122"/>
              </a:rPr>
              <a:t>报文</a:t>
            </a:r>
          </a:p>
        </p:txBody>
      </p:sp>
      <p:sp>
        <p:nvSpPr>
          <p:cNvPr id="25610" name="Text Box 10"/>
          <p:cNvSpPr txBox="1">
            <a:spLocks noChangeArrowheads="1"/>
          </p:cNvSpPr>
          <p:nvPr/>
        </p:nvSpPr>
        <p:spPr bwMode="auto">
          <a:xfrm>
            <a:off x="1763713" y="1628775"/>
            <a:ext cx="311150" cy="396875"/>
          </a:xfrm>
          <a:prstGeom prst="rect">
            <a:avLst/>
          </a:prstGeom>
          <a:noFill/>
          <a:ln w="9525">
            <a:noFill/>
            <a:miter lim="800000"/>
            <a:headEnd/>
            <a:tailEnd/>
          </a:ln>
        </p:spPr>
        <p:txBody>
          <a:bodyPr wrap="none">
            <a:spAutoFit/>
          </a:bodyPr>
          <a:lstStyle/>
          <a:p>
            <a:r>
              <a:rPr kumimoji="1" lang="en-US" altLang="zh-CN" sz="2000" b="1">
                <a:solidFill>
                  <a:srgbClr val="000000"/>
                </a:solidFill>
                <a:latin typeface="Times New Roman" pitchFamily="18" charset="0"/>
              </a:rPr>
              <a:t>0</a:t>
            </a:r>
          </a:p>
        </p:txBody>
      </p:sp>
      <p:sp>
        <p:nvSpPr>
          <p:cNvPr id="25611" name="Line 11"/>
          <p:cNvSpPr>
            <a:spLocks noChangeShapeType="1"/>
          </p:cNvSpPr>
          <p:nvPr/>
        </p:nvSpPr>
        <p:spPr bwMode="auto">
          <a:xfrm>
            <a:off x="2979738" y="4606925"/>
            <a:ext cx="0" cy="357188"/>
          </a:xfrm>
          <a:prstGeom prst="line">
            <a:avLst/>
          </a:prstGeom>
          <a:noFill/>
          <a:ln w="9525">
            <a:solidFill>
              <a:schemeClr val="tx1"/>
            </a:solidFill>
            <a:round/>
            <a:headEnd/>
            <a:tailEnd/>
          </a:ln>
        </p:spPr>
        <p:txBody>
          <a:bodyPr wrap="none" anchor="ctr"/>
          <a:lstStyle/>
          <a:p>
            <a:endParaRPr lang="zh-CN" altLang="en-US"/>
          </a:p>
        </p:txBody>
      </p:sp>
      <p:sp>
        <p:nvSpPr>
          <p:cNvPr id="25612" name="Text Box 12"/>
          <p:cNvSpPr txBox="1">
            <a:spLocks noChangeArrowheads="1"/>
          </p:cNvSpPr>
          <p:nvPr/>
        </p:nvSpPr>
        <p:spPr bwMode="auto">
          <a:xfrm>
            <a:off x="3748088" y="4538663"/>
            <a:ext cx="1524000" cy="396875"/>
          </a:xfrm>
          <a:prstGeom prst="rect">
            <a:avLst/>
          </a:prstGeom>
          <a:noFill/>
          <a:ln w="9525">
            <a:noFill/>
            <a:miter lim="800000"/>
            <a:headEnd/>
            <a:tailEnd/>
          </a:ln>
        </p:spPr>
        <p:txBody>
          <a:bodyPr wrap="none">
            <a:spAutoFit/>
          </a:bodyPr>
          <a:lstStyle/>
          <a:p>
            <a:r>
              <a:rPr kumimoji="1" lang="en-US" altLang="zh-CN" sz="2000" b="1">
                <a:solidFill>
                  <a:srgbClr val="000000"/>
                </a:solidFill>
                <a:latin typeface="Times New Roman" pitchFamily="18" charset="0"/>
              </a:rPr>
              <a:t>IP </a:t>
            </a:r>
            <a:r>
              <a:rPr kumimoji="1" lang="zh-CN" altLang="en-US" sz="2000" b="1">
                <a:solidFill>
                  <a:srgbClr val="000000"/>
                </a:solidFill>
                <a:latin typeface="Times New Roman" pitchFamily="18" charset="0"/>
              </a:rPr>
              <a:t>数据部分</a:t>
            </a:r>
          </a:p>
        </p:txBody>
      </p:sp>
      <p:sp>
        <p:nvSpPr>
          <p:cNvPr id="25613" name="AutoShape 13"/>
          <p:cNvSpPr>
            <a:spLocks noChangeArrowheads="1"/>
          </p:cNvSpPr>
          <p:nvPr/>
        </p:nvSpPr>
        <p:spPr bwMode="auto">
          <a:xfrm>
            <a:off x="4294188" y="4254500"/>
            <a:ext cx="280987" cy="430213"/>
          </a:xfrm>
          <a:prstGeom prst="downArrow">
            <a:avLst>
              <a:gd name="adj1" fmla="val 47222"/>
              <a:gd name="adj2" fmla="val 79106"/>
            </a:avLst>
          </a:prstGeom>
          <a:solidFill>
            <a:schemeClr val="bg1"/>
          </a:solidFill>
          <a:ln w="9525">
            <a:solidFill>
              <a:schemeClr val="tx1"/>
            </a:solidFill>
            <a:miter lim="800000"/>
            <a:headEnd/>
            <a:tailEnd/>
          </a:ln>
        </p:spPr>
        <p:txBody>
          <a:bodyPr vert="eaVert" wrap="none" anchor="ctr"/>
          <a:lstStyle/>
          <a:p>
            <a:endParaRPr lang="zh-CN" altLang="en-US"/>
          </a:p>
        </p:txBody>
      </p:sp>
      <p:sp>
        <p:nvSpPr>
          <p:cNvPr id="9230" name="Rectangle 14"/>
          <p:cNvSpPr>
            <a:spLocks noChangeArrowheads="1"/>
          </p:cNvSpPr>
          <p:nvPr/>
        </p:nvSpPr>
        <p:spPr bwMode="auto">
          <a:xfrm>
            <a:off x="1852613" y="2055813"/>
            <a:ext cx="5448300" cy="1433512"/>
          </a:xfrm>
          <a:prstGeom prst="rect">
            <a:avLst/>
          </a:prstGeom>
          <a:solidFill>
            <a:srgbClr val="EAEAEA"/>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charset="-122"/>
            </a:endParaRPr>
          </a:p>
        </p:txBody>
      </p:sp>
      <p:sp>
        <p:nvSpPr>
          <p:cNvPr id="25615" name="Line 15"/>
          <p:cNvSpPr>
            <a:spLocks noChangeShapeType="1"/>
          </p:cNvSpPr>
          <p:nvPr/>
        </p:nvSpPr>
        <p:spPr bwMode="auto">
          <a:xfrm rot="5400000" flipV="1">
            <a:off x="4576763" y="-311150"/>
            <a:ext cx="0" cy="5448300"/>
          </a:xfrm>
          <a:prstGeom prst="line">
            <a:avLst/>
          </a:prstGeom>
          <a:noFill/>
          <a:ln w="9525">
            <a:solidFill>
              <a:schemeClr val="tx1"/>
            </a:solidFill>
            <a:round/>
            <a:headEnd/>
            <a:tailEnd/>
          </a:ln>
        </p:spPr>
        <p:txBody>
          <a:bodyPr wrap="none" anchor="ctr"/>
          <a:lstStyle/>
          <a:p>
            <a:endParaRPr lang="zh-CN" altLang="en-US"/>
          </a:p>
        </p:txBody>
      </p:sp>
      <p:sp>
        <p:nvSpPr>
          <p:cNvPr id="25616" name="Line 16"/>
          <p:cNvSpPr>
            <a:spLocks noChangeShapeType="1"/>
          </p:cNvSpPr>
          <p:nvPr/>
        </p:nvSpPr>
        <p:spPr bwMode="auto">
          <a:xfrm flipV="1">
            <a:off x="3213100" y="2055813"/>
            <a:ext cx="0" cy="357187"/>
          </a:xfrm>
          <a:prstGeom prst="line">
            <a:avLst/>
          </a:prstGeom>
          <a:noFill/>
          <a:ln w="9525">
            <a:solidFill>
              <a:schemeClr val="tx1"/>
            </a:solidFill>
            <a:round/>
            <a:headEnd/>
            <a:tailEnd/>
          </a:ln>
        </p:spPr>
        <p:txBody>
          <a:bodyPr wrap="none" anchor="ctr"/>
          <a:lstStyle/>
          <a:p>
            <a:endParaRPr lang="zh-CN" altLang="en-US"/>
          </a:p>
        </p:txBody>
      </p:sp>
      <p:sp>
        <p:nvSpPr>
          <p:cNvPr id="25617" name="Line 17"/>
          <p:cNvSpPr>
            <a:spLocks noChangeShapeType="1"/>
          </p:cNvSpPr>
          <p:nvPr/>
        </p:nvSpPr>
        <p:spPr bwMode="auto">
          <a:xfrm flipV="1">
            <a:off x="4575175" y="2055813"/>
            <a:ext cx="0" cy="357187"/>
          </a:xfrm>
          <a:prstGeom prst="line">
            <a:avLst/>
          </a:prstGeom>
          <a:noFill/>
          <a:ln w="9525">
            <a:solidFill>
              <a:schemeClr val="tx1"/>
            </a:solidFill>
            <a:round/>
            <a:headEnd/>
            <a:tailEnd/>
          </a:ln>
        </p:spPr>
        <p:txBody>
          <a:bodyPr wrap="none" anchor="ctr"/>
          <a:lstStyle/>
          <a:p>
            <a:endParaRPr lang="zh-CN" altLang="en-US"/>
          </a:p>
        </p:txBody>
      </p:sp>
      <p:sp>
        <p:nvSpPr>
          <p:cNvPr id="25618" name="Line 18"/>
          <p:cNvSpPr>
            <a:spLocks noChangeShapeType="1"/>
          </p:cNvSpPr>
          <p:nvPr/>
        </p:nvSpPr>
        <p:spPr bwMode="auto">
          <a:xfrm flipV="1">
            <a:off x="4575175" y="2055813"/>
            <a:ext cx="0" cy="357187"/>
          </a:xfrm>
          <a:prstGeom prst="line">
            <a:avLst/>
          </a:prstGeom>
          <a:noFill/>
          <a:ln w="9525">
            <a:solidFill>
              <a:schemeClr val="tx1"/>
            </a:solidFill>
            <a:round/>
            <a:headEnd/>
            <a:tailEnd/>
          </a:ln>
        </p:spPr>
        <p:txBody>
          <a:bodyPr wrap="none" anchor="ctr"/>
          <a:lstStyle/>
          <a:p>
            <a:endParaRPr lang="zh-CN" altLang="en-US"/>
          </a:p>
        </p:txBody>
      </p:sp>
      <p:sp>
        <p:nvSpPr>
          <p:cNvPr id="25619" name="Text Box 19"/>
          <p:cNvSpPr txBox="1">
            <a:spLocks noChangeArrowheads="1"/>
          </p:cNvSpPr>
          <p:nvPr/>
        </p:nvSpPr>
        <p:spPr bwMode="auto">
          <a:xfrm>
            <a:off x="5421313" y="1981200"/>
            <a:ext cx="950912" cy="396875"/>
          </a:xfrm>
          <a:prstGeom prst="rect">
            <a:avLst/>
          </a:prstGeom>
          <a:noFill/>
          <a:ln w="9525">
            <a:noFill/>
            <a:miter lim="800000"/>
            <a:headEnd/>
            <a:tailEnd/>
          </a:ln>
        </p:spPr>
        <p:txBody>
          <a:bodyPr wrap="none">
            <a:spAutoFit/>
          </a:bodyPr>
          <a:lstStyle/>
          <a:p>
            <a:r>
              <a:rPr kumimoji="1" lang="zh-CN" altLang="en-US" sz="2000" b="1">
                <a:solidFill>
                  <a:srgbClr val="000000"/>
                </a:solidFill>
                <a:latin typeface="Times New Roman" pitchFamily="18" charset="0"/>
              </a:rPr>
              <a:t>检验和</a:t>
            </a:r>
          </a:p>
        </p:txBody>
      </p:sp>
      <p:sp>
        <p:nvSpPr>
          <p:cNvPr id="25620" name="Text Box 20"/>
          <p:cNvSpPr txBox="1">
            <a:spLocks noChangeArrowheads="1"/>
          </p:cNvSpPr>
          <p:nvPr/>
        </p:nvSpPr>
        <p:spPr bwMode="auto">
          <a:xfrm>
            <a:off x="3573463" y="1981200"/>
            <a:ext cx="782637" cy="396875"/>
          </a:xfrm>
          <a:prstGeom prst="rect">
            <a:avLst/>
          </a:prstGeom>
          <a:noFill/>
          <a:ln w="9525">
            <a:noFill/>
            <a:miter lim="800000"/>
            <a:headEnd/>
            <a:tailEnd/>
          </a:ln>
        </p:spPr>
        <p:txBody>
          <a:bodyPr>
            <a:spAutoFit/>
          </a:bodyPr>
          <a:lstStyle/>
          <a:p>
            <a:r>
              <a:rPr kumimoji="1" lang="zh-CN" altLang="en-US" sz="2000" b="1">
                <a:solidFill>
                  <a:srgbClr val="000000"/>
                </a:solidFill>
                <a:latin typeface="Times New Roman" pitchFamily="18" charset="0"/>
              </a:rPr>
              <a:t>代码</a:t>
            </a:r>
          </a:p>
        </p:txBody>
      </p:sp>
      <p:sp>
        <p:nvSpPr>
          <p:cNvPr id="25621" name="Text Box 21"/>
          <p:cNvSpPr txBox="1">
            <a:spLocks noChangeArrowheads="1"/>
          </p:cNvSpPr>
          <p:nvPr/>
        </p:nvSpPr>
        <p:spPr bwMode="auto">
          <a:xfrm>
            <a:off x="1958975" y="2355850"/>
            <a:ext cx="5205413" cy="396875"/>
          </a:xfrm>
          <a:prstGeom prst="rect">
            <a:avLst/>
          </a:prstGeom>
          <a:noFill/>
          <a:ln w="9525">
            <a:noFill/>
            <a:miter lim="800000"/>
            <a:headEnd/>
            <a:tailEnd/>
          </a:ln>
        </p:spPr>
        <p:txBody>
          <a:bodyPr>
            <a:spAutoFit/>
          </a:bodyPr>
          <a:lstStyle/>
          <a:p>
            <a:r>
              <a:rPr kumimoji="1" lang="zh-CN" altLang="en-US" sz="2000" b="1">
                <a:solidFill>
                  <a:srgbClr val="000000"/>
                </a:solidFill>
                <a:latin typeface="Times New Roman" pitchFamily="18" charset="0"/>
              </a:rPr>
              <a:t>（这 </a:t>
            </a:r>
            <a:r>
              <a:rPr kumimoji="1" lang="en-US" altLang="zh-CN" sz="2000" b="1">
                <a:solidFill>
                  <a:srgbClr val="000000"/>
                </a:solidFill>
                <a:latin typeface="Times New Roman" pitchFamily="18" charset="0"/>
              </a:rPr>
              <a:t>4 </a:t>
            </a:r>
            <a:r>
              <a:rPr kumimoji="1" lang="zh-CN" altLang="en-US" sz="2000" b="1">
                <a:solidFill>
                  <a:srgbClr val="000000"/>
                </a:solidFill>
                <a:latin typeface="Times New Roman" pitchFamily="18" charset="0"/>
              </a:rPr>
              <a:t>个字节取决于 </a:t>
            </a:r>
            <a:r>
              <a:rPr kumimoji="1" lang="en-US" altLang="zh-CN" sz="2000" b="1">
                <a:solidFill>
                  <a:srgbClr val="000000"/>
                </a:solidFill>
                <a:latin typeface="Times New Roman" pitchFamily="18" charset="0"/>
              </a:rPr>
              <a:t>ICMP </a:t>
            </a:r>
            <a:r>
              <a:rPr kumimoji="1" lang="zh-CN" altLang="en-US" sz="2000" b="1">
                <a:solidFill>
                  <a:srgbClr val="000000"/>
                </a:solidFill>
                <a:latin typeface="Times New Roman" pitchFamily="18" charset="0"/>
              </a:rPr>
              <a:t>报文的类型）</a:t>
            </a:r>
          </a:p>
        </p:txBody>
      </p:sp>
      <p:sp>
        <p:nvSpPr>
          <p:cNvPr id="25622" name="Text Box 22"/>
          <p:cNvSpPr txBox="1">
            <a:spLocks noChangeArrowheads="1"/>
          </p:cNvSpPr>
          <p:nvPr/>
        </p:nvSpPr>
        <p:spPr bwMode="auto">
          <a:xfrm>
            <a:off x="3108325" y="1628775"/>
            <a:ext cx="311150" cy="396875"/>
          </a:xfrm>
          <a:prstGeom prst="rect">
            <a:avLst/>
          </a:prstGeom>
          <a:noFill/>
          <a:ln w="9525">
            <a:noFill/>
            <a:miter lim="800000"/>
            <a:headEnd/>
            <a:tailEnd/>
          </a:ln>
        </p:spPr>
        <p:txBody>
          <a:bodyPr wrap="none">
            <a:spAutoFit/>
          </a:bodyPr>
          <a:lstStyle/>
          <a:p>
            <a:r>
              <a:rPr kumimoji="1" lang="en-US" altLang="zh-CN" sz="2000" b="1">
                <a:solidFill>
                  <a:srgbClr val="000000"/>
                </a:solidFill>
                <a:latin typeface="Times New Roman" pitchFamily="18" charset="0"/>
              </a:rPr>
              <a:t>8</a:t>
            </a:r>
          </a:p>
        </p:txBody>
      </p:sp>
      <p:sp>
        <p:nvSpPr>
          <p:cNvPr id="25623" name="Text Box 23"/>
          <p:cNvSpPr txBox="1">
            <a:spLocks noChangeArrowheads="1"/>
          </p:cNvSpPr>
          <p:nvPr/>
        </p:nvSpPr>
        <p:spPr bwMode="auto">
          <a:xfrm>
            <a:off x="4402138" y="1628775"/>
            <a:ext cx="438150" cy="396875"/>
          </a:xfrm>
          <a:prstGeom prst="rect">
            <a:avLst/>
          </a:prstGeom>
          <a:noFill/>
          <a:ln w="9525">
            <a:noFill/>
            <a:miter lim="800000"/>
            <a:headEnd/>
            <a:tailEnd/>
          </a:ln>
        </p:spPr>
        <p:txBody>
          <a:bodyPr wrap="none">
            <a:spAutoFit/>
          </a:bodyPr>
          <a:lstStyle/>
          <a:p>
            <a:r>
              <a:rPr kumimoji="1" lang="en-US" altLang="zh-CN" sz="2000" b="1">
                <a:solidFill>
                  <a:srgbClr val="000000"/>
                </a:solidFill>
                <a:latin typeface="Times New Roman" pitchFamily="18" charset="0"/>
              </a:rPr>
              <a:t>16</a:t>
            </a:r>
          </a:p>
        </p:txBody>
      </p:sp>
      <p:sp>
        <p:nvSpPr>
          <p:cNvPr id="25624" name="Rectangle 24"/>
          <p:cNvSpPr>
            <a:spLocks noChangeArrowheads="1"/>
          </p:cNvSpPr>
          <p:nvPr/>
        </p:nvSpPr>
        <p:spPr bwMode="auto">
          <a:xfrm>
            <a:off x="3243263" y="5035550"/>
            <a:ext cx="1238250" cy="261938"/>
          </a:xfrm>
          <a:prstGeom prst="rect">
            <a:avLst/>
          </a:prstGeom>
          <a:solidFill>
            <a:schemeClr val="bg1"/>
          </a:solidFill>
          <a:ln w="9525">
            <a:noFill/>
            <a:miter lim="800000"/>
            <a:headEnd/>
            <a:tailEnd/>
          </a:ln>
        </p:spPr>
        <p:txBody>
          <a:bodyPr wrap="none" anchor="ctr"/>
          <a:lstStyle/>
          <a:p>
            <a:endParaRPr lang="zh-CN" altLang="en-US"/>
          </a:p>
        </p:txBody>
      </p:sp>
      <p:sp>
        <p:nvSpPr>
          <p:cNvPr id="25625" name="Text Box 25"/>
          <p:cNvSpPr txBox="1">
            <a:spLocks noChangeArrowheads="1"/>
          </p:cNvSpPr>
          <p:nvPr/>
        </p:nvSpPr>
        <p:spPr bwMode="auto">
          <a:xfrm>
            <a:off x="6978650" y="1628775"/>
            <a:ext cx="438150" cy="396875"/>
          </a:xfrm>
          <a:prstGeom prst="rect">
            <a:avLst/>
          </a:prstGeom>
          <a:noFill/>
          <a:ln w="9525">
            <a:noFill/>
            <a:miter lim="800000"/>
            <a:headEnd/>
            <a:tailEnd/>
          </a:ln>
        </p:spPr>
        <p:txBody>
          <a:bodyPr wrap="none">
            <a:spAutoFit/>
          </a:bodyPr>
          <a:lstStyle/>
          <a:p>
            <a:r>
              <a:rPr kumimoji="1" lang="en-US" altLang="zh-CN" sz="2000" b="1">
                <a:solidFill>
                  <a:srgbClr val="000000"/>
                </a:solidFill>
                <a:latin typeface="Times New Roman" pitchFamily="18" charset="0"/>
              </a:rPr>
              <a:t>31</a:t>
            </a:r>
          </a:p>
        </p:txBody>
      </p:sp>
      <p:sp>
        <p:nvSpPr>
          <p:cNvPr id="25626" name="Text Box 26"/>
          <p:cNvSpPr txBox="1">
            <a:spLocks noChangeArrowheads="1"/>
          </p:cNvSpPr>
          <p:nvPr/>
        </p:nvSpPr>
        <p:spPr bwMode="auto">
          <a:xfrm>
            <a:off x="3194050" y="4924425"/>
            <a:ext cx="1268413" cy="396875"/>
          </a:xfrm>
          <a:prstGeom prst="rect">
            <a:avLst/>
          </a:prstGeom>
          <a:noFill/>
          <a:ln w="9525">
            <a:noFill/>
            <a:miter lim="800000"/>
            <a:headEnd/>
            <a:tailEnd/>
          </a:ln>
        </p:spPr>
        <p:txBody>
          <a:bodyPr wrap="none">
            <a:spAutoFit/>
          </a:bodyPr>
          <a:lstStyle/>
          <a:p>
            <a:r>
              <a:rPr kumimoji="1" lang="en-US" altLang="zh-CN" sz="2000" b="1">
                <a:solidFill>
                  <a:srgbClr val="000000"/>
                </a:solidFill>
                <a:latin typeface="Times New Roman" pitchFamily="18" charset="0"/>
              </a:rPr>
              <a:t>IP </a:t>
            </a:r>
            <a:r>
              <a:rPr kumimoji="1" lang="zh-CN" altLang="en-US" sz="2000" b="1">
                <a:solidFill>
                  <a:srgbClr val="000000"/>
                </a:solidFill>
                <a:latin typeface="Times New Roman" pitchFamily="18" charset="0"/>
              </a:rPr>
              <a:t>数据报</a:t>
            </a:r>
          </a:p>
        </p:txBody>
      </p:sp>
      <p:sp>
        <p:nvSpPr>
          <p:cNvPr id="25627" name="Line 27"/>
          <p:cNvSpPr>
            <a:spLocks noChangeShapeType="1"/>
          </p:cNvSpPr>
          <p:nvPr/>
        </p:nvSpPr>
        <p:spPr bwMode="auto">
          <a:xfrm rot="-5400000">
            <a:off x="4576763" y="47625"/>
            <a:ext cx="0" cy="5448300"/>
          </a:xfrm>
          <a:prstGeom prst="line">
            <a:avLst/>
          </a:prstGeom>
          <a:noFill/>
          <a:ln w="9525">
            <a:solidFill>
              <a:schemeClr val="tx1"/>
            </a:solidFill>
            <a:round/>
            <a:headEnd/>
            <a:tailEnd/>
          </a:ln>
        </p:spPr>
        <p:txBody>
          <a:bodyPr wrap="none" anchor="ctr"/>
          <a:lstStyle/>
          <a:p>
            <a:endParaRPr lang="zh-CN" altLang="en-US"/>
          </a:p>
        </p:txBody>
      </p:sp>
      <p:sp>
        <p:nvSpPr>
          <p:cNvPr id="25628" name="Text Box 28"/>
          <p:cNvSpPr txBox="1">
            <a:spLocks noChangeArrowheads="1"/>
          </p:cNvSpPr>
          <p:nvPr/>
        </p:nvSpPr>
        <p:spPr bwMode="auto">
          <a:xfrm>
            <a:off x="2166938" y="2865438"/>
            <a:ext cx="4781550" cy="396875"/>
          </a:xfrm>
          <a:prstGeom prst="rect">
            <a:avLst/>
          </a:prstGeom>
          <a:noFill/>
          <a:ln w="9525">
            <a:noFill/>
            <a:miter lim="800000"/>
            <a:headEnd/>
            <a:tailEnd/>
          </a:ln>
        </p:spPr>
        <p:txBody>
          <a:bodyPr>
            <a:spAutoFit/>
          </a:bodyPr>
          <a:lstStyle/>
          <a:p>
            <a:r>
              <a:rPr kumimoji="1" lang="en-US" altLang="zh-CN" sz="2000" b="1">
                <a:solidFill>
                  <a:srgbClr val="000000"/>
                </a:solidFill>
                <a:latin typeface="Times New Roman" pitchFamily="18" charset="0"/>
              </a:rPr>
              <a:t>ICMP </a:t>
            </a:r>
            <a:r>
              <a:rPr kumimoji="1" lang="zh-CN" altLang="en-US" sz="2000" b="1">
                <a:solidFill>
                  <a:srgbClr val="000000"/>
                </a:solidFill>
                <a:latin typeface="Times New Roman" pitchFamily="18" charset="0"/>
              </a:rPr>
              <a:t>的数据部分（长度取决于类型）</a:t>
            </a:r>
          </a:p>
        </p:txBody>
      </p:sp>
      <p:sp>
        <p:nvSpPr>
          <p:cNvPr id="25629" name="Text Box 29"/>
          <p:cNvSpPr txBox="1">
            <a:spLocks noChangeArrowheads="1"/>
          </p:cNvSpPr>
          <p:nvPr/>
        </p:nvSpPr>
        <p:spPr bwMode="auto">
          <a:xfrm>
            <a:off x="2120900" y="2009775"/>
            <a:ext cx="795338" cy="396875"/>
          </a:xfrm>
          <a:prstGeom prst="rect">
            <a:avLst/>
          </a:prstGeom>
          <a:noFill/>
          <a:ln w="9525">
            <a:noFill/>
            <a:miter lim="800000"/>
            <a:headEnd/>
            <a:tailEnd/>
          </a:ln>
        </p:spPr>
        <p:txBody>
          <a:bodyPr>
            <a:spAutoFit/>
          </a:bodyPr>
          <a:lstStyle/>
          <a:p>
            <a:r>
              <a:rPr kumimoji="1" lang="zh-CN" altLang="en-US" sz="2000" b="1">
                <a:solidFill>
                  <a:srgbClr val="000000"/>
                </a:solidFill>
                <a:latin typeface="Times New Roman" pitchFamily="18" charset="0"/>
              </a:rPr>
              <a:t>类型</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smtClean="0"/>
              <a:t>TCP</a:t>
            </a:r>
            <a:r>
              <a:rPr lang="zh-CN" altLang="en-US" smtClean="0"/>
              <a:t>选项探测</a:t>
            </a:r>
          </a:p>
        </p:txBody>
      </p:sp>
      <p:sp>
        <p:nvSpPr>
          <p:cNvPr id="77827" name="内容占位符 2"/>
          <p:cNvSpPr>
            <a:spLocks noGrp="1"/>
          </p:cNvSpPr>
          <p:nvPr>
            <p:ph idx="1"/>
          </p:nvPr>
        </p:nvSpPr>
        <p:spPr>
          <a:xfrm>
            <a:off x="658813" y="1392238"/>
            <a:ext cx="7772400" cy="4646612"/>
          </a:xfrm>
        </p:spPr>
        <p:txBody>
          <a:bodyPr/>
          <a:lstStyle/>
          <a:p>
            <a:pPr>
              <a:lnSpc>
                <a:spcPts val="4000"/>
              </a:lnSpc>
            </a:pPr>
            <a:r>
              <a:rPr lang="zh-CN" altLang="en-US" sz="2800" dirty="0" smtClean="0"/>
              <a:t>分析发现</a:t>
            </a:r>
            <a:r>
              <a:rPr lang="en-US" altLang="zh-CN" sz="2800" dirty="0" smtClean="0"/>
              <a:t>Windows </a:t>
            </a:r>
            <a:r>
              <a:rPr lang="zh-CN" altLang="en-US" sz="2800" dirty="0" smtClean="0"/>
              <a:t>对</a:t>
            </a:r>
            <a:r>
              <a:rPr lang="en-US" altLang="zh-CN" sz="2800" dirty="0" smtClean="0"/>
              <a:t>TCP </a:t>
            </a:r>
            <a:r>
              <a:rPr lang="zh-CN" altLang="en-US" sz="2800" dirty="0" smtClean="0"/>
              <a:t>可选项的响应顺序为</a:t>
            </a:r>
            <a:r>
              <a:rPr lang="en-US" altLang="zh-CN" sz="2800" dirty="0" smtClean="0"/>
              <a:t>MSS</a:t>
            </a:r>
            <a:r>
              <a:rPr lang="zh-CN" altLang="en-US" sz="2800" dirty="0" smtClean="0"/>
              <a:t>、</a:t>
            </a:r>
            <a:r>
              <a:rPr lang="en-US" altLang="zh-CN" sz="2800" dirty="0" smtClean="0"/>
              <a:t>WS</a:t>
            </a:r>
            <a:r>
              <a:rPr lang="zh-CN" altLang="en-US" sz="2800" dirty="0" smtClean="0"/>
              <a:t>、</a:t>
            </a:r>
            <a:r>
              <a:rPr lang="en-US" altLang="zh-CN" sz="2800" dirty="0" smtClean="0"/>
              <a:t>TS</a:t>
            </a:r>
            <a:r>
              <a:rPr lang="zh-CN" altLang="en-US" sz="2800" dirty="0" smtClean="0"/>
              <a:t>、</a:t>
            </a:r>
            <a:r>
              <a:rPr lang="en-US" altLang="zh-CN" sz="2800" dirty="0" smtClean="0"/>
              <a:t>S</a:t>
            </a:r>
            <a:r>
              <a:rPr lang="zh-CN" altLang="en-US" sz="2800" dirty="0" smtClean="0"/>
              <a:t>，</a:t>
            </a:r>
            <a:r>
              <a:rPr lang="en-US" altLang="zh-CN" sz="2800" dirty="0" smtClean="0"/>
              <a:t>ST </a:t>
            </a:r>
            <a:r>
              <a:rPr lang="zh-CN" altLang="en-US" sz="2800" dirty="0" smtClean="0"/>
              <a:t>的值为</a:t>
            </a:r>
            <a:r>
              <a:rPr lang="en-US" altLang="zh-CN" sz="2800" dirty="0" smtClean="0"/>
              <a:t>(0, 0)</a:t>
            </a:r>
            <a:r>
              <a:rPr lang="zh-CN" altLang="en-US" sz="2800" dirty="0" smtClean="0"/>
              <a:t>；</a:t>
            </a:r>
            <a:r>
              <a:rPr lang="en-US" altLang="zh-CN" sz="2800" dirty="0" smtClean="0"/>
              <a:t>Linux </a:t>
            </a:r>
            <a:r>
              <a:rPr lang="zh-CN" altLang="en-US" sz="2800" dirty="0" smtClean="0"/>
              <a:t>对</a:t>
            </a:r>
            <a:r>
              <a:rPr lang="en-US" altLang="zh-CN" sz="2800" dirty="0" smtClean="0"/>
              <a:t>TCP </a:t>
            </a:r>
            <a:r>
              <a:rPr lang="zh-CN" altLang="en-US" sz="2800" dirty="0" smtClean="0"/>
              <a:t>可选项的响应顺序为</a:t>
            </a:r>
            <a:r>
              <a:rPr lang="en-US" altLang="zh-CN" sz="2800" dirty="0" smtClean="0"/>
              <a:t>MSS</a:t>
            </a:r>
            <a:r>
              <a:rPr lang="zh-CN" altLang="en-US" sz="2800" dirty="0" smtClean="0"/>
              <a:t>、</a:t>
            </a:r>
            <a:r>
              <a:rPr lang="en-US" altLang="zh-CN" sz="2800" dirty="0" smtClean="0"/>
              <a:t>S</a:t>
            </a:r>
            <a:r>
              <a:rPr lang="zh-CN" altLang="en-US" sz="2800" dirty="0" smtClean="0"/>
              <a:t>、</a:t>
            </a:r>
            <a:r>
              <a:rPr lang="en-US" altLang="zh-CN" sz="2800" dirty="0" smtClean="0"/>
              <a:t>TS</a:t>
            </a:r>
            <a:r>
              <a:rPr lang="zh-CN" altLang="en-US" sz="2800" dirty="0" smtClean="0"/>
              <a:t>、</a:t>
            </a:r>
            <a:r>
              <a:rPr lang="en-US" altLang="zh-CN" sz="2800" dirty="0" smtClean="0"/>
              <a:t>WS</a:t>
            </a:r>
            <a:r>
              <a:rPr lang="zh-CN" altLang="en-US" sz="2800" dirty="0" smtClean="0"/>
              <a:t>，内核版本为</a:t>
            </a:r>
            <a:r>
              <a:rPr lang="en-US" altLang="zh-CN" sz="2800" dirty="0" smtClean="0"/>
              <a:t>2.4 </a:t>
            </a:r>
            <a:r>
              <a:rPr lang="zh-CN" altLang="en-US" sz="2800" dirty="0" smtClean="0"/>
              <a:t>的</a:t>
            </a:r>
            <a:r>
              <a:rPr lang="en-US" altLang="zh-CN" sz="2800" dirty="0" smtClean="0"/>
              <a:t>Linux </a:t>
            </a:r>
            <a:r>
              <a:rPr lang="zh-CN" altLang="en-US" sz="2800" dirty="0" smtClean="0"/>
              <a:t>和内核版本为</a:t>
            </a:r>
            <a:r>
              <a:rPr lang="en-US" altLang="zh-CN" sz="2800" dirty="0" smtClean="0"/>
              <a:t>2.6 </a:t>
            </a:r>
            <a:r>
              <a:rPr lang="zh-CN" altLang="en-US" sz="2800" dirty="0" smtClean="0"/>
              <a:t>的</a:t>
            </a:r>
            <a:r>
              <a:rPr lang="en-US" altLang="zh-CN" sz="2800" dirty="0" smtClean="0"/>
              <a:t>Linux </a:t>
            </a:r>
            <a:r>
              <a:rPr lang="zh-CN" altLang="en-US" sz="2800" dirty="0" smtClean="0"/>
              <a:t>的差别在于对</a:t>
            </a:r>
            <a:r>
              <a:rPr lang="en-US" altLang="zh-CN" sz="2800" dirty="0" smtClean="0"/>
              <a:t>WS </a:t>
            </a:r>
            <a:r>
              <a:rPr lang="zh-CN" altLang="en-US" sz="2800" dirty="0" smtClean="0"/>
              <a:t>的响应值是不同的：前者是</a:t>
            </a:r>
            <a:r>
              <a:rPr lang="en-US" altLang="zh-CN" sz="2800" dirty="0" smtClean="0"/>
              <a:t>0</a:t>
            </a:r>
            <a:r>
              <a:rPr lang="zh-CN" altLang="en-US" sz="2800" dirty="0" smtClean="0"/>
              <a:t>，后者是</a:t>
            </a:r>
            <a:r>
              <a:rPr lang="en-US" altLang="zh-CN" sz="2800" dirty="0" smtClean="0"/>
              <a:t>2</a:t>
            </a:r>
            <a:r>
              <a:rPr lang="zh-CN" altLang="en-US" sz="2800" dirty="0" smtClean="0"/>
              <a:t>；</a:t>
            </a:r>
            <a:r>
              <a:rPr lang="en-US" altLang="zh-CN" sz="2800" dirty="0" smtClean="0"/>
              <a:t>Sun Solaris </a:t>
            </a:r>
            <a:r>
              <a:rPr lang="zh-CN" altLang="en-US" sz="2800" dirty="0" smtClean="0"/>
              <a:t>对</a:t>
            </a:r>
            <a:r>
              <a:rPr lang="en-US" altLang="zh-CN" sz="2800" dirty="0" smtClean="0"/>
              <a:t>TCP </a:t>
            </a:r>
            <a:r>
              <a:rPr lang="zh-CN" altLang="en-US" sz="2800" dirty="0" smtClean="0"/>
              <a:t>可选项的响应顺序为</a:t>
            </a:r>
            <a:r>
              <a:rPr lang="en-US" altLang="zh-CN" sz="2800" dirty="0" smtClean="0"/>
              <a:t>TS</a:t>
            </a:r>
            <a:r>
              <a:rPr lang="zh-CN" altLang="en-US" sz="2800" dirty="0" smtClean="0"/>
              <a:t>、</a:t>
            </a:r>
            <a:r>
              <a:rPr lang="en-US" altLang="zh-CN" sz="2800" dirty="0" smtClean="0"/>
              <a:t>MSS</a:t>
            </a:r>
            <a:r>
              <a:rPr lang="zh-CN" altLang="en-US" sz="2800" dirty="0" smtClean="0"/>
              <a:t>、</a:t>
            </a:r>
            <a:r>
              <a:rPr lang="en-US" altLang="zh-CN" sz="2800" dirty="0" smtClean="0"/>
              <a:t>WS</a:t>
            </a:r>
            <a:r>
              <a:rPr lang="zh-CN" altLang="en-US" sz="2800" dirty="0" smtClean="0"/>
              <a:t>、</a:t>
            </a:r>
            <a:r>
              <a:rPr lang="en-US" altLang="zh-CN" sz="2800" dirty="0" smtClean="0"/>
              <a:t>S</a:t>
            </a:r>
            <a:r>
              <a:rPr lang="zh-CN" altLang="en-US" sz="2800" dirty="0" smtClean="0"/>
              <a:t>；</a:t>
            </a:r>
            <a:r>
              <a:rPr lang="en-US" altLang="zh-CN" sz="2800" dirty="0" smtClean="0"/>
              <a:t>Mac </a:t>
            </a:r>
            <a:r>
              <a:rPr lang="zh-CN" altLang="en-US" sz="2800" dirty="0" smtClean="0"/>
              <a:t>对</a:t>
            </a:r>
            <a:r>
              <a:rPr lang="en-US" altLang="zh-CN" sz="2800" dirty="0" smtClean="0"/>
              <a:t>TCP </a:t>
            </a:r>
            <a:r>
              <a:rPr lang="zh-CN" altLang="en-US" sz="2800" dirty="0" smtClean="0"/>
              <a:t>可选项的响应顺序为</a:t>
            </a:r>
            <a:r>
              <a:rPr lang="en-US" altLang="zh-CN" sz="2800" dirty="0" smtClean="0"/>
              <a:t>MSS</a:t>
            </a:r>
            <a:r>
              <a:rPr lang="zh-CN" altLang="en-US" sz="2800" dirty="0" smtClean="0"/>
              <a:t>、</a:t>
            </a:r>
            <a:r>
              <a:rPr lang="en-US" altLang="zh-CN" sz="2800" dirty="0" smtClean="0"/>
              <a:t>WS</a:t>
            </a:r>
            <a:r>
              <a:rPr lang="zh-CN" altLang="en-US" sz="2800" dirty="0" smtClean="0"/>
              <a:t>、</a:t>
            </a:r>
            <a:r>
              <a:rPr lang="en-US" altLang="zh-CN" sz="2800" dirty="0" smtClean="0"/>
              <a:t>TS</a:t>
            </a:r>
            <a:r>
              <a:rPr lang="zh-CN" altLang="en-US" sz="2800" dirty="0" smtClean="0"/>
              <a:t>、</a:t>
            </a:r>
            <a:r>
              <a:rPr lang="en-US" altLang="zh-CN" sz="2800" dirty="0" smtClean="0"/>
              <a:t>S</a:t>
            </a:r>
            <a:r>
              <a:rPr lang="zh-CN" altLang="en-US" sz="2800" dirty="0" smtClean="0"/>
              <a:t>，</a:t>
            </a:r>
            <a:r>
              <a:rPr lang="en-US" altLang="zh-CN" sz="2800" dirty="0" smtClean="0"/>
              <a:t>ST </a:t>
            </a:r>
            <a:r>
              <a:rPr lang="zh-CN" altLang="en-US" sz="2800" dirty="0" smtClean="0"/>
              <a:t>的值为</a:t>
            </a:r>
            <a:r>
              <a:rPr lang="en-US" altLang="zh-CN" sz="2800" dirty="0" smtClean="0"/>
              <a:t>(1, 1)</a:t>
            </a:r>
            <a:r>
              <a:rPr lang="zh-CN" altLang="en-US" sz="2800" dirty="0" smtClean="0"/>
              <a:t>。</a:t>
            </a:r>
          </a:p>
          <a:p>
            <a:pPr>
              <a:lnSpc>
                <a:spcPts val="4000"/>
              </a:lnSpc>
            </a:pPr>
            <a:endParaRPr lang="zh-CN" altLang="en-US" sz="28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en-US" altLang="zh-CN" smtClean="0"/>
              <a:t>TCP</a:t>
            </a:r>
            <a:r>
              <a:rPr lang="zh-CN" altLang="en-US" smtClean="0"/>
              <a:t>选项探测</a:t>
            </a:r>
          </a:p>
        </p:txBody>
      </p:sp>
      <p:sp>
        <p:nvSpPr>
          <p:cNvPr id="78851" name="内容占位符 2"/>
          <p:cNvSpPr>
            <a:spLocks noGrp="1"/>
          </p:cNvSpPr>
          <p:nvPr>
            <p:ph idx="1"/>
          </p:nvPr>
        </p:nvSpPr>
        <p:spPr/>
        <p:txBody>
          <a:bodyPr/>
          <a:lstStyle/>
          <a:p>
            <a:pPr>
              <a:lnSpc>
                <a:spcPct val="150000"/>
              </a:lnSpc>
            </a:pPr>
            <a:r>
              <a:rPr lang="zh-CN" altLang="zh-CN" dirty="0" smtClean="0"/>
              <a:t>不同操作系统对于含有相同</a:t>
            </a:r>
            <a:r>
              <a:rPr lang="en-US" altLang="zh-CN" dirty="0" smtClean="0"/>
              <a:t>TCP </a:t>
            </a:r>
            <a:r>
              <a:rPr lang="zh-CN" altLang="zh-CN" dirty="0" smtClean="0"/>
              <a:t>可选项数据包的响应是不同的，差异主要表现在以下三个方面：响应值不同，响应顺序不同，响应值和响应顺序都不同。这些差异可以用作操作系统识别的依据。</a:t>
            </a:r>
            <a:endParaRPr lang="zh-CN" altLang="en-US"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mtClean="0"/>
              <a:t>(</a:t>
            </a:r>
            <a:r>
              <a:rPr lang="zh-CN" altLang="en-US" smtClean="0"/>
              <a:t>二）被动扫描</a:t>
            </a:r>
          </a:p>
        </p:txBody>
      </p:sp>
      <p:sp>
        <p:nvSpPr>
          <p:cNvPr id="79875" name="Rectangle 3"/>
          <p:cNvSpPr>
            <a:spLocks noGrp="1" noChangeArrowheads="1"/>
          </p:cNvSpPr>
          <p:nvPr>
            <p:ph type="body" idx="1"/>
          </p:nvPr>
        </p:nvSpPr>
        <p:spPr>
          <a:xfrm>
            <a:off x="620713" y="1335088"/>
            <a:ext cx="7772400" cy="4532312"/>
          </a:xfrm>
        </p:spPr>
        <p:txBody>
          <a:bodyPr/>
          <a:lstStyle/>
          <a:p>
            <a:pPr eaLnBrk="1" hangingPunct="1">
              <a:lnSpc>
                <a:spcPts val="4000"/>
              </a:lnSpc>
            </a:pPr>
            <a:r>
              <a:rPr lang="zh-CN" altLang="en-US" dirty="0" smtClean="0">
                <a:latin typeface="黑体" pitchFamily="2" charset="-122"/>
              </a:rPr>
              <a:t>通过监听工具收集数据包，再对数据包的不同特征（</a:t>
            </a:r>
            <a:r>
              <a:rPr lang="en-US" altLang="zh-CN" dirty="0" smtClean="0">
                <a:latin typeface="黑体" pitchFamily="2" charset="-122"/>
              </a:rPr>
              <a:t>TCP Window-size</a:t>
            </a:r>
            <a:r>
              <a:rPr lang="zh-CN" altLang="en-US" dirty="0" smtClean="0">
                <a:latin typeface="黑体" pitchFamily="2" charset="-122"/>
              </a:rPr>
              <a:t>、 </a:t>
            </a:r>
            <a:r>
              <a:rPr lang="en-US" altLang="zh-CN" dirty="0" smtClean="0">
                <a:latin typeface="黑体" pitchFamily="2" charset="-122"/>
              </a:rPr>
              <a:t>IP TTL</a:t>
            </a:r>
            <a:r>
              <a:rPr lang="zh-CN" altLang="en-US" dirty="0" smtClean="0">
                <a:latin typeface="黑体" pitchFamily="2" charset="-122"/>
              </a:rPr>
              <a:t>、</a:t>
            </a:r>
            <a:r>
              <a:rPr lang="en-US" altLang="zh-CN" dirty="0" smtClean="0">
                <a:latin typeface="黑体" pitchFamily="2" charset="-122"/>
              </a:rPr>
              <a:t>IP TOS</a:t>
            </a:r>
            <a:r>
              <a:rPr lang="zh-CN" altLang="en-US" dirty="0" smtClean="0">
                <a:latin typeface="黑体" pitchFamily="2" charset="-122"/>
              </a:rPr>
              <a:t>、</a:t>
            </a:r>
            <a:r>
              <a:rPr lang="en-US" altLang="zh-CN" dirty="0" smtClean="0">
                <a:latin typeface="黑体" pitchFamily="2" charset="-122"/>
              </a:rPr>
              <a:t>DF</a:t>
            </a:r>
            <a:r>
              <a:rPr lang="zh-CN" altLang="en-US" dirty="0" smtClean="0">
                <a:latin typeface="黑体" pitchFamily="2" charset="-122"/>
              </a:rPr>
              <a:t>位等参数）进行分析，来识别操作系统。</a:t>
            </a:r>
          </a:p>
          <a:p>
            <a:pPr eaLnBrk="1" hangingPunct="1">
              <a:lnSpc>
                <a:spcPts val="4000"/>
              </a:lnSpc>
            </a:pPr>
            <a:r>
              <a:rPr lang="zh-CN" altLang="en-US" dirty="0" smtClean="0">
                <a:latin typeface="黑体" pitchFamily="2" charset="-122"/>
              </a:rPr>
              <a:t>被动扫描基本不具备攻击特征，具有很好的隐蔽性，但其实现严格依赖扫描主机所处的网络拓扑结构；和主动探测相比较，具有速度慢、可靠性不高等缺点。</a:t>
            </a:r>
          </a:p>
        </p:txBody>
      </p:sp>
    </p:spTree>
  </p:cSld>
  <p:clrMapOvr>
    <a:masterClrMapping/>
  </p:clrMapOvr>
  <p:transition>
    <p:push/>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常见操作系统的</a:t>
            </a:r>
            <a:r>
              <a:rPr lang="en-US" altLang="zh-CN" smtClean="0"/>
              <a:t>TTL</a:t>
            </a:r>
            <a:r>
              <a:rPr lang="zh-CN" altLang="en-US" smtClean="0"/>
              <a:t>值</a:t>
            </a:r>
          </a:p>
        </p:txBody>
      </p:sp>
      <p:sp>
        <p:nvSpPr>
          <p:cNvPr id="80899" name="Rectangle 3"/>
          <p:cNvSpPr>
            <a:spLocks noGrp="1" noChangeArrowheads="1"/>
          </p:cNvSpPr>
          <p:nvPr>
            <p:ph type="body" idx="1"/>
          </p:nvPr>
        </p:nvSpPr>
        <p:spPr/>
        <p:txBody>
          <a:bodyPr/>
          <a:lstStyle/>
          <a:p>
            <a:pPr eaLnBrk="1" hangingPunct="1"/>
            <a:endParaRPr lang="zh-CN" altLang="zh-CN" smtClean="0"/>
          </a:p>
        </p:txBody>
      </p:sp>
      <p:graphicFrame>
        <p:nvGraphicFramePr>
          <p:cNvPr id="61444" name="Group 4"/>
          <p:cNvGraphicFramePr>
            <a:graphicFrameLocks noGrp="1"/>
          </p:cNvGraphicFramePr>
          <p:nvPr/>
        </p:nvGraphicFramePr>
        <p:xfrm>
          <a:off x="1219200" y="1676400"/>
          <a:ext cx="6096000" cy="3950208"/>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0850">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zh-CN" altLang="en-US" sz="2400" b="1" i="0" u="none" strike="noStrike" cap="none" normalizeH="0" baseline="0" smtClean="0">
                          <a:ln>
                            <a:noFill/>
                          </a:ln>
                          <a:solidFill>
                            <a:srgbClr val="000000"/>
                          </a:solidFill>
                          <a:effectLst/>
                          <a:latin typeface="Times New Roman" pitchFamily="18" charset="0"/>
                          <a:ea typeface="黑体" pitchFamily="2" charset="-122"/>
                        </a:rPr>
                        <a:t>操作系统类型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TTL</a:t>
                      </a:r>
                      <a:r>
                        <a:rPr kumimoji="0" lang="zh-CN" altLang="en-US" sz="2400" b="1" i="0" u="none" strike="noStrike" cap="none" normalizeH="0" baseline="0" smtClean="0">
                          <a:ln>
                            <a:noFill/>
                          </a:ln>
                          <a:solidFill>
                            <a:srgbClr val="000000"/>
                          </a:solidFill>
                          <a:effectLst/>
                          <a:latin typeface="Times New Roman" pitchFamily="18" charset="0"/>
                          <a:ea typeface="黑体" pitchFamily="2" charset="-122"/>
                        </a:rPr>
                        <a:t>返回值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Windows 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Windows 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107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Windows 9X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128</a:t>
                      </a:r>
                      <a:r>
                        <a:rPr kumimoji="0" lang="zh-CN" altLang="en-US" sz="2400" b="1" i="0" u="none" strike="noStrike" cap="none" normalizeH="0" baseline="0" smtClean="0">
                          <a:ln>
                            <a:noFill/>
                          </a:ln>
                          <a:solidFill>
                            <a:srgbClr val="000000"/>
                          </a:solidFill>
                          <a:effectLst/>
                          <a:latin typeface="Times New Roman" pitchFamily="18" charset="0"/>
                          <a:ea typeface="黑体" pitchFamily="2" charset="-122"/>
                        </a:rPr>
                        <a:t>或</a:t>
                      </a: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107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Solaris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252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IRIX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240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AIX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247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Linux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241</a:t>
                      </a:r>
                      <a:r>
                        <a:rPr kumimoji="0" lang="zh-CN" altLang="en-US" sz="2400" b="1" i="0" u="none" strike="noStrike" cap="none" normalizeH="0" baseline="0" smtClean="0">
                          <a:ln>
                            <a:noFill/>
                          </a:ln>
                          <a:solidFill>
                            <a:srgbClr val="000000"/>
                          </a:solidFill>
                          <a:effectLst/>
                          <a:latin typeface="Times New Roman" pitchFamily="18" charset="0"/>
                          <a:ea typeface="黑体" pitchFamily="2" charset="-122"/>
                        </a:rPr>
                        <a:t>或</a:t>
                      </a:r>
                      <a:r>
                        <a:rPr kumimoji="0" lang="en-US" altLang="zh-CN" sz="2400" b="1" i="0" u="none" strike="noStrike" cap="none" normalizeH="0" baseline="0" smtClean="0">
                          <a:ln>
                            <a:noFill/>
                          </a:ln>
                          <a:solidFill>
                            <a:srgbClr val="000000"/>
                          </a:solidFill>
                          <a:effectLst/>
                          <a:latin typeface="Times New Roman" pitchFamily="18" charset="0"/>
                          <a:ea typeface="黑体" pitchFamily="2" charset="-122"/>
                        </a:rPr>
                        <a:t>240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altLang="zh-CN" sz="4400" smtClean="0"/>
              <a:t>ICMP</a:t>
            </a:r>
            <a:r>
              <a:rPr lang="zh-CN" altLang="en-US" sz="4400" smtClean="0"/>
              <a:t>报文种类</a:t>
            </a:r>
            <a:endParaRPr lang="zh-CN" altLang="en-US" smtClean="0"/>
          </a:p>
        </p:txBody>
      </p:sp>
      <p:graphicFrame>
        <p:nvGraphicFramePr>
          <p:cNvPr id="10243" name="Group 3"/>
          <p:cNvGraphicFramePr>
            <a:graphicFrameLocks noGrp="1"/>
          </p:cNvGraphicFramePr>
          <p:nvPr/>
        </p:nvGraphicFramePr>
        <p:xfrm>
          <a:off x="684213" y="1557338"/>
          <a:ext cx="7848600" cy="4053840"/>
        </p:xfrm>
        <a:graphic>
          <a:graphicData uri="http://schemas.openxmlformats.org/drawingml/2006/table">
            <a:tbl>
              <a:tblPr/>
              <a:tblGrid>
                <a:gridCol w="2133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ICMP </a:t>
                      </a:r>
                      <a:r>
                        <a:rPr kumimoji="0" lang="zh-CN" altLang="en-US" sz="2000" b="1" i="0" u="none" strike="noStrike" cap="none" normalizeH="0" baseline="0" smtClean="0">
                          <a:ln>
                            <a:noFill/>
                          </a:ln>
                          <a:solidFill>
                            <a:srgbClr val="000000"/>
                          </a:solidFill>
                          <a:effectLst/>
                          <a:latin typeface="Arial" charset="0"/>
                          <a:ea typeface="宋体" charset="-122"/>
                        </a:rPr>
                        <a:t>报文种类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类型的值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ICMP</a:t>
                      </a:r>
                      <a:r>
                        <a:rPr kumimoji="0" lang="zh-CN" altLang="en-US" sz="2000" b="1" i="0" u="none" strike="noStrike" cap="none" normalizeH="0" baseline="0" smtClean="0">
                          <a:ln>
                            <a:noFill/>
                          </a:ln>
                          <a:solidFill>
                            <a:srgbClr val="000000"/>
                          </a:solidFill>
                          <a:effectLst/>
                          <a:latin typeface="Arial" charset="0"/>
                          <a:ea typeface="宋体" charset="-122"/>
                        </a:rPr>
                        <a:t>报文的类型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row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smtClean="0">
                        <a:ln>
                          <a:noFill/>
                        </a:ln>
                        <a:solidFill>
                          <a:srgbClr val="000000"/>
                        </a:solidFill>
                        <a:effectLst/>
                        <a:latin typeface="Arial" charset="0"/>
                        <a:ea typeface="宋体"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smtClean="0">
                        <a:ln>
                          <a:noFill/>
                        </a:ln>
                        <a:solidFill>
                          <a:srgbClr val="000000"/>
                        </a:solidFill>
                        <a:effectLst/>
                        <a:latin typeface="Arial" charset="0"/>
                        <a:ea typeface="宋体"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差错报告报文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终点不可达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源站抑制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时间超过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参数问题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改变路由</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smtClean="0">
                        <a:ln>
                          <a:noFill/>
                        </a:ln>
                        <a:solidFill>
                          <a:srgbClr val="000000"/>
                        </a:solidFill>
                        <a:effectLst/>
                        <a:latin typeface="Arial" charset="0"/>
                        <a:ea typeface="宋体"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询问报文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8</a:t>
                      </a:r>
                      <a:r>
                        <a:rPr kumimoji="0" lang="zh-CN" altLang="en-US" sz="2000" b="1" i="0" u="none" strike="noStrike" cap="none" normalizeH="0" baseline="0" smtClean="0">
                          <a:ln>
                            <a:noFill/>
                          </a:ln>
                          <a:solidFill>
                            <a:srgbClr val="000000"/>
                          </a:solidFill>
                          <a:effectLst/>
                          <a:latin typeface="Arial" charset="0"/>
                          <a:ea typeface="宋体" charset="-122"/>
                        </a:rPr>
                        <a:t>或</a:t>
                      </a:r>
                      <a:r>
                        <a:rPr kumimoji="0" lang="en-US" altLang="zh-CN" sz="2000" b="1" i="0" u="none" strike="noStrike" cap="none" normalizeH="0" baseline="0" smtClean="0">
                          <a:ln>
                            <a:noFill/>
                          </a:ln>
                          <a:solidFill>
                            <a:srgbClr val="000000"/>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回送请求或回答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13</a:t>
                      </a:r>
                      <a:r>
                        <a:rPr kumimoji="0" lang="zh-CN" altLang="en-US" sz="2000" b="1" i="0" u="none" strike="noStrike" cap="none" normalizeH="0" baseline="0" smtClean="0">
                          <a:ln>
                            <a:noFill/>
                          </a:ln>
                          <a:solidFill>
                            <a:srgbClr val="000000"/>
                          </a:solidFill>
                          <a:effectLst/>
                          <a:latin typeface="Arial" charset="0"/>
                          <a:ea typeface="宋体" charset="-122"/>
                        </a:rPr>
                        <a:t>或</a:t>
                      </a:r>
                      <a:r>
                        <a:rPr kumimoji="0" lang="en-US" altLang="zh-CN" sz="2000" b="1" i="0" u="none" strike="noStrike" cap="none" normalizeH="0" baseline="0" smtClean="0">
                          <a:ln>
                            <a:noFill/>
                          </a:ln>
                          <a:solidFill>
                            <a:srgbClr val="000000"/>
                          </a:solidFill>
                          <a:effectLst/>
                          <a:latin typeface="Arial" charset="0"/>
                          <a:ea typeface="宋体" charset="-122"/>
                        </a:rPr>
                        <a:t>14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时间戳请求或回答</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17</a:t>
                      </a:r>
                      <a:r>
                        <a:rPr kumimoji="0" lang="zh-CN" altLang="en-US" sz="2000" b="1" i="0" u="none" strike="noStrike" cap="none" normalizeH="0" baseline="0" smtClean="0">
                          <a:ln>
                            <a:noFill/>
                          </a:ln>
                          <a:solidFill>
                            <a:srgbClr val="000000"/>
                          </a:solidFill>
                          <a:effectLst/>
                          <a:latin typeface="Arial" charset="0"/>
                          <a:ea typeface="宋体" charset="-122"/>
                        </a:rPr>
                        <a:t>或</a:t>
                      </a:r>
                      <a:r>
                        <a:rPr kumimoji="0" lang="en-US" altLang="zh-CN" sz="2000" b="1" i="0" u="none" strike="noStrike" cap="none" normalizeH="0" baseline="0" smtClean="0">
                          <a:ln>
                            <a:noFill/>
                          </a:ln>
                          <a:solidFill>
                            <a:srgbClr val="000000"/>
                          </a:solidFill>
                          <a:effectLst/>
                          <a:latin typeface="Arial" charset="0"/>
                          <a:ea typeface="宋体" charset="-122"/>
                        </a:rPr>
                        <a:t>18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地址掩码请求或回答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宋体" charset="-122"/>
                        </a:rPr>
                        <a:t>10</a:t>
                      </a:r>
                      <a:r>
                        <a:rPr kumimoji="0" lang="zh-CN" altLang="en-US" sz="2000" b="1" i="0" u="none" strike="noStrike" cap="none" normalizeH="0" baseline="0" smtClean="0">
                          <a:ln>
                            <a:noFill/>
                          </a:ln>
                          <a:solidFill>
                            <a:srgbClr val="000000"/>
                          </a:solidFill>
                          <a:effectLst/>
                          <a:latin typeface="Arial" charset="0"/>
                          <a:ea typeface="宋体" charset="-122"/>
                        </a:rPr>
                        <a:t>或</a:t>
                      </a:r>
                      <a:r>
                        <a:rPr kumimoji="0" lang="en-US" altLang="zh-CN" sz="2000" b="1" i="0" u="none" strike="noStrike" cap="none" normalizeH="0" baseline="0" smtClean="0">
                          <a:ln>
                            <a:noFill/>
                          </a:ln>
                          <a:solidFill>
                            <a:srgbClr val="000000"/>
                          </a:solidFill>
                          <a:effectLst/>
                          <a:latin typeface="Arial" charset="0"/>
                          <a:ea typeface="宋体" charset="-122"/>
                        </a:rPr>
                        <a:t>9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charset="0"/>
                          <a:ea typeface="宋体" charset="-122"/>
                        </a:rPr>
                        <a:t>路由器询问或通告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0282" name="Rectangle 42"/>
          <p:cNvSpPr>
            <a:spLocks noChangeArrowheads="1"/>
          </p:cNvSpPr>
          <p:nvPr/>
        </p:nvSpPr>
        <p:spPr bwMode="auto">
          <a:xfrm>
            <a:off x="2700338" y="3933825"/>
            <a:ext cx="5975350" cy="503238"/>
          </a:xfrm>
          <a:prstGeom prst="rect">
            <a:avLst/>
          </a:prstGeom>
          <a:noFill/>
          <a:ln w="57150">
            <a:solidFill>
              <a:schemeClr val="hlink"/>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82"/>
                                        </p:tgtEl>
                                        <p:attrNameLst>
                                          <p:attrName>style.visibility</p:attrName>
                                        </p:attrNameLst>
                                      </p:cBhvr>
                                      <p:to>
                                        <p:strVal val="visible"/>
                                      </p:to>
                                    </p:set>
                                    <p:animEffect transition="in" filter="box(in)">
                                      <p:cBhvr>
                                        <p:cTn id="7" dur="2000"/>
                                        <p:tgtEl>
                                          <p:spTgt spid="10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Grp="1" noChangeAspect="1"/>
          </p:cNvGraphicFramePr>
          <p:nvPr>
            <p:ph sz="half" idx="2"/>
          </p:nvPr>
        </p:nvGraphicFramePr>
        <p:xfrm>
          <a:off x="6227763" y="1801813"/>
          <a:ext cx="2160587" cy="2301875"/>
        </p:xfrm>
        <a:graphic>
          <a:graphicData uri="http://schemas.openxmlformats.org/presentationml/2006/ole">
            <mc:AlternateContent xmlns:mc="http://schemas.openxmlformats.org/markup-compatibility/2006">
              <mc:Choice xmlns:v="urn:schemas-microsoft-com:vml" Requires="v">
                <p:oleObj spid="_x0000_s1048" name="Visio" r:id="rId3" imgW="1897570" imgH="1739551" progId="">
                  <p:embed/>
                </p:oleObj>
              </mc:Choice>
              <mc:Fallback>
                <p:oleObj name="Visio" r:id="rId3" imgW="1897570" imgH="1739551"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1801813"/>
                        <a:ext cx="2160587" cy="230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Rectangle 3"/>
          <p:cNvSpPr>
            <a:spLocks noGrp="1" noChangeArrowheads="1"/>
          </p:cNvSpPr>
          <p:nvPr>
            <p:ph type="title"/>
          </p:nvPr>
        </p:nvSpPr>
        <p:spPr/>
        <p:txBody>
          <a:bodyPr/>
          <a:lstStyle/>
          <a:p>
            <a:pPr eaLnBrk="1" hangingPunct="1"/>
            <a:r>
              <a:rPr lang="en-US" altLang="zh-CN" smtClean="0"/>
              <a:t>ICMP Echo</a:t>
            </a:r>
            <a:r>
              <a:rPr lang="zh-CN" altLang="en-US" smtClean="0"/>
              <a:t>扫描</a:t>
            </a:r>
            <a:r>
              <a:rPr lang="en-US" altLang="zh-CN" smtClean="0"/>
              <a:t>(1/5)</a:t>
            </a:r>
          </a:p>
        </p:txBody>
      </p:sp>
      <p:graphicFrame>
        <p:nvGraphicFramePr>
          <p:cNvPr id="4099" name="Object 4"/>
          <p:cNvGraphicFramePr>
            <a:graphicFrameLocks noGrp="1" noChangeAspect="1"/>
          </p:cNvGraphicFramePr>
          <p:nvPr>
            <p:ph sz="half" idx="1"/>
          </p:nvPr>
        </p:nvGraphicFramePr>
        <p:xfrm>
          <a:off x="625475" y="1979613"/>
          <a:ext cx="2363788" cy="2244725"/>
        </p:xfrm>
        <a:graphic>
          <a:graphicData uri="http://schemas.openxmlformats.org/presentationml/2006/ole">
            <mc:AlternateContent xmlns:mc="http://schemas.openxmlformats.org/markup-compatibility/2006">
              <mc:Choice xmlns:v="urn:schemas-microsoft-com:vml" Requires="v">
                <p:oleObj spid="_x0000_s1049" name="Visio" r:id="rId5" imgW="1897570" imgH="1739551" progId="">
                  <p:embed/>
                </p:oleObj>
              </mc:Choice>
              <mc:Fallback>
                <p:oleObj name="Visio" r:id="rId5" imgW="1897570" imgH="1739551"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 y="1979613"/>
                        <a:ext cx="2363788"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AutoShape 5"/>
          <p:cNvSpPr>
            <a:spLocks noChangeArrowheads="1"/>
          </p:cNvSpPr>
          <p:nvPr/>
        </p:nvSpPr>
        <p:spPr bwMode="auto">
          <a:xfrm>
            <a:off x="2700338" y="1987550"/>
            <a:ext cx="3816350" cy="792163"/>
          </a:xfrm>
          <a:prstGeom prst="rightArrow">
            <a:avLst>
              <a:gd name="adj1" fmla="val 50000"/>
              <a:gd name="adj2" fmla="val 120441"/>
            </a:avLst>
          </a:prstGeom>
          <a:solidFill>
            <a:schemeClr val="accent1"/>
          </a:solidFill>
          <a:ln w="9525">
            <a:solidFill>
              <a:schemeClr val="tx1"/>
            </a:solidFill>
            <a:miter lim="800000"/>
            <a:headEnd/>
            <a:tailEnd/>
          </a:ln>
        </p:spPr>
        <p:txBody>
          <a:bodyPr wrap="none" anchor="ctr"/>
          <a:lstStyle/>
          <a:p>
            <a:endParaRPr lang="zh-CN" altLang="en-US"/>
          </a:p>
        </p:txBody>
      </p:sp>
      <p:sp>
        <p:nvSpPr>
          <p:cNvPr id="11270" name="Text Box 6"/>
          <p:cNvSpPr txBox="1">
            <a:spLocks noChangeArrowheads="1"/>
          </p:cNvSpPr>
          <p:nvPr/>
        </p:nvSpPr>
        <p:spPr bwMode="auto">
          <a:xfrm>
            <a:off x="3000375" y="1700213"/>
            <a:ext cx="2298700" cy="457200"/>
          </a:xfrm>
          <a:prstGeom prst="rect">
            <a:avLst/>
          </a:prstGeom>
          <a:noFill/>
          <a:ln w="9525">
            <a:noFill/>
            <a:miter lim="800000"/>
            <a:headEnd/>
            <a:tailEnd/>
          </a:ln>
        </p:spPr>
        <p:txBody>
          <a:bodyPr wrap="none">
            <a:spAutoFit/>
          </a:bodyPr>
          <a:lstStyle/>
          <a:p>
            <a:r>
              <a:rPr kumimoji="1" lang="en-US" altLang="zh-CN" sz="2400" b="1">
                <a:solidFill>
                  <a:srgbClr val="000000"/>
                </a:solidFill>
                <a:latin typeface="Times New Roman" pitchFamily="18" charset="0"/>
              </a:rPr>
              <a:t>ICMP </a:t>
            </a:r>
            <a:r>
              <a:rPr kumimoji="1" lang="zh-CN" altLang="en-US" sz="2400" b="1">
                <a:solidFill>
                  <a:srgbClr val="000000"/>
                </a:solidFill>
                <a:latin typeface="Times New Roman" pitchFamily="18" charset="0"/>
              </a:rPr>
              <a:t>回送请求</a:t>
            </a:r>
          </a:p>
        </p:txBody>
      </p:sp>
      <p:grpSp>
        <p:nvGrpSpPr>
          <p:cNvPr id="2" name="Group 7"/>
          <p:cNvGrpSpPr>
            <a:grpSpLocks/>
          </p:cNvGrpSpPr>
          <p:nvPr/>
        </p:nvGrpSpPr>
        <p:grpSpPr bwMode="auto">
          <a:xfrm>
            <a:off x="2484438" y="2852738"/>
            <a:ext cx="3743325" cy="1079500"/>
            <a:chOff x="1565" y="1797"/>
            <a:chExt cx="2358" cy="680"/>
          </a:xfrm>
        </p:grpSpPr>
        <p:sp>
          <p:nvSpPr>
            <p:cNvPr id="4107" name="AutoShape 8"/>
            <p:cNvSpPr>
              <a:spLocks noChangeArrowheads="1"/>
            </p:cNvSpPr>
            <p:nvPr/>
          </p:nvSpPr>
          <p:spPr bwMode="auto">
            <a:xfrm flipH="1">
              <a:off x="1565" y="1978"/>
              <a:ext cx="2358" cy="499"/>
            </a:xfrm>
            <a:prstGeom prst="rightArrow">
              <a:avLst>
                <a:gd name="adj1" fmla="val 50000"/>
                <a:gd name="adj2" fmla="val 118136"/>
              </a:avLst>
            </a:prstGeom>
            <a:solidFill>
              <a:schemeClr val="accent1"/>
            </a:solidFill>
            <a:ln w="9525">
              <a:solidFill>
                <a:schemeClr val="tx1"/>
              </a:solidFill>
              <a:miter lim="800000"/>
              <a:headEnd/>
              <a:tailEnd/>
            </a:ln>
          </p:spPr>
          <p:txBody>
            <a:bodyPr wrap="none" anchor="ctr"/>
            <a:lstStyle/>
            <a:p>
              <a:endParaRPr lang="zh-CN" altLang="en-US"/>
            </a:p>
          </p:txBody>
        </p:sp>
        <p:sp>
          <p:nvSpPr>
            <p:cNvPr id="4108" name="Text Box 9"/>
            <p:cNvSpPr txBox="1">
              <a:spLocks noChangeArrowheads="1"/>
            </p:cNvSpPr>
            <p:nvPr/>
          </p:nvSpPr>
          <p:spPr bwMode="auto">
            <a:xfrm>
              <a:off x="2212" y="1797"/>
              <a:ext cx="1448" cy="288"/>
            </a:xfrm>
            <a:prstGeom prst="rect">
              <a:avLst/>
            </a:prstGeom>
            <a:noFill/>
            <a:ln w="9525">
              <a:noFill/>
              <a:miter lim="800000"/>
              <a:headEnd/>
              <a:tailEnd/>
            </a:ln>
          </p:spPr>
          <p:txBody>
            <a:bodyPr wrap="none">
              <a:spAutoFit/>
            </a:bodyPr>
            <a:lstStyle/>
            <a:p>
              <a:r>
                <a:rPr kumimoji="1" lang="en-US" altLang="zh-CN" sz="2400" b="1">
                  <a:solidFill>
                    <a:srgbClr val="000000"/>
                  </a:solidFill>
                  <a:latin typeface="Times New Roman" pitchFamily="18" charset="0"/>
                </a:rPr>
                <a:t>ICMP </a:t>
              </a:r>
              <a:r>
                <a:rPr kumimoji="1" lang="zh-CN" altLang="en-US" sz="2400" b="1">
                  <a:solidFill>
                    <a:srgbClr val="000000"/>
                  </a:solidFill>
                  <a:latin typeface="Times New Roman" pitchFamily="18" charset="0"/>
                </a:rPr>
                <a:t>回送响应</a:t>
              </a:r>
            </a:p>
          </p:txBody>
        </p:sp>
      </p:grpSp>
      <p:sp>
        <p:nvSpPr>
          <p:cNvPr id="4104" name="Text Box 10"/>
          <p:cNvSpPr txBox="1">
            <a:spLocks noChangeArrowheads="1"/>
          </p:cNvSpPr>
          <p:nvPr/>
        </p:nvSpPr>
        <p:spPr bwMode="auto">
          <a:xfrm>
            <a:off x="1187450" y="4219575"/>
            <a:ext cx="1081088" cy="457200"/>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rPr>
              <a:t>黑客</a:t>
            </a:r>
          </a:p>
        </p:txBody>
      </p:sp>
      <p:sp>
        <p:nvSpPr>
          <p:cNvPr id="4105" name="Text Box 11"/>
          <p:cNvSpPr txBox="1">
            <a:spLocks noChangeArrowheads="1"/>
          </p:cNvSpPr>
          <p:nvPr/>
        </p:nvSpPr>
        <p:spPr bwMode="auto">
          <a:xfrm>
            <a:off x="6732588" y="4148138"/>
            <a:ext cx="1584325" cy="457200"/>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rPr>
              <a:t>目标主机</a:t>
            </a:r>
          </a:p>
        </p:txBody>
      </p:sp>
      <p:sp>
        <p:nvSpPr>
          <p:cNvPr id="11276" name="Text Box 12"/>
          <p:cNvSpPr txBox="1">
            <a:spLocks noChangeArrowheads="1"/>
          </p:cNvSpPr>
          <p:nvPr/>
        </p:nvSpPr>
        <p:spPr bwMode="auto">
          <a:xfrm>
            <a:off x="2843213" y="4843463"/>
            <a:ext cx="3600450" cy="457200"/>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rPr>
              <a:t>结论：目标主机在运行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wipe(left)">
                                      <p:cBhvr>
                                        <p:cTn id="7" dur="1000"/>
                                        <p:tgtEl>
                                          <p:spTgt spid="1126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270"/>
                                        </p:tgtEl>
                                        <p:attrNameLst>
                                          <p:attrName>style.visibility</p:attrName>
                                        </p:attrNameLst>
                                      </p:cBhvr>
                                      <p:to>
                                        <p:strVal val="visible"/>
                                      </p:to>
                                    </p:set>
                                    <p:animEffect transition="in" filter="wipe(left)">
                                      <p:cBhvr>
                                        <p:cTn id="10" dur="1000"/>
                                        <p:tgtEl>
                                          <p:spTgt spid="1127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right)">
                                      <p:cBhvr>
                                        <p:cTn id="15" dur="1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276"/>
                                        </p:tgtEl>
                                        <p:attrNameLst>
                                          <p:attrName>style.visibility</p:attrName>
                                        </p:attrNameLst>
                                      </p:cBhvr>
                                      <p:to>
                                        <p:strVal val="visible"/>
                                      </p:to>
                                    </p:set>
                                    <p:animEffect transition="in" filter="blinds(horizontal)">
                                      <p:cBhvr>
                                        <p:cTn id="20" dur="500"/>
                                        <p:tgtEl>
                                          <p:spTgt spid="11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p:bldP spid="11270" grpId="0"/>
      <p:bldP spid="11276" grpId="0"/>
    </p:bldLst>
  </p:timing>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14388</TotalTime>
  <Words>3983</Words>
  <Application>Microsoft Office PowerPoint</Application>
  <PresentationFormat>全屏显示(4:3)</PresentationFormat>
  <Paragraphs>590</Paragraphs>
  <Slides>73</Slides>
  <Notes>21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73</vt:i4>
      </vt:variant>
    </vt:vector>
  </HeadingPairs>
  <TitlesOfParts>
    <vt:vector size="85" baseType="lpstr">
      <vt:lpstr>黑体</vt:lpstr>
      <vt:lpstr>楷体_GB2312</vt:lpstr>
      <vt:lpstr>宋体</vt:lpstr>
      <vt:lpstr>Arial</vt:lpstr>
      <vt:lpstr>Bookman Old Style</vt:lpstr>
      <vt:lpstr>Symbol</vt:lpstr>
      <vt:lpstr>Tahoma</vt:lpstr>
      <vt:lpstr>Times New Roman</vt:lpstr>
      <vt:lpstr>Wingdings</vt:lpstr>
      <vt:lpstr>1_Blends</vt:lpstr>
      <vt:lpstr>Visio</vt:lpstr>
      <vt:lpstr>演示文稿</vt:lpstr>
      <vt:lpstr>第 二 章    网络扫描技术</vt:lpstr>
      <vt:lpstr>内容提纲</vt:lpstr>
      <vt:lpstr>网络扫描技术</vt:lpstr>
      <vt:lpstr>内容提纲</vt:lpstr>
      <vt:lpstr>主机扫描</vt:lpstr>
      <vt:lpstr>（一）ICMP扫描</vt:lpstr>
      <vt:lpstr>ICMP报文的结构</vt:lpstr>
      <vt:lpstr>ICMP报文种类</vt:lpstr>
      <vt:lpstr>ICMP Echo扫描(1/5)</vt:lpstr>
      <vt:lpstr>ICMP Echo扫描(2/5)</vt:lpstr>
      <vt:lpstr>ICMP Echo扫描(3/5)</vt:lpstr>
      <vt:lpstr>ICMP Echo扫描(4/5)</vt:lpstr>
      <vt:lpstr>ICMP Echo扫描(5/5)</vt:lpstr>
      <vt:lpstr>ICMP Non-Echo扫描</vt:lpstr>
      <vt:lpstr>ICMP扫描的问题</vt:lpstr>
      <vt:lpstr>(二）基于IP异常分组的扫描</vt:lpstr>
      <vt:lpstr>异常的IP数据报首部：参数错</vt:lpstr>
      <vt:lpstr>异常的IP数据报首部：目标不可达</vt:lpstr>
      <vt:lpstr>PowerPoint 演示文稿</vt:lpstr>
      <vt:lpstr>错误的IP数据报分片</vt:lpstr>
      <vt:lpstr>超长包探测内部路由器</vt:lpstr>
      <vt:lpstr>（三）反向映射探测</vt:lpstr>
      <vt:lpstr>内容提纲</vt:lpstr>
      <vt:lpstr>端口扫描：概述</vt:lpstr>
      <vt:lpstr>端口扫描：方法</vt:lpstr>
      <vt:lpstr>一、TCP扫描</vt:lpstr>
      <vt:lpstr>TCP报文段的结构</vt:lpstr>
      <vt:lpstr>TCP连接请求报文及响应</vt:lpstr>
      <vt:lpstr>TCP连接的建立过程</vt:lpstr>
      <vt:lpstr>（一）TCP Connect扫描(1/2)</vt:lpstr>
      <vt:lpstr>TCP Connect扫描的特点(2/2)</vt:lpstr>
      <vt:lpstr>（二）SYN扫描(1/3)</vt:lpstr>
      <vt:lpstr>SYN扫描(2/3)</vt:lpstr>
      <vt:lpstr>SYN扫描的特点(3/3)</vt:lpstr>
      <vt:lpstr>（三）FIN扫描(1/3)</vt:lpstr>
      <vt:lpstr>FIN扫描(2/3)</vt:lpstr>
      <vt:lpstr>FIN扫描的特点(3/3)</vt:lpstr>
      <vt:lpstr>(四)Xmas扫描和Null扫描</vt:lpstr>
      <vt:lpstr>二、FTP代理扫描</vt:lpstr>
      <vt:lpstr>FTP proxy扫描(1/4)</vt:lpstr>
      <vt:lpstr>FTP proxy扫描(2/4)</vt:lpstr>
      <vt:lpstr>FTP proxy扫描的特点(3/4)</vt:lpstr>
      <vt:lpstr>示例(4/4)</vt:lpstr>
      <vt:lpstr>三、UDP扫描</vt:lpstr>
      <vt:lpstr>UDP扫描</vt:lpstr>
      <vt:lpstr>UDP扫描</vt:lpstr>
      <vt:lpstr>四、扫描策略</vt:lpstr>
      <vt:lpstr>扫描策略</vt:lpstr>
      <vt:lpstr>扫描策略</vt:lpstr>
      <vt:lpstr>四、扫描工具</vt:lpstr>
      <vt:lpstr>扫描工具</vt:lpstr>
      <vt:lpstr>扫描软件</vt:lpstr>
      <vt:lpstr>PowerPoint 演示文稿</vt:lpstr>
      <vt:lpstr>内容提纲</vt:lpstr>
      <vt:lpstr>操作系统识别</vt:lpstr>
      <vt:lpstr>一、旗标信息</vt:lpstr>
      <vt:lpstr>旗标</vt:lpstr>
      <vt:lpstr>旗标</vt:lpstr>
      <vt:lpstr>二、端口信息</vt:lpstr>
      <vt:lpstr>端口信息</vt:lpstr>
      <vt:lpstr>三、TCP/IP协议栈指纹</vt:lpstr>
      <vt:lpstr>TCP/IP协议栈指纹</vt:lpstr>
      <vt:lpstr>(一）主动扫描(1/4)</vt:lpstr>
      <vt:lpstr>(一）主动扫描(2/4)</vt:lpstr>
      <vt:lpstr>(一）主动扫描(3/4)</vt:lpstr>
      <vt:lpstr>(一）主动扫描(4/4)</vt:lpstr>
      <vt:lpstr>TCP选项</vt:lpstr>
      <vt:lpstr>TCP选项探测</vt:lpstr>
      <vt:lpstr>TCP选项探测</vt:lpstr>
      <vt:lpstr>TCP选项探测</vt:lpstr>
      <vt:lpstr>TCP选项探测</vt:lpstr>
      <vt:lpstr>(二）被动扫描</vt:lpstr>
      <vt:lpstr>常见操作系统的TTL值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wang_yan@hit.edu.cn</cp:lastModifiedBy>
  <cp:revision>1344</cp:revision>
  <dcterms:created xsi:type="dcterms:W3CDTF">2004-07-10T13:16:47Z</dcterms:created>
  <dcterms:modified xsi:type="dcterms:W3CDTF">2023-02-23T12:42:48Z</dcterms:modified>
</cp:coreProperties>
</file>