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9" r:id="rId1"/>
  </p:sldMasterIdLst>
  <p:notesMasterIdLst>
    <p:notesMasterId r:id="rId82"/>
  </p:notesMasterIdLst>
  <p:handoutMasterIdLst>
    <p:handoutMasterId r:id="rId83"/>
  </p:handoutMasterIdLst>
  <p:sldIdLst>
    <p:sldId id="1346" r:id="rId2"/>
    <p:sldId id="1520" r:id="rId3"/>
    <p:sldId id="1325" r:id="rId4"/>
    <p:sldId id="1326" r:id="rId5"/>
    <p:sldId id="1347" r:id="rId6"/>
    <p:sldId id="1328" r:id="rId7"/>
    <p:sldId id="1327" r:id="rId8"/>
    <p:sldId id="1330" r:id="rId9"/>
    <p:sldId id="1331" r:id="rId10"/>
    <p:sldId id="1518" r:id="rId11"/>
    <p:sldId id="1393" r:id="rId12"/>
    <p:sldId id="1394" r:id="rId13"/>
    <p:sldId id="1395" r:id="rId14"/>
    <p:sldId id="1396" r:id="rId15"/>
    <p:sldId id="1397" r:id="rId16"/>
    <p:sldId id="1398" r:id="rId17"/>
    <p:sldId id="1399" r:id="rId18"/>
    <p:sldId id="1400" r:id="rId19"/>
    <p:sldId id="1401" r:id="rId20"/>
    <p:sldId id="1496" r:id="rId21"/>
    <p:sldId id="1402" r:id="rId22"/>
    <p:sldId id="1403" r:id="rId23"/>
    <p:sldId id="1485" r:id="rId24"/>
    <p:sldId id="1404" r:id="rId25"/>
    <p:sldId id="1541" r:id="rId26"/>
    <p:sldId id="1519" r:id="rId27"/>
    <p:sldId id="1410" r:id="rId28"/>
    <p:sldId id="1295" r:id="rId29"/>
    <p:sldId id="1351" r:id="rId30"/>
    <p:sldId id="1411" r:id="rId31"/>
    <p:sldId id="1460" r:id="rId32"/>
    <p:sldId id="1488" r:id="rId33"/>
    <p:sldId id="1489" r:id="rId34"/>
    <p:sldId id="1352" r:id="rId35"/>
    <p:sldId id="1418" r:id="rId36"/>
    <p:sldId id="1412" r:id="rId37"/>
    <p:sldId id="1413" r:id="rId38"/>
    <p:sldId id="1414" r:id="rId39"/>
    <p:sldId id="1416" r:id="rId40"/>
    <p:sldId id="1417" r:id="rId41"/>
    <p:sldId id="1419" r:id="rId42"/>
    <p:sldId id="1319" r:id="rId43"/>
    <p:sldId id="1359" r:id="rId44"/>
    <p:sldId id="1360" r:id="rId45"/>
    <p:sldId id="1361" r:id="rId46"/>
    <p:sldId id="1362" r:id="rId47"/>
    <p:sldId id="1363" r:id="rId48"/>
    <p:sldId id="1365" r:id="rId49"/>
    <p:sldId id="1366" r:id="rId50"/>
    <p:sldId id="1367" r:id="rId51"/>
    <p:sldId id="1368" r:id="rId52"/>
    <p:sldId id="1369" r:id="rId53"/>
    <p:sldId id="1542" r:id="rId54"/>
    <p:sldId id="1544" r:id="rId55"/>
    <p:sldId id="1371" r:id="rId56"/>
    <p:sldId id="1376" r:id="rId57"/>
    <p:sldId id="1375" r:id="rId58"/>
    <p:sldId id="1378" r:id="rId59"/>
    <p:sldId id="1379" r:id="rId60"/>
    <p:sldId id="1285" r:id="rId61"/>
    <p:sldId id="1507" r:id="rId62"/>
    <p:sldId id="1508" r:id="rId63"/>
    <p:sldId id="1509" r:id="rId64"/>
    <p:sldId id="1510" r:id="rId65"/>
    <p:sldId id="1511" r:id="rId66"/>
    <p:sldId id="1512" r:id="rId67"/>
    <p:sldId id="1513" r:id="rId68"/>
    <p:sldId id="1514" r:id="rId69"/>
    <p:sldId id="1495" r:id="rId70"/>
    <p:sldId id="1517" r:id="rId71"/>
    <p:sldId id="1516" r:id="rId72"/>
    <p:sldId id="1424" r:id="rId73"/>
    <p:sldId id="1425" r:id="rId74"/>
    <p:sldId id="1546" r:id="rId75"/>
    <p:sldId id="1426" r:id="rId76"/>
    <p:sldId id="1545" r:id="rId77"/>
    <p:sldId id="1428" r:id="rId78"/>
    <p:sldId id="1298" r:id="rId79"/>
    <p:sldId id="1309" r:id="rId80"/>
    <p:sldId id="1429" r:id="rId81"/>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b="1" kern="1200">
        <a:solidFill>
          <a:schemeClr val="tx1"/>
        </a:solidFill>
        <a:latin typeface="Tahoma" pitchFamily="34" charset="0"/>
        <a:ea typeface="宋体" pitchFamily="2" charset="-122"/>
        <a:cs typeface="+mn-cs"/>
      </a:defRPr>
    </a:lvl5pPr>
    <a:lvl6pPr marL="2286000" algn="l" defTabSz="914400" rtl="0" eaLnBrk="1" latinLnBrk="0" hangingPunct="1">
      <a:defRPr kumimoji="1" b="1" kern="1200">
        <a:solidFill>
          <a:schemeClr val="tx1"/>
        </a:solidFill>
        <a:latin typeface="Tahoma" pitchFamily="34" charset="0"/>
        <a:ea typeface="宋体" pitchFamily="2" charset="-122"/>
        <a:cs typeface="+mn-cs"/>
      </a:defRPr>
    </a:lvl6pPr>
    <a:lvl7pPr marL="2743200" algn="l" defTabSz="914400" rtl="0" eaLnBrk="1" latinLnBrk="0" hangingPunct="1">
      <a:defRPr kumimoji="1" b="1" kern="1200">
        <a:solidFill>
          <a:schemeClr val="tx1"/>
        </a:solidFill>
        <a:latin typeface="Tahoma" pitchFamily="34" charset="0"/>
        <a:ea typeface="宋体" pitchFamily="2" charset="-122"/>
        <a:cs typeface="+mn-cs"/>
      </a:defRPr>
    </a:lvl7pPr>
    <a:lvl8pPr marL="3200400" algn="l" defTabSz="914400" rtl="0" eaLnBrk="1" latinLnBrk="0" hangingPunct="1">
      <a:defRPr kumimoji="1" b="1" kern="1200">
        <a:solidFill>
          <a:schemeClr val="tx1"/>
        </a:solidFill>
        <a:latin typeface="Tahoma" pitchFamily="34" charset="0"/>
        <a:ea typeface="宋体" pitchFamily="2" charset="-122"/>
        <a:cs typeface="+mn-cs"/>
      </a:defRPr>
    </a:lvl8pPr>
    <a:lvl9pPr marL="3657600" algn="l" defTabSz="914400" rtl="0" eaLnBrk="1" latinLnBrk="0" hangingPunct="1">
      <a:defRPr kumimoji="1"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CC"/>
    <a:srgbClr val="6699FF"/>
    <a:srgbClr val="000066"/>
    <a:srgbClr val="FACA00"/>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8313" autoAdjust="0"/>
  </p:normalViewPr>
  <p:slideViewPr>
    <p:cSldViewPr snapToGrid="0">
      <p:cViewPr varScale="1">
        <p:scale>
          <a:sx n="101" d="100"/>
          <a:sy n="101" d="100"/>
        </p:scale>
        <p:origin x="19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7442"/>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3B4577F0-ED67-4FFE-A316-3B3AEC2EA4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E46A9642-FD4A-45CC-9F4F-8E10AB9AB4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baike.baidu.com/view/277235.htm"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baike.baidu.com/view/329009.htm" TargetMode="External"/><Relationship Id="rId4" Type="http://schemas.openxmlformats.org/officeDocument/2006/relationships/hyperlink" Target="http://baike.baidu.com/view/1695890.htm"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baike.baidu.com/view/411702.htm"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296D1-E5AE-4B9D-879B-9C26B33FA9CE}" type="slidenum">
              <a:rPr lang="zh-CN" altLang="en-US"/>
              <a:pPr/>
              <a:t>2</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6634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54C76-4C8F-411A-882F-9C555A27DCE0}" type="slidenum">
              <a:rPr lang="zh-CN" altLang="en-US"/>
              <a:pPr/>
              <a:t>11</a:t>
            </a:fld>
            <a:endParaRPr lang="en-US" altLang="zh-CN"/>
          </a:p>
        </p:txBody>
      </p:sp>
      <p:sp>
        <p:nvSpPr>
          <p:cNvPr id="269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93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剧毒包型</a:t>
            </a:r>
            <a:r>
              <a:rPr lang="en-US" altLang="zh-CN"/>
              <a:t>DoS</a:t>
            </a:r>
            <a:r>
              <a:rPr lang="zh-CN" altLang="en-US"/>
              <a:t>攻击是最早出现的一类</a:t>
            </a:r>
            <a:r>
              <a:rPr lang="en-US" altLang="zh-CN"/>
              <a:t>DoS</a:t>
            </a:r>
            <a:r>
              <a:rPr lang="zh-CN" altLang="en-US"/>
              <a:t>攻击，后来才有风暴型</a:t>
            </a:r>
            <a:r>
              <a:rPr lang="en-US" altLang="zh-CN"/>
              <a:t>DoS</a:t>
            </a:r>
            <a:r>
              <a:rPr lang="zh-CN" altLang="en-US"/>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C12D7-34F3-4147-9A84-AA0935C3D9F6}" type="slidenum">
              <a:rPr lang="zh-CN" altLang="en-US"/>
              <a:pPr/>
              <a:t>12</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zh-CN" altLang="en-US"/>
              <a:t>对最后一行的标注：此处的拒绝服务攻击是指剧毒包型拒绝服务攻击，此时还未出现风暴型拒绝服务攻击。</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9A2B6-014F-417D-97BA-EF18CCF8899A}" type="slidenum">
              <a:rPr lang="zh-CN" altLang="en-US"/>
              <a:pPr/>
              <a:t>13</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r>
              <a:rPr lang="zh-CN" altLang="en-US"/>
              <a:t>先简要介绍分组的分片原理：</a:t>
            </a:r>
          </a:p>
          <a:p>
            <a:r>
              <a:rPr lang="zh-CN" altLang="en-US"/>
              <a:t>　１、同一数据包的所有片段的识别号必须相同</a:t>
            </a:r>
          </a:p>
          <a:p>
            <a:r>
              <a:rPr lang="zh-CN" altLang="en-US"/>
              <a:t>　２、每个片段必须指明在原未分段的数据包中的位置（也称偏移）</a:t>
            </a:r>
          </a:p>
          <a:p>
            <a:r>
              <a:rPr lang="zh-CN" altLang="en-US"/>
              <a:t>　３、每个片段必须指明其数据的长度</a:t>
            </a:r>
          </a:p>
          <a:p>
            <a:r>
              <a:rPr lang="zh-CN" altLang="en-US"/>
              <a:t>　４、每个片段必须说明其是否是最后一个片段，即其后是否还有其他的片段。</a:t>
            </a: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346EF-1AEC-4F51-9832-64DF46F0B350}" type="slidenum">
              <a:rPr lang="zh-CN" altLang="en-US"/>
              <a:pPr/>
              <a:t>14</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altLang="zh-CN"/>
              <a:t>IP</a:t>
            </a:r>
            <a:r>
              <a:rPr lang="zh-CN" altLang="en-US"/>
              <a:t>数据报分片</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6AA17-B973-4194-9A6F-E2473021B6D3}" type="slidenum">
              <a:rPr lang="zh-CN" altLang="en-US"/>
              <a:pPr/>
              <a:t>17</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r>
              <a:rPr lang="zh-CN" altLang="en-US" dirty="0"/>
              <a:t>对付这种攻击的方法：在防火墙处设置分片数据包长度的下限，确保第一个分片中包含了所有必须的头信息；或者，防火墙在检测时进行数据包的重组，仅当重组后的数据包符合放行规则时，数据包片段才可放行，只不过这又为攻击者攻击防火墙创造了条件。</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DCEC9-9C94-444B-A134-41C73AFE8602}" type="slidenum">
              <a:rPr lang="zh-CN" altLang="en-US"/>
              <a:pPr/>
              <a:t>18</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a:t>比较复杂，略去不讲</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47D67-2BEC-4477-A3D5-24D045E76D27}" type="slidenum">
              <a:rPr lang="zh-CN" altLang="en-US"/>
              <a:pPr/>
              <a:t>19</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zh-CN" altLang="en-US"/>
              <a:t>比较复杂，略去不讲</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https://mp.weixin.qq.com/s/dw1dzOUjC2zwXPylnm946A</a:t>
            </a:r>
            <a:endParaRPr lang="zh-CN" altLang="en-US" dirty="0"/>
          </a:p>
        </p:txBody>
      </p:sp>
      <p:sp>
        <p:nvSpPr>
          <p:cNvPr id="4" name="灯片编号占位符 3"/>
          <p:cNvSpPr>
            <a:spLocks noGrp="1"/>
          </p:cNvSpPr>
          <p:nvPr>
            <p:ph type="sldNum" sz="quarter" idx="5"/>
          </p:nvPr>
        </p:nvSpPr>
        <p:spPr/>
        <p:txBody>
          <a:bodyPr/>
          <a:lstStyle/>
          <a:p>
            <a:pPr>
              <a:defRPr/>
            </a:pPr>
            <a:fld id="{E46A9642-FD4A-45CC-9F4F-8E10AB9AB4AA}" type="slidenum">
              <a:rPr lang="en-US" altLang="zh-CN" smtClean="0"/>
              <a:pPr>
                <a:defRPr/>
              </a:pPr>
              <a:t>20</a:t>
            </a:fld>
            <a:endParaRPr lang="en-US" altLang="zh-CN"/>
          </a:p>
        </p:txBody>
      </p:sp>
    </p:spTree>
    <p:extLst>
      <p:ext uri="{BB962C8B-B14F-4D97-AF65-F5344CB8AC3E}">
        <p14:creationId xmlns:p14="http://schemas.microsoft.com/office/powerpoint/2010/main" val="247843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06309-3A25-4B81-818A-62F0C55B7AD9}" type="slidenum">
              <a:rPr lang="zh-CN" altLang="en-US"/>
              <a:pPr/>
              <a:t>21</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r>
              <a:rPr lang="en-US" altLang="zh-CN"/>
              <a:t>TCP SYN</a:t>
            </a:r>
            <a:r>
              <a:rPr lang="zh-CN" altLang="en-US"/>
              <a:t>包：连接请求</a:t>
            </a:r>
          </a:p>
          <a:p>
            <a:r>
              <a:rPr lang="zh-CN" altLang="en-US"/>
              <a:t>导致接收服务器向它自己的地址发送</a:t>
            </a:r>
            <a:r>
              <a:rPr lang="en-US" altLang="zh-CN"/>
              <a:t>SYN-ACK</a:t>
            </a:r>
            <a:r>
              <a:rPr lang="zh-CN" altLang="en-US"/>
              <a:t>消息，结果这个地址又发回</a:t>
            </a:r>
            <a:r>
              <a:rPr lang="en-US" altLang="zh-CN"/>
              <a:t>ACK</a:t>
            </a:r>
            <a:r>
              <a:rPr lang="zh-CN" altLang="en-US"/>
              <a:t>消息并创建一个空连接，每一个这样的连接都将保留直到超时掉，对</a:t>
            </a:r>
            <a:r>
              <a:rPr lang="en-US" altLang="zh-CN"/>
              <a:t>Land</a:t>
            </a:r>
            <a:r>
              <a:rPr lang="zh-CN" altLang="en-US"/>
              <a:t>攻击反应不同，许多</a:t>
            </a:r>
            <a:r>
              <a:rPr lang="en-US" altLang="zh-CN"/>
              <a:t>UNIX</a:t>
            </a:r>
            <a:r>
              <a:rPr lang="zh-CN" altLang="en-US"/>
              <a:t>实现将崩溃，</a:t>
            </a:r>
            <a:r>
              <a:rPr lang="en-US" altLang="zh-CN"/>
              <a:t>NT</a:t>
            </a:r>
            <a:r>
              <a:rPr lang="zh-CN" altLang="en-US"/>
              <a:t>变的极其缓慢（大约持续五分钟）</a:t>
            </a:r>
          </a:p>
          <a:p>
            <a:r>
              <a:rPr lang="zh-CN" altLang="en-US"/>
              <a:t>前提条件：</a:t>
            </a:r>
            <a:r>
              <a:rPr lang="zh-CN" altLang="en-US">
                <a:solidFill>
                  <a:srgbClr val="000000"/>
                </a:solidFill>
                <a:latin typeface="宋体" pitchFamily="2" charset="-122"/>
              </a:rPr>
              <a:t>对应的端口所提供的服务器必须是激活的！</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E0C7B9-FD53-4F7A-85B0-A4235CBDFE93}" type="slidenum">
              <a:rPr lang="zh-CN" altLang="en-US"/>
              <a:pPr/>
              <a:t>22</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zh-CN"/>
              <a:t>ICMP</a:t>
            </a:r>
            <a:r>
              <a:rPr lang="zh-CN" altLang="en-US"/>
              <a:t>包封装到</a:t>
            </a:r>
            <a:r>
              <a:rPr lang="en-US" altLang="zh-CN"/>
              <a:t>IP</a:t>
            </a:r>
            <a:r>
              <a:rPr lang="zh-CN" altLang="en-US"/>
              <a:t>包中传送。原则上，一个</a:t>
            </a:r>
            <a:r>
              <a:rPr lang="en-US" altLang="zh-CN"/>
              <a:t>ICMP</a:t>
            </a:r>
            <a:r>
              <a:rPr lang="zh-CN" altLang="en-US"/>
              <a:t>包不能超过：</a:t>
            </a:r>
            <a:r>
              <a:rPr lang="en-US" altLang="zh-CN"/>
              <a:t>65535 – 20 – 8=65507</a:t>
            </a:r>
            <a:r>
              <a:rPr lang="zh-CN" altLang="en-US"/>
              <a:t> </a:t>
            </a:r>
            <a:r>
              <a:rPr lang="en-US" altLang="zh-CN"/>
              <a:t>(20</a:t>
            </a:r>
            <a:r>
              <a:rPr lang="zh-CN" altLang="en-US"/>
              <a:t>为包头，</a:t>
            </a:r>
            <a:r>
              <a:rPr lang="en-US" altLang="zh-CN"/>
              <a:t>8</a:t>
            </a:r>
            <a:r>
              <a:rPr lang="zh-CN" altLang="en-US"/>
              <a:t>字节为</a:t>
            </a:r>
            <a:r>
              <a:rPr lang="en-US" altLang="zh-CN"/>
              <a:t>ICMP</a:t>
            </a:r>
            <a:r>
              <a:rPr lang="zh-CN" altLang="en-US"/>
              <a:t>头</a:t>
            </a:r>
            <a:r>
              <a:rPr lang="en-US" altLang="zh-CN"/>
              <a:t>)</a:t>
            </a:r>
          </a:p>
          <a:p>
            <a:r>
              <a:rPr lang="zh-CN" altLang="en-US"/>
              <a:t>实际上，对于有的系统，攻击只需向其发送载荷超过</a:t>
            </a:r>
            <a:r>
              <a:rPr lang="en-US" altLang="zh-CN"/>
              <a:t>4000</a:t>
            </a:r>
            <a:r>
              <a:rPr lang="zh-CN" altLang="en-US"/>
              <a:t>字节的</a:t>
            </a:r>
            <a:r>
              <a:rPr lang="en-US" altLang="zh-CN"/>
              <a:t>Ping</a:t>
            </a:r>
            <a:r>
              <a:rPr lang="zh-CN" altLang="en-US"/>
              <a:t>包就可达到目的，而不必超过</a:t>
            </a:r>
            <a:r>
              <a:rPr lang="en-US" altLang="zh-CN"/>
              <a:t>65507</a:t>
            </a:r>
          </a:p>
          <a:p>
            <a:r>
              <a:rPr lang="zh-CN" altLang="en-US"/>
              <a:t>现在不起作用了！</a:t>
            </a:r>
          </a:p>
          <a:p>
            <a:r>
              <a:rPr lang="zh-CN" altLang="en-US"/>
              <a:t>有没有办法发送超过</a:t>
            </a:r>
            <a:r>
              <a:rPr lang="en-US" altLang="zh-CN"/>
              <a:t>65507</a:t>
            </a:r>
            <a:r>
              <a:rPr lang="zh-CN" altLang="en-US"/>
              <a:t>个字节的</a:t>
            </a:r>
            <a:r>
              <a:rPr lang="en-US" altLang="zh-CN"/>
              <a:t>Ping</a:t>
            </a:r>
            <a:r>
              <a:rPr lang="zh-CN" altLang="en-US"/>
              <a:t>呢？还是有办法的</a:t>
            </a:r>
            <a:r>
              <a:rPr lang="en-US" altLang="zh-CN"/>
              <a:t>(</a:t>
            </a:r>
            <a:r>
              <a:rPr lang="zh-CN" altLang="en-US"/>
              <a:t>发送程序自己分片</a:t>
            </a:r>
            <a:r>
              <a:rPr lang="en-US" altLang="zh-CN"/>
              <a:t>)</a:t>
            </a:r>
            <a:r>
              <a:rPr lang="zh-CN"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83AA4-35F6-4CC6-A8EE-DAC59088C236}" type="slidenum">
              <a:rPr lang="zh-CN" altLang="en-US"/>
              <a:pPr/>
              <a:t>3</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CN" altLang="en-US">
              <a:latin typeface="黑体" pitchFamily="49" charset="-122"/>
              <a:ea typeface="黑体"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https://www.secrss.com/articles/26222</a:t>
            </a:r>
          </a:p>
          <a:p>
            <a:r>
              <a:rPr lang="zh-CN" altLang="en-US" dirty="0"/>
              <a:t>详细分析报告</a:t>
            </a:r>
            <a:r>
              <a:rPr lang="en-US" altLang="zh-CN" dirty="0"/>
              <a:t>https://blog.quarkslab.com/beware-the-bad-neighbor-analysis-and-poc-of-the-windows-ipv6-router-advertisement-vulnerability-cve-2020-16898.html</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6A9642-FD4A-45CC-9F4F-8E10AB9AB4A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88155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067EA-2388-47D6-B2A2-C40798B963AA}" type="slidenum">
              <a:rPr lang="zh-CN" altLang="en-US"/>
              <a:pPr/>
              <a:t>24</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r>
              <a:rPr lang="zh-CN" altLang="en-US" dirty="0"/>
              <a:t>攻击者只需向</a:t>
            </a:r>
            <a:r>
              <a:rPr lang="en-US" altLang="zh-CN" dirty="0"/>
              <a:t>A</a:t>
            </a:r>
            <a:r>
              <a:rPr lang="zh-CN" altLang="en-US" dirty="0"/>
              <a:t>系统的</a:t>
            </a:r>
            <a:r>
              <a:rPr lang="en-US" altLang="zh-CN" dirty="0"/>
              <a:t>UDP Echo</a:t>
            </a:r>
            <a:r>
              <a:rPr lang="zh-CN" altLang="en-US" dirty="0"/>
              <a:t>端口发送一个好像来自于</a:t>
            </a:r>
            <a:r>
              <a:rPr lang="en-US" altLang="zh-CN" dirty="0"/>
              <a:t>B</a:t>
            </a:r>
            <a:r>
              <a:rPr lang="zh-CN" altLang="en-US" dirty="0"/>
              <a:t>系统的</a:t>
            </a:r>
            <a:r>
              <a:rPr lang="en-US" altLang="zh-CN" dirty="0"/>
              <a:t>UDP</a:t>
            </a:r>
            <a:r>
              <a:rPr lang="zh-CN" altLang="en-US" dirty="0"/>
              <a:t>　</a:t>
            </a:r>
            <a:r>
              <a:rPr lang="en-US" altLang="zh-CN" dirty="0" err="1"/>
              <a:t>Chargen</a:t>
            </a:r>
            <a:r>
              <a:rPr lang="zh-CN" altLang="en-US" dirty="0"/>
              <a:t>端口的</a:t>
            </a:r>
            <a:r>
              <a:rPr lang="en-US" altLang="zh-CN" dirty="0"/>
              <a:t>UDP</a:t>
            </a:r>
            <a:r>
              <a:rPr lang="zh-CN" altLang="en-US" dirty="0"/>
              <a:t>包（即假冒</a:t>
            </a:r>
            <a:r>
              <a:rPr lang="en-US" altLang="zh-CN" dirty="0"/>
              <a:t>B</a:t>
            </a:r>
            <a:r>
              <a:rPr lang="zh-CN" altLang="en-US" dirty="0"/>
              <a:t>系统的</a:t>
            </a:r>
            <a:r>
              <a:rPr lang="en-US" altLang="zh-CN" dirty="0"/>
              <a:t>IP</a:t>
            </a:r>
            <a:r>
              <a:rPr lang="zh-CN" altLang="en-US" dirty="0"/>
              <a:t>地址和</a:t>
            </a:r>
            <a:r>
              <a:rPr lang="en-US" altLang="zh-CN" dirty="0" err="1"/>
              <a:t>Chargen</a:t>
            </a:r>
            <a:r>
              <a:rPr lang="zh-CN" altLang="en-US" dirty="0"/>
              <a:t>端口），或向</a:t>
            </a:r>
            <a:r>
              <a:rPr lang="en-US" altLang="zh-CN" dirty="0"/>
              <a:t>B</a:t>
            </a:r>
            <a:r>
              <a:rPr lang="zh-CN" altLang="en-US" dirty="0"/>
              <a:t>系统的</a:t>
            </a:r>
            <a:r>
              <a:rPr lang="en-US" altLang="zh-CN" dirty="0"/>
              <a:t>UDP</a:t>
            </a:r>
            <a:r>
              <a:rPr lang="zh-CN" altLang="en-US" dirty="0"/>
              <a:t>　</a:t>
            </a:r>
            <a:r>
              <a:rPr lang="en-US" altLang="zh-CN" dirty="0" err="1"/>
              <a:t>Chargen</a:t>
            </a:r>
            <a:r>
              <a:rPr lang="zh-CN" altLang="en-US" dirty="0"/>
              <a:t>端口发送一个好像来自</a:t>
            </a:r>
            <a:r>
              <a:rPr lang="en-US" altLang="zh-CN" dirty="0"/>
              <a:t>A</a:t>
            </a:r>
            <a:r>
              <a:rPr lang="zh-CN" altLang="en-US" dirty="0"/>
              <a:t>系统的</a:t>
            </a:r>
            <a:r>
              <a:rPr lang="en-US" altLang="zh-CN" dirty="0"/>
              <a:t>UDP</a:t>
            </a:r>
            <a:r>
              <a:rPr lang="zh-CN" altLang="en-US" dirty="0"/>
              <a:t>　</a:t>
            </a:r>
            <a:r>
              <a:rPr lang="en-US" altLang="zh-CN" dirty="0"/>
              <a:t>Echo</a:t>
            </a:r>
            <a:r>
              <a:rPr lang="zh-CN" altLang="en-US" dirty="0"/>
              <a:t>端口的数据包，则在</a:t>
            </a:r>
            <a:r>
              <a:rPr lang="en-US" altLang="zh-CN" dirty="0"/>
              <a:t>AB</a:t>
            </a:r>
            <a:r>
              <a:rPr lang="zh-CN" altLang="en-US" dirty="0"/>
              <a:t>系统的这两个端口间将来回不停地产生</a:t>
            </a:r>
            <a:r>
              <a:rPr lang="en-US" altLang="zh-CN" dirty="0"/>
              <a:t>UDP</a:t>
            </a:r>
            <a:r>
              <a:rPr lang="zh-CN" altLang="en-US" dirty="0"/>
              <a:t>包</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296D1-E5AE-4B9D-879B-9C26B33FA9CE}" type="slidenum">
              <a:rPr lang="zh-CN" altLang="en-US"/>
              <a:pPr/>
              <a:t>26</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45946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09DC583B-631B-4BAF-8FF5-E6DAD0612CB3}" type="slidenum">
              <a:rPr lang="zh-CN" altLang="en-US"/>
              <a:pPr/>
              <a:t>27</a:t>
            </a:fld>
            <a:endParaRPr lang="en-US" altLang="zh-CN"/>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dirty="0"/>
              <a:t>“无用“是指对它们不是正常用户的合法请求，有时又称为攻击性数据包</a:t>
            </a:r>
          </a:p>
          <a:p>
            <a:pPr eaLnBrk="1" hangingPunct="1"/>
            <a:r>
              <a:rPr lang="zh-CN" altLang="en-US" dirty="0"/>
              <a:t>风暴攻击与网络中的瞬时拥塞（</a:t>
            </a:r>
            <a:r>
              <a:rPr lang="en-US" altLang="zh-CN" dirty="0"/>
              <a:t>Flash Crowed)</a:t>
            </a:r>
            <a:r>
              <a:rPr lang="zh-CN" altLang="en-US" dirty="0"/>
              <a:t>之间的区别与联系：从终端用户的角色来看效果都是一样的，但不同的是前者是恶意的、虚假的访问所造成的，而后者是在短时间内众多的合法用户因为某种原因而访问系统所造成的。</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Calibri" pitchFamily="34" charset="0"/>
              <a:buNone/>
              <a:tabLst/>
              <a:defRPr/>
            </a:pPr>
            <a:r>
              <a:rPr lang="zh-CN" altLang="en-US" sz="1200" b="1" dirty="0"/>
              <a:t>绿盟科技，王卫东，“企业如何应对</a:t>
            </a:r>
            <a:r>
              <a:rPr lang="en-US" altLang="zh-CN" sz="1200" b="1" dirty="0" err="1"/>
              <a:t>DDoS</a:t>
            </a:r>
            <a:r>
              <a:rPr lang="zh-CN" altLang="en-US" sz="1200" b="1" dirty="0"/>
              <a:t>攻击”</a:t>
            </a:r>
          </a:p>
          <a:p>
            <a:pPr marL="228600" indent="-228600" eaLnBrk="1" hangingPunct="1">
              <a:spcBef>
                <a:spcPct val="0"/>
              </a:spcBef>
              <a:buFont typeface="Calibri" pitchFamily="34" charset="0"/>
              <a:buNone/>
            </a:pPr>
            <a:endParaRPr lang="en-US" altLang="zh-CN" dirty="0"/>
          </a:p>
        </p:txBody>
      </p:sp>
      <p:sp>
        <p:nvSpPr>
          <p:cNvPr id="20484"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defRPr/>
            </a:pPr>
            <a:fld id="{B22F4732-6ABC-4C61-95BF-796778C7744C}" type="slidenum">
              <a:rPr lang="zh-CN" altLang="en-US" sz="1200">
                <a:solidFill>
                  <a:schemeClr val="tx1"/>
                </a:solidFill>
                <a:latin typeface="+mn-lt"/>
                <a:ea typeface="+mn-ea"/>
              </a:rPr>
              <a:pPr>
                <a:defRPr/>
              </a:pPr>
              <a:t>28</a:t>
            </a:fld>
            <a:endParaRPr lang="zh-CN" altLang="en-US" sz="1200">
              <a:solidFill>
                <a:schemeClr val="tx1"/>
              </a:solidFill>
              <a:latin typeface="+mn-lt"/>
              <a:ea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kern="1200" baseline="0" dirty="0">
                <a:solidFill>
                  <a:schemeClr val="tx1"/>
                </a:solidFill>
                <a:latin typeface="Times New Roman" pitchFamily="18" charset="0"/>
                <a:ea typeface="宋体" charset="-122"/>
                <a:cs typeface="+mn-cs"/>
              </a:rPr>
              <a:t>来自</a:t>
            </a:r>
            <a:r>
              <a:rPr kumimoji="1" lang="en-US" altLang="zh-CN" sz="1200" kern="1200" baseline="0" dirty="0">
                <a:solidFill>
                  <a:schemeClr val="tx1"/>
                </a:solidFill>
                <a:latin typeface="Times New Roman" pitchFamily="18" charset="0"/>
                <a:ea typeface="宋体" charset="-122"/>
                <a:cs typeface="+mn-cs"/>
              </a:rPr>
              <a:t>ISC2015 </a:t>
            </a:r>
            <a:r>
              <a:rPr kumimoji="1" lang="zh-CN" altLang="en-US" sz="1200" kern="1200" baseline="0" dirty="0">
                <a:solidFill>
                  <a:schemeClr val="tx1"/>
                </a:solidFill>
                <a:latin typeface="Times New Roman" pitchFamily="18" charset="0"/>
                <a:ea typeface="宋体" charset="-122"/>
                <a:cs typeface="+mn-cs"/>
              </a:rPr>
              <a:t>网宿科技报告：如何解决海量</a:t>
            </a:r>
            <a:r>
              <a:rPr kumimoji="1" lang="en-US" altLang="zh-CN" sz="1200" kern="1200" baseline="0" dirty="0" err="1">
                <a:solidFill>
                  <a:schemeClr val="tx1"/>
                </a:solidFill>
                <a:latin typeface="Times New Roman" pitchFamily="18" charset="0"/>
                <a:ea typeface="宋体" charset="-122"/>
                <a:cs typeface="+mn-cs"/>
              </a:rPr>
              <a:t>DDoS</a:t>
            </a:r>
            <a:r>
              <a:rPr kumimoji="1" lang="zh-CN" altLang="en-US" sz="1200" kern="1200" baseline="0" dirty="0">
                <a:solidFill>
                  <a:schemeClr val="tx1"/>
                </a:solidFill>
                <a:latin typeface="Times New Roman" pitchFamily="18" charset="0"/>
                <a:ea typeface="宋体" charset="-122"/>
                <a:cs typeface="+mn-cs"/>
              </a:rPr>
              <a:t>攻击的问题</a:t>
            </a:r>
            <a:r>
              <a:rPr kumimoji="1" lang="en-US" altLang="zh-CN" sz="1200" kern="1200" baseline="0" dirty="0">
                <a:solidFill>
                  <a:schemeClr val="tx1"/>
                </a:solidFill>
                <a:latin typeface="Times New Roman" pitchFamily="18" charset="0"/>
                <a:ea typeface="宋体" charset="-122"/>
                <a:cs typeface="+mn-cs"/>
              </a:rPr>
              <a:t>-</a:t>
            </a:r>
            <a:r>
              <a:rPr kumimoji="1" lang="zh-CN" altLang="en-US" sz="1200" kern="1200" baseline="0" dirty="0">
                <a:solidFill>
                  <a:schemeClr val="tx1"/>
                </a:solidFill>
                <a:latin typeface="Times New Roman" pitchFamily="18" charset="0"/>
                <a:ea typeface="宋体" charset="-122"/>
                <a:cs typeface="+mn-cs"/>
              </a:rPr>
              <a:t>欧怀谷</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a:t>Trinoo</a:t>
            </a:r>
            <a:r>
              <a:rPr lang="zh-CN" altLang="en-US" sz="1200" dirty="0">
                <a:latin typeface="宋体" pitchFamily="2" charset="-122"/>
              </a:rPr>
              <a:t>就是一种分布式的</a:t>
            </a:r>
            <a:r>
              <a:rPr lang="en-US" altLang="zh-CN" sz="1200" dirty="0"/>
              <a:t>TCP SYN DoS</a:t>
            </a:r>
            <a:r>
              <a:rPr lang="zh-CN" altLang="en-US" sz="1200" dirty="0">
                <a:latin typeface="宋体" pitchFamily="2" charset="-122"/>
              </a:rPr>
              <a:t>攻击工具。</a:t>
            </a:r>
            <a:r>
              <a:rPr lang="zh-CN" altLang="en-US" sz="1200" dirty="0"/>
              <a:t> </a:t>
            </a:r>
            <a:endParaRPr lang="en-US" altLang="zh-CN" dirty="0"/>
          </a:p>
          <a:p>
            <a:r>
              <a:rPr lang="en-US" altLang="zh-CN" dirty="0"/>
              <a:t>UDP</a:t>
            </a:r>
            <a:r>
              <a:rPr lang="zh-CN" altLang="en-US" dirty="0"/>
              <a:t>的好处：无连接，便于假冒地址。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https://www.secrss.com/articles/20311</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31</a:t>
            </a:fld>
            <a:endParaRPr lang="en-US" altLang="zh-CN"/>
          </a:p>
        </p:txBody>
      </p:sp>
    </p:spTree>
    <p:extLst>
      <p:ext uri="{BB962C8B-B14F-4D97-AF65-F5344CB8AC3E}">
        <p14:creationId xmlns:p14="http://schemas.microsoft.com/office/powerpoint/2010/main" val="920651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http://blog.nsfocus.net/wp-content/uploads/2021/01/2020-BOTNET.pdf</a:t>
            </a:r>
            <a:endParaRPr lang="zh-CN" altLang="en-US" dirty="0"/>
          </a:p>
        </p:txBody>
      </p:sp>
      <p:sp>
        <p:nvSpPr>
          <p:cNvPr id="4" name="灯片编号占位符 3"/>
          <p:cNvSpPr>
            <a:spLocks noGrp="1"/>
          </p:cNvSpPr>
          <p:nvPr>
            <p:ph type="sldNum" sz="quarter" idx="5"/>
          </p:nvPr>
        </p:nvSpPr>
        <p:spPr/>
        <p:txBody>
          <a:bodyPr/>
          <a:lstStyle/>
          <a:p>
            <a:pPr>
              <a:defRPr/>
            </a:pPr>
            <a:fld id="{E46A9642-FD4A-45CC-9F4F-8E10AB9AB4AA}" type="slidenum">
              <a:rPr lang="en-US" altLang="zh-CN" smtClean="0"/>
              <a:pPr>
                <a:defRPr/>
              </a:pPr>
              <a:t>32</a:t>
            </a:fld>
            <a:endParaRPr lang="en-US" altLang="zh-CN"/>
          </a:p>
        </p:txBody>
      </p:sp>
    </p:spTree>
    <p:extLst>
      <p:ext uri="{BB962C8B-B14F-4D97-AF65-F5344CB8AC3E}">
        <p14:creationId xmlns:p14="http://schemas.microsoft.com/office/powerpoint/2010/main" val="378907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CNCERT 2019</a:t>
            </a:r>
            <a:r>
              <a:rPr lang="zh-CN" altLang="en-US" dirty="0"/>
              <a:t>年度报告</a:t>
            </a:r>
            <a:endParaRPr lang="en-US" altLang="zh-CN" dirty="0"/>
          </a:p>
          <a:p>
            <a:r>
              <a:rPr lang="en-US" altLang="zh-CN" dirty="0"/>
              <a:t>https://www.cert.org.cn/publish/main/upload/File/CNCERT202007.pdf</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Times New Roman" pitchFamily="18" charset="0"/>
                <a:ea typeface="宋体" charset="-122"/>
                <a:cs typeface="+mn-cs"/>
              </a:rPr>
              <a:t>UDP Flood</a:t>
            </a:r>
            <a:r>
              <a:rPr kumimoji="1" lang="zh-CN" altLang="zh-CN" sz="1200" kern="1200" dirty="0">
                <a:solidFill>
                  <a:schemeClr val="tx1"/>
                </a:solidFill>
                <a:effectLst/>
                <a:latin typeface="Times New Roman" pitchFamily="18" charset="0"/>
                <a:ea typeface="宋体" charset="-122"/>
                <a:cs typeface="+mn-cs"/>
              </a:rPr>
              <a:t>、</a:t>
            </a:r>
            <a:r>
              <a:rPr kumimoji="1" lang="en-US" altLang="zh-CN" sz="1200" kern="1200" dirty="0">
                <a:solidFill>
                  <a:schemeClr val="tx1"/>
                </a:solidFill>
                <a:effectLst/>
                <a:latin typeface="Times New Roman" pitchFamily="18" charset="0"/>
                <a:ea typeface="宋体" charset="-122"/>
                <a:cs typeface="+mn-cs"/>
              </a:rPr>
              <a:t>SYN Flood</a:t>
            </a:r>
            <a:r>
              <a:rPr kumimoji="1" lang="zh-CN" altLang="zh-CN" sz="1200" kern="1200" dirty="0">
                <a:solidFill>
                  <a:schemeClr val="tx1"/>
                </a:solidFill>
                <a:effectLst/>
                <a:latin typeface="Times New Roman" pitchFamily="18" charset="0"/>
                <a:ea typeface="宋体" charset="-122"/>
                <a:cs typeface="+mn-cs"/>
              </a:rPr>
              <a:t>和</a:t>
            </a:r>
            <a:r>
              <a:rPr kumimoji="1" lang="en-US" altLang="zh-CN" sz="1200" kern="1200" dirty="0">
                <a:solidFill>
                  <a:schemeClr val="tx1"/>
                </a:solidFill>
                <a:effectLst/>
                <a:latin typeface="Times New Roman" pitchFamily="18" charset="0"/>
                <a:ea typeface="宋体" charset="-122"/>
                <a:cs typeface="+mn-cs"/>
              </a:rPr>
              <a:t>ACK Flood</a:t>
            </a:r>
            <a:r>
              <a:rPr kumimoji="1" lang="zh-CN" altLang="zh-CN" sz="1200" kern="1200" dirty="0">
                <a:solidFill>
                  <a:schemeClr val="tx1"/>
                </a:solidFill>
                <a:effectLst/>
                <a:latin typeface="Times New Roman" pitchFamily="18" charset="0"/>
                <a:ea typeface="宋体" charset="-122"/>
                <a:cs typeface="+mn-cs"/>
              </a:rPr>
              <a:t>依然是</a:t>
            </a:r>
            <a:r>
              <a:rPr kumimoji="1" lang="en-US" altLang="zh-CN" sz="1200" kern="1200" dirty="0">
                <a:solidFill>
                  <a:schemeClr val="tx1"/>
                </a:solidFill>
                <a:effectLst/>
                <a:latin typeface="Times New Roman" pitchFamily="18" charset="0"/>
                <a:ea typeface="宋体" charset="-122"/>
                <a:cs typeface="+mn-cs"/>
              </a:rPr>
              <a:t>DDoS</a:t>
            </a:r>
            <a:r>
              <a:rPr kumimoji="1" lang="zh-CN" altLang="zh-CN" sz="1200" kern="1200" dirty="0">
                <a:solidFill>
                  <a:schemeClr val="tx1"/>
                </a:solidFill>
                <a:effectLst/>
                <a:latin typeface="Times New Roman" pitchFamily="18" charset="0"/>
                <a:ea typeface="宋体" charset="-122"/>
                <a:cs typeface="+mn-cs"/>
              </a:rPr>
              <a:t>的主要攻击手法。其中</a:t>
            </a:r>
            <a:r>
              <a:rPr kumimoji="1" lang="en-US" altLang="zh-CN" sz="1200" kern="1200" dirty="0">
                <a:solidFill>
                  <a:schemeClr val="tx1"/>
                </a:solidFill>
                <a:effectLst/>
                <a:latin typeface="Times New Roman" pitchFamily="18" charset="0"/>
                <a:ea typeface="宋体" charset="-122"/>
                <a:cs typeface="+mn-cs"/>
              </a:rPr>
              <a:t>HTTPS Flood</a:t>
            </a:r>
            <a:r>
              <a:rPr kumimoji="1" lang="zh-CN" altLang="zh-CN" sz="1200" kern="1200" dirty="0">
                <a:solidFill>
                  <a:schemeClr val="tx1"/>
                </a:solidFill>
                <a:effectLst/>
                <a:latin typeface="Times New Roman" pitchFamily="18" charset="0"/>
                <a:ea typeface="宋体" charset="-122"/>
                <a:cs typeface="+mn-cs"/>
              </a:rPr>
              <a:t>由</a:t>
            </a:r>
            <a:r>
              <a:rPr kumimoji="1" lang="en-US" altLang="zh-CN" sz="1200" kern="1200" dirty="0">
                <a:solidFill>
                  <a:schemeClr val="tx1"/>
                </a:solidFill>
                <a:effectLst/>
                <a:latin typeface="Times New Roman" pitchFamily="18" charset="0"/>
                <a:ea typeface="宋体" charset="-122"/>
                <a:cs typeface="+mn-cs"/>
              </a:rPr>
              <a:t>2018</a:t>
            </a:r>
            <a:r>
              <a:rPr kumimoji="1" lang="zh-CN" altLang="zh-CN" sz="1200" kern="1200" dirty="0">
                <a:solidFill>
                  <a:schemeClr val="tx1"/>
                </a:solidFill>
                <a:effectLst/>
                <a:latin typeface="Times New Roman" pitchFamily="18" charset="0"/>
                <a:ea typeface="宋体" charset="-122"/>
                <a:cs typeface="+mn-cs"/>
              </a:rPr>
              <a:t>年的攻击次数占比</a:t>
            </a:r>
            <a:r>
              <a:rPr kumimoji="1" lang="en-US" altLang="zh-CN" sz="1200" kern="1200" dirty="0">
                <a:solidFill>
                  <a:schemeClr val="tx1"/>
                </a:solidFill>
                <a:effectLst/>
                <a:latin typeface="Times New Roman" pitchFamily="18" charset="0"/>
                <a:ea typeface="宋体" charset="-122"/>
                <a:cs typeface="+mn-cs"/>
              </a:rPr>
              <a:t>8.3%</a:t>
            </a:r>
            <a:r>
              <a:rPr kumimoji="1" lang="zh-CN" altLang="zh-CN" sz="1200" kern="1200" dirty="0">
                <a:solidFill>
                  <a:schemeClr val="tx1"/>
                </a:solidFill>
                <a:effectLst/>
                <a:latin typeface="Times New Roman" pitchFamily="18" charset="0"/>
                <a:ea typeface="宋体" charset="-122"/>
                <a:cs typeface="+mn-cs"/>
              </a:rPr>
              <a:t>降低至</a:t>
            </a:r>
            <a:r>
              <a:rPr kumimoji="1" lang="en-US" altLang="zh-CN" sz="1200" kern="1200" dirty="0">
                <a:solidFill>
                  <a:schemeClr val="tx1"/>
                </a:solidFill>
                <a:effectLst/>
                <a:latin typeface="Times New Roman" pitchFamily="18" charset="0"/>
                <a:ea typeface="宋体" charset="-122"/>
                <a:cs typeface="+mn-cs"/>
              </a:rPr>
              <a:t>4.4%</a:t>
            </a:r>
            <a:r>
              <a:rPr kumimoji="1" lang="zh-CN" altLang="zh-CN" sz="1200" kern="1200" dirty="0">
                <a:solidFill>
                  <a:schemeClr val="tx1"/>
                </a:solidFill>
                <a:effectLst/>
                <a:latin typeface="Times New Roman" pitchFamily="18" charset="0"/>
                <a:ea typeface="宋体" charset="-122"/>
                <a:cs typeface="+mn-cs"/>
              </a:rPr>
              <a:t>。从</a:t>
            </a:r>
            <a:r>
              <a:rPr kumimoji="1" lang="en-US" altLang="zh-CN" sz="1200" kern="1200" dirty="0">
                <a:solidFill>
                  <a:schemeClr val="tx1"/>
                </a:solidFill>
                <a:effectLst/>
                <a:latin typeface="Times New Roman" pitchFamily="18" charset="0"/>
                <a:ea typeface="宋体" charset="-122"/>
                <a:cs typeface="+mn-cs"/>
              </a:rPr>
              <a:t>DDoS</a:t>
            </a:r>
            <a:r>
              <a:rPr kumimoji="1" lang="zh-CN" altLang="zh-CN" sz="1200" kern="1200" dirty="0">
                <a:solidFill>
                  <a:schemeClr val="tx1"/>
                </a:solidFill>
                <a:effectLst/>
                <a:latin typeface="Times New Roman" pitchFamily="18" charset="0"/>
                <a:ea typeface="宋体" charset="-122"/>
                <a:cs typeface="+mn-cs"/>
              </a:rPr>
              <a:t>攻击事件来看，有</a:t>
            </a:r>
            <a:r>
              <a:rPr kumimoji="1" lang="en-US" altLang="zh-CN" sz="1200" kern="1200" dirty="0">
                <a:solidFill>
                  <a:schemeClr val="tx1"/>
                </a:solidFill>
                <a:effectLst/>
                <a:latin typeface="Times New Roman" pitchFamily="18" charset="0"/>
                <a:ea typeface="宋体" charset="-122"/>
                <a:cs typeface="+mn-cs"/>
              </a:rPr>
              <a:t>12.5%</a:t>
            </a:r>
            <a:r>
              <a:rPr kumimoji="1" lang="zh-CN" altLang="zh-CN" sz="1200" kern="1200" dirty="0">
                <a:solidFill>
                  <a:schemeClr val="tx1"/>
                </a:solidFill>
                <a:effectLst/>
                <a:latin typeface="Times New Roman" pitchFamily="18" charset="0"/>
                <a:ea typeface="宋体" charset="-122"/>
                <a:cs typeface="+mn-cs"/>
              </a:rPr>
              <a:t>的攻击事件使用了多种攻击手法。攻击者根据目标系统的具体环境灵活组合，发动多种攻击手段，既具备了海量的流量，又利用了协议、系统的缺陷，尽其所能地展开攻势。对于被攻击目标来说，需要面对不同协议、不同资源的分布式攻击，分析、响应和处理的成本就会大大增加。另外，混合攻击在超大型攻击中占比突出，仅次于</a:t>
            </a:r>
            <a:r>
              <a:rPr kumimoji="1" lang="en-US" altLang="zh-CN" sz="1200" kern="1200" dirty="0">
                <a:solidFill>
                  <a:schemeClr val="tx1"/>
                </a:solidFill>
                <a:effectLst/>
                <a:latin typeface="Times New Roman" pitchFamily="18" charset="0"/>
                <a:ea typeface="宋体" charset="-122"/>
                <a:cs typeface="+mn-cs"/>
              </a:rPr>
              <a:t>SYN</a:t>
            </a:r>
            <a:r>
              <a:rPr kumimoji="1" lang="zh-CN" altLang="zh-CN" sz="1200" kern="1200" dirty="0">
                <a:solidFill>
                  <a:schemeClr val="tx1"/>
                </a:solidFill>
                <a:effectLst/>
                <a:latin typeface="Times New Roman" pitchFamily="18" charset="0"/>
                <a:ea typeface="宋体" charset="-122"/>
                <a:cs typeface="+mn-cs"/>
              </a:rPr>
              <a:t>攻击。</a:t>
            </a:r>
          </a:p>
          <a:p>
            <a:endParaRPr lang="zh-CN" altLang="en-US" dirty="0"/>
          </a:p>
        </p:txBody>
      </p:sp>
      <p:sp>
        <p:nvSpPr>
          <p:cNvPr id="4" name="灯片编号占位符 3"/>
          <p:cNvSpPr>
            <a:spLocks noGrp="1"/>
          </p:cNvSpPr>
          <p:nvPr>
            <p:ph type="sldNum" sz="quarter" idx="5"/>
          </p:nvPr>
        </p:nvSpPr>
        <p:spPr/>
        <p:txBody>
          <a:bodyPr/>
          <a:lstStyle/>
          <a:p>
            <a:pPr>
              <a:defRPr/>
            </a:pPr>
            <a:fld id="{E46A9642-FD4A-45CC-9F4F-8E10AB9AB4AA}" type="slidenum">
              <a:rPr lang="en-US" altLang="zh-CN" smtClean="0"/>
              <a:pPr>
                <a:defRPr/>
              </a:pPr>
              <a:t>33</a:t>
            </a:fld>
            <a:endParaRPr lang="en-US" altLang="zh-CN"/>
          </a:p>
        </p:txBody>
      </p:sp>
    </p:spTree>
    <p:extLst>
      <p:ext uri="{BB962C8B-B14F-4D97-AF65-F5344CB8AC3E}">
        <p14:creationId xmlns:p14="http://schemas.microsoft.com/office/powerpoint/2010/main" val="2471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F3C62-C4DE-4046-94F5-04248840A57F}" type="slidenum">
              <a:rPr lang="zh-CN" altLang="en-US"/>
              <a:pPr/>
              <a:t>4</a:t>
            </a:fld>
            <a:endParaRPr lang="en-US" altLang="zh-CN"/>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zh-CN" altLang="en-US"/>
              <a:t>这种大规模的、有组织、有系统的攻击方式受到各国政府和学术界的高度重视。</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kern="1200" baseline="0" dirty="0">
                <a:solidFill>
                  <a:schemeClr val="tx1"/>
                </a:solidFill>
                <a:latin typeface="Times New Roman" pitchFamily="18" charset="0"/>
                <a:ea typeface="宋体" charset="-122"/>
                <a:cs typeface="+mn-cs"/>
              </a:rPr>
              <a:t>来自</a:t>
            </a:r>
            <a:r>
              <a:rPr kumimoji="1" lang="en-US" altLang="zh-CN" sz="1200" kern="1200" baseline="0" dirty="0">
                <a:solidFill>
                  <a:schemeClr val="tx1"/>
                </a:solidFill>
                <a:latin typeface="Times New Roman" pitchFamily="18" charset="0"/>
                <a:ea typeface="宋体" charset="-122"/>
                <a:cs typeface="+mn-cs"/>
              </a:rPr>
              <a:t>ISC2015 </a:t>
            </a:r>
            <a:r>
              <a:rPr kumimoji="1" lang="zh-CN" altLang="en-US" sz="1200" kern="1200" baseline="0" dirty="0">
                <a:solidFill>
                  <a:schemeClr val="tx1"/>
                </a:solidFill>
                <a:latin typeface="Times New Roman" pitchFamily="18" charset="0"/>
                <a:ea typeface="宋体" charset="-122"/>
                <a:cs typeface="+mn-cs"/>
              </a:rPr>
              <a:t>网宿科技报告：如何解决海量</a:t>
            </a:r>
            <a:r>
              <a:rPr kumimoji="1" lang="en-US" altLang="zh-CN" sz="1200" kern="1200" baseline="0" dirty="0" err="1">
                <a:solidFill>
                  <a:schemeClr val="tx1"/>
                </a:solidFill>
                <a:latin typeface="Times New Roman" pitchFamily="18" charset="0"/>
                <a:ea typeface="宋体" charset="-122"/>
                <a:cs typeface="+mn-cs"/>
              </a:rPr>
              <a:t>DDoS</a:t>
            </a:r>
            <a:r>
              <a:rPr kumimoji="1" lang="zh-CN" altLang="en-US" sz="1200" kern="1200" baseline="0" dirty="0">
                <a:solidFill>
                  <a:schemeClr val="tx1"/>
                </a:solidFill>
                <a:latin typeface="Times New Roman" pitchFamily="18" charset="0"/>
                <a:ea typeface="宋体" charset="-122"/>
                <a:cs typeface="+mn-cs"/>
              </a:rPr>
              <a:t>攻击的问题</a:t>
            </a:r>
            <a:r>
              <a:rPr kumimoji="1" lang="en-US" altLang="zh-CN" sz="1200" kern="1200" baseline="0" dirty="0">
                <a:solidFill>
                  <a:schemeClr val="tx1"/>
                </a:solidFill>
                <a:latin typeface="Times New Roman" pitchFamily="18" charset="0"/>
                <a:ea typeface="宋体" charset="-122"/>
                <a:cs typeface="+mn-cs"/>
              </a:rPr>
              <a:t>-</a:t>
            </a:r>
            <a:r>
              <a:rPr kumimoji="1" lang="zh-CN" altLang="en-US" sz="1200" kern="1200" baseline="0" dirty="0">
                <a:solidFill>
                  <a:schemeClr val="tx1"/>
                </a:solidFill>
                <a:latin typeface="Times New Roman" pitchFamily="18" charset="0"/>
                <a:ea typeface="宋体" charset="-122"/>
                <a:cs typeface="+mn-cs"/>
              </a:rPr>
              <a:t>欧怀谷</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曾经很风光，现在已很少使用，如果用也只是辅助</a:t>
            </a:r>
            <a:r>
              <a:rPr lang="en-US" altLang="zh-CN" dirty="0" err="1"/>
              <a:t>DRDoS</a:t>
            </a:r>
            <a:r>
              <a:rPr lang="zh-CN" altLang="en-US" dirty="0"/>
              <a:t>攻击</a:t>
            </a:r>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D4EFDFD9-386A-44FF-91DA-DED4CC63C4DA}" type="slidenum">
              <a:rPr lang="zh-CN" altLang="en-US"/>
              <a:pPr/>
              <a:t>37</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zh-CN" altLang="en-US"/>
              <a:t>如果不伪造地址，在未修改攻击主机</a:t>
            </a:r>
            <a:r>
              <a:rPr lang="en-US" altLang="zh-CN"/>
              <a:t>TCP</a:t>
            </a:r>
            <a:r>
              <a:rPr lang="zh-CN" altLang="en-US"/>
              <a:t>协议栈的情况下，其系统会自动对</a:t>
            </a:r>
            <a:r>
              <a:rPr lang="en-US" altLang="zh-CN"/>
              <a:t>SYN-ACK</a:t>
            </a:r>
            <a:r>
              <a:rPr lang="zh-CN" altLang="en-US"/>
              <a:t>做出响应，无论是其以</a:t>
            </a:r>
            <a:r>
              <a:rPr lang="en-US" altLang="zh-CN"/>
              <a:t>ACK</a:t>
            </a:r>
            <a:r>
              <a:rPr lang="zh-CN" altLang="en-US"/>
              <a:t>回应建立连接还是以</a:t>
            </a:r>
            <a:r>
              <a:rPr lang="en-US" altLang="zh-CN"/>
              <a:t>RST</a:t>
            </a:r>
            <a:r>
              <a:rPr lang="zh-CN" altLang="en-US"/>
              <a:t>回应取消连接都会在服务器上释放对应的半连接（一般会回应</a:t>
            </a:r>
            <a:r>
              <a:rPr lang="en-US" altLang="zh-CN"/>
              <a:t>RST</a:t>
            </a:r>
            <a:r>
              <a:rPr lang="zh-CN" altLang="en-US"/>
              <a:t>）从而影响攻击主机的性能，又由于攻击主机发出的响应使得受害者较早地释放对应的半开连接进而减少占用半开连接的时间，降低攻击效果。如果用的是假地址（根本不存在或没开机），则受害者必须等待超时才能释放相应的半开连接。</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C9CE175-4770-4091-B7B9-EA400FFD69EF}" type="slidenum">
              <a:rPr lang="zh-CN" altLang="en-US"/>
              <a:pPr/>
              <a:t>38</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zh-CN" altLang="en-US"/>
              <a:t>只需要连接数量到达一定程度即可。而</a:t>
            </a:r>
            <a:r>
              <a:rPr lang="en-US" altLang="zh-CN"/>
              <a:t>SYN</a:t>
            </a:r>
            <a:r>
              <a:rPr lang="zh-CN" altLang="en-US"/>
              <a:t>风暴必须不停地发，一旦停下来受害者即可恢复。</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9BD6396-F9A7-4F33-AEBD-D357B33E4414}" type="slidenum">
              <a:rPr lang="zh-CN" altLang="en-US"/>
              <a:pPr/>
              <a:t>39</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zh-CN" altLang="en-US" dirty="0"/>
              <a:t>普通的连接耗尽攻击：占用连接，并不见得有太多的数据传输。</a:t>
            </a:r>
          </a:p>
          <a:p>
            <a:pPr eaLnBrk="1" hangingPunct="1"/>
            <a:r>
              <a:rPr lang="en-US" altLang="zh-CN" dirty="0"/>
              <a:t>SYN</a:t>
            </a:r>
            <a:r>
              <a:rPr lang="zh-CN" altLang="en-US" dirty="0"/>
              <a:t>风暴攻击：从来不会完成</a:t>
            </a:r>
            <a:r>
              <a:rPr lang="en-US" altLang="zh-CN" dirty="0"/>
              <a:t>TCP</a:t>
            </a:r>
            <a:r>
              <a:rPr lang="zh-CN" altLang="en-US" dirty="0"/>
              <a:t>的</a:t>
            </a:r>
            <a:r>
              <a:rPr lang="en-US" altLang="zh-CN" dirty="0"/>
              <a:t>3</a:t>
            </a:r>
            <a:r>
              <a:rPr lang="zh-CN" altLang="en-US" dirty="0"/>
              <a:t>次握手连接，使得</a:t>
            </a:r>
            <a:r>
              <a:rPr lang="en-US" altLang="zh-CN" dirty="0"/>
              <a:t>SYN</a:t>
            </a:r>
            <a:r>
              <a:rPr lang="zh-CN" altLang="en-US" dirty="0"/>
              <a:t>风暴相对比较容易检测到。</a:t>
            </a:r>
          </a:p>
          <a:p>
            <a:pPr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p:spPr>
      </p:sp>
      <p:sp>
        <p:nvSpPr>
          <p:cNvPr id="183299" name="备注占位符 2"/>
          <p:cNvSpPr>
            <a:spLocks noGrp="1"/>
          </p:cNvSpPr>
          <p:nvPr>
            <p:ph type="body" idx="1"/>
          </p:nvPr>
        </p:nvSpPr>
        <p:spPr bwMode="auto">
          <a:noFill/>
        </p:spPr>
        <p:txBody>
          <a:bodyPr wrap="square" numCol="1"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Calibri" pitchFamily="34" charset="0"/>
              <a:buNone/>
              <a:tabLst/>
              <a:defRPr/>
            </a:pPr>
            <a:r>
              <a:rPr lang="zh-CN" altLang="en-US" sz="1200" b="1" dirty="0"/>
              <a:t>绿盟科技，王卫东，“企业如何应对</a:t>
            </a:r>
            <a:r>
              <a:rPr lang="en-US" altLang="zh-CN" sz="1200" b="1" dirty="0" err="1"/>
              <a:t>DDoS</a:t>
            </a:r>
            <a:r>
              <a:rPr lang="zh-CN" altLang="en-US" sz="1200" b="1" dirty="0"/>
              <a:t>攻击”</a:t>
            </a:r>
          </a:p>
          <a:p>
            <a:endParaRPr kumimoji="1" lang="en-US" altLang="zh-CN" sz="1200" kern="1200" baseline="0">
              <a:solidFill>
                <a:schemeClr val="tx1"/>
              </a:solidFill>
              <a:latin typeface="Times New Roman" pitchFamily="18" charset="0"/>
              <a:ea typeface="宋体" charset="-122"/>
              <a:cs typeface="+mn-cs"/>
            </a:endParaRPr>
          </a:p>
          <a:p>
            <a:r>
              <a:rPr kumimoji="1" lang="zh-CN" altLang="en-US" sz="1200" kern="1200" baseline="0">
                <a:solidFill>
                  <a:schemeClr val="tx1"/>
                </a:solidFill>
                <a:latin typeface="Times New Roman" pitchFamily="18" charset="0"/>
                <a:ea typeface="宋体" charset="-122"/>
                <a:cs typeface="+mn-cs"/>
              </a:rPr>
              <a:t>反射</a:t>
            </a:r>
            <a:r>
              <a:rPr kumimoji="1" lang="zh-CN" altLang="en-US" sz="1200" kern="1200" baseline="0" dirty="0">
                <a:solidFill>
                  <a:schemeClr val="tx1"/>
                </a:solidFill>
                <a:latin typeface="Times New Roman" pitchFamily="18" charset="0"/>
                <a:ea typeface="宋体" charset="-122"/>
                <a:cs typeface="+mn-cs"/>
              </a:rPr>
              <a:t>型</a:t>
            </a:r>
            <a:r>
              <a:rPr kumimoji="1" lang="en-US" altLang="zh-CN" sz="1200" kern="1200" baseline="0" dirty="0" err="1">
                <a:solidFill>
                  <a:schemeClr val="tx1"/>
                </a:solidFill>
                <a:latin typeface="Times New Roman" pitchFamily="18" charset="0"/>
                <a:ea typeface="宋体" charset="-122"/>
                <a:cs typeface="+mn-cs"/>
              </a:rPr>
              <a:t>DDoS</a:t>
            </a:r>
            <a:r>
              <a:rPr kumimoji="1" lang="zh-CN" altLang="en-US" sz="1200" kern="1200" baseline="0" dirty="0">
                <a:solidFill>
                  <a:schemeClr val="tx1"/>
                </a:solidFill>
                <a:latin typeface="Times New Roman" pitchFamily="18" charset="0"/>
                <a:ea typeface="宋体" charset="-122"/>
                <a:cs typeface="+mn-cs"/>
              </a:rPr>
              <a:t>攻击</a:t>
            </a:r>
            <a:r>
              <a:rPr kumimoji="1" lang="en-US" altLang="zh-CN" sz="1200" kern="1200" baseline="0" dirty="0">
                <a:solidFill>
                  <a:schemeClr val="tx1"/>
                </a:solidFill>
                <a:latin typeface="Times New Roman" pitchFamily="18" charset="0"/>
                <a:ea typeface="宋体" charset="-122"/>
                <a:cs typeface="+mn-cs"/>
              </a:rPr>
              <a:t>(Distributed Reflection</a:t>
            </a:r>
          </a:p>
          <a:p>
            <a:r>
              <a:rPr kumimoji="1" lang="en-US" altLang="zh-CN" sz="1200" kern="1200" baseline="0" dirty="0">
                <a:solidFill>
                  <a:schemeClr val="tx1"/>
                </a:solidFill>
                <a:latin typeface="Times New Roman" pitchFamily="18" charset="0"/>
                <a:ea typeface="宋体" charset="-122"/>
                <a:cs typeface="+mn-cs"/>
              </a:rPr>
              <a:t>Denial of Service</a:t>
            </a:r>
            <a:r>
              <a:rPr kumimoji="1" lang="zh-CN" altLang="en-US" sz="1200" kern="1200" baseline="0" dirty="0">
                <a:solidFill>
                  <a:schemeClr val="tx1"/>
                </a:solidFill>
                <a:latin typeface="Times New Roman" pitchFamily="18" charset="0"/>
                <a:ea typeface="宋体" charset="-122"/>
                <a:cs typeface="+mn-cs"/>
              </a:rPr>
              <a:t>，</a:t>
            </a:r>
            <a:r>
              <a:rPr kumimoji="1" lang="en-US" altLang="zh-CN" sz="1200" kern="1200" baseline="0" dirty="0" err="1">
                <a:solidFill>
                  <a:schemeClr val="tx1"/>
                </a:solidFill>
                <a:latin typeface="Times New Roman" pitchFamily="18" charset="0"/>
                <a:ea typeface="宋体" charset="-122"/>
                <a:cs typeface="+mn-cs"/>
              </a:rPr>
              <a:t>DRDoS</a:t>
            </a:r>
            <a:r>
              <a:rPr kumimoji="1" lang="en-US" altLang="zh-CN" sz="1200" kern="1200" baseline="0" dirty="0">
                <a:solidFill>
                  <a:schemeClr val="tx1"/>
                </a:solidFill>
                <a:latin typeface="Times New Roman" pitchFamily="18" charset="0"/>
                <a:ea typeface="宋体" charset="-122"/>
                <a:cs typeface="+mn-cs"/>
              </a:rPr>
              <a:t>)</a:t>
            </a:r>
            <a:r>
              <a:rPr kumimoji="1" lang="zh-CN" altLang="en-US" sz="1200" kern="1200" baseline="0" dirty="0">
                <a:solidFill>
                  <a:schemeClr val="tx1"/>
                </a:solidFill>
                <a:latin typeface="Times New Roman" pitchFamily="18" charset="0"/>
                <a:ea typeface="宋体" charset="-122"/>
                <a:cs typeface="+mn-cs"/>
              </a:rPr>
              <a:t>的原理是，攻击者利</a:t>
            </a:r>
          </a:p>
          <a:p>
            <a:r>
              <a:rPr kumimoji="1" lang="zh-CN" altLang="en-US" sz="1200" kern="1200" baseline="0" dirty="0">
                <a:solidFill>
                  <a:schemeClr val="tx1"/>
                </a:solidFill>
                <a:latin typeface="Times New Roman" pitchFamily="18" charset="0"/>
                <a:ea typeface="宋体" charset="-122"/>
                <a:cs typeface="+mn-cs"/>
              </a:rPr>
              <a:t>用应用层协议，向互联网上大量开放特定服务的</a:t>
            </a:r>
          </a:p>
          <a:p>
            <a:r>
              <a:rPr kumimoji="1" lang="zh-CN" altLang="en-US" sz="1200" kern="1200" baseline="0" dirty="0">
                <a:solidFill>
                  <a:schemeClr val="tx1"/>
                </a:solidFill>
                <a:latin typeface="Times New Roman" pitchFamily="18" charset="0"/>
                <a:ea typeface="宋体" charset="-122"/>
                <a:cs typeface="+mn-cs"/>
              </a:rPr>
              <a:t>服务器发送请求数据包，其中源</a:t>
            </a:r>
            <a:r>
              <a:rPr kumimoji="1" lang="en-US" altLang="zh-CN" sz="1200" kern="1200" baseline="0" dirty="0">
                <a:solidFill>
                  <a:schemeClr val="tx1"/>
                </a:solidFill>
                <a:latin typeface="Times New Roman" pitchFamily="18" charset="0"/>
                <a:ea typeface="宋体" charset="-122"/>
                <a:cs typeface="+mn-cs"/>
              </a:rPr>
              <a:t>IP</a:t>
            </a:r>
            <a:r>
              <a:rPr kumimoji="1" lang="zh-CN" altLang="en-US" sz="1200" kern="1200" baseline="0" dirty="0">
                <a:solidFill>
                  <a:schemeClr val="tx1"/>
                </a:solidFill>
                <a:latin typeface="Times New Roman" pitchFamily="18" charset="0"/>
                <a:ea typeface="宋体" charset="-122"/>
                <a:cs typeface="+mn-cs"/>
              </a:rPr>
              <a:t>地址被伪造</a:t>
            </a:r>
          </a:p>
          <a:p>
            <a:r>
              <a:rPr kumimoji="1" lang="zh-CN" altLang="en-US" sz="1200" kern="1200" baseline="0" dirty="0">
                <a:solidFill>
                  <a:schemeClr val="tx1"/>
                </a:solidFill>
                <a:latin typeface="Times New Roman" pitchFamily="18" charset="0"/>
                <a:ea typeface="宋体" charset="-122"/>
                <a:cs typeface="+mn-cs"/>
              </a:rPr>
              <a:t>成攻击目标的</a:t>
            </a:r>
            <a:r>
              <a:rPr kumimoji="1" lang="en-US" altLang="zh-CN" sz="1200" kern="1200" baseline="0" dirty="0">
                <a:solidFill>
                  <a:schemeClr val="tx1"/>
                </a:solidFill>
                <a:latin typeface="Times New Roman" pitchFamily="18" charset="0"/>
                <a:ea typeface="宋体" charset="-122"/>
                <a:cs typeface="+mn-cs"/>
              </a:rPr>
              <a:t>IP</a:t>
            </a:r>
            <a:r>
              <a:rPr kumimoji="1" lang="zh-CN" altLang="en-US" sz="1200" kern="1200" baseline="0" dirty="0">
                <a:solidFill>
                  <a:schemeClr val="tx1"/>
                </a:solidFill>
                <a:latin typeface="Times New Roman" pitchFamily="18" charset="0"/>
                <a:ea typeface="宋体" charset="-122"/>
                <a:cs typeface="+mn-cs"/>
              </a:rPr>
              <a:t>地址，这些开放特定服务的服</a:t>
            </a:r>
          </a:p>
          <a:p>
            <a:r>
              <a:rPr kumimoji="1" lang="zh-CN" altLang="en-US" sz="1200" kern="1200" baseline="0" dirty="0">
                <a:solidFill>
                  <a:schemeClr val="tx1"/>
                </a:solidFill>
                <a:latin typeface="Times New Roman" pitchFamily="18" charset="0"/>
                <a:ea typeface="宋体" charset="-122"/>
                <a:cs typeface="+mn-cs"/>
              </a:rPr>
              <a:t>务器在此攻击过程中也被称为反射节点，当反射</a:t>
            </a:r>
          </a:p>
          <a:p>
            <a:r>
              <a:rPr kumimoji="1" lang="zh-CN" altLang="en-US" sz="1200" kern="1200" baseline="0" dirty="0">
                <a:solidFill>
                  <a:schemeClr val="tx1"/>
                </a:solidFill>
                <a:latin typeface="Times New Roman" pitchFamily="18" charset="0"/>
                <a:ea typeface="宋体" charset="-122"/>
                <a:cs typeface="+mn-cs"/>
              </a:rPr>
              <a:t>节点收到请求数据包后，则将应答数据包发送给</a:t>
            </a:r>
          </a:p>
          <a:p>
            <a:r>
              <a:rPr kumimoji="1" lang="zh-CN" altLang="en-US" sz="1200" kern="1200" baseline="0" dirty="0">
                <a:solidFill>
                  <a:schemeClr val="tx1"/>
                </a:solidFill>
                <a:latin typeface="Times New Roman" pitchFamily="18" charset="0"/>
                <a:ea typeface="宋体" charset="-122"/>
                <a:cs typeface="+mn-cs"/>
              </a:rPr>
              <a:t>攻击目标，当大量应答数据包到达时，即形成对</a:t>
            </a:r>
          </a:p>
          <a:p>
            <a:r>
              <a:rPr kumimoji="1" lang="zh-CN" altLang="en-US" sz="1200" kern="1200" baseline="0" dirty="0">
                <a:solidFill>
                  <a:schemeClr val="tx1"/>
                </a:solidFill>
                <a:latin typeface="Times New Roman" pitchFamily="18" charset="0"/>
                <a:ea typeface="宋体" charset="-122"/>
                <a:cs typeface="+mn-cs"/>
              </a:rPr>
              <a:t>攻击目标的</a:t>
            </a:r>
            <a:r>
              <a:rPr kumimoji="1" lang="en-US" altLang="zh-CN" sz="1200" kern="1200" baseline="0" dirty="0" err="1">
                <a:solidFill>
                  <a:schemeClr val="tx1"/>
                </a:solidFill>
                <a:latin typeface="Times New Roman" pitchFamily="18" charset="0"/>
                <a:ea typeface="宋体" charset="-122"/>
                <a:cs typeface="+mn-cs"/>
              </a:rPr>
              <a:t>DDoS</a:t>
            </a:r>
            <a:r>
              <a:rPr kumimoji="1" lang="zh-CN" altLang="en-US" sz="1200" kern="1200" baseline="0" dirty="0">
                <a:solidFill>
                  <a:schemeClr val="tx1"/>
                </a:solidFill>
                <a:latin typeface="Times New Roman" pitchFamily="18" charset="0"/>
                <a:ea typeface="宋体" charset="-122"/>
                <a:cs typeface="+mn-cs"/>
              </a:rPr>
              <a:t>攻击。攻</a:t>
            </a:r>
          </a:p>
          <a:p>
            <a:pPr marL="228600" indent="-228600" eaLnBrk="1" hangingPunct="1">
              <a:spcBef>
                <a:spcPct val="0"/>
              </a:spcBef>
              <a:buFont typeface="Calibri" pitchFamily="34" charset="0"/>
              <a:buNone/>
            </a:pPr>
            <a:endParaRPr lang="en-US" altLang="zh-CN" dirty="0"/>
          </a:p>
        </p:txBody>
      </p:sp>
      <p:sp>
        <p:nvSpPr>
          <p:cNvPr id="20484"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defRPr/>
            </a:pPr>
            <a:fld id="{085BB2D2-28C1-4414-81A5-6148F38C983A}" type="slidenum">
              <a:rPr lang="zh-CN" altLang="en-US" sz="1200">
                <a:solidFill>
                  <a:schemeClr val="tx1"/>
                </a:solidFill>
                <a:latin typeface="+mn-lt"/>
                <a:ea typeface="+mn-ea"/>
              </a:rPr>
              <a:pPr>
                <a:defRPr/>
              </a:pPr>
              <a:t>42</a:t>
            </a:fld>
            <a:endParaRPr lang="zh-CN" altLang="en-US" sz="1200">
              <a:solidFill>
                <a:schemeClr val="tx1"/>
              </a:solidFill>
              <a:latin typeface="+mn-lt"/>
              <a:ea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协议</a:t>
            </a:r>
            <a:r>
              <a:rPr kumimoji="1" lang="en-US" altLang="zh-CN" sz="1200" kern="1200" dirty="0">
                <a:solidFill>
                  <a:schemeClr val="tx1"/>
                </a:solidFill>
                <a:latin typeface="Times New Roman" pitchFamily="18" charset="0"/>
                <a:ea typeface="宋体" charset="-122"/>
                <a:cs typeface="+mn-cs"/>
              </a:rPr>
              <a:t>(network time protocol)</a:t>
            </a:r>
            <a:r>
              <a:rPr kumimoji="1" lang="zh-CN" altLang="zh-CN" sz="1200" kern="1200" dirty="0">
                <a:solidFill>
                  <a:schemeClr val="tx1"/>
                </a:solidFill>
                <a:latin typeface="Times New Roman" pitchFamily="18" charset="0"/>
                <a:ea typeface="宋体" charset="-122"/>
                <a:cs typeface="+mn-cs"/>
              </a:rPr>
              <a:t>是标准的网络时间同步协议，它采用层次化时间分布模型。网络体系结构主要包括主时间服务器、从时间服务器和客户机。主时间服务器位于根节点，负责与高精度时间源进行同步，为其他节点提供时间服务</a:t>
            </a:r>
            <a:r>
              <a:rPr kumimoji="1" lang="en-US" altLang="zh-CN" sz="1200" kern="1200" dirty="0">
                <a:solidFill>
                  <a:schemeClr val="tx1"/>
                </a:solidFill>
                <a:latin typeface="Times New Roman" pitchFamily="18" charset="0"/>
                <a:ea typeface="宋体" charset="-122"/>
                <a:cs typeface="+mn-cs"/>
              </a:rPr>
              <a:t>;</a:t>
            </a:r>
            <a:r>
              <a:rPr kumimoji="1" lang="zh-CN" altLang="zh-CN" sz="1200" kern="1200" dirty="0">
                <a:solidFill>
                  <a:schemeClr val="tx1"/>
                </a:solidFill>
                <a:latin typeface="Times New Roman" pitchFamily="18" charset="0"/>
                <a:ea typeface="宋体" charset="-122"/>
                <a:cs typeface="+mn-cs"/>
              </a:rPr>
              <a:t>各客户端由从时间服务器经主服务器获得时间同步。</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kern="1200" dirty="0">
              <a:solidFill>
                <a:schemeClr val="tx1"/>
              </a:solidFill>
              <a:latin typeface="Times New Roman" pitchFamily="18"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1</a:t>
            </a:r>
            <a:r>
              <a:rPr kumimoji="1" lang="zh-CN" altLang="en-US" sz="1200" kern="1200" dirty="0">
                <a:solidFill>
                  <a:schemeClr val="tx1"/>
                </a:solidFill>
                <a:latin typeface="Times New Roman" pitchFamily="18" charset="0"/>
                <a:ea typeface="宋体" charset="-122"/>
                <a:cs typeface="+mn-cs"/>
              </a:rPr>
              <a:t>、</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server </a:t>
            </a:r>
            <a:r>
              <a:rPr kumimoji="1" lang="zh-CN" altLang="zh-CN" sz="1200" kern="1200" dirty="0">
                <a:solidFill>
                  <a:schemeClr val="tx1"/>
                </a:solidFill>
                <a:latin typeface="Times New Roman" pitchFamily="18" charset="0"/>
                <a:ea typeface="宋体" charset="-122"/>
                <a:cs typeface="+mn-cs"/>
              </a:rPr>
              <a:t>：和原子钟同步，或以自己为标准时间的</a:t>
            </a:r>
            <a:r>
              <a:rPr kumimoji="1" lang="en-US" altLang="zh-CN" sz="1200" kern="1200" dirty="0" err="1">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服务器。</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2</a:t>
            </a:r>
            <a:r>
              <a:rPr kumimoji="1" lang="zh-CN" altLang="en-US" sz="1200" kern="1200" dirty="0">
                <a:solidFill>
                  <a:schemeClr val="tx1"/>
                </a:solidFill>
                <a:latin typeface="Times New Roman" pitchFamily="18" charset="0"/>
                <a:ea typeface="宋体" charset="-122"/>
                <a:cs typeface="+mn-cs"/>
              </a:rPr>
              <a:t>、</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relay server</a:t>
            </a:r>
            <a:r>
              <a:rPr kumimoji="1" lang="zh-CN" altLang="zh-CN" sz="1200" kern="1200" dirty="0">
                <a:solidFill>
                  <a:schemeClr val="tx1"/>
                </a:solidFill>
                <a:latin typeface="Times New Roman" pitchFamily="18" charset="0"/>
                <a:ea typeface="宋体" charset="-122"/>
                <a:cs typeface="+mn-cs"/>
              </a:rPr>
              <a:t>：在</a:t>
            </a:r>
            <a:r>
              <a:rPr kumimoji="1" lang="en-US" altLang="zh-CN" sz="1200" kern="1200" dirty="0">
                <a:solidFill>
                  <a:schemeClr val="tx1"/>
                </a:solidFill>
                <a:latin typeface="Times New Roman" pitchFamily="18" charset="0"/>
                <a:ea typeface="宋体" charset="-122"/>
                <a:cs typeface="+mn-cs"/>
              </a:rPr>
              <a:t>/etc/</a:t>
            </a:r>
            <a:r>
              <a:rPr kumimoji="1" lang="en-US" altLang="zh-CN" sz="1200" kern="1200" dirty="0" err="1">
                <a:solidFill>
                  <a:schemeClr val="tx1"/>
                </a:solidFill>
                <a:latin typeface="Times New Roman" pitchFamily="18" charset="0"/>
                <a:ea typeface="宋体" charset="-122"/>
                <a:cs typeface="+mn-cs"/>
              </a:rPr>
              <a:t>ntp.conf</a:t>
            </a:r>
            <a:r>
              <a:rPr kumimoji="1" lang="zh-CN" altLang="zh-CN" sz="1200" kern="1200" dirty="0">
                <a:solidFill>
                  <a:schemeClr val="tx1"/>
                </a:solidFill>
                <a:latin typeface="Times New Roman" pitchFamily="18" charset="0"/>
                <a:ea typeface="宋体" charset="-122"/>
                <a:cs typeface="+mn-cs"/>
              </a:rPr>
              <a:t>中配置顶级 服务器，以它们为权威</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server </a:t>
            </a:r>
            <a:r>
              <a:rPr kumimoji="1" lang="zh-CN" altLang="zh-CN" sz="1200" kern="1200" dirty="0">
                <a:solidFill>
                  <a:schemeClr val="tx1"/>
                </a:solidFill>
                <a:latin typeface="Times New Roman" pitchFamily="18" charset="0"/>
                <a:ea typeface="宋体" charset="-122"/>
                <a:cs typeface="+mn-cs"/>
              </a:rPr>
              <a:t>的时间中继服务器，也向其它</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a:t>
            </a:r>
            <a:r>
              <a:rPr kumimoji="1" lang="zh-CN" altLang="zh-CN" sz="1200" kern="1200" dirty="0">
                <a:solidFill>
                  <a:schemeClr val="tx1"/>
                </a:solidFill>
                <a:latin typeface="Times New Roman" pitchFamily="18" charset="0"/>
                <a:ea typeface="宋体" charset="-122"/>
                <a:cs typeface="+mn-cs"/>
              </a:rPr>
              <a:t>服务器和终端用户提供时间同步功能。大多数机构和个人自行搭建的</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server</a:t>
            </a:r>
            <a:r>
              <a:rPr kumimoji="1" lang="zh-CN" altLang="zh-CN" sz="1200" kern="1200" dirty="0">
                <a:solidFill>
                  <a:schemeClr val="tx1"/>
                </a:solidFill>
                <a:latin typeface="Times New Roman" pitchFamily="18" charset="0"/>
                <a:ea typeface="宋体" charset="-122"/>
                <a:cs typeface="+mn-cs"/>
              </a:rPr>
              <a:t>均属于这种。</a:t>
            </a:r>
            <a:endParaRPr kumimoji="1" lang="en-US" altLang="zh-CN" sz="1200" kern="1200" dirty="0">
              <a:solidFill>
                <a:schemeClr val="tx1"/>
              </a:solidFill>
              <a:latin typeface="Times New Roman" pitchFamily="18"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3</a:t>
            </a:r>
            <a:r>
              <a:rPr kumimoji="1" lang="zh-CN" altLang="en-US" sz="1200" kern="1200" dirty="0">
                <a:solidFill>
                  <a:schemeClr val="tx1"/>
                </a:solidFill>
                <a:latin typeface="Times New Roman" pitchFamily="18" charset="0"/>
                <a:ea typeface="宋体" charset="-122"/>
                <a:cs typeface="+mn-cs"/>
              </a:rPr>
              <a:t>、</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client :</a:t>
            </a:r>
            <a:r>
              <a:rPr kumimoji="1" lang="en-US" altLang="zh-CN" sz="1200" kern="1200" dirty="0" err="1">
                <a:solidFill>
                  <a:schemeClr val="tx1"/>
                </a:solidFill>
                <a:latin typeface="Times New Roman" pitchFamily="18" charset="0"/>
                <a:ea typeface="宋体" charset="-122"/>
                <a:cs typeface="+mn-cs"/>
              </a:rPr>
              <a:t>ntp</a:t>
            </a:r>
            <a:r>
              <a:rPr kumimoji="1" lang="en-US" altLang="zh-CN" sz="1200" kern="1200" dirty="0">
                <a:solidFill>
                  <a:schemeClr val="tx1"/>
                </a:solidFill>
                <a:latin typeface="Times New Roman" pitchFamily="18" charset="0"/>
                <a:ea typeface="宋体" charset="-122"/>
                <a:cs typeface="+mn-cs"/>
              </a:rPr>
              <a:t> </a:t>
            </a:r>
            <a:r>
              <a:rPr kumimoji="1" lang="zh-CN" altLang="zh-CN" sz="1200" kern="1200" dirty="0">
                <a:solidFill>
                  <a:schemeClr val="tx1"/>
                </a:solidFill>
                <a:latin typeface="Times New Roman" pitchFamily="18" charset="0"/>
                <a:ea typeface="宋体" charset="-122"/>
                <a:cs typeface="+mn-cs"/>
              </a:rPr>
              <a:t>服务器之间，</a:t>
            </a:r>
            <a:r>
              <a:rPr kumimoji="1" lang="en-US" altLang="zh-CN" sz="1200" kern="1200" dirty="0" err="1">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服务器与终端用户之间有多种关联关系，其中一种为</a:t>
            </a:r>
            <a:r>
              <a:rPr kumimoji="1" lang="en-US" altLang="zh-CN" sz="1200" kern="1200" dirty="0">
                <a:solidFill>
                  <a:schemeClr val="tx1"/>
                </a:solidFill>
                <a:latin typeface="Times New Roman" pitchFamily="18" charset="0"/>
                <a:ea typeface="宋体" charset="-122"/>
                <a:cs typeface="+mn-cs"/>
              </a:rPr>
              <a:t>server /client </a:t>
            </a:r>
            <a:r>
              <a:rPr kumimoji="1" lang="zh-CN" altLang="zh-CN" sz="1200" kern="1200" dirty="0">
                <a:solidFill>
                  <a:schemeClr val="tx1"/>
                </a:solidFill>
                <a:latin typeface="Times New Roman" pitchFamily="18" charset="0"/>
                <a:ea typeface="宋体" charset="-122"/>
                <a:cs typeface="+mn-cs"/>
              </a:rPr>
              <a:t>模式。</a:t>
            </a:r>
            <a:endParaRPr kumimoji="1" lang="en-US" altLang="zh-CN" sz="1200" kern="1200" dirty="0">
              <a:solidFill>
                <a:schemeClr val="tx1"/>
              </a:solidFill>
              <a:latin typeface="Times New Roman" pitchFamily="18" charset="0"/>
              <a:ea typeface="宋体"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43</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latin typeface="Times New Roman" pitchFamily="18" charset="0"/>
                <a:ea typeface="宋体" charset="-122"/>
                <a:cs typeface="+mn-cs"/>
              </a:rPr>
              <a:t>随着网络信息化的高速发展，包括金融业，电信业，工业，铁路运输，航空运输业等各行各业对于以太网技术的依赖日益增强。各式各样的应用系统由不同的服务器组成，如电子商务网站由</a:t>
            </a:r>
            <a:r>
              <a:rPr kumimoji="1" lang="en-US" altLang="zh-CN" sz="1200" kern="1200" dirty="0">
                <a:solidFill>
                  <a:schemeClr val="tx1"/>
                </a:solidFill>
                <a:latin typeface="Times New Roman" pitchFamily="18" charset="0"/>
                <a:ea typeface="宋体" charset="-122"/>
                <a:cs typeface="+mn-cs"/>
              </a:rPr>
              <a:t>WEB</a:t>
            </a:r>
            <a:r>
              <a:rPr kumimoji="1" lang="zh-CN" altLang="zh-CN" sz="1200" kern="1200" dirty="0">
                <a:solidFill>
                  <a:schemeClr val="tx1"/>
                </a:solidFill>
                <a:latin typeface="Times New Roman" pitchFamily="18" charset="0"/>
                <a:ea typeface="宋体" charset="-122"/>
                <a:cs typeface="+mn-cs"/>
              </a:rPr>
              <a:t>服务器、认证服务器和数据库服务器组成，</a:t>
            </a:r>
            <a:r>
              <a:rPr kumimoji="1" lang="en-US" altLang="zh-CN" sz="1200" kern="1200" dirty="0">
                <a:solidFill>
                  <a:schemeClr val="tx1"/>
                </a:solidFill>
                <a:latin typeface="Times New Roman" pitchFamily="18" charset="0"/>
                <a:ea typeface="宋体" charset="-122"/>
                <a:cs typeface="+mn-cs"/>
              </a:rPr>
              <a:t>WEB</a:t>
            </a:r>
            <a:r>
              <a:rPr kumimoji="1" lang="zh-CN" altLang="zh-CN" sz="1200" kern="1200" dirty="0">
                <a:solidFill>
                  <a:schemeClr val="tx1"/>
                </a:solidFill>
                <a:latin typeface="Times New Roman" pitchFamily="18" charset="0"/>
                <a:ea typeface="宋体" charset="-122"/>
                <a:cs typeface="+mn-cs"/>
              </a:rPr>
              <a:t>应用要正常运行，必须实时确保</a:t>
            </a:r>
            <a:r>
              <a:rPr kumimoji="1" lang="en-US" altLang="zh-CN" sz="1200" kern="1200" dirty="0">
                <a:solidFill>
                  <a:schemeClr val="tx1"/>
                </a:solidFill>
                <a:latin typeface="Times New Roman" pitchFamily="18" charset="0"/>
                <a:ea typeface="宋体" charset="-122"/>
                <a:cs typeface="+mn-cs"/>
              </a:rPr>
              <a:t>WEB</a:t>
            </a:r>
            <a:r>
              <a:rPr kumimoji="1" lang="zh-CN" altLang="zh-CN" sz="1200" kern="1200" dirty="0">
                <a:solidFill>
                  <a:schemeClr val="tx1"/>
                </a:solidFill>
                <a:latin typeface="Times New Roman" pitchFamily="18" charset="0"/>
                <a:ea typeface="宋体" charset="-122"/>
                <a:cs typeface="+mn-cs"/>
              </a:rPr>
              <a:t>服务器、认证服务器和数据库服务器之间的时钟同步。再比如分布式的云计算系统、实时备份系统、计费系统、网络的安全认证系统甚至基础的网络管理，都强依赖于精确的时间同步。</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2400" dirty="0"/>
              <a:t>经</a:t>
            </a:r>
            <a:r>
              <a:rPr lang="en-US" altLang="zh-CN" sz="2400" dirty="0"/>
              <a:t>CNCERT</a:t>
            </a:r>
            <a:r>
              <a:rPr lang="zh-CN" altLang="zh-CN" sz="2400" dirty="0"/>
              <a:t>监测数据初步分析，互联网上开放</a:t>
            </a:r>
            <a:r>
              <a:rPr lang="en-US" altLang="zh-CN" sz="2400" dirty="0"/>
              <a:t>UDP 123</a:t>
            </a:r>
            <a:r>
              <a:rPr lang="zh-CN" altLang="zh-CN" sz="2400" dirty="0"/>
              <a:t>端口的服务器约有</a:t>
            </a:r>
            <a:r>
              <a:rPr lang="en-US" altLang="zh-CN" sz="2400" dirty="0"/>
              <a:t>80</a:t>
            </a:r>
            <a:r>
              <a:rPr lang="zh-CN" altLang="zh-CN" sz="2400" dirty="0"/>
              <a:t>万台。其中，频繁被请求的服务器约为</a:t>
            </a:r>
            <a:r>
              <a:rPr lang="en-US" altLang="zh-CN" sz="2400" dirty="0"/>
              <a:t>1800</a:t>
            </a:r>
            <a:r>
              <a:rPr lang="zh-CN" altLang="zh-CN" sz="2400" dirty="0"/>
              <a:t>台，粗略计算，若这</a:t>
            </a:r>
            <a:r>
              <a:rPr lang="en-US" altLang="zh-CN" sz="2400" dirty="0"/>
              <a:t>1800</a:t>
            </a:r>
            <a:r>
              <a:rPr lang="zh-CN" altLang="zh-CN" sz="2400" dirty="0"/>
              <a:t>台</a:t>
            </a:r>
            <a:r>
              <a:rPr lang="en-US" altLang="zh-CN" sz="2400" dirty="0"/>
              <a:t>NTP</a:t>
            </a:r>
            <a:r>
              <a:rPr lang="zh-CN" altLang="zh-CN" sz="2400" dirty="0"/>
              <a:t>服务器每台均收到</a:t>
            </a:r>
            <a:r>
              <a:rPr lang="en-US" altLang="zh-CN" sz="2400" dirty="0"/>
              <a:t>1M</a:t>
            </a:r>
            <a:r>
              <a:rPr lang="zh-CN" altLang="zh-CN" sz="2400" dirty="0"/>
              <a:t>的请求流量，总共会反射发出</a:t>
            </a:r>
            <a:r>
              <a:rPr lang="en-US" altLang="zh-CN" sz="2400" dirty="0"/>
              <a:t>360G</a:t>
            </a:r>
            <a:r>
              <a:rPr lang="zh-CN" altLang="zh-CN" sz="2400" dirty="0"/>
              <a:t>的攻击流量，造成互联网严重阻塞。在监测发现的被请求次数最多的前</a:t>
            </a:r>
            <a:r>
              <a:rPr lang="en-US" altLang="zh-CN" sz="2400" dirty="0"/>
              <a:t>50</a:t>
            </a:r>
            <a:r>
              <a:rPr lang="zh-CN" altLang="zh-CN" sz="2400" dirty="0"/>
              <a:t>个</a:t>
            </a:r>
            <a:r>
              <a:rPr lang="en-US" altLang="zh-CN" sz="2400" dirty="0"/>
              <a:t>NTP</a:t>
            </a:r>
            <a:r>
              <a:rPr lang="zh-CN" altLang="zh-CN" sz="2400" dirty="0"/>
              <a:t>服务器，其</a:t>
            </a:r>
            <a:r>
              <a:rPr lang="en-US" altLang="zh-CN" sz="2400" dirty="0"/>
              <a:t>IP</a:t>
            </a:r>
            <a:r>
              <a:rPr lang="zh-CN" altLang="zh-CN" sz="2400" dirty="0"/>
              <a:t>地址主要位于美国（</a:t>
            </a:r>
            <a:r>
              <a:rPr lang="en-US" altLang="zh-CN" sz="2400" dirty="0"/>
              <a:t>56%</a:t>
            </a:r>
            <a:r>
              <a:rPr lang="zh-CN" altLang="zh-CN" sz="2400" dirty="0"/>
              <a:t>）和中国（</a:t>
            </a:r>
            <a:r>
              <a:rPr lang="en-US" altLang="zh-CN" sz="2400" dirty="0"/>
              <a:t>26%</a:t>
            </a:r>
            <a:r>
              <a:rPr lang="zh-CN" altLang="zh-CN" sz="2400" dirty="0"/>
              <a:t>）。</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44</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NTP </a:t>
            </a:r>
            <a:r>
              <a:rPr kumimoji="1" lang="zh-CN" altLang="zh-CN" sz="1200" kern="1200" dirty="0">
                <a:solidFill>
                  <a:schemeClr val="tx1"/>
                </a:solidFill>
                <a:latin typeface="Times New Roman" pitchFamily="18" charset="0"/>
                <a:ea typeface="宋体" charset="-122"/>
                <a:cs typeface="+mn-cs"/>
              </a:rPr>
              <a:t>包含一个</a:t>
            </a:r>
            <a:r>
              <a:rPr kumimoji="1" lang="en-US" altLang="zh-CN" sz="1200" kern="1200" dirty="0">
                <a:solidFill>
                  <a:schemeClr val="tx1"/>
                </a:solidFill>
                <a:latin typeface="Times New Roman" pitchFamily="18" charset="0"/>
                <a:ea typeface="宋体" charset="-122"/>
                <a:cs typeface="+mn-cs"/>
              </a:rPr>
              <a:t> monlist </a:t>
            </a:r>
            <a:r>
              <a:rPr kumimoji="1" lang="zh-CN" altLang="zh-CN" sz="1200" kern="1200" dirty="0">
                <a:solidFill>
                  <a:schemeClr val="tx1"/>
                </a:solidFill>
                <a:latin typeface="Times New Roman" pitchFamily="18" charset="0"/>
                <a:ea typeface="宋体" charset="-122"/>
                <a:cs typeface="+mn-cs"/>
              </a:rPr>
              <a:t>功能，也被成为</a:t>
            </a:r>
            <a:r>
              <a:rPr kumimoji="1" lang="en-US" altLang="zh-CN" sz="1200" kern="1200" dirty="0">
                <a:solidFill>
                  <a:schemeClr val="tx1"/>
                </a:solidFill>
                <a:latin typeface="Times New Roman" pitchFamily="18" charset="0"/>
                <a:ea typeface="宋体" charset="-122"/>
                <a:cs typeface="+mn-cs"/>
              </a:rPr>
              <a:t> MON_GETLIST</a:t>
            </a:r>
            <a:r>
              <a:rPr kumimoji="1" lang="zh-CN" altLang="zh-CN" sz="1200" kern="1200" dirty="0">
                <a:solidFill>
                  <a:schemeClr val="tx1"/>
                </a:solidFill>
                <a:latin typeface="Times New Roman" pitchFamily="18" charset="0"/>
                <a:ea typeface="宋体" charset="-122"/>
                <a:cs typeface="+mn-cs"/>
              </a:rPr>
              <a:t>，主要用于监控</a:t>
            </a:r>
            <a:r>
              <a:rPr kumimoji="1" lang="en-US" altLang="zh-CN" sz="1200" kern="1200" dirty="0">
                <a:solidFill>
                  <a:schemeClr val="tx1"/>
                </a:solidFill>
                <a:latin typeface="Times New Roman" pitchFamily="18" charset="0"/>
                <a:ea typeface="宋体" charset="-122"/>
                <a:cs typeface="+mn-cs"/>
              </a:rPr>
              <a:t> NTP </a:t>
            </a:r>
            <a:r>
              <a:rPr kumimoji="1" lang="zh-CN" altLang="zh-CN" sz="1200" kern="1200" dirty="0">
                <a:solidFill>
                  <a:schemeClr val="tx1"/>
                </a:solidFill>
                <a:latin typeface="Times New Roman" pitchFamily="18" charset="0"/>
                <a:ea typeface="宋体" charset="-122"/>
                <a:cs typeface="+mn-cs"/>
              </a:rPr>
              <a:t>服务器，</a:t>
            </a:r>
            <a:r>
              <a:rPr kumimoji="1" lang="en-US" altLang="zh-CN" sz="1200" kern="1200" dirty="0">
                <a:solidFill>
                  <a:schemeClr val="tx1"/>
                </a:solidFill>
                <a:latin typeface="Times New Roman" pitchFamily="18" charset="0"/>
                <a:ea typeface="宋体" charset="-122"/>
                <a:cs typeface="+mn-cs"/>
              </a:rPr>
              <a:t>NTP </a:t>
            </a:r>
            <a:r>
              <a:rPr kumimoji="1" lang="zh-CN" altLang="zh-CN" sz="1200" kern="1200" dirty="0">
                <a:solidFill>
                  <a:schemeClr val="tx1"/>
                </a:solidFill>
                <a:latin typeface="Times New Roman" pitchFamily="18" charset="0"/>
                <a:ea typeface="宋体" charset="-122"/>
                <a:cs typeface="+mn-cs"/>
              </a:rPr>
              <a:t>服务器响应</a:t>
            </a:r>
            <a:r>
              <a:rPr kumimoji="1" lang="en-US" altLang="zh-CN" sz="1200" kern="1200" dirty="0">
                <a:solidFill>
                  <a:schemeClr val="tx1"/>
                </a:solidFill>
                <a:latin typeface="Times New Roman" pitchFamily="18" charset="0"/>
                <a:ea typeface="宋体" charset="-122"/>
                <a:cs typeface="+mn-cs"/>
              </a:rPr>
              <a:t> monlist </a:t>
            </a:r>
            <a:r>
              <a:rPr kumimoji="1" lang="zh-CN" altLang="zh-CN" sz="1200" kern="1200" dirty="0">
                <a:solidFill>
                  <a:schemeClr val="tx1"/>
                </a:solidFill>
                <a:latin typeface="Times New Roman" pitchFamily="18" charset="0"/>
                <a:ea typeface="宋体" charset="-122"/>
                <a:cs typeface="+mn-cs"/>
              </a:rPr>
              <a:t>后就会返回与</a:t>
            </a:r>
            <a:r>
              <a:rPr kumimoji="1" lang="en-US" altLang="zh-CN" sz="1200" kern="1200" dirty="0">
                <a:solidFill>
                  <a:schemeClr val="tx1"/>
                </a:solidFill>
                <a:latin typeface="Times New Roman" pitchFamily="18" charset="0"/>
                <a:ea typeface="宋体" charset="-122"/>
                <a:cs typeface="+mn-cs"/>
              </a:rPr>
              <a:t> NTP </a:t>
            </a:r>
            <a:r>
              <a:rPr kumimoji="1" lang="zh-CN" altLang="zh-CN" sz="1200" kern="1200" dirty="0">
                <a:solidFill>
                  <a:schemeClr val="tx1"/>
                </a:solidFill>
                <a:latin typeface="Times New Roman" pitchFamily="18" charset="0"/>
                <a:ea typeface="宋体" charset="-122"/>
                <a:cs typeface="+mn-cs"/>
              </a:rPr>
              <a:t>服务器进行过时间同步的最后</a:t>
            </a:r>
            <a:r>
              <a:rPr kumimoji="1" lang="en-US" altLang="zh-CN" sz="1200" kern="1200" dirty="0">
                <a:solidFill>
                  <a:schemeClr val="tx1"/>
                </a:solidFill>
                <a:latin typeface="Times New Roman" pitchFamily="18" charset="0"/>
                <a:ea typeface="宋体" charset="-122"/>
                <a:cs typeface="+mn-cs"/>
              </a:rPr>
              <a:t> 600 </a:t>
            </a:r>
            <a:r>
              <a:rPr kumimoji="1" lang="zh-CN" altLang="zh-CN" sz="1200" kern="1200" dirty="0">
                <a:solidFill>
                  <a:schemeClr val="tx1"/>
                </a:solidFill>
                <a:latin typeface="Times New Roman" pitchFamily="18" charset="0"/>
                <a:ea typeface="宋体" charset="-122"/>
                <a:cs typeface="+mn-cs"/>
              </a:rPr>
              <a:t>个客户端的</a:t>
            </a:r>
            <a:r>
              <a:rPr kumimoji="1" lang="en-US" altLang="zh-CN" sz="1200" kern="1200" dirty="0">
                <a:solidFill>
                  <a:schemeClr val="tx1"/>
                </a:solidFill>
                <a:latin typeface="Times New Roman" pitchFamily="18" charset="0"/>
                <a:ea typeface="宋体" charset="-122"/>
                <a:cs typeface="+mn-cs"/>
              </a:rPr>
              <a:t> IP</a:t>
            </a:r>
            <a:r>
              <a:rPr kumimoji="1" lang="zh-CN" altLang="zh-CN" sz="1200" kern="1200" dirty="0">
                <a:solidFill>
                  <a:schemeClr val="tx1"/>
                </a:solidFill>
                <a:latin typeface="Times New Roman" pitchFamily="18" charset="0"/>
                <a:ea typeface="宋体" charset="-122"/>
                <a:cs typeface="+mn-cs"/>
              </a:rPr>
              <a:t>，响应包按照每</a:t>
            </a:r>
            <a:r>
              <a:rPr kumimoji="1" lang="en-US" altLang="zh-CN" sz="1200" kern="1200" dirty="0">
                <a:solidFill>
                  <a:schemeClr val="tx1"/>
                </a:solidFill>
                <a:latin typeface="Times New Roman" pitchFamily="18" charset="0"/>
                <a:ea typeface="宋体" charset="-122"/>
                <a:cs typeface="+mn-cs"/>
              </a:rPr>
              <a:t> 6 </a:t>
            </a:r>
            <a:r>
              <a:rPr kumimoji="1" lang="zh-CN" altLang="zh-CN" sz="1200" kern="1200" dirty="0">
                <a:solidFill>
                  <a:schemeClr val="tx1"/>
                </a:solidFill>
                <a:latin typeface="Times New Roman" pitchFamily="18" charset="0"/>
                <a:ea typeface="宋体" charset="-122"/>
                <a:cs typeface="+mn-cs"/>
              </a:rPr>
              <a:t>个</a:t>
            </a:r>
            <a:r>
              <a:rPr kumimoji="1" lang="en-US" altLang="zh-CN" sz="1200" kern="1200" dirty="0">
                <a:solidFill>
                  <a:schemeClr val="tx1"/>
                </a:solidFill>
                <a:latin typeface="Times New Roman" pitchFamily="18" charset="0"/>
                <a:ea typeface="宋体" charset="-122"/>
                <a:cs typeface="+mn-cs"/>
              </a:rPr>
              <a:t> IP </a:t>
            </a:r>
            <a:r>
              <a:rPr kumimoji="1" lang="zh-CN" altLang="zh-CN" sz="1200" kern="1200" dirty="0">
                <a:solidFill>
                  <a:schemeClr val="tx1"/>
                </a:solidFill>
                <a:latin typeface="Times New Roman" pitchFamily="18" charset="0"/>
                <a:ea typeface="宋体" charset="-122"/>
                <a:cs typeface="+mn-cs"/>
              </a:rPr>
              <a:t>进行分割，最多有</a:t>
            </a:r>
            <a:r>
              <a:rPr kumimoji="1" lang="en-US" altLang="zh-CN" sz="1200" kern="1200" dirty="0">
                <a:solidFill>
                  <a:schemeClr val="tx1"/>
                </a:solidFill>
                <a:latin typeface="Times New Roman" pitchFamily="18" charset="0"/>
                <a:ea typeface="宋体" charset="-122"/>
                <a:cs typeface="+mn-cs"/>
              </a:rPr>
              <a:t> 100 </a:t>
            </a:r>
            <a:r>
              <a:rPr kumimoji="1" lang="zh-CN" altLang="zh-CN" sz="1200" kern="1200" dirty="0">
                <a:solidFill>
                  <a:schemeClr val="tx1"/>
                </a:solidFill>
                <a:latin typeface="Times New Roman" pitchFamily="18" charset="0"/>
                <a:ea typeface="宋体" charset="-122"/>
                <a:cs typeface="+mn-cs"/>
              </a:rPr>
              <a:t>个响应包。</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27430-A38F-467C-BB6D-37073ED6B444}" type="slidenum">
              <a:rPr lang="zh-CN" altLang="en-US"/>
              <a:pPr/>
              <a:t>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zh-CN" altLang="en-US" dirty="0"/>
              <a:t>分布式口令破解</a:t>
            </a:r>
            <a:r>
              <a:rPr lang="en-US" altLang="zh-CN" dirty="0"/>
              <a:t>: </a:t>
            </a:r>
            <a:r>
              <a:rPr lang="zh-CN" altLang="en-US" dirty="0"/>
              <a:t>严格意义上讲只是一种分布式计算</a:t>
            </a:r>
            <a:r>
              <a:rPr lang="en-US" altLang="zh-CN" dirty="0"/>
              <a:t>,</a:t>
            </a:r>
            <a:r>
              <a:rPr lang="zh-CN" altLang="en-US" dirty="0"/>
              <a:t>而不能算是分布式攻击</a:t>
            </a:r>
            <a:r>
              <a:rPr lang="en-US" altLang="zh-CN" dirty="0"/>
              <a:t>.</a:t>
            </a:r>
          </a:p>
          <a:p>
            <a:r>
              <a:rPr lang="zh-CN" altLang="en-US" dirty="0"/>
              <a:t>分布式扫描呢</a:t>
            </a:r>
            <a:r>
              <a:rPr lang="en-US" altLang="zh-CN" dirty="0"/>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NTP </a:t>
            </a:r>
            <a:r>
              <a:rPr kumimoji="1" lang="zh-CN" altLang="zh-CN" sz="1200" kern="1200" dirty="0">
                <a:solidFill>
                  <a:schemeClr val="tx1"/>
                </a:solidFill>
                <a:latin typeface="Times New Roman" pitchFamily="18" charset="0"/>
                <a:ea typeface="宋体" charset="-122"/>
                <a:cs typeface="+mn-cs"/>
              </a:rPr>
              <a:t>包含一个</a:t>
            </a:r>
            <a:r>
              <a:rPr kumimoji="1" lang="en-US" altLang="zh-CN" sz="1200" kern="1200" dirty="0">
                <a:solidFill>
                  <a:schemeClr val="tx1"/>
                </a:solidFill>
                <a:latin typeface="Times New Roman" pitchFamily="18" charset="0"/>
                <a:ea typeface="宋体" charset="-122"/>
                <a:cs typeface="+mn-cs"/>
              </a:rPr>
              <a:t> monlist </a:t>
            </a:r>
            <a:r>
              <a:rPr kumimoji="1" lang="zh-CN" altLang="zh-CN" sz="1200" kern="1200" dirty="0">
                <a:solidFill>
                  <a:schemeClr val="tx1"/>
                </a:solidFill>
                <a:latin typeface="Times New Roman" pitchFamily="18" charset="0"/>
                <a:ea typeface="宋体" charset="-122"/>
                <a:cs typeface="+mn-cs"/>
              </a:rPr>
              <a:t>功能，也被成为</a:t>
            </a:r>
            <a:r>
              <a:rPr kumimoji="1" lang="en-US" altLang="zh-CN" sz="1200" kern="1200" dirty="0">
                <a:solidFill>
                  <a:schemeClr val="tx1"/>
                </a:solidFill>
                <a:latin typeface="Times New Roman" pitchFamily="18" charset="0"/>
                <a:ea typeface="宋体" charset="-122"/>
                <a:cs typeface="+mn-cs"/>
              </a:rPr>
              <a:t> MON_GETLIST</a:t>
            </a:r>
            <a:r>
              <a:rPr kumimoji="1" lang="zh-CN" altLang="zh-CN" sz="1200" kern="1200" dirty="0">
                <a:solidFill>
                  <a:schemeClr val="tx1"/>
                </a:solidFill>
                <a:latin typeface="Times New Roman" pitchFamily="18" charset="0"/>
                <a:ea typeface="宋体" charset="-122"/>
                <a:cs typeface="+mn-cs"/>
              </a:rPr>
              <a:t>，主要用于监控</a:t>
            </a:r>
            <a:r>
              <a:rPr kumimoji="1" lang="en-US" altLang="zh-CN" sz="1200" kern="1200" dirty="0">
                <a:solidFill>
                  <a:schemeClr val="tx1"/>
                </a:solidFill>
                <a:latin typeface="Times New Roman" pitchFamily="18" charset="0"/>
                <a:ea typeface="宋体" charset="-122"/>
                <a:cs typeface="+mn-cs"/>
              </a:rPr>
              <a:t> NTP </a:t>
            </a:r>
            <a:r>
              <a:rPr kumimoji="1" lang="zh-CN" altLang="zh-CN" sz="1200" kern="1200" dirty="0">
                <a:solidFill>
                  <a:schemeClr val="tx1"/>
                </a:solidFill>
                <a:latin typeface="Times New Roman" pitchFamily="18" charset="0"/>
                <a:ea typeface="宋体" charset="-122"/>
                <a:cs typeface="+mn-cs"/>
              </a:rPr>
              <a:t>服务器，</a:t>
            </a:r>
            <a:r>
              <a:rPr kumimoji="1" lang="en-US" altLang="zh-CN" sz="1200" kern="1200" dirty="0">
                <a:solidFill>
                  <a:schemeClr val="tx1"/>
                </a:solidFill>
                <a:latin typeface="Times New Roman" pitchFamily="18" charset="0"/>
                <a:ea typeface="宋体" charset="-122"/>
                <a:cs typeface="+mn-cs"/>
              </a:rPr>
              <a:t>NTP </a:t>
            </a:r>
            <a:r>
              <a:rPr kumimoji="1" lang="zh-CN" altLang="zh-CN" sz="1200" kern="1200" dirty="0">
                <a:solidFill>
                  <a:schemeClr val="tx1"/>
                </a:solidFill>
                <a:latin typeface="Times New Roman" pitchFamily="18" charset="0"/>
                <a:ea typeface="宋体" charset="-122"/>
                <a:cs typeface="+mn-cs"/>
              </a:rPr>
              <a:t>服务器响应</a:t>
            </a:r>
            <a:r>
              <a:rPr kumimoji="1" lang="en-US" altLang="zh-CN" sz="1200" kern="1200" dirty="0">
                <a:solidFill>
                  <a:schemeClr val="tx1"/>
                </a:solidFill>
                <a:latin typeface="Times New Roman" pitchFamily="18" charset="0"/>
                <a:ea typeface="宋体" charset="-122"/>
                <a:cs typeface="+mn-cs"/>
              </a:rPr>
              <a:t> monlist </a:t>
            </a:r>
            <a:r>
              <a:rPr kumimoji="1" lang="zh-CN" altLang="zh-CN" sz="1200" kern="1200" dirty="0">
                <a:solidFill>
                  <a:schemeClr val="tx1"/>
                </a:solidFill>
                <a:latin typeface="Times New Roman" pitchFamily="18" charset="0"/>
                <a:ea typeface="宋体" charset="-122"/>
                <a:cs typeface="+mn-cs"/>
              </a:rPr>
              <a:t>后就会返回与</a:t>
            </a:r>
            <a:r>
              <a:rPr kumimoji="1" lang="en-US" altLang="zh-CN" sz="1200" kern="1200" dirty="0">
                <a:solidFill>
                  <a:schemeClr val="tx1"/>
                </a:solidFill>
                <a:latin typeface="Times New Roman" pitchFamily="18" charset="0"/>
                <a:ea typeface="宋体" charset="-122"/>
                <a:cs typeface="+mn-cs"/>
              </a:rPr>
              <a:t> NTP </a:t>
            </a:r>
            <a:r>
              <a:rPr kumimoji="1" lang="zh-CN" altLang="zh-CN" sz="1200" kern="1200" dirty="0">
                <a:solidFill>
                  <a:schemeClr val="tx1"/>
                </a:solidFill>
                <a:latin typeface="Times New Roman" pitchFamily="18" charset="0"/>
                <a:ea typeface="宋体" charset="-122"/>
                <a:cs typeface="+mn-cs"/>
              </a:rPr>
              <a:t>服务器进行过时间同步的最后</a:t>
            </a:r>
            <a:r>
              <a:rPr kumimoji="1" lang="en-US" altLang="zh-CN" sz="1200" kern="1200" dirty="0">
                <a:solidFill>
                  <a:schemeClr val="tx1"/>
                </a:solidFill>
                <a:latin typeface="Times New Roman" pitchFamily="18" charset="0"/>
                <a:ea typeface="宋体" charset="-122"/>
                <a:cs typeface="+mn-cs"/>
              </a:rPr>
              <a:t> 600 </a:t>
            </a:r>
            <a:r>
              <a:rPr kumimoji="1" lang="zh-CN" altLang="zh-CN" sz="1200" kern="1200" dirty="0">
                <a:solidFill>
                  <a:schemeClr val="tx1"/>
                </a:solidFill>
                <a:latin typeface="Times New Roman" pitchFamily="18" charset="0"/>
                <a:ea typeface="宋体" charset="-122"/>
                <a:cs typeface="+mn-cs"/>
              </a:rPr>
              <a:t>个客户端的</a:t>
            </a:r>
            <a:r>
              <a:rPr kumimoji="1" lang="en-US" altLang="zh-CN" sz="1200" kern="1200" dirty="0">
                <a:solidFill>
                  <a:schemeClr val="tx1"/>
                </a:solidFill>
                <a:latin typeface="Times New Roman" pitchFamily="18" charset="0"/>
                <a:ea typeface="宋体" charset="-122"/>
                <a:cs typeface="+mn-cs"/>
              </a:rPr>
              <a:t> IP</a:t>
            </a:r>
            <a:r>
              <a:rPr kumimoji="1" lang="zh-CN" altLang="zh-CN" sz="1200" kern="1200" dirty="0">
                <a:solidFill>
                  <a:schemeClr val="tx1"/>
                </a:solidFill>
                <a:latin typeface="Times New Roman" pitchFamily="18" charset="0"/>
                <a:ea typeface="宋体" charset="-122"/>
                <a:cs typeface="+mn-cs"/>
              </a:rPr>
              <a:t>，响应包按照每</a:t>
            </a:r>
            <a:r>
              <a:rPr kumimoji="1" lang="en-US" altLang="zh-CN" sz="1200" kern="1200" dirty="0">
                <a:solidFill>
                  <a:schemeClr val="tx1"/>
                </a:solidFill>
                <a:latin typeface="Times New Roman" pitchFamily="18" charset="0"/>
                <a:ea typeface="宋体" charset="-122"/>
                <a:cs typeface="+mn-cs"/>
              </a:rPr>
              <a:t> 6 </a:t>
            </a:r>
            <a:r>
              <a:rPr kumimoji="1" lang="zh-CN" altLang="zh-CN" sz="1200" kern="1200" dirty="0">
                <a:solidFill>
                  <a:schemeClr val="tx1"/>
                </a:solidFill>
                <a:latin typeface="Times New Roman" pitchFamily="18" charset="0"/>
                <a:ea typeface="宋体" charset="-122"/>
                <a:cs typeface="+mn-cs"/>
              </a:rPr>
              <a:t>个</a:t>
            </a:r>
            <a:r>
              <a:rPr kumimoji="1" lang="en-US" altLang="zh-CN" sz="1200" kern="1200" dirty="0">
                <a:solidFill>
                  <a:schemeClr val="tx1"/>
                </a:solidFill>
                <a:latin typeface="Times New Roman" pitchFamily="18" charset="0"/>
                <a:ea typeface="宋体" charset="-122"/>
                <a:cs typeface="+mn-cs"/>
              </a:rPr>
              <a:t> IP </a:t>
            </a:r>
            <a:r>
              <a:rPr kumimoji="1" lang="zh-CN" altLang="zh-CN" sz="1200" kern="1200" dirty="0">
                <a:solidFill>
                  <a:schemeClr val="tx1"/>
                </a:solidFill>
                <a:latin typeface="Times New Roman" pitchFamily="18" charset="0"/>
                <a:ea typeface="宋体" charset="-122"/>
                <a:cs typeface="+mn-cs"/>
              </a:rPr>
              <a:t>进行分割，最多有</a:t>
            </a:r>
            <a:r>
              <a:rPr kumimoji="1" lang="en-US" altLang="zh-CN" sz="1200" kern="1200" dirty="0">
                <a:solidFill>
                  <a:schemeClr val="tx1"/>
                </a:solidFill>
                <a:latin typeface="Times New Roman" pitchFamily="18" charset="0"/>
                <a:ea typeface="宋体" charset="-122"/>
                <a:cs typeface="+mn-cs"/>
              </a:rPr>
              <a:t> 100 </a:t>
            </a:r>
            <a:r>
              <a:rPr kumimoji="1" lang="zh-CN" altLang="zh-CN" sz="1200" kern="1200" dirty="0">
                <a:solidFill>
                  <a:schemeClr val="tx1"/>
                </a:solidFill>
                <a:latin typeface="Times New Roman" pitchFamily="18" charset="0"/>
                <a:ea typeface="宋体" charset="-122"/>
                <a:cs typeface="+mn-cs"/>
              </a:rPr>
              <a:t>个响应包。</a:t>
            </a:r>
          </a:p>
          <a:p>
            <a:endParaRPr lang="en-US" altLang="zh-CN" dirty="0"/>
          </a:p>
          <a:p>
            <a:r>
              <a:rPr lang="en-US" altLang="zh-CN" dirty="0" err="1"/>
              <a:t>DRDoS</a:t>
            </a:r>
            <a:r>
              <a:rPr lang="zh-CN" altLang="en-US" dirty="0"/>
              <a:t>：</a:t>
            </a:r>
            <a:r>
              <a:rPr lang="en-US" altLang="zh-CN" dirty="0"/>
              <a:t>Distributed Reflection Denial of Service</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46</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kern="1200" dirty="0">
                <a:solidFill>
                  <a:schemeClr val="tx1"/>
                </a:solidFill>
                <a:latin typeface="Times New Roman" pitchFamily="18" charset="0"/>
                <a:ea typeface="宋体" charset="-122"/>
                <a:cs typeface="+mn-cs"/>
              </a:rPr>
              <a:t>CNVD-2014-00082</a:t>
            </a:r>
            <a:r>
              <a:rPr kumimoji="1" lang="zh-CN" altLang="en-US"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2014.1.8</a:t>
            </a:r>
            <a:r>
              <a:rPr kumimoji="1" lang="zh-CN" altLang="en-US" sz="1200" kern="1200" dirty="0">
                <a:solidFill>
                  <a:schemeClr val="tx1"/>
                </a:solidFill>
                <a:latin typeface="Times New Roman" pitchFamily="18" charset="0"/>
                <a:ea typeface="宋体" charset="-122"/>
                <a:cs typeface="+mn-cs"/>
              </a:rPr>
              <a:t>发布，</a:t>
            </a: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中</a:t>
            </a:r>
            <a:r>
              <a:rPr kumimoji="1" lang="en-US" altLang="zh-CN" sz="1200" kern="1200" dirty="0">
                <a:solidFill>
                  <a:schemeClr val="tx1"/>
                </a:solidFill>
                <a:latin typeface="Times New Roman" pitchFamily="18" charset="0"/>
                <a:ea typeface="宋体" charset="-122"/>
                <a:cs typeface="+mn-cs"/>
              </a:rPr>
              <a:t>NTPD</a:t>
            </a:r>
            <a:r>
              <a:rPr kumimoji="1" lang="zh-CN" altLang="zh-CN" sz="1200" kern="1200" dirty="0">
                <a:solidFill>
                  <a:schemeClr val="tx1"/>
                </a:solidFill>
                <a:latin typeface="Times New Roman" pitchFamily="18" charset="0"/>
                <a:ea typeface="宋体" charset="-122"/>
                <a:cs typeface="+mn-cs"/>
              </a:rPr>
              <a:t>中的</a:t>
            </a:r>
            <a:r>
              <a:rPr kumimoji="1" lang="en-US" altLang="zh-CN" sz="1200" kern="1200" dirty="0">
                <a:solidFill>
                  <a:schemeClr val="tx1"/>
                </a:solidFill>
                <a:latin typeface="Times New Roman" pitchFamily="18" charset="0"/>
                <a:ea typeface="宋体" charset="-122"/>
                <a:cs typeface="+mn-cs"/>
              </a:rPr>
              <a:t>monlist(</a:t>
            </a:r>
            <a:r>
              <a:rPr kumimoji="1" lang="en-US" altLang="zh-CN" sz="1200" kern="1200" dirty="0" err="1">
                <a:solidFill>
                  <a:schemeClr val="tx1"/>
                </a:solidFill>
                <a:latin typeface="Times New Roman" pitchFamily="18" charset="0"/>
                <a:ea typeface="宋体" charset="-122"/>
                <a:cs typeface="+mn-cs"/>
              </a:rPr>
              <a:t>ntp_request.c</a:t>
            </a:r>
            <a:r>
              <a:rPr kumimoji="1" lang="en-US" altLang="zh-CN" sz="1200" kern="1200" dirty="0">
                <a:solidFill>
                  <a:schemeClr val="tx1"/>
                </a:solidFill>
                <a:latin typeface="Times New Roman" pitchFamily="18" charset="0"/>
                <a:ea typeface="宋体" charset="-122"/>
                <a:cs typeface="+mn-cs"/>
              </a:rPr>
              <a:t>)</a:t>
            </a:r>
            <a:r>
              <a:rPr kumimoji="1" lang="zh-CN" altLang="zh-CN" sz="1200" kern="1200" dirty="0">
                <a:solidFill>
                  <a:schemeClr val="tx1"/>
                </a:solidFill>
                <a:latin typeface="Times New Roman" pitchFamily="18" charset="0"/>
                <a:ea typeface="宋体" charset="-122"/>
                <a:cs typeface="+mn-cs"/>
              </a:rPr>
              <a:t>功能存在安全漏洞，允许远程攻击者利用漏洞伪造</a:t>
            </a:r>
            <a:r>
              <a:rPr kumimoji="1" lang="en-US" altLang="zh-CN" sz="1200" kern="1200" dirty="0">
                <a:solidFill>
                  <a:schemeClr val="tx1"/>
                </a:solidFill>
                <a:latin typeface="Times New Roman" pitchFamily="18" charset="0"/>
                <a:ea typeface="宋体" charset="-122"/>
                <a:cs typeface="+mn-cs"/>
              </a:rPr>
              <a:t>REQ_MON_GETLIST</a:t>
            </a:r>
            <a:r>
              <a:rPr kumimoji="1" lang="zh-CN" altLang="zh-CN" sz="1200" kern="1200" dirty="0">
                <a:solidFill>
                  <a:schemeClr val="tx1"/>
                </a:solidFill>
                <a:latin typeface="Times New Roman" pitchFamily="18" charset="0"/>
                <a:ea typeface="宋体" charset="-122"/>
                <a:cs typeface="+mn-cs"/>
              </a:rPr>
              <a:t>或</a:t>
            </a:r>
            <a:r>
              <a:rPr kumimoji="1" lang="en-US" altLang="zh-CN" sz="1200" kern="1200" dirty="0">
                <a:solidFill>
                  <a:schemeClr val="tx1"/>
                </a:solidFill>
                <a:latin typeface="Times New Roman" pitchFamily="18" charset="0"/>
                <a:ea typeface="宋体" charset="-122"/>
                <a:cs typeface="+mn-cs"/>
              </a:rPr>
              <a:t>REQ_MON_GETLIST_1</a:t>
            </a:r>
            <a:r>
              <a:rPr kumimoji="1" lang="zh-CN" altLang="zh-CN" sz="1200" kern="1200" dirty="0">
                <a:solidFill>
                  <a:schemeClr val="tx1"/>
                </a:solidFill>
                <a:latin typeface="Times New Roman" pitchFamily="18" charset="0"/>
                <a:ea typeface="宋体" charset="-122"/>
                <a:cs typeface="+mn-cs"/>
              </a:rPr>
              <a:t>请求来放大流量，对目标系统进行拒绝服务攻击。</a:t>
            </a:r>
            <a:endParaRPr kumimoji="1" lang="en-US" altLang="zh-CN" sz="1200" kern="1200" dirty="0">
              <a:solidFill>
                <a:schemeClr val="tx1"/>
              </a:solidFill>
              <a:latin typeface="Times New Roman" pitchFamily="18" charset="0"/>
              <a:ea typeface="宋体" charset="-122"/>
              <a:cs typeface="+mn-cs"/>
            </a:endParaRPr>
          </a:p>
          <a:p>
            <a:endParaRPr kumimoji="1" lang="en-US" altLang="zh-CN" sz="1200" kern="1200" baseline="0" dirty="0">
              <a:solidFill>
                <a:schemeClr val="tx1"/>
              </a:solidFill>
              <a:latin typeface="Times New Roman" pitchFamily="18" charset="0"/>
              <a:ea typeface="宋体" charset="-122"/>
              <a:cs typeface="+mn-cs"/>
            </a:endParaRPr>
          </a:p>
          <a:p>
            <a:r>
              <a:rPr kumimoji="1" lang="zh-CN" altLang="en-US" sz="1200" kern="1200" baseline="0" dirty="0">
                <a:solidFill>
                  <a:schemeClr val="tx1"/>
                </a:solidFill>
                <a:latin typeface="Times New Roman" pitchFamily="18" charset="0"/>
                <a:ea typeface="宋体" charset="-122"/>
                <a:cs typeface="+mn-cs"/>
              </a:rPr>
              <a:t>面对这样的攻击，对于一般只有</a:t>
            </a:r>
            <a:r>
              <a:rPr kumimoji="1" lang="en-US" altLang="zh-CN" sz="1200" kern="1200" baseline="0" dirty="0">
                <a:solidFill>
                  <a:schemeClr val="tx1"/>
                </a:solidFill>
                <a:latin typeface="Times New Roman" pitchFamily="18" charset="0"/>
                <a:ea typeface="宋体" charset="-122"/>
                <a:cs typeface="+mn-cs"/>
              </a:rPr>
              <a:t>10G </a:t>
            </a:r>
            <a:r>
              <a:rPr kumimoji="1" lang="zh-CN" altLang="en-US" sz="1200" kern="1200" baseline="0" dirty="0">
                <a:solidFill>
                  <a:schemeClr val="tx1"/>
                </a:solidFill>
                <a:latin typeface="Times New Roman" pitchFamily="18" charset="0"/>
                <a:ea typeface="宋体" charset="-122"/>
                <a:cs typeface="+mn-cs"/>
              </a:rPr>
              <a:t>接入链路带宽的企业已经毫无招架之力，只能求助于电信运</a:t>
            </a:r>
          </a:p>
          <a:p>
            <a:r>
              <a:rPr kumimoji="1" lang="zh-CN" altLang="en-US" sz="1200" kern="1200" baseline="0" dirty="0">
                <a:solidFill>
                  <a:schemeClr val="tx1"/>
                </a:solidFill>
                <a:latin typeface="Times New Roman" pitchFamily="18" charset="0"/>
                <a:ea typeface="宋体" charset="-122"/>
                <a:cs typeface="+mn-cs"/>
              </a:rPr>
              <a:t>营商，但电信运营商也难于有效应对。比如，国外针对</a:t>
            </a:r>
            <a:r>
              <a:rPr kumimoji="1" lang="en-US" altLang="zh-CN" sz="1200" kern="1200" baseline="0" dirty="0" err="1">
                <a:solidFill>
                  <a:schemeClr val="tx1"/>
                </a:solidFill>
                <a:latin typeface="Times New Roman" pitchFamily="18" charset="0"/>
                <a:ea typeface="宋体" charset="-122"/>
                <a:cs typeface="+mn-cs"/>
              </a:rPr>
              <a:t>Spamhous</a:t>
            </a:r>
            <a:r>
              <a:rPr kumimoji="1" lang="en-US" altLang="zh-CN" sz="1200" kern="1200" baseline="0" dirty="0">
                <a:solidFill>
                  <a:schemeClr val="tx1"/>
                </a:solidFill>
                <a:latin typeface="Times New Roman" pitchFamily="18" charset="0"/>
                <a:ea typeface="宋体" charset="-122"/>
                <a:cs typeface="+mn-cs"/>
              </a:rPr>
              <a:t> </a:t>
            </a:r>
            <a:r>
              <a:rPr kumimoji="1" lang="zh-CN" altLang="en-US" sz="1200" kern="1200" baseline="0" dirty="0">
                <a:solidFill>
                  <a:schemeClr val="tx1"/>
                </a:solidFill>
                <a:latin typeface="Times New Roman" pitchFamily="18" charset="0"/>
                <a:ea typeface="宋体" charset="-122"/>
                <a:cs typeface="+mn-cs"/>
              </a:rPr>
              <a:t>发生的</a:t>
            </a:r>
            <a:r>
              <a:rPr kumimoji="1" lang="en-US" altLang="zh-CN" sz="1200" kern="1200" baseline="0" dirty="0" err="1">
                <a:solidFill>
                  <a:schemeClr val="tx1"/>
                </a:solidFill>
                <a:latin typeface="Times New Roman" pitchFamily="18" charset="0"/>
                <a:ea typeface="宋体" charset="-122"/>
                <a:cs typeface="+mn-cs"/>
              </a:rPr>
              <a:t>DDoS</a:t>
            </a:r>
            <a:r>
              <a:rPr kumimoji="1" lang="en-US" altLang="zh-CN" sz="1200" kern="1200" baseline="0" dirty="0">
                <a:solidFill>
                  <a:schemeClr val="tx1"/>
                </a:solidFill>
                <a:latin typeface="Times New Roman" pitchFamily="18" charset="0"/>
                <a:ea typeface="宋体" charset="-122"/>
                <a:cs typeface="+mn-cs"/>
              </a:rPr>
              <a:t> </a:t>
            </a:r>
            <a:r>
              <a:rPr kumimoji="1" lang="zh-CN" altLang="en-US" sz="1200" kern="1200" baseline="0" dirty="0">
                <a:solidFill>
                  <a:schemeClr val="tx1"/>
                </a:solidFill>
                <a:latin typeface="Times New Roman" pitchFamily="18" charset="0"/>
                <a:ea typeface="宋体" charset="-122"/>
                <a:cs typeface="+mn-cs"/>
              </a:rPr>
              <a:t>攻击，就使</a:t>
            </a:r>
            <a:r>
              <a:rPr kumimoji="1" lang="en-US" altLang="zh-CN" sz="1200" kern="1200" baseline="0" dirty="0" err="1">
                <a:solidFill>
                  <a:schemeClr val="tx1"/>
                </a:solidFill>
                <a:latin typeface="Times New Roman" pitchFamily="18" charset="0"/>
                <a:ea typeface="宋体" charset="-122"/>
                <a:cs typeface="+mn-cs"/>
              </a:rPr>
              <a:t>Spamhous</a:t>
            </a:r>
            <a:r>
              <a:rPr kumimoji="1" lang="en-US" altLang="zh-CN" sz="1200" kern="1200" baseline="0" dirty="0">
                <a:solidFill>
                  <a:schemeClr val="tx1"/>
                </a:solidFill>
                <a:latin typeface="Times New Roman" pitchFamily="18" charset="0"/>
                <a:ea typeface="宋体" charset="-122"/>
                <a:cs typeface="+mn-cs"/>
              </a:rPr>
              <a:t> </a:t>
            </a:r>
            <a:r>
              <a:rPr kumimoji="1" lang="zh-CN" altLang="en-US" sz="1200" kern="1200" baseline="0" dirty="0">
                <a:solidFill>
                  <a:schemeClr val="tx1"/>
                </a:solidFill>
                <a:latin typeface="Times New Roman" pitchFamily="18" charset="0"/>
                <a:ea typeface="宋体" charset="-122"/>
                <a:cs typeface="+mn-cs"/>
              </a:rPr>
              <a:t>和</a:t>
            </a:r>
            <a:r>
              <a:rPr kumimoji="1" lang="en-US" altLang="zh-CN" sz="1200" kern="1200" baseline="0" dirty="0" err="1">
                <a:solidFill>
                  <a:schemeClr val="tx1"/>
                </a:solidFill>
                <a:latin typeface="Times New Roman" pitchFamily="18" charset="0"/>
                <a:ea typeface="宋体" charset="-122"/>
                <a:cs typeface="+mn-cs"/>
              </a:rPr>
              <a:t>CloudFlare</a:t>
            </a:r>
            <a:r>
              <a:rPr kumimoji="1" lang="en-US" altLang="zh-CN" sz="1200" kern="1200" baseline="0" dirty="0">
                <a:solidFill>
                  <a:schemeClr val="tx1"/>
                </a:solidFill>
                <a:latin typeface="Times New Roman" pitchFamily="18" charset="0"/>
                <a:ea typeface="宋体" charset="-122"/>
                <a:cs typeface="+mn-cs"/>
              </a:rPr>
              <a:t> </a:t>
            </a:r>
            <a:r>
              <a:rPr kumimoji="1" lang="zh-CN" altLang="en-US" sz="1200" kern="1200" baseline="0" dirty="0">
                <a:solidFill>
                  <a:schemeClr val="tx1"/>
                </a:solidFill>
                <a:latin typeface="Times New Roman" pitchFamily="18" charset="0"/>
                <a:ea typeface="宋体" charset="-122"/>
                <a:cs typeface="+mn-cs"/>
              </a:rPr>
              <a:t>一败涂地。</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47</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zh-CN" sz="1200" kern="1200" dirty="0">
                <a:solidFill>
                  <a:schemeClr val="tx1"/>
                </a:solidFill>
                <a:latin typeface="Times New Roman" pitchFamily="18" charset="0"/>
                <a:ea typeface="宋体" charset="-122"/>
                <a:cs typeface="+mn-cs"/>
              </a:rPr>
              <a:t>中国电信检查了其骨干网所有核心路由器的</a:t>
            </a: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配置，并发现有部分接入侧路由器已受到过</a:t>
            </a:r>
            <a:r>
              <a:rPr kumimoji="1" lang="en-US" altLang="zh-CN" sz="1200" kern="1200" dirty="0">
                <a:solidFill>
                  <a:schemeClr val="tx1"/>
                </a:solidFill>
                <a:latin typeface="Times New Roman" pitchFamily="18" charset="0"/>
                <a:ea typeface="宋体" charset="-122"/>
                <a:cs typeface="+mn-cs"/>
              </a:rPr>
              <a:t>NTP </a:t>
            </a:r>
            <a:r>
              <a:rPr kumimoji="1" lang="en-US" altLang="zh-CN" sz="1200" kern="1200" dirty="0" err="1">
                <a:solidFill>
                  <a:schemeClr val="tx1"/>
                </a:solidFill>
                <a:latin typeface="Times New Roman" pitchFamily="18" charset="0"/>
                <a:ea typeface="宋体" charset="-122"/>
                <a:cs typeface="+mn-cs"/>
              </a:rPr>
              <a:t>DRDoS</a:t>
            </a:r>
            <a:r>
              <a:rPr kumimoji="1" lang="zh-CN" altLang="zh-CN" sz="1200" kern="1200" dirty="0">
                <a:solidFill>
                  <a:schemeClr val="tx1"/>
                </a:solidFill>
                <a:latin typeface="Times New Roman" pitchFamily="18" charset="0"/>
                <a:ea typeface="宋体" charset="-122"/>
                <a:cs typeface="+mn-cs"/>
              </a:rPr>
              <a:t>攻击。</a:t>
            </a:r>
            <a:r>
              <a:rPr kumimoji="1" lang="en-US" altLang="zh-CN" sz="1200" kern="1200" dirty="0">
                <a:solidFill>
                  <a:schemeClr val="tx1"/>
                </a:solidFill>
                <a:latin typeface="Times New Roman" pitchFamily="18" charset="0"/>
                <a:ea typeface="宋体" charset="-122"/>
                <a:cs typeface="+mn-cs"/>
              </a:rPr>
              <a:t>2014.2</a:t>
            </a:r>
            <a:r>
              <a:rPr kumimoji="1" lang="zh-CN" altLang="zh-CN" sz="1200" kern="1200" dirty="0">
                <a:solidFill>
                  <a:schemeClr val="tx1"/>
                </a:solidFill>
                <a:latin typeface="Times New Roman" pitchFamily="18" charset="0"/>
                <a:ea typeface="宋体" charset="-122"/>
                <a:cs typeface="+mn-cs"/>
              </a:rPr>
              <a:t>月初，中国电信开始在国际出入口和互联互通层面对</a:t>
            </a: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流量进行整体调控，其国际出入口的</a:t>
            </a: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流量从</a:t>
            </a:r>
            <a:r>
              <a:rPr kumimoji="1" lang="en-US" altLang="zh-CN" sz="1200" kern="1200" dirty="0">
                <a:solidFill>
                  <a:schemeClr val="tx1"/>
                </a:solidFill>
                <a:latin typeface="Times New Roman" pitchFamily="18" charset="0"/>
                <a:ea typeface="宋体" charset="-122"/>
                <a:cs typeface="+mn-cs"/>
              </a:rPr>
              <a:t>300G</a:t>
            </a:r>
            <a:r>
              <a:rPr kumimoji="1" lang="zh-CN" altLang="zh-CN" sz="1200" kern="1200" dirty="0">
                <a:solidFill>
                  <a:schemeClr val="tx1"/>
                </a:solidFill>
                <a:latin typeface="Times New Roman" pitchFamily="18" charset="0"/>
                <a:ea typeface="宋体" charset="-122"/>
                <a:cs typeface="+mn-cs"/>
              </a:rPr>
              <a:t>降低到几十</a:t>
            </a:r>
            <a:r>
              <a:rPr kumimoji="1" lang="en-US" altLang="zh-CN" sz="1200" kern="1200" dirty="0">
                <a:solidFill>
                  <a:schemeClr val="tx1"/>
                </a:solidFill>
                <a:latin typeface="Times New Roman" pitchFamily="18" charset="0"/>
                <a:ea typeface="宋体" charset="-122"/>
                <a:cs typeface="+mn-cs"/>
              </a:rPr>
              <a:t>G</a:t>
            </a:r>
            <a:r>
              <a:rPr kumimoji="1" lang="zh-CN" altLang="zh-CN" sz="1200" kern="1200" dirty="0">
                <a:solidFill>
                  <a:schemeClr val="tx1"/>
                </a:solidFill>
                <a:latin typeface="Times New Roman" pitchFamily="18" charset="0"/>
                <a:ea typeface="宋体" charset="-122"/>
                <a:cs typeface="+mn-cs"/>
              </a:rPr>
              <a:t>，效果明显，有效减少了国外对我国内的</a:t>
            </a:r>
            <a:r>
              <a:rPr kumimoji="1" lang="en-US" altLang="zh-CN" sz="1200" kern="1200" dirty="0">
                <a:solidFill>
                  <a:schemeClr val="tx1"/>
                </a:solidFill>
                <a:latin typeface="Times New Roman" pitchFamily="18" charset="0"/>
                <a:ea typeface="宋体" charset="-122"/>
                <a:cs typeface="+mn-cs"/>
              </a:rPr>
              <a:t>NTP</a:t>
            </a:r>
            <a:r>
              <a:rPr kumimoji="1" lang="zh-CN" altLang="zh-CN" sz="1200" kern="1200" dirty="0">
                <a:solidFill>
                  <a:schemeClr val="tx1"/>
                </a:solidFill>
                <a:latin typeface="Times New Roman" pitchFamily="18" charset="0"/>
                <a:ea typeface="宋体" charset="-122"/>
                <a:cs typeface="+mn-cs"/>
              </a:rPr>
              <a:t>反射攻击。</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48</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所用到的主要协议还有：</a:t>
            </a:r>
            <a:r>
              <a:rPr kumimoji="1" lang="en-US" altLang="zh-CN" sz="1200" kern="1200" dirty="0">
                <a:solidFill>
                  <a:schemeClr val="tx1"/>
                </a:solidFill>
                <a:latin typeface="Times New Roman" pitchFamily="18" charset="0"/>
                <a:ea typeface="宋体" charset="-122"/>
                <a:cs typeface="+mn-cs"/>
              </a:rPr>
              <a:t>SSDP</a:t>
            </a:r>
            <a:r>
              <a:rPr kumimoji="1" lang="zh-CN" altLang="zh-CN"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Simple Service Discovery Protocol </a:t>
            </a:r>
            <a:r>
              <a:rPr kumimoji="1" lang="zh-CN" altLang="zh-CN" sz="1200" kern="1200" dirty="0">
                <a:solidFill>
                  <a:schemeClr val="tx1"/>
                </a:solidFill>
                <a:latin typeface="Times New Roman" pitchFamily="18" charset="0"/>
                <a:ea typeface="宋体" charset="-122"/>
                <a:cs typeface="+mn-cs"/>
              </a:rPr>
              <a:t>简单服务发现协议）、</a:t>
            </a:r>
            <a:r>
              <a:rPr kumimoji="1" lang="en-US" altLang="zh-CN" sz="1200" u="sng" kern="1200" dirty="0">
                <a:solidFill>
                  <a:schemeClr val="tx1"/>
                </a:solidFill>
                <a:latin typeface="Times New Roman" pitchFamily="18" charset="0"/>
                <a:ea typeface="宋体" charset="-122"/>
                <a:cs typeface="+mn-cs"/>
                <a:hlinkClick r:id="rId3"/>
              </a:rPr>
              <a:t>GENA</a:t>
            </a:r>
            <a:r>
              <a:rPr kumimoji="1" lang="zh-CN" altLang="zh-CN"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Generic Event Notification Architecture </a:t>
            </a:r>
            <a:r>
              <a:rPr kumimoji="1" lang="zh-CN" altLang="zh-CN" sz="1200" kern="1200" dirty="0">
                <a:solidFill>
                  <a:schemeClr val="tx1"/>
                </a:solidFill>
                <a:latin typeface="Times New Roman" pitchFamily="18" charset="0"/>
                <a:ea typeface="宋体" charset="-122"/>
                <a:cs typeface="+mn-cs"/>
              </a:rPr>
              <a:t>通用事件通知结构）、</a:t>
            </a:r>
            <a:r>
              <a:rPr kumimoji="1" lang="en-US" altLang="zh-CN" sz="1200" kern="1200" dirty="0">
                <a:solidFill>
                  <a:schemeClr val="tx1"/>
                </a:solidFill>
                <a:latin typeface="Times New Roman" pitchFamily="18" charset="0"/>
                <a:ea typeface="宋体" charset="-122"/>
                <a:cs typeface="+mn-cs"/>
              </a:rPr>
              <a:t>SOAP</a:t>
            </a:r>
            <a:r>
              <a:rPr kumimoji="1" lang="zh-CN" altLang="zh-CN"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Simple Object Access Protocol </a:t>
            </a:r>
            <a:r>
              <a:rPr kumimoji="1" lang="en-US" altLang="zh-CN" sz="1200" u="sng" kern="1200" dirty="0" err="1">
                <a:solidFill>
                  <a:schemeClr val="tx1"/>
                </a:solidFill>
                <a:latin typeface="Times New Roman" pitchFamily="18" charset="0"/>
                <a:ea typeface="宋体" charset="-122"/>
                <a:cs typeface="+mn-cs"/>
                <a:hlinkClick r:id="rId4"/>
              </a:rPr>
              <a:t>简单对象访问协议</a:t>
            </a:r>
            <a:r>
              <a:rPr kumimoji="1" lang="zh-CN" altLang="zh-CN"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XML</a:t>
            </a:r>
            <a:r>
              <a:rPr kumimoji="1" lang="zh-CN" altLang="zh-CN" sz="1200" kern="1200" dirty="0">
                <a:solidFill>
                  <a:schemeClr val="tx1"/>
                </a:solidFill>
                <a:latin typeface="Times New Roman" pitchFamily="18" charset="0"/>
                <a:ea typeface="宋体" charset="-122"/>
                <a:cs typeface="+mn-cs"/>
              </a:rPr>
              <a:t>（</a:t>
            </a:r>
            <a:r>
              <a:rPr kumimoji="1" lang="en-US" altLang="zh-CN" sz="1200" kern="1200" dirty="0">
                <a:solidFill>
                  <a:schemeClr val="tx1"/>
                </a:solidFill>
                <a:latin typeface="Times New Roman" pitchFamily="18" charset="0"/>
                <a:ea typeface="宋体" charset="-122"/>
                <a:cs typeface="+mn-cs"/>
              </a:rPr>
              <a:t>Extensible Markup Language </a:t>
            </a:r>
            <a:r>
              <a:rPr kumimoji="1" lang="zh-CN" altLang="zh-CN" sz="1200" kern="1200" dirty="0">
                <a:solidFill>
                  <a:schemeClr val="tx1"/>
                </a:solidFill>
                <a:latin typeface="Times New Roman" pitchFamily="18" charset="0"/>
                <a:ea typeface="宋体" charset="-122"/>
                <a:cs typeface="+mn-cs"/>
              </a:rPr>
              <a:t>可扩张</a:t>
            </a:r>
            <a:r>
              <a:rPr kumimoji="1" lang="en-US" altLang="zh-CN" sz="1200" u="sng" kern="1200" dirty="0" err="1">
                <a:solidFill>
                  <a:schemeClr val="tx1"/>
                </a:solidFill>
                <a:latin typeface="Times New Roman" pitchFamily="18" charset="0"/>
                <a:ea typeface="宋体" charset="-122"/>
                <a:cs typeface="+mn-cs"/>
                <a:hlinkClick r:id="rId5"/>
              </a:rPr>
              <a:t>标记语言</a:t>
            </a:r>
            <a:r>
              <a:rPr kumimoji="1" lang="zh-CN" altLang="zh-CN" sz="1200" kern="1200" dirty="0">
                <a:solidFill>
                  <a:schemeClr val="tx1"/>
                </a:solidFill>
                <a:latin typeface="Times New Roman" pitchFamily="18" charset="0"/>
                <a:ea typeface="宋体" charset="-122"/>
                <a:cs typeface="+mn-cs"/>
              </a:rPr>
              <a:t>）。采用</a:t>
            </a:r>
            <a:r>
              <a:rPr kumimoji="1" lang="en-US" altLang="zh-CN" sz="1200" kern="1200" dirty="0">
                <a:solidFill>
                  <a:schemeClr val="tx1"/>
                </a:solidFill>
                <a:latin typeface="Times New Roman" pitchFamily="18" charset="0"/>
                <a:ea typeface="宋体" charset="-122"/>
                <a:cs typeface="+mn-cs"/>
              </a:rPr>
              <a:t>IP</a:t>
            </a:r>
            <a:r>
              <a:rPr kumimoji="1" lang="zh-CN" altLang="zh-CN" sz="1200" kern="1200" dirty="0">
                <a:solidFill>
                  <a:schemeClr val="tx1"/>
                </a:solidFill>
                <a:latin typeface="Times New Roman" pitchFamily="18" charset="0"/>
                <a:ea typeface="宋体" charset="-122"/>
                <a:cs typeface="+mn-cs"/>
              </a:rPr>
              <a:t>协议来保证</a:t>
            </a: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独立与网络传输的物理介质，</a:t>
            </a:r>
            <a:r>
              <a:rPr kumimoji="1" lang="en-US" altLang="zh-CN" sz="1200" kern="1200" dirty="0">
                <a:solidFill>
                  <a:schemeClr val="tx1"/>
                </a:solidFill>
                <a:latin typeface="Times New Roman" pitchFamily="18" charset="0"/>
                <a:ea typeface="宋体" charset="-122"/>
                <a:cs typeface="+mn-cs"/>
              </a:rPr>
              <a:t>SOAP</a:t>
            </a:r>
            <a:r>
              <a:rPr kumimoji="1" lang="zh-CN" altLang="zh-CN" sz="1200" kern="1200" dirty="0">
                <a:solidFill>
                  <a:schemeClr val="tx1"/>
                </a:solidFill>
                <a:latin typeface="Times New Roman" pitchFamily="18" charset="0"/>
                <a:ea typeface="宋体" charset="-122"/>
                <a:cs typeface="+mn-cs"/>
              </a:rPr>
              <a:t>协议来保证</a:t>
            </a: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设备具有互操作能力，</a:t>
            </a:r>
            <a:r>
              <a:rPr kumimoji="1" lang="en-US" altLang="zh-CN" sz="1200" kern="1200" dirty="0">
                <a:solidFill>
                  <a:schemeClr val="tx1"/>
                </a:solidFill>
                <a:latin typeface="Times New Roman" pitchFamily="18" charset="0"/>
                <a:ea typeface="宋体" charset="-122"/>
                <a:cs typeface="+mn-cs"/>
              </a:rPr>
              <a:t>XML</a:t>
            </a:r>
            <a:r>
              <a:rPr kumimoji="1" lang="zh-CN" altLang="zh-CN" sz="1200" kern="1200" dirty="0">
                <a:solidFill>
                  <a:schemeClr val="tx1"/>
                </a:solidFill>
                <a:latin typeface="Times New Roman" pitchFamily="18" charset="0"/>
                <a:ea typeface="宋体" charset="-122"/>
                <a:cs typeface="+mn-cs"/>
              </a:rPr>
              <a:t>来对设备和服务进行统一的描述，</a:t>
            </a:r>
            <a:r>
              <a:rPr kumimoji="1" lang="en-US" altLang="zh-CN" sz="1200" kern="1200" dirty="0">
                <a:solidFill>
                  <a:schemeClr val="tx1"/>
                </a:solidFill>
                <a:latin typeface="Times New Roman" pitchFamily="18" charset="0"/>
                <a:ea typeface="宋体" charset="-122"/>
                <a:cs typeface="+mn-cs"/>
              </a:rPr>
              <a:t>HTTP</a:t>
            </a:r>
            <a:r>
              <a:rPr kumimoji="1" lang="zh-CN" altLang="zh-CN" sz="1200" kern="1200" dirty="0">
                <a:solidFill>
                  <a:schemeClr val="tx1"/>
                </a:solidFill>
                <a:latin typeface="Times New Roman" pitchFamily="18" charset="0"/>
                <a:ea typeface="宋体" charset="-122"/>
                <a:cs typeface="+mn-cs"/>
              </a:rPr>
              <a:t>协议来进行</a:t>
            </a: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设备的信息交互。采用这些现存的、广泛应用的协议能减少开发</a:t>
            </a: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设备的工作量，使</a:t>
            </a:r>
            <a:r>
              <a:rPr kumimoji="1" lang="en-US" altLang="zh-CN" sz="1200" kern="1200" dirty="0">
                <a:solidFill>
                  <a:schemeClr val="tx1"/>
                </a:solidFill>
                <a:latin typeface="Times New Roman" pitchFamily="18" charset="0"/>
                <a:ea typeface="宋体" charset="-122"/>
                <a:cs typeface="+mn-cs"/>
              </a:rPr>
              <a:t>UPnP</a:t>
            </a:r>
            <a:r>
              <a:rPr kumimoji="1" lang="zh-CN" altLang="zh-CN" sz="1200" kern="1200" dirty="0">
                <a:solidFill>
                  <a:schemeClr val="tx1"/>
                </a:solidFill>
                <a:latin typeface="Times New Roman" pitchFamily="18" charset="0"/>
                <a:ea typeface="宋体" charset="-122"/>
                <a:cs typeface="+mn-cs"/>
              </a:rPr>
              <a:t>设备更好地融入现有网络。</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52</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baseline="0" dirty="0">
                <a:solidFill>
                  <a:schemeClr val="tx1"/>
                </a:solidFill>
                <a:latin typeface="Times New Roman" pitchFamily="18" charset="0"/>
                <a:ea typeface="宋体" charset="-122"/>
                <a:cs typeface="+mn-cs"/>
              </a:rPr>
              <a:t>2014</a:t>
            </a:r>
            <a:r>
              <a:rPr kumimoji="1" lang="zh-CN" altLang="en-US" sz="1200" kern="1200" baseline="0" dirty="0">
                <a:solidFill>
                  <a:schemeClr val="tx1"/>
                </a:solidFill>
                <a:latin typeface="Times New Roman" pitchFamily="18" charset="0"/>
                <a:ea typeface="宋体" charset="-122"/>
                <a:cs typeface="+mn-cs"/>
              </a:rPr>
              <a:t>绿盟科技</a:t>
            </a:r>
            <a:r>
              <a:rPr kumimoji="1" lang="en-US" altLang="zh-CN" sz="1200" kern="1200" baseline="0" dirty="0" err="1">
                <a:solidFill>
                  <a:schemeClr val="tx1"/>
                </a:solidFill>
                <a:latin typeface="Times New Roman" pitchFamily="18" charset="0"/>
                <a:ea typeface="宋体" charset="-122"/>
                <a:cs typeface="+mn-cs"/>
              </a:rPr>
              <a:t>DDoS</a:t>
            </a:r>
            <a:r>
              <a:rPr kumimoji="1" lang="zh-CN" altLang="en-US" sz="1200" kern="1200" baseline="0" dirty="0">
                <a:solidFill>
                  <a:schemeClr val="tx1"/>
                </a:solidFill>
                <a:latin typeface="Times New Roman" pitchFamily="18" charset="0"/>
                <a:ea typeface="宋体" charset="-122"/>
                <a:cs typeface="+mn-cs"/>
              </a:rPr>
              <a:t>威胁报告 </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58</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296D1-E5AE-4B9D-879B-9C26B33FA9CE}" type="slidenum">
              <a:rPr lang="zh-CN" altLang="en-US"/>
              <a:pPr/>
              <a:t>69</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32901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296D1-E5AE-4B9D-879B-9C26B33FA9CE}" type="slidenum">
              <a:rPr lang="zh-CN" altLang="en-US"/>
              <a:pPr/>
              <a:t>71</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328387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E201A136-95BA-4CBC-B928-9C3DF254089F}" type="slidenum">
              <a:rPr lang="zh-CN" altLang="en-US"/>
              <a:pPr/>
              <a:t>72</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61A8FC5-1506-42EA-943F-F0A836068969}" type="slidenum">
              <a:rPr lang="zh-CN" altLang="en-US"/>
              <a:pPr/>
              <a:t>73</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3A82A1FD-ED91-4379-BE2F-422A372D5E9F}" type="slidenum">
              <a:rPr lang="zh-CN" altLang="en-US"/>
              <a:pPr/>
              <a:t>74</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r>
              <a:rPr lang="zh-CN" altLang="en-US" dirty="0">
                <a:latin typeface="宋体" pitchFamily="2" charset="-122"/>
              </a:rPr>
              <a:t>特大型的</a:t>
            </a:r>
            <a:r>
              <a:rPr lang="en-US" altLang="zh-CN" dirty="0"/>
              <a:t>ICMP</a:t>
            </a:r>
            <a:r>
              <a:rPr lang="zh-CN" altLang="en-US" dirty="0">
                <a:latin typeface="宋体" pitchFamily="2" charset="-122"/>
              </a:rPr>
              <a:t>和</a:t>
            </a:r>
            <a:r>
              <a:rPr lang="en-US" altLang="zh-CN" dirty="0"/>
              <a:t>UDP</a:t>
            </a:r>
            <a:r>
              <a:rPr lang="zh-CN" altLang="en-US" dirty="0">
                <a:latin typeface="宋体" pitchFamily="2" charset="-122"/>
              </a:rPr>
              <a:t>数据包。正常的</a:t>
            </a:r>
            <a:r>
              <a:rPr lang="en-US" altLang="zh-CN" dirty="0"/>
              <a:t>UDP</a:t>
            </a:r>
            <a:r>
              <a:rPr lang="zh-CN" altLang="en-US" dirty="0">
                <a:latin typeface="宋体" pitchFamily="2" charset="-122"/>
              </a:rPr>
              <a:t>会话一般都使用小的</a:t>
            </a:r>
            <a:r>
              <a:rPr lang="en-US" altLang="zh-CN" dirty="0"/>
              <a:t>UDP</a:t>
            </a:r>
            <a:r>
              <a:rPr lang="zh-CN" altLang="en-US" dirty="0">
                <a:latin typeface="宋体" pitchFamily="2" charset="-122"/>
              </a:rPr>
              <a:t>包，通常有效数据内容不超过</a:t>
            </a:r>
            <a:r>
              <a:rPr lang="en-US" altLang="zh-CN" dirty="0"/>
              <a:t>10</a:t>
            </a:r>
            <a:r>
              <a:rPr lang="zh-CN" altLang="en-US" dirty="0">
                <a:latin typeface="宋体" pitchFamily="2" charset="-122"/>
              </a:rPr>
              <a:t>字节。正常的</a:t>
            </a:r>
            <a:r>
              <a:rPr lang="en-US" altLang="zh-CN" dirty="0"/>
              <a:t>ICMP</a:t>
            </a:r>
            <a:r>
              <a:rPr lang="zh-CN" altLang="en-US" dirty="0">
                <a:latin typeface="宋体" pitchFamily="2" charset="-122"/>
              </a:rPr>
              <a:t>消息长度在</a:t>
            </a:r>
            <a:r>
              <a:rPr lang="en-US" altLang="zh-CN" dirty="0"/>
              <a:t>64</a:t>
            </a:r>
            <a:r>
              <a:rPr lang="zh-CN" altLang="en-US" dirty="0">
                <a:latin typeface="宋体" pitchFamily="2" charset="-122"/>
              </a:rPr>
              <a:t>到</a:t>
            </a:r>
            <a:r>
              <a:rPr lang="en-US" altLang="zh-CN" dirty="0"/>
              <a:t>128</a:t>
            </a:r>
            <a:r>
              <a:rPr lang="zh-CN" altLang="en-US" dirty="0">
                <a:latin typeface="宋体" pitchFamily="2" charset="-122"/>
              </a:rPr>
              <a:t>字节之间。那些长度明显大得多的数据包很有可能就是</a:t>
            </a:r>
            <a:r>
              <a:rPr lang="en-US" altLang="zh-CN" dirty="0" err="1"/>
              <a:t>DDoS</a:t>
            </a:r>
            <a:r>
              <a:rPr lang="zh-CN" altLang="en-US" dirty="0">
                <a:latin typeface="宋体" pitchFamily="2" charset="-122"/>
              </a:rPr>
              <a:t>攻击控制信息，主要含有加密后的目标地址和一些命令选项。一旦捕获到（没有经过伪造的）控制信息，</a:t>
            </a:r>
            <a:r>
              <a:rPr lang="en-US" altLang="zh-CN" dirty="0" err="1"/>
              <a:t>DDoS</a:t>
            </a:r>
            <a:r>
              <a:rPr lang="zh-CN" altLang="en-US" dirty="0">
                <a:latin typeface="宋体" pitchFamily="2" charset="-122"/>
              </a:rPr>
              <a:t>服务器的位置就暴露出来了，因为控制信息数据包的目标地址是没有伪造的。</a:t>
            </a:r>
            <a:r>
              <a:rPr lang="zh-CN" altLang="en-US" dirty="0"/>
              <a:t> </a:t>
            </a:r>
          </a:p>
          <a:p>
            <a:pPr eaLnBrk="1" hangingPunct="1"/>
            <a:endParaRPr lang="zh-CN" altLang="en-US" dirty="0"/>
          </a:p>
          <a:p>
            <a:pPr eaLnBrk="1" hangingPunct="1"/>
            <a:r>
              <a:rPr lang="zh-CN" altLang="en-US" dirty="0">
                <a:latin typeface="宋体" pitchFamily="2" charset="-122"/>
              </a:rPr>
              <a:t>数据段内容只包含文字和数字字符（例如，没有空格、标点和控制字符）的数据包。这往往是数据经过</a:t>
            </a:r>
            <a:r>
              <a:rPr lang="en-US" altLang="zh-CN" dirty="0"/>
              <a:t>BASE64</a:t>
            </a:r>
            <a:r>
              <a:rPr lang="zh-CN" altLang="en-US" dirty="0">
                <a:latin typeface="宋体" pitchFamily="2" charset="-122"/>
              </a:rPr>
              <a:t>编码后而只会含有</a:t>
            </a:r>
            <a:r>
              <a:rPr lang="en-US" altLang="zh-CN" dirty="0"/>
              <a:t>BASE64</a:t>
            </a:r>
            <a:r>
              <a:rPr lang="zh-CN" altLang="en-US" dirty="0">
                <a:latin typeface="宋体" pitchFamily="2" charset="-122"/>
              </a:rPr>
              <a:t>字符集字符的特征。</a:t>
            </a:r>
            <a:r>
              <a:rPr lang="en-US" altLang="zh-CN" dirty="0"/>
              <a:t>TFN2K</a:t>
            </a:r>
            <a:r>
              <a:rPr lang="zh-CN" altLang="en-US" dirty="0">
                <a:latin typeface="宋体" pitchFamily="2" charset="-122"/>
              </a:rPr>
              <a:t>发送的控制信息数据包就是这种类型的数据包。</a:t>
            </a:r>
            <a:r>
              <a:rPr lang="en-US" altLang="zh-CN" dirty="0"/>
              <a:t>TFN2K</a:t>
            </a:r>
            <a:r>
              <a:rPr lang="zh-CN" altLang="en-US" dirty="0">
                <a:latin typeface="宋体" pitchFamily="2" charset="-122"/>
              </a:rPr>
              <a:t>（及其变种）的特征模式是在数据段中有一串</a:t>
            </a:r>
            <a:r>
              <a:rPr lang="en-US" altLang="zh-CN" dirty="0"/>
              <a:t>A</a:t>
            </a:r>
            <a:r>
              <a:rPr lang="zh-CN" altLang="en-US" dirty="0">
                <a:latin typeface="宋体" pitchFamily="2" charset="-122"/>
              </a:rPr>
              <a:t>字符（</a:t>
            </a:r>
            <a:r>
              <a:rPr lang="en-US" altLang="zh-CN" dirty="0"/>
              <a:t>AAA……</a:t>
            </a:r>
            <a:r>
              <a:rPr lang="zh-CN" altLang="en-US" dirty="0">
                <a:latin typeface="宋体" pitchFamily="2" charset="-122"/>
              </a:rPr>
              <a:t>），这是经过调整数据段大小和加密算法后的结果。如果没有使用</a:t>
            </a:r>
            <a:r>
              <a:rPr lang="en-US" altLang="zh-CN" dirty="0"/>
              <a:t>BASE64</a:t>
            </a:r>
            <a:r>
              <a:rPr lang="zh-CN" altLang="en-US" dirty="0">
                <a:latin typeface="宋体" pitchFamily="2" charset="-122"/>
              </a:rPr>
              <a:t>编码，对于使用了加密算法数据包，这个连续的字符就是“”。</a:t>
            </a:r>
          </a:p>
        </p:txBody>
      </p:sp>
    </p:spTree>
    <p:extLst>
      <p:ext uri="{BB962C8B-B14F-4D97-AF65-F5344CB8AC3E}">
        <p14:creationId xmlns:p14="http://schemas.microsoft.com/office/powerpoint/2010/main" val="2301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D6BAAB-C2AC-4809-99E6-969253B5B5ED}" type="slidenum">
              <a:rPr lang="zh-CN" altLang="en-US"/>
              <a:pPr/>
              <a:t>6</a:t>
            </a:fld>
            <a:endParaRPr lang="en-US" altLang="zh-CN"/>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r>
              <a:rPr lang="zh-CN" altLang="en-US"/>
              <a:t>可以请同学门来分析，再进行总结</a:t>
            </a:r>
          </a:p>
          <a:p>
            <a:r>
              <a:rPr lang="en-US" altLang="zh-CN"/>
              <a:t>TCP/IP</a:t>
            </a:r>
            <a:r>
              <a:rPr lang="zh-CN" altLang="en-US"/>
              <a:t>协议存在漏洞在第２讲中已提到过。</a:t>
            </a:r>
          </a:p>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2DECEDB-AC35-4069-B3A1-16248931ED8E}" type="slidenum">
              <a:rPr lang="zh-CN" altLang="en-US"/>
              <a:pPr/>
              <a:t>75</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zh-CN" altLang="en-US" dirty="0">
                <a:latin typeface="宋体" pitchFamily="2" charset="-122"/>
              </a:rPr>
              <a:t>特大型的</a:t>
            </a:r>
            <a:r>
              <a:rPr lang="en-US" altLang="zh-CN" dirty="0"/>
              <a:t>ICMP</a:t>
            </a:r>
            <a:r>
              <a:rPr lang="zh-CN" altLang="en-US" dirty="0">
                <a:latin typeface="宋体" pitchFamily="2" charset="-122"/>
              </a:rPr>
              <a:t>和</a:t>
            </a:r>
            <a:r>
              <a:rPr lang="en-US" altLang="zh-CN" dirty="0"/>
              <a:t>UDP</a:t>
            </a:r>
            <a:r>
              <a:rPr lang="zh-CN" altLang="en-US" dirty="0">
                <a:latin typeface="宋体" pitchFamily="2" charset="-122"/>
              </a:rPr>
              <a:t>数据包。正常的</a:t>
            </a:r>
            <a:r>
              <a:rPr lang="en-US" altLang="zh-CN" dirty="0"/>
              <a:t>UDP</a:t>
            </a:r>
            <a:r>
              <a:rPr lang="zh-CN" altLang="en-US" dirty="0">
                <a:latin typeface="宋体" pitchFamily="2" charset="-122"/>
              </a:rPr>
              <a:t>会话一般都使用小的</a:t>
            </a:r>
            <a:r>
              <a:rPr lang="en-US" altLang="zh-CN" dirty="0"/>
              <a:t>UDP</a:t>
            </a:r>
            <a:r>
              <a:rPr lang="zh-CN" altLang="en-US" dirty="0">
                <a:latin typeface="宋体" pitchFamily="2" charset="-122"/>
              </a:rPr>
              <a:t>包，通常有效数据内容不超过</a:t>
            </a:r>
            <a:r>
              <a:rPr lang="en-US" altLang="zh-CN" dirty="0"/>
              <a:t>10</a:t>
            </a:r>
            <a:r>
              <a:rPr lang="zh-CN" altLang="en-US" dirty="0">
                <a:latin typeface="宋体" pitchFamily="2" charset="-122"/>
              </a:rPr>
              <a:t>字节。正常的</a:t>
            </a:r>
            <a:r>
              <a:rPr lang="en-US" altLang="zh-CN" dirty="0"/>
              <a:t>ICMP</a:t>
            </a:r>
            <a:r>
              <a:rPr lang="zh-CN" altLang="en-US" dirty="0">
                <a:latin typeface="宋体" pitchFamily="2" charset="-122"/>
              </a:rPr>
              <a:t>消息长度在</a:t>
            </a:r>
            <a:r>
              <a:rPr lang="en-US" altLang="zh-CN" dirty="0"/>
              <a:t>64</a:t>
            </a:r>
            <a:r>
              <a:rPr lang="zh-CN" altLang="en-US" dirty="0">
                <a:latin typeface="宋体" pitchFamily="2" charset="-122"/>
              </a:rPr>
              <a:t>到</a:t>
            </a:r>
            <a:r>
              <a:rPr lang="en-US" altLang="zh-CN" dirty="0"/>
              <a:t>128</a:t>
            </a:r>
            <a:r>
              <a:rPr lang="zh-CN" altLang="en-US" dirty="0">
                <a:latin typeface="宋体" pitchFamily="2" charset="-122"/>
              </a:rPr>
              <a:t>字节之间。那些长度明显大得多的数据包很有可能就是</a:t>
            </a:r>
            <a:r>
              <a:rPr lang="en-US" altLang="zh-CN" dirty="0" err="1"/>
              <a:t>DDoS</a:t>
            </a:r>
            <a:r>
              <a:rPr lang="zh-CN" altLang="en-US" dirty="0">
                <a:latin typeface="宋体" pitchFamily="2" charset="-122"/>
              </a:rPr>
              <a:t>攻击控制信息，主要含有加密后的目标地址和一些命令选项。一旦捕获到（没有经过伪造的）控制信息，</a:t>
            </a:r>
            <a:r>
              <a:rPr lang="en-US" altLang="zh-CN" dirty="0" err="1"/>
              <a:t>DDoS</a:t>
            </a:r>
            <a:r>
              <a:rPr lang="zh-CN" altLang="en-US" dirty="0">
                <a:latin typeface="宋体" pitchFamily="2" charset="-122"/>
              </a:rPr>
              <a:t>服务器的位置就暴露出来了，因为控制信息数据包的目标地址是没有伪造的。</a:t>
            </a:r>
            <a:r>
              <a:rPr lang="zh-CN" altLang="en-US" dirty="0"/>
              <a:t> </a:t>
            </a:r>
          </a:p>
          <a:p>
            <a:pPr eaLnBrk="1" hangingPunct="1"/>
            <a:endParaRPr lang="zh-CN" altLang="en-US" dirty="0"/>
          </a:p>
          <a:p>
            <a:pPr eaLnBrk="1" hangingPunct="1"/>
            <a:r>
              <a:rPr lang="zh-CN" altLang="en-US" dirty="0">
                <a:latin typeface="宋体" pitchFamily="2" charset="-122"/>
              </a:rPr>
              <a:t>数据段内容只包含文字和数字字符（例如，没有空格、标点和控制字符）的数据包。这往往是数据经过</a:t>
            </a:r>
            <a:r>
              <a:rPr lang="en-US" altLang="zh-CN" dirty="0"/>
              <a:t>BASE64</a:t>
            </a:r>
            <a:r>
              <a:rPr lang="zh-CN" altLang="en-US" dirty="0">
                <a:latin typeface="宋体" pitchFamily="2" charset="-122"/>
              </a:rPr>
              <a:t>编码后而只会含有</a:t>
            </a:r>
            <a:r>
              <a:rPr lang="en-US" altLang="zh-CN" dirty="0"/>
              <a:t>BASE64</a:t>
            </a:r>
            <a:r>
              <a:rPr lang="zh-CN" altLang="en-US" dirty="0">
                <a:latin typeface="宋体" pitchFamily="2" charset="-122"/>
              </a:rPr>
              <a:t>字符集字符的特征。</a:t>
            </a:r>
            <a:r>
              <a:rPr lang="en-US" altLang="zh-CN" dirty="0"/>
              <a:t>TFN2K</a:t>
            </a:r>
            <a:r>
              <a:rPr lang="zh-CN" altLang="en-US" dirty="0">
                <a:latin typeface="宋体" pitchFamily="2" charset="-122"/>
              </a:rPr>
              <a:t>发送的控制信息数据包就是这种类型的数据包。</a:t>
            </a:r>
            <a:r>
              <a:rPr lang="en-US" altLang="zh-CN" dirty="0"/>
              <a:t>TFN2K</a:t>
            </a:r>
            <a:r>
              <a:rPr lang="zh-CN" altLang="en-US" dirty="0">
                <a:latin typeface="宋体" pitchFamily="2" charset="-122"/>
              </a:rPr>
              <a:t>（及其变种）的特征模式是在数据段中有一串</a:t>
            </a:r>
            <a:r>
              <a:rPr lang="en-US" altLang="zh-CN" dirty="0"/>
              <a:t>A</a:t>
            </a:r>
            <a:r>
              <a:rPr lang="zh-CN" altLang="en-US" dirty="0">
                <a:latin typeface="宋体" pitchFamily="2" charset="-122"/>
              </a:rPr>
              <a:t>字符（</a:t>
            </a:r>
            <a:r>
              <a:rPr lang="en-US" altLang="zh-CN" dirty="0"/>
              <a:t>AAA……</a:t>
            </a:r>
            <a:r>
              <a:rPr lang="zh-CN" altLang="en-US" dirty="0">
                <a:latin typeface="宋体" pitchFamily="2" charset="-122"/>
              </a:rPr>
              <a:t>），这是经过调整数据段大小和加密算法后的结果。如果没有使用</a:t>
            </a:r>
            <a:r>
              <a:rPr lang="en-US" altLang="zh-CN" dirty="0"/>
              <a:t>BASE64</a:t>
            </a:r>
            <a:r>
              <a:rPr lang="zh-CN" altLang="en-US" dirty="0">
                <a:latin typeface="宋体" pitchFamily="2" charset="-122"/>
              </a:rPr>
              <a:t>编码，对于使用了加密算法数据包，这个连续的字符就是“”。</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77</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defTabSz="914400"/>
            <a:fld id="{CDA51C5C-9A99-4B1D-81A7-04214FD5559D}" type="slidenum">
              <a:rPr lang="en-US" altLang="zh-CN" sz="1200">
                <a:solidFill>
                  <a:schemeClr val="tx1"/>
                </a:solidFill>
                <a:latin typeface="Arial" pitchFamily="34" charset="0"/>
                <a:ea typeface="宋体" pitchFamily="2" charset="-122"/>
              </a:rPr>
              <a:pPr defTabSz="914400"/>
              <a:t>78</a:t>
            </a:fld>
            <a:endParaRPr lang="en-US" altLang="zh-CN" sz="1200">
              <a:solidFill>
                <a:schemeClr val="tx1"/>
              </a:solidFill>
              <a:latin typeface="Arial" pitchFamily="34" charset="0"/>
              <a:ea typeface="宋体" pitchFamily="2" charset="-122"/>
            </a:endParaRPr>
          </a:p>
        </p:txBody>
      </p:sp>
      <p:sp>
        <p:nvSpPr>
          <p:cNvPr id="86019" name="Rectangle 2"/>
          <p:cNvSpPr>
            <a:spLocks noGrp="1" noRot="1" noChangeAspect="1" noChangeArrowheads="1" noTextEdit="1"/>
          </p:cNvSpPr>
          <p:nvPr>
            <p:ph type="sldImg"/>
          </p:nvPr>
        </p:nvSpPr>
        <p:spPr bwMode="auto">
          <a:xfrm>
            <a:off x="1146175" y="685800"/>
            <a:ext cx="4568825" cy="3427413"/>
          </a:xfrm>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lIns="90735" tIns="45367" rIns="90735" bIns="45367" numCol="1" anchor="t" anchorCtr="0" compatLnSpc="1">
            <a:prstTxWarp prst="textNoShape">
              <a:avLst/>
            </a:prstTxWarp>
          </a:bodyPr>
          <a:lstStyle/>
          <a:p>
            <a:pPr marL="0" marR="0" indent="0" algn="l" defTabSz="974725" rtl="0" eaLnBrk="0" fontAlgn="base" latinLnBrk="0" hangingPunct="0">
              <a:lnSpc>
                <a:spcPct val="100000"/>
              </a:lnSpc>
              <a:spcBef>
                <a:spcPct val="0"/>
              </a:spcBef>
              <a:spcAft>
                <a:spcPct val="0"/>
              </a:spcAft>
              <a:buClrTx/>
              <a:buSzTx/>
              <a:buFontTx/>
              <a:buNone/>
              <a:tabLst/>
              <a:defRPr/>
            </a:pPr>
            <a:r>
              <a:rPr lang="zh-CN" altLang="en-US" sz="1200" b="1" dirty="0"/>
              <a:t>绿盟科技，王卫东，“企业如何应对</a:t>
            </a:r>
            <a:r>
              <a:rPr lang="en-US" altLang="zh-CN" sz="1200" b="1" dirty="0" err="1"/>
              <a:t>DDoS</a:t>
            </a:r>
            <a:r>
              <a:rPr lang="zh-CN" altLang="en-US" sz="1200" b="1" dirty="0"/>
              <a:t>攻击”</a:t>
            </a:r>
          </a:p>
          <a:p>
            <a:pPr defTabSz="974725">
              <a:spcBef>
                <a:spcPct val="0"/>
              </a:spcBef>
            </a:pPr>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defTabSz="914400"/>
            <a:fld id="{CDA51C5C-9A99-4B1D-81A7-04214FD5559D}" type="slidenum">
              <a:rPr lang="en-US" altLang="zh-CN" sz="1200">
                <a:solidFill>
                  <a:schemeClr val="tx1"/>
                </a:solidFill>
                <a:latin typeface="Arial" pitchFamily="34" charset="0"/>
                <a:ea typeface="宋体" pitchFamily="2" charset="-122"/>
              </a:rPr>
              <a:pPr defTabSz="914400"/>
              <a:t>79</a:t>
            </a:fld>
            <a:endParaRPr lang="en-US" altLang="zh-CN" sz="1200">
              <a:solidFill>
                <a:schemeClr val="tx1"/>
              </a:solidFill>
              <a:latin typeface="Arial" pitchFamily="34" charset="0"/>
              <a:ea typeface="宋体" pitchFamily="2" charset="-122"/>
            </a:endParaRPr>
          </a:p>
        </p:txBody>
      </p:sp>
      <p:sp>
        <p:nvSpPr>
          <p:cNvPr id="86019" name="Rectangle 2"/>
          <p:cNvSpPr>
            <a:spLocks noGrp="1" noRot="1" noChangeAspect="1" noChangeArrowheads="1" noTextEdit="1"/>
          </p:cNvSpPr>
          <p:nvPr>
            <p:ph type="sldImg"/>
          </p:nvPr>
        </p:nvSpPr>
        <p:spPr bwMode="auto">
          <a:xfrm>
            <a:off x="1146175" y="685800"/>
            <a:ext cx="4568825" cy="3427413"/>
          </a:xfrm>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lIns="90735" tIns="45367" rIns="90735" bIns="45367" numCol="1" anchor="t" anchorCtr="0" compatLnSpc="1">
            <a:prstTxWarp prst="textNoShape">
              <a:avLst/>
            </a:prstTxWarp>
          </a:bodyPr>
          <a:lstStyle/>
          <a:p>
            <a:r>
              <a:rPr kumimoji="1" lang="zh-CN" altLang="zh-CN" sz="1200" kern="1200" dirty="0">
                <a:solidFill>
                  <a:schemeClr val="tx1"/>
                </a:solidFill>
                <a:latin typeface="Times New Roman" pitchFamily="18" charset="0"/>
                <a:ea typeface="宋体" charset="-122"/>
                <a:cs typeface="+mn-cs"/>
              </a:rPr>
              <a:t>抗</a:t>
            </a:r>
            <a:r>
              <a:rPr kumimoji="1" lang="en-US" altLang="zh-CN" sz="1200" kern="1200" dirty="0" err="1">
                <a:solidFill>
                  <a:schemeClr val="tx1"/>
                </a:solidFill>
                <a:latin typeface="Times New Roman" pitchFamily="18" charset="0"/>
                <a:ea typeface="宋体" charset="-122"/>
                <a:cs typeface="+mn-cs"/>
              </a:rPr>
              <a:t>DDoS</a:t>
            </a:r>
            <a:r>
              <a:rPr kumimoji="1" lang="zh-CN" altLang="zh-CN" sz="1200" kern="1200" dirty="0">
                <a:solidFill>
                  <a:schemeClr val="tx1"/>
                </a:solidFill>
                <a:latin typeface="Times New Roman" pitchFamily="18" charset="0"/>
                <a:ea typeface="宋体" charset="-122"/>
                <a:cs typeface="+mn-cs"/>
              </a:rPr>
              <a:t>攻击流量清洗系统由攻击检测、攻击缓解和监控管理三大部分构成。</a:t>
            </a:r>
          </a:p>
          <a:p>
            <a:r>
              <a:rPr kumimoji="1" lang="zh-CN" altLang="zh-CN" sz="1200" kern="1200" dirty="0">
                <a:solidFill>
                  <a:schemeClr val="tx1"/>
                </a:solidFill>
                <a:latin typeface="Times New Roman" pitchFamily="18" charset="0"/>
                <a:ea typeface="宋体" charset="-122"/>
                <a:cs typeface="+mn-cs"/>
              </a:rPr>
              <a:t>攻击检测系统检测</a:t>
            </a:r>
            <a:r>
              <a:rPr kumimoji="1" lang="en-US" altLang="zh-CN" sz="1200" kern="1200" dirty="0" err="1">
                <a:solidFill>
                  <a:schemeClr val="tx1"/>
                </a:solidFill>
                <a:latin typeface="Times New Roman" pitchFamily="18" charset="0"/>
                <a:ea typeface="宋体" charset="-122"/>
                <a:cs typeface="+mn-cs"/>
                <a:hlinkClick r:id="rId3"/>
              </a:rPr>
              <a:t>网络流量</a:t>
            </a:r>
            <a:r>
              <a:rPr kumimoji="1" lang="zh-CN" altLang="zh-CN" sz="1200" kern="1200" dirty="0">
                <a:solidFill>
                  <a:schemeClr val="tx1"/>
                </a:solidFill>
                <a:latin typeface="Times New Roman" pitchFamily="18" charset="0"/>
                <a:ea typeface="宋体" charset="-122"/>
                <a:cs typeface="+mn-cs"/>
              </a:rPr>
              <a:t>中隐藏的非法攻击流量，发现攻击后及时通知并激活防护设备进行流量的清洗；攻击缓解系统通过专业的流量净化产品，将可疑流量从原始网络路径中重定向到净化产品上进行恶意流量的识别和剥离，还原出的合法流量回注到原网络中转发给目标系统，其它合法流量的转发路径不受影响；监控管理系统对流量清洗系统的设备进行集中管理配置、展现实时流量、告警事件、状态信息监控、及时输出流量分析报告和攻击防护报告等报表。</a:t>
            </a:r>
          </a:p>
          <a:p>
            <a:pPr defTabSz="974725">
              <a:spcBef>
                <a:spcPct val="0"/>
              </a:spcBef>
            </a:pP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27430-A38F-467C-BB6D-37073ED6B444}" type="slidenum">
              <a:rPr lang="zh-CN" altLang="en-US"/>
              <a:pPr/>
              <a:t>7</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zh-CN" altLang="en-US" dirty="0">
                <a:latin typeface="黑体" pitchFamily="49" charset="-122"/>
                <a:ea typeface="黑体" pitchFamily="49" charset="-122"/>
              </a:rPr>
              <a:t>以网站、路由器、域名服务器</a:t>
            </a:r>
            <a:r>
              <a:rPr lang="en-US" altLang="zh-CN" dirty="0">
                <a:latin typeface="黑体" pitchFamily="49" charset="-122"/>
                <a:ea typeface="黑体" pitchFamily="49" charset="-122"/>
              </a:rPr>
              <a:t>(DNS)</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CDN</a:t>
            </a:r>
            <a:r>
              <a:rPr lang="zh-CN" altLang="en-US" dirty="0">
                <a:latin typeface="黑体" pitchFamily="49" charset="-122"/>
                <a:ea typeface="黑体" pitchFamily="49" charset="-122"/>
              </a:rPr>
              <a:t>等网络基础结构为</a:t>
            </a:r>
            <a:r>
              <a:rPr lang="zh-CN" altLang="en-US" dirty="0">
                <a:solidFill>
                  <a:schemeClr val="folHlink"/>
                </a:solidFill>
                <a:latin typeface="黑体" pitchFamily="49" charset="-122"/>
                <a:ea typeface="黑体" pitchFamily="49" charset="-122"/>
              </a:rPr>
              <a:t>攻击目标</a:t>
            </a:r>
            <a:r>
              <a:rPr lang="zh-CN" altLang="en-US" dirty="0">
                <a:latin typeface="黑体" pitchFamily="49" charset="-122"/>
                <a:ea typeface="黑体" pitchFamily="49" charset="-122"/>
              </a:rPr>
              <a:t>，因此危害非常严重，给被攻击者造成巨大的经济损失</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B61D2-35A3-458D-98A2-41877BC5A2E7}" type="slidenum">
              <a:rPr lang="zh-CN" altLang="en-US"/>
              <a:pPr/>
              <a:t>8</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zh-CN" altLang="en-US"/>
              <a:t>严格意义上</a:t>
            </a:r>
            <a:r>
              <a:rPr lang="en-US" altLang="zh-CN"/>
              <a:t>, </a:t>
            </a:r>
            <a:r>
              <a:rPr lang="zh-CN" altLang="en-US"/>
              <a:t>脚本小子算不上黑客</a:t>
            </a:r>
          </a:p>
          <a:p>
            <a:r>
              <a:rPr lang="zh-CN" altLang="en-US"/>
              <a:t>案例</a:t>
            </a:r>
            <a:r>
              <a:rPr lang="en-US" altLang="zh-CN"/>
              <a:t>: Renaud Bidou </a:t>
            </a:r>
            <a:r>
              <a:rPr lang="zh-CN" altLang="en-US"/>
              <a:t>在</a:t>
            </a:r>
            <a:r>
              <a:rPr lang="en-US" altLang="zh-CN"/>
              <a:t>Black Hat USA 2005</a:t>
            </a:r>
            <a:r>
              <a:rPr lang="zh-CN" altLang="en-US"/>
              <a:t>上介绍的俄罗斯金融公司的例子</a:t>
            </a:r>
            <a:r>
              <a:rPr lang="en-US" altLang="zh-CN"/>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4823A-1B5A-4B92-AB49-99C001EB67EC}" type="slidenum">
              <a:rPr lang="zh-CN" altLang="en-US"/>
              <a:pPr/>
              <a:t>9</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r>
              <a:rPr lang="zh-CN" altLang="en-US" dirty="0"/>
              <a:t>严格意义上</a:t>
            </a:r>
            <a:r>
              <a:rPr lang="en-US" altLang="zh-CN" dirty="0"/>
              <a:t>, </a:t>
            </a:r>
            <a:r>
              <a:rPr lang="zh-CN" altLang="en-US" dirty="0"/>
              <a:t>脚本小子算不上黑客</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296D1-E5AE-4B9D-879B-9C26B33FA9CE}" type="slidenum">
              <a:rPr lang="zh-CN" altLang="en-US"/>
              <a:pPr/>
              <a:t>10</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0432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2023/3/16</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2023/3/16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2023/3/16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2023/3/16</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2023/3/16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2023/3/16</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2023/3/16</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2023/3/16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2023/3/16</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2023/3/16</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7.wmf"/><Relationship Id="rId3" Type="http://schemas.openxmlformats.org/officeDocument/2006/relationships/notesSlide" Target="../notesSlides/notesSlide24.xml"/><Relationship Id="rId7" Type="http://schemas.openxmlformats.org/officeDocument/2006/relationships/image" Target="../media/image13.wmf"/><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image" Target="../media/image15.wmf"/><Relationship Id="rId5" Type="http://schemas.openxmlformats.org/officeDocument/2006/relationships/image" Target="../media/image11.wmf"/><Relationship Id="rId10" Type="http://schemas.openxmlformats.org/officeDocument/2006/relationships/image" Target="../media/image14.wmf"/><Relationship Id="rId4" Type="http://schemas.openxmlformats.org/officeDocument/2006/relationships/image" Target="../media/image10.wmf"/><Relationship Id="rId9" Type="http://schemas.openxmlformats.org/officeDocument/2006/relationships/image" Target="../media/image9.emf"/><Relationship Id="rId1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cloudflare.com/learning/ddos/glossary/tcp-i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4" name="标题 1"/>
          <p:cNvSpPr>
            <a:spLocks noGrp="1"/>
          </p:cNvSpPr>
          <p:nvPr>
            <p:ph type="ctrTitle"/>
          </p:nvPr>
        </p:nvSpPr>
        <p:spPr>
          <a:xfrm>
            <a:off x="818911" y="1193396"/>
            <a:ext cx="7741765" cy="1143000"/>
          </a:xfrm>
        </p:spPr>
        <p:txBody>
          <a:bodyPr/>
          <a:lstStyle/>
          <a:p>
            <a:r>
              <a:rPr lang="zh-CN" altLang="en-US" dirty="0">
                <a:solidFill>
                  <a:schemeClr val="tx1"/>
                </a:solidFill>
              </a:rPr>
              <a:t>第 六章    拒绝服务攻击及防御</a:t>
            </a:r>
          </a:p>
        </p:txBody>
      </p:sp>
      <p:pic>
        <p:nvPicPr>
          <p:cNvPr id="2" name="图片 1"/>
          <p:cNvPicPr>
            <a:picLocks noChangeAspect="1"/>
          </p:cNvPicPr>
          <p:nvPr/>
        </p:nvPicPr>
        <p:blipFill>
          <a:blip r:embed="rId2"/>
          <a:stretch>
            <a:fillRect/>
          </a:stretch>
        </p:blipFill>
        <p:spPr>
          <a:xfrm>
            <a:off x="2002220" y="3512733"/>
            <a:ext cx="4829175" cy="2905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内容提纲</a:t>
            </a:r>
            <a:endParaRPr lang="en-US" altLang="zh-CN">
              <a:solidFill>
                <a:schemeClr val="accent1"/>
              </a:solidFill>
            </a:endParaRP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sp>
        <p:nvSpPr>
          <p:cNvPr id="64554" name="Line 42"/>
          <p:cNvSpPr>
            <a:spLocks noChangeShapeType="1"/>
          </p:cNvSpPr>
          <p:nvPr/>
        </p:nvSpPr>
        <p:spPr bwMode="gray">
          <a:xfrm>
            <a:off x="1254125" y="3018473"/>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5" name="Rectangle 43"/>
          <p:cNvSpPr>
            <a:spLocks noChangeArrowheads="1"/>
          </p:cNvSpPr>
          <p:nvPr/>
        </p:nvSpPr>
        <p:spPr bwMode="gray">
          <a:xfrm rot="3419336">
            <a:off x="981074" y="2442211"/>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57" name="Text Box 45"/>
          <p:cNvSpPr txBox="1">
            <a:spLocks noChangeArrowheads="1"/>
          </p:cNvSpPr>
          <p:nvPr/>
        </p:nvSpPr>
        <p:spPr bwMode="gray">
          <a:xfrm>
            <a:off x="1058862" y="247396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69" name="Rectangle 57"/>
          <p:cNvSpPr>
            <a:spLocks noChangeArrowheads="1"/>
          </p:cNvSpPr>
          <p:nvPr/>
        </p:nvSpPr>
        <p:spPr bwMode="gray">
          <a:xfrm rot="3419336">
            <a:off x="974724" y="341407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70" name="Text Box 58"/>
          <p:cNvSpPr txBox="1">
            <a:spLocks noChangeArrowheads="1"/>
          </p:cNvSpPr>
          <p:nvPr/>
        </p:nvSpPr>
        <p:spPr bwMode="gray">
          <a:xfrm>
            <a:off x="1790700" y="2366010"/>
            <a:ext cx="5497512" cy="584775"/>
          </a:xfrm>
          <a:prstGeom prst="rect">
            <a:avLst/>
          </a:prstGeom>
          <a:solidFill>
            <a:srgbClr val="FFC000"/>
          </a:solid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剧毒包型拒绝服务攻击</a:t>
            </a:r>
          </a:p>
        </p:txBody>
      </p:sp>
      <p:sp>
        <p:nvSpPr>
          <p:cNvPr id="64571" name="Text Box 59"/>
          <p:cNvSpPr txBox="1">
            <a:spLocks noChangeArrowheads="1"/>
          </p:cNvSpPr>
          <p:nvPr/>
        </p:nvSpPr>
        <p:spPr bwMode="gray">
          <a:xfrm>
            <a:off x="1052512" y="344582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64587" name="Line 75"/>
          <p:cNvSpPr>
            <a:spLocks noChangeShapeType="1"/>
          </p:cNvSpPr>
          <p:nvPr/>
        </p:nvSpPr>
        <p:spPr bwMode="gray">
          <a:xfrm>
            <a:off x="1254125" y="399986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83" name="Rectangle 71"/>
          <p:cNvSpPr>
            <a:spLocks noChangeArrowheads="1"/>
          </p:cNvSpPr>
          <p:nvPr/>
        </p:nvSpPr>
        <p:spPr bwMode="gray">
          <a:xfrm rot="3419336">
            <a:off x="979487" y="4475798"/>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84" name="Text Box 72"/>
          <p:cNvSpPr txBox="1">
            <a:spLocks noChangeArrowheads="1"/>
          </p:cNvSpPr>
          <p:nvPr/>
        </p:nvSpPr>
        <p:spPr bwMode="gray">
          <a:xfrm>
            <a:off x="1782763" y="3345815"/>
            <a:ext cx="5645150" cy="579438"/>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风暴型拒绝服务攻击</a:t>
            </a:r>
          </a:p>
        </p:txBody>
      </p:sp>
      <p:sp>
        <p:nvSpPr>
          <p:cNvPr id="64585" name="Text Box 73"/>
          <p:cNvSpPr txBox="1">
            <a:spLocks noChangeArrowheads="1"/>
          </p:cNvSpPr>
          <p:nvPr/>
        </p:nvSpPr>
        <p:spPr bwMode="gray">
          <a:xfrm>
            <a:off x="1033462" y="451707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64588" name="Line 76"/>
          <p:cNvSpPr>
            <a:spLocks noChangeShapeType="1"/>
          </p:cNvSpPr>
          <p:nvPr/>
        </p:nvSpPr>
        <p:spPr bwMode="gray">
          <a:xfrm>
            <a:off x="1254125" y="50615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0" name="Rectangle 38"/>
          <p:cNvSpPr>
            <a:spLocks noChangeArrowheads="1"/>
          </p:cNvSpPr>
          <p:nvPr/>
        </p:nvSpPr>
        <p:spPr bwMode="gray">
          <a:xfrm rot="3419336">
            <a:off x="981074" y="1456691"/>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51" name="Text Box 39"/>
          <p:cNvSpPr txBox="1">
            <a:spLocks noChangeArrowheads="1"/>
          </p:cNvSpPr>
          <p:nvPr/>
        </p:nvSpPr>
        <p:spPr bwMode="gray">
          <a:xfrm>
            <a:off x="1787525" y="1420178"/>
            <a:ext cx="5726112" cy="579437"/>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拒绝服务攻击概述</a:t>
            </a:r>
          </a:p>
        </p:txBody>
      </p:sp>
      <p:sp>
        <p:nvSpPr>
          <p:cNvPr id="64552" name="Text Box 40"/>
          <p:cNvSpPr txBox="1">
            <a:spLocks noChangeArrowheads="1"/>
          </p:cNvSpPr>
          <p:nvPr/>
        </p:nvSpPr>
        <p:spPr bwMode="gray">
          <a:xfrm>
            <a:off x="1058862" y="148844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64589" name="Line 77"/>
          <p:cNvSpPr>
            <a:spLocks noChangeShapeType="1"/>
          </p:cNvSpPr>
          <p:nvPr/>
        </p:nvSpPr>
        <p:spPr bwMode="gray">
          <a:xfrm>
            <a:off x="1254125" y="2048828"/>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600" name="Text Box 88"/>
          <p:cNvSpPr txBox="1">
            <a:spLocks noChangeArrowheads="1"/>
          </p:cNvSpPr>
          <p:nvPr/>
        </p:nvSpPr>
        <p:spPr bwMode="gray">
          <a:xfrm>
            <a:off x="1778001" y="4393248"/>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拒绝服务攻击的作用</a:t>
            </a:r>
          </a:p>
        </p:txBody>
      </p:sp>
      <p:sp>
        <p:nvSpPr>
          <p:cNvPr id="20" name="Rectangle 57">
            <a:extLst>
              <a:ext uri="{FF2B5EF4-FFF2-40B4-BE49-F238E27FC236}">
                <a16:creationId xmlns:a16="http://schemas.microsoft.com/office/drawing/2014/main" id="{DBA52058-8918-4FCC-BBD8-ED7C45807556}"/>
              </a:ext>
            </a:extLst>
          </p:cNvPr>
          <p:cNvSpPr>
            <a:spLocks noChangeArrowheads="1"/>
          </p:cNvSpPr>
          <p:nvPr/>
        </p:nvSpPr>
        <p:spPr bwMode="gray">
          <a:xfrm rot="3419336">
            <a:off x="987423" y="542229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1" name="Text Box 59">
            <a:extLst>
              <a:ext uri="{FF2B5EF4-FFF2-40B4-BE49-F238E27FC236}">
                <a16:creationId xmlns:a16="http://schemas.microsoft.com/office/drawing/2014/main" id="{668F169F-7350-4551-8969-BD49D98E9409}"/>
              </a:ext>
            </a:extLst>
          </p:cNvPr>
          <p:cNvSpPr txBox="1">
            <a:spLocks noChangeArrowheads="1"/>
          </p:cNvSpPr>
          <p:nvPr/>
        </p:nvSpPr>
        <p:spPr bwMode="gray">
          <a:xfrm>
            <a:off x="1052101" y="5454048"/>
            <a:ext cx="380232"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
        <p:nvSpPr>
          <p:cNvPr id="22" name="Line 75">
            <a:extLst>
              <a:ext uri="{FF2B5EF4-FFF2-40B4-BE49-F238E27FC236}">
                <a16:creationId xmlns:a16="http://schemas.microsoft.com/office/drawing/2014/main" id="{CA49D09C-7B98-4102-BF35-4406CA60A50E}"/>
              </a:ext>
            </a:extLst>
          </p:cNvPr>
          <p:cNvSpPr>
            <a:spLocks noChangeShapeType="1"/>
          </p:cNvSpPr>
          <p:nvPr/>
        </p:nvSpPr>
        <p:spPr bwMode="gray">
          <a:xfrm>
            <a:off x="1266824" y="60080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4" name="Text Box 88">
            <a:extLst>
              <a:ext uri="{FF2B5EF4-FFF2-40B4-BE49-F238E27FC236}">
                <a16:creationId xmlns:a16="http://schemas.microsoft.com/office/drawing/2014/main" id="{73942D2C-2C17-47C7-8454-95F4EEDCB2CC}"/>
              </a:ext>
            </a:extLst>
          </p:cNvPr>
          <p:cNvSpPr txBox="1">
            <a:spLocks noChangeArrowheads="1"/>
          </p:cNvSpPr>
          <p:nvPr/>
        </p:nvSpPr>
        <p:spPr bwMode="gray">
          <a:xfrm>
            <a:off x="1844675" y="5315075"/>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拒绝服务攻击检测及响应技术</a:t>
            </a:r>
          </a:p>
        </p:txBody>
      </p:sp>
    </p:spTree>
    <p:extLst>
      <p:ext uri="{BB962C8B-B14F-4D97-AF65-F5344CB8AC3E}">
        <p14:creationId xmlns:p14="http://schemas.microsoft.com/office/powerpoint/2010/main" val="420622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dirty="0"/>
              <a:t>剧毒包型</a:t>
            </a:r>
            <a:r>
              <a:rPr lang="en-US" altLang="zh-CN" dirty="0" err="1"/>
              <a:t>DoS</a:t>
            </a:r>
            <a:r>
              <a:rPr lang="zh-CN" altLang="en-US" dirty="0"/>
              <a:t>攻击</a:t>
            </a:r>
          </a:p>
        </p:txBody>
      </p:sp>
      <p:sp>
        <p:nvSpPr>
          <p:cNvPr id="268291"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268292" name="Rectangle 4"/>
          <p:cNvSpPr>
            <a:spLocks noGrp="1" noChangeArrowheads="1"/>
          </p:cNvSpPr>
          <p:nvPr>
            <p:ph type="body" idx="1"/>
          </p:nvPr>
        </p:nvSpPr>
        <p:spPr>
          <a:xfrm>
            <a:off x="592138" y="1343024"/>
            <a:ext cx="8137525" cy="4848225"/>
          </a:xfrm>
          <a:noFill/>
          <a:ln/>
        </p:spPr>
        <p:txBody>
          <a:bodyPr/>
          <a:lstStyle/>
          <a:p>
            <a:pPr>
              <a:lnSpc>
                <a:spcPts val="3800"/>
              </a:lnSpc>
            </a:pPr>
            <a:r>
              <a:rPr lang="en-US" altLang="zh-CN" sz="2400" dirty="0"/>
              <a:t> </a:t>
            </a:r>
            <a:r>
              <a:rPr lang="zh-CN" altLang="en-US" sz="2400" dirty="0">
                <a:solidFill>
                  <a:srgbClr val="FF3300"/>
                </a:solidFill>
              </a:rPr>
              <a:t>剧毒包</a:t>
            </a:r>
            <a:r>
              <a:rPr lang="zh-CN" altLang="en-US" sz="2400" dirty="0"/>
              <a:t>或杀手包（</a:t>
            </a:r>
            <a:r>
              <a:rPr lang="en-US" altLang="zh-CN" sz="2400" dirty="0"/>
              <a:t>Killer Packet) </a:t>
            </a:r>
            <a:r>
              <a:rPr lang="en-US" altLang="zh-CN" sz="2400" dirty="0" err="1"/>
              <a:t>DoS</a:t>
            </a:r>
            <a:r>
              <a:rPr lang="zh-CN" altLang="en-US" sz="2400" dirty="0"/>
              <a:t>攻击：利用协议本身或其软件实现中的漏洞，通过一些畸形的数据包使受害者系统崩溃，也称为“</a:t>
            </a:r>
            <a:r>
              <a:rPr lang="zh-CN" altLang="en-US" sz="2400" dirty="0">
                <a:solidFill>
                  <a:srgbClr val="FF3300"/>
                </a:solidFill>
              </a:rPr>
              <a:t>漏洞攻击</a:t>
            </a:r>
            <a:r>
              <a:rPr lang="zh-CN" altLang="en-US" sz="2400" dirty="0"/>
              <a:t>”或“</a:t>
            </a:r>
            <a:r>
              <a:rPr lang="zh-CN" altLang="en-US" sz="2400" dirty="0">
                <a:solidFill>
                  <a:srgbClr val="FF3300"/>
                </a:solidFill>
              </a:rPr>
              <a:t>协议攻击</a:t>
            </a:r>
            <a:r>
              <a:rPr lang="zh-CN" altLang="en-US" sz="2400" dirty="0"/>
              <a:t>”。</a:t>
            </a:r>
          </a:p>
          <a:p>
            <a:pPr lvl="1"/>
            <a:r>
              <a:rPr lang="en-US" altLang="zh-CN" sz="2400" dirty="0" err="1"/>
              <a:t>WinNuke</a:t>
            </a:r>
            <a:r>
              <a:rPr lang="zh-CN" altLang="en-US" sz="2400" dirty="0"/>
              <a:t>攻击</a:t>
            </a:r>
          </a:p>
          <a:p>
            <a:pPr lvl="1"/>
            <a:r>
              <a:rPr lang="zh-CN" altLang="en-US" sz="2400" dirty="0"/>
              <a:t>泪滴</a:t>
            </a:r>
            <a:r>
              <a:rPr lang="en-US" altLang="zh-CN" sz="2400" dirty="0"/>
              <a:t>(Teardrop)</a:t>
            </a:r>
            <a:r>
              <a:rPr lang="zh-CN" altLang="en-US" sz="2400" dirty="0"/>
              <a:t>攻击</a:t>
            </a:r>
          </a:p>
          <a:p>
            <a:pPr lvl="1"/>
            <a:r>
              <a:rPr lang="en-US" altLang="zh-CN" sz="2400" dirty="0"/>
              <a:t>Land</a:t>
            </a:r>
            <a:r>
              <a:rPr lang="zh-CN" altLang="en-US" sz="2400" dirty="0"/>
              <a:t>攻击</a:t>
            </a:r>
          </a:p>
          <a:p>
            <a:pPr lvl="1"/>
            <a:r>
              <a:rPr lang="en-US" altLang="zh-CN" sz="2400" dirty="0"/>
              <a:t>Ping of death </a:t>
            </a:r>
            <a:r>
              <a:rPr lang="zh-CN" altLang="en-US" sz="2400" dirty="0"/>
              <a:t>攻击</a:t>
            </a:r>
          </a:p>
          <a:p>
            <a:pPr lvl="1"/>
            <a:r>
              <a:rPr lang="zh-CN" altLang="en-US" sz="2400" dirty="0"/>
              <a:t>循环攻击</a:t>
            </a:r>
            <a:endParaRPr lang="en-US" altLang="zh-CN" sz="2400" dirty="0"/>
          </a:p>
          <a:p>
            <a:r>
              <a:rPr lang="zh-CN" altLang="en-US" sz="2800" dirty="0">
                <a:solidFill>
                  <a:srgbClr val="FF0000"/>
                </a:solidFill>
              </a:rPr>
              <a:t>上述攻击方式虽已过时，但其思路仍值得借鉴！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8292">
                                            <p:txEl>
                                              <p:pRg st="6" end="6"/>
                                            </p:txEl>
                                          </p:spTgt>
                                        </p:tgtEl>
                                        <p:attrNameLst>
                                          <p:attrName>style.visibility</p:attrName>
                                        </p:attrNameLst>
                                      </p:cBhvr>
                                      <p:to>
                                        <p:strVal val="visible"/>
                                      </p:to>
                                    </p:set>
                                    <p:anim calcmode="lin" valueType="num">
                                      <p:cBhvr>
                                        <p:cTn id="7" dur="1000" fill="hold"/>
                                        <p:tgtEl>
                                          <p:spTgt spid="268292">
                                            <p:txEl>
                                              <p:pRg st="6" end="6"/>
                                            </p:txEl>
                                          </p:spTgt>
                                        </p:tgtEl>
                                        <p:attrNameLst>
                                          <p:attrName>ppt_w</p:attrName>
                                        </p:attrNameLst>
                                      </p:cBhvr>
                                      <p:tavLst>
                                        <p:tav tm="0">
                                          <p:val>
                                            <p:strVal val="#ppt_w*0.70"/>
                                          </p:val>
                                        </p:tav>
                                        <p:tav tm="100000">
                                          <p:val>
                                            <p:strVal val="#ppt_w"/>
                                          </p:val>
                                        </p:tav>
                                      </p:tavLst>
                                    </p:anim>
                                    <p:anim calcmode="lin" valueType="num">
                                      <p:cBhvr>
                                        <p:cTn id="8" dur="1000" fill="hold"/>
                                        <p:tgtEl>
                                          <p:spTgt spid="268292">
                                            <p:txEl>
                                              <p:pRg st="6" end="6"/>
                                            </p:txEl>
                                          </p:spTgt>
                                        </p:tgtEl>
                                        <p:attrNameLst>
                                          <p:attrName>ppt_h</p:attrName>
                                        </p:attrNameLst>
                                      </p:cBhvr>
                                      <p:tavLst>
                                        <p:tav tm="0">
                                          <p:val>
                                            <p:strVal val="#ppt_h"/>
                                          </p:val>
                                        </p:tav>
                                        <p:tav tm="100000">
                                          <p:val>
                                            <p:strVal val="#ppt_h"/>
                                          </p:val>
                                        </p:tav>
                                      </p:tavLst>
                                    </p:anim>
                                    <p:animEffect transition="in" filter="fade">
                                      <p:cBhvr>
                                        <p:cTn id="9" dur="1000"/>
                                        <p:tgtEl>
                                          <p:spTgt spid="268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t>1</a:t>
            </a:r>
            <a:r>
              <a:rPr lang="zh-CN" altLang="en-US"/>
              <a:t>、</a:t>
            </a:r>
            <a:r>
              <a:rPr lang="en-US" altLang="zh-CN"/>
              <a:t>WinNuke</a:t>
            </a:r>
            <a:r>
              <a:rPr lang="zh-CN" altLang="en-US"/>
              <a:t>攻击</a:t>
            </a:r>
          </a:p>
        </p:txBody>
      </p:sp>
      <p:sp>
        <p:nvSpPr>
          <p:cNvPr id="394243" name="Rectangle 3"/>
          <p:cNvSpPr>
            <a:spLocks noGrp="1" noChangeArrowheads="1"/>
          </p:cNvSpPr>
          <p:nvPr>
            <p:ph type="body" idx="1"/>
          </p:nvPr>
        </p:nvSpPr>
        <p:spPr>
          <a:xfrm>
            <a:off x="639763" y="1306512"/>
            <a:ext cx="7772400" cy="4827587"/>
          </a:xfrm>
        </p:spPr>
        <p:txBody>
          <a:bodyPr/>
          <a:lstStyle/>
          <a:p>
            <a:pPr>
              <a:lnSpc>
                <a:spcPts val="3800"/>
              </a:lnSpc>
            </a:pPr>
            <a:r>
              <a:rPr lang="zh-CN" altLang="en-US" sz="2800" dirty="0"/>
              <a:t>特征：以</a:t>
            </a:r>
            <a:r>
              <a:rPr lang="zh-CN" altLang="en-US" sz="2800" dirty="0">
                <a:solidFill>
                  <a:srgbClr val="FF3300"/>
                </a:solidFill>
              </a:rPr>
              <a:t>带外数据</a:t>
            </a:r>
            <a:r>
              <a:rPr lang="zh-CN" altLang="en-US" sz="2800" dirty="0"/>
              <a:t>攻击目标端口，导致受害者处理带外数据时出现异常，从而使系统停止响应并在显示上出现蓝屏，又称为“</a:t>
            </a:r>
            <a:r>
              <a:rPr lang="zh-CN" altLang="en-US" sz="2800" dirty="0">
                <a:solidFill>
                  <a:srgbClr val="FF3300"/>
                </a:solidFill>
              </a:rPr>
              <a:t>带外攻击</a:t>
            </a:r>
            <a:r>
              <a:rPr lang="zh-CN" altLang="en-US" sz="2800" dirty="0"/>
              <a:t>”、“</a:t>
            </a:r>
            <a:r>
              <a:rPr lang="zh-CN" altLang="en-US" sz="2800" dirty="0">
                <a:solidFill>
                  <a:srgbClr val="FF3300"/>
                </a:solidFill>
              </a:rPr>
              <a:t>蓝屏攻击</a:t>
            </a:r>
            <a:r>
              <a:rPr lang="zh-CN" altLang="en-US" sz="2800" dirty="0"/>
              <a:t>”</a:t>
            </a:r>
          </a:p>
          <a:p>
            <a:pPr lvl="1">
              <a:lnSpc>
                <a:spcPts val="3800"/>
              </a:lnSpc>
            </a:pPr>
            <a:r>
              <a:rPr lang="zh-CN" altLang="en-US" dirty="0"/>
              <a:t>被攻击的端口通常包括：</a:t>
            </a:r>
            <a:r>
              <a:rPr lang="en-US" altLang="zh-CN" dirty="0"/>
              <a:t>139 (NetBIOS)</a:t>
            </a:r>
            <a:r>
              <a:rPr lang="zh-CN" altLang="en-US" dirty="0"/>
              <a:t>、</a:t>
            </a:r>
            <a:r>
              <a:rPr lang="en-US" altLang="zh-CN" dirty="0"/>
              <a:t>138</a:t>
            </a:r>
            <a:r>
              <a:rPr lang="zh-CN" altLang="en-US" dirty="0"/>
              <a:t>、</a:t>
            </a:r>
            <a:r>
              <a:rPr lang="en-US" altLang="zh-CN" dirty="0"/>
              <a:t>137</a:t>
            </a:r>
            <a:r>
              <a:rPr lang="zh-CN" altLang="en-US" dirty="0"/>
              <a:t>、</a:t>
            </a:r>
            <a:r>
              <a:rPr lang="en-US" altLang="zh-CN" dirty="0"/>
              <a:t>113</a:t>
            </a:r>
            <a:r>
              <a:rPr lang="zh-CN" altLang="en-US" dirty="0"/>
              <a:t>、</a:t>
            </a:r>
            <a:r>
              <a:rPr lang="en-US" altLang="zh-CN" dirty="0"/>
              <a:t>53</a:t>
            </a:r>
          </a:p>
          <a:p>
            <a:pPr lvl="1">
              <a:lnSpc>
                <a:spcPts val="3800"/>
              </a:lnSpc>
            </a:pPr>
            <a:r>
              <a:rPr lang="zh-CN" altLang="en-US" dirty="0"/>
              <a:t>实例：</a:t>
            </a:r>
            <a:r>
              <a:rPr lang="en-US" altLang="zh-CN" dirty="0"/>
              <a:t>Red hat Linux7, Kernel 2.4.7-10</a:t>
            </a:r>
          </a:p>
          <a:p>
            <a:pPr lvl="1">
              <a:lnSpc>
                <a:spcPts val="3800"/>
              </a:lnSpc>
            </a:pPr>
            <a:r>
              <a:rPr lang="zh-CN" altLang="en-US" dirty="0"/>
              <a:t>较早出现的</a:t>
            </a:r>
            <a:r>
              <a:rPr lang="en-US" altLang="zh-CN" dirty="0" err="1"/>
              <a:t>DoS</a:t>
            </a:r>
            <a:r>
              <a:rPr lang="zh-CN" altLang="en-US" dirty="0"/>
              <a:t>攻击，以致后来的一段时间内，人们称拒绝服务攻击为“</a:t>
            </a:r>
            <a:r>
              <a:rPr lang="en-US" altLang="zh-CN" dirty="0">
                <a:solidFill>
                  <a:srgbClr val="FF3300"/>
                </a:solidFill>
              </a:rPr>
              <a:t>Nuke</a:t>
            </a:r>
            <a:r>
              <a:rPr lang="zh-CN" altLang="en-US" dirty="0">
                <a:solidFill>
                  <a:srgbClr val="FF3300"/>
                </a:solidFill>
              </a:rPr>
              <a:t>攻击</a:t>
            </a:r>
            <a:r>
              <a:rPr lang="zh-CN" altLang="en-US"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(1/7)</a:t>
            </a:r>
          </a:p>
        </p:txBody>
      </p:sp>
      <p:sp>
        <p:nvSpPr>
          <p:cNvPr id="396291" name="Rectangle 3"/>
          <p:cNvSpPr>
            <a:spLocks noGrp="1" noChangeArrowheads="1"/>
          </p:cNvSpPr>
          <p:nvPr>
            <p:ph type="body" idx="1"/>
          </p:nvPr>
        </p:nvSpPr>
        <p:spPr>
          <a:xfrm>
            <a:off x="443706" y="1577022"/>
            <a:ext cx="8256587" cy="4793298"/>
          </a:xfrm>
        </p:spPr>
        <p:txBody>
          <a:bodyPr/>
          <a:lstStyle/>
          <a:p>
            <a:pPr>
              <a:lnSpc>
                <a:spcPts val="4500"/>
              </a:lnSpc>
              <a:spcBef>
                <a:spcPts val="0"/>
              </a:spcBef>
            </a:pPr>
            <a:r>
              <a:rPr lang="zh-CN" altLang="en-US" dirty="0"/>
              <a:t>原理：利用异常的数据分片导致接收方在处理分片数据时崩溃，也称为“</a:t>
            </a:r>
            <a:r>
              <a:rPr lang="zh-CN" altLang="en-US" dirty="0">
                <a:solidFill>
                  <a:srgbClr val="FF3300"/>
                </a:solidFill>
              </a:rPr>
              <a:t>碎片攻击</a:t>
            </a:r>
            <a:r>
              <a:rPr lang="zh-CN" altLang="en-US" dirty="0"/>
              <a:t>”。</a:t>
            </a:r>
          </a:p>
          <a:p>
            <a:pPr lvl="1">
              <a:lnSpc>
                <a:spcPts val="4500"/>
              </a:lnSpc>
              <a:spcBef>
                <a:spcPts val="0"/>
              </a:spcBef>
            </a:pPr>
            <a:r>
              <a:rPr lang="en-US" altLang="zh-CN" b="0" dirty="0"/>
              <a:t>Teardrop</a:t>
            </a:r>
            <a:r>
              <a:rPr lang="zh-CN" altLang="en-US" b="0" dirty="0"/>
              <a:t>本是一段用于</a:t>
            </a:r>
            <a:r>
              <a:rPr lang="en-US" altLang="zh-CN" b="0" dirty="0" err="1"/>
              <a:t>DoS</a:t>
            </a:r>
            <a:r>
              <a:rPr lang="zh-CN" altLang="en-US" b="0" dirty="0"/>
              <a:t>攻击的程序名，该程序利用</a:t>
            </a:r>
            <a:r>
              <a:rPr lang="en-US" altLang="zh-CN" b="0" dirty="0"/>
              <a:t>Windows95/NT/3.1</a:t>
            </a:r>
            <a:r>
              <a:rPr lang="zh-CN" altLang="en-US" b="0" dirty="0"/>
              <a:t>和低版本的</a:t>
            </a:r>
            <a:r>
              <a:rPr lang="en-US" altLang="zh-CN" b="0" dirty="0"/>
              <a:t>Linux</a:t>
            </a:r>
            <a:r>
              <a:rPr lang="zh-CN" altLang="en-US" b="0" dirty="0"/>
              <a:t>中处理</a:t>
            </a:r>
            <a:r>
              <a:rPr lang="en-US" altLang="zh-CN" b="0" dirty="0"/>
              <a:t>IP</a:t>
            </a:r>
            <a:r>
              <a:rPr lang="zh-CN" altLang="en-US" b="0" dirty="0"/>
              <a:t>分片的漏洞，向受害者发送偏移地址重叠的</a:t>
            </a:r>
            <a:r>
              <a:rPr lang="en-US" altLang="zh-CN" b="0" dirty="0"/>
              <a:t>UDP</a:t>
            </a:r>
            <a:r>
              <a:rPr lang="zh-CN" altLang="en-US" b="0" dirty="0"/>
              <a:t>数据包分片，使得目标机器在将分片重组时出现异常错误，导致目标系统崩溃或重启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(2/7)</a:t>
            </a:r>
            <a:endParaRPr lang="zh-CN" altLang="en-US" sz="3600"/>
          </a:p>
        </p:txBody>
      </p:sp>
      <p:sp>
        <p:nvSpPr>
          <p:cNvPr id="408650" name="Rectangle 74"/>
          <p:cNvSpPr>
            <a:spLocks noChangeArrowheads="1"/>
          </p:cNvSpPr>
          <p:nvPr/>
        </p:nvSpPr>
        <p:spPr bwMode="auto">
          <a:xfrm>
            <a:off x="2747963" y="2020888"/>
            <a:ext cx="4830762" cy="463550"/>
          </a:xfrm>
          <a:prstGeom prst="rect">
            <a:avLst/>
          </a:prstGeom>
          <a:solidFill>
            <a:srgbClr val="DDDDDD"/>
          </a:solidFill>
          <a:ln w="9525">
            <a:solidFill>
              <a:srgbClr val="000000"/>
            </a:solidFill>
            <a:miter lim="800000"/>
            <a:headEnd/>
            <a:tailEnd/>
          </a:ln>
          <a:effectLst/>
        </p:spPr>
        <p:txBody>
          <a:bodyPr wrap="none" anchor="ctr"/>
          <a:lstStyle/>
          <a:p>
            <a:endParaRPr lang="zh-CN" altLang="en-US"/>
          </a:p>
        </p:txBody>
      </p:sp>
      <p:sp>
        <p:nvSpPr>
          <p:cNvPr id="408651" name="Text Box 75"/>
          <p:cNvSpPr txBox="1">
            <a:spLocks noChangeArrowheads="1"/>
          </p:cNvSpPr>
          <p:nvPr/>
        </p:nvSpPr>
        <p:spPr bwMode="auto">
          <a:xfrm>
            <a:off x="554038" y="5624513"/>
            <a:ext cx="16891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偏移 </a:t>
            </a:r>
            <a:r>
              <a:rPr kumimoji="1" lang="en-US" altLang="zh-CN" sz="2000" b="1">
                <a:solidFill>
                  <a:srgbClr val="333399"/>
                </a:solidFill>
                <a:latin typeface="Times New Roman" pitchFamily="18" charset="0"/>
                <a:ea typeface="黑体" pitchFamily="49" charset="-122"/>
              </a:rPr>
              <a:t>= 0/8 = 0</a:t>
            </a:r>
          </a:p>
        </p:txBody>
      </p:sp>
      <p:sp>
        <p:nvSpPr>
          <p:cNvPr id="408652" name="Rectangle 76"/>
          <p:cNvSpPr>
            <a:spLocks noChangeArrowheads="1"/>
          </p:cNvSpPr>
          <p:nvPr/>
        </p:nvSpPr>
        <p:spPr bwMode="auto">
          <a:xfrm>
            <a:off x="1870075" y="2020888"/>
            <a:ext cx="5708650" cy="463550"/>
          </a:xfrm>
          <a:prstGeom prst="rect">
            <a:avLst/>
          </a:prstGeom>
          <a:solidFill>
            <a:srgbClr val="CCECFF"/>
          </a:solidFill>
          <a:ln w="19050">
            <a:solidFill>
              <a:srgbClr val="000000"/>
            </a:solidFill>
            <a:miter lim="800000"/>
            <a:headEnd/>
            <a:tailEnd/>
          </a:ln>
          <a:effectLst/>
        </p:spPr>
        <p:txBody>
          <a:bodyPr wrap="none" anchor="ctr"/>
          <a:lstStyle/>
          <a:p>
            <a:endParaRPr lang="zh-CN" altLang="en-US"/>
          </a:p>
        </p:txBody>
      </p:sp>
      <p:sp>
        <p:nvSpPr>
          <p:cNvPr id="408653" name="Line 77"/>
          <p:cNvSpPr>
            <a:spLocks noChangeShapeType="1"/>
          </p:cNvSpPr>
          <p:nvPr/>
        </p:nvSpPr>
        <p:spPr bwMode="auto">
          <a:xfrm>
            <a:off x="2924175" y="2020888"/>
            <a:ext cx="0" cy="463550"/>
          </a:xfrm>
          <a:prstGeom prst="line">
            <a:avLst/>
          </a:prstGeom>
          <a:noFill/>
          <a:ln w="9525">
            <a:solidFill>
              <a:srgbClr val="000000"/>
            </a:solidFill>
            <a:round/>
            <a:headEnd/>
            <a:tailEnd/>
          </a:ln>
          <a:effectLst/>
        </p:spPr>
        <p:txBody>
          <a:bodyPr/>
          <a:lstStyle/>
          <a:p>
            <a:endParaRPr lang="zh-CN" altLang="en-US"/>
          </a:p>
        </p:txBody>
      </p:sp>
      <p:sp>
        <p:nvSpPr>
          <p:cNvPr id="408654" name="Line 78"/>
          <p:cNvSpPr>
            <a:spLocks noChangeShapeType="1"/>
          </p:cNvSpPr>
          <p:nvPr/>
        </p:nvSpPr>
        <p:spPr bwMode="auto">
          <a:xfrm>
            <a:off x="3100388" y="2020888"/>
            <a:ext cx="0" cy="463550"/>
          </a:xfrm>
          <a:prstGeom prst="line">
            <a:avLst/>
          </a:prstGeom>
          <a:noFill/>
          <a:ln w="9525">
            <a:solidFill>
              <a:srgbClr val="000000"/>
            </a:solidFill>
            <a:round/>
            <a:headEnd/>
            <a:tailEnd/>
          </a:ln>
          <a:effectLst/>
        </p:spPr>
        <p:txBody>
          <a:bodyPr/>
          <a:lstStyle/>
          <a:p>
            <a:endParaRPr lang="zh-CN" altLang="en-US"/>
          </a:p>
        </p:txBody>
      </p:sp>
      <p:sp>
        <p:nvSpPr>
          <p:cNvPr id="408655" name="Line 79"/>
          <p:cNvSpPr>
            <a:spLocks noChangeShapeType="1"/>
          </p:cNvSpPr>
          <p:nvPr/>
        </p:nvSpPr>
        <p:spPr bwMode="auto">
          <a:xfrm>
            <a:off x="3276600" y="2020888"/>
            <a:ext cx="0" cy="463550"/>
          </a:xfrm>
          <a:prstGeom prst="line">
            <a:avLst/>
          </a:prstGeom>
          <a:noFill/>
          <a:ln w="9525">
            <a:solidFill>
              <a:srgbClr val="000000"/>
            </a:solidFill>
            <a:round/>
            <a:headEnd/>
            <a:tailEnd/>
          </a:ln>
          <a:effectLst/>
        </p:spPr>
        <p:txBody>
          <a:bodyPr/>
          <a:lstStyle/>
          <a:p>
            <a:endParaRPr lang="zh-CN" altLang="en-US"/>
          </a:p>
        </p:txBody>
      </p:sp>
      <p:sp>
        <p:nvSpPr>
          <p:cNvPr id="408656" name="Line 80"/>
          <p:cNvSpPr>
            <a:spLocks noChangeShapeType="1"/>
          </p:cNvSpPr>
          <p:nvPr/>
        </p:nvSpPr>
        <p:spPr bwMode="auto">
          <a:xfrm>
            <a:off x="7402513" y="2020888"/>
            <a:ext cx="0" cy="463550"/>
          </a:xfrm>
          <a:prstGeom prst="line">
            <a:avLst/>
          </a:prstGeom>
          <a:noFill/>
          <a:ln w="9525">
            <a:solidFill>
              <a:srgbClr val="000000"/>
            </a:solidFill>
            <a:round/>
            <a:headEnd/>
            <a:tailEnd/>
          </a:ln>
          <a:effectLst/>
        </p:spPr>
        <p:txBody>
          <a:bodyPr/>
          <a:lstStyle/>
          <a:p>
            <a:endParaRPr lang="zh-CN" altLang="en-US"/>
          </a:p>
        </p:txBody>
      </p:sp>
      <p:sp>
        <p:nvSpPr>
          <p:cNvPr id="408657" name="Rectangle 81"/>
          <p:cNvSpPr>
            <a:spLocks noChangeArrowheads="1"/>
          </p:cNvSpPr>
          <p:nvPr/>
        </p:nvSpPr>
        <p:spPr bwMode="auto">
          <a:xfrm>
            <a:off x="993775" y="3973513"/>
            <a:ext cx="1754188" cy="463550"/>
          </a:xfrm>
          <a:prstGeom prst="rect">
            <a:avLst/>
          </a:prstGeom>
          <a:solidFill>
            <a:srgbClr val="CCECFF"/>
          </a:solidFill>
          <a:ln w="9525">
            <a:solidFill>
              <a:srgbClr val="000000"/>
            </a:solidFill>
            <a:miter lim="800000"/>
            <a:headEnd/>
            <a:tailEnd/>
          </a:ln>
          <a:effectLst/>
        </p:spPr>
        <p:txBody>
          <a:bodyPr wrap="none" anchor="ctr"/>
          <a:lstStyle/>
          <a:p>
            <a:endParaRPr lang="zh-CN" altLang="en-US"/>
          </a:p>
        </p:txBody>
      </p:sp>
      <p:sp>
        <p:nvSpPr>
          <p:cNvPr id="408658" name="Line 82"/>
          <p:cNvSpPr>
            <a:spLocks noChangeShapeType="1"/>
          </p:cNvSpPr>
          <p:nvPr/>
        </p:nvSpPr>
        <p:spPr bwMode="auto">
          <a:xfrm>
            <a:off x="1168400" y="3973513"/>
            <a:ext cx="0" cy="463550"/>
          </a:xfrm>
          <a:prstGeom prst="line">
            <a:avLst/>
          </a:prstGeom>
          <a:noFill/>
          <a:ln w="9525">
            <a:solidFill>
              <a:srgbClr val="000000"/>
            </a:solidFill>
            <a:round/>
            <a:headEnd/>
            <a:tailEnd/>
          </a:ln>
          <a:effectLst/>
        </p:spPr>
        <p:txBody>
          <a:bodyPr/>
          <a:lstStyle/>
          <a:p>
            <a:endParaRPr lang="zh-CN" altLang="en-US"/>
          </a:p>
        </p:txBody>
      </p:sp>
      <p:sp>
        <p:nvSpPr>
          <p:cNvPr id="408659" name="Line 83"/>
          <p:cNvSpPr>
            <a:spLocks noChangeShapeType="1"/>
          </p:cNvSpPr>
          <p:nvPr/>
        </p:nvSpPr>
        <p:spPr bwMode="auto">
          <a:xfrm>
            <a:off x="1344613" y="3973513"/>
            <a:ext cx="0" cy="463550"/>
          </a:xfrm>
          <a:prstGeom prst="line">
            <a:avLst/>
          </a:prstGeom>
          <a:noFill/>
          <a:ln w="9525">
            <a:solidFill>
              <a:srgbClr val="000000"/>
            </a:solidFill>
            <a:round/>
            <a:headEnd/>
            <a:tailEnd/>
          </a:ln>
          <a:effectLst/>
        </p:spPr>
        <p:txBody>
          <a:bodyPr/>
          <a:lstStyle/>
          <a:p>
            <a:endParaRPr lang="zh-CN" altLang="en-US"/>
          </a:p>
        </p:txBody>
      </p:sp>
      <p:sp>
        <p:nvSpPr>
          <p:cNvPr id="408660" name="Line 84"/>
          <p:cNvSpPr>
            <a:spLocks noChangeShapeType="1"/>
          </p:cNvSpPr>
          <p:nvPr/>
        </p:nvSpPr>
        <p:spPr bwMode="auto">
          <a:xfrm>
            <a:off x="1520825" y="3973513"/>
            <a:ext cx="0" cy="463550"/>
          </a:xfrm>
          <a:prstGeom prst="line">
            <a:avLst/>
          </a:prstGeom>
          <a:noFill/>
          <a:ln w="9525">
            <a:solidFill>
              <a:srgbClr val="000000"/>
            </a:solidFill>
            <a:round/>
            <a:headEnd/>
            <a:tailEnd/>
          </a:ln>
          <a:effectLst/>
        </p:spPr>
        <p:txBody>
          <a:bodyPr/>
          <a:lstStyle/>
          <a:p>
            <a:endParaRPr lang="zh-CN" altLang="en-US"/>
          </a:p>
        </p:txBody>
      </p:sp>
      <p:sp>
        <p:nvSpPr>
          <p:cNvPr id="408661" name="Line 85"/>
          <p:cNvSpPr>
            <a:spLocks noChangeShapeType="1"/>
          </p:cNvSpPr>
          <p:nvPr/>
        </p:nvSpPr>
        <p:spPr bwMode="auto">
          <a:xfrm>
            <a:off x="2571750" y="3973513"/>
            <a:ext cx="0" cy="463550"/>
          </a:xfrm>
          <a:prstGeom prst="line">
            <a:avLst/>
          </a:prstGeom>
          <a:noFill/>
          <a:ln w="9525">
            <a:solidFill>
              <a:srgbClr val="000000"/>
            </a:solidFill>
            <a:round/>
            <a:headEnd/>
            <a:tailEnd/>
          </a:ln>
          <a:effectLst/>
        </p:spPr>
        <p:txBody>
          <a:bodyPr/>
          <a:lstStyle/>
          <a:p>
            <a:endParaRPr lang="zh-CN" altLang="en-US"/>
          </a:p>
        </p:txBody>
      </p:sp>
      <p:sp>
        <p:nvSpPr>
          <p:cNvPr id="408662" name="Text Box 86"/>
          <p:cNvSpPr txBox="1">
            <a:spLocks noChangeArrowheads="1"/>
          </p:cNvSpPr>
          <p:nvPr/>
        </p:nvSpPr>
        <p:spPr bwMode="auto">
          <a:xfrm>
            <a:off x="7602538" y="1917700"/>
            <a:ext cx="1290637" cy="671513"/>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偏移 </a:t>
            </a:r>
            <a:r>
              <a:rPr kumimoji="1" lang="en-US" altLang="zh-CN" sz="2000" b="1">
                <a:solidFill>
                  <a:srgbClr val="333399"/>
                </a:solidFill>
                <a:latin typeface="Times New Roman" pitchFamily="18" charset="0"/>
                <a:ea typeface="黑体" pitchFamily="49" charset="-122"/>
              </a:rPr>
              <a:t>= 0/8</a:t>
            </a:r>
          </a:p>
          <a:p>
            <a:pPr>
              <a:lnSpc>
                <a:spcPct val="90000"/>
              </a:lnSpc>
            </a:pPr>
            <a:r>
              <a:rPr kumimoji="1" lang="en-US" altLang="zh-CN" sz="2000" b="1">
                <a:solidFill>
                  <a:srgbClr val="333399"/>
                </a:solidFill>
                <a:latin typeface="Times New Roman" pitchFamily="18" charset="0"/>
                <a:ea typeface="黑体" pitchFamily="49" charset="-122"/>
              </a:rPr>
              <a:t>= 0</a:t>
            </a:r>
          </a:p>
        </p:txBody>
      </p:sp>
      <p:sp>
        <p:nvSpPr>
          <p:cNvPr id="408663" name="Text Box 87"/>
          <p:cNvSpPr txBox="1">
            <a:spLocks noChangeArrowheads="1"/>
          </p:cNvSpPr>
          <p:nvPr/>
        </p:nvSpPr>
        <p:spPr bwMode="auto">
          <a:xfrm>
            <a:off x="3276600" y="5624513"/>
            <a:ext cx="23241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偏移 </a:t>
            </a:r>
            <a:r>
              <a:rPr kumimoji="1" lang="en-US" altLang="zh-CN" sz="2000" b="1">
                <a:solidFill>
                  <a:srgbClr val="333399"/>
                </a:solidFill>
                <a:latin typeface="Times New Roman" pitchFamily="18" charset="0"/>
                <a:ea typeface="黑体" pitchFamily="49" charset="-122"/>
              </a:rPr>
              <a:t>= 1400/8 = 175</a:t>
            </a:r>
          </a:p>
        </p:txBody>
      </p:sp>
      <p:sp>
        <p:nvSpPr>
          <p:cNvPr id="408664" name="Text Box 88"/>
          <p:cNvSpPr txBox="1">
            <a:spLocks noChangeArrowheads="1"/>
          </p:cNvSpPr>
          <p:nvPr/>
        </p:nvSpPr>
        <p:spPr bwMode="auto">
          <a:xfrm>
            <a:off x="6346825" y="5624513"/>
            <a:ext cx="23241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偏移 </a:t>
            </a:r>
            <a:r>
              <a:rPr kumimoji="1" lang="en-US" altLang="zh-CN" sz="2000" b="1">
                <a:solidFill>
                  <a:srgbClr val="333399"/>
                </a:solidFill>
                <a:latin typeface="Times New Roman" pitchFamily="18" charset="0"/>
                <a:ea typeface="黑体" pitchFamily="49" charset="-122"/>
              </a:rPr>
              <a:t>= 2800/8 = 350</a:t>
            </a:r>
          </a:p>
        </p:txBody>
      </p:sp>
      <p:sp>
        <p:nvSpPr>
          <p:cNvPr id="408665" name="Line 89"/>
          <p:cNvSpPr>
            <a:spLocks noChangeShapeType="1"/>
          </p:cNvSpPr>
          <p:nvPr/>
        </p:nvSpPr>
        <p:spPr bwMode="auto">
          <a:xfrm flipV="1">
            <a:off x="7475538" y="2484438"/>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66" name="Line 90"/>
          <p:cNvSpPr>
            <a:spLocks noChangeShapeType="1"/>
          </p:cNvSpPr>
          <p:nvPr/>
        </p:nvSpPr>
        <p:spPr bwMode="auto">
          <a:xfrm flipV="1">
            <a:off x="2832100" y="2484438"/>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67" name="Line 91"/>
          <p:cNvSpPr>
            <a:spLocks noChangeShapeType="1"/>
          </p:cNvSpPr>
          <p:nvPr/>
        </p:nvSpPr>
        <p:spPr bwMode="auto">
          <a:xfrm flipV="1">
            <a:off x="2660650"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68" name="Line 92"/>
          <p:cNvSpPr>
            <a:spLocks noChangeShapeType="1"/>
          </p:cNvSpPr>
          <p:nvPr/>
        </p:nvSpPr>
        <p:spPr bwMode="auto">
          <a:xfrm flipV="1">
            <a:off x="4152900"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69" name="Line 93"/>
          <p:cNvSpPr>
            <a:spLocks noChangeShapeType="1"/>
          </p:cNvSpPr>
          <p:nvPr/>
        </p:nvSpPr>
        <p:spPr bwMode="auto">
          <a:xfrm flipV="1">
            <a:off x="5734050"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70" name="Line 94"/>
          <p:cNvSpPr>
            <a:spLocks noChangeShapeType="1"/>
          </p:cNvSpPr>
          <p:nvPr/>
        </p:nvSpPr>
        <p:spPr bwMode="auto">
          <a:xfrm flipV="1">
            <a:off x="7299325"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71" name="Line 95"/>
          <p:cNvSpPr>
            <a:spLocks noChangeShapeType="1"/>
          </p:cNvSpPr>
          <p:nvPr/>
        </p:nvSpPr>
        <p:spPr bwMode="auto">
          <a:xfrm flipV="1">
            <a:off x="8456613"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672" name="Text Box 96"/>
          <p:cNvSpPr txBox="1">
            <a:spLocks noChangeArrowheads="1"/>
          </p:cNvSpPr>
          <p:nvPr/>
        </p:nvSpPr>
        <p:spPr bwMode="auto">
          <a:xfrm>
            <a:off x="3765550" y="4716463"/>
            <a:ext cx="692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1400</a:t>
            </a:r>
          </a:p>
        </p:txBody>
      </p:sp>
      <p:sp>
        <p:nvSpPr>
          <p:cNvPr id="408673" name="Text Box 97"/>
          <p:cNvSpPr txBox="1">
            <a:spLocks noChangeArrowheads="1"/>
          </p:cNvSpPr>
          <p:nvPr/>
        </p:nvSpPr>
        <p:spPr bwMode="auto">
          <a:xfrm>
            <a:off x="6926263" y="4716463"/>
            <a:ext cx="692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2800</a:t>
            </a:r>
          </a:p>
        </p:txBody>
      </p:sp>
      <p:sp>
        <p:nvSpPr>
          <p:cNvPr id="408674" name="Text Box 98"/>
          <p:cNvSpPr txBox="1">
            <a:spLocks noChangeArrowheads="1"/>
          </p:cNvSpPr>
          <p:nvPr/>
        </p:nvSpPr>
        <p:spPr bwMode="auto">
          <a:xfrm>
            <a:off x="8069263" y="4694238"/>
            <a:ext cx="692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3799</a:t>
            </a:r>
          </a:p>
        </p:txBody>
      </p:sp>
      <p:sp>
        <p:nvSpPr>
          <p:cNvPr id="408675" name="Text Box 99"/>
          <p:cNvSpPr txBox="1">
            <a:spLocks noChangeArrowheads="1"/>
          </p:cNvSpPr>
          <p:nvPr/>
        </p:nvSpPr>
        <p:spPr bwMode="auto">
          <a:xfrm>
            <a:off x="5343525" y="4694238"/>
            <a:ext cx="692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2799</a:t>
            </a:r>
          </a:p>
        </p:txBody>
      </p:sp>
      <p:sp>
        <p:nvSpPr>
          <p:cNvPr id="408676" name="Text Box 100"/>
          <p:cNvSpPr txBox="1">
            <a:spLocks noChangeArrowheads="1"/>
          </p:cNvSpPr>
          <p:nvPr/>
        </p:nvSpPr>
        <p:spPr bwMode="auto">
          <a:xfrm>
            <a:off x="2273300" y="4694238"/>
            <a:ext cx="692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1399</a:t>
            </a:r>
          </a:p>
        </p:txBody>
      </p:sp>
      <p:sp>
        <p:nvSpPr>
          <p:cNvPr id="408677" name="Text Box 101"/>
          <p:cNvSpPr txBox="1">
            <a:spLocks noChangeArrowheads="1"/>
          </p:cNvSpPr>
          <p:nvPr/>
        </p:nvSpPr>
        <p:spPr bwMode="auto">
          <a:xfrm>
            <a:off x="7102475" y="2741613"/>
            <a:ext cx="692150" cy="396875"/>
          </a:xfrm>
          <a:prstGeom prst="rect">
            <a:avLst/>
          </a:prstGeom>
          <a:solidFill>
            <a:srgbClr val="FFFFFF"/>
          </a:solid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3799</a:t>
            </a:r>
          </a:p>
        </p:txBody>
      </p:sp>
      <p:sp>
        <p:nvSpPr>
          <p:cNvPr id="408678" name="Text Box 102"/>
          <p:cNvSpPr txBox="1">
            <a:spLocks noChangeArrowheads="1"/>
          </p:cNvSpPr>
          <p:nvPr/>
        </p:nvSpPr>
        <p:spPr bwMode="auto">
          <a:xfrm>
            <a:off x="542925" y="1841500"/>
            <a:ext cx="1206500" cy="701675"/>
          </a:xfrm>
          <a:prstGeom prst="rect">
            <a:avLst/>
          </a:prstGeom>
          <a:noFill/>
          <a:ln w="9525">
            <a:noFill/>
            <a:miter lim="800000"/>
            <a:headEnd/>
            <a:tailEnd/>
          </a:ln>
          <a:effectLst/>
        </p:spPr>
        <p:txBody>
          <a:bodyPr wrap="none">
            <a:spAutoFit/>
          </a:bodyPr>
          <a:lstStyle/>
          <a:p>
            <a:pPr algn="ctr"/>
            <a:r>
              <a:rPr kumimoji="1" lang="zh-CN" altLang="en-US" sz="2000" b="1">
                <a:solidFill>
                  <a:srgbClr val="333399"/>
                </a:solidFill>
                <a:latin typeface="Times New Roman" pitchFamily="18" charset="0"/>
                <a:ea typeface="黑体" pitchFamily="49" charset="-122"/>
              </a:rPr>
              <a:t>需分片的</a:t>
            </a:r>
          </a:p>
          <a:p>
            <a:pPr algn="ctr"/>
            <a:r>
              <a:rPr kumimoji="1" lang="zh-CN" altLang="en-US" sz="2000" b="1">
                <a:solidFill>
                  <a:srgbClr val="333399"/>
                </a:solidFill>
                <a:latin typeface="Times New Roman" pitchFamily="18" charset="0"/>
                <a:ea typeface="黑体" pitchFamily="49" charset="-122"/>
              </a:rPr>
              <a:t>数据报</a:t>
            </a:r>
          </a:p>
        </p:txBody>
      </p:sp>
      <p:sp>
        <p:nvSpPr>
          <p:cNvPr id="408679" name="Rectangle 103"/>
          <p:cNvSpPr>
            <a:spLocks noChangeArrowheads="1"/>
          </p:cNvSpPr>
          <p:nvPr/>
        </p:nvSpPr>
        <p:spPr bwMode="auto">
          <a:xfrm>
            <a:off x="1890713" y="2038350"/>
            <a:ext cx="854075"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408680" name="Text Box 104"/>
          <p:cNvSpPr txBox="1">
            <a:spLocks noChangeArrowheads="1"/>
          </p:cNvSpPr>
          <p:nvPr/>
        </p:nvSpPr>
        <p:spPr bwMode="auto">
          <a:xfrm>
            <a:off x="817563" y="5180013"/>
            <a:ext cx="13970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数据报片 </a:t>
            </a:r>
            <a:r>
              <a:rPr kumimoji="1" lang="en-US" altLang="zh-CN" sz="2000" b="1">
                <a:solidFill>
                  <a:srgbClr val="333399"/>
                </a:solidFill>
                <a:latin typeface="Times New Roman" pitchFamily="18" charset="0"/>
                <a:ea typeface="黑体" pitchFamily="49" charset="-122"/>
              </a:rPr>
              <a:t>1</a:t>
            </a:r>
          </a:p>
        </p:txBody>
      </p:sp>
      <p:sp>
        <p:nvSpPr>
          <p:cNvPr id="408681" name="Text Box 105"/>
          <p:cNvSpPr txBox="1">
            <a:spLocks noChangeArrowheads="1"/>
          </p:cNvSpPr>
          <p:nvPr/>
        </p:nvSpPr>
        <p:spPr bwMode="auto">
          <a:xfrm>
            <a:off x="1962150" y="1973263"/>
            <a:ext cx="695325"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首部</a:t>
            </a:r>
          </a:p>
        </p:txBody>
      </p:sp>
      <p:sp>
        <p:nvSpPr>
          <p:cNvPr id="408682" name="Line 106"/>
          <p:cNvSpPr>
            <a:spLocks noChangeShapeType="1"/>
          </p:cNvSpPr>
          <p:nvPr/>
        </p:nvSpPr>
        <p:spPr bwMode="auto">
          <a:xfrm>
            <a:off x="2747963" y="2020888"/>
            <a:ext cx="0" cy="463550"/>
          </a:xfrm>
          <a:prstGeom prst="line">
            <a:avLst/>
          </a:prstGeom>
          <a:noFill/>
          <a:ln w="9525">
            <a:solidFill>
              <a:srgbClr val="000000"/>
            </a:solidFill>
            <a:round/>
            <a:headEnd/>
            <a:tailEnd/>
          </a:ln>
          <a:effectLst/>
        </p:spPr>
        <p:txBody>
          <a:bodyPr/>
          <a:lstStyle/>
          <a:p>
            <a:endParaRPr lang="zh-CN" altLang="en-US"/>
          </a:p>
        </p:txBody>
      </p:sp>
      <p:sp>
        <p:nvSpPr>
          <p:cNvPr id="408683" name="Rectangle 107"/>
          <p:cNvSpPr>
            <a:spLocks noChangeArrowheads="1"/>
          </p:cNvSpPr>
          <p:nvPr/>
        </p:nvSpPr>
        <p:spPr bwMode="auto">
          <a:xfrm>
            <a:off x="115888" y="3973513"/>
            <a:ext cx="877887" cy="463550"/>
          </a:xfrm>
          <a:prstGeom prst="rect">
            <a:avLst/>
          </a:prstGeom>
          <a:solidFill>
            <a:srgbClr val="FFFF99"/>
          </a:solidFill>
          <a:ln w="9525">
            <a:solidFill>
              <a:srgbClr val="000000"/>
            </a:solidFill>
            <a:miter lim="800000"/>
            <a:headEnd/>
            <a:tailEnd/>
          </a:ln>
          <a:effectLst/>
        </p:spPr>
        <p:txBody>
          <a:bodyPr wrap="none" anchor="ctr"/>
          <a:lstStyle/>
          <a:p>
            <a:endParaRPr lang="zh-CN" altLang="en-US"/>
          </a:p>
        </p:txBody>
      </p:sp>
      <p:sp>
        <p:nvSpPr>
          <p:cNvPr id="408684" name="Line 108"/>
          <p:cNvSpPr>
            <a:spLocks noChangeShapeType="1"/>
          </p:cNvSpPr>
          <p:nvPr/>
        </p:nvSpPr>
        <p:spPr bwMode="auto">
          <a:xfrm>
            <a:off x="4505325" y="2020888"/>
            <a:ext cx="0" cy="463550"/>
          </a:xfrm>
          <a:prstGeom prst="line">
            <a:avLst/>
          </a:prstGeom>
          <a:noFill/>
          <a:ln w="9525">
            <a:solidFill>
              <a:srgbClr val="000000"/>
            </a:solidFill>
            <a:round/>
            <a:headEnd/>
            <a:tailEnd/>
          </a:ln>
          <a:effectLst/>
        </p:spPr>
        <p:txBody>
          <a:bodyPr/>
          <a:lstStyle/>
          <a:p>
            <a:endParaRPr lang="zh-CN" altLang="en-US"/>
          </a:p>
        </p:txBody>
      </p:sp>
      <p:sp>
        <p:nvSpPr>
          <p:cNvPr id="408685" name="Line 109"/>
          <p:cNvSpPr>
            <a:spLocks noChangeShapeType="1"/>
          </p:cNvSpPr>
          <p:nvPr/>
        </p:nvSpPr>
        <p:spPr bwMode="auto">
          <a:xfrm>
            <a:off x="6261100" y="2020888"/>
            <a:ext cx="0" cy="463550"/>
          </a:xfrm>
          <a:prstGeom prst="line">
            <a:avLst/>
          </a:prstGeom>
          <a:noFill/>
          <a:ln w="9525">
            <a:solidFill>
              <a:srgbClr val="000000"/>
            </a:solidFill>
            <a:round/>
            <a:headEnd/>
            <a:tailEnd/>
          </a:ln>
          <a:effectLst/>
        </p:spPr>
        <p:txBody>
          <a:bodyPr/>
          <a:lstStyle/>
          <a:p>
            <a:endParaRPr lang="zh-CN" altLang="en-US"/>
          </a:p>
        </p:txBody>
      </p:sp>
      <p:sp>
        <p:nvSpPr>
          <p:cNvPr id="408686" name="Line 110"/>
          <p:cNvSpPr>
            <a:spLocks noChangeShapeType="1"/>
          </p:cNvSpPr>
          <p:nvPr/>
        </p:nvSpPr>
        <p:spPr bwMode="auto">
          <a:xfrm flipV="1">
            <a:off x="993775" y="2484438"/>
            <a:ext cx="1754188"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687" name="Line 111"/>
          <p:cNvSpPr>
            <a:spLocks noChangeShapeType="1"/>
          </p:cNvSpPr>
          <p:nvPr/>
        </p:nvSpPr>
        <p:spPr bwMode="auto">
          <a:xfrm flipV="1">
            <a:off x="2747963" y="2484438"/>
            <a:ext cx="1757362"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688" name="Rectangle 112"/>
          <p:cNvSpPr>
            <a:spLocks noChangeArrowheads="1"/>
          </p:cNvSpPr>
          <p:nvPr/>
        </p:nvSpPr>
        <p:spPr bwMode="auto">
          <a:xfrm>
            <a:off x="4067175" y="3973513"/>
            <a:ext cx="1754188" cy="463550"/>
          </a:xfrm>
          <a:prstGeom prst="rect">
            <a:avLst/>
          </a:prstGeom>
          <a:solidFill>
            <a:srgbClr val="CCECFF"/>
          </a:solidFill>
          <a:ln w="9525">
            <a:solidFill>
              <a:srgbClr val="000000"/>
            </a:solidFill>
            <a:miter lim="800000"/>
            <a:headEnd/>
            <a:tailEnd/>
          </a:ln>
          <a:effectLst/>
        </p:spPr>
        <p:txBody>
          <a:bodyPr wrap="none" anchor="ctr"/>
          <a:lstStyle/>
          <a:p>
            <a:endParaRPr lang="zh-CN" altLang="en-US"/>
          </a:p>
        </p:txBody>
      </p:sp>
      <p:sp>
        <p:nvSpPr>
          <p:cNvPr id="408689" name="Line 113"/>
          <p:cNvSpPr>
            <a:spLocks noChangeShapeType="1"/>
          </p:cNvSpPr>
          <p:nvPr/>
        </p:nvSpPr>
        <p:spPr bwMode="auto">
          <a:xfrm>
            <a:off x="4241800" y="3973513"/>
            <a:ext cx="0" cy="463550"/>
          </a:xfrm>
          <a:prstGeom prst="line">
            <a:avLst/>
          </a:prstGeom>
          <a:noFill/>
          <a:ln w="9525">
            <a:solidFill>
              <a:srgbClr val="000000"/>
            </a:solidFill>
            <a:round/>
            <a:headEnd/>
            <a:tailEnd/>
          </a:ln>
          <a:effectLst/>
        </p:spPr>
        <p:txBody>
          <a:bodyPr/>
          <a:lstStyle/>
          <a:p>
            <a:endParaRPr lang="zh-CN" altLang="en-US"/>
          </a:p>
        </p:txBody>
      </p:sp>
      <p:sp>
        <p:nvSpPr>
          <p:cNvPr id="408690" name="Line 114"/>
          <p:cNvSpPr>
            <a:spLocks noChangeShapeType="1"/>
          </p:cNvSpPr>
          <p:nvPr/>
        </p:nvSpPr>
        <p:spPr bwMode="auto">
          <a:xfrm>
            <a:off x="4416425" y="3973513"/>
            <a:ext cx="0" cy="463550"/>
          </a:xfrm>
          <a:prstGeom prst="line">
            <a:avLst/>
          </a:prstGeom>
          <a:noFill/>
          <a:ln w="9525">
            <a:solidFill>
              <a:srgbClr val="000000"/>
            </a:solidFill>
            <a:round/>
            <a:headEnd/>
            <a:tailEnd/>
          </a:ln>
          <a:effectLst/>
        </p:spPr>
        <p:txBody>
          <a:bodyPr/>
          <a:lstStyle/>
          <a:p>
            <a:endParaRPr lang="zh-CN" altLang="en-US"/>
          </a:p>
        </p:txBody>
      </p:sp>
      <p:sp>
        <p:nvSpPr>
          <p:cNvPr id="408691" name="Line 115"/>
          <p:cNvSpPr>
            <a:spLocks noChangeShapeType="1"/>
          </p:cNvSpPr>
          <p:nvPr/>
        </p:nvSpPr>
        <p:spPr bwMode="auto">
          <a:xfrm>
            <a:off x="4592638" y="3973513"/>
            <a:ext cx="0" cy="463550"/>
          </a:xfrm>
          <a:prstGeom prst="line">
            <a:avLst/>
          </a:prstGeom>
          <a:noFill/>
          <a:ln w="9525">
            <a:solidFill>
              <a:srgbClr val="000000"/>
            </a:solidFill>
            <a:round/>
            <a:headEnd/>
            <a:tailEnd/>
          </a:ln>
          <a:effectLst/>
        </p:spPr>
        <p:txBody>
          <a:bodyPr/>
          <a:lstStyle/>
          <a:p>
            <a:endParaRPr lang="zh-CN" altLang="en-US"/>
          </a:p>
        </p:txBody>
      </p:sp>
      <p:sp>
        <p:nvSpPr>
          <p:cNvPr id="408692" name="Line 116"/>
          <p:cNvSpPr>
            <a:spLocks noChangeShapeType="1"/>
          </p:cNvSpPr>
          <p:nvPr/>
        </p:nvSpPr>
        <p:spPr bwMode="auto">
          <a:xfrm>
            <a:off x="5645150" y="3973513"/>
            <a:ext cx="0" cy="463550"/>
          </a:xfrm>
          <a:prstGeom prst="line">
            <a:avLst/>
          </a:prstGeom>
          <a:noFill/>
          <a:ln w="9525">
            <a:solidFill>
              <a:srgbClr val="000000"/>
            </a:solidFill>
            <a:round/>
            <a:headEnd/>
            <a:tailEnd/>
          </a:ln>
          <a:effectLst/>
        </p:spPr>
        <p:txBody>
          <a:bodyPr/>
          <a:lstStyle/>
          <a:p>
            <a:endParaRPr lang="zh-CN" altLang="en-US"/>
          </a:p>
        </p:txBody>
      </p:sp>
      <p:sp>
        <p:nvSpPr>
          <p:cNvPr id="408693" name="Rectangle 117"/>
          <p:cNvSpPr>
            <a:spLocks noChangeArrowheads="1"/>
          </p:cNvSpPr>
          <p:nvPr/>
        </p:nvSpPr>
        <p:spPr bwMode="auto">
          <a:xfrm>
            <a:off x="3189288" y="3973513"/>
            <a:ext cx="877887" cy="463550"/>
          </a:xfrm>
          <a:prstGeom prst="rect">
            <a:avLst/>
          </a:prstGeom>
          <a:solidFill>
            <a:srgbClr val="FFFF99"/>
          </a:solidFill>
          <a:ln w="9525">
            <a:solidFill>
              <a:srgbClr val="000000"/>
            </a:solidFill>
            <a:miter lim="800000"/>
            <a:headEnd/>
            <a:tailEnd/>
          </a:ln>
          <a:effectLst/>
        </p:spPr>
        <p:txBody>
          <a:bodyPr wrap="none" anchor="ctr"/>
          <a:lstStyle/>
          <a:p>
            <a:endParaRPr lang="zh-CN" altLang="en-US"/>
          </a:p>
        </p:txBody>
      </p:sp>
      <p:sp>
        <p:nvSpPr>
          <p:cNvPr id="408694" name="Line 118"/>
          <p:cNvSpPr>
            <a:spLocks noChangeShapeType="1"/>
          </p:cNvSpPr>
          <p:nvPr/>
        </p:nvSpPr>
        <p:spPr bwMode="auto">
          <a:xfrm flipV="1">
            <a:off x="4067175" y="2484438"/>
            <a:ext cx="438150"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695" name="Line 119"/>
          <p:cNvSpPr>
            <a:spLocks noChangeShapeType="1"/>
          </p:cNvSpPr>
          <p:nvPr/>
        </p:nvSpPr>
        <p:spPr bwMode="auto">
          <a:xfrm flipV="1">
            <a:off x="5821363" y="2484438"/>
            <a:ext cx="439737"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696" name="Rectangle 120"/>
          <p:cNvSpPr>
            <a:spLocks noChangeArrowheads="1"/>
          </p:cNvSpPr>
          <p:nvPr/>
        </p:nvSpPr>
        <p:spPr bwMode="auto">
          <a:xfrm>
            <a:off x="7226300" y="3973513"/>
            <a:ext cx="1317625" cy="463550"/>
          </a:xfrm>
          <a:prstGeom prst="rect">
            <a:avLst/>
          </a:prstGeom>
          <a:solidFill>
            <a:srgbClr val="CCECFF"/>
          </a:solidFill>
          <a:ln w="9525">
            <a:solidFill>
              <a:srgbClr val="000000"/>
            </a:solidFill>
            <a:miter lim="800000"/>
            <a:headEnd/>
            <a:tailEnd/>
          </a:ln>
          <a:effectLst/>
        </p:spPr>
        <p:txBody>
          <a:bodyPr wrap="none" anchor="ctr"/>
          <a:lstStyle/>
          <a:p>
            <a:endParaRPr lang="zh-CN" altLang="en-US"/>
          </a:p>
        </p:txBody>
      </p:sp>
      <p:sp>
        <p:nvSpPr>
          <p:cNvPr id="408697" name="Line 121"/>
          <p:cNvSpPr>
            <a:spLocks noChangeShapeType="1"/>
          </p:cNvSpPr>
          <p:nvPr/>
        </p:nvSpPr>
        <p:spPr bwMode="auto">
          <a:xfrm>
            <a:off x="7402513" y="3973513"/>
            <a:ext cx="0" cy="463550"/>
          </a:xfrm>
          <a:prstGeom prst="line">
            <a:avLst/>
          </a:prstGeom>
          <a:noFill/>
          <a:ln w="9525">
            <a:solidFill>
              <a:srgbClr val="000000"/>
            </a:solidFill>
            <a:round/>
            <a:headEnd/>
            <a:tailEnd/>
          </a:ln>
          <a:effectLst/>
        </p:spPr>
        <p:txBody>
          <a:bodyPr/>
          <a:lstStyle/>
          <a:p>
            <a:endParaRPr lang="zh-CN" altLang="en-US"/>
          </a:p>
        </p:txBody>
      </p:sp>
      <p:sp>
        <p:nvSpPr>
          <p:cNvPr id="408698" name="Line 122"/>
          <p:cNvSpPr>
            <a:spLocks noChangeShapeType="1"/>
          </p:cNvSpPr>
          <p:nvPr/>
        </p:nvSpPr>
        <p:spPr bwMode="auto">
          <a:xfrm>
            <a:off x="7578725" y="3973513"/>
            <a:ext cx="0" cy="463550"/>
          </a:xfrm>
          <a:prstGeom prst="line">
            <a:avLst/>
          </a:prstGeom>
          <a:noFill/>
          <a:ln w="9525">
            <a:solidFill>
              <a:srgbClr val="000000"/>
            </a:solidFill>
            <a:round/>
            <a:headEnd/>
            <a:tailEnd/>
          </a:ln>
          <a:effectLst/>
        </p:spPr>
        <p:txBody>
          <a:bodyPr/>
          <a:lstStyle/>
          <a:p>
            <a:endParaRPr lang="zh-CN" altLang="en-US"/>
          </a:p>
        </p:txBody>
      </p:sp>
      <p:sp>
        <p:nvSpPr>
          <p:cNvPr id="408699" name="Line 123"/>
          <p:cNvSpPr>
            <a:spLocks noChangeShapeType="1"/>
          </p:cNvSpPr>
          <p:nvPr/>
        </p:nvSpPr>
        <p:spPr bwMode="auto">
          <a:xfrm>
            <a:off x="7754938" y="3973513"/>
            <a:ext cx="0" cy="463550"/>
          </a:xfrm>
          <a:prstGeom prst="line">
            <a:avLst/>
          </a:prstGeom>
          <a:noFill/>
          <a:ln w="9525">
            <a:solidFill>
              <a:srgbClr val="000000"/>
            </a:solidFill>
            <a:round/>
            <a:headEnd/>
            <a:tailEnd/>
          </a:ln>
          <a:effectLst/>
        </p:spPr>
        <p:txBody>
          <a:bodyPr/>
          <a:lstStyle/>
          <a:p>
            <a:endParaRPr lang="zh-CN" altLang="en-US"/>
          </a:p>
        </p:txBody>
      </p:sp>
      <p:sp>
        <p:nvSpPr>
          <p:cNvPr id="408700" name="Line 124"/>
          <p:cNvSpPr>
            <a:spLocks noChangeShapeType="1"/>
          </p:cNvSpPr>
          <p:nvPr/>
        </p:nvSpPr>
        <p:spPr bwMode="auto">
          <a:xfrm>
            <a:off x="8369300" y="3973513"/>
            <a:ext cx="0" cy="463550"/>
          </a:xfrm>
          <a:prstGeom prst="line">
            <a:avLst/>
          </a:prstGeom>
          <a:noFill/>
          <a:ln w="9525">
            <a:solidFill>
              <a:srgbClr val="000000"/>
            </a:solidFill>
            <a:round/>
            <a:headEnd/>
            <a:tailEnd/>
          </a:ln>
          <a:effectLst/>
        </p:spPr>
        <p:txBody>
          <a:bodyPr/>
          <a:lstStyle/>
          <a:p>
            <a:endParaRPr lang="zh-CN" altLang="en-US"/>
          </a:p>
        </p:txBody>
      </p:sp>
      <p:sp>
        <p:nvSpPr>
          <p:cNvPr id="408701" name="Rectangle 125"/>
          <p:cNvSpPr>
            <a:spLocks noChangeArrowheads="1"/>
          </p:cNvSpPr>
          <p:nvPr/>
        </p:nvSpPr>
        <p:spPr bwMode="auto">
          <a:xfrm>
            <a:off x="6350000" y="3973513"/>
            <a:ext cx="876300" cy="463550"/>
          </a:xfrm>
          <a:prstGeom prst="rect">
            <a:avLst/>
          </a:prstGeom>
          <a:solidFill>
            <a:srgbClr val="FFFF99"/>
          </a:solidFill>
          <a:ln w="9525">
            <a:solidFill>
              <a:srgbClr val="000000"/>
            </a:solidFill>
            <a:miter lim="800000"/>
            <a:headEnd/>
            <a:tailEnd/>
          </a:ln>
          <a:effectLst/>
        </p:spPr>
        <p:txBody>
          <a:bodyPr wrap="none" anchor="ctr"/>
          <a:lstStyle/>
          <a:p>
            <a:endParaRPr lang="zh-CN" altLang="en-US"/>
          </a:p>
        </p:txBody>
      </p:sp>
      <p:sp>
        <p:nvSpPr>
          <p:cNvPr id="408702" name="Line 126"/>
          <p:cNvSpPr>
            <a:spLocks noChangeShapeType="1"/>
          </p:cNvSpPr>
          <p:nvPr/>
        </p:nvSpPr>
        <p:spPr bwMode="auto">
          <a:xfrm flipH="1" flipV="1">
            <a:off x="7578725" y="2484438"/>
            <a:ext cx="965200"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703" name="Line 127"/>
          <p:cNvSpPr>
            <a:spLocks noChangeShapeType="1"/>
          </p:cNvSpPr>
          <p:nvPr/>
        </p:nvSpPr>
        <p:spPr bwMode="auto">
          <a:xfrm flipH="1" flipV="1">
            <a:off x="6261100" y="2484438"/>
            <a:ext cx="965200" cy="1489075"/>
          </a:xfrm>
          <a:prstGeom prst="line">
            <a:avLst/>
          </a:prstGeom>
          <a:noFill/>
          <a:ln w="9525">
            <a:solidFill>
              <a:srgbClr val="FF0000"/>
            </a:solidFill>
            <a:prstDash val="dash"/>
            <a:round/>
            <a:headEnd type="triangle" w="sm" len="med"/>
            <a:tailEnd/>
          </a:ln>
          <a:effectLst/>
        </p:spPr>
        <p:txBody>
          <a:bodyPr/>
          <a:lstStyle/>
          <a:p>
            <a:endParaRPr lang="zh-CN" altLang="en-US"/>
          </a:p>
        </p:txBody>
      </p:sp>
      <p:sp>
        <p:nvSpPr>
          <p:cNvPr id="408704" name="Line 128"/>
          <p:cNvSpPr>
            <a:spLocks noChangeShapeType="1"/>
          </p:cNvSpPr>
          <p:nvPr/>
        </p:nvSpPr>
        <p:spPr bwMode="auto">
          <a:xfrm>
            <a:off x="2732088" y="1795463"/>
            <a:ext cx="4829175" cy="0"/>
          </a:xfrm>
          <a:prstGeom prst="line">
            <a:avLst/>
          </a:prstGeom>
          <a:noFill/>
          <a:ln w="9525">
            <a:solidFill>
              <a:srgbClr val="000000"/>
            </a:solidFill>
            <a:round/>
            <a:headEnd type="triangle" w="sm" len="med"/>
            <a:tailEnd type="triangle" w="sm" len="med"/>
          </a:ln>
          <a:effectLst/>
        </p:spPr>
        <p:txBody>
          <a:bodyPr/>
          <a:lstStyle/>
          <a:p>
            <a:endParaRPr lang="zh-CN" altLang="en-US"/>
          </a:p>
        </p:txBody>
      </p:sp>
      <p:sp>
        <p:nvSpPr>
          <p:cNvPr id="408705" name="Text Box 129"/>
          <p:cNvSpPr txBox="1">
            <a:spLocks noChangeArrowheads="1"/>
          </p:cNvSpPr>
          <p:nvPr/>
        </p:nvSpPr>
        <p:spPr bwMode="auto">
          <a:xfrm>
            <a:off x="3629025" y="1592263"/>
            <a:ext cx="2608263" cy="396875"/>
          </a:xfrm>
          <a:prstGeom prst="rect">
            <a:avLst/>
          </a:prstGeom>
          <a:solidFill>
            <a:srgbClr val="FFFFFF"/>
          </a:solid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数据部分共 </a:t>
            </a:r>
            <a:r>
              <a:rPr kumimoji="1" lang="en-US" altLang="zh-CN" sz="2000" b="1">
                <a:solidFill>
                  <a:srgbClr val="333399"/>
                </a:solidFill>
                <a:latin typeface="Times New Roman" pitchFamily="18" charset="0"/>
                <a:ea typeface="黑体" pitchFamily="49" charset="-122"/>
              </a:rPr>
              <a:t>3800 </a:t>
            </a:r>
            <a:r>
              <a:rPr kumimoji="1" lang="zh-CN" altLang="en-US" sz="2000" b="1">
                <a:solidFill>
                  <a:srgbClr val="333399"/>
                </a:solidFill>
                <a:latin typeface="Times New Roman" pitchFamily="18" charset="0"/>
                <a:ea typeface="黑体" pitchFamily="49" charset="-122"/>
              </a:rPr>
              <a:t>字节</a:t>
            </a:r>
          </a:p>
        </p:txBody>
      </p:sp>
      <p:sp>
        <p:nvSpPr>
          <p:cNvPr id="408706" name="Text Box 130"/>
          <p:cNvSpPr txBox="1">
            <a:spLocks noChangeArrowheads="1"/>
          </p:cNvSpPr>
          <p:nvPr/>
        </p:nvSpPr>
        <p:spPr bwMode="auto">
          <a:xfrm>
            <a:off x="115888" y="3976688"/>
            <a:ext cx="885825"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首部 </a:t>
            </a:r>
            <a:r>
              <a:rPr kumimoji="1" lang="en-US" altLang="zh-CN" sz="2000" b="1">
                <a:solidFill>
                  <a:srgbClr val="333399"/>
                </a:solidFill>
                <a:latin typeface="Times New Roman" pitchFamily="18" charset="0"/>
                <a:ea typeface="黑体" pitchFamily="49" charset="-122"/>
              </a:rPr>
              <a:t>1</a:t>
            </a:r>
          </a:p>
        </p:txBody>
      </p:sp>
      <p:sp>
        <p:nvSpPr>
          <p:cNvPr id="408707" name="Text Box 131"/>
          <p:cNvSpPr txBox="1">
            <a:spLocks noChangeArrowheads="1"/>
          </p:cNvSpPr>
          <p:nvPr/>
        </p:nvSpPr>
        <p:spPr bwMode="auto">
          <a:xfrm>
            <a:off x="3159125" y="3976688"/>
            <a:ext cx="885825"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首部 </a:t>
            </a:r>
            <a:r>
              <a:rPr kumimoji="1" lang="en-US" altLang="zh-CN" sz="2000" b="1">
                <a:solidFill>
                  <a:srgbClr val="333399"/>
                </a:solidFill>
                <a:latin typeface="Times New Roman" pitchFamily="18" charset="0"/>
                <a:ea typeface="黑体" pitchFamily="49" charset="-122"/>
              </a:rPr>
              <a:t>2</a:t>
            </a:r>
          </a:p>
        </p:txBody>
      </p:sp>
      <p:sp>
        <p:nvSpPr>
          <p:cNvPr id="408708" name="Text Box 132"/>
          <p:cNvSpPr txBox="1">
            <a:spLocks noChangeArrowheads="1"/>
          </p:cNvSpPr>
          <p:nvPr/>
        </p:nvSpPr>
        <p:spPr bwMode="auto">
          <a:xfrm>
            <a:off x="6319838" y="3976688"/>
            <a:ext cx="885825"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首部 </a:t>
            </a:r>
            <a:r>
              <a:rPr kumimoji="1" lang="en-US" altLang="zh-CN" sz="2000" b="1">
                <a:solidFill>
                  <a:srgbClr val="333399"/>
                </a:solidFill>
                <a:latin typeface="Times New Roman" pitchFamily="18" charset="0"/>
                <a:ea typeface="黑体" pitchFamily="49" charset="-122"/>
              </a:rPr>
              <a:t>3</a:t>
            </a:r>
          </a:p>
        </p:txBody>
      </p:sp>
      <p:sp>
        <p:nvSpPr>
          <p:cNvPr id="408709" name="Line 133"/>
          <p:cNvSpPr>
            <a:spLocks noChangeShapeType="1"/>
          </p:cNvSpPr>
          <p:nvPr/>
        </p:nvSpPr>
        <p:spPr bwMode="auto">
          <a:xfrm flipV="1">
            <a:off x="1076325" y="4437063"/>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710" name="Text Box 134"/>
          <p:cNvSpPr txBox="1">
            <a:spLocks noChangeArrowheads="1"/>
          </p:cNvSpPr>
          <p:nvPr/>
        </p:nvSpPr>
        <p:spPr bwMode="auto">
          <a:xfrm>
            <a:off x="319088" y="4733925"/>
            <a:ext cx="885825"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字节 </a:t>
            </a:r>
            <a:r>
              <a:rPr kumimoji="1" lang="en-US" altLang="zh-CN" sz="2000" b="1">
                <a:solidFill>
                  <a:srgbClr val="333399"/>
                </a:solidFill>
                <a:latin typeface="Times New Roman" pitchFamily="18" charset="0"/>
                <a:ea typeface="黑体" pitchFamily="49" charset="-122"/>
              </a:rPr>
              <a:t>0</a:t>
            </a:r>
          </a:p>
        </p:txBody>
      </p:sp>
      <p:sp>
        <p:nvSpPr>
          <p:cNvPr id="408711" name="Text Box 135"/>
          <p:cNvSpPr txBox="1">
            <a:spLocks noChangeArrowheads="1"/>
          </p:cNvSpPr>
          <p:nvPr/>
        </p:nvSpPr>
        <p:spPr bwMode="auto">
          <a:xfrm>
            <a:off x="3830638" y="5175250"/>
            <a:ext cx="13970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数据报片 </a:t>
            </a:r>
            <a:r>
              <a:rPr kumimoji="1" lang="en-US" altLang="zh-CN" sz="2000" b="1">
                <a:solidFill>
                  <a:srgbClr val="333399"/>
                </a:solidFill>
                <a:latin typeface="Times New Roman" pitchFamily="18" charset="0"/>
                <a:ea typeface="黑体" pitchFamily="49" charset="-122"/>
              </a:rPr>
              <a:t>2</a:t>
            </a:r>
          </a:p>
        </p:txBody>
      </p:sp>
      <p:sp>
        <p:nvSpPr>
          <p:cNvPr id="408712" name="Text Box 136"/>
          <p:cNvSpPr txBox="1">
            <a:spLocks noChangeArrowheads="1"/>
          </p:cNvSpPr>
          <p:nvPr/>
        </p:nvSpPr>
        <p:spPr bwMode="auto">
          <a:xfrm>
            <a:off x="6729413" y="5175250"/>
            <a:ext cx="1397000" cy="396875"/>
          </a:xfrm>
          <a:prstGeom prst="rect">
            <a:avLst/>
          </a:prstGeom>
          <a:no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数据报片 </a:t>
            </a:r>
            <a:r>
              <a:rPr kumimoji="1" lang="en-US" altLang="zh-CN" sz="2000" b="1">
                <a:solidFill>
                  <a:srgbClr val="333399"/>
                </a:solidFill>
                <a:latin typeface="Times New Roman" pitchFamily="18" charset="0"/>
                <a:ea typeface="黑体" pitchFamily="49" charset="-122"/>
              </a:rPr>
              <a:t>3</a:t>
            </a:r>
          </a:p>
        </p:txBody>
      </p:sp>
      <p:sp>
        <p:nvSpPr>
          <p:cNvPr id="408713" name="Line 137"/>
          <p:cNvSpPr>
            <a:spLocks noChangeShapeType="1"/>
          </p:cNvSpPr>
          <p:nvPr/>
        </p:nvSpPr>
        <p:spPr bwMode="auto">
          <a:xfrm flipV="1">
            <a:off x="4576763" y="2484438"/>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714" name="Text Box 138"/>
          <p:cNvSpPr txBox="1">
            <a:spLocks noChangeArrowheads="1"/>
          </p:cNvSpPr>
          <p:nvPr/>
        </p:nvSpPr>
        <p:spPr bwMode="auto">
          <a:xfrm>
            <a:off x="4189413" y="2760663"/>
            <a:ext cx="692150" cy="396875"/>
          </a:xfrm>
          <a:prstGeom prst="rect">
            <a:avLst/>
          </a:prstGeom>
          <a:solidFill>
            <a:srgbClr val="FFFFFF"/>
          </a:solid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1400</a:t>
            </a:r>
          </a:p>
        </p:txBody>
      </p:sp>
      <p:sp>
        <p:nvSpPr>
          <p:cNvPr id="408715" name="Line 139"/>
          <p:cNvSpPr>
            <a:spLocks noChangeShapeType="1"/>
          </p:cNvSpPr>
          <p:nvPr/>
        </p:nvSpPr>
        <p:spPr bwMode="auto">
          <a:xfrm flipV="1">
            <a:off x="6334125" y="2484438"/>
            <a:ext cx="0" cy="369887"/>
          </a:xfrm>
          <a:prstGeom prst="line">
            <a:avLst/>
          </a:prstGeom>
          <a:noFill/>
          <a:ln w="9525">
            <a:solidFill>
              <a:srgbClr val="000000"/>
            </a:solidFill>
            <a:round/>
            <a:headEnd/>
            <a:tailEnd type="triangle" w="sm" len="med"/>
          </a:ln>
          <a:effectLst/>
        </p:spPr>
        <p:txBody>
          <a:bodyPr/>
          <a:lstStyle/>
          <a:p>
            <a:endParaRPr lang="zh-CN" altLang="en-US"/>
          </a:p>
        </p:txBody>
      </p:sp>
      <p:sp>
        <p:nvSpPr>
          <p:cNvPr id="408716" name="Text Box 140"/>
          <p:cNvSpPr txBox="1">
            <a:spLocks noChangeArrowheads="1"/>
          </p:cNvSpPr>
          <p:nvPr/>
        </p:nvSpPr>
        <p:spPr bwMode="auto">
          <a:xfrm>
            <a:off x="5961063" y="2760663"/>
            <a:ext cx="692150" cy="396875"/>
          </a:xfrm>
          <a:prstGeom prst="rect">
            <a:avLst/>
          </a:prstGeom>
          <a:solidFill>
            <a:srgbClr val="FFFFFF"/>
          </a:solid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49" charset="-122"/>
              </a:rPr>
              <a:t>2800</a:t>
            </a:r>
          </a:p>
        </p:txBody>
      </p:sp>
      <p:sp>
        <p:nvSpPr>
          <p:cNvPr id="408717" name="Line 141"/>
          <p:cNvSpPr>
            <a:spLocks noChangeShapeType="1"/>
          </p:cNvSpPr>
          <p:nvPr/>
        </p:nvSpPr>
        <p:spPr bwMode="auto">
          <a:xfrm>
            <a:off x="6435725" y="2020888"/>
            <a:ext cx="0" cy="463550"/>
          </a:xfrm>
          <a:prstGeom prst="line">
            <a:avLst/>
          </a:prstGeom>
          <a:noFill/>
          <a:ln w="9525">
            <a:solidFill>
              <a:srgbClr val="000000"/>
            </a:solidFill>
            <a:round/>
            <a:headEnd/>
            <a:tailEnd/>
          </a:ln>
          <a:effectLst/>
        </p:spPr>
        <p:txBody>
          <a:bodyPr/>
          <a:lstStyle/>
          <a:p>
            <a:endParaRPr lang="zh-CN" altLang="en-US"/>
          </a:p>
        </p:txBody>
      </p:sp>
      <p:sp>
        <p:nvSpPr>
          <p:cNvPr id="408718" name="Line 142"/>
          <p:cNvSpPr>
            <a:spLocks noChangeShapeType="1"/>
          </p:cNvSpPr>
          <p:nvPr/>
        </p:nvSpPr>
        <p:spPr bwMode="auto">
          <a:xfrm>
            <a:off x="4681538" y="2020888"/>
            <a:ext cx="0" cy="463550"/>
          </a:xfrm>
          <a:prstGeom prst="line">
            <a:avLst/>
          </a:prstGeom>
          <a:noFill/>
          <a:ln w="9525">
            <a:solidFill>
              <a:srgbClr val="000000"/>
            </a:solidFill>
            <a:round/>
            <a:headEnd/>
            <a:tailEnd/>
          </a:ln>
          <a:effectLst/>
        </p:spPr>
        <p:txBody>
          <a:bodyPr/>
          <a:lstStyle/>
          <a:p>
            <a:endParaRPr lang="zh-CN" altLang="en-US"/>
          </a:p>
        </p:txBody>
      </p:sp>
      <p:sp>
        <p:nvSpPr>
          <p:cNvPr id="408719" name="Text Box 143"/>
          <p:cNvSpPr txBox="1">
            <a:spLocks noChangeArrowheads="1"/>
          </p:cNvSpPr>
          <p:nvPr/>
        </p:nvSpPr>
        <p:spPr bwMode="auto">
          <a:xfrm>
            <a:off x="2076450" y="2781300"/>
            <a:ext cx="885825" cy="396875"/>
          </a:xfrm>
          <a:prstGeom prst="rect">
            <a:avLst/>
          </a:prstGeom>
          <a:solidFill>
            <a:srgbClr val="FFFFFF"/>
          </a:solidFill>
          <a:ln w="9525">
            <a:noFill/>
            <a:miter lim="800000"/>
            <a:headEnd/>
            <a:tailEnd/>
          </a:ln>
          <a:effectLst/>
        </p:spPr>
        <p:txBody>
          <a:bodyPr wrap="none">
            <a:spAutoFit/>
          </a:bodyPr>
          <a:lstStyle/>
          <a:p>
            <a:r>
              <a:rPr kumimoji="1" lang="zh-CN" altLang="en-US" sz="2000" b="1">
                <a:solidFill>
                  <a:srgbClr val="333399"/>
                </a:solidFill>
                <a:latin typeface="Times New Roman" pitchFamily="18" charset="0"/>
                <a:ea typeface="黑体" pitchFamily="49" charset="-122"/>
              </a:rPr>
              <a:t>字节 </a:t>
            </a:r>
            <a:r>
              <a:rPr kumimoji="1" lang="en-US" altLang="zh-CN" sz="2000" b="1">
                <a:solidFill>
                  <a:srgbClr val="333399"/>
                </a:solidFill>
                <a:latin typeface="Times New Roman" pitchFamily="18" charset="0"/>
                <a:ea typeface="黑体" pitchFamily="49" charset="-122"/>
              </a:rPr>
              <a: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(3/7)</a:t>
            </a:r>
            <a:endParaRPr lang="zh-CN" altLang="en-US" sz="3600"/>
          </a:p>
        </p:txBody>
      </p:sp>
      <p:sp>
        <p:nvSpPr>
          <p:cNvPr id="410627" name="Rectangle 3"/>
          <p:cNvSpPr>
            <a:spLocks noGrp="1" noChangeArrowheads="1"/>
          </p:cNvSpPr>
          <p:nvPr>
            <p:ph type="body" idx="1"/>
          </p:nvPr>
        </p:nvSpPr>
        <p:spPr/>
        <p:txBody>
          <a:bodyPr/>
          <a:lstStyle/>
          <a:p>
            <a:endParaRPr lang="zh-CN" altLang="en-US"/>
          </a:p>
        </p:txBody>
      </p:sp>
      <p:pic>
        <p:nvPicPr>
          <p:cNvPr id="410628" name="Picture 4"/>
          <p:cNvPicPr>
            <a:picLocks noChangeAspect="1" noChangeArrowheads="1"/>
          </p:cNvPicPr>
          <p:nvPr/>
        </p:nvPicPr>
        <p:blipFill>
          <a:blip r:embed="rId2" cstate="print"/>
          <a:srcRect/>
          <a:stretch>
            <a:fillRect/>
          </a:stretch>
        </p:blipFill>
        <p:spPr bwMode="auto">
          <a:xfrm>
            <a:off x="684213" y="1628775"/>
            <a:ext cx="7343775" cy="4248150"/>
          </a:xfrm>
          <a:prstGeom prst="rect">
            <a:avLst/>
          </a:prstGeom>
          <a:noFill/>
        </p:spPr>
      </p:pic>
      <p:sp>
        <p:nvSpPr>
          <p:cNvPr id="410630" name="Rectangle 6"/>
          <p:cNvSpPr>
            <a:spLocks noChangeArrowheads="1"/>
          </p:cNvSpPr>
          <p:nvPr/>
        </p:nvSpPr>
        <p:spPr bwMode="auto">
          <a:xfrm>
            <a:off x="1692275" y="5229225"/>
            <a:ext cx="1079500" cy="647700"/>
          </a:xfrm>
          <a:prstGeom prst="rect">
            <a:avLst/>
          </a:prstGeom>
          <a:solidFill>
            <a:schemeClr val="bg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(4/7)</a:t>
            </a:r>
            <a:endParaRPr lang="zh-CN" altLang="en-US" sz="3600"/>
          </a:p>
        </p:txBody>
      </p:sp>
      <p:sp>
        <p:nvSpPr>
          <p:cNvPr id="411651" name="Rectangle 3"/>
          <p:cNvSpPr>
            <a:spLocks noGrp="1" noChangeArrowheads="1"/>
          </p:cNvSpPr>
          <p:nvPr>
            <p:ph type="body" idx="1"/>
          </p:nvPr>
        </p:nvSpPr>
        <p:spPr/>
        <p:txBody>
          <a:bodyPr/>
          <a:lstStyle/>
          <a:p>
            <a:r>
              <a:rPr lang="zh-CN" altLang="en-US">
                <a:latin typeface="宋体" pitchFamily="2" charset="-122"/>
              </a:rPr>
              <a:t>含有重叠偏移的畸形数据分片</a:t>
            </a:r>
          </a:p>
        </p:txBody>
      </p:sp>
      <p:pic>
        <p:nvPicPr>
          <p:cNvPr id="411652" name="Picture 4"/>
          <p:cNvPicPr>
            <a:picLocks noChangeAspect="1" noChangeArrowheads="1"/>
          </p:cNvPicPr>
          <p:nvPr/>
        </p:nvPicPr>
        <p:blipFill>
          <a:blip r:embed="rId2" cstate="print"/>
          <a:srcRect/>
          <a:stretch>
            <a:fillRect/>
          </a:stretch>
        </p:blipFill>
        <p:spPr bwMode="auto">
          <a:xfrm>
            <a:off x="107950" y="2060575"/>
            <a:ext cx="8785225" cy="3756025"/>
          </a:xfrm>
          <a:prstGeom prst="rect">
            <a:avLst/>
          </a:prstGeom>
          <a:noFill/>
        </p:spPr>
      </p:pic>
      <p:sp>
        <p:nvSpPr>
          <p:cNvPr id="411653" name="Rectangle 5"/>
          <p:cNvSpPr>
            <a:spLocks noChangeArrowheads="1"/>
          </p:cNvSpPr>
          <p:nvPr/>
        </p:nvSpPr>
        <p:spPr bwMode="auto">
          <a:xfrm>
            <a:off x="1187450" y="5373688"/>
            <a:ext cx="1079500" cy="647700"/>
          </a:xfrm>
          <a:prstGeom prst="rect">
            <a:avLst/>
          </a:prstGeom>
          <a:solidFill>
            <a:schemeClr val="bg1"/>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(5/7)</a:t>
            </a:r>
            <a:endParaRPr lang="zh-CN" altLang="en-US" sz="3600"/>
          </a:p>
        </p:txBody>
      </p:sp>
      <p:sp>
        <p:nvSpPr>
          <p:cNvPr id="427011" name="Rectangle 3"/>
          <p:cNvSpPr>
            <a:spLocks noGrp="1" noChangeArrowheads="1"/>
          </p:cNvSpPr>
          <p:nvPr>
            <p:ph type="body" idx="1"/>
          </p:nvPr>
        </p:nvSpPr>
        <p:spPr>
          <a:xfrm>
            <a:off x="668338" y="1392237"/>
            <a:ext cx="7772400" cy="4770437"/>
          </a:xfrm>
        </p:spPr>
        <p:txBody>
          <a:bodyPr/>
          <a:lstStyle/>
          <a:p>
            <a:r>
              <a:rPr lang="zh-CN" altLang="en-US" sz="2800" dirty="0"/>
              <a:t>利用数据报分片的其他攻击（</a:t>
            </a:r>
            <a:r>
              <a:rPr lang="zh-CN" altLang="en-US" sz="2800" dirty="0">
                <a:solidFill>
                  <a:srgbClr val="FF3300"/>
                </a:solidFill>
              </a:rPr>
              <a:t>变种一</a:t>
            </a:r>
            <a:r>
              <a:rPr lang="zh-CN" altLang="en-US" sz="2800" dirty="0"/>
              <a:t>）：小片段攻击，</a:t>
            </a:r>
            <a:r>
              <a:rPr lang="zh-CN" altLang="en-US" sz="2800" dirty="0">
                <a:solidFill>
                  <a:srgbClr val="FF3300"/>
                </a:solidFill>
              </a:rPr>
              <a:t>目的不是</a:t>
            </a:r>
            <a:r>
              <a:rPr lang="en-US" altLang="zh-CN" sz="2800" dirty="0" err="1">
                <a:solidFill>
                  <a:srgbClr val="FF3300"/>
                </a:solidFill>
              </a:rPr>
              <a:t>DoS</a:t>
            </a:r>
            <a:r>
              <a:rPr lang="zh-CN" altLang="en-US" sz="2800" dirty="0">
                <a:solidFill>
                  <a:srgbClr val="FF3300"/>
                </a:solidFill>
              </a:rPr>
              <a:t>，而是穿透防火墙</a:t>
            </a:r>
            <a:r>
              <a:rPr lang="zh-CN" altLang="en-US" sz="2800" dirty="0"/>
              <a:t>。</a:t>
            </a:r>
          </a:p>
          <a:p>
            <a:pPr lvl="1"/>
            <a:r>
              <a:rPr lang="zh-CN" altLang="en-US" sz="2400" b="0" dirty="0"/>
              <a:t>原理：通过很小的片段使得防火墙需要检测的信息进入到下一个片段中。</a:t>
            </a:r>
          </a:p>
          <a:p>
            <a:pPr lvl="1"/>
            <a:r>
              <a:rPr lang="zh-CN" altLang="en-US" sz="2400" b="0" dirty="0"/>
              <a:t>例如：对于</a:t>
            </a:r>
            <a:r>
              <a:rPr lang="en-US" altLang="zh-CN" sz="2400" b="0" dirty="0"/>
              <a:t>TCP</a:t>
            </a:r>
            <a:r>
              <a:rPr lang="zh-CN" altLang="en-US" sz="2400" b="0" dirty="0"/>
              <a:t>包，攻击者可以把</a:t>
            </a:r>
            <a:r>
              <a:rPr lang="en-US" altLang="zh-CN" sz="2400" b="0" dirty="0"/>
              <a:t>TCP</a:t>
            </a:r>
            <a:r>
              <a:rPr lang="zh-CN" altLang="en-US" sz="2400" b="0" dirty="0"/>
              <a:t>头分到两个片段中，使</a:t>
            </a:r>
            <a:r>
              <a:rPr lang="en-US" altLang="zh-CN" sz="2400" b="0" dirty="0"/>
              <a:t>TCP</a:t>
            </a:r>
            <a:r>
              <a:rPr lang="zh-CN" altLang="en-US" sz="2400" b="0" dirty="0"/>
              <a:t>的标志（</a:t>
            </a:r>
            <a:r>
              <a:rPr lang="en-US" altLang="zh-CN" sz="2400" b="0" dirty="0"/>
              <a:t>Flag</a:t>
            </a:r>
            <a:r>
              <a:rPr lang="zh-CN" altLang="en-US" sz="2400" b="0" dirty="0"/>
              <a:t>）进入到下一个片段中，从而使得一些通过检测标志位进行过滤的防火墙因找不到标志位而放行。这种攻击寄希望于防火墙只检测数据包的第一个片段。</a:t>
            </a:r>
          </a:p>
          <a:p>
            <a:pPr lvl="1"/>
            <a:r>
              <a:rPr lang="zh-CN" altLang="en-US" sz="2400" b="0" dirty="0">
                <a:solidFill>
                  <a:srgbClr val="FF3300"/>
                </a:solidFill>
              </a:rPr>
              <a:t>这种攻击适合于逃避入侵检测吗？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p:cTn id="7" dur="1000" fill="hold"/>
                                        <p:tgtEl>
                                          <p:spTgt spid="42701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701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70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7011">
                                            <p:txEl>
                                              <p:pRg st="1" end="1"/>
                                            </p:txEl>
                                          </p:spTgt>
                                        </p:tgtEl>
                                        <p:attrNameLst>
                                          <p:attrName>style.visibility</p:attrName>
                                        </p:attrNameLst>
                                      </p:cBhvr>
                                      <p:to>
                                        <p:strVal val="visible"/>
                                      </p:to>
                                    </p:set>
                                    <p:anim calcmode="lin" valueType="num">
                                      <p:cBhvr>
                                        <p:cTn id="14" dur="1000" fill="hold"/>
                                        <p:tgtEl>
                                          <p:spTgt spid="42701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701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70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27011">
                                            <p:txEl>
                                              <p:pRg st="2" end="2"/>
                                            </p:txEl>
                                          </p:spTgt>
                                        </p:tgtEl>
                                        <p:attrNameLst>
                                          <p:attrName>style.visibility</p:attrName>
                                        </p:attrNameLst>
                                      </p:cBhvr>
                                      <p:to>
                                        <p:strVal val="visible"/>
                                      </p:to>
                                    </p:set>
                                    <p:anim calcmode="lin" valueType="num">
                                      <p:cBhvr>
                                        <p:cTn id="21" dur="1000" fill="hold"/>
                                        <p:tgtEl>
                                          <p:spTgt spid="42701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701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70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27011">
                                            <p:txEl>
                                              <p:pRg st="3" end="3"/>
                                            </p:txEl>
                                          </p:spTgt>
                                        </p:tgtEl>
                                        <p:attrNameLst>
                                          <p:attrName>style.visibility</p:attrName>
                                        </p:attrNameLst>
                                      </p:cBhvr>
                                      <p:to>
                                        <p:strVal val="visible"/>
                                      </p:to>
                                    </p:set>
                                    <p:anim calcmode="lin" valueType="num">
                                      <p:cBhvr>
                                        <p:cTn id="28" dur="1000" fill="hold"/>
                                        <p:tgtEl>
                                          <p:spTgt spid="42701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701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7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(6/7)</a:t>
            </a:r>
            <a:endParaRPr lang="zh-CN" altLang="en-US" sz="3600"/>
          </a:p>
        </p:txBody>
      </p:sp>
      <p:sp>
        <p:nvSpPr>
          <p:cNvPr id="431107" name="Rectangle 3"/>
          <p:cNvSpPr>
            <a:spLocks noGrp="1" noChangeArrowheads="1"/>
          </p:cNvSpPr>
          <p:nvPr>
            <p:ph type="body" idx="1"/>
          </p:nvPr>
        </p:nvSpPr>
        <p:spPr>
          <a:xfrm>
            <a:off x="538956" y="1272222"/>
            <a:ext cx="8066088" cy="4960937"/>
          </a:xfrm>
        </p:spPr>
        <p:txBody>
          <a:bodyPr/>
          <a:lstStyle/>
          <a:p>
            <a:pPr>
              <a:lnSpc>
                <a:spcPts val="3600"/>
              </a:lnSpc>
              <a:spcBef>
                <a:spcPts val="0"/>
              </a:spcBef>
            </a:pPr>
            <a:r>
              <a:rPr lang="zh-CN" altLang="en-US" sz="2800" dirty="0"/>
              <a:t>利用数据报分片的其他攻击（</a:t>
            </a:r>
            <a:r>
              <a:rPr lang="zh-CN" altLang="en-US" sz="2800" dirty="0">
                <a:solidFill>
                  <a:srgbClr val="FF3300"/>
                </a:solidFill>
              </a:rPr>
              <a:t>变种二</a:t>
            </a:r>
            <a:r>
              <a:rPr lang="zh-CN" altLang="en-US" sz="2800" dirty="0"/>
              <a:t>）：重叠分片攻击，</a:t>
            </a:r>
            <a:r>
              <a:rPr lang="zh-CN" altLang="en-US" sz="2800" dirty="0">
                <a:solidFill>
                  <a:srgbClr val="FF3300"/>
                </a:solidFill>
              </a:rPr>
              <a:t>目的不是</a:t>
            </a:r>
            <a:r>
              <a:rPr lang="en-US" altLang="zh-CN" sz="2800" dirty="0" err="1">
                <a:solidFill>
                  <a:srgbClr val="FF3300"/>
                </a:solidFill>
              </a:rPr>
              <a:t>DoS</a:t>
            </a:r>
            <a:r>
              <a:rPr lang="zh-CN" altLang="en-US" sz="2800" dirty="0">
                <a:solidFill>
                  <a:srgbClr val="FF3300"/>
                </a:solidFill>
              </a:rPr>
              <a:t>，而是穿透防火墙</a:t>
            </a:r>
            <a:r>
              <a:rPr lang="zh-CN" altLang="en-US" sz="2800" dirty="0"/>
              <a:t>。</a:t>
            </a:r>
          </a:p>
          <a:p>
            <a:pPr lvl="1">
              <a:lnSpc>
                <a:spcPts val="3600"/>
              </a:lnSpc>
              <a:spcBef>
                <a:spcPts val="0"/>
              </a:spcBef>
            </a:pPr>
            <a:r>
              <a:rPr lang="zh-CN" altLang="en-US" sz="2000" b="0" dirty="0"/>
              <a:t>原理：防火墙在处理重叠分片时与终端系统（这里指受害者最终目标主机系统）之间可能存在差异性：</a:t>
            </a:r>
            <a:r>
              <a:rPr lang="zh-CN" altLang="en-US" sz="2000" b="0" dirty="0">
                <a:solidFill>
                  <a:srgbClr val="FF3300"/>
                </a:solidFill>
              </a:rPr>
              <a:t>当重叠时，有的系统是以先到的数据为主，有的系统则是用后到的数据覆盖先前的数据</a:t>
            </a:r>
            <a:r>
              <a:rPr lang="zh-CN" altLang="en-US" sz="2000" b="0" dirty="0"/>
              <a:t>。攻击数据穿过防火墙的前提条件：防火墙重组数据时与受害者主机不同</a:t>
            </a:r>
          </a:p>
          <a:p>
            <a:pPr lvl="1">
              <a:lnSpc>
                <a:spcPts val="3600"/>
              </a:lnSpc>
              <a:spcBef>
                <a:spcPts val="0"/>
              </a:spcBef>
            </a:pPr>
            <a:r>
              <a:rPr lang="zh-CN" altLang="en-US" sz="2000" b="0" dirty="0"/>
              <a:t>例子：假设受害者主机</a:t>
            </a:r>
            <a:r>
              <a:rPr lang="zh-CN" altLang="en-US" sz="2000" b="0" dirty="0">
                <a:solidFill>
                  <a:srgbClr val="FF3300"/>
                </a:solidFill>
              </a:rPr>
              <a:t>以后到的数据优先</a:t>
            </a:r>
            <a:r>
              <a:rPr lang="zh-CN" altLang="en-US" sz="2000" b="0" dirty="0"/>
              <a:t>原则处理</a:t>
            </a:r>
            <a:r>
              <a:rPr lang="en-US" altLang="zh-CN" sz="2000" b="0" dirty="0"/>
              <a:t>TCP</a:t>
            </a:r>
            <a:r>
              <a:rPr lang="zh-CN" altLang="en-US" sz="2000" b="0" dirty="0"/>
              <a:t>协议，第一个分片中的</a:t>
            </a:r>
            <a:r>
              <a:rPr lang="en-US" altLang="zh-CN" sz="2000" b="0" dirty="0"/>
              <a:t>TCP</a:t>
            </a:r>
            <a:r>
              <a:rPr lang="zh-CN" altLang="en-US" sz="2000" b="0" dirty="0"/>
              <a:t>服务类型设为端口</a:t>
            </a:r>
            <a:r>
              <a:rPr lang="en-US" altLang="zh-CN" sz="2000" b="0" dirty="0"/>
              <a:t>80(HTTP)</a:t>
            </a:r>
            <a:r>
              <a:rPr lang="zh-CN" altLang="en-US" sz="2000" b="0" dirty="0"/>
              <a:t>，这是大多数防火墙允许的，而在第二个分片中以端口</a:t>
            </a:r>
            <a:r>
              <a:rPr lang="en-US" altLang="zh-CN" sz="2000" b="0" dirty="0"/>
              <a:t>23(Telnet)</a:t>
            </a:r>
            <a:r>
              <a:rPr lang="zh-CN" altLang="en-US" sz="2000" b="0" dirty="0"/>
              <a:t>改写第一个分片中的</a:t>
            </a:r>
            <a:r>
              <a:rPr lang="en-US" altLang="zh-CN" sz="2000" b="0" dirty="0"/>
              <a:t>80</a:t>
            </a:r>
            <a:r>
              <a:rPr lang="zh-CN" altLang="en-US" sz="2000" b="0" dirty="0"/>
              <a:t>端口，从而穿过了防火墙！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p:cTn id="7" dur="1000" fill="hold"/>
                                        <p:tgtEl>
                                          <p:spTgt spid="4311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311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3110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31107">
                                            <p:txEl>
                                              <p:pRg st="1" end="1"/>
                                            </p:txEl>
                                          </p:spTgt>
                                        </p:tgtEl>
                                        <p:attrNameLst>
                                          <p:attrName>style.visibility</p:attrName>
                                        </p:attrNameLst>
                                      </p:cBhvr>
                                      <p:to>
                                        <p:strVal val="visible"/>
                                      </p:to>
                                    </p:set>
                                    <p:anim calcmode="lin" valueType="num">
                                      <p:cBhvr>
                                        <p:cTn id="14" dur="1000" fill="hold"/>
                                        <p:tgtEl>
                                          <p:spTgt spid="43110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3110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311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31107">
                                            <p:txEl>
                                              <p:pRg st="2" end="2"/>
                                            </p:txEl>
                                          </p:spTgt>
                                        </p:tgtEl>
                                        <p:attrNameLst>
                                          <p:attrName>style.visibility</p:attrName>
                                        </p:attrNameLst>
                                      </p:cBhvr>
                                      <p:to>
                                        <p:strVal val="visible"/>
                                      </p:to>
                                    </p:set>
                                    <p:anim calcmode="lin" valueType="num">
                                      <p:cBhvr>
                                        <p:cTn id="21" dur="1000" fill="hold"/>
                                        <p:tgtEl>
                                          <p:spTgt spid="43110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3110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31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sz="3600"/>
              <a:t>2</a:t>
            </a:r>
            <a:r>
              <a:rPr lang="zh-CN" altLang="en-US" sz="3600"/>
              <a:t>、泪滴</a:t>
            </a:r>
            <a:r>
              <a:rPr lang="en-US" altLang="zh-CN" sz="3600"/>
              <a:t>(Teardrop) </a:t>
            </a:r>
            <a:r>
              <a:rPr lang="zh-CN" altLang="en-US" sz="3600"/>
              <a:t>攻击</a:t>
            </a:r>
            <a:r>
              <a:rPr lang="en-US" altLang="zh-CN" sz="3600"/>
              <a:t>(7/7)</a:t>
            </a:r>
            <a:endParaRPr lang="zh-CN" altLang="en-US" sz="3600"/>
          </a:p>
        </p:txBody>
      </p:sp>
      <p:sp>
        <p:nvSpPr>
          <p:cNvPr id="429059" name="Rectangle 3"/>
          <p:cNvSpPr>
            <a:spLocks noGrp="1" noChangeArrowheads="1"/>
          </p:cNvSpPr>
          <p:nvPr>
            <p:ph type="body" idx="1"/>
          </p:nvPr>
        </p:nvSpPr>
        <p:spPr>
          <a:xfrm>
            <a:off x="630238" y="1335088"/>
            <a:ext cx="7772400" cy="4818062"/>
          </a:xfrm>
        </p:spPr>
        <p:txBody>
          <a:bodyPr/>
          <a:lstStyle/>
          <a:p>
            <a:pPr>
              <a:lnSpc>
                <a:spcPts val="3800"/>
              </a:lnSpc>
              <a:spcBef>
                <a:spcPts val="0"/>
              </a:spcBef>
            </a:pPr>
            <a:r>
              <a:rPr lang="zh-CN" altLang="en-US" sz="2800" dirty="0"/>
              <a:t>利用数据报分片的其他攻击（</a:t>
            </a:r>
            <a:r>
              <a:rPr lang="zh-CN" altLang="en-US" sz="2800" dirty="0">
                <a:solidFill>
                  <a:srgbClr val="FF3300"/>
                </a:solidFill>
              </a:rPr>
              <a:t>变种三</a:t>
            </a:r>
            <a:r>
              <a:rPr lang="zh-CN" altLang="en-US" sz="2800" dirty="0"/>
              <a:t>）：通过分片导致防火墙或</a:t>
            </a:r>
            <a:r>
              <a:rPr lang="en-US" altLang="zh-CN" sz="2800" dirty="0"/>
              <a:t>IDS</a:t>
            </a:r>
            <a:r>
              <a:rPr lang="zh-CN" altLang="en-US" sz="2800" dirty="0"/>
              <a:t>的拒绝服务。</a:t>
            </a:r>
          </a:p>
          <a:p>
            <a:pPr lvl="1">
              <a:lnSpc>
                <a:spcPts val="3800"/>
              </a:lnSpc>
              <a:spcBef>
                <a:spcPts val="0"/>
              </a:spcBef>
            </a:pPr>
            <a:r>
              <a:rPr lang="zh-CN" altLang="en-US" sz="2400" b="0" dirty="0"/>
              <a:t>原理：有些防火墙或</a:t>
            </a:r>
            <a:r>
              <a:rPr lang="en-US" altLang="zh-CN" sz="2400" b="0" dirty="0"/>
              <a:t>IDS</a:t>
            </a:r>
            <a:r>
              <a:rPr lang="zh-CN" altLang="en-US" sz="2400" b="0" dirty="0"/>
              <a:t>为了检测碎片攻击或其他类型的利用分片的攻击而设置了碎片重组：当收到分片数据包时并不单独检测，而是等待所有的分片都到达（</a:t>
            </a:r>
            <a:r>
              <a:rPr lang="zh-CN" altLang="en-US" sz="2400" b="0" dirty="0">
                <a:solidFill>
                  <a:srgbClr val="FF3300"/>
                </a:solidFill>
              </a:rPr>
              <a:t>必须缓存已到的分片</a:t>
            </a:r>
            <a:r>
              <a:rPr lang="zh-CN" altLang="en-US" sz="2400" b="0" dirty="0"/>
              <a:t>），重组完成后再检测。</a:t>
            </a:r>
            <a:r>
              <a:rPr lang="zh-CN" altLang="en-US" sz="2400" b="0" dirty="0">
                <a:solidFill>
                  <a:srgbClr val="FF3300"/>
                </a:solidFill>
              </a:rPr>
              <a:t>攻击者如何利用这一点？</a:t>
            </a:r>
          </a:p>
          <a:p>
            <a:pPr lvl="1">
              <a:lnSpc>
                <a:spcPts val="3800"/>
              </a:lnSpc>
              <a:spcBef>
                <a:spcPts val="0"/>
              </a:spcBef>
            </a:pPr>
            <a:r>
              <a:rPr lang="zh-CN" altLang="en-US" sz="2400" b="0" dirty="0"/>
              <a:t>攻击：攻击者伪造并发送大量的分片，但却不让这些分片构成完整的数据报以此占用防火墙或</a:t>
            </a:r>
            <a:r>
              <a:rPr lang="en-US" altLang="zh-CN" sz="2400" b="0" dirty="0"/>
              <a:t>IDS</a:t>
            </a:r>
            <a:r>
              <a:rPr lang="zh-CN" altLang="en-US" sz="2400" b="0" dirty="0"/>
              <a:t>的</a:t>
            </a:r>
            <a:r>
              <a:rPr lang="en-US" altLang="zh-CN" sz="2400" b="0" dirty="0"/>
              <a:t>CPU</a:t>
            </a:r>
            <a:r>
              <a:rPr lang="zh-CN" altLang="en-US" sz="2400" b="0" dirty="0"/>
              <a:t>和存储单元，构成</a:t>
            </a:r>
            <a:r>
              <a:rPr lang="en-US" altLang="zh-CN" sz="2400" b="0" dirty="0" err="1"/>
              <a:t>DoS</a:t>
            </a:r>
            <a:r>
              <a:rPr lang="zh-CN" altLang="en-US" sz="2400" b="0" dirty="0"/>
              <a:t>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 calcmode="lin" valueType="num">
                                      <p:cBhvr>
                                        <p:cTn id="7" dur="1000" fill="hold"/>
                                        <p:tgtEl>
                                          <p:spTgt spid="42905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905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90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9059">
                                            <p:txEl>
                                              <p:pRg st="1" end="1"/>
                                            </p:txEl>
                                          </p:spTgt>
                                        </p:tgtEl>
                                        <p:attrNameLst>
                                          <p:attrName>style.visibility</p:attrName>
                                        </p:attrNameLst>
                                      </p:cBhvr>
                                      <p:to>
                                        <p:strVal val="visible"/>
                                      </p:to>
                                    </p:set>
                                    <p:anim calcmode="lin" valueType="num">
                                      <p:cBhvr>
                                        <p:cTn id="14" dur="1000" fill="hold"/>
                                        <p:tgtEl>
                                          <p:spTgt spid="42905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905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90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29059">
                                            <p:txEl>
                                              <p:pRg st="2" end="2"/>
                                            </p:txEl>
                                          </p:spTgt>
                                        </p:tgtEl>
                                        <p:attrNameLst>
                                          <p:attrName>style.visibility</p:attrName>
                                        </p:attrNameLst>
                                      </p:cBhvr>
                                      <p:to>
                                        <p:strVal val="visible"/>
                                      </p:to>
                                    </p:set>
                                    <p:anim calcmode="lin" valueType="num">
                                      <p:cBhvr>
                                        <p:cTn id="21" dur="1000" fill="hold"/>
                                        <p:tgtEl>
                                          <p:spTgt spid="42905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905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9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内容提纲</a:t>
            </a:r>
            <a:endParaRPr lang="en-US" altLang="zh-CN">
              <a:solidFill>
                <a:schemeClr val="accent1"/>
              </a:solidFill>
            </a:endParaRP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sp>
        <p:nvSpPr>
          <p:cNvPr id="64554" name="Line 42"/>
          <p:cNvSpPr>
            <a:spLocks noChangeShapeType="1"/>
          </p:cNvSpPr>
          <p:nvPr/>
        </p:nvSpPr>
        <p:spPr bwMode="gray">
          <a:xfrm>
            <a:off x="1254125" y="3018473"/>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5" name="Rectangle 43"/>
          <p:cNvSpPr>
            <a:spLocks noChangeArrowheads="1"/>
          </p:cNvSpPr>
          <p:nvPr/>
        </p:nvSpPr>
        <p:spPr bwMode="gray">
          <a:xfrm rot="3419336">
            <a:off x="981074" y="2442211"/>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57" name="Text Box 45"/>
          <p:cNvSpPr txBox="1">
            <a:spLocks noChangeArrowheads="1"/>
          </p:cNvSpPr>
          <p:nvPr/>
        </p:nvSpPr>
        <p:spPr bwMode="gray">
          <a:xfrm>
            <a:off x="1058862" y="247396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69" name="Rectangle 57"/>
          <p:cNvSpPr>
            <a:spLocks noChangeArrowheads="1"/>
          </p:cNvSpPr>
          <p:nvPr/>
        </p:nvSpPr>
        <p:spPr bwMode="gray">
          <a:xfrm rot="3419336">
            <a:off x="974724" y="341407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70" name="Text Box 58"/>
          <p:cNvSpPr txBox="1">
            <a:spLocks noChangeArrowheads="1"/>
          </p:cNvSpPr>
          <p:nvPr/>
        </p:nvSpPr>
        <p:spPr bwMode="gray">
          <a:xfrm>
            <a:off x="1790700" y="2366010"/>
            <a:ext cx="5497512" cy="584775"/>
          </a:xfrm>
          <a:prstGeom prst="rect">
            <a:avLst/>
          </a:prstGeom>
          <a:noFill/>
          <a:ln w="9525" algn="ctr">
            <a:noFill/>
            <a:miter lim="800000"/>
            <a:headEnd/>
            <a:tailEnd/>
          </a:ln>
          <a:effectLst/>
        </p:spPr>
        <p:txBody>
          <a:bodyPr>
            <a:spAutoFit/>
          </a:bodyPr>
          <a:lstStyle/>
          <a:p>
            <a:pPr eaLnBrk="0" hangingPunct="0"/>
            <a:r>
              <a:rPr lang="zh-CN" altLang="en-US" sz="3200" b="1" dirty="0">
                <a:solidFill>
                  <a:srgbClr val="000000"/>
                </a:solidFill>
                <a:ea typeface="黑体" pitchFamily="49" charset="-122"/>
              </a:rPr>
              <a:t>剧毒包型拒绝服务攻击</a:t>
            </a:r>
          </a:p>
        </p:txBody>
      </p:sp>
      <p:sp>
        <p:nvSpPr>
          <p:cNvPr id="64571" name="Text Box 59"/>
          <p:cNvSpPr txBox="1">
            <a:spLocks noChangeArrowheads="1"/>
          </p:cNvSpPr>
          <p:nvPr/>
        </p:nvSpPr>
        <p:spPr bwMode="gray">
          <a:xfrm>
            <a:off x="1052512" y="344582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64587" name="Line 75"/>
          <p:cNvSpPr>
            <a:spLocks noChangeShapeType="1"/>
          </p:cNvSpPr>
          <p:nvPr/>
        </p:nvSpPr>
        <p:spPr bwMode="gray">
          <a:xfrm>
            <a:off x="1254125" y="399986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83" name="Rectangle 71"/>
          <p:cNvSpPr>
            <a:spLocks noChangeArrowheads="1"/>
          </p:cNvSpPr>
          <p:nvPr/>
        </p:nvSpPr>
        <p:spPr bwMode="gray">
          <a:xfrm rot="3419336">
            <a:off x="979487" y="4475798"/>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84" name="Text Box 72"/>
          <p:cNvSpPr txBox="1">
            <a:spLocks noChangeArrowheads="1"/>
          </p:cNvSpPr>
          <p:nvPr/>
        </p:nvSpPr>
        <p:spPr bwMode="gray">
          <a:xfrm>
            <a:off x="1782763" y="3345815"/>
            <a:ext cx="5645150" cy="579438"/>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风暴型拒绝服务攻击</a:t>
            </a:r>
          </a:p>
        </p:txBody>
      </p:sp>
      <p:sp>
        <p:nvSpPr>
          <p:cNvPr id="64585" name="Text Box 73"/>
          <p:cNvSpPr txBox="1">
            <a:spLocks noChangeArrowheads="1"/>
          </p:cNvSpPr>
          <p:nvPr/>
        </p:nvSpPr>
        <p:spPr bwMode="gray">
          <a:xfrm>
            <a:off x="1033462" y="451707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64588" name="Line 76"/>
          <p:cNvSpPr>
            <a:spLocks noChangeShapeType="1"/>
          </p:cNvSpPr>
          <p:nvPr/>
        </p:nvSpPr>
        <p:spPr bwMode="gray">
          <a:xfrm>
            <a:off x="1254125" y="50615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0" name="Rectangle 38"/>
          <p:cNvSpPr>
            <a:spLocks noChangeArrowheads="1"/>
          </p:cNvSpPr>
          <p:nvPr/>
        </p:nvSpPr>
        <p:spPr bwMode="gray">
          <a:xfrm rot="3419336">
            <a:off x="981074" y="1456691"/>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51" name="Text Box 39"/>
          <p:cNvSpPr txBox="1">
            <a:spLocks noChangeArrowheads="1"/>
          </p:cNvSpPr>
          <p:nvPr/>
        </p:nvSpPr>
        <p:spPr bwMode="gray">
          <a:xfrm>
            <a:off x="1787525" y="1420178"/>
            <a:ext cx="5726112" cy="579437"/>
          </a:xfrm>
          <a:prstGeom prst="rect">
            <a:avLst/>
          </a:prstGeom>
          <a:solidFill>
            <a:srgbClr val="FFC000"/>
          </a:solid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拒绝服务攻击概述</a:t>
            </a:r>
          </a:p>
        </p:txBody>
      </p:sp>
      <p:sp>
        <p:nvSpPr>
          <p:cNvPr id="64552" name="Text Box 40"/>
          <p:cNvSpPr txBox="1">
            <a:spLocks noChangeArrowheads="1"/>
          </p:cNvSpPr>
          <p:nvPr/>
        </p:nvSpPr>
        <p:spPr bwMode="gray">
          <a:xfrm>
            <a:off x="1058862" y="148844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64589" name="Line 77"/>
          <p:cNvSpPr>
            <a:spLocks noChangeShapeType="1"/>
          </p:cNvSpPr>
          <p:nvPr/>
        </p:nvSpPr>
        <p:spPr bwMode="gray">
          <a:xfrm>
            <a:off x="1254125" y="2048828"/>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600" name="Text Box 88"/>
          <p:cNvSpPr txBox="1">
            <a:spLocks noChangeArrowheads="1"/>
          </p:cNvSpPr>
          <p:nvPr/>
        </p:nvSpPr>
        <p:spPr bwMode="gray">
          <a:xfrm>
            <a:off x="1778001" y="4393248"/>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拒绝服务攻击的作用</a:t>
            </a:r>
          </a:p>
        </p:txBody>
      </p:sp>
      <p:sp>
        <p:nvSpPr>
          <p:cNvPr id="20" name="Rectangle 57">
            <a:extLst>
              <a:ext uri="{FF2B5EF4-FFF2-40B4-BE49-F238E27FC236}">
                <a16:creationId xmlns:a16="http://schemas.microsoft.com/office/drawing/2014/main" id="{DBA52058-8918-4FCC-BBD8-ED7C45807556}"/>
              </a:ext>
            </a:extLst>
          </p:cNvPr>
          <p:cNvSpPr>
            <a:spLocks noChangeArrowheads="1"/>
          </p:cNvSpPr>
          <p:nvPr/>
        </p:nvSpPr>
        <p:spPr bwMode="gray">
          <a:xfrm rot="3419336">
            <a:off x="987423" y="542229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1" name="Text Box 59">
            <a:extLst>
              <a:ext uri="{FF2B5EF4-FFF2-40B4-BE49-F238E27FC236}">
                <a16:creationId xmlns:a16="http://schemas.microsoft.com/office/drawing/2014/main" id="{668F169F-7350-4551-8969-BD49D98E9409}"/>
              </a:ext>
            </a:extLst>
          </p:cNvPr>
          <p:cNvSpPr txBox="1">
            <a:spLocks noChangeArrowheads="1"/>
          </p:cNvSpPr>
          <p:nvPr/>
        </p:nvSpPr>
        <p:spPr bwMode="gray">
          <a:xfrm>
            <a:off x="1052101" y="5454048"/>
            <a:ext cx="380232"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
        <p:nvSpPr>
          <p:cNvPr id="22" name="Line 75">
            <a:extLst>
              <a:ext uri="{FF2B5EF4-FFF2-40B4-BE49-F238E27FC236}">
                <a16:creationId xmlns:a16="http://schemas.microsoft.com/office/drawing/2014/main" id="{CA49D09C-7B98-4102-BF35-4406CA60A50E}"/>
              </a:ext>
            </a:extLst>
          </p:cNvPr>
          <p:cNvSpPr>
            <a:spLocks noChangeShapeType="1"/>
          </p:cNvSpPr>
          <p:nvPr/>
        </p:nvSpPr>
        <p:spPr bwMode="gray">
          <a:xfrm>
            <a:off x="1266824" y="60080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4" name="Text Box 88">
            <a:extLst>
              <a:ext uri="{FF2B5EF4-FFF2-40B4-BE49-F238E27FC236}">
                <a16:creationId xmlns:a16="http://schemas.microsoft.com/office/drawing/2014/main" id="{73942D2C-2C17-47C7-8454-95F4EEDCB2CC}"/>
              </a:ext>
            </a:extLst>
          </p:cNvPr>
          <p:cNvSpPr txBox="1">
            <a:spLocks noChangeArrowheads="1"/>
          </p:cNvSpPr>
          <p:nvPr/>
        </p:nvSpPr>
        <p:spPr bwMode="gray">
          <a:xfrm>
            <a:off x="1844675" y="5315075"/>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拒绝服务攻击检测及响应技术</a:t>
            </a:r>
          </a:p>
        </p:txBody>
      </p:sp>
    </p:spTree>
    <p:extLst>
      <p:ext uri="{BB962C8B-B14F-4D97-AF65-F5344CB8AC3E}">
        <p14:creationId xmlns:p14="http://schemas.microsoft.com/office/powerpoint/2010/main" val="120518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8DE246-F08A-42AD-9E5A-56A6EAB89152}"/>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4C457801-43B0-483C-B7D6-7C0A49D47160}"/>
              </a:ext>
            </a:extLst>
          </p:cNvPr>
          <p:cNvSpPr>
            <a:spLocks noGrp="1"/>
          </p:cNvSpPr>
          <p:nvPr>
            <p:ph type="title"/>
          </p:nvPr>
        </p:nvSpPr>
        <p:spPr/>
        <p:txBody>
          <a:bodyPr/>
          <a:lstStyle/>
          <a:p>
            <a:r>
              <a:rPr lang="en-US" altLang="zh-CN" dirty="0"/>
              <a:t>2021</a:t>
            </a:r>
            <a:r>
              <a:rPr lang="zh-CN" altLang="en-US" dirty="0"/>
              <a:t>泪滴攻击重现</a:t>
            </a:r>
          </a:p>
        </p:txBody>
      </p:sp>
      <p:pic>
        <p:nvPicPr>
          <p:cNvPr id="4" name="图片 3">
            <a:extLst>
              <a:ext uri="{FF2B5EF4-FFF2-40B4-BE49-F238E27FC236}">
                <a16:creationId xmlns:a16="http://schemas.microsoft.com/office/drawing/2014/main" id="{C659FBFA-3A7A-439E-A397-155E755C50FC}"/>
              </a:ext>
            </a:extLst>
          </p:cNvPr>
          <p:cNvPicPr>
            <a:picLocks noChangeAspect="1"/>
          </p:cNvPicPr>
          <p:nvPr/>
        </p:nvPicPr>
        <p:blipFill>
          <a:blip r:embed="rId3"/>
          <a:stretch>
            <a:fillRect/>
          </a:stretch>
        </p:blipFill>
        <p:spPr>
          <a:xfrm>
            <a:off x="1268413" y="1189037"/>
            <a:ext cx="6553200" cy="5162550"/>
          </a:xfrm>
          <a:prstGeom prst="rect">
            <a:avLst/>
          </a:prstGeom>
          <a:ln>
            <a:solidFill>
              <a:schemeClr val="tx1"/>
            </a:solidFill>
          </a:ln>
        </p:spPr>
      </p:pic>
      <p:cxnSp>
        <p:nvCxnSpPr>
          <p:cNvPr id="6" name="直接连接符 5">
            <a:extLst>
              <a:ext uri="{FF2B5EF4-FFF2-40B4-BE49-F238E27FC236}">
                <a16:creationId xmlns:a16="http://schemas.microsoft.com/office/drawing/2014/main" id="{A0EDA085-EA91-4424-B70A-A35FAE8623B0}"/>
              </a:ext>
            </a:extLst>
          </p:cNvPr>
          <p:cNvCxnSpPr/>
          <p:nvPr/>
        </p:nvCxnSpPr>
        <p:spPr bwMode="auto">
          <a:xfrm>
            <a:off x="5440680" y="3739832"/>
            <a:ext cx="2380933"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7" name="矩形 6">
            <a:extLst>
              <a:ext uri="{FF2B5EF4-FFF2-40B4-BE49-F238E27FC236}">
                <a16:creationId xmlns:a16="http://schemas.microsoft.com/office/drawing/2014/main" id="{D8394F30-219A-42DA-9FA9-83DF0EF57D6C}"/>
              </a:ext>
            </a:extLst>
          </p:cNvPr>
          <p:cNvSpPr/>
          <p:nvPr/>
        </p:nvSpPr>
        <p:spPr bwMode="auto">
          <a:xfrm>
            <a:off x="3642360" y="4267200"/>
            <a:ext cx="2895600" cy="54859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sp>
        <p:nvSpPr>
          <p:cNvPr id="8" name="矩形 7">
            <a:extLst>
              <a:ext uri="{FF2B5EF4-FFF2-40B4-BE49-F238E27FC236}">
                <a16:creationId xmlns:a16="http://schemas.microsoft.com/office/drawing/2014/main" id="{81060000-5FBE-4FF2-9ACC-F377E932E7A4}"/>
              </a:ext>
            </a:extLst>
          </p:cNvPr>
          <p:cNvSpPr/>
          <p:nvPr/>
        </p:nvSpPr>
        <p:spPr bwMode="auto">
          <a:xfrm>
            <a:off x="3599656" y="5940742"/>
            <a:ext cx="2895600" cy="54859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cxnSp>
        <p:nvCxnSpPr>
          <p:cNvPr id="9" name="直接连接符 8">
            <a:extLst>
              <a:ext uri="{FF2B5EF4-FFF2-40B4-BE49-F238E27FC236}">
                <a16:creationId xmlns:a16="http://schemas.microsoft.com/office/drawing/2014/main" id="{7359ECC3-37DC-4CC1-8A84-EB033606A36E}"/>
              </a:ext>
            </a:extLst>
          </p:cNvPr>
          <p:cNvCxnSpPr>
            <a:cxnSpLocks/>
          </p:cNvCxnSpPr>
          <p:nvPr/>
        </p:nvCxnSpPr>
        <p:spPr bwMode="auto">
          <a:xfrm>
            <a:off x="1268413" y="2490152"/>
            <a:ext cx="281590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295367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t>3</a:t>
            </a:r>
            <a:r>
              <a:rPr lang="zh-CN" altLang="en-US"/>
              <a:t>、</a:t>
            </a:r>
            <a:r>
              <a:rPr lang="en-US" altLang="zh-CN"/>
              <a:t>Land </a:t>
            </a:r>
            <a:r>
              <a:rPr lang="zh-CN" altLang="en-US"/>
              <a:t>攻击</a:t>
            </a:r>
          </a:p>
        </p:txBody>
      </p:sp>
      <p:sp>
        <p:nvSpPr>
          <p:cNvPr id="412675" name="Rectangle 3"/>
          <p:cNvSpPr>
            <a:spLocks noGrp="1" noChangeArrowheads="1"/>
          </p:cNvSpPr>
          <p:nvPr>
            <p:ph type="body" idx="1"/>
          </p:nvPr>
        </p:nvSpPr>
        <p:spPr>
          <a:xfrm>
            <a:off x="552133" y="1401762"/>
            <a:ext cx="7772400" cy="4408487"/>
          </a:xfrm>
        </p:spPr>
        <p:txBody>
          <a:bodyPr/>
          <a:lstStyle/>
          <a:p>
            <a:pPr>
              <a:lnSpc>
                <a:spcPct val="150000"/>
              </a:lnSpc>
              <a:spcBef>
                <a:spcPts val="0"/>
              </a:spcBef>
            </a:pPr>
            <a:r>
              <a:rPr lang="en-US" altLang="zh-CN" sz="2800" dirty="0"/>
              <a:t>Land</a:t>
            </a:r>
            <a:r>
              <a:rPr lang="zh-CN" altLang="en-US" sz="2800" dirty="0"/>
              <a:t>攻击</a:t>
            </a:r>
          </a:p>
          <a:p>
            <a:pPr lvl="1">
              <a:lnSpc>
                <a:spcPct val="150000"/>
              </a:lnSpc>
              <a:spcBef>
                <a:spcPts val="0"/>
              </a:spcBef>
            </a:pPr>
            <a:r>
              <a:rPr lang="zh-CN" altLang="en-US" dirty="0"/>
              <a:t>原是一段</a:t>
            </a:r>
            <a:r>
              <a:rPr lang="en-US" altLang="zh-CN" dirty="0"/>
              <a:t>C</a:t>
            </a:r>
            <a:r>
              <a:rPr lang="zh-CN" altLang="en-US" dirty="0"/>
              <a:t>程序，其功能是向受害者发送</a:t>
            </a:r>
            <a:r>
              <a:rPr lang="en-US" altLang="zh-CN" dirty="0">
                <a:solidFill>
                  <a:srgbClr val="FF3300"/>
                </a:solidFill>
              </a:rPr>
              <a:t>TCP SYN</a:t>
            </a:r>
            <a:r>
              <a:rPr lang="zh-CN" altLang="en-US" dirty="0"/>
              <a:t>包，而这些包的</a:t>
            </a:r>
            <a:r>
              <a:rPr lang="zh-CN" altLang="en-US" dirty="0">
                <a:solidFill>
                  <a:srgbClr val="FF3300"/>
                </a:solidFill>
              </a:rPr>
              <a:t>源</a:t>
            </a:r>
            <a:r>
              <a:rPr lang="en-US" altLang="zh-CN" dirty="0">
                <a:solidFill>
                  <a:srgbClr val="FF3300"/>
                </a:solidFill>
              </a:rPr>
              <a:t>IP</a:t>
            </a:r>
            <a:r>
              <a:rPr lang="zh-CN" altLang="en-US" dirty="0">
                <a:solidFill>
                  <a:srgbClr val="FF3300"/>
                </a:solidFill>
              </a:rPr>
              <a:t>地址和目的</a:t>
            </a:r>
            <a:r>
              <a:rPr lang="en-US" altLang="zh-CN" dirty="0">
                <a:solidFill>
                  <a:srgbClr val="FF3300"/>
                </a:solidFill>
              </a:rPr>
              <a:t>IP</a:t>
            </a:r>
            <a:r>
              <a:rPr lang="zh-CN" altLang="en-US" dirty="0">
                <a:solidFill>
                  <a:srgbClr val="FF3300"/>
                </a:solidFill>
              </a:rPr>
              <a:t>地址被伪造成受害者的</a:t>
            </a:r>
            <a:r>
              <a:rPr lang="en-US" altLang="zh-CN" dirty="0">
                <a:solidFill>
                  <a:srgbClr val="FF3300"/>
                </a:solidFill>
              </a:rPr>
              <a:t>IP</a:t>
            </a:r>
            <a:r>
              <a:rPr lang="zh-CN" altLang="en-US" dirty="0">
                <a:solidFill>
                  <a:srgbClr val="FF3300"/>
                </a:solidFill>
              </a:rPr>
              <a:t>地址</a:t>
            </a:r>
            <a:r>
              <a:rPr lang="zh-CN" altLang="en-US" dirty="0"/>
              <a:t>，</a:t>
            </a:r>
            <a:r>
              <a:rPr lang="zh-CN" altLang="en-US" dirty="0">
                <a:solidFill>
                  <a:srgbClr val="FF3300"/>
                </a:solidFill>
              </a:rPr>
              <a:t>源端口和目的端口也是相同的</a:t>
            </a:r>
            <a:r>
              <a:rPr lang="zh-CN" altLang="en-US" dirty="0">
                <a:solidFill>
                  <a:schemeClr val="tx2"/>
                </a:solidFill>
              </a:rPr>
              <a:t>（</a:t>
            </a:r>
            <a:r>
              <a:rPr lang="zh-CN" altLang="en-US" dirty="0">
                <a:solidFill>
                  <a:srgbClr val="0000FF"/>
                </a:solidFill>
              </a:rPr>
              <a:t>端口必须是激活的？</a:t>
            </a:r>
            <a:r>
              <a:rPr lang="zh-CN" altLang="en-US" dirty="0"/>
              <a:t>），目标系统在收到这样的包以后可能会</a:t>
            </a:r>
            <a:r>
              <a:rPr lang="zh-CN" altLang="en-US" dirty="0">
                <a:solidFill>
                  <a:srgbClr val="FF3300"/>
                </a:solidFill>
              </a:rPr>
              <a:t>挂起、崩溃或重启</a:t>
            </a:r>
            <a:r>
              <a:rPr lang="zh-CN" altLang="en-US" dirty="0"/>
              <a:t>。</a:t>
            </a:r>
            <a:r>
              <a:rPr lang="en-US" altLang="zh-CN" dirty="0">
                <a:solidFill>
                  <a:srgbClr val="0000FF"/>
                </a:solidFill>
              </a:rPr>
              <a:t>Why? Why? Why?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4</a:t>
            </a:r>
            <a:r>
              <a:rPr lang="zh-CN" altLang="en-US"/>
              <a:t>、</a:t>
            </a:r>
            <a:r>
              <a:rPr lang="en-US" altLang="zh-CN"/>
              <a:t>Ping of death</a:t>
            </a:r>
            <a:r>
              <a:rPr lang="zh-CN" altLang="en-US"/>
              <a:t>攻击</a:t>
            </a:r>
          </a:p>
        </p:txBody>
      </p:sp>
      <p:sp>
        <p:nvSpPr>
          <p:cNvPr id="414723" name="Rectangle 3"/>
          <p:cNvSpPr>
            <a:spLocks noGrp="1" noChangeArrowheads="1"/>
          </p:cNvSpPr>
          <p:nvPr>
            <p:ph type="body" idx="1"/>
          </p:nvPr>
        </p:nvSpPr>
        <p:spPr>
          <a:xfrm>
            <a:off x="329248" y="1293177"/>
            <a:ext cx="7772400" cy="5046663"/>
          </a:xfrm>
        </p:spPr>
        <p:txBody>
          <a:bodyPr/>
          <a:lstStyle/>
          <a:p>
            <a:pPr>
              <a:lnSpc>
                <a:spcPts val="3000"/>
              </a:lnSpc>
              <a:spcBef>
                <a:spcPts val="0"/>
              </a:spcBef>
            </a:pPr>
            <a:r>
              <a:rPr lang="en-US" altLang="zh-CN" sz="2800" dirty="0"/>
              <a:t>Ping of death[CA-1996-26]</a:t>
            </a:r>
          </a:p>
          <a:p>
            <a:pPr lvl="1">
              <a:lnSpc>
                <a:spcPts val="3000"/>
              </a:lnSpc>
              <a:spcBef>
                <a:spcPts val="0"/>
              </a:spcBef>
            </a:pPr>
            <a:r>
              <a:rPr lang="zh-CN" altLang="en-US" sz="2000" dirty="0"/>
              <a:t>也称为“</a:t>
            </a:r>
            <a:r>
              <a:rPr lang="en-US" altLang="zh-CN" sz="2000" dirty="0"/>
              <a:t>Ping O’ death”</a:t>
            </a:r>
            <a:r>
              <a:rPr lang="zh-CN" altLang="en-US" sz="2000" dirty="0"/>
              <a:t>、“死亡之</a:t>
            </a:r>
            <a:r>
              <a:rPr lang="en-US" altLang="zh-CN" sz="2000" dirty="0"/>
              <a:t>Ping”</a:t>
            </a:r>
            <a:r>
              <a:rPr lang="zh-CN" altLang="en-US" sz="2000" dirty="0"/>
              <a:t>，其它别名：</a:t>
            </a:r>
            <a:r>
              <a:rPr lang="en-US" altLang="zh-CN" sz="2000" dirty="0" err="1"/>
              <a:t>ssping</a:t>
            </a:r>
            <a:r>
              <a:rPr lang="en-US" altLang="zh-CN" sz="2000" dirty="0"/>
              <a:t>, jolt, </a:t>
            </a:r>
            <a:r>
              <a:rPr lang="en-US" altLang="zh-CN" sz="2000" dirty="0" err="1"/>
              <a:t>sPING</a:t>
            </a:r>
            <a:r>
              <a:rPr lang="en-US" altLang="zh-CN" sz="2000" dirty="0"/>
              <a:t>, </a:t>
            </a:r>
            <a:r>
              <a:rPr lang="en-US" altLang="zh-CN" sz="2000" dirty="0" err="1"/>
              <a:t>IceNewk</a:t>
            </a:r>
            <a:r>
              <a:rPr lang="en-US" altLang="zh-CN" sz="2000" dirty="0"/>
              <a:t>, </a:t>
            </a:r>
            <a:r>
              <a:rPr lang="en-US" altLang="zh-CN" sz="2000" dirty="0" err="1"/>
              <a:t>ICMPBug</a:t>
            </a:r>
            <a:r>
              <a:rPr lang="zh-CN" altLang="en-US" sz="2000" dirty="0"/>
              <a:t>攻击或</a:t>
            </a:r>
            <a:r>
              <a:rPr lang="en-US" altLang="zh-CN" sz="2000" dirty="0"/>
              <a:t>Win95Ping</a:t>
            </a:r>
            <a:r>
              <a:rPr lang="zh-CN" altLang="en-US" sz="2000" dirty="0"/>
              <a:t>攻击</a:t>
            </a:r>
          </a:p>
          <a:p>
            <a:pPr lvl="1">
              <a:lnSpc>
                <a:spcPts val="3000"/>
              </a:lnSpc>
              <a:spcBef>
                <a:spcPts val="0"/>
              </a:spcBef>
            </a:pPr>
            <a:r>
              <a:rPr lang="zh-CN" altLang="en-US" sz="2000" dirty="0"/>
              <a:t>原理：利用协议实现时的漏洞</a:t>
            </a:r>
            <a:r>
              <a:rPr lang="en-US" altLang="zh-CN" sz="2000" dirty="0"/>
              <a:t>[CVE-1999-0128]</a:t>
            </a:r>
            <a:r>
              <a:rPr lang="zh-CN" altLang="en-US" sz="2000" dirty="0"/>
              <a:t>，向受害者发送超长的</a:t>
            </a:r>
            <a:r>
              <a:rPr lang="en-US" altLang="zh-CN" sz="2000" dirty="0"/>
              <a:t>Ping</a:t>
            </a:r>
            <a:r>
              <a:rPr lang="zh-CN" altLang="en-US" sz="2000" dirty="0"/>
              <a:t>数据包，导致受害者系统异常：</a:t>
            </a:r>
          </a:p>
          <a:p>
            <a:pPr lvl="2">
              <a:lnSpc>
                <a:spcPts val="3000"/>
              </a:lnSpc>
              <a:spcBef>
                <a:spcPts val="0"/>
              </a:spcBef>
            </a:pPr>
            <a:r>
              <a:rPr lang="zh-CN" altLang="en-US" sz="2000" dirty="0">
                <a:solidFill>
                  <a:srgbClr val="000000"/>
                </a:solidFill>
              </a:rPr>
              <a:t>早期路由器对包的最大尺寸都有限制，许多操作系统在实现</a:t>
            </a:r>
            <a:r>
              <a:rPr lang="en-US" altLang="zh-CN" sz="2000" dirty="0">
                <a:solidFill>
                  <a:srgbClr val="000000"/>
                </a:solidFill>
              </a:rPr>
              <a:t>TCP/IP</a:t>
            </a:r>
            <a:r>
              <a:rPr lang="zh-CN" altLang="en-US" sz="2000" dirty="0">
                <a:solidFill>
                  <a:srgbClr val="000000"/>
                </a:solidFill>
              </a:rPr>
              <a:t>协议栈时规定</a:t>
            </a:r>
            <a:r>
              <a:rPr lang="en-US" altLang="zh-CN" sz="2000" dirty="0">
                <a:solidFill>
                  <a:srgbClr val="FF3300"/>
                </a:solidFill>
              </a:rPr>
              <a:t>ICMP</a:t>
            </a:r>
            <a:r>
              <a:rPr lang="zh-CN" altLang="en-US" sz="2000" dirty="0">
                <a:solidFill>
                  <a:srgbClr val="FF3300"/>
                </a:solidFill>
              </a:rPr>
              <a:t>包不能超过</a:t>
            </a:r>
            <a:r>
              <a:rPr lang="en-US" altLang="zh-CN" sz="2000" dirty="0">
                <a:solidFill>
                  <a:srgbClr val="FF3300"/>
                </a:solidFill>
              </a:rPr>
              <a:t>64 KB</a:t>
            </a:r>
            <a:r>
              <a:rPr lang="en-US" altLang="zh-CN" sz="2000" dirty="0">
                <a:solidFill>
                  <a:srgbClr val="000000"/>
                </a:solidFill>
              </a:rPr>
              <a:t> (65535)</a:t>
            </a:r>
            <a:r>
              <a:rPr lang="zh-CN" altLang="en-US" sz="2000" dirty="0">
                <a:solidFill>
                  <a:srgbClr val="000000"/>
                </a:solidFill>
              </a:rPr>
              <a:t>，并且在读取包的首部后，要根据该首部里包含的信息来为有效载荷生成缓存</a:t>
            </a:r>
            <a:r>
              <a:rPr lang="en-US" altLang="zh-CN" sz="2000" dirty="0">
                <a:solidFill>
                  <a:srgbClr val="000000"/>
                </a:solidFill>
              </a:rPr>
              <a:t>.</a:t>
            </a:r>
          </a:p>
          <a:p>
            <a:pPr lvl="2">
              <a:lnSpc>
                <a:spcPts val="3000"/>
              </a:lnSpc>
              <a:spcBef>
                <a:spcPts val="0"/>
              </a:spcBef>
            </a:pPr>
            <a:r>
              <a:rPr lang="zh-CN" altLang="en-US" sz="2000" dirty="0">
                <a:solidFill>
                  <a:srgbClr val="000000"/>
                </a:solidFill>
              </a:rPr>
              <a:t>当产生畸形的、声称自己的尺寸超过</a:t>
            </a:r>
            <a:r>
              <a:rPr lang="en-US" altLang="zh-CN" sz="2000" dirty="0">
                <a:solidFill>
                  <a:srgbClr val="000000"/>
                </a:solidFill>
              </a:rPr>
              <a:t>ICMP</a:t>
            </a:r>
            <a:r>
              <a:rPr lang="zh-CN" altLang="en-US" sz="2000" dirty="0">
                <a:solidFill>
                  <a:srgbClr val="000000"/>
                </a:solidFill>
              </a:rPr>
              <a:t>上限的包也就是加载的数据大小超过</a:t>
            </a:r>
            <a:r>
              <a:rPr lang="en-US" altLang="zh-CN" sz="2000" dirty="0">
                <a:solidFill>
                  <a:srgbClr val="000000"/>
                </a:solidFill>
              </a:rPr>
              <a:t>64K</a:t>
            </a:r>
            <a:r>
              <a:rPr lang="zh-CN" altLang="en-US" sz="2000" dirty="0">
                <a:solidFill>
                  <a:srgbClr val="000000"/>
                </a:solidFill>
              </a:rPr>
              <a:t>上限时，就会出现内存分配错误，导致</a:t>
            </a:r>
            <a:r>
              <a:rPr lang="en-US" altLang="zh-CN" sz="2000" dirty="0">
                <a:solidFill>
                  <a:srgbClr val="000000"/>
                </a:solidFill>
              </a:rPr>
              <a:t>TCP/IP</a:t>
            </a:r>
            <a:r>
              <a:rPr lang="zh-CN" altLang="en-US" sz="2000" dirty="0">
                <a:solidFill>
                  <a:srgbClr val="000000"/>
                </a:solidFill>
              </a:rPr>
              <a:t>协议栈崩溃，致使接收方死机。</a:t>
            </a:r>
          </a:p>
          <a:p>
            <a:pPr lvl="1">
              <a:lnSpc>
                <a:spcPts val="3000"/>
              </a:lnSpc>
              <a:spcBef>
                <a:spcPts val="0"/>
              </a:spcBef>
            </a:pPr>
            <a:r>
              <a:rPr lang="en-US" altLang="zh-CN" sz="2000" dirty="0">
                <a:solidFill>
                  <a:srgbClr val="FF3300"/>
                </a:solidFill>
              </a:rPr>
              <a:t>Ping -c 1 -s 65535 [</a:t>
            </a:r>
            <a:r>
              <a:rPr lang="zh-CN" altLang="en-US" sz="2000" dirty="0">
                <a:solidFill>
                  <a:srgbClr val="FF3300"/>
                </a:solidFill>
              </a:rPr>
              <a:t>目标</a:t>
            </a:r>
            <a:r>
              <a:rPr lang="en-US" altLang="zh-CN" sz="2000" dirty="0">
                <a:solidFill>
                  <a:srgbClr val="FF3300"/>
                </a:solidFill>
              </a:rPr>
              <a:t>IP] </a:t>
            </a:r>
            <a:r>
              <a:rPr lang="zh-CN" altLang="en-US" sz="2000" dirty="0">
                <a:solidFill>
                  <a:srgbClr val="FF3300"/>
                </a:solidFill>
              </a:rPr>
              <a:t>会有什么结果？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 calcmode="lin" valueType="num">
                                      <p:cBhvr>
                                        <p:cTn id="7" dur="1000" fill="hold"/>
                                        <p:tgtEl>
                                          <p:spTgt spid="4147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147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1472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 calcmode="lin" valueType="num">
                                      <p:cBhvr>
                                        <p:cTn id="12" dur="1000" fill="hold"/>
                                        <p:tgtEl>
                                          <p:spTgt spid="41472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41472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41472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14723">
                                            <p:txEl>
                                              <p:pRg st="2" end="2"/>
                                            </p:txEl>
                                          </p:spTgt>
                                        </p:tgtEl>
                                        <p:attrNameLst>
                                          <p:attrName>style.visibility</p:attrName>
                                        </p:attrNameLst>
                                      </p:cBhvr>
                                      <p:to>
                                        <p:strVal val="visible"/>
                                      </p:to>
                                    </p:set>
                                    <p:anim calcmode="lin" valueType="num">
                                      <p:cBhvr>
                                        <p:cTn id="19" dur="1000" fill="hold"/>
                                        <p:tgtEl>
                                          <p:spTgt spid="41472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41472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4147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14723">
                                            <p:txEl>
                                              <p:pRg st="3" end="3"/>
                                            </p:txEl>
                                          </p:spTgt>
                                        </p:tgtEl>
                                        <p:attrNameLst>
                                          <p:attrName>style.visibility</p:attrName>
                                        </p:attrNameLst>
                                      </p:cBhvr>
                                      <p:to>
                                        <p:strVal val="visible"/>
                                      </p:to>
                                    </p:set>
                                    <p:anim calcmode="lin" valueType="num">
                                      <p:cBhvr>
                                        <p:cTn id="26" dur="1000" fill="hold"/>
                                        <p:tgtEl>
                                          <p:spTgt spid="414723">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41472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41472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414723">
                                            <p:txEl>
                                              <p:pRg st="4" end="4"/>
                                            </p:txEl>
                                          </p:spTgt>
                                        </p:tgtEl>
                                        <p:attrNameLst>
                                          <p:attrName>style.visibility</p:attrName>
                                        </p:attrNameLst>
                                      </p:cBhvr>
                                      <p:to>
                                        <p:strVal val="visible"/>
                                      </p:to>
                                    </p:set>
                                    <p:anim calcmode="lin" valueType="num">
                                      <p:cBhvr>
                                        <p:cTn id="33" dur="1000" fill="hold"/>
                                        <p:tgtEl>
                                          <p:spTgt spid="414723">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41472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41472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414723">
                                            <p:txEl>
                                              <p:pRg st="5" end="5"/>
                                            </p:txEl>
                                          </p:spTgt>
                                        </p:tgtEl>
                                        <p:attrNameLst>
                                          <p:attrName>style.visibility</p:attrName>
                                        </p:attrNameLst>
                                      </p:cBhvr>
                                      <p:to>
                                        <p:strVal val="visible"/>
                                      </p:to>
                                    </p:set>
                                    <p:anim calcmode="lin" valueType="num">
                                      <p:cBhvr>
                                        <p:cTn id="40" dur="1000" fill="hold"/>
                                        <p:tgtEl>
                                          <p:spTgt spid="414723">
                                            <p:txEl>
                                              <p:pRg st="5" end="5"/>
                                            </p:txEl>
                                          </p:spTgt>
                                        </p:tgtEl>
                                        <p:attrNameLst>
                                          <p:attrName>ppt_w</p:attrName>
                                        </p:attrNameLst>
                                      </p:cBhvr>
                                      <p:tavLst>
                                        <p:tav tm="0">
                                          <p:val>
                                            <p:strVal val="#ppt_w*0.70"/>
                                          </p:val>
                                        </p:tav>
                                        <p:tav tm="100000">
                                          <p:val>
                                            <p:strVal val="#ppt_w"/>
                                          </p:val>
                                        </p:tav>
                                      </p:tavLst>
                                    </p:anim>
                                    <p:anim calcmode="lin" valueType="num">
                                      <p:cBhvr>
                                        <p:cTn id="41" dur="1000" fill="hold"/>
                                        <p:tgtEl>
                                          <p:spTgt spid="414723">
                                            <p:txEl>
                                              <p:pRg st="5" end="5"/>
                                            </p:txEl>
                                          </p:spTgt>
                                        </p:tgtEl>
                                        <p:attrNameLst>
                                          <p:attrName>ppt_h</p:attrName>
                                        </p:attrNameLst>
                                      </p:cBhvr>
                                      <p:tavLst>
                                        <p:tav tm="0">
                                          <p:val>
                                            <p:strVal val="#ppt_h"/>
                                          </p:val>
                                        </p:tav>
                                        <p:tav tm="100000">
                                          <p:val>
                                            <p:strVal val="#ppt_h"/>
                                          </p:val>
                                        </p:tav>
                                      </p:tavLst>
                                    </p:anim>
                                    <p:animEffect transition="in" filter="fade">
                                      <p:cBhvr>
                                        <p:cTn id="42" dur="1000"/>
                                        <p:tgtEl>
                                          <p:spTgt spid="414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a:t>Ping of Death 2020</a:t>
            </a:r>
            <a:r>
              <a:rPr lang="zh-CN" altLang="en-US" dirty="0"/>
              <a:t>再现</a:t>
            </a:r>
          </a:p>
        </p:txBody>
      </p:sp>
      <p:pic>
        <p:nvPicPr>
          <p:cNvPr id="4" name="图片 3"/>
          <p:cNvPicPr>
            <a:picLocks noChangeAspect="1"/>
          </p:cNvPicPr>
          <p:nvPr/>
        </p:nvPicPr>
        <p:blipFill>
          <a:blip r:embed="rId3"/>
          <a:stretch>
            <a:fillRect/>
          </a:stretch>
        </p:blipFill>
        <p:spPr>
          <a:xfrm>
            <a:off x="1106132" y="1277938"/>
            <a:ext cx="6581775" cy="2333625"/>
          </a:xfrm>
          <a:prstGeom prst="rect">
            <a:avLst/>
          </a:prstGeom>
          <a:ln>
            <a:solidFill>
              <a:srgbClr val="FF0000"/>
            </a:solidFill>
          </a:ln>
        </p:spPr>
      </p:pic>
      <p:pic>
        <p:nvPicPr>
          <p:cNvPr id="5" name="图片 4"/>
          <p:cNvPicPr>
            <a:picLocks noChangeAspect="1"/>
          </p:cNvPicPr>
          <p:nvPr/>
        </p:nvPicPr>
        <p:blipFill>
          <a:blip r:embed="rId4"/>
          <a:stretch>
            <a:fillRect/>
          </a:stretch>
        </p:blipFill>
        <p:spPr>
          <a:xfrm>
            <a:off x="958494" y="3787776"/>
            <a:ext cx="6877050" cy="2733675"/>
          </a:xfrm>
          <a:prstGeom prst="rect">
            <a:avLst/>
          </a:prstGeom>
          <a:ln>
            <a:solidFill>
              <a:srgbClr val="FF0000"/>
            </a:solidFill>
          </a:ln>
        </p:spPr>
      </p:pic>
      <p:pic>
        <p:nvPicPr>
          <p:cNvPr id="6" name="图片 5"/>
          <p:cNvPicPr>
            <a:picLocks noChangeAspect="1"/>
          </p:cNvPicPr>
          <p:nvPr/>
        </p:nvPicPr>
        <p:blipFill>
          <a:blip r:embed="rId5"/>
          <a:stretch>
            <a:fillRect/>
          </a:stretch>
        </p:blipFill>
        <p:spPr>
          <a:xfrm>
            <a:off x="1588" y="1653958"/>
            <a:ext cx="8429625" cy="4171950"/>
          </a:xfrm>
          <a:prstGeom prst="rect">
            <a:avLst/>
          </a:prstGeom>
          <a:ln>
            <a:solidFill>
              <a:srgbClr val="FF0000"/>
            </a:solidFill>
          </a:ln>
        </p:spPr>
      </p:pic>
    </p:spTree>
    <p:extLst>
      <p:ext uri="{BB962C8B-B14F-4D97-AF65-F5344CB8AC3E}">
        <p14:creationId xmlns:p14="http://schemas.microsoft.com/office/powerpoint/2010/main" val="102925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zh-CN"/>
              <a:t>5</a:t>
            </a:r>
            <a:r>
              <a:rPr lang="zh-CN" altLang="en-US"/>
              <a:t>、循环攻击</a:t>
            </a:r>
          </a:p>
        </p:txBody>
      </p:sp>
      <p:sp>
        <p:nvSpPr>
          <p:cNvPr id="416771" name="Rectangle 3"/>
          <p:cNvSpPr>
            <a:spLocks noGrp="1" noChangeArrowheads="1"/>
          </p:cNvSpPr>
          <p:nvPr>
            <p:ph type="body" idx="1"/>
          </p:nvPr>
        </p:nvSpPr>
        <p:spPr>
          <a:xfrm>
            <a:off x="466725" y="1266825"/>
            <a:ext cx="8229600" cy="4972050"/>
          </a:xfrm>
        </p:spPr>
        <p:txBody>
          <a:bodyPr/>
          <a:lstStyle/>
          <a:p>
            <a:r>
              <a:rPr lang="zh-CN" altLang="en-US" sz="2400" dirty="0"/>
              <a:t>也称：</a:t>
            </a:r>
            <a:r>
              <a:rPr lang="zh-CN" altLang="en-US" sz="2400" dirty="0">
                <a:solidFill>
                  <a:srgbClr val="FF0000"/>
                </a:solidFill>
              </a:rPr>
              <a:t>振荡攻击</a:t>
            </a:r>
            <a:r>
              <a:rPr lang="en-US" altLang="zh-CN" sz="2400" dirty="0"/>
              <a:t>(Oscillate Attack)</a:t>
            </a:r>
            <a:r>
              <a:rPr lang="zh-CN" altLang="en-US" sz="2400" dirty="0"/>
              <a:t>或乒乓攻击，其原理：</a:t>
            </a:r>
          </a:p>
          <a:p>
            <a:pPr lvl="1"/>
            <a:r>
              <a:rPr lang="zh-CN" altLang="en-US" sz="2000" dirty="0"/>
              <a:t>当两个都会产生输出的端口</a:t>
            </a:r>
            <a:r>
              <a:rPr lang="en-US" altLang="zh-CN" sz="2000" dirty="0"/>
              <a:t>(</a:t>
            </a:r>
            <a:r>
              <a:rPr lang="zh-CN" altLang="en-US" sz="2000" dirty="0"/>
              <a:t>可以是一个系统／一台机器的</a:t>
            </a:r>
            <a:r>
              <a:rPr lang="zh-CN" altLang="en-US" sz="2000" dirty="0">
                <a:solidFill>
                  <a:srgbClr val="FF3300"/>
                </a:solidFill>
              </a:rPr>
              <a:t>两个端口</a:t>
            </a:r>
            <a:r>
              <a:rPr lang="zh-CN" altLang="en-US" sz="2000" dirty="0"/>
              <a:t>，也可以是不同系统／机器的两个端口</a:t>
            </a:r>
            <a:r>
              <a:rPr lang="en-US" altLang="zh-CN" sz="2000" dirty="0"/>
              <a:t>)</a:t>
            </a:r>
            <a:r>
              <a:rPr lang="zh-CN" altLang="en-US" sz="2000" dirty="0"/>
              <a:t>之间建立连接以后，第一个端口的输出成为第二个端口的输入，导致第二个端口产生输出，同时第二个端口的输出又成为第一个端口的输入，如此，一两个端口间将会有大量的数据包产生，导致拒绝服务</a:t>
            </a:r>
          </a:p>
          <a:p>
            <a:r>
              <a:rPr lang="zh-CN" altLang="en-US" sz="2400" dirty="0"/>
              <a:t>典型攻击：</a:t>
            </a:r>
          </a:p>
          <a:p>
            <a:pPr lvl="1"/>
            <a:r>
              <a:rPr lang="en-US" altLang="zh-CN" sz="2000" dirty="0"/>
              <a:t>Echo </a:t>
            </a:r>
            <a:r>
              <a:rPr lang="en-US" altLang="zh-CN" sz="2000" dirty="0" err="1"/>
              <a:t>Chargen</a:t>
            </a:r>
            <a:r>
              <a:rPr lang="zh-CN" altLang="en-US" sz="2000" dirty="0"/>
              <a:t>攻击：当运行着</a:t>
            </a:r>
            <a:r>
              <a:rPr lang="en-US" altLang="zh-CN" sz="2000" dirty="0" err="1">
                <a:solidFill>
                  <a:srgbClr val="FF3300"/>
                </a:solidFill>
              </a:rPr>
              <a:t>Chargen</a:t>
            </a:r>
            <a:r>
              <a:rPr lang="zh-CN" altLang="en-US" sz="2000" dirty="0">
                <a:solidFill>
                  <a:srgbClr val="FF3300"/>
                </a:solidFill>
              </a:rPr>
              <a:t>服务</a:t>
            </a:r>
            <a:r>
              <a:rPr lang="zh-CN" altLang="en-US" sz="2000" dirty="0"/>
              <a:t>的</a:t>
            </a:r>
            <a:r>
              <a:rPr lang="en-US" altLang="zh-CN" sz="2000" dirty="0"/>
              <a:t>UDP</a:t>
            </a:r>
            <a:r>
              <a:rPr lang="zh-CN" altLang="en-US" sz="2000" dirty="0"/>
              <a:t>端口</a:t>
            </a:r>
            <a:r>
              <a:rPr lang="en-US" altLang="zh-CN" sz="2000" dirty="0"/>
              <a:t>(19)</a:t>
            </a:r>
            <a:r>
              <a:rPr lang="zh-CN" altLang="en-US" sz="2000" dirty="0"/>
              <a:t>收到一个数据包后，会产生一个字符串作为回应。</a:t>
            </a:r>
            <a:r>
              <a:rPr lang="en-US" altLang="zh-CN" sz="2000" dirty="0">
                <a:solidFill>
                  <a:srgbClr val="FF3300"/>
                </a:solidFill>
              </a:rPr>
              <a:t>Echo</a:t>
            </a:r>
            <a:r>
              <a:rPr lang="zh-CN" altLang="en-US" sz="2000" dirty="0">
                <a:solidFill>
                  <a:srgbClr val="FF3300"/>
                </a:solidFill>
              </a:rPr>
              <a:t>服务</a:t>
            </a:r>
            <a:r>
              <a:rPr lang="zh-CN" altLang="en-US" sz="2000" dirty="0"/>
              <a:t>的</a:t>
            </a:r>
            <a:r>
              <a:rPr lang="en-US" altLang="zh-CN" sz="2000" dirty="0"/>
              <a:t>UDP</a:t>
            </a:r>
            <a:r>
              <a:rPr lang="zh-CN" altLang="en-US" sz="2000" dirty="0"/>
              <a:t>端口</a:t>
            </a:r>
            <a:r>
              <a:rPr lang="en-US" altLang="zh-CN" sz="2000" dirty="0"/>
              <a:t>(7)</a:t>
            </a:r>
            <a:r>
              <a:rPr lang="zh-CN" altLang="en-US" sz="2000" dirty="0"/>
              <a:t>收到一个数据包原样返回，这两种服务可被攻击者用来进行循环攻击。</a:t>
            </a:r>
            <a:r>
              <a:rPr lang="en-US" altLang="zh-CN" sz="2000" dirty="0">
                <a:solidFill>
                  <a:srgbClr val="0000FF"/>
                </a:solidFill>
              </a:rPr>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 calcmode="lin" valueType="num">
                                      <p:cBhvr>
                                        <p:cTn id="7" dur="1000" fill="hold"/>
                                        <p:tgtEl>
                                          <p:spTgt spid="4167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167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16771">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16771">
                                            <p:txEl>
                                              <p:pRg st="1" end="1"/>
                                            </p:txEl>
                                          </p:spTgt>
                                        </p:tgtEl>
                                        <p:attrNameLst>
                                          <p:attrName>style.visibility</p:attrName>
                                        </p:attrNameLst>
                                      </p:cBhvr>
                                      <p:to>
                                        <p:strVal val="visible"/>
                                      </p:to>
                                    </p:set>
                                    <p:anim calcmode="lin" valueType="num">
                                      <p:cBhvr>
                                        <p:cTn id="12" dur="1000" fill="hold"/>
                                        <p:tgtEl>
                                          <p:spTgt spid="41677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41677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41677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16771">
                                            <p:txEl>
                                              <p:pRg st="2" end="2"/>
                                            </p:txEl>
                                          </p:spTgt>
                                        </p:tgtEl>
                                        <p:attrNameLst>
                                          <p:attrName>style.visibility</p:attrName>
                                        </p:attrNameLst>
                                      </p:cBhvr>
                                      <p:to>
                                        <p:strVal val="visible"/>
                                      </p:to>
                                    </p:set>
                                    <p:anim calcmode="lin" valueType="num">
                                      <p:cBhvr>
                                        <p:cTn id="19" dur="1000" fill="hold"/>
                                        <p:tgtEl>
                                          <p:spTgt spid="416771">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416771">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416771">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416771">
                                            <p:txEl>
                                              <p:pRg st="3" end="3"/>
                                            </p:txEl>
                                          </p:spTgt>
                                        </p:tgtEl>
                                        <p:attrNameLst>
                                          <p:attrName>style.visibility</p:attrName>
                                        </p:attrNameLst>
                                      </p:cBhvr>
                                      <p:to>
                                        <p:strVal val="visible"/>
                                      </p:to>
                                    </p:set>
                                    <p:anim calcmode="lin" valueType="num">
                                      <p:cBhvr>
                                        <p:cTn id="24" dur="1000" fill="hold"/>
                                        <p:tgtEl>
                                          <p:spTgt spid="416771">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416771">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41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攻击者只需向</a:t>
            </a:r>
            <a:r>
              <a:rPr lang="en-US" altLang="zh-CN" dirty="0"/>
              <a:t>A</a:t>
            </a:r>
            <a:r>
              <a:rPr lang="zh-CN" altLang="en-US" dirty="0"/>
              <a:t>系统的</a:t>
            </a:r>
            <a:r>
              <a:rPr lang="en-US" altLang="zh-CN" dirty="0"/>
              <a:t>UDP Echo</a:t>
            </a:r>
            <a:r>
              <a:rPr lang="zh-CN" altLang="en-US" dirty="0"/>
              <a:t>端口发送一个好像来自于</a:t>
            </a:r>
            <a:r>
              <a:rPr lang="en-US" altLang="zh-CN" dirty="0"/>
              <a:t>B</a:t>
            </a:r>
            <a:r>
              <a:rPr lang="zh-CN" altLang="en-US" dirty="0"/>
              <a:t>系统的</a:t>
            </a:r>
            <a:r>
              <a:rPr lang="en-US" altLang="zh-CN" dirty="0"/>
              <a:t>UDP</a:t>
            </a:r>
            <a:r>
              <a:rPr lang="zh-CN" altLang="en-US" dirty="0"/>
              <a:t>　</a:t>
            </a:r>
            <a:r>
              <a:rPr lang="en-US" altLang="zh-CN" dirty="0" err="1"/>
              <a:t>Chargen</a:t>
            </a:r>
            <a:r>
              <a:rPr lang="zh-CN" altLang="en-US" dirty="0"/>
              <a:t>端口的</a:t>
            </a:r>
            <a:r>
              <a:rPr lang="en-US" altLang="zh-CN" dirty="0"/>
              <a:t>UDP</a:t>
            </a:r>
            <a:r>
              <a:rPr lang="zh-CN" altLang="en-US" dirty="0"/>
              <a:t>包（即假冒</a:t>
            </a:r>
            <a:r>
              <a:rPr lang="en-US" altLang="zh-CN" dirty="0"/>
              <a:t>B</a:t>
            </a:r>
            <a:r>
              <a:rPr lang="zh-CN" altLang="en-US" dirty="0"/>
              <a:t>系统的</a:t>
            </a:r>
            <a:r>
              <a:rPr lang="en-US" altLang="zh-CN" dirty="0"/>
              <a:t>IP</a:t>
            </a:r>
            <a:r>
              <a:rPr lang="zh-CN" altLang="en-US" dirty="0"/>
              <a:t>地址和</a:t>
            </a:r>
            <a:r>
              <a:rPr lang="en-US" altLang="zh-CN" dirty="0" err="1"/>
              <a:t>Chargen</a:t>
            </a:r>
            <a:r>
              <a:rPr lang="zh-CN" altLang="en-US" dirty="0"/>
              <a:t>端口），或向</a:t>
            </a:r>
            <a:r>
              <a:rPr lang="en-US" altLang="zh-CN" dirty="0"/>
              <a:t>B</a:t>
            </a:r>
            <a:r>
              <a:rPr lang="zh-CN" altLang="en-US" dirty="0"/>
              <a:t>系统的</a:t>
            </a:r>
            <a:r>
              <a:rPr lang="en-US" altLang="zh-CN" dirty="0"/>
              <a:t>UDP</a:t>
            </a:r>
            <a:r>
              <a:rPr lang="zh-CN" altLang="en-US" dirty="0"/>
              <a:t>　</a:t>
            </a:r>
            <a:r>
              <a:rPr lang="en-US" altLang="zh-CN" dirty="0" err="1"/>
              <a:t>Chargen</a:t>
            </a:r>
            <a:r>
              <a:rPr lang="zh-CN" altLang="en-US" dirty="0"/>
              <a:t>端口发送一个好像来自</a:t>
            </a:r>
            <a:r>
              <a:rPr lang="en-US" altLang="zh-CN" dirty="0"/>
              <a:t>A</a:t>
            </a:r>
            <a:r>
              <a:rPr lang="zh-CN" altLang="en-US" dirty="0"/>
              <a:t>系统的</a:t>
            </a:r>
            <a:r>
              <a:rPr lang="en-US" altLang="zh-CN" dirty="0"/>
              <a:t>UDP</a:t>
            </a:r>
            <a:r>
              <a:rPr lang="zh-CN" altLang="en-US" dirty="0"/>
              <a:t>　</a:t>
            </a:r>
            <a:r>
              <a:rPr lang="en-US" altLang="zh-CN" dirty="0"/>
              <a:t>Echo</a:t>
            </a:r>
            <a:r>
              <a:rPr lang="zh-CN" altLang="en-US" dirty="0"/>
              <a:t>端口的数据包，则在</a:t>
            </a:r>
            <a:r>
              <a:rPr lang="en-US" altLang="zh-CN" dirty="0"/>
              <a:t>AB</a:t>
            </a:r>
            <a:r>
              <a:rPr lang="zh-CN" altLang="en-US" dirty="0"/>
              <a:t>系统的这两个端口间将来回不停地产生</a:t>
            </a:r>
            <a:r>
              <a:rPr lang="en-US" altLang="zh-CN" dirty="0"/>
              <a:t>UDP</a:t>
            </a:r>
            <a:r>
              <a:rPr lang="zh-CN" altLang="en-US" dirty="0"/>
              <a:t>包</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63015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内容提纲</a:t>
            </a:r>
            <a:endParaRPr lang="en-US" altLang="zh-CN">
              <a:solidFill>
                <a:schemeClr val="accent1"/>
              </a:solidFill>
            </a:endParaRP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sp>
        <p:nvSpPr>
          <p:cNvPr id="64554" name="Line 42"/>
          <p:cNvSpPr>
            <a:spLocks noChangeShapeType="1"/>
          </p:cNvSpPr>
          <p:nvPr/>
        </p:nvSpPr>
        <p:spPr bwMode="gray">
          <a:xfrm>
            <a:off x="1254125" y="3018473"/>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5" name="Rectangle 43"/>
          <p:cNvSpPr>
            <a:spLocks noChangeArrowheads="1"/>
          </p:cNvSpPr>
          <p:nvPr/>
        </p:nvSpPr>
        <p:spPr bwMode="gray">
          <a:xfrm rot="3419336">
            <a:off x="981074" y="2442211"/>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57" name="Text Box 45"/>
          <p:cNvSpPr txBox="1">
            <a:spLocks noChangeArrowheads="1"/>
          </p:cNvSpPr>
          <p:nvPr/>
        </p:nvSpPr>
        <p:spPr bwMode="gray">
          <a:xfrm>
            <a:off x="1058862" y="247396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69" name="Rectangle 57"/>
          <p:cNvSpPr>
            <a:spLocks noChangeArrowheads="1"/>
          </p:cNvSpPr>
          <p:nvPr/>
        </p:nvSpPr>
        <p:spPr bwMode="gray">
          <a:xfrm rot="3419336">
            <a:off x="974724" y="341407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70" name="Text Box 58"/>
          <p:cNvSpPr txBox="1">
            <a:spLocks noChangeArrowheads="1"/>
          </p:cNvSpPr>
          <p:nvPr/>
        </p:nvSpPr>
        <p:spPr bwMode="gray">
          <a:xfrm>
            <a:off x="1790700" y="2366010"/>
            <a:ext cx="5497512" cy="584775"/>
          </a:xfrm>
          <a:prstGeom prst="rect">
            <a:avLst/>
          </a:prstGeom>
          <a:noFill/>
          <a:ln w="9525" algn="ctr">
            <a:noFill/>
            <a:miter lim="800000"/>
            <a:headEnd/>
            <a:tailEnd/>
          </a:ln>
          <a:effectLst/>
        </p:spPr>
        <p:txBody>
          <a:bodyPr>
            <a:spAutoFit/>
          </a:bodyPr>
          <a:lstStyle/>
          <a:p>
            <a:pPr eaLnBrk="0" hangingPunct="0"/>
            <a:r>
              <a:rPr lang="zh-CN" altLang="en-US" sz="3200" b="1" dirty="0">
                <a:solidFill>
                  <a:srgbClr val="000000"/>
                </a:solidFill>
                <a:ea typeface="黑体" pitchFamily="49" charset="-122"/>
              </a:rPr>
              <a:t>剧毒包型拒绝服务攻击</a:t>
            </a:r>
          </a:p>
        </p:txBody>
      </p:sp>
      <p:sp>
        <p:nvSpPr>
          <p:cNvPr id="64571" name="Text Box 59"/>
          <p:cNvSpPr txBox="1">
            <a:spLocks noChangeArrowheads="1"/>
          </p:cNvSpPr>
          <p:nvPr/>
        </p:nvSpPr>
        <p:spPr bwMode="gray">
          <a:xfrm>
            <a:off x="1052512" y="344582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64587" name="Line 75"/>
          <p:cNvSpPr>
            <a:spLocks noChangeShapeType="1"/>
          </p:cNvSpPr>
          <p:nvPr/>
        </p:nvSpPr>
        <p:spPr bwMode="gray">
          <a:xfrm>
            <a:off x="1254125" y="399986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83" name="Rectangle 71"/>
          <p:cNvSpPr>
            <a:spLocks noChangeArrowheads="1"/>
          </p:cNvSpPr>
          <p:nvPr/>
        </p:nvSpPr>
        <p:spPr bwMode="gray">
          <a:xfrm rot="3419336">
            <a:off x="979487" y="4475798"/>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84" name="Text Box 72"/>
          <p:cNvSpPr txBox="1">
            <a:spLocks noChangeArrowheads="1"/>
          </p:cNvSpPr>
          <p:nvPr/>
        </p:nvSpPr>
        <p:spPr bwMode="gray">
          <a:xfrm>
            <a:off x="1782763" y="3345815"/>
            <a:ext cx="5645150" cy="579438"/>
          </a:xfrm>
          <a:prstGeom prst="rect">
            <a:avLst/>
          </a:prstGeom>
          <a:solidFill>
            <a:srgbClr val="FFC000"/>
          </a:solid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风暴型拒绝服务攻击</a:t>
            </a:r>
          </a:p>
        </p:txBody>
      </p:sp>
      <p:sp>
        <p:nvSpPr>
          <p:cNvPr id="64585" name="Text Box 73"/>
          <p:cNvSpPr txBox="1">
            <a:spLocks noChangeArrowheads="1"/>
          </p:cNvSpPr>
          <p:nvPr/>
        </p:nvSpPr>
        <p:spPr bwMode="gray">
          <a:xfrm>
            <a:off x="1033462" y="451707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64588" name="Line 76"/>
          <p:cNvSpPr>
            <a:spLocks noChangeShapeType="1"/>
          </p:cNvSpPr>
          <p:nvPr/>
        </p:nvSpPr>
        <p:spPr bwMode="gray">
          <a:xfrm>
            <a:off x="1254125" y="50615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0" name="Rectangle 38"/>
          <p:cNvSpPr>
            <a:spLocks noChangeArrowheads="1"/>
          </p:cNvSpPr>
          <p:nvPr/>
        </p:nvSpPr>
        <p:spPr bwMode="gray">
          <a:xfrm rot="3419336">
            <a:off x="981074" y="1456691"/>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51" name="Text Box 39"/>
          <p:cNvSpPr txBox="1">
            <a:spLocks noChangeArrowheads="1"/>
          </p:cNvSpPr>
          <p:nvPr/>
        </p:nvSpPr>
        <p:spPr bwMode="gray">
          <a:xfrm>
            <a:off x="1787525" y="1420178"/>
            <a:ext cx="5726112" cy="579437"/>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拒绝服务攻击概述</a:t>
            </a:r>
          </a:p>
        </p:txBody>
      </p:sp>
      <p:sp>
        <p:nvSpPr>
          <p:cNvPr id="64552" name="Text Box 40"/>
          <p:cNvSpPr txBox="1">
            <a:spLocks noChangeArrowheads="1"/>
          </p:cNvSpPr>
          <p:nvPr/>
        </p:nvSpPr>
        <p:spPr bwMode="gray">
          <a:xfrm>
            <a:off x="1058862" y="148844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64589" name="Line 77"/>
          <p:cNvSpPr>
            <a:spLocks noChangeShapeType="1"/>
          </p:cNvSpPr>
          <p:nvPr/>
        </p:nvSpPr>
        <p:spPr bwMode="gray">
          <a:xfrm>
            <a:off x="1254125" y="2048828"/>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600" name="Text Box 88"/>
          <p:cNvSpPr txBox="1">
            <a:spLocks noChangeArrowheads="1"/>
          </p:cNvSpPr>
          <p:nvPr/>
        </p:nvSpPr>
        <p:spPr bwMode="gray">
          <a:xfrm>
            <a:off x="1778001" y="4393248"/>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拒绝服务攻击的作用</a:t>
            </a:r>
          </a:p>
        </p:txBody>
      </p:sp>
      <p:sp>
        <p:nvSpPr>
          <p:cNvPr id="20" name="Rectangle 57">
            <a:extLst>
              <a:ext uri="{FF2B5EF4-FFF2-40B4-BE49-F238E27FC236}">
                <a16:creationId xmlns:a16="http://schemas.microsoft.com/office/drawing/2014/main" id="{DBA52058-8918-4FCC-BBD8-ED7C45807556}"/>
              </a:ext>
            </a:extLst>
          </p:cNvPr>
          <p:cNvSpPr>
            <a:spLocks noChangeArrowheads="1"/>
          </p:cNvSpPr>
          <p:nvPr/>
        </p:nvSpPr>
        <p:spPr bwMode="gray">
          <a:xfrm rot="3419336">
            <a:off x="987423" y="542229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1" name="Text Box 59">
            <a:extLst>
              <a:ext uri="{FF2B5EF4-FFF2-40B4-BE49-F238E27FC236}">
                <a16:creationId xmlns:a16="http://schemas.microsoft.com/office/drawing/2014/main" id="{668F169F-7350-4551-8969-BD49D98E9409}"/>
              </a:ext>
            </a:extLst>
          </p:cNvPr>
          <p:cNvSpPr txBox="1">
            <a:spLocks noChangeArrowheads="1"/>
          </p:cNvSpPr>
          <p:nvPr/>
        </p:nvSpPr>
        <p:spPr bwMode="gray">
          <a:xfrm>
            <a:off x="1052101" y="5454048"/>
            <a:ext cx="380232"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
        <p:nvSpPr>
          <p:cNvPr id="22" name="Line 75">
            <a:extLst>
              <a:ext uri="{FF2B5EF4-FFF2-40B4-BE49-F238E27FC236}">
                <a16:creationId xmlns:a16="http://schemas.microsoft.com/office/drawing/2014/main" id="{CA49D09C-7B98-4102-BF35-4406CA60A50E}"/>
              </a:ext>
            </a:extLst>
          </p:cNvPr>
          <p:cNvSpPr>
            <a:spLocks noChangeShapeType="1"/>
          </p:cNvSpPr>
          <p:nvPr/>
        </p:nvSpPr>
        <p:spPr bwMode="gray">
          <a:xfrm>
            <a:off x="1266824" y="60080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4" name="Text Box 88">
            <a:extLst>
              <a:ext uri="{FF2B5EF4-FFF2-40B4-BE49-F238E27FC236}">
                <a16:creationId xmlns:a16="http://schemas.microsoft.com/office/drawing/2014/main" id="{73942D2C-2C17-47C7-8454-95F4EEDCB2CC}"/>
              </a:ext>
            </a:extLst>
          </p:cNvPr>
          <p:cNvSpPr txBox="1">
            <a:spLocks noChangeArrowheads="1"/>
          </p:cNvSpPr>
          <p:nvPr/>
        </p:nvSpPr>
        <p:spPr bwMode="gray">
          <a:xfrm>
            <a:off x="1844675" y="5315075"/>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拒绝服务攻击检测及响应技术</a:t>
            </a:r>
          </a:p>
        </p:txBody>
      </p:sp>
    </p:spTree>
    <p:extLst>
      <p:ext uri="{BB962C8B-B14F-4D97-AF65-F5344CB8AC3E}">
        <p14:creationId xmlns:p14="http://schemas.microsoft.com/office/powerpoint/2010/main" val="2393428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dirty="0">
                <a:latin typeface="Times New Roman" pitchFamily="18" charset="0"/>
              </a:rPr>
              <a:t>风暴型</a:t>
            </a:r>
            <a:r>
              <a:rPr lang="en-US" altLang="zh-CN" dirty="0" err="1">
                <a:latin typeface="Times New Roman" pitchFamily="18" charset="0"/>
              </a:rPr>
              <a:t>DoS</a:t>
            </a:r>
            <a:r>
              <a:rPr lang="zh-CN" altLang="en-US" dirty="0"/>
              <a:t>攻击</a:t>
            </a:r>
          </a:p>
        </p:txBody>
      </p:sp>
      <p:sp>
        <p:nvSpPr>
          <p:cNvPr id="53252"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368644" name="Rectangle 4"/>
          <p:cNvSpPr>
            <a:spLocks noGrp="1" noChangeArrowheads="1"/>
          </p:cNvSpPr>
          <p:nvPr>
            <p:ph type="body" idx="1"/>
          </p:nvPr>
        </p:nvSpPr>
        <p:spPr>
          <a:xfrm>
            <a:off x="611188" y="1419225"/>
            <a:ext cx="8137525" cy="4810125"/>
          </a:xfrm>
          <a:noFill/>
        </p:spPr>
        <p:txBody>
          <a:bodyPr/>
          <a:lstStyle/>
          <a:p>
            <a:pPr eaLnBrk="1" hangingPunct="1">
              <a:lnSpc>
                <a:spcPct val="150000"/>
              </a:lnSpc>
              <a:spcBef>
                <a:spcPts val="0"/>
              </a:spcBef>
            </a:pPr>
            <a:r>
              <a:rPr lang="zh-CN" altLang="en-US" dirty="0"/>
              <a:t>风暴型</a:t>
            </a:r>
            <a:r>
              <a:rPr lang="en-US" altLang="zh-CN" dirty="0" err="1"/>
              <a:t>DoS</a:t>
            </a:r>
            <a:r>
              <a:rPr lang="zh-CN" altLang="en-US" dirty="0"/>
              <a:t>攻击：通过大量的“无用”数据包占用过多的资源以达到拒绝服务的目的，也称为“带宽攻击”</a:t>
            </a:r>
          </a:p>
          <a:p>
            <a:pPr lvl="1" eaLnBrk="1" hangingPunct="1">
              <a:lnSpc>
                <a:spcPct val="150000"/>
              </a:lnSpc>
              <a:spcBef>
                <a:spcPts val="0"/>
              </a:spcBef>
            </a:pPr>
            <a:r>
              <a:rPr lang="zh-CN" altLang="en-US" dirty="0"/>
              <a:t>直接风暴型攻击</a:t>
            </a:r>
          </a:p>
          <a:p>
            <a:pPr lvl="1" eaLnBrk="1" hangingPunct="1">
              <a:lnSpc>
                <a:spcPct val="150000"/>
              </a:lnSpc>
              <a:spcBef>
                <a:spcPts val="0"/>
              </a:spcBef>
            </a:pPr>
            <a:r>
              <a:rPr lang="zh-CN" altLang="en-US" dirty="0"/>
              <a:t>反射攻击（</a:t>
            </a:r>
            <a:r>
              <a:rPr lang="en-US" altLang="zh-CN" dirty="0" err="1"/>
              <a:t>DRDoS</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68644">
                                            <p:txEl>
                                              <p:pRg st="0" end="0"/>
                                            </p:txEl>
                                          </p:spTgt>
                                        </p:tgtEl>
                                        <p:attrNameLst>
                                          <p:attrName>style.visibility</p:attrName>
                                        </p:attrNameLst>
                                      </p:cBhvr>
                                      <p:to>
                                        <p:strVal val="visible"/>
                                      </p:to>
                                    </p:set>
                                    <p:anim calcmode="lin" valueType="num">
                                      <p:cBhvr>
                                        <p:cTn id="7" dur="1000" fill="hold"/>
                                        <p:tgtEl>
                                          <p:spTgt spid="36864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6864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6864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68644">
                                            <p:txEl>
                                              <p:pRg st="1" end="1"/>
                                            </p:txEl>
                                          </p:spTgt>
                                        </p:tgtEl>
                                        <p:attrNameLst>
                                          <p:attrName>style.visibility</p:attrName>
                                        </p:attrNameLst>
                                      </p:cBhvr>
                                      <p:to>
                                        <p:strVal val="visible"/>
                                      </p:to>
                                    </p:set>
                                    <p:anim calcmode="lin" valueType="num">
                                      <p:cBhvr>
                                        <p:cTn id="14" dur="1000" fill="hold"/>
                                        <p:tgtEl>
                                          <p:spTgt spid="368644">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6864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68644">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68644">
                                            <p:txEl>
                                              <p:pRg st="2" end="2"/>
                                            </p:txEl>
                                          </p:spTgt>
                                        </p:tgtEl>
                                        <p:attrNameLst>
                                          <p:attrName>style.visibility</p:attrName>
                                        </p:attrNameLst>
                                      </p:cBhvr>
                                      <p:to>
                                        <p:strVal val="visible"/>
                                      </p:to>
                                    </p:set>
                                    <p:anim calcmode="lin" valueType="num">
                                      <p:cBhvr>
                                        <p:cTn id="19" dur="1000" fill="hold"/>
                                        <p:tgtEl>
                                          <p:spTgt spid="368644">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68644">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686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a:xfrm>
            <a:off x="1243013" y="304800"/>
            <a:ext cx="7500937" cy="685800"/>
          </a:xfrm>
        </p:spPr>
        <p:txBody>
          <a:bodyPr/>
          <a:lstStyle/>
          <a:p>
            <a:pPr eaLnBrk="1" hangingPunct="1"/>
            <a:r>
              <a:rPr lang="en-US" altLang="zh-CN" b="1" dirty="0" err="1">
                <a:solidFill>
                  <a:srgbClr val="6699FF"/>
                </a:solidFill>
              </a:rPr>
              <a:t>DDoS</a:t>
            </a:r>
            <a:r>
              <a:rPr lang="zh-CN" altLang="en-US" b="1" dirty="0">
                <a:solidFill>
                  <a:srgbClr val="6699FF"/>
                </a:solidFill>
              </a:rPr>
              <a:t>原理图释</a:t>
            </a:r>
          </a:p>
        </p:txBody>
      </p:sp>
      <p:sp>
        <p:nvSpPr>
          <p:cNvPr id="82948" name="Line 3"/>
          <p:cNvSpPr>
            <a:spLocks noChangeShapeType="1"/>
          </p:cNvSpPr>
          <p:nvPr/>
        </p:nvSpPr>
        <p:spPr bwMode="auto">
          <a:xfrm>
            <a:off x="5094288" y="4078288"/>
            <a:ext cx="2665412" cy="0"/>
          </a:xfrm>
          <a:prstGeom prst="line">
            <a:avLst/>
          </a:prstGeom>
          <a:noFill/>
          <a:ln w="50800">
            <a:solidFill>
              <a:srgbClr val="333333"/>
            </a:solidFill>
            <a:round/>
            <a:headEnd/>
            <a:tailEnd type="triangle" w="med" len="med"/>
          </a:ln>
        </p:spPr>
        <p:txBody>
          <a:bodyPr tIns="0">
            <a:spAutoFit/>
          </a:bodyPr>
          <a:lstStyle/>
          <a:p>
            <a:endParaRPr lang="zh-CN" altLang="en-US"/>
          </a:p>
        </p:txBody>
      </p:sp>
      <p:pic>
        <p:nvPicPr>
          <p:cNvPr id="82949" name="Picture 4"/>
          <p:cNvPicPr>
            <a:picLocks noChangeArrowheads="1"/>
          </p:cNvPicPr>
          <p:nvPr/>
        </p:nvPicPr>
        <p:blipFill>
          <a:blip r:embed="rId4" cstate="print"/>
          <a:srcRect/>
          <a:stretch>
            <a:fillRect/>
          </a:stretch>
        </p:blipFill>
        <p:spPr bwMode="auto">
          <a:xfrm>
            <a:off x="1712913" y="3373438"/>
            <a:ext cx="4371975" cy="1600200"/>
          </a:xfrm>
          <a:prstGeom prst="rect">
            <a:avLst/>
          </a:prstGeom>
          <a:noFill/>
          <a:ln w="9525">
            <a:noFill/>
            <a:miter lim="800000"/>
            <a:headEnd/>
            <a:tailEnd/>
          </a:ln>
        </p:spPr>
      </p:pic>
      <p:pic>
        <p:nvPicPr>
          <p:cNvPr id="82950" name="Picture 5"/>
          <p:cNvPicPr>
            <a:picLocks noChangeArrowheads="1"/>
          </p:cNvPicPr>
          <p:nvPr/>
        </p:nvPicPr>
        <p:blipFill>
          <a:blip r:embed="rId4" cstate="print"/>
          <a:srcRect/>
          <a:stretch>
            <a:fillRect/>
          </a:stretch>
        </p:blipFill>
        <p:spPr bwMode="auto">
          <a:xfrm>
            <a:off x="1712913" y="2613025"/>
            <a:ext cx="2239962" cy="1674813"/>
          </a:xfrm>
          <a:prstGeom prst="rect">
            <a:avLst/>
          </a:prstGeom>
          <a:noFill/>
          <a:ln w="9525">
            <a:noFill/>
            <a:miter lim="800000"/>
            <a:headEnd/>
            <a:tailEnd/>
          </a:ln>
        </p:spPr>
      </p:pic>
      <p:pic>
        <p:nvPicPr>
          <p:cNvPr id="82951" name="Picture 6"/>
          <p:cNvPicPr>
            <a:picLocks noChangeArrowheads="1"/>
          </p:cNvPicPr>
          <p:nvPr/>
        </p:nvPicPr>
        <p:blipFill>
          <a:blip r:embed="rId4" cstate="print"/>
          <a:srcRect/>
          <a:stretch>
            <a:fillRect/>
          </a:stretch>
        </p:blipFill>
        <p:spPr bwMode="auto">
          <a:xfrm>
            <a:off x="2000250" y="3830638"/>
            <a:ext cx="2105025" cy="1676400"/>
          </a:xfrm>
          <a:prstGeom prst="rect">
            <a:avLst/>
          </a:prstGeom>
          <a:noFill/>
          <a:ln w="9525">
            <a:noFill/>
            <a:miter lim="800000"/>
            <a:headEnd/>
            <a:tailEnd/>
          </a:ln>
        </p:spPr>
      </p:pic>
      <p:pic>
        <p:nvPicPr>
          <p:cNvPr id="82952" name="Picture 7"/>
          <p:cNvPicPr>
            <a:picLocks noChangeArrowheads="1"/>
          </p:cNvPicPr>
          <p:nvPr/>
        </p:nvPicPr>
        <p:blipFill>
          <a:blip r:embed="rId4" cstate="print"/>
          <a:srcRect/>
          <a:stretch>
            <a:fillRect/>
          </a:stretch>
        </p:blipFill>
        <p:spPr bwMode="auto">
          <a:xfrm>
            <a:off x="2433638" y="4440238"/>
            <a:ext cx="1824037" cy="1244600"/>
          </a:xfrm>
          <a:prstGeom prst="rect">
            <a:avLst/>
          </a:prstGeom>
          <a:noFill/>
          <a:ln w="9525">
            <a:noFill/>
            <a:miter lim="800000"/>
            <a:headEnd/>
            <a:tailEnd/>
          </a:ln>
        </p:spPr>
      </p:pic>
      <p:pic>
        <p:nvPicPr>
          <p:cNvPr id="82953" name="Picture 8"/>
          <p:cNvPicPr>
            <a:picLocks noChangeArrowheads="1"/>
          </p:cNvPicPr>
          <p:nvPr/>
        </p:nvPicPr>
        <p:blipFill>
          <a:blip r:embed="rId4" cstate="print"/>
          <a:srcRect/>
          <a:stretch>
            <a:fillRect/>
          </a:stretch>
        </p:blipFill>
        <p:spPr bwMode="auto">
          <a:xfrm>
            <a:off x="2141538" y="2133600"/>
            <a:ext cx="2419350" cy="1963738"/>
          </a:xfrm>
          <a:prstGeom prst="rect">
            <a:avLst/>
          </a:prstGeom>
          <a:noFill/>
          <a:ln w="9525">
            <a:noFill/>
            <a:miter lim="800000"/>
            <a:headEnd/>
            <a:tailEnd/>
          </a:ln>
        </p:spPr>
      </p:pic>
      <p:pic>
        <p:nvPicPr>
          <p:cNvPr id="82954" name="Picture 9"/>
          <p:cNvPicPr>
            <a:picLocks noChangeArrowheads="1"/>
          </p:cNvPicPr>
          <p:nvPr/>
        </p:nvPicPr>
        <p:blipFill>
          <a:blip r:embed="rId4" cstate="print"/>
          <a:srcRect/>
          <a:stretch>
            <a:fillRect/>
          </a:stretch>
        </p:blipFill>
        <p:spPr bwMode="auto">
          <a:xfrm>
            <a:off x="3495675" y="4972050"/>
            <a:ext cx="1295400" cy="1001713"/>
          </a:xfrm>
          <a:prstGeom prst="rect">
            <a:avLst/>
          </a:prstGeom>
          <a:noFill/>
          <a:ln w="9525">
            <a:noFill/>
            <a:miter lim="800000"/>
            <a:headEnd/>
            <a:tailEnd/>
          </a:ln>
        </p:spPr>
      </p:pic>
      <p:pic>
        <p:nvPicPr>
          <p:cNvPr id="82955" name="Picture 10"/>
          <p:cNvPicPr>
            <a:picLocks noChangeArrowheads="1"/>
          </p:cNvPicPr>
          <p:nvPr/>
        </p:nvPicPr>
        <p:blipFill>
          <a:blip r:embed="rId4" cstate="print"/>
          <a:srcRect/>
          <a:stretch>
            <a:fillRect/>
          </a:stretch>
        </p:blipFill>
        <p:spPr bwMode="auto">
          <a:xfrm>
            <a:off x="3800475" y="2613025"/>
            <a:ext cx="2132013" cy="1446213"/>
          </a:xfrm>
          <a:prstGeom prst="rect">
            <a:avLst/>
          </a:prstGeom>
          <a:noFill/>
          <a:ln w="9525">
            <a:noFill/>
            <a:miter lim="800000"/>
            <a:headEnd/>
            <a:tailEnd/>
          </a:ln>
        </p:spPr>
      </p:pic>
      <p:sp>
        <p:nvSpPr>
          <p:cNvPr id="82956" name="Text Box 11"/>
          <p:cNvSpPr txBox="1">
            <a:spLocks noChangeArrowheads="1"/>
          </p:cNvSpPr>
          <p:nvPr/>
        </p:nvSpPr>
        <p:spPr bwMode="auto">
          <a:xfrm>
            <a:off x="2987675" y="5113338"/>
            <a:ext cx="203200" cy="88900"/>
          </a:xfrm>
          <a:prstGeom prst="rect">
            <a:avLst/>
          </a:prstGeom>
          <a:noFill/>
          <a:ln w="9525">
            <a:noFill/>
            <a:miter lim="800000"/>
            <a:headEnd/>
            <a:tailEnd/>
          </a:ln>
        </p:spPr>
        <p:txBody>
          <a:bodyPr wrap="none" lIns="73010" tIns="36505" rIns="73010" bIns="36505">
            <a:spAutoFit/>
          </a:bodyPr>
          <a:lstStyle/>
          <a:p>
            <a:pPr algn="l" defTabSz="914400" eaLnBrk="0" hangingPunct="0"/>
            <a:r>
              <a:rPr lang="en-GB" altLang="zh-CN" sz="100" b="1">
                <a:solidFill>
                  <a:schemeClr val="tx1"/>
                </a:solidFill>
                <a:latin typeface="Arial" pitchFamily="34" charset="0"/>
                <a:ea typeface="宋体" pitchFamily="2" charset="-122"/>
              </a:rPr>
              <a:t>mbehring</a:t>
            </a:r>
          </a:p>
        </p:txBody>
      </p:sp>
      <p:sp>
        <p:nvSpPr>
          <p:cNvPr id="82957" name="Text Box 12"/>
          <p:cNvSpPr txBox="1">
            <a:spLocks noChangeArrowheads="1"/>
          </p:cNvSpPr>
          <p:nvPr/>
        </p:nvSpPr>
        <p:spPr bwMode="auto">
          <a:xfrm>
            <a:off x="5492750" y="4349750"/>
            <a:ext cx="473075" cy="317500"/>
          </a:xfrm>
          <a:prstGeom prst="rect">
            <a:avLst/>
          </a:prstGeom>
          <a:noFill/>
          <a:ln w="9525">
            <a:noFill/>
            <a:miter lim="800000"/>
            <a:headEnd/>
            <a:tailEnd/>
          </a:ln>
        </p:spPr>
        <p:txBody>
          <a:bodyPr wrap="none" lIns="73010" tIns="36505" rIns="73010" bIns="36505">
            <a:spAutoFit/>
          </a:bodyPr>
          <a:lstStyle/>
          <a:p>
            <a:pPr algn="ctr" defTabSz="914400" eaLnBrk="0" hangingPunct="0"/>
            <a:r>
              <a:rPr lang="en-GB" altLang="zh-CN" sz="1600" b="1">
                <a:solidFill>
                  <a:schemeClr val="tx1"/>
                </a:solidFill>
                <a:latin typeface="Arial" pitchFamily="34" charset="0"/>
                <a:ea typeface="宋体" pitchFamily="2" charset="-122"/>
              </a:rPr>
              <a:t>ISP</a:t>
            </a:r>
          </a:p>
        </p:txBody>
      </p:sp>
      <p:sp>
        <p:nvSpPr>
          <p:cNvPr id="82958" name="Text Box 13"/>
          <p:cNvSpPr txBox="1">
            <a:spLocks noChangeArrowheads="1"/>
          </p:cNvSpPr>
          <p:nvPr/>
        </p:nvSpPr>
        <p:spPr bwMode="auto">
          <a:xfrm>
            <a:off x="6662738" y="4349750"/>
            <a:ext cx="561975" cy="317500"/>
          </a:xfrm>
          <a:prstGeom prst="rect">
            <a:avLst/>
          </a:prstGeom>
          <a:noFill/>
          <a:ln w="9525">
            <a:noFill/>
            <a:miter lim="800000"/>
            <a:headEnd/>
            <a:tailEnd/>
          </a:ln>
        </p:spPr>
        <p:txBody>
          <a:bodyPr wrap="none" lIns="73010" tIns="36505" rIns="73010" bIns="36505">
            <a:spAutoFit/>
          </a:bodyPr>
          <a:lstStyle/>
          <a:p>
            <a:pPr algn="ctr" defTabSz="914400" eaLnBrk="0" hangingPunct="0"/>
            <a:r>
              <a:rPr lang="en-GB" altLang="zh-CN" sz="1600" b="1">
                <a:solidFill>
                  <a:schemeClr val="tx1"/>
                </a:solidFill>
                <a:latin typeface="Arial" pitchFamily="34" charset="0"/>
                <a:ea typeface="宋体" pitchFamily="2" charset="-122"/>
              </a:rPr>
              <a:t>CPE</a:t>
            </a:r>
          </a:p>
        </p:txBody>
      </p:sp>
      <p:grpSp>
        <p:nvGrpSpPr>
          <p:cNvPr id="2" name="Group 14"/>
          <p:cNvGrpSpPr>
            <a:grpSpLocks/>
          </p:cNvGrpSpPr>
          <p:nvPr/>
        </p:nvGrpSpPr>
        <p:grpSpPr bwMode="auto">
          <a:xfrm>
            <a:off x="3097213" y="2374900"/>
            <a:ext cx="4703762" cy="2979738"/>
            <a:chOff x="1909" y="1338"/>
            <a:chExt cx="2964" cy="1878"/>
          </a:xfrm>
        </p:grpSpPr>
        <p:sp>
          <p:nvSpPr>
            <p:cNvPr id="851983" name="Freeform 15"/>
            <p:cNvSpPr>
              <a:spLocks/>
            </p:cNvSpPr>
            <p:nvPr/>
          </p:nvSpPr>
          <p:spPr bwMode="auto">
            <a:xfrm>
              <a:off x="1980" y="1338"/>
              <a:ext cx="2825" cy="1036"/>
            </a:xfrm>
            <a:custGeom>
              <a:avLst/>
              <a:gdLst/>
              <a:ahLst/>
              <a:cxnLst>
                <a:cxn ang="0">
                  <a:pos x="0" y="0"/>
                </a:cxn>
                <a:cxn ang="0">
                  <a:pos x="1152" y="876"/>
                </a:cxn>
                <a:cxn ang="0">
                  <a:pos x="2825" y="963"/>
                </a:cxn>
              </a:cxnLst>
              <a:rect l="0" t="0" r="r" b="b"/>
              <a:pathLst>
                <a:path w="2825" h="1036">
                  <a:moveTo>
                    <a:pt x="0" y="0"/>
                  </a:moveTo>
                  <a:cubicBezTo>
                    <a:pt x="191" y="147"/>
                    <a:pt x="681" y="716"/>
                    <a:pt x="1152" y="876"/>
                  </a:cubicBezTo>
                  <a:cubicBezTo>
                    <a:pt x="1623" y="1036"/>
                    <a:pt x="2476" y="945"/>
                    <a:pt x="2825" y="963"/>
                  </a:cubicBezTo>
                </a:path>
              </a:pathLst>
            </a:custGeom>
            <a:noFill/>
            <a:ln w="57150" cap="flat" cmpd="sng">
              <a:solidFill>
                <a:srgbClr val="FF0000"/>
              </a:solidFill>
              <a:prstDash val="lgDash"/>
              <a:round/>
              <a:headEnd type="none" w="med" len="med"/>
              <a:tailEnd type="triangle" w="med" len="med"/>
            </a:ln>
            <a:effectLst>
              <a:outerShdw dist="17961" dir="2700000" algn="ctr" rotWithShape="0">
                <a:srgbClr val="000000"/>
              </a:outerShdw>
            </a:effectLst>
          </p:spPr>
          <p:txBody>
            <a:bodyPr lIns="73025" tIns="36512" rIns="73025" bIns="36512"/>
            <a:lstStyle/>
            <a:p>
              <a:pPr algn="just" defTabSz="914400">
                <a:spcBef>
                  <a:spcPct val="20000"/>
                </a:spcBef>
                <a:buSzPct val="90000"/>
                <a:buFont typeface="Wingdings" pitchFamily="2" charset="2"/>
                <a:buChar char="v"/>
                <a:defRPr/>
              </a:pPr>
              <a:endParaRPr lang="zh-CN" altLang="en-US" sz="2400" b="1">
                <a:solidFill>
                  <a:srgbClr val="000099"/>
                </a:solidFill>
                <a:latin typeface="隶书" pitchFamily="49" charset="-122"/>
                <a:ea typeface="隶书" pitchFamily="49" charset="-122"/>
              </a:endParaRPr>
            </a:p>
          </p:txBody>
        </p:sp>
        <p:sp>
          <p:nvSpPr>
            <p:cNvPr id="851984" name="Freeform 16"/>
            <p:cNvSpPr>
              <a:spLocks/>
            </p:cNvSpPr>
            <p:nvPr/>
          </p:nvSpPr>
          <p:spPr bwMode="auto">
            <a:xfrm>
              <a:off x="1996" y="1756"/>
              <a:ext cx="2857" cy="660"/>
            </a:xfrm>
            <a:custGeom>
              <a:avLst/>
              <a:gdLst/>
              <a:ahLst/>
              <a:cxnLst>
                <a:cxn ang="0">
                  <a:pos x="0" y="0"/>
                </a:cxn>
                <a:cxn ang="0">
                  <a:pos x="1184" y="554"/>
                </a:cxn>
                <a:cxn ang="0">
                  <a:pos x="2857" y="641"/>
                </a:cxn>
              </a:cxnLst>
              <a:rect l="0" t="0" r="r" b="b"/>
              <a:pathLst>
                <a:path w="2857" h="661">
                  <a:moveTo>
                    <a:pt x="0" y="0"/>
                  </a:moveTo>
                  <a:cubicBezTo>
                    <a:pt x="196" y="92"/>
                    <a:pt x="708" y="447"/>
                    <a:pt x="1184" y="554"/>
                  </a:cubicBezTo>
                  <a:cubicBezTo>
                    <a:pt x="1660" y="661"/>
                    <a:pt x="2508" y="623"/>
                    <a:pt x="2857" y="641"/>
                  </a:cubicBezTo>
                </a:path>
              </a:pathLst>
            </a:custGeom>
            <a:noFill/>
            <a:ln w="57150" cap="flat" cmpd="sng">
              <a:solidFill>
                <a:srgbClr val="FF0000"/>
              </a:solidFill>
              <a:prstDash val="lgDash"/>
              <a:round/>
              <a:headEnd type="none" w="med" len="med"/>
              <a:tailEnd type="triangle" w="med" len="med"/>
            </a:ln>
            <a:effectLst>
              <a:outerShdw dist="17961" dir="2700000" algn="ctr" rotWithShape="0">
                <a:srgbClr val="000000"/>
              </a:outerShdw>
            </a:effectLst>
          </p:spPr>
          <p:txBody>
            <a:bodyPr lIns="73025" tIns="36512" rIns="73025" bIns="36512"/>
            <a:lstStyle/>
            <a:p>
              <a:pPr algn="just" defTabSz="914400">
                <a:spcBef>
                  <a:spcPct val="20000"/>
                </a:spcBef>
                <a:buSzPct val="90000"/>
                <a:buFont typeface="Wingdings" pitchFamily="2" charset="2"/>
                <a:buChar char="v"/>
                <a:defRPr/>
              </a:pPr>
              <a:endParaRPr lang="zh-CN" altLang="en-US" sz="2400" b="1">
                <a:solidFill>
                  <a:srgbClr val="000099"/>
                </a:solidFill>
                <a:latin typeface="隶书" pitchFamily="49" charset="-122"/>
                <a:ea typeface="隶书" pitchFamily="49" charset="-122"/>
              </a:endParaRPr>
            </a:p>
          </p:txBody>
        </p:sp>
        <p:sp>
          <p:nvSpPr>
            <p:cNvPr id="851985" name="Freeform 17"/>
            <p:cNvSpPr>
              <a:spLocks/>
            </p:cNvSpPr>
            <p:nvPr/>
          </p:nvSpPr>
          <p:spPr bwMode="auto">
            <a:xfrm>
              <a:off x="1980" y="2261"/>
              <a:ext cx="2797" cy="203"/>
            </a:xfrm>
            <a:custGeom>
              <a:avLst/>
              <a:gdLst/>
              <a:ahLst/>
              <a:cxnLst>
                <a:cxn ang="0">
                  <a:pos x="0" y="0"/>
                </a:cxn>
                <a:cxn ang="0">
                  <a:pos x="1124" y="117"/>
                </a:cxn>
                <a:cxn ang="0">
                  <a:pos x="2797" y="204"/>
                </a:cxn>
              </a:cxnLst>
              <a:rect l="0" t="0" r="r" b="b"/>
              <a:pathLst>
                <a:path w="2797" h="204">
                  <a:moveTo>
                    <a:pt x="0" y="0"/>
                  </a:moveTo>
                  <a:cubicBezTo>
                    <a:pt x="187" y="18"/>
                    <a:pt x="658" y="83"/>
                    <a:pt x="1124" y="117"/>
                  </a:cubicBezTo>
                  <a:cubicBezTo>
                    <a:pt x="1590" y="151"/>
                    <a:pt x="2448" y="186"/>
                    <a:pt x="2797" y="204"/>
                  </a:cubicBezTo>
                </a:path>
              </a:pathLst>
            </a:custGeom>
            <a:noFill/>
            <a:ln w="57150" cap="flat" cmpd="sng">
              <a:solidFill>
                <a:srgbClr val="FF0000"/>
              </a:solidFill>
              <a:prstDash val="lgDash"/>
              <a:round/>
              <a:headEnd type="none" w="med" len="med"/>
              <a:tailEnd type="triangle" w="med" len="med"/>
            </a:ln>
            <a:effectLst>
              <a:outerShdw dist="17961" dir="2700000" algn="ctr" rotWithShape="0">
                <a:srgbClr val="000000"/>
              </a:outerShdw>
            </a:effectLst>
          </p:spPr>
          <p:txBody>
            <a:bodyPr lIns="73025" tIns="36512" rIns="73025" bIns="36512"/>
            <a:lstStyle/>
            <a:p>
              <a:pPr algn="just" defTabSz="914400">
                <a:spcBef>
                  <a:spcPct val="20000"/>
                </a:spcBef>
                <a:buSzPct val="90000"/>
                <a:buFont typeface="Wingdings" pitchFamily="2" charset="2"/>
                <a:buChar char="v"/>
                <a:defRPr/>
              </a:pPr>
              <a:endParaRPr lang="zh-CN" altLang="en-US" sz="2400" b="1">
                <a:solidFill>
                  <a:srgbClr val="000099"/>
                </a:solidFill>
                <a:latin typeface="隶书" pitchFamily="49" charset="-122"/>
                <a:ea typeface="隶书" pitchFamily="49" charset="-122"/>
              </a:endParaRPr>
            </a:p>
          </p:txBody>
        </p:sp>
        <p:sp>
          <p:nvSpPr>
            <p:cNvPr id="851986" name="Freeform 18"/>
            <p:cNvSpPr>
              <a:spLocks/>
            </p:cNvSpPr>
            <p:nvPr/>
          </p:nvSpPr>
          <p:spPr bwMode="auto">
            <a:xfrm>
              <a:off x="1909" y="2436"/>
              <a:ext cx="2964" cy="291"/>
            </a:xfrm>
            <a:custGeom>
              <a:avLst/>
              <a:gdLst/>
              <a:ahLst/>
              <a:cxnLst>
                <a:cxn ang="0">
                  <a:pos x="0" y="291"/>
                </a:cxn>
                <a:cxn ang="0">
                  <a:pos x="1310" y="38"/>
                </a:cxn>
                <a:cxn ang="0">
                  <a:pos x="2964" y="61"/>
                </a:cxn>
              </a:cxnLst>
              <a:rect l="0" t="0" r="r" b="b"/>
              <a:pathLst>
                <a:path w="2964" h="291">
                  <a:moveTo>
                    <a:pt x="0" y="291"/>
                  </a:moveTo>
                  <a:cubicBezTo>
                    <a:pt x="219" y="250"/>
                    <a:pt x="816" y="76"/>
                    <a:pt x="1310" y="38"/>
                  </a:cubicBezTo>
                  <a:cubicBezTo>
                    <a:pt x="1804" y="0"/>
                    <a:pt x="2620" y="56"/>
                    <a:pt x="2964" y="61"/>
                  </a:cubicBezTo>
                </a:path>
              </a:pathLst>
            </a:custGeom>
            <a:noFill/>
            <a:ln w="57150" cap="flat" cmpd="sng">
              <a:solidFill>
                <a:srgbClr val="FF0000"/>
              </a:solidFill>
              <a:prstDash val="lgDash"/>
              <a:round/>
              <a:headEnd type="none" w="med" len="med"/>
              <a:tailEnd type="triangle" w="med" len="med"/>
            </a:ln>
            <a:effectLst>
              <a:outerShdw dist="17961" dir="2700000" algn="ctr" rotWithShape="0">
                <a:srgbClr val="000000"/>
              </a:outerShdw>
            </a:effectLst>
          </p:spPr>
          <p:txBody>
            <a:bodyPr lIns="73025" tIns="36512" rIns="73025" bIns="36512"/>
            <a:lstStyle/>
            <a:p>
              <a:pPr algn="just" defTabSz="914400">
                <a:spcBef>
                  <a:spcPct val="20000"/>
                </a:spcBef>
                <a:buSzPct val="90000"/>
                <a:buFont typeface="Wingdings" pitchFamily="2" charset="2"/>
                <a:buChar char="v"/>
                <a:defRPr/>
              </a:pPr>
              <a:endParaRPr lang="zh-CN" altLang="en-US" sz="2400" b="1">
                <a:solidFill>
                  <a:srgbClr val="000099"/>
                </a:solidFill>
                <a:latin typeface="隶书" pitchFamily="49" charset="-122"/>
                <a:ea typeface="隶书" pitchFamily="49" charset="-122"/>
              </a:endParaRPr>
            </a:p>
          </p:txBody>
        </p:sp>
        <p:sp>
          <p:nvSpPr>
            <p:cNvPr id="851987" name="Freeform 19"/>
            <p:cNvSpPr>
              <a:spLocks/>
            </p:cNvSpPr>
            <p:nvPr/>
          </p:nvSpPr>
          <p:spPr bwMode="auto">
            <a:xfrm>
              <a:off x="1973" y="2458"/>
              <a:ext cx="2769" cy="758"/>
            </a:xfrm>
            <a:custGeom>
              <a:avLst/>
              <a:gdLst/>
              <a:ahLst/>
              <a:cxnLst>
                <a:cxn ang="0">
                  <a:pos x="0" y="758"/>
                </a:cxn>
                <a:cxn ang="0">
                  <a:pos x="1161" y="110"/>
                </a:cxn>
                <a:cxn ang="0">
                  <a:pos x="2769" y="95"/>
                </a:cxn>
              </a:cxnLst>
              <a:rect l="0" t="0" r="r" b="b"/>
              <a:pathLst>
                <a:path w="2769" h="758">
                  <a:moveTo>
                    <a:pt x="0" y="758"/>
                  </a:moveTo>
                  <a:cubicBezTo>
                    <a:pt x="193" y="650"/>
                    <a:pt x="700" y="220"/>
                    <a:pt x="1161" y="110"/>
                  </a:cubicBezTo>
                  <a:cubicBezTo>
                    <a:pt x="1622" y="0"/>
                    <a:pt x="2434" y="98"/>
                    <a:pt x="2769" y="95"/>
                  </a:cubicBezTo>
                </a:path>
              </a:pathLst>
            </a:custGeom>
            <a:noFill/>
            <a:ln w="57150" cap="flat" cmpd="sng">
              <a:solidFill>
                <a:srgbClr val="FF0000"/>
              </a:solidFill>
              <a:prstDash val="lgDash"/>
              <a:round/>
              <a:headEnd type="none" w="med" len="med"/>
              <a:tailEnd type="triangle" w="med" len="med"/>
            </a:ln>
            <a:effectLst>
              <a:outerShdw dist="17961" dir="2700000" algn="ctr" rotWithShape="0">
                <a:srgbClr val="000000"/>
              </a:outerShdw>
            </a:effectLst>
          </p:spPr>
          <p:txBody>
            <a:bodyPr lIns="73025" tIns="36512" rIns="73025" bIns="36512"/>
            <a:lstStyle/>
            <a:p>
              <a:pPr algn="just" defTabSz="914400">
                <a:spcBef>
                  <a:spcPct val="20000"/>
                </a:spcBef>
                <a:buSzPct val="90000"/>
                <a:buFont typeface="Wingdings" pitchFamily="2" charset="2"/>
                <a:buChar char="v"/>
                <a:defRPr/>
              </a:pPr>
              <a:endParaRPr lang="zh-CN" altLang="en-US" sz="2400" b="1">
                <a:solidFill>
                  <a:srgbClr val="000099"/>
                </a:solidFill>
                <a:latin typeface="隶书" pitchFamily="49" charset="-122"/>
                <a:ea typeface="隶书" pitchFamily="49" charset="-122"/>
              </a:endParaRPr>
            </a:p>
          </p:txBody>
        </p:sp>
      </p:grpSp>
      <p:grpSp>
        <p:nvGrpSpPr>
          <p:cNvPr id="3" name="Group 20"/>
          <p:cNvGrpSpPr>
            <a:grpSpLocks/>
          </p:cNvGrpSpPr>
          <p:nvPr/>
        </p:nvGrpSpPr>
        <p:grpSpPr bwMode="auto">
          <a:xfrm>
            <a:off x="2838450" y="1993900"/>
            <a:ext cx="601663" cy="3575050"/>
            <a:chOff x="1746" y="1098"/>
            <a:chExt cx="379" cy="2253"/>
          </a:xfrm>
        </p:grpSpPr>
        <p:pic>
          <p:nvPicPr>
            <p:cNvPr id="82966" name="Picture 21"/>
            <p:cNvPicPr>
              <a:picLocks noChangeArrowheads="1"/>
            </p:cNvPicPr>
            <p:nvPr/>
          </p:nvPicPr>
          <p:blipFill>
            <a:blip r:embed="rId5" cstate="print"/>
            <a:srcRect/>
            <a:stretch>
              <a:fillRect/>
            </a:stretch>
          </p:blipFill>
          <p:spPr bwMode="auto">
            <a:xfrm>
              <a:off x="1747" y="1098"/>
              <a:ext cx="378" cy="342"/>
            </a:xfrm>
            <a:prstGeom prst="rect">
              <a:avLst/>
            </a:prstGeom>
            <a:noFill/>
            <a:ln w="9525">
              <a:noFill/>
              <a:miter lim="800000"/>
              <a:headEnd/>
              <a:tailEnd/>
            </a:ln>
          </p:spPr>
        </p:pic>
        <p:pic>
          <p:nvPicPr>
            <p:cNvPr id="82967" name="Picture 22"/>
            <p:cNvPicPr>
              <a:picLocks noChangeArrowheads="1"/>
            </p:cNvPicPr>
            <p:nvPr/>
          </p:nvPicPr>
          <p:blipFill>
            <a:blip r:embed="rId5" cstate="print"/>
            <a:srcRect/>
            <a:stretch>
              <a:fillRect/>
            </a:stretch>
          </p:blipFill>
          <p:spPr bwMode="auto">
            <a:xfrm>
              <a:off x="1747" y="1575"/>
              <a:ext cx="378" cy="342"/>
            </a:xfrm>
            <a:prstGeom prst="rect">
              <a:avLst/>
            </a:prstGeom>
            <a:noFill/>
            <a:ln w="9525">
              <a:noFill/>
              <a:miter lim="800000"/>
              <a:headEnd/>
              <a:tailEnd/>
            </a:ln>
          </p:spPr>
        </p:pic>
        <p:pic>
          <p:nvPicPr>
            <p:cNvPr id="82968" name="Picture 23"/>
            <p:cNvPicPr>
              <a:picLocks noChangeArrowheads="1"/>
            </p:cNvPicPr>
            <p:nvPr/>
          </p:nvPicPr>
          <p:blipFill>
            <a:blip r:embed="rId5" cstate="print"/>
            <a:srcRect/>
            <a:stretch>
              <a:fillRect/>
            </a:stretch>
          </p:blipFill>
          <p:spPr bwMode="auto">
            <a:xfrm>
              <a:off x="1746" y="2053"/>
              <a:ext cx="378" cy="342"/>
            </a:xfrm>
            <a:prstGeom prst="rect">
              <a:avLst/>
            </a:prstGeom>
            <a:noFill/>
            <a:ln w="9525">
              <a:noFill/>
              <a:miter lim="800000"/>
              <a:headEnd/>
              <a:tailEnd/>
            </a:ln>
          </p:spPr>
        </p:pic>
        <p:pic>
          <p:nvPicPr>
            <p:cNvPr id="82969" name="Picture 24"/>
            <p:cNvPicPr>
              <a:picLocks noChangeArrowheads="1"/>
            </p:cNvPicPr>
            <p:nvPr/>
          </p:nvPicPr>
          <p:blipFill>
            <a:blip r:embed="rId5" cstate="print"/>
            <a:srcRect/>
            <a:stretch>
              <a:fillRect/>
            </a:stretch>
          </p:blipFill>
          <p:spPr bwMode="auto">
            <a:xfrm>
              <a:off x="1746" y="2531"/>
              <a:ext cx="378" cy="342"/>
            </a:xfrm>
            <a:prstGeom prst="rect">
              <a:avLst/>
            </a:prstGeom>
            <a:noFill/>
            <a:ln w="9525">
              <a:noFill/>
              <a:miter lim="800000"/>
              <a:headEnd/>
              <a:tailEnd/>
            </a:ln>
          </p:spPr>
        </p:pic>
        <p:pic>
          <p:nvPicPr>
            <p:cNvPr id="82970" name="Picture 25"/>
            <p:cNvPicPr>
              <a:picLocks noChangeArrowheads="1"/>
            </p:cNvPicPr>
            <p:nvPr/>
          </p:nvPicPr>
          <p:blipFill>
            <a:blip r:embed="rId5" cstate="print"/>
            <a:srcRect/>
            <a:stretch>
              <a:fillRect/>
            </a:stretch>
          </p:blipFill>
          <p:spPr bwMode="auto">
            <a:xfrm>
              <a:off x="1747" y="3009"/>
              <a:ext cx="378" cy="342"/>
            </a:xfrm>
            <a:prstGeom prst="rect">
              <a:avLst/>
            </a:prstGeom>
            <a:noFill/>
            <a:ln w="9525">
              <a:noFill/>
              <a:miter lim="800000"/>
              <a:headEnd/>
              <a:tailEnd/>
            </a:ln>
          </p:spPr>
        </p:pic>
      </p:grpSp>
      <p:pic>
        <p:nvPicPr>
          <p:cNvPr id="82971" name="Picture 26"/>
          <p:cNvPicPr>
            <a:picLocks noChangeArrowheads="1"/>
          </p:cNvPicPr>
          <p:nvPr/>
        </p:nvPicPr>
        <p:blipFill>
          <a:blip r:embed="rId6" cstate="print"/>
          <a:srcRect/>
          <a:stretch>
            <a:fillRect/>
          </a:stretch>
        </p:blipFill>
        <p:spPr bwMode="auto">
          <a:xfrm>
            <a:off x="5365750" y="3817938"/>
            <a:ext cx="790575" cy="466725"/>
          </a:xfrm>
          <a:prstGeom prst="rect">
            <a:avLst/>
          </a:prstGeom>
          <a:noFill/>
          <a:ln w="9525">
            <a:noFill/>
            <a:miter lim="800000"/>
            <a:headEnd/>
            <a:tailEnd/>
          </a:ln>
        </p:spPr>
      </p:pic>
      <p:pic>
        <p:nvPicPr>
          <p:cNvPr id="82972" name="Picture 27"/>
          <p:cNvPicPr>
            <a:picLocks noChangeArrowheads="1"/>
          </p:cNvPicPr>
          <p:nvPr/>
        </p:nvPicPr>
        <p:blipFill>
          <a:blip r:embed="rId6" cstate="print"/>
          <a:srcRect/>
          <a:stretch>
            <a:fillRect/>
          </a:stretch>
        </p:blipFill>
        <p:spPr bwMode="auto">
          <a:xfrm>
            <a:off x="6465888" y="3817938"/>
            <a:ext cx="790575" cy="466725"/>
          </a:xfrm>
          <a:prstGeom prst="rect">
            <a:avLst/>
          </a:prstGeom>
          <a:noFill/>
          <a:ln w="9525">
            <a:noFill/>
            <a:miter lim="800000"/>
            <a:headEnd/>
            <a:tailEnd/>
          </a:ln>
        </p:spPr>
      </p:pic>
      <p:sp>
        <p:nvSpPr>
          <p:cNvPr id="82973" name="Text Box 28"/>
          <p:cNvSpPr txBox="1">
            <a:spLocks noChangeArrowheads="1"/>
          </p:cNvSpPr>
          <p:nvPr/>
        </p:nvSpPr>
        <p:spPr bwMode="auto">
          <a:xfrm>
            <a:off x="4662488" y="2927350"/>
            <a:ext cx="833437" cy="303213"/>
          </a:xfrm>
          <a:prstGeom prst="rect">
            <a:avLst/>
          </a:prstGeom>
          <a:noFill/>
          <a:ln w="3175">
            <a:noFill/>
            <a:miter lim="800000"/>
            <a:headEnd/>
            <a:tailEnd/>
          </a:ln>
        </p:spPr>
        <p:txBody>
          <a:bodyPr wrap="none" lIns="91422" tIns="45711" rIns="91422" bIns="45711">
            <a:spAutoFit/>
          </a:bodyPr>
          <a:lstStyle/>
          <a:p>
            <a:pPr algn="l" defTabSz="914400"/>
            <a:r>
              <a:rPr lang="en-US" altLang="zh-CN" sz="1400" b="1">
                <a:solidFill>
                  <a:schemeClr val="bg2"/>
                </a:solidFill>
                <a:latin typeface="Arial" pitchFamily="34" charset="0"/>
                <a:ea typeface="宋体" pitchFamily="2" charset="-122"/>
              </a:rPr>
              <a:t>Internet</a:t>
            </a:r>
          </a:p>
        </p:txBody>
      </p:sp>
      <p:sp>
        <p:nvSpPr>
          <p:cNvPr id="851997" name="AutoShape 29"/>
          <p:cNvSpPr>
            <a:spLocks noChangeArrowheads="1"/>
          </p:cNvSpPr>
          <p:nvPr/>
        </p:nvSpPr>
        <p:spPr bwMode="auto">
          <a:xfrm>
            <a:off x="5456238" y="3603625"/>
            <a:ext cx="811212" cy="492125"/>
          </a:xfrm>
          <a:prstGeom prst="irregularSeal1">
            <a:avLst/>
          </a:prstGeom>
          <a:solidFill>
            <a:srgbClr val="FF0000"/>
          </a:solidFill>
          <a:ln w="12700">
            <a:solidFill>
              <a:srgbClr val="000000"/>
            </a:solidFill>
            <a:miter lim="800000"/>
            <a:headEnd/>
            <a:tailEnd type="none" w="lg" len="lg"/>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51998" name="AutoShape 30"/>
          <p:cNvSpPr>
            <a:spLocks noChangeArrowheads="1"/>
          </p:cNvSpPr>
          <p:nvPr/>
        </p:nvSpPr>
        <p:spPr bwMode="auto">
          <a:xfrm>
            <a:off x="6588125" y="3603625"/>
            <a:ext cx="811213" cy="492125"/>
          </a:xfrm>
          <a:prstGeom prst="irregularSeal1">
            <a:avLst/>
          </a:prstGeom>
          <a:solidFill>
            <a:srgbClr val="FF0000"/>
          </a:solidFill>
          <a:ln w="12700">
            <a:solidFill>
              <a:srgbClr val="000000"/>
            </a:solidFill>
            <a:miter lim="800000"/>
            <a:headEnd/>
            <a:tailEnd type="none" w="lg" len="lg"/>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nvGrpSpPr>
          <p:cNvPr id="4" name="Group 31"/>
          <p:cNvGrpSpPr>
            <a:grpSpLocks/>
          </p:cNvGrpSpPr>
          <p:nvPr/>
        </p:nvGrpSpPr>
        <p:grpSpPr bwMode="auto">
          <a:xfrm>
            <a:off x="3000375" y="2079625"/>
            <a:ext cx="1425575" cy="3694113"/>
            <a:chOff x="1922" y="1108"/>
            <a:chExt cx="898" cy="2328"/>
          </a:xfrm>
        </p:grpSpPr>
        <p:grpSp>
          <p:nvGrpSpPr>
            <p:cNvPr id="5" name="Group 32"/>
            <p:cNvGrpSpPr>
              <a:grpSpLocks/>
            </p:cNvGrpSpPr>
            <p:nvPr/>
          </p:nvGrpSpPr>
          <p:grpSpPr bwMode="auto">
            <a:xfrm>
              <a:off x="1922" y="1108"/>
              <a:ext cx="160" cy="2040"/>
              <a:chOff x="1848" y="1152"/>
              <a:chExt cx="160" cy="2040"/>
            </a:xfrm>
          </p:grpSpPr>
          <p:pic>
            <p:nvPicPr>
              <p:cNvPr id="82978" name="Picture 33" descr="an02479_"/>
              <p:cNvPicPr>
                <a:picLocks noChangeAspect="1" noChangeArrowheads="1"/>
              </p:cNvPicPr>
              <p:nvPr/>
            </p:nvPicPr>
            <p:blipFill>
              <a:blip r:embed="rId7" cstate="print"/>
              <a:srcRect/>
              <a:stretch>
                <a:fillRect/>
              </a:stretch>
            </p:blipFill>
            <p:spPr bwMode="auto">
              <a:xfrm>
                <a:off x="1848" y="1152"/>
                <a:ext cx="144" cy="129"/>
              </a:xfrm>
              <a:prstGeom prst="rect">
                <a:avLst/>
              </a:prstGeom>
              <a:noFill/>
              <a:ln w="9525">
                <a:noFill/>
                <a:miter lim="800000"/>
                <a:headEnd/>
                <a:tailEnd/>
              </a:ln>
            </p:spPr>
          </p:pic>
          <p:pic>
            <p:nvPicPr>
              <p:cNvPr id="82979" name="Picture 34" descr="an02479_"/>
              <p:cNvPicPr>
                <a:picLocks noChangeAspect="1" noChangeArrowheads="1"/>
              </p:cNvPicPr>
              <p:nvPr/>
            </p:nvPicPr>
            <p:blipFill>
              <a:blip r:embed="rId7" cstate="print"/>
              <a:srcRect/>
              <a:stretch>
                <a:fillRect/>
              </a:stretch>
            </p:blipFill>
            <p:spPr bwMode="auto">
              <a:xfrm>
                <a:off x="1848" y="1632"/>
                <a:ext cx="144" cy="129"/>
              </a:xfrm>
              <a:prstGeom prst="rect">
                <a:avLst/>
              </a:prstGeom>
              <a:noFill/>
              <a:ln w="9525">
                <a:noFill/>
                <a:miter lim="800000"/>
                <a:headEnd/>
                <a:tailEnd/>
              </a:ln>
            </p:spPr>
          </p:pic>
          <p:pic>
            <p:nvPicPr>
              <p:cNvPr id="82980" name="Picture 35" descr="an02479_"/>
              <p:cNvPicPr>
                <a:picLocks noChangeAspect="1" noChangeArrowheads="1"/>
              </p:cNvPicPr>
              <p:nvPr/>
            </p:nvPicPr>
            <p:blipFill>
              <a:blip r:embed="rId7" cstate="print"/>
              <a:srcRect/>
              <a:stretch>
                <a:fillRect/>
              </a:stretch>
            </p:blipFill>
            <p:spPr bwMode="auto">
              <a:xfrm>
                <a:off x="1848" y="2104"/>
                <a:ext cx="144" cy="129"/>
              </a:xfrm>
              <a:prstGeom prst="rect">
                <a:avLst/>
              </a:prstGeom>
              <a:noFill/>
              <a:ln w="9525">
                <a:noFill/>
                <a:miter lim="800000"/>
                <a:headEnd/>
                <a:tailEnd/>
              </a:ln>
            </p:spPr>
          </p:pic>
          <p:pic>
            <p:nvPicPr>
              <p:cNvPr id="82981" name="Picture 36" descr="an02479_"/>
              <p:cNvPicPr>
                <a:picLocks noChangeAspect="1" noChangeArrowheads="1"/>
              </p:cNvPicPr>
              <p:nvPr/>
            </p:nvPicPr>
            <p:blipFill>
              <a:blip r:embed="rId7" cstate="print"/>
              <a:srcRect/>
              <a:stretch>
                <a:fillRect/>
              </a:stretch>
            </p:blipFill>
            <p:spPr bwMode="auto">
              <a:xfrm>
                <a:off x="1864" y="2583"/>
                <a:ext cx="144" cy="129"/>
              </a:xfrm>
              <a:prstGeom prst="rect">
                <a:avLst/>
              </a:prstGeom>
              <a:noFill/>
              <a:ln w="9525">
                <a:noFill/>
                <a:miter lim="800000"/>
                <a:headEnd/>
                <a:tailEnd/>
              </a:ln>
            </p:spPr>
          </p:pic>
          <p:pic>
            <p:nvPicPr>
              <p:cNvPr id="82982" name="Picture 37" descr="an02479_"/>
              <p:cNvPicPr>
                <a:picLocks noChangeAspect="1" noChangeArrowheads="1"/>
              </p:cNvPicPr>
              <p:nvPr/>
            </p:nvPicPr>
            <p:blipFill>
              <a:blip r:embed="rId7" cstate="print"/>
              <a:srcRect/>
              <a:stretch>
                <a:fillRect/>
              </a:stretch>
            </p:blipFill>
            <p:spPr bwMode="auto">
              <a:xfrm>
                <a:off x="1864" y="3063"/>
                <a:ext cx="144" cy="129"/>
              </a:xfrm>
              <a:prstGeom prst="rect">
                <a:avLst/>
              </a:prstGeom>
              <a:noFill/>
              <a:ln w="9525">
                <a:noFill/>
                <a:miter lim="800000"/>
                <a:headEnd/>
                <a:tailEnd/>
              </a:ln>
            </p:spPr>
          </p:pic>
        </p:grpSp>
        <p:sp>
          <p:nvSpPr>
            <p:cNvPr id="82983" name="Text Box 38"/>
            <p:cNvSpPr txBox="1">
              <a:spLocks noChangeArrowheads="1"/>
            </p:cNvSpPr>
            <p:nvPr/>
          </p:nvSpPr>
          <p:spPr bwMode="auto">
            <a:xfrm>
              <a:off x="2273" y="3082"/>
              <a:ext cx="547" cy="354"/>
            </a:xfrm>
            <a:prstGeom prst="rect">
              <a:avLst/>
            </a:prstGeom>
            <a:noFill/>
            <a:ln w="9525">
              <a:noFill/>
              <a:miter lim="800000"/>
              <a:headEnd/>
              <a:tailEnd/>
            </a:ln>
          </p:spPr>
          <p:txBody>
            <a:bodyPr wrap="none" lIns="73010" tIns="36505" rIns="73010" bIns="36505">
              <a:spAutoFit/>
            </a:bodyPr>
            <a:lstStyle/>
            <a:p>
              <a:pPr algn="ctr" defTabSz="914400"/>
              <a:r>
                <a:rPr kumimoji="1" lang="en-US" altLang="zh-CN" sz="1600" b="1">
                  <a:solidFill>
                    <a:schemeClr val="tx1"/>
                  </a:solidFill>
                  <a:latin typeface="Arial" pitchFamily="34" charset="0"/>
                  <a:ea typeface="黑体" pitchFamily="49" charset="-122"/>
                </a:rPr>
                <a:t>Zombie</a:t>
              </a:r>
            </a:p>
            <a:p>
              <a:pPr algn="ctr" defTabSz="914400"/>
              <a:r>
                <a:rPr kumimoji="1" lang="en-US" altLang="zh-CN" sz="1600" b="1">
                  <a:solidFill>
                    <a:schemeClr val="tx1"/>
                  </a:solidFill>
                  <a:latin typeface="Arial" pitchFamily="34" charset="0"/>
                  <a:ea typeface="黑体" pitchFamily="49" charset="-122"/>
                </a:rPr>
                <a:t>(</a:t>
              </a:r>
              <a:r>
                <a:rPr kumimoji="1" lang="zh-CN" altLang="en-US" sz="1600" b="1">
                  <a:solidFill>
                    <a:schemeClr val="tx1"/>
                  </a:solidFill>
                  <a:latin typeface="Arial" pitchFamily="34" charset="0"/>
                  <a:ea typeface="黑体" pitchFamily="49" charset="-122"/>
                </a:rPr>
                <a:t>僵尸</a:t>
              </a:r>
              <a:r>
                <a:rPr kumimoji="1" lang="en-US" altLang="zh-CN" sz="1600" b="1">
                  <a:solidFill>
                    <a:schemeClr val="tx1"/>
                  </a:solidFill>
                  <a:latin typeface="Arial" pitchFamily="34" charset="0"/>
                  <a:ea typeface="黑体" pitchFamily="49" charset="-122"/>
                </a:rPr>
                <a:t>)</a:t>
              </a:r>
              <a:endParaRPr kumimoji="1" lang="en-GB" altLang="zh-CN" sz="1600" b="1">
                <a:solidFill>
                  <a:schemeClr val="tx1"/>
                </a:solidFill>
                <a:latin typeface="Arial" pitchFamily="34" charset="0"/>
                <a:ea typeface="黑体" pitchFamily="49" charset="-122"/>
              </a:endParaRPr>
            </a:p>
          </p:txBody>
        </p:sp>
      </p:grpSp>
      <p:grpSp>
        <p:nvGrpSpPr>
          <p:cNvPr id="6" name="Group 39"/>
          <p:cNvGrpSpPr>
            <a:grpSpLocks/>
          </p:cNvGrpSpPr>
          <p:nvPr/>
        </p:nvGrpSpPr>
        <p:grpSpPr bwMode="auto">
          <a:xfrm>
            <a:off x="1549400" y="4081463"/>
            <a:ext cx="892175" cy="1260475"/>
            <a:chOff x="1008" y="2370"/>
            <a:chExt cx="562" cy="794"/>
          </a:xfrm>
        </p:grpSpPr>
        <p:graphicFrame>
          <p:nvGraphicFramePr>
            <p:cNvPr id="82985" name="Object 40"/>
            <p:cNvGraphicFramePr>
              <a:graphicFrameLocks noChangeAspect="1"/>
            </p:cNvGraphicFramePr>
            <p:nvPr/>
          </p:nvGraphicFramePr>
          <p:xfrm>
            <a:off x="1066" y="2370"/>
            <a:ext cx="418" cy="601"/>
          </p:xfrm>
          <a:graphic>
            <a:graphicData uri="http://schemas.openxmlformats.org/presentationml/2006/ole">
              <mc:AlternateContent xmlns:mc="http://schemas.openxmlformats.org/markup-compatibility/2006">
                <mc:Choice xmlns:v="urn:schemas-microsoft-com:vml" Requires="v">
                  <p:oleObj spid="_x0000_s76813" name="VISIO" r:id="rId8" imgW="663840" imgH="838800" progId="">
                    <p:embed/>
                  </p:oleObj>
                </mc:Choice>
                <mc:Fallback>
                  <p:oleObj name="VISIO" r:id="rId8" imgW="663840" imgH="838800" progId="">
                    <p:embed/>
                    <p:pic>
                      <p:nvPicPr>
                        <p:cNvPr id="82985"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2370"/>
                          <a:ext cx="41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86" name="Text Box 41"/>
            <p:cNvSpPr txBox="1">
              <a:spLocks noChangeArrowheads="1"/>
            </p:cNvSpPr>
            <p:nvPr/>
          </p:nvSpPr>
          <p:spPr bwMode="auto">
            <a:xfrm>
              <a:off x="1008" y="2810"/>
              <a:ext cx="562" cy="354"/>
            </a:xfrm>
            <a:prstGeom prst="rect">
              <a:avLst/>
            </a:prstGeom>
            <a:noFill/>
            <a:ln w="9525">
              <a:noFill/>
              <a:miter lim="800000"/>
              <a:headEnd/>
              <a:tailEnd/>
            </a:ln>
          </p:spPr>
          <p:txBody>
            <a:bodyPr wrap="none" lIns="73010" tIns="36505" rIns="73010" bIns="36505">
              <a:spAutoFit/>
            </a:bodyPr>
            <a:lstStyle/>
            <a:p>
              <a:pPr algn="ctr" defTabSz="914400"/>
              <a:r>
                <a:rPr kumimoji="1" lang="en-US" altLang="zh-CN" sz="1600" b="1">
                  <a:solidFill>
                    <a:schemeClr val="tx1"/>
                  </a:solidFill>
                  <a:latin typeface="Arial" pitchFamily="34" charset="0"/>
                  <a:ea typeface="黑体" pitchFamily="49" charset="-122"/>
                </a:rPr>
                <a:t>Master</a:t>
              </a:r>
            </a:p>
            <a:p>
              <a:pPr algn="ctr" defTabSz="914400"/>
              <a:r>
                <a:rPr kumimoji="1" lang="en-US" altLang="zh-CN" sz="1600" b="1">
                  <a:solidFill>
                    <a:schemeClr val="tx1"/>
                  </a:solidFill>
                  <a:latin typeface="Arial" pitchFamily="34" charset="0"/>
                  <a:ea typeface="黑体" pitchFamily="49" charset="-122"/>
                </a:rPr>
                <a:t>(</a:t>
              </a:r>
              <a:r>
                <a:rPr kumimoji="1" lang="zh-CN" altLang="en-US" sz="1600" b="1">
                  <a:solidFill>
                    <a:schemeClr val="tx1"/>
                  </a:solidFill>
                  <a:latin typeface="Arial" pitchFamily="34" charset="0"/>
                  <a:ea typeface="黑体" pitchFamily="49" charset="-122"/>
                </a:rPr>
                <a:t>主攻手</a:t>
              </a:r>
              <a:r>
                <a:rPr kumimoji="1" lang="en-US" altLang="zh-CN" sz="1600" b="1">
                  <a:solidFill>
                    <a:schemeClr val="tx1"/>
                  </a:solidFill>
                  <a:latin typeface="Arial" pitchFamily="34" charset="0"/>
                  <a:ea typeface="黑体" pitchFamily="49" charset="-122"/>
                </a:rPr>
                <a:t>)</a:t>
              </a:r>
              <a:endParaRPr kumimoji="1" lang="en-GB" altLang="zh-CN" sz="1600" b="1">
                <a:solidFill>
                  <a:schemeClr val="tx1"/>
                </a:solidFill>
                <a:latin typeface="Arial" pitchFamily="34" charset="0"/>
                <a:ea typeface="黑体" pitchFamily="49" charset="-122"/>
              </a:endParaRPr>
            </a:p>
          </p:txBody>
        </p:sp>
      </p:grpSp>
      <p:sp>
        <p:nvSpPr>
          <p:cNvPr id="852010" name="AutoShape 42"/>
          <p:cNvSpPr>
            <a:spLocks noChangeArrowheads="1"/>
          </p:cNvSpPr>
          <p:nvPr/>
        </p:nvSpPr>
        <p:spPr bwMode="auto">
          <a:xfrm>
            <a:off x="471488" y="5686425"/>
            <a:ext cx="2592387" cy="576263"/>
          </a:xfrm>
          <a:prstGeom prst="wedgeRectCallout">
            <a:avLst>
              <a:gd name="adj1" fmla="val 37384"/>
              <a:gd name="adj2" fmla="val -133472"/>
            </a:avLst>
          </a:prstGeom>
          <a:solidFill>
            <a:schemeClr val="accent1"/>
          </a:solidFill>
          <a:ln w="12700" algn="ctr">
            <a:solidFill>
              <a:schemeClr val="tx1"/>
            </a:solidFill>
            <a:miter lim="800000"/>
            <a:headEnd/>
            <a:tailEnd/>
          </a:ln>
        </p:spPr>
        <p:txBody>
          <a:bodyPr lIns="91422" tIns="0" rIns="91422" bIns="45711"/>
          <a:lstStyle/>
          <a:p>
            <a:pPr algn="l" defTabSz="914400"/>
            <a:r>
              <a:rPr kumimoji="1" lang="zh-CN" altLang="en-US" sz="1200">
                <a:solidFill>
                  <a:schemeClr val="tx1"/>
                </a:solidFill>
                <a:latin typeface="宋体" pitchFamily="2" charset="-122"/>
                <a:ea typeface="宋体" pitchFamily="2" charset="-122"/>
              </a:rPr>
              <a:t>发现漏洞</a:t>
            </a:r>
            <a:r>
              <a:rPr kumimoji="1" lang="zh-CN" altLang="en-US" sz="1200">
                <a:solidFill>
                  <a:schemeClr val="tx1"/>
                </a:solidFill>
                <a:latin typeface="宋体" pitchFamily="2" charset="-122"/>
                <a:ea typeface="宋体" pitchFamily="2" charset="-122"/>
                <a:sym typeface="Wingdings" pitchFamily="2" charset="2"/>
              </a:rPr>
              <a:t></a:t>
            </a:r>
            <a:r>
              <a:rPr kumimoji="1" lang="zh-CN" altLang="en-US" sz="1200">
                <a:solidFill>
                  <a:schemeClr val="tx1"/>
                </a:solidFill>
                <a:latin typeface="宋体" pitchFamily="2" charset="-122"/>
                <a:ea typeface="宋体" pitchFamily="2" charset="-122"/>
              </a:rPr>
              <a:t>取得用户权</a:t>
            </a:r>
            <a:r>
              <a:rPr kumimoji="1" lang="zh-CN" altLang="en-US" sz="1200">
                <a:solidFill>
                  <a:schemeClr val="tx1"/>
                </a:solidFill>
                <a:latin typeface="宋体" pitchFamily="2" charset="-122"/>
                <a:ea typeface="宋体" pitchFamily="2" charset="-122"/>
                <a:sym typeface="Wingdings" pitchFamily="2" charset="2"/>
              </a:rPr>
              <a:t>取得</a:t>
            </a:r>
            <a:r>
              <a:rPr kumimoji="1" lang="zh-CN" altLang="en-US" sz="1200">
                <a:solidFill>
                  <a:schemeClr val="tx1"/>
                </a:solidFill>
                <a:latin typeface="宋体" pitchFamily="2" charset="-122"/>
                <a:ea typeface="宋体" pitchFamily="2" charset="-122"/>
              </a:rPr>
              <a:t>控制权</a:t>
            </a:r>
            <a:r>
              <a:rPr kumimoji="1" lang="zh-CN" altLang="en-US" sz="1200">
                <a:solidFill>
                  <a:schemeClr val="tx1"/>
                </a:solidFill>
                <a:latin typeface="宋体" pitchFamily="2" charset="-122"/>
                <a:ea typeface="宋体" pitchFamily="2" charset="-122"/>
                <a:sym typeface="Wingdings" pitchFamily="2" charset="2"/>
              </a:rPr>
              <a:t>植入</a:t>
            </a:r>
            <a:r>
              <a:rPr kumimoji="1" lang="zh-CN" altLang="en-US" sz="1200">
                <a:solidFill>
                  <a:schemeClr val="tx1"/>
                </a:solidFill>
                <a:latin typeface="宋体" pitchFamily="2" charset="-122"/>
                <a:ea typeface="宋体" pitchFamily="2" charset="-122"/>
              </a:rPr>
              <a:t>木马</a:t>
            </a:r>
            <a:r>
              <a:rPr kumimoji="1" lang="zh-CN" altLang="en-US" sz="1200">
                <a:solidFill>
                  <a:schemeClr val="tx1"/>
                </a:solidFill>
                <a:latin typeface="宋体" pitchFamily="2" charset="-122"/>
                <a:ea typeface="宋体" pitchFamily="2" charset="-122"/>
                <a:sym typeface="Wingdings" pitchFamily="2" charset="2"/>
              </a:rPr>
              <a:t></a:t>
            </a:r>
            <a:r>
              <a:rPr kumimoji="1" lang="zh-CN" altLang="en-US" sz="1200">
                <a:solidFill>
                  <a:schemeClr val="tx1"/>
                </a:solidFill>
                <a:latin typeface="宋体" pitchFamily="2" charset="-122"/>
                <a:ea typeface="宋体" pitchFamily="2" charset="-122"/>
              </a:rPr>
              <a:t>清除痕迹</a:t>
            </a:r>
            <a:r>
              <a:rPr kumimoji="1" lang="zh-CN" altLang="en-US" sz="1200">
                <a:solidFill>
                  <a:schemeClr val="tx1"/>
                </a:solidFill>
                <a:latin typeface="宋体" pitchFamily="2" charset="-122"/>
                <a:ea typeface="宋体" pitchFamily="2" charset="-122"/>
                <a:sym typeface="Wingdings" pitchFamily="2" charset="2"/>
              </a:rPr>
              <a:t></a:t>
            </a:r>
            <a:r>
              <a:rPr kumimoji="1" lang="zh-CN" altLang="en-US" sz="1200">
                <a:solidFill>
                  <a:schemeClr val="tx1"/>
                </a:solidFill>
                <a:latin typeface="宋体" pitchFamily="2" charset="-122"/>
                <a:ea typeface="宋体" pitchFamily="2" charset="-122"/>
              </a:rPr>
              <a:t>留后门</a:t>
            </a:r>
            <a:r>
              <a:rPr kumimoji="1" lang="zh-CN" altLang="en-US" sz="1200">
                <a:solidFill>
                  <a:schemeClr val="tx1"/>
                </a:solidFill>
                <a:latin typeface="宋体" pitchFamily="2" charset="-122"/>
                <a:ea typeface="宋体" pitchFamily="2" charset="-122"/>
                <a:sym typeface="Wingdings" pitchFamily="2" charset="2"/>
              </a:rPr>
              <a:t>做好攻击准备</a:t>
            </a:r>
            <a:endParaRPr kumimoji="1" lang="zh-CN" altLang="en-US" sz="1200">
              <a:solidFill>
                <a:schemeClr val="tx1"/>
              </a:solidFill>
              <a:latin typeface="宋体" pitchFamily="2" charset="-122"/>
              <a:ea typeface="宋体" pitchFamily="2" charset="-122"/>
            </a:endParaRPr>
          </a:p>
        </p:txBody>
      </p:sp>
      <p:grpSp>
        <p:nvGrpSpPr>
          <p:cNvPr id="7" name="Group 43"/>
          <p:cNvGrpSpPr>
            <a:grpSpLocks/>
          </p:cNvGrpSpPr>
          <p:nvPr/>
        </p:nvGrpSpPr>
        <p:grpSpPr bwMode="auto">
          <a:xfrm>
            <a:off x="39687" y="2782888"/>
            <a:ext cx="1528763" cy="2274887"/>
            <a:chOff x="68" y="1861"/>
            <a:chExt cx="963" cy="1434"/>
          </a:xfrm>
        </p:grpSpPr>
        <p:grpSp>
          <p:nvGrpSpPr>
            <p:cNvPr id="8" name="Group 44"/>
            <p:cNvGrpSpPr>
              <a:grpSpLocks/>
            </p:cNvGrpSpPr>
            <p:nvPr/>
          </p:nvGrpSpPr>
          <p:grpSpPr bwMode="auto">
            <a:xfrm>
              <a:off x="68" y="2270"/>
              <a:ext cx="963" cy="1025"/>
              <a:chOff x="22" y="2069"/>
              <a:chExt cx="963" cy="1025"/>
            </a:xfrm>
          </p:grpSpPr>
          <p:grpSp>
            <p:nvGrpSpPr>
              <p:cNvPr id="9" name="Group 45"/>
              <p:cNvGrpSpPr>
                <a:grpSpLocks/>
              </p:cNvGrpSpPr>
              <p:nvPr/>
            </p:nvGrpSpPr>
            <p:grpSpPr bwMode="auto">
              <a:xfrm>
                <a:off x="158" y="2523"/>
                <a:ext cx="283" cy="378"/>
                <a:chOff x="460" y="2306"/>
                <a:chExt cx="706" cy="1062"/>
              </a:xfrm>
            </p:grpSpPr>
            <p:pic>
              <p:nvPicPr>
                <p:cNvPr id="82991" name="Picture 46"/>
                <p:cNvPicPr>
                  <a:picLocks noChangeArrowheads="1"/>
                </p:cNvPicPr>
                <p:nvPr/>
              </p:nvPicPr>
              <p:blipFill>
                <a:blip r:embed="rId10" cstate="print"/>
                <a:srcRect/>
                <a:stretch>
                  <a:fillRect/>
                </a:stretch>
              </p:blipFill>
              <p:spPr bwMode="auto">
                <a:xfrm>
                  <a:off x="460" y="2403"/>
                  <a:ext cx="706" cy="965"/>
                </a:xfrm>
                <a:prstGeom prst="rect">
                  <a:avLst/>
                </a:prstGeom>
                <a:noFill/>
                <a:ln w="9525">
                  <a:noFill/>
                  <a:miter lim="800000"/>
                  <a:headEnd/>
                  <a:tailEnd/>
                </a:ln>
              </p:spPr>
            </p:pic>
            <p:grpSp>
              <p:nvGrpSpPr>
                <p:cNvPr id="10" name="Group 47"/>
                <p:cNvGrpSpPr>
                  <a:grpSpLocks/>
                </p:cNvGrpSpPr>
                <p:nvPr/>
              </p:nvGrpSpPr>
              <p:grpSpPr bwMode="auto">
                <a:xfrm>
                  <a:off x="521" y="2306"/>
                  <a:ext cx="288" cy="207"/>
                  <a:chOff x="521" y="2306"/>
                  <a:chExt cx="288" cy="207"/>
                </a:xfrm>
              </p:grpSpPr>
              <p:sp>
                <p:nvSpPr>
                  <p:cNvPr id="82993" name="Oval 48"/>
                  <p:cNvSpPr>
                    <a:spLocks noChangeArrowheads="1"/>
                  </p:cNvSpPr>
                  <p:nvPr/>
                </p:nvSpPr>
                <p:spPr bwMode="auto">
                  <a:xfrm rot="-1020000">
                    <a:off x="521" y="2306"/>
                    <a:ext cx="211" cy="67"/>
                  </a:xfrm>
                  <a:prstGeom prst="ellipse">
                    <a:avLst/>
                  </a:prstGeom>
                  <a:solidFill>
                    <a:srgbClr val="202020"/>
                  </a:solidFill>
                  <a:ln w="12700">
                    <a:solidFill>
                      <a:srgbClr val="000000"/>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4" name="Freeform 49"/>
                  <p:cNvSpPr>
                    <a:spLocks/>
                  </p:cNvSpPr>
                  <p:nvPr/>
                </p:nvSpPr>
                <p:spPr bwMode="auto">
                  <a:xfrm>
                    <a:off x="522" y="2340"/>
                    <a:ext cx="153" cy="173"/>
                  </a:xfrm>
                  <a:custGeom>
                    <a:avLst/>
                    <a:gdLst>
                      <a:gd name="T0" fmla="*/ 58 w 153"/>
                      <a:gd name="T1" fmla="*/ 172 h 173"/>
                      <a:gd name="T2" fmla="*/ 53 w 153"/>
                      <a:gd name="T3" fmla="*/ 150 h 173"/>
                      <a:gd name="T4" fmla="*/ 51 w 153"/>
                      <a:gd name="T5" fmla="*/ 140 h 173"/>
                      <a:gd name="T6" fmla="*/ 48 w 153"/>
                      <a:gd name="T7" fmla="*/ 127 h 173"/>
                      <a:gd name="T8" fmla="*/ 45 w 153"/>
                      <a:gd name="T9" fmla="*/ 115 h 173"/>
                      <a:gd name="T10" fmla="*/ 42 w 153"/>
                      <a:gd name="T11" fmla="*/ 103 h 173"/>
                      <a:gd name="T12" fmla="*/ 38 w 153"/>
                      <a:gd name="T13" fmla="*/ 95 h 173"/>
                      <a:gd name="T14" fmla="*/ 34 w 153"/>
                      <a:gd name="T15" fmla="*/ 84 h 173"/>
                      <a:gd name="T16" fmla="*/ 27 w 153"/>
                      <a:gd name="T17" fmla="*/ 71 h 173"/>
                      <a:gd name="T18" fmla="*/ 19 w 153"/>
                      <a:gd name="T19" fmla="*/ 58 h 173"/>
                      <a:gd name="T20" fmla="*/ 9 w 153"/>
                      <a:gd name="T21" fmla="*/ 44 h 173"/>
                      <a:gd name="T22" fmla="*/ 0 w 153"/>
                      <a:gd name="T23" fmla="*/ 30 h 173"/>
                      <a:gd name="T24" fmla="*/ 105 w 153"/>
                      <a:gd name="T25" fmla="*/ 0 h 173"/>
                      <a:gd name="T26" fmla="*/ 152 w 153"/>
                      <a:gd name="T27" fmla="*/ 144 h 173"/>
                      <a:gd name="T28" fmla="*/ 58 w 153"/>
                      <a:gd name="T29" fmla="*/ 172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
                      <a:gd name="T46" fmla="*/ 0 h 173"/>
                      <a:gd name="T47" fmla="*/ 153 w 153"/>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 h="173">
                        <a:moveTo>
                          <a:pt x="58" y="172"/>
                        </a:moveTo>
                        <a:lnTo>
                          <a:pt x="53" y="150"/>
                        </a:lnTo>
                        <a:lnTo>
                          <a:pt x="51" y="140"/>
                        </a:lnTo>
                        <a:lnTo>
                          <a:pt x="48" y="127"/>
                        </a:lnTo>
                        <a:lnTo>
                          <a:pt x="45" y="115"/>
                        </a:lnTo>
                        <a:lnTo>
                          <a:pt x="42" y="103"/>
                        </a:lnTo>
                        <a:lnTo>
                          <a:pt x="38" y="95"/>
                        </a:lnTo>
                        <a:lnTo>
                          <a:pt x="34" y="84"/>
                        </a:lnTo>
                        <a:lnTo>
                          <a:pt x="27" y="71"/>
                        </a:lnTo>
                        <a:lnTo>
                          <a:pt x="19" y="58"/>
                        </a:lnTo>
                        <a:lnTo>
                          <a:pt x="9" y="44"/>
                        </a:lnTo>
                        <a:lnTo>
                          <a:pt x="0" y="30"/>
                        </a:lnTo>
                        <a:lnTo>
                          <a:pt x="105" y="0"/>
                        </a:lnTo>
                        <a:lnTo>
                          <a:pt x="152" y="144"/>
                        </a:lnTo>
                        <a:lnTo>
                          <a:pt x="58" y="172"/>
                        </a:lnTo>
                      </a:path>
                    </a:pathLst>
                  </a:custGeom>
                  <a:solidFill>
                    <a:srgbClr val="202020"/>
                  </a:solidFill>
                  <a:ln w="12700" cap="rnd">
                    <a:solidFill>
                      <a:srgbClr val="000000"/>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5" name="Freeform 50"/>
                  <p:cNvSpPr>
                    <a:spLocks/>
                  </p:cNvSpPr>
                  <p:nvPr/>
                </p:nvSpPr>
                <p:spPr bwMode="auto">
                  <a:xfrm>
                    <a:off x="624" y="2310"/>
                    <a:ext cx="140" cy="177"/>
                  </a:xfrm>
                  <a:custGeom>
                    <a:avLst/>
                    <a:gdLst>
                      <a:gd name="T0" fmla="*/ 139 w 140"/>
                      <a:gd name="T1" fmla="*/ 148 h 177"/>
                      <a:gd name="T2" fmla="*/ 130 w 140"/>
                      <a:gd name="T3" fmla="*/ 129 h 177"/>
                      <a:gd name="T4" fmla="*/ 126 w 140"/>
                      <a:gd name="T5" fmla="*/ 117 h 177"/>
                      <a:gd name="T6" fmla="*/ 121 w 140"/>
                      <a:gd name="T7" fmla="*/ 105 h 177"/>
                      <a:gd name="T8" fmla="*/ 116 w 140"/>
                      <a:gd name="T9" fmla="*/ 95 h 177"/>
                      <a:gd name="T10" fmla="*/ 112 w 140"/>
                      <a:gd name="T11" fmla="*/ 83 h 177"/>
                      <a:gd name="T12" fmla="*/ 110 w 140"/>
                      <a:gd name="T13" fmla="*/ 74 h 177"/>
                      <a:gd name="T14" fmla="*/ 108 w 140"/>
                      <a:gd name="T15" fmla="*/ 62 h 177"/>
                      <a:gd name="T16" fmla="*/ 105 w 140"/>
                      <a:gd name="T17" fmla="*/ 47 h 177"/>
                      <a:gd name="T18" fmla="*/ 105 w 140"/>
                      <a:gd name="T19" fmla="*/ 33 h 177"/>
                      <a:gd name="T20" fmla="*/ 105 w 140"/>
                      <a:gd name="T21" fmla="*/ 18 h 177"/>
                      <a:gd name="T22" fmla="*/ 105 w 140"/>
                      <a:gd name="T23" fmla="*/ 0 h 177"/>
                      <a:gd name="T24" fmla="*/ 0 w 140"/>
                      <a:gd name="T25" fmla="*/ 31 h 177"/>
                      <a:gd name="T26" fmla="*/ 46 w 140"/>
                      <a:gd name="T27" fmla="*/ 176 h 177"/>
                      <a:gd name="T28" fmla="*/ 139 w 140"/>
                      <a:gd name="T29" fmla="*/ 148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77"/>
                      <a:gd name="T47" fmla="*/ 140 w 140"/>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77">
                        <a:moveTo>
                          <a:pt x="139" y="148"/>
                        </a:moveTo>
                        <a:lnTo>
                          <a:pt x="130" y="129"/>
                        </a:lnTo>
                        <a:lnTo>
                          <a:pt x="126" y="117"/>
                        </a:lnTo>
                        <a:lnTo>
                          <a:pt x="121" y="105"/>
                        </a:lnTo>
                        <a:lnTo>
                          <a:pt x="116" y="95"/>
                        </a:lnTo>
                        <a:lnTo>
                          <a:pt x="112" y="83"/>
                        </a:lnTo>
                        <a:lnTo>
                          <a:pt x="110" y="74"/>
                        </a:lnTo>
                        <a:lnTo>
                          <a:pt x="108" y="62"/>
                        </a:lnTo>
                        <a:lnTo>
                          <a:pt x="105" y="47"/>
                        </a:lnTo>
                        <a:lnTo>
                          <a:pt x="105" y="33"/>
                        </a:lnTo>
                        <a:lnTo>
                          <a:pt x="105" y="18"/>
                        </a:lnTo>
                        <a:lnTo>
                          <a:pt x="105" y="0"/>
                        </a:lnTo>
                        <a:lnTo>
                          <a:pt x="0" y="31"/>
                        </a:lnTo>
                        <a:lnTo>
                          <a:pt x="46" y="176"/>
                        </a:lnTo>
                        <a:lnTo>
                          <a:pt x="139" y="148"/>
                        </a:lnTo>
                      </a:path>
                    </a:pathLst>
                  </a:custGeom>
                  <a:solidFill>
                    <a:srgbClr val="202020"/>
                  </a:solidFill>
                  <a:ln w="12700" cap="rnd">
                    <a:solidFill>
                      <a:srgbClr val="000000"/>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6" name="Freeform 51"/>
                  <p:cNvSpPr>
                    <a:spLocks/>
                  </p:cNvSpPr>
                  <p:nvPr/>
                </p:nvSpPr>
                <p:spPr bwMode="auto">
                  <a:xfrm>
                    <a:off x="521" y="2307"/>
                    <a:ext cx="221" cy="99"/>
                  </a:xfrm>
                  <a:custGeom>
                    <a:avLst/>
                    <a:gdLst>
                      <a:gd name="T0" fmla="*/ 13 w 221"/>
                      <a:gd name="T1" fmla="*/ 98 h 99"/>
                      <a:gd name="T2" fmla="*/ 0 w 221"/>
                      <a:gd name="T3" fmla="*/ 60 h 99"/>
                      <a:gd name="T4" fmla="*/ 207 w 221"/>
                      <a:gd name="T5" fmla="*/ 0 h 99"/>
                      <a:gd name="T6" fmla="*/ 220 w 221"/>
                      <a:gd name="T7" fmla="*/ 37 h 99"/>
                      <a:gd name="T8" fmla="*/ 13 w 221"/>
                      <a:gd name="T9" fmla="*/ 98 h 99"/>
                      <a:gd name="T10" fmla="*/ 0 60000 65536"/>
                      <a:gd name="T11" fmla="*/ 0 60000 65536"/>
                      <a:gd name="T12" fmla="*/ 0 60000 65536"/>
                      <a:gd name="T13" fmla="*/ 0 60000 65536"/>
                      <a:gd name="T14" fmla="*/ 0 60000 65536"/>
                      <a:gd name="T15" fmla="*/ 0 w 221"/>
                      <a:gd name="T16" fmla="*/ 0 h 99"/>
                      <a:gd name="T17" fmla="*/ 221 w 221"/>
                      <a:gd name="T18" fmla="*/ 99 h 99"/>
                    </a:gdLst>
                    <a:ahLst/>
                    <a:cxnLst>
                      <a:cxn ang="T10">
                        <a:pos x="T0" y="T1"/>
                      </a:cxn>
                      <a:cxn ang="T11">
                        <a:pos x="T2" y="T3"/>
                      </a:cxn>
                      <a:cxn ang="T12">
                        <a:pos x="T4" y="T5"/>
                      </a:cxn>
                      <a:cxn ang="T13">
                        <a:pos x="T6" y="T7"/>
                      </a:cxn>
                      <a:cxn ang="T14">
                        <a:pos x="T8" y="T9"/>
                      </a:cxn>
                    </a:cxnLst>
                    <a:rect l="T15" t="T16" r="T17" b="T18"/>
                    <a:pathLst>
                      <a:path w="221" h="99">
                        <a:moveTo>
                          <a:pt x="13" y="98"/>
                        </a:moveTo>
                        <a:lnTo>
                          <a:pt x="0" y="60"/>
                        </a:lnTo>
                        <a:lnTo>
                          <a:pt x="207" y="0"/>
                        </a:lnTo>
                        <a:lnTo>
                          <a:pt x="220" y="37"/>
                        </a:lnTo>
                        <a:lnTo>
                          <a:pt x="13" y="98"/>
                        </a:lnTo>
                      </a:path>
                    </a:pathLst>
                  </a:custGeom>
                  <a:solidFill>
                    <a:srgbClr val="202020"/>
                  </a:solidFill>
                  <a:ln w="9525" cap="rnd">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7" name="Rectangle 52"/>
                  <p:cNvSpPr>
                    <a:spLocks noChangeArrowheads="1"/>
                  </p:cNvSpPr>
                  <p:nvPr/>
                </p:nvSpPr>
                <p:spPr bwMode="auto">
                  <a:xfrm rot="-1020000">
                    <a:off x="638" y="2331"/>
                    <a:ext cx="32" cy="163"/>
                  </a:xfrm>
                  <a:prstGeom prst="rect">
                    <a:avLst/>
                  </a:prstGeom>
                  <a:solidFill>
                    <a:srgbClr val="202020"/>
                  </a:solidFill>
                  <a:ln w="9525">
                    <a:noFill/>
                    <a:miter lim="800000"/>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8" name="Freeform 53"/>
                  <p:cNvSpPr>
                    <a:spLocks/>
                  </p:cNvSpPr>
                  <p:nvPr/>
                </p:nvSpPr>
                <p:spPr bwMode="auto">
                  <a:xfrm>
                    <a:off x="529" y="2340"/>
                    <a:ext cx="86" cy="167"/>
                  </a:xfrm>
                  <a:custGeom>
                    <a:avLst/>
                    <a:gdLst>
                      <a:gd name="T0" fmla="*/ 60 w 86"/>
                      <a:gd name="T1" fmla="*/ 166 h 167"/>
                      <a:gd name="T2" fmla="*/ 57 w 86"/>
                      <a:gd name="T3" fmla="*/ 140 h 167"/>
                      <a:gd name="T4" fmla="*/ 54 w 86"/>
                      <a:gd name="T5" fmla="*/ 128 h 167"/>
                      <a:gd name="T6" fmla="*/ 52 w 86"/>
                      <a:gd name="T7" fmla="*/ 115 h 167"/>
                      <a:gd name="T8" fmla="*/ 47 w 86"/>
                      <a:gd name="T9" fmla="*/ 103 h 167"/>
                      <a:gd name="T10" fmla="*/ 45 w 86"/>
                      <a:gd name="T11" fmla="*/ 90 h 167"/>
                      <a:gd name="T12" fmla="*/ 41 w 86"/>
                      <a:gd name="T13" fmla="*/ 81 h 167"/>
                      <a:gd name="T14" fmla="*/ 35 w 86"/>
                      <a:gd name="T15" fmla="*/ 70 h 167"/>
                      <a:gd name="T16" fmla="*/ 28 w 86"/>
                      <a:gd name="T17" fmla="*/ 55 h 167"/>
                      <a:gd name="T18" fmla="*/ 20 w 86"/>
                      <a:gd name="T19" fmla="*/ 42 h 167"/>
                      <a:gd name="T20" fmla="*/ 10 w 86"/>
                      <a:gd name="T21" fmla="*/ 29 h 167"/>
                      <a:gd name="T22" fmla="*/ 0 w 86"/>
                      <a:gd name="T23" fmla="*/ 13 h 167"/>
                      <a:gd name="T24" fmla="*/ 4 w 86"/>
                      <a:gd name="T25" fmla="*/ 9 h 167"/>
                      <a:gd name="T26" fmla="*/ 8 w 86"/>
                      <a:gd name="T27" fmla="*/ 5 h 167"/>
                      <a:gd name="T28" fmla="*/ 15 w 86"/>
                      <a:gd name="T29" fmla="*/ 0 h 167"/>
                      <a:gd name="T30" fmla="*/ 24 w 86"/>
                      <a:gd name="T31" fmla="*/ 22 h 167"/>
                      <a:gd name="T32" fmla="*/ 37 w 86"/>
                      <a:gd name="T33" fmla="*/ 51 h 167"/>
                      <a:gd name="T34" fmla="*/ 43 w 86"/>
                      <a:gd name="T35" fmla="*/ 67 h 167"/>
                      <a:gd name="T36" fmla="*/ 47 w 86"/>
                      <a:gd name="T37" fmla="*/ 79 h 167"/>
                      <a:gd name="T38" fmla="*/ 56 w 86"/>
                      <a:gd name="T39" fmla="*/ 99 h 167"/>
                      <a:gd name="T40" fmla="*/ 68 w 86"/>
                      <a:gd name="T41" fmla="*/ 124 h 167"/>
                      <a:gd name="T42" fmla="*/ 85 w 86"/>
                      <a:gd name="T43" fmla="*/ 156 h 167"/>
                      <a:gd name="T44" fmla="*/ 60 w 86"/>
                      <a:gd name="T45" fmla="*/ 166 h 1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167"/>
                      <a:gd name="T71" fmla="*/ 86 w 86"/>
                      <a:gd name="T72" fmla="*/ 167 h 16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167">
                        <a:moveTo>
                          <a:pt x="60" y="166"/>
                        </a:moveTo>
                        <a:lnTo>
                          <a:pt x="57" y="140"/>
                        </a:lnTo>
                        <a:lnTo>
                          <a:pt x="54" y="128"/>
                        </a:lnTo>
                        <a:lnTo>
                          <a:pt x="52" y="115"/>
                        </a:lnTo>
                        <a:lnTo>
                          <a:pt x="47" y="103"/>
                        </a:lnTo>
                        <a:lnTo>
                          <a:pt x="45" y="90"/>
                        </a:lnTo>
                        <a:lnTo>
                          <a:pt x="41" y="81"/>
                        </a:lnTo>
                        <a:lnTo>
                          <a:pt x="35" y="70"/>
                        </a:lnTo>
                        <a:lnTo>
                          <a:pt x="28" y="55"/>
                        </a:lnTo>
                        <a:lnTo>
                          <a:pt x="20" y="42"/>
                        </a:lnTo>
                        <a:lnTo>
                          <a:pt x="10" y="29"/>
                        </a:lnTo>
                        <a:lnTo>
                          <a:pt x="0" y="13"/>
                        </a:lnTo>
                        <a:lnTo>
                          <a:pt x="4" y="9"/>
                        </a:lnTo>
                        <a:lnTo>
                          <a:pt x="8" y="5"/>
                        </a:lnTo>
                        <a:lnTo>
                          <a:pt x="15" y="0"/>
                        </a:lnTo>
                        <a:lnTo>
                          <a:pt x="24" y="22"/>
                        </a:lnTo>
                        <a:lnTo>
                          <a:pt x="37" y="51"/>
                        </a:lnTo>
                        <a:lnTo>
                          <a:pt x="43" y="67"/>
                        </a:lnTo>
                        <a:lnTo>
                          <a:pt x="47" y="79"/>
                        </a:lnTo>
                        <a:lnTo>
                          <a:pt x="56" y="99"/>
                        </a:lnTo>
                        <a:lnTo>
                          <a:pt x="68" y="124"/>
                        </a:lnTo>
                        <a:lnTo>
                          <a:pt x="85" y="156"/>
                        </a:lnTo>
                        <a:lnTo>
                          <a:pt x="60" y="166"/>
                        </a:lnTo>
                      </a:path>
                    </a:pathLst>
                  </a:custGeom>
                  <a:solidFill>
                    <a:srgbClr val="606060"/>
                  </a:solidFill>
                  <a:ln w="9525" cap="rnd">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2999" name="Oval 54"/>
                  <p:cNvSpPr>
                    <a:spLocks noChangeArrowheads="1"/>
                  </p:cNvSpPr>
                  <p:nvPr/>
                </p:nvSpPr>
                <p:spPr bwMode="auto">
                  <a:xfrm rot="-1020000">
                    <a:off x="532" y="2457"/>
                    <a:ext cx="277" cy="46"/>
                  </a:xfrm>
                  <a:prstGeom prst="ellipse">
                    <a:avLst/>
                  </a:prstGeom>
                  <a:solidFill>
                    <a:srgbClr val="606060"/>
                  </a:solidFill>
                  <a:ln w="12700">
                    <a:solidFill>
                      <a:srgbClr val="000000"/>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00" name="Oval 55"/>
                  <p:cNvSpPr>
                    <a:spLocks noChangeArrowheads="1"/>
                  </p:cNvSpPr>
                  <p:nvPr/>
                </p:nvSpPr>
                <p:spPr bwMode="auto">
                  <a:xfrm rot="-1020000">
                    <a:off x="580" y="2471"/>
                    <a:ext cx="188" cy="31"/>
                  </a:xfrm>
                  <a:prstGeom prst="ellipse">
                    <a:avLst/>
                  </a:prstGeom>
                  <a:solidFill>
                    <a:srgbClr val="000000"/>
                  </a:solidFill>
                  <a:ln w="12700">
                    <a:solidFill>
                      <a:srgbClr val="000000"/>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grpSp>
          <p:sp>
            <p:nvSpPr>
              <p:cNvPr id="83001" name="Oval 56"/>
              <p:cNvSpPr>
                <a:spLocks noChangeArrowheads="1"/>
              </p:cNvSpPr>
              <p:nvPr/>
            </p:nvSpPr>
            <p:spPr bwMode="auto">
              <a:xfrm>
                <a:off x="22" y="2069"/>
                <a:ext cx="963" cy="1025"/>
              </a:xfrm>
              <a:prstGeom prst="ellipse">
                <a:avLst/>
              </a:prstGeom>
              <a:noFill/>
              <a:ln w="25400">
                <a:solidFill>
                  <a:schemeClr val="folHlink"/>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nvGrpSpPr>
              <p:cNvPr id="11" name="Group 57"/>
              <p:cNvGrpSpPr>
                <a:grpSpLocks noChangeAspect="1"/>
              </p:cNvGrpSpPr>
              <p:nvPr/>
            </p:nvGrpSpPr>
            <p:grpSpPr bwMode="auto">
              <a:xfrm>
                <a:off x="467" y="2549"/>
                <a:ext cx="463" cy="337"/>
                <a:chOff x="2735" y="553"/>
                <a:chExt cx="568" cy="413"/>
              </a:xfrm>
            </p:grpSpPr>
            <p:grpSp>
              <p:nvGrpSpPr>
                <p:cNvPr id="12" name="Group 58"/>
                <p:cNvGrpSpPr>
                  <a:grpSpLocks noChangeAspect="1"/>
                </p:cNvGrpSpPr>
                <p:nvPr/>
              </p:nvGrpSpPr>
              <p:grpSpPr bwMode="auto">
                <a:xfrm>
                  <a:off x="2877" y="574"/>
                  <a:ext cx="245" cy="392"/>
                  <a:chOff x="2877" y="574"/>
                  <a:chExt cx="245" cy="392"/>
                </a:xfrm>
              </p:grpSpPr>
              <p:sp>
                <p:nvSpPr>
                  <p:cNvPr id="83004" name="Freeform 59"/>
                  <p:cNvSpPr>
                    <a:spLocks noChangeAspect="1"/>
                  </p:cNvSpPr>
                  <p:nvPr/>
                </p:nvSpPr>
                <p:spPr bwMode="auto">
                  <a:xfrm>
                    <a:off x="2877" y="574"/>
                    <a:ext cx="245" cy="385"/>
                  </a:xfrm>
                  <a:custGeom>
                    <a:avLst/>
                    <a:gdLst>
                      <a:gd name="T0" fmla="*/ 33 w 245"/>
                      <a:gd name="T1" fmla="*/ 25 h 385"/>
                      <a:gd name="T2" fmla="*/ 49 w 245"/>
                      <a:gd name="T3" fmla="*/ 17 h 385"/>
                      <a:gd name="T4" fmla="*/ 73 w 245"/>
                      <a:gd name="T5" fmla="*/ 8 h 385"/>
                      <a:gd name="T6" fmla="*/ 106 w 245"/>
                      <a:gd name="T7" fmla="*/ 0 h 385"/>
                      <a:gd name="T8" fmla="*/ 130 w 245"/>
                      <a:gd name="T9" fmla="*/ 0 h 385"/>
                      <a:gd name="T10" fmla="*/ 155 w 245"/>
                      <a:gd name="T11" fmla="*/ 0 h 385"/>
                      <a:gd name="T12" fmla="*/ 179 w 245"/>
                      <a:gd name="T13" fmla="*/ 8 h 385"/>
                      <a:gd name="T14" fmla="*/ 203 w 245"/>
                      <a:gd name="T15" fmla="*/ 17 h 385"/>
                      <a:gd name="T16" fmla="*/ 211 w 245"/>
                      <a:gd name="T17" fmla="*/ 33 h 385"/>
                      <a:gd name="T18" fmla="*/ 220 w 245"/>
                      <a:gd name="T19" fmla="*/ 50 h 385"/>
                      <a:gd name="T20" fmla="*/ 228 w 245"/>
                      <a:gd name="T21" fmla="*/ 58 h 385"/>
                      <a:gd name="T22" fmla="*/ 228 w 245"/>
                      <a:gd name="T23" fmla="*/ 83 h 385"/>
                      <a:gd name="T24" fmla="*/ 228 w 245"/>
                      <a:gd name="T25" fmla="*/ 100 h 385"/>
                      <a:gd name="T26" fmla="*/ 228 w 245"/>
                      <a:gd name="T27" fmla="*/ 117 h 385"/>
                      <a:gd name="T28" fmla="*/ 228 w 245"/>
                      <a:gd name="T29" fmla="*/ 134 h 385"/>
                      <a:gd name="T30" fmla="*/ 228 w 245"/>
                      <a:gd name="T31" fmla="*/ 150 h 385"/>
                      <a:gd name="T32" fmla="*/ 236 w 245"/>
                      <a:gd name="T33" fmla="*/ 150 h 385"/>
                      <a:gd name="T34" fmla="*/ 244 w 245"/>
                      <a:gd name="T35" fmla="*/ 150 h 385"/>
                      <a:gd name="T36" fmla="*/ 244 w 245"/>
                      <a:gd name="T37" fmla="*/ 175 h 385"/>
                      <a:gd name="T38" fmla="*/ 236 w 245"/>
                      <a:gd name="T39" fmla="*/ 200 h 385"/>
                      <a:gd name="T40" fmla="*/ 236 w 245"/>
                      <a:gd name="T41" fmla="*/ 225 h 385"/>
                      <a:gd name="T42" fmla="*/ 236 w 245"/>
                      <a:gd name="T43" fmla="*/ 234 h 385"/>
                      <a:gd name="T44" fmla="*/ 228 w 245"/>
                      <a:gd name="T45" fmla="*/ 242 h 385"/>
                      <a:gd name="T46" fmla="*/ 220 w 245"/>
                      <a:gd name="T47" fmla="*/ 234 h 385"/>
                      <a:gd name="T48" fmla="*/ 220 w 245"/>
                      <a:gd name="T49" fmla="*/ 250 h 385"/>
                      <a:gd name="T50" fmla="*/ 211 w 245"/>
                      <a:gd name="T51" fmla="*/ 275 h 385"/>
                      <a:gd name="T52" fmla="*/ 211 w 245"/>
                      <a:gd name="T53" fmla="*/ 292 h 385"/>
                      <a:gd name="T54" fmla="*/ 203 w 245"/>
                      <a:gd name="T55" fmla="*/ 342 h 385"/>
                      <a:gd name="T56" fmla="*/ 138 w 245"/>
                      <a:gd name="T57" fmla="*/ 384 h 385"/>
                      <a:gd name="T58" fmla="*/ 49 w 245"/>
                      <a:gd name="T59" fmla="*/ 342 h 385"/>
                      <a:gd name="T60" fmla="*/ 49 w 245"/>
                      <a:gd name="T61" fmla="*/ 301 h 385"/>
                      <a:gd name="T62" fmla="*/ 41 w 245"/>
                      <a:gd name="T63" fmla="*/ 259 h 385"/>
                      <a:gd name="T64" fmla="*/ 33 w 245"/>
                      <a:gd name="T65" fmla="*/ 234 h 385"/>
                      <a:gd name="T66" fmla="*/ 33 w 245"/>
                      <a:gd name="T67" fmla="*/ 242 h 385"/>
                      <a:gd name="T68" fmla="*/ 16 w 245"/>
                      <a:gd name="T69" fmla="*/ 242 h 385"/>
                      <a:gd name="T70" fmla="*/ 8 w 245"/>
                      <a:gd name="T71" fmla="*/ 192 h 385"/>
                      <a:gd name="T72" fmla="*/ 0 w 245"/>
                      <a:gd name="T73" fmla="*/ 167 h 385"/>
                      <a:gd name="T74" fmla="*/ 0 w 245"/>
                      <a:gd name="T75" fmla="*/ 159 h 385"/>
                      <a:gd name="T76" fmla="*/ 8 w 245"/>
                      <a:gd name="T77" fmla="*/ 159 h 385"/>
                      <a:gd name="T78" fmla="*/ 8 w 245"/>
                      <a:gd name="T79" fmla="*/ 142 h 385"/>
                      <a:gd name="T80" fmla="*/ 8 w 245"/>
                      <a:gd name="T81" fmla="*/ 109 h 385"/>
                      <a:gd name="T82" fmla="*/ 8 w 245"/>
                      <a:gd name="T83" fmla="*/ 92 h 385"/>
                      <a:gd name="T84" fmla="*/ 16 w 245"/>
                      <a:gd name="T85" fmla="*/ 67 h 385"/>
                      <a:gd name="T86" fmla="*/ 24 w 245"/>
                      <a:gd name="T87" fmla="*/ 42 h 385"/>
                      <a:gd name="T88" fmla="*/ 33 w 245"/>
                      <a:gd name="T89" fmla="*/ 25 h 3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5"/>
                      <a:gd name="T136" fmla="*/ 0 h 385"/>
                      <a:gd name="T137" fmla="*/ 245 w 245"/>
                      <a:gd name="T138" fmla="*/ 385 h 3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5" h="385">
                        <a:moveTo>
                          <a:pt x="33" y="25"/>
                        </a:moveTo>
                        <a:lnTo>
                          <a:pt x="49" y="17"/>
                        </a:lnTo>
                        <a:lnTo>
                          <a:pt x="73" y="8"/>
                        </a:lnTo>
                        <a:lnTo>
                          <a:pt x="106" y="0"/>
                        </a:lnTo>
                        <a:lnTo>
                          <a:pt x="130" y="0"/>
                        </a:lnTo>
                        <a:lnTo>
                          <a:pt x="155" y="0"/>
                        </a:lnTo>
                        <a:lnTo>
                          <a:pt x="179" y="8"/>
                        </a:lnTo>
                        <a:lnTo>
                          <a:pt x="203" y="17"/>
                        </a:lnTo>
                        <a:lnTo>
                          <a:pt x="211" y="33"/>
                        </a:lnTo>
                        <a:lnTo>
                          <a:pt x="220" y="50"/>
                        </a:lnTo>
                        <a:lnTo>
                          <a:pt x="228" y="58"/>
                        </a:lnTo>
                        <a:lnTo>
                          <a:pt x="228" y="83"/>
                        </a:lnTo>
                        <a:lnTo>
                          <a:pt x="228" y="100"/>
                        </a:lnTo>
                        <a:lnTo>
                          <a:pt x="228" y="117"/>
                        </a:lnTo>
                        <a:lnTo>
                          <a:pt x="228" y="134"/>
                        </a:lnTo>
                        <a:lnTo>
                          <a:pt x="228" y="150"/>
                        </a:lnTo>
                        <a:lnTo>
                          <a:pt x="236" y="150"/>
                        </a:lnTo>
                        <a:lnTo>
                          <a:pt x="244" y="150"/>
                        </a:lnTo>
                        <a:lnTo>
                          <a:pt x="244" y="175"/>
                        </a:lnTo>
                        <a:lnTo>
                          <a:pt x="236" y="200"/>
                        </a:lnTo>
                        <a:lnTo>
                          <a:pt x="236" y="225"/>
                        </a:lnTo>
                        <a:lnTo>
                          <a:pt x="236" y="234"/>
                        </a:lnTo>
                        <a:lnTo>
                          <a:pt x="228" y="242"/>
                        </a:lnTo>
                        <a:lnTo>
                          <a:pt x="220" y="234"/>
                        </a:lnTo>
                        <a:lnTo>
                          <a:pt x="220" y="250"/>
                        </a:lnTo>
                        <a:lnTo>
                          <a:pt x="211" y="275"/>
                        </a:lnTo>
                        <a:lnTo>
                          <a:pt x="211" y="292"/>
                        </a:lnTo>
                        <a:lnTo>
                          <a:pt x="203" y="342"/>
                        </a:lnTo>
                        <a:lnTo>
                          <a:pt x="138" y="384"/>
                        </a:lnTo>
                        <a:lnTo>
                          <a:pt x="49" y="342"/>
                        </a:lnTo>
                        <a:lnTo>
                          <a:pt x="49" y="301"/>
                        </a:lnTo>
                        <a:lnTo>
                          <a:pt x="41" y="259"/>
                        </a:lnTo>
                        <a:lnTo>
                          <a:pt x="33" y="234"/>
                        </a:lnTo>
                        <a:lnTo>
                          <a:pt x="33" y="242"/>
                        </a:lnTo>
                        <a:lnTo>
                          <a:pt x="16" y="242"/>
                        </a:lnTo>
                        <a:lnTo>
                          <a:pt x="8" y="192"/>
                        </a:lnTo>
                        <a:lnTo>
                          <a:pt x="0" y="167"/>
                        </a:lnTo>
                        <a:lnTo>
                          <a:pt x="0" y="159"/>
                        </a:lnTo>
                        <a:lnTo>
                          <a:pt x="8" y="159"/>
                        </a:lnTo>
                        <a:lnTo>
                          <a:pt x="8" y="142"/>
                        </a:lnTo>
                        <a:lnTo>
                          <a:pt x="8" y="109"/>
                        </a:lnTo>
                        <a:lnTo>
                          <a:pt x="8" y="92"/>
                        </a:lnTo>
                        <a:lnTo>
                          <a:pt x="16" y="67"/>
                        </a:lnTo>
                        <a:lnTo>
                          <a:pt x="24" y="42"/>
                        </a:lnTo>
                        <a:lnTo>
                          <a:pt x="33" y="25"/>
                        </a:lnTo>
                      </a:path>
                    </a:pathLst>
                  </a:custGeom>
                  <a:solidFill>
                    <a:srgbClr val="FFBF7F"/>
                  </a:solidFill>
                  <a:ln w="12700" cap="rnd">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05" name="Freeform 60"/>
                  <p:cNvSpPr>
                    <a:spLocks noChangeAspect="1"/>
                  </p:cNvSpPr>
                  <p:nvPr/>
                </p:nvSpPr>
                <p:spPr bwMode="auto">
                  <a:xfrm>
                    <a:off x="2877" y="584"/>
                    <a:ext cx="148" cy="382"/>
                  </a:xfrm>
                  <a:custGeom>
                    <a:avLst/>
                    <a:gdLst>
                      <a:gd name="T0" fmla="*/ 93 w 148"/>
                      <a:gd name="T1" fmla="*/ 41 h 382"/>
                      <a:gd name="T2" fmla="*/ 77 w 148"/>
                      <a:gd name="T3" fmla="*/ 133 h 382"/>
                      <a:gd name="T4" fmla="*/ 70 w 148"/>
                      <a:gd name="T5" fmla="*/ 141 h 382"/>
                      <a:gd name="T6" fmla="*/ 93 w 148"/>
                      <a:gd name="T7" fmla="*/ 141 h 382"/>
                      <a:gd name="T8" fmla="*/ 116 w 148"/>
                      <a:gd name="T9" fmla="*/ 149 h 382"/>
                      <a:gd name="T10" fmla="*/ 124 w 148"/>
                      <a:gd name="T11" fmla="*/ 149 h 382"/>
                      <a:gd name="T12" fmla="*/ 124 w 148"/>
                      <a:gd name="T13" fmla="*/ 224 h 382"/>
                      <a:gd name="T14" fmla="*/ 147 w 148"/>
                      <a:gd name="T15" fmla="*/ 224 h 382"/>
                      <a:gd name="T16" fmla="*/ 124 w 148"/>
                      <a:gd name="T17" fmla="*/ 248 h 382"/>
                      <a:gd name="T18" fmla="*/ 108 w 148"/>
                      <a:gd name="T19" fmla="*/ 232 h 382"/>
                      <a:gd name="T20" fmla="*/ 101 w 148"/>
                      <a:gd name="T21" fmla="*/ 232 h 382"/>
                      <a:gd name="T22" fmla="*/ 108 w 148"/>
                      <a:gd name="T23" fmla="*/ 215 h 382"/>
                      <a:gd name="T24" fmla="*/ 108 w 148"/>
                      <a:gd name="T25" fmla="*/ 174 h 382"/>
                      <a:gd name="T26" fmla="*/ 62 w 148"/>
                      <a:gd name="T27" fmla="*/ 182 h 382"/>
                      <a:gd name="T28" fmla="*/ 54 w 148"/>
                      <a:gd name="T29" fmla="*/ 224 h 382"/>
                      <a:gd name="T30" fmla="*/ 62 w 148"/>
                      <a:gd name="T31" fmla="*/ 257 h 382"/>
                      <a:gd name="T32" fmla="*/ 93 w 148"/>
                      <a:gd name="T33" fmla="*/ 331 h 382"/>
                      <a:gd name="T34" fmla="*/ 147 w 148"/>
                      <a:gd name="T35" fmla="*/ 323 h 382"/>
                      <a:gd name="T36" fmla="*/ 124 w 148"/>
                      <a:gd name="T37" fmla="*/ 381 h 382"/>
                      <a:gd name="T38" fmla="*/ 46 w 148"/>
                      <a:gd name="T39" fmla="*/ 331 h 382"/>
                      <a:gd name="T40" fmla="*/ 39 w 148"/>
                      <a:gd name="T41" fmla="*/ 282 h 382"/>
                      <a:gd name="T42" fmla="*/ 31 w 148"/>
                      <a:gd name="T43" fmla="*/ 224 h 382"/>
                      <a:gd name="T44" fmla="*/ 23 w 148"/>
                      <a:gd name="T45" fmla="*/ 232 h 382"/>
                      <a:gd name="T46" fmla="*/ 15 w 148"/>
                      <a:gd name="T47" fmla="*/ 224 h 382"/>
                      <a:gd name="T48" fmla="*/ 0 w 148"/>
                      <a:gd name="T49" fmla="*/ 157 h 382"/>
                      <a:gd name="T50" fmla="*/ 0 w 148"/>
                      <a:gd name="T51" fmla="*/ 149 h 382"/>
                      <a:gd name="T52" fmla="*/ 8 w 148"/>
                      <a:gd name="T53" fmla="*/ 141 h 382"/>
                      <a:gd name="T54" fmla="*/ 8 w 148"/>
                      <a:gd name="T55" fmla="*/ 124 h 382"/>
                      <a:gd name="T56" fmla="*/ 8 w 148"/>
                      <a:gd name="T57" fmla="*/ 99 h 382"/>
                      <a:gd name="T58" fmla="*/ 8 w 148"/>
                      <a:gd name="T59" fmla="*/ 91 h 382"/>
                      <a:gd name="T60" fmla="*/ 15 w 148"/>
                      <a:gd name="T61" fmla="*/ 66 h 382"/>
                      <a:gd name="T62" fmla="*/ 15 w 148"/>
                      <a:gd name="T63" fmla="*/ 50 h 382"/>
                      <a:gd name="T64" fmla="*/ 23 w 148"/>
                      <a:gd name="T65" fmla="*/ 33 h 382"/>
                      <a:gd name="T66" fmla="*/ 31 w 148"/>
                      <a:gd name="T67" fmla="*/ 17 h 382"/>
                      <a:gd name="T68" fmla="*/ 46 w 148"/>
                      <a:gd name="T69" fmla="*/ 8 h 382"/>
                      <a:gd name="T70" fmla="*/ 70 w 148"/>
                      <a:gd name="T71" fmla="*/ 0 h 382"/>
                      <a:gd name="T72" fmla="*/ 62 w 148"/>
                      <a:gd name="T73" fmla="*/ 8 h 382"/>
                      <a:gd name="T74" fmla="*/ 62 w 148"/>
                      <a:gd name="T75" fmla="*/ 25 h 382"/>
                      <a:gd name="T76" fmla="*/ 70 w 148"/>
                      <a:gd name="T77" fmla="*/ 33 h 382"/>
                      <a:gd name="T78" fmla="*/ 70 w 148"/>
                      <a:gd name="T79" fmla="*/ 41 h 382"/>
                      <a:gd name="T80" fmla="*/ 85 w 148"/>
                      <a:gd name="T81" fmla="*/ 41 h 382"/>
                      <a:gd name="T82" fmla="*/ 93 w 148"/>
                      <a:gd name="T83" fmla="*/ 41 h 3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8"/>
                      <a:gd name="T127" fmla="*/ 0 h 382"/>
                      <a:gd name="T128" fmla="*/ 148 w 148"/>
                      <a:gd name="T129" fmla="*/ 382 h 3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8" h="382">
                        <a:moveTo>
                          <a:pt x="93" y="41"/>
                        </a:moveTo>
                        <a:lnTo>
                          <a:pt x="77" y="133"/>
                        </a:lnTo>
                        <a:lnTo>
                          <a:pt x="70" y="141"/>
                        </a:lnTo>
                        <a:lnTo>
                          <a:pt x="93" y="141"/>
                        </a:lnTo>
                        <a:lnTo>
                          <a:pt x="116" y="149"/>
                        </a:lnTo>
                        <a:lnTo>
                          <a:pt x="124" y="149"/>
                        </a:lnTo>
                        <a:lnTo>
                          <a:pt x="124" y="224"/>
                        </a:lnTo>
                        <a:lnTo>
                          <a:pt x="147" y="224"/>
                        </a:lnTo>
                        <a:lnTo>
                          <a:pt x="124" y="248"/>
                        </a:lnTo>
                        <a:lnTo>
                          <a:pt x="108" y="232"/>
                        </a:lnTo>
                        <a:lnTo>
                          <a:pt x="101" y="232"/>
                        </a:lnTo>
                        <a:lnTo>
                          <a:pt x="108" y="215"/>
                        </a:lnTo>
                        <a:lnTo>
                          <a:pt x="108" y="174"/>
                        </a:lnTo>
                        <a:lnTo>
                          <a:pt x="62" y="182"/>
                        </a:lnTo>
                        <a:lnTo>
                          <a:pt x="54" y="224"/>
                        </a:lnTo>
                        <a:lnTo>
                          <a:pt x="62" y="257"/>
                        </a:lnTo>
                        <a:lnTo>
                          <a:pt x="93" y="331"/>
                        </a:lnTo>
                        <a:lnTo>
                          <a:pt x="147" y="323"/>
                        </a:lnTo>
                        <a:lnTo>
                          <a:pt x="124" y="381"/>
                        </a:lnTo>
                        <a:lnTo>
                          <a:pt x="46" y="331"/>
                        </a:lnTo>
                        <a:lnTo>
                          <a:pt x="39" y="282"/>
                        </a:lnTo>
                        <a:lnTo>
                          <a:pt x="31" y="224"/>
                        </a:lnTo>
                        <a:lnTo>
                          <a:pt x="23" y="232"/>
                        </a:lnTo>
                        <a:lnTo>
                          <a:pt x="15" y="224"/>
                        </a:lnTo>
                        <a:lnTo>
                          <a:pt x="0" y="157"/>
                        </a:lnTo>
                        <a:lnTo>
                          <a:pt x="0" y="149"/>
                        </a:lnTo>
                        <a:lnTo>
                          <a:pt x="8" y="141"/>
                        </a:lnTo>
                        <a:lnTo>
                          <a:pt x="8" y="124"/>
                        </a:lnTo>
                        <a:lnTo>
                          <a:pt x="8" y="99"/>
                        </a:lnTo>
                        <a:lnTo>
                          <a:pt x="8" y="91"/>
                        </a:lnTo>
                        <a:lnTo>
                          <a:pt x="15" y="66"/>
                        </a:lnTo>
                        <a:lnTo>
                          <a:pt x="15" y="50"/>
                        </a:lnTo>
                        <a:lnTo>
                          <a:pt x="23" y="33"/>
                        </a:lnTo>
                        <a:lnTo>
                          <a:pt x="31" y="17"/>
                        </a:lnTo>
                        <a:lnTo>
                          <a:pt x="46" y="8"/>
                        </a:lnTo>
                        <a:lnTo>
                          <a:pt x="70" y="0"/>
                        </a:lnTo>
                        <a:lnTo>
                          <a:pt x="62" y="8"/>
                        </a:lnTo>
                        <a:lnTo>
                          <a:pt x="62" y="25"/>
                        </a:lnTo>
                        <a:lnTo>
                          <a:pt x="70" y="33"/>
                        </a:lnTo>
                        <a:lnTo>
                          <a:pt x="70" y="41"/>
                        </a:lnTo>
                        <a:lnTo>
                          <a:pt x="85" y="41"/>
                        </a:lnTo>
                        <a:lnTo>
                          <a:pt x="93" y="41"/>
                        </a:lnTo>
                      </a:path>
                    </a:pathLst>
                  </a:custGeom>
                  <a:solidFill>
                    <a:srgbClr val="FF9F1F"/>
                  </a:solidFill>
                  <a:ln w="12700" cap="rnd">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sp>
              <p:nvSpPr>
                <p:cNvPr id="83006" name="Freeform 61"/>
                <p:cNvSpPr>
                  <a:spLocks noChangeAspect="1"/>
                </p:cNvSpPr>
                <p:nvPr/>
              </p:nvSpPr>
              <p:spPr bwMode="auto">
                <a:xfrm>
                  <a:off x="2870" y="553"/>
                  <a:ext cx="261" cy="229"/>
                </a:xfrm>
                <a:custGeom>
                  <a:avLst/>
                  <a:gdLst>
                    <a:gd name="T0" fmla="*/ 24 w 261"/>
                    <a:gd name="T1" fmla="*/ 228 h 229"/>
                    <a:gd name="T2" fmla="*/ 0 w 261"/>
                    <a:gd name="T3" fmla="*/ 171 h 229"/>
                    <a:gd name="T4" fmla="*/ 8 w 261"/>
                    <a:gd name="T5" fmla="*/ 114 h 229"/>
                    <a:gd name="T6" fmla="*/ 8 w 261"/>
                    <a:gd name="T7" fmla="*/ 73 h 229"/>
                    <a:gd name="T8" fmla="*/ 24 w 261"/>
                    <a:gd name="T9" fmla="*/ 57 h 229"/>
                    <a:gd name="T10" fmla="*/ 33 w 261"/>
                    <a:gd name="T11" fmla="*/ 41 h 229"/>
                    <a:gd name="T12" fmla="*/ 57 w 261"/>
                    <a:gd name="T13" fmla="*/ 24 h 229"/>
                    <a:gd name="T14" fmla="*/ 89 w 261"/>
                    <a:gd name="T15" fmla="*/ 16 h 229"/>
                    <a:gd name="T16" fmla="*/ 122 w 261"/>
                    <a:gd name="T17" fmla="*/ 0 h 229"/>
                    <a:gd name="T18" fmla="*/ 163 w 261"/>
                    <a:gd name="T19" fmla="*/ 8 h 229"/>
                    <a:gd name="T20" fmla="*/ 195 w 261"/>
                    <a:gd name="T21" fmla="*/ 16 h 229"/>
                    <a:gd name="T22" fmla="*/ 211 w 261"/>
                    <a:gd name="T23" fmla="*/ 24 h 229"/>
                    <a:gd name="T24" fmla="*/ 228 w 261"/>
                    <a:gd name="T25" fmla="*/ 33 h 229"/>
                    <a:gd name="T26" fmla="*/ 236 w 261"/>
                    <a:gd name="T27" fmla="*/ 49 h 229"/>
                    <a:gd name="T28" fmla="*/ 244 w 261"/>
                    <a:gd name="T29" fmla="*/ 65 h 229"/>
                    <a:gd name="T30" fmla="*/ 252 w 261"/>
                    <a:gd name="T31" fmla="*/ 106 h 229"/>
                    <a:gd name="T32" fmla="*/ 260 w 261"/>
                    <a:gd name="T33" fmla="*/ 138 h 229"/>
                    <a:gd name="T34" fmla="*/ 260 w 261"/>
                    <a:gd name="T35" fmla="*/ 171 h 229"/>
                    <a:gd name="T36" fmla="*/ 260 w 261"/>
                    <a:gd name="T37" fmla="*/ 179 h 229"/>
                    <a:gd name="T38" fmla="*/ 252 w 261"/>
                    <a:gd name="T39" fmla="*/ 212 h 229"/>
                    <a:gd name="T40" fmla="*/ 252 w 261"/>
                    <a:gd name="T41" fmla="*/ 179 h 229"/>
                    <a:gd name="T42" fmla="*/ 236 w 261"/>
                    <a:gd name="T43" fmla="*/ 187 h 229"/>
                    <a:gd name="T44" fmla="*/ 228 w 261"/>
                    <a:gd name="T45" fmla="*/ 204 h 229"/>
                    <a:gd name="T46" fmla="*/ 228 w 261"/>
                    <a:gd name="T47" fmla="*/ 187 h 229"/>
                    <a:gd name="T48" fmla="*/ 228 w 261"/>
                    <a:gd name="T49" fmla="*/ 163 h 229"/>
                    <a:gd name="T50" fmla="*/ 211 w 261"/>
                    <a:gd name="T51" fmla="*/ 122 h 229"/>
                    <a:gd name="T52" fmla="*/ 219 w 261"/>
                    <a:gd name="T53" fmla="*/ 106 h 229"/>
                    <a:gd name="T54" fmla="*/ 195 w 261"/>
                    <a:gd name="T55" fmla="*/ 114 h 229"/>
                    <a:gd name="T56" fmla="*/ 171 w 261"/>
                    <a:gd name="T57" fmla="*/ 122 h 229"/>
                    <a:gd name="T58" fmla="*/ 154 w 261"/>
                    <a:gd name="T59" fmla="*/ 114 h 229"/>
                    <a:gd name="T60" fmla="*/ 130 w 261"/>
                    <a:gd name="T61" fmla="*/ 114 h 229"/>
                    <a:gd name="T62" fmla="*/ 114 w 261"/>
                    <a:gd name="T63" fmla="*/ 106 h 229"/>
                    <a:gd name="T64" fmla="*/ 130 w 261"/>
                    <a:gd name="T65" fmla="*/ 122 h 229"/>
                    <a:gd name="T66" fmla="*/ 122 w 261"/>
                    <a:gd name="T67" fmla="*/ 122 h 229"/>
                    <a:gd name="T68" fmla="*/ 89 w 261"/>
                    <a:gd name="T69" fmla="*/ 114 h 229"/>
                    <a:gd name="T70" fmla="*/ 73 w 261"/>
                    <a:gd name="T71" fmla="*/ 106 h 229"/>
                    <a:gd name="T72" fmla="*/ 57 w 261"/>
                    <a:gd name="T73" fmla="*/ 98 h 229"/>
                    <a:gd name="T74" fmla="*/ 57 w 261"/>
                    <a:gd name="T75" fmla="*/ 114 h 229"/>
                    <a:gd name="T76" fmla="*/ 49 w 261"/>
                    <a:gd name="T77" fmla="*/ 138 h 229"/>
                    <a:gd name="T78" fmla="*/ 41 w 261"/>
                    <a:gd name="T79" fmla="*/ 155 h 229"/>
                    <a:gd name="T80" fmla="*/ 41 w 261"/>
                    <a:gd name="T81" fmla="*/ 171 h 229"/>
                    <a:gd name="T82" fmla="*/ 41 w 261"/>
                    <a:gd name="T83" fmla="*/ 187 h 229"/>
                    <a:gd name="T84" fmla="*/ 41 w 261"/>
                    <a:gd name="T85" fmla="*/ 204 h 229"/>
                    <a:gd name="T86" fmla="*/ 33 w 261"/>
                    <a:gd name="T87" fmla="*/ 187 h 229"/>
                    <a:gd name="T88" fmla="*/ 16 w 261"/>
                    <a:gd name="T89" fmla="*/ 179 h 229"/>
                    <a:gd name="T90" fmla="*/ 8 w 261"/>
                    <a:gd name="T91" fmla="*/ 195 h 229"/>
                    <a:gd name="T92" fmla="*/ 24 w 261"/>
                    <a:gd name="T93" fmla="*/ 228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1"/>
                    <a:gd name="T142" fmla="*/ 0 h 229"/>
                    <a:gd name="T143" fmla="*/ 261 w 261"/>
                    <a:gd name="T144" fmla="*/ 229 h 2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1" h="229">
                      <a:moveTo>
                        <a:pt x="24" y="228"/>
                      </a:moveTo>
                      <a:lnTo>
                        <a:pt x="0" y="171"/>
                      </a:lnTo>
                      <a:lnTo>
                        <a:pt x="8" y="114"/>
                      </a:lnTo>
                      <a:lnTo>
                        <a:pt x="8" y="73"/>
                      </a:lnTo>
                      <a:lnTo>
                        <a:pt x="24" y="57"/>
                      </a:lnTo>
                      <a:lnTo>
                        <a:pt x="33" y="41"/>
                      </a:lnTo>
                      <a:lnTo>
                        <a:pt x="57" y="24"/>
                      </a:lnTo>
                      <a:lnTo>
                        <a:pt x="89" y="16"/>
                      </a:lnTo>
                      <a:lnTo>
                        <a:pt x="122" y="0"/>
                      </a:lnTo>
                      <a:lnTo>
                        <a:pt x="163" y="8"/>
                      </a:lnTo>
                      <a:lnTo>
                        <a:pt x="195" y="16"/>
                      </a:lnTo>
                      <a:lnTo>
                        <a:pt x="211" y="24"/>
                      </a:lnTo>
                      <a:lnTo>
                        <a:pt x="228" y="33"/>
                      </a:lnTo>
                      <a:lnTo>
                        <a:pt x="236" y="49"/>
                      </a:lnTo>
                      <a:lnTo>
                        <a:pt x="244" y="65"/>
                      </a:lnTo>
                      <a:lnTo>
                        <a:pt x="252" y="106"/>
                      </a:lnTo>
                      <a:lnTo>
                        <a:pt x="260" y="138"/>
                      </a:lnTo>
                      <a:lnTo>
                        <a:pt x="260" y="171"/>
                      </a:lnTo>
                      <a:lnTo>
                        <a:pt x="260" y="179"/>
                      </a:lnTo>
                      <a:lnTo>
                        <a:pt x="252" y="212"/>
                      </a:lnTo>
                      <a:lnTo>
                        <a:pt x="252" y="179"/>
                      </a:lnTo>
                      <a:lnTo>
                        <a:pt x="236" y="187"/>
                      </a:lnTo>
                      <a:lnTo>
                        <a:pt x="228" y="204"/>
                      </a:lnTo>
                      <a:lnTo>
                        <a:pt x="228" y="187"/>
                      </a:lnTo>
                      <a:lnTo>
                        <a:pt x="228" y="163"/>
                      </a:lnTo>
                      <a:lnTo>
                        <a:pt x="211" y="122"/>
                      </a:lnTo>
                      <a:lnTo>
                        <a:pt x="219" y="106"/>
                      </a:lnTo>
                      <a:lnTo>
                        <a:pt x="195" y="114"/>
                      </a:lnTo>
                      <a:lnTo>
                        <a:pt x="171" y="122"/>
                      </a:lnTo>
                      <a:lnTo>
                        <a:pt x="154" y="114"/>
                      </a:lnTo>
                      <a:lnTo>
                        <a:pt x="130" y="114"/>
                      </a:lnTo>
                      <a:lnTo>
                        <a:pt x="114" y="106"/>
                      </a:lnTo>
                      <a:lnTo>
                        <a:pt x="130" y="122"/>
                      </a:lnTo>
                      <a:lnTo>
                        <a:pt x="122" y="122"/>
                      </a:lnTo>
                      <a:lnTo>
                        <a:pt x="89" y="114"/>
                      </a:lnTo>
                      <a:lnTo>
                        <a:pt x="73" y="106"/>
                      </a:lnTo>
                      <a:lnTo>
                        <a:pt x="57" y="98"/>
                      </a:lnTo>
                      <a:lnTo>
                        <a:pt x="57" y="114"/>
                      </a:lnTo>
                      <a:lnTo>
                        <a:pt x="49" y="138"/>
                      </a:lnTo>
                      <a:lnTo>
                        <a:pt x="41" y="155"/>
                      </a:lnTo>
                      <a:lnTo>
                        <a:pt x="41" y="171"/>
                      </a:lnTo>
                      <a:lnTo>
                        <a:pt x="41" y="187"/>
                      </a:lnTo>
                      <a:lnTo>
                        <a:pt x="41" y="204"/>
                      </a:lnTo>
                      <a:lnTo>
                        <a:pt x="33" y="187"/>
                      </a:lnTo>
                      <a:lnTo>
                        <a:pt x="16" y="179"/>
                      </a:lnTo>
                      <a:lnTo>
                        <a:pt x="8" y="195"/>
                      </a:lnTo>
                      <a:lnTo>
                        <a:pt x="24" y="228"/>
                      </a:lnTo>
                    </a:path>
                  </a:pathLst>
                </a:custGeom>
                <a:solidFill>
                  <a:srgbClr val="000000"/>
                </a:solidFill>
                <a:ln w="12700" cap="rnd">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nvGrpSpPr>
                <p:cNvPr id="13" name="Group 62"/>
                <p:cNvGrpSpPr>
                  <a:grpSpLocks noChangeAspect="1"/>
                </p:cNvGrpSpPr>
                <p:nvPr/>
              </p:nvGrpSpPr>
              <p:grpSpPr bwMode="auto">
                <a:xfrm>
                  <a:off x="2735" y="702"/>
                  <a:ext cx="568" cy="189"/>
                  <a:chOff x="2735" y="702"/>
                  <a:chExt cx="568" cy="189"/>
                </a:xfrm>
              </p:grpSpPr>
              <p:sp>
                <p:nvSpPr>
                  <p:cNvPr id="83008" name="Arc 63"/>
                  <p:cNvSpPr>
                    <a:spLocks noChangeAspect="1"/>
                  </p:cNvSpPr>
                  <p:nvPr/>
                </p:nvSpPr>
                <p:spPr bwMode="auto">
                  <a:xfrm rot="3780000">
                    <a:off x="2757" y="753"/>
                    <a:ext cx="26" cy="69"/>
                  </a:xfrm>
                  <a:custGeom>
                    <a:avLst/>
                    <a:gdLst>
                      <a:gd name="T0" fmla="*/ 0 w 22434"/>
                      <a:gd name="T1" fmla="*/ 0 h 43182"/>
                      <a:gd name="T2" fmla="*/ 2 w 22434"/>
                      <a:gd name="T3" fmla="*/ 69 h 43182"/>
                      <a:gd name="T4" fmla="*/ 1 w 22434"/>
                      <a:gd name="T5" fmla="*/ 35 h 43182"/>
                      <a:gd name="T6" fmla="*/ 0 60000 65536"/>
                      <a:gd name="T7" fmla="*/ 0 60000 65536"/>
                      <a:gd name="T8" fmla="*/ 0 60000 65536"/>
                      <a:gd name="T9" fmla="*/ 0 w 22434"/>
                      <a:gd name="T10" fmla="*/ 0 h 43182"/>
                      <a:gd name="T11" fmla="*/ 22434 w 22434"/>
                      <a:gd name="T12" fmla="*/ 43182 h 43182"/>
                    </a:gdLst>
                    <a:ahLst/>
                    <a:cxnLst>
                      <a:cxn ang="T6">
                        <a:pos x="T0" y="T1"/>
                      </a:cxn>
                      <a:cxn ang="T7">
                        <a:pos x="T2" y="T3"/>
                      </a:cxn>
                      <a:cxn ang="T8">
                        <a:pos x="T4" y="T5"/>
                      </a:cxn>
                    </a:cxnLst>
                    <a:rect l="T9" t="T10" r="T11" b="T12"/>
                    <a:pathLst>
                      <a:path w="22434" h="43182" fill="none" extrusionOk="0">
                        <a:moveTo>
                          <a:pt x="0" y="16"/>
                        </a:moveTo>
                        <a:cubicBezTo>
                          <a:pt x="277" y="5"/>
                          <a:pt x="555" y="-1"/>
                          <a:pt x="834" y="0"/>
                        </a:cubicBezTo>
                        <a:cubicBezTo>
                          <a:pt x="12763" y="0"/>
                          <a:pt x="22434" y="9670"/>
                          <a:pt x="22434" y="21600"/>
                        </a:cubicBezTo>
                        <a:cubicBezTo>
                          <a:pt x="22434" y="33185"/>
                          <a:pt x="13294" y="42707"/>
                          <a:pt x="1718" y="43181"/>
                        </a:cubicBezTo>
                      </a:path>
                      <a:path w="22434" h="43182" stroke="0" extrusionOk="0">
                        <a:moveTo>
                          <a:pt x="0" y="16"/>
                        </a:moveTo>
                        <a:cubicBezTo>
                          <a:pt x="277" y="5"/>
                          <a:pt x="555" y="-1"/>
                          <a:pt x="834" y="0"/>
                        </a:cubicBezTo>
                        <a:cubicBezTo>
                          <a:pt x="12763" y="0"/>
                          <a:pt x="22434" y="9670"/>
                          <a:pt x="22434" y="21600"/>
                        </a:cubicBezTo>
                        <a:cubicBezTo>
                          <a:pt x="22434" y="33185"/>
                          <a:pt x="13294" y="42707"/>
                          <a:pt x="1718" y="43181"/>
                        </a:cubicBezTo>
                        <a:lnTo>
                          <a:pt x="834" y="21600"/>
                        </a:lnTo>
                        <a:close/>
                      </a:path>
                    </a:pathLst>
                  </a:custGeom>
                  <a:noFill/>
                  <a:ln w="12700" cap="rnd">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nvGrpSpPr>
                  <p:cNvPr id="14" name="Group 64"/>
                  <p:cNvGrpSpPr>
                    <a:grpSpLocks noChangeAspect="1"/>
                  </p:cNvGrpSpPr>
                  <p:nvPr/>
                </p:nvGrpSpPr>
                <p:grpSpPr bwMode="auto">
                  <a:xfrm>
                    <a:off x="2798" y="702"/>
                    <a:ext cx="505" cy="189"/>
                    <a:chOff x="2798" y="702"/>
                    <a:chExt cx="505" cy="189"/>
                  </a:xfrm>
                </p:grpSpPr>
                <p:sp>
                  <p:nvSpPr>
                    <p:cNvPr id="83010" name="Arc 65"/>
                    <p:cNvSpPr>
                      <a:spLocks noChangeAspect="1"/>
                    </p:cNvSpPr>
                    <p:nvPr/>
                  </p:nvSpPr>
                  <p:spPr bwMode="auto">
                    <a:xfrm rot="-5820000">
                      <a:off x="3256" y="692"/>
                      <a:ext cx="24" cy="71"/>
                    </a:xfrm>
                    <a:custGeom>
                      <a:avLst/>
                      <a:gdLst>
                        <a:gd name="T0" fmla="*/ 21 w 21600"/>
                        <a:gd name="T1" fmla="*/ 71 h 42992"/>
                        <a:gd name="T2" fmla="*/ 23 w 21600"/>
                        <a:gd name="T3" fmla="*/ 0 h 42992"/>
                        <a:gd name="T4" fmla="*/ 24 w 21600"/>
                        <a:gd name="T5" fmla="*/ 36 h 42992"/>
                        <a:gd name="T6" fmla="*/ 0 60000 65536"/>
                        <a:gd name="T7" fmla="*/ 0 60000 65536"/>
                        <a:gd name="T8" fmla="*/ 0 60000 65536"/>
                        <a:gd name="T9" fmla="*/ 0 w 21600"/>
                        <a:gd name="T10" fmla="*/ 0 h 42992"/>
                        <a:gd name="T11" fmla="*/ 21600 w 21600"/>
                        <a:gd name="T12" fmla="*/ 42992 h 42992"/>
                      </a:gdLst>
                      <a:ahLst/>
                      <a:cxnLst>
                        <a:cxn ang="T6">
                          <a:pos x="T0" y="T1"/>
                        </a:cxn>
                        <a:cxn ang="T7">
                          <a:pos x="T2" y="T3"/>
                        </a:cxn>
                        <a:cxn ang="T8">
                          <a:pos x="T4" y="T5"/>
                        </a:cxn>
                      </a:cxnLst>
                      <a:rect l="T9" t="T10" r="T11" b="T12"/>
                      <a:pathLst>
                        <a:path w="21600" h="42992" fill="none" extrusionOk="0">
                          <a:moveTo>
                            <a:pt x="18746" y="42991"/>
                          </a:moveTo>
                          <a:cubicBezTo>
                            <a:pt x="8014" y="41561"/>
                            <a:pt x="0" y="32407"/>
                            <a:pt x="0" y="21581"/>
                          </a:cubicBezTo>
                          <a:cubicBezTo>
                            <a:pt x="-1" y="10004"/>
                            <a:pt x="9127" y="485"/>
                            <a:pt x="20694" y="0"/>
                          </a:cubicBezTo>
                        </a:path>
                        <a:path w="21600" h="42992" stroke="0" extrusionOk="0">
                          <a:moveTo>
                            <a:pt x="18746" y="42991"/>
                          </a:moveTo>
                          <a:cubicBezTo>
                            <a:pt x="8014" y="41561"/>
                            <a:pt x="0" y="32407"/>
                            <a:pt x="0" y="21581"/>
                          </a:cubicBezTo>
                          <a:cubicBezTo>
                            <a:pt x="-1" y="10004"/>
                            <a:pt x="9127" y="485"/>
                            <a:pt x="20694" y="0"/>
                          </a:cubicBezTo>
                          <a:lnTo>
                            <a:pt x="21600" y="21581"/>
                          </a:lnTo>
                          <a:close/>
                        </a:path>
                      </a:pathLst>
                    </a:custGeom>
                    <a:noFill/>
                    <a:ln w="12700" cap="rnd">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1" name="Arc 66"/>
                    <p:cNvSpPr>
                      <a:spLocks noChangeAspect="1"/>
                    </p:cNvSpPr>
                    <p:nvPr/>
                  </p:nvSpPr>
                  <p:spPr bwMode="auto">
                    <a:xfrm rot="-5820000">
                      <a:off x="3172" y="674"/>
                      <a:ext cx="24" cy="79"/>
                    </a:xfrm>
                    <a:custGeom>
                      <a:avLst/>
                      <a:gdLst>
                        <a:gd name="T0" fmla="*/ 0 w 22507"/>
                        <a:gd name="T1" fmla="*/ 0 h 43179"/>
                        <a:gd name="T2" fmla="*/ 2 w 22507"/>
                        <a:gd name="T3" fmla="*/ 79 h 43179"/>
                        <a:gd name="T4" fmla="*/ 1 w 22507"/>
                        <a:gd name="T5" fmla="*/ 40 h 43179"/>
                        <a:gd name="T6" fmla="*/ 0 60000 65536"/>
                        <a:gd name="T7" fmla="*/ 0 60000 65536"/>
                        <a:gd name="T8" fmla="*/ 0 60000 65536"/>
                        <a:gd name="T9" fmla="*/ 0 w 22507"/>
                        <a:gd name="T10" fmla="*/ 0 h 43179"/>
                        <a:gd name="T11" fmla="*/ 22507 w 22507"/>
                        <a:gd name="T12" fmla="*/ 43179 h 43179"/>
                      </a:gdLst>
                      <a:ahLst/>
                      <a:cxnLst>
                        <a:cxn ang="T6">
                          <a:pos x="T0" y="T1"/>
                        </a:cxn>
                        <a:cxn ang="T7">
                          <a:pos x="T2" y="T3"/>
                        </a:cxn>
                        <a:cxn ang="T8">
                          <a:pos x="T4" y="T5"/>
                        </a:cxn>
                      </a:cxnLst>
                      <a:rect l="T9" t="T10" r="T11" b="T12"/>
                      <a:pathLst>
                        <a:path w="22507" h="43179" fill="none" extrusionOk="0">
                          <a:moveTo>
                            <a:pt x="0" y="19"/>
                          </a:moveTo>
                          <a:cubicBezTo>
                            <a:pt x="302" y="6"/>
                            <a:pt x="604" y="-1"/>
                            <a:pt x="907" y="0"/>
                          </a:cubicBezTo>
                          <a:cubicBezTo>
                            <a:pt x="12836" y="0"/>
                            <a:pt x="22507" y="9670"/>
                            <a:pt x="22507" y="21600"/>
                          </a:cubicBezTo>
                          <a:cubicBezTo>
                            <a:pt x="22507" y="33157"/>
                            <a:pt x="13408" y="42667"/>
                            <a:pt x="1861" y="43178"/>
                          </a:cubicBezTo>
                        </a:path>
                        <a:path w="22507" h="43179" stroke="0" extrusionOk="0">
                          <a:moveTo>
                            <a:pt x="0" y="19"/>
                          </a:moveTo>
                          <a:cubicBezTo>
                            <a:pt x="302" y="6"/>
                            <a:pt x="604" y="-1"/>
                            <a:pt x="907" y="0"/>
                          </a:cubicBezTo>
                          <a:cubicBezTo>
                            <a:pt x="12836" y="0"/>
                            <a:pt x="22507" y="9670"/>
                            <a:pt x="22507" y="21600"/>
                          </a:cubicBezTo>
                          <a:cubicBezTo>
                            <a:pt x="22507" y="33157"/>
                            <a:pt x="13408" y="42667"/>
                            <a:pt x="1861" y="43178"/>
                          </a:cubicBezTo>
                          <a:lnTo>
                            <a:pt x="907" y="21600"/>
                          </a:lnTo>
                          <a:close/>
                        </a:path>
                      </a:pathLst>
                    </a:custGeom>
                    <a:noFill/>
                    <a:ln w="12700" cap="rnd">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2" name="Arc 67"/>
                    <p:cNvSpPr>
                      <a:spLocks noChangeAspect="1"/>
                    </p:cNvSpPr>
                    <p:nvPr/>
                  </p:nvSpPr>
                  <p:spPr bwMode="auto">
                    <a:xfrm rot="3780000">
                      <a:off x="2825" y="692"/>
                      <a:ext cx="22" cy="76"/>
                    </a:xfrm>
                    <a:custGeom>
                      <a:avLst/>
                      <a:gdLst>
                        <a:gd name="T0" fmla="*/ 20 w 21600"/>
                        <a:gd name="T1" fmla="*/ 76 h 43079"/>
                        <a:gd name="T2" fmla="*/ 21 w 21600"/>
                        <a:gd name="T3" fmla="*/ 0 h 43079"/>
                        <a:gd name="T4" fmla="*/ 22 w 21600"/>
                        <a:gd name="T5" fmla="*/ 38 h 43079"/>
                        <a:gd name="T6" fmla="*/ 0 60000 65536"/>
                        <a:gd name="T7" fmla="*/ 0 60000 65536"/>
                        <a:gd name="T8" fmla="*/ 0 60000 65536"/>
                        <a:gd name="T9" fmla="*/ 0 w 21600"/>
                        <a:gd name="T10" fmla="*/ 0 h 43079"/>
                        <a:gd name="T11" fmla="*/ 21600 w 21600"/>
                        <a:gd name="T12" fmla="*/ 43079 h 43079"/>
                      </a:gdLst>
                      <a:ahLst/>
                      <a:cxnLst>
                        <a:cxn ang="T6">
                          <a:pos x="T0" y="T1"/>
                        </a:cxn>
                        <a:cxn ang="T7">
                          <a:pos x="T2" y="T3"/>
                        </a:cxn>
                        <a:cxn ang="T8">
                          <a:pos x="T4" y="T5"/>
                        </a:cxn>
                      </a:cxnLst>
                      <a:rect l="T9" t="T10" r="T11" b="T12"/>
                      <a:pathLst>
                        <a:path w="21600" h="43079" fill="none" extrusionOk="0">
                          <a:moveTo>
                            <a:pt x="19545" y="43079"/>
                          </a:moveTo>
                          <a:cubicBezTo>
                            <a:pt x="8462" y="42020"/>
                            <a:pt x="0" y="32710"/>
                            <a:pt x="0" y="21577"/>
                          </a:cubicBezTo>
                          <a:cubicBezTo>
                            <a:pt x="-1" y="10038"/>
                            <a:pt x="9069" y="536"/>
                            <a:pt x="20596" y="0"/>
                          </a:cubicBezTo>
                        </a:path>
                        <a:path w="21600" h="43079" stroke="0" extrusionOk="0">
                          <a:moveTo>
                            <a:pt x="19545" y="43079"/>
                          </a:moveTo>
                          <a:cubicBezTo>
                            <a:pt x="8462" y="42020"/>
                            <a:pt x="0" y="32710"/>
                            <a:pt x="0" y="21577"/>
                          </a:cubicBezTo>
                          <a:cubicBezTo>
                            <a:pt x="-1" y="10038"/>
                            <a:pt x="9069" y="536"/>
                            <a:pt x="20596" y="0"/>
                          </a:cubicBezTo>
                          <a:lnTo>
                            <a:pt x="21600" y="21577"/>
                          </a:lnTo>
                          <a:close/>
                        </a:path>
                      </a:pathLst>
                    </a:custGeom>
                    <a:noFill/>
                    <a:ln w="12700" cap="rnd">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3" name="Freeform 68"/>
                    <p:cNvSpPr>
                      <a:spLocks noChangeAspect="1"/>
                    </p:cNvSpPr>
                    <p:nvPr/>
                  </p:nvSpPr>
                  <p:spPr bwMode="auto">
                    <a:xfrm>
                      <a:off x="2850" y="714"/>
                      <a:ext cx="304" cy="93"/>
                    </a:xfrm>
                    <a:custGeom>
                      <a:avLst/>
                      <a:gdLst>
                        <a:gd name="T0" fmla="*/ 137 w 304"/>
                        <a:gd name="T1" fmla="*/ 17 h 93"/>
                        <a:gd name="T2" fmla="*/ 104 w 304"/>
                        <a:gd name="T3" fmla="*/ 9 h 93"/>
                        <a:gd name="T4" fmla="*/ 31 w 304"/>
                        <a:gd name="T5" fmla="*/ 6 h 93"/>
                        <a:gd name="T6" fmla="*/ 0 w 304"/>
                        <a:gd name="T7" fmla="*/ 3 h 93"/>
                        <a:gd name="T8" fmla="*/ 10 w 304"/>
                        <a:gd name="T9" fmla="*/ 61 h 93"/>
                        <a:gd name="T10" fmla="*/ 36 w 304"/>
                        <a:gd name="T11" fmla="*/ 90 h 93"/>
                        <a:gd name="T12" fmla="*/ 99 w 304"/>
                        <a:gd name="T13" fmla="*/ 92 h 93"/>
                        <a:gd name="T14" fmla="*/ 117 w 304"/>
                        <a:gd name="T15" fmla="*/ 81 h 93"/>
                        <a:gd name="T16" fmla="*/ 136 w 304"/>
                        <a:gd name="T17" fmla="*/ 48 h 93"/>
                        <a:gd name="T18" fmla="*/ 157 w 304"/>
                        <a:gd name="T19" fmla="*/ 48 h 93"/>
                        <a:gd name="T20" fmla="*/ 178 w 304"/>
                        <a:gd name="T21" fmla="*/ 69 h 93"/>
                        <a:gd name="T22" fmla="*/ 199 w 304"/>
                        <a:gd name="T23" fmla="*/ 89 h 93"/>
                        <a:gd name="T24" fmla="*/ 257 w 304"/>
                        <a:gd name="T25" fmla="*/ 89 h 93"/>
                        <a:gd name="T26" fmla="*/ 287 w 304"/>
                        <a:gd name="T27" fmla="*/ 59 h 93"/>
                        <a:gd name="T28" fmla="*/ 303 w 304"/>
                        <a:gd name="T29" fmla="*/ 0 h 93"/>
                        <a:gd name="T30" fmla="*/ 262 w 304"/>
                        <a:gd name="T31" fmla="*/ 6 h 93"/>
                        <a:gd name="T32" fmla="*/ 197 w 304"/>
                        <a:gd name="T33" fmla="*/ 8 h 93"/>
                        <a:gd name="T34" fmla="*/ 157 w 304"/>
                        <a:gd name="T35" fmla="*/ 17 h 93"/>
                        <a:gd name="T36" fmla="*/ 137 w 304"/>
                        <a:gd name="T37" fmla="*/ 17 h 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
                        <a:gd name="T58" fmla="*/ 0 h 93"/>
                        <a:gd name="T59" fmla="*/ 304 w 304"/>
                        <a:gd name="T60" fmla="*/ 93 h 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 h="93">
                          <a:moveTo>
                            <a:pt x="137" y="17"/>
                          </a:moveTo>
                          <a:lnTo>
                            <a:pt x="104" y="9"/>
                          </a:lnTo>
                          <a:lnTo>
                            <a:pt x="31" y="6"/>
                          </a:lnTo>
                          <a:lnTo>
                            <a:pt x="0" y="3"/>
                          </a:lnTo>
                          <a:lnTo>
                            <a:pt x="10" y="61"/>
                          </a:lnTo>
                          <a:lnTo>
                            <a:pt x="36" y="90"/>
                          </a:lnTo>
                          <a:lnTo>
                            <a:pt x="99" y="92"/>
                          </a:lnTo>
                          <a:lnTo>
                            <a:pt x="117" y="81"/>
                          </a:lnTo>
                          <a:lnTo>
                            <a:pt x="136" y="48"/>
                          </a:lnTo>
                          <a:lnTo>
                            <a:pt x="157" y="48"/>
                          </a:lnTo>
                          <a:lnTo>
                            <a:pt x="178" y="69"/>
                          </a:lnTo>
                          <a:lnTo>
                            <a:pt x="199" y="89"/>
                          </a:lnTo>
                          <a:lnTo>
                            <a:pt x="257" y="89"/>
                          </a:lnTo>
                          <a:lnTo>
                            <a:pt x="287" y="59"/>
                          </a:lnTo>
                          <a:lnTo>
                            <a:pt x="303" y="0"/>
                          </a:lnTo>
                          <a:lnTo>
                            <a:pt x="262" y="6"/>
                          </a:lnTo>
                          <a:lnTo>
                            <a:pt x="197" y="8"/>
                          </a:lnTo>
                          <a:lnTo>
                            <a:pt x="157" y="17"/>
                          </a:lnTo>
                          <a:lnTo>
                            <a:pt x="137" y="17"/>
                          </a:lnTo>
                        </a:path>
                      </a:pathLst>
                    </a:custGeom>
                    <a:solidFill>
                      <a:schemeClr val="bg2"/>
                    </a:solidFill>
                    <a:ln w="12700" cap="rnd">
                      <a:solidFill>
                        <a:schemeClr val="tx1"/>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4" name="Oval 69"/>
                    <p:cNvSpPr>
                      <a:spLocks noChangeAspect="1" noChangeArrowheads="1"/>
                    </p:cNvSpPr>
                    <p:nvPr/>
                  </p:nvSpPr>
                  <p:spPr bwMode="auto">
                    <a:xfrm>
                      <a:off x="2886" y="735"/>
                      <a:ext cx="77" cy="50"/>
                    </a:xfrm>
                    <a:prstGeom prst="ellipse">
                      <a:avLst/>
                    </a:prstGeom>
                    <a:solidFill>
                      <a:schemeClr val="bg1"/>
                    </a:solidFill>
                    <a:ln w="12700">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5" name="Oval 70"/>
                    <p:cNvSpPr>
                      <a:spLocks noChangeAspect="1" noChangeArrowheads="1"/>
                    </p:cNvSpPr>
                    <p:nvPr/>
                  </p:nvSpPr>
                  <p:spPr bwMode="auto">
                    <a:xfrm>
                      <a:off x="2942" y="757"/>
                      <a:ext cx="22" cy="21"/>
                    </a:xfrm>
                    <a:prstGeom prst="ellipse">
                      <a:avLst/>
                    </a:prstGeom>
                    <a:solidFill>
                      <a:schemeClr val="bg2"/>
                    </a:solidFill>
                    <a:ln w="12700">
                      <a:solidFill>
                        <a:srgbClr val="3365FB"/>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6" name="Oval 71"/>
                    <p:cNvSpPr>
                      <a:spLocks noChangeAspect="1" noChangeArrowheads="1"/>
                    </p:cNvSpPr>
                    <p:nvPr/>
                  </p:nvSpPr>
                  <p:spPr bwMode="auto">
                    <a:xfrm>
                      <a:off x="3041" y="732"/>
                      <a:ext cx="76" cy="53"/>
                    </a:xfrm>
                    <a:prstGeom prst="ellipse">
                      <a:avLst/>
                    </a:prstGeom>
                    <a:solidFill>
                      <a:schemeClr val="bg1"/>
                    </a:solidFill>
                    <a:ln w="12700">
                      <a:solidFill>
                        <a:schemeClr val="tx1"/>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7" name="Oval 72"/>
                    <p:cNvSpPr>
                      <a:spLocks noChangeAspect="1" noChangeArrowheads="1"/>
                    </p:cNvSpPr>
                    <p:nvPr/>
                  </p:nvSpPr>
                  <p:spPr bwMode="auto">
                    <a:xfrm>
                      <a:off x="3088" y="755"/>
                      <a:ext cx="23" cy="22"/>
                    </a:xfrm>
                    <a:prstGeom prst="ellipse">
                      <a:avLst/>
                    </a:prstGeom>
                    <a:solidFill>
                      <a:schemeClr val="bg2"/>
                    </a:solidFill>
                    <a:ln w="12700">
                      <a:solidFill>
                        <a:srgbClr val="3365FB"/>
                      </a:solid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18" name="Freeform 73"/>
                    <p:cNvSpPr>
                      <a:spLocks noChangeAspect="1"/>
                    </p:cNvSpPr>
                    <p:nvPr/>
                  </p:nvSpPr>
                  <p:spPr bwMode="auto">
                    <a:xfrm>
                      <a:off x="2886" y="828"/>
                      <a:ext cx="215" cy="63"/>
                    </a:xfrm>
                    <a:custGeom>
                      <a:avLst/>
                      <a:gdLst>
                        <a:gd name="T0" fmla="*/ 95 w 215"/>
                        <a:gd name="T1" fmla="*/ 1 h 63"/>
                        <a:gd name="T2" fmla="*/ 54 w 215"/>
                        <a:gd name="T3" fmla="*/ 11 h 63"/>
                        <a:gd name="T4" fmla="*/ 26 w 215"/>
                        <a:gd name="T5" fmla="*/ 26 h 63"/>
                        <a:gd name="T6" fmla="*/ 17 w 215"/>
                        <a:gd name="T7" fmla="*/ 50 h 63"/>
                        <a:gd name="T8" fmla="*/ 3 w 215"/>
                        <a:gd name="T9" fmla="*/ 55 h 63"/>
                        <a:gd name="T10" fmla="*/ 0 w 215"/>
                        <a:gd name="T11" fmla="*/ 50 h 63"/>
                        <a:gd name="T12" fmla="*/ 3 w 215"/>
                        <a:gd name="T13" fmla="*/ 59 h 63"/>
                        <a:gd name="T14" fmla="*/ 19 w 215"/>
                        <a:gd name="T15" fmla="*/ 58 h 63"/>
                        <a:gd name="T16" fmla="*/ 34 w 215"/>
                        <a:gd name="T17" fmla="*/ 45 h 63"/>
                        <a:gd name="T18" fmla="*/ 50 w 215"/>
                        <a:gd name="T19" fmla="*/ 40 h 63"/>
                        <a:gd name="T20" fmla="*/ 75 w 215"/>
                        <a:gd name="T21" fmla="*/ 40 h 63"/>
                        <a:gd name="T22" fmla="*/ 103 w 215"/>
                        <a:gd name="T23" fmla="*/ 40 h 63"/>
                        <a:gd name="T24" fmla="*/ 106 w 215"/>
                        <a:gd name="T25" fmla="*/ 34 h 63"/>
                        <a:gd name="T26" fmla="*/ 114 w 215"/>
                        <a:gd name="T27" fmla="*/ 42 h 63"/>
                        <a:gd name="T28" fmla="*/ 169 w 215"/>
                        <a:gd name="T29" fmla="*/ 41 h 63"/>
                        <a:gd name="T30" fmla="*/ 186 w 215"/>
                        <a:gd name="T31" fmla="*/ 52 h 63"/>
                        <a:gd name="T32" fmla="*/ 193 w 215"/>
                        <a:gd name="T33" fmla="*/ 62 h 63"/>
                        <a:gd name="T34" fmla="*/ 209 w 215"/>
                        <a:gd name="T35" fmla="*/ 61 h 63"/>
                        <a:gd name="T36" fmla="*/ 214 w 215"/>
                        <a:gd name="T37" fmla="*/ 52 h 63"/>
                        <a:gd name="T38" fmla="*/ 205 w 215"/>
                        <a:gd name="T39" fmla="*/ 55 h 63"/>
                        <a:gd name="T40" fmla="*/ 197 w 215"/>
                        <a:gd name="T41" fmla="*/ 49 h 63"/>
                        <a:gd name="T42" fmla="*/ 190 w 215"/>
                        <a:gd name="T43" fmla="*/ 34 h 63"/>
                        <a:gd name="T44" fmla="*/ 177 w 215"/>
                        <a:gd name="T45" fmla="*/ 22 h 63"/>
                        <a:gd name="T46" fmla="*/ 163 w 215"/>
                        <a:gd name="T47" fmla="*/ 16 h 63"/>
                        <a:gd name="T48" fmla="*/ 135 w 215"/>
                        <a:gd name="T49" fmla="*/ 4 h 63"/>
                        <a:gd name="T50" fmla="*/ 111 w 215"/>
                        <a:gd name="T51" fmla="*/ 0 h 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5"/>
                        <a:gd name="T79" fmla="*/ 0 h 63"/>
                        <a:gd name="T80" fmla="*/ 215 w 215"/>
                        <a:gd name="T81" fmla="*/ 63 h 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5" h="63">
                          <a:moveTo>
                            <a:pt x="95" y="1"/>
                          </a:moveTo>
                          <a:lnTo>
                            <a:pt x="54" y="11"/>
                          </a:lnTo>
                          <a:lnTo>
                            <a:pt x="26" y="26"/>
                          </a:lnTo>
                          <a:lnTo>
                            <a:pt x="17" y="50"/>
                          </a:lnTo>
                          <a:lnTo>
                            <a:pt x="3" y="55"/>
                          </a:lnTo>
                          <a:lnTo>
                            <a:pt x="0" y="50"/>
                          </a:lnTo>
                          <a:lnTo>
                            <a:pt x="3" y="59"/>
                          </a:lnTo>
                          <a:lnTo>
                            <a:pt x="19" y="58"/>
                          </a:lnTo>
                          <a:lnTo>
                            <a:pt x="34" y="45"/>
                          </a:lnTo>
                          <a:lnTo>
                            <a:pt x="50" y="40"/>
                          </a:lnTo>
                          <a:lnTo>
                            <a:pt x="75" y="40"/>
                          </a:lnTo>
                          <a:lnTo>
                            <a:pt x="103" y="40"/>
                          </a:lnTo>
                          <a:lnTo>
                            <a:pt x="106" y="34"/>
                          </a:lnTo>
                          <a:lnTo>
                            <a:pt x="114" y="42"/>
                          </a:lnTo>
                          <a:lnTo>
                            <a:pt x="169" y="41"/>
                          </a:lnTo>
                          <a:lnTo>
                            <a:pt x="186" y="52"/>
                          </a:lnTo>
                          <a:lnTo>
                            <a:pt x="193" y="62"/>
                          </a:lnTo>
                          <a:lnTo>
                            <a:pt x="209" y="61"/>
                          </a:lnTo>
                          <a:lnTo>
                            <a:pt x="214" y="52"/>
                          </a:lnTo>
                          <a:lnTo>
                            <a:pt x="205" y="55"/>
                          </a:lnTo>
                          <a:lnTo>
                            <a:pt x="197" y="49"/>
                          </a:lnTo>
                          <a:lnTo>
                            <a:pt x="190" y="34"/>
                          </a:lnTo>
                          <a:lnTo>
                            <a:pt x="177" y="22"/>
                          </a:lnTo>
                          <a:lnTo>
                            <a:pt x="163" y="16"/>
                          </a:lnTo>
                          <a:lnTo>
                            <a:pt x="135" y="4"/>
                          </a:lnTo>
                          <a:lnTo>
                            <a:pt x="111" y="0"/>
                          </a:lnTo>
                        </a:path>
                      </a:pathLst>
                    </a:custGeom>
                    <a:solidFill>
                      <a:schemeClr val="bg2"/>
                    </a:solidFill>
                    <a:ln w="12700" cap="rnd">
                      <a:solidFill>
                        <a:schemeClr val="tx1"/>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useBgFill="1">
                  <p:nvSpPr>
                    <p:cNvPr id="83019" name="Oval 74"/>
                    <p:cNvSpPr>
                      <a:spLocks noChangeAspect="1" noChangeArrowheads="1"/>
                    </p:cNvSpPr>
                    <p:nvPr/>
                  </p:nvSpPr>
                  <p:spPr bwMode="auto">
                    <a:xfrm>
                      <a:off x="3136" y="731"/>
                      <a:ext cx="31" cy="31"/>
                    </a:xfrm>
                    <a:prstGeom prst="ellipse">
                      <a:avLst/>
                    </a:prstGeom>
                    <a:ln w="12700">
                      <a:noFill/>
                      <a:round/>
                      <a:headEnd/>
                      <a:tailEnd/>
                    </a:ln>
                  </p:spPr>
                  <p:txBody>
                    <a:bodyPr wrap="none"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20" name="Freeform 75"/>
                    <p:cNvSpPr>
                      <a:spLocks noChangeAspect="1"/>
                    </p:cNvSpPr>
                    <p:nvPr/>
                  </p:nvSpPr>
                  <p:spPr bwMode="auto">
                    <a:xfrm>
                      <a:off x="2965" y="764"/>
                      <a:ext cx="118" cy="98"/>
                    </a:xfrm>
                    <a:custGeom>
                      <a:avLst/>
                      <a:gdLst>
                        <a:gd name="T0" fmla="*/ 0 w 118"/>
                        <a:gd name="T1" fmla="*/ 39 h 98"/>
                        <a:gd name="T2" fmla="*/ 0 w 118"/>
                        <a:gd name="T3" fmla="*/ 60 h 98"/>
                        <a:gd name="T4" fmla="*/ 37 w 118"/>
                        <a:gd name="T5" fmla="*/ 65 h 98"/>
                        <a:gd name="T6" fmla="*/ 98 w 118"/>
                        <a:gd name="T7" fmla="*/ 97 h 98"/>
                        <a:gd name="T8" fmla="*/ 117 w 118"/>
                        <a:gd name="T9" fmla="*/ 90 h 98"/>
                        <a:gd name="T10" fmla="*/ 117 w 118"/>
                        <a:gd name="T11" fmla="*/ 71 h 98"/>
                        <a:gd name="T12" fmla="*/ 54 w 118"/>
                        <a:gd name="T13" fmla="*/ 0 h 98"/>
                        <a:gd name="T14" fmla="*/ 0 60000 65536"/>
                        <a:gd name="T15" fmla="*/ 0 60000 65536"/>
                        <a:gd name="T16" fmla="*/ 0 60000 65536"/>
                        <a:gd name="T17" fmla="*/ 0 60000 65536"/>
                        <a:gd name="T18" fmla="*/ 0 60000 65536"/>
                        <a:gd name="T19" fmla="*/ 0 60000 65536"/>
                        <a:gd name="T20" fmla="*/ 0 60000 65536"/>
                        <a:gd name="T21" fmla="*/ 0 w 118"/>
                        <a:gd name="T22" fmla="*/ 0 h 98"/>
                        <a:gd name="T23" fmla="*/ 118 w 11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 h="98">
                          <a:moveTo>
                            <a:pt x="0" y="39"/>
                          </a:moveTo>
                          <a:lnTo>
                            <a:pt x="0" y="60"/>
                          </a:lnTo>
                          <a:lnTo>
                            <a:pt x="37" y="65"/>
                          </a:lnTo>
                          <a:lnTo>
                            <a:pt x="98" y="97"/>
                          </a:lnTo>
                          <a:lnTo>
                            <a:pt x="117" y="90"/>
                          </a:lnTo>
                          <a:lnTo>
                            <a:pt x="117" y="71"/>
                          </a:lnTo>
                          <a:lnTo>
                            <a:pt x="54" y="0"/>
                          </a:lnTo>
                        </a:path>
                      </a:pathLst>
                    </a:custGeom>
                    <a:solidFill>
                      <a:srgbClr val="FFBF5F"/>
                    </a:solidFill>
                    <a:ln w="12700" cap="rnd">
                      <a:solidFill>
                        <a:schemeClr val="bg2"/>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grpSp>
          </p:grpSp>
          <p:pic>
            <p:nvPicPr>
              <p:cNvPr id="83021" name="Picture 76"/>
              <p:cNvPicPr>
                <a:picLocks noChangeArrowheads="1"/>
              </p:cNvPicPr>
              <p:nvPr/>
            </p:nvPicPr>
            <p:blipFill>
              <a:blip r:embed="rId11" cstate="print"/>
              <a:srcRect/>
              <a:stretch>
                <a:fillRect/>
              </a:stretch>
            </p:blipFill>
            <p:spPr bwMode="auto">
              <a:xfrm>
                <a:off x="385" y="2160"/>
                <a:ext cx="272" cy="363"/>
              </a:xfrm>
              <a:prstGeom prst="rect">
                <a:avLst/>
              </a:prstGeom>
              <a:noFill/>
              <a:ln w="12700">
                <a:noFill/>
                <a:miter lim="800000"/>
                <a:headEnd/>
                <a:tailEnd/>
              </a:ln>
            </p:spPr>
          </p:pic>
        </p:grpSp>
        <p:sp>
          <p:nvSpPr>
            <p:cNvPr id="83022" name="Rectangle 77"/>
            <p:cNvSpPr>
              <a:spLocks noChangeArrowheads="1"/>
            </p:cNvSpPr>
            <p:nvPr/>
          </p:nvSpPr>
          <p:spPr bwMode="auto">
            <a:xfrm>
              <a:off x="204" y="1861"/>
              <a:ext cx="680" cy="337"/>
            </a:xfrm>
            <a:prstGeom prst="rect">
              <a:avLst/>
            </a:prstGeom>
            <a:noFill/>
            <a:ln w="12700" algn="ctr">
              <a:noFill/>
              <a:miter lim="800000"/>
              <a:headEnd/>
              <a:tailEnd/>
            </a:ln>
          </p:spPr>
          <p:txBody>
            <a:bodyPr lIns="91422" tIns="0" rIns="91422" bIns="45711">
              <a:spAutoFit/>
            </a:bodyPr>
            <a:lstStyle/>
            <a:p>
              <a:pPr algn="ctr" defTabSz="914400"/>
              <a:r>
                <a:rPr kumimoji="1" lang="en-US" altLang="zh-CN" sz="1600" b="1">
                  <a:solidFill>
                    <a:schemeClr val="tx1"/>
                  </a:solidFill>
                  <a:latin typeface="Arial" pitchFamily="34" charset="0"/>
                  <a:ea typeface="黑体" pitchFamily="49" charset="-122"/>
                </a:rPr>
                <a:t>Hacker</a:t>
              </a:r>
            </a:p>
            <a:p>
              <a:pPr algn="ctr" defTabSz="914400"/>
              <a:r>
                <a:rPr kumimoji="1" lang="en-US" altLang="zh-CN" sz="1600" b="1">
                  <a:solidFill>
                    <a:schemeClr val="tx1"/>
                  </a:solidFill>
                  <a:latin typeface="Arial" pitchFamily="34" charset="0"/>
                  <a:ea typeface="黑体" pitchFamily="49" charset="-122"/>
                </a:rPr>
                <a:t>(</a:t>
              </a:r>
              <a:r>
                <a:rPr kumimoji="1" lang="zh-CN" altLang="en-US" sz="1600" b="1">
                  <a:solidFill>
                    <a:schemeClr val="tx1"/>
                  </a:solidFill>
                  <a:latin typeface="Arial" pitchFamily="34" charset="0"/>
                  <a:ea typeface="黑体" pitchFamily="49" charset="-122"/>
                </a:rPr>
                <a:t>黑客</a:t>
              </a:r>
              <a:r>
                <a:rPr kumimoji="1" lang="en-US" altLang="zh-CN" sz="1600" b="1">
                  <a:solidFill>
                    <a:schemeClr val="tx1"/>
                  </a:solidFill>
                  <a:latin typeface="Arial" pitchFamily="34" charset="0"/>
                  <a:ea typeface="黑体" pitchFamily="49" charset="-122"/>
                </a:rPr>
                <a:t>)</a:t>
              </a:r>
            </a:p>
          </p:txBody>
        </p:sp>
      </p:grpSp>
      <p:grpSp>
        <p:nvGrpSpPr>
          <p:cNvPr id="15" name="Group 78"/>
          <p:cNvGrpSpPr>
            <a:grpSpLocks/>
          </p:cNvGrpSpPr>
          <p:nvPr/>
        </p:nvGrpSpPr>
        <p:grpSpPr bwMode="auto">
          <a:xfrm>
            <a:off x="7759700" y="3171825"/>
            <a:ext cx="1254125" cy="1514475"/>
            <a:chOff x="4921" y="1797"/>
            <a:chExt cx="790" cy="954"/>
          </a:xfrm>
        </p:grpSpPr>
        <p:pic>
          <p:nvPicPr>
            <p:cNvPr id="83024" name="Picture 79" descr="MCj03125640000[1]"/>
            <p:cNvPicPr>
              <a:picLocks noChangeAspect="1" noChangeArrowheads="1"/>
            </p:cNvPicPr>
            <p:nvPr/>
          </p:nvPicPr>
          <p:blipFill>
            <a:blip r:embed="rId12" cstate="print"/>
            <a:srcRect/>
            <a:stretch>
              <a:fillRect/>
            </a:stretch>
          </p:blipFill>
          <p:spPr bwMode="auto">
            <a:xfrm>
              <a:off x="5420" y="2205"/>
              <a:ext cx="291" cy="164"/>
            </a:xfrm>
            <a:prstGeom prst="rect">
              <a:avLst/>
            </a:prstGeom>
            <a:noFill/>
            <a:ln w="9525">
              <a:noFill/>
              <a:miter lim="800000"/>
              <a:headEnd/>
              <a:tailEnd/>
            </a:ln>
          </p:spPr>
        </p:pic>
        <p:grpSp>
          <p:nvGrpSpPr>
            <p:cNvPr id="16" name="Group 80"/>
            <p:cNvGrpSpPr>
              <a:grpSpLocks/>
            </p:cNvGrpSpPr>
            <p:nvPr/>
          </p:nvGrpSpPr>
          <p:grpSpPr bwMode="auto">
            <a:xfrm>
              <a:off x="5329" y="2387"/>
              <a:ext cx="295" cy="364"/>
              <a:chOff x="2085" y="1007"/>
              <a:chExt cx="623" cy="762"/>
            </a:xfrm>
          </p:grpSpPr>
          <p:sp>
            <p:nvSpPr>
              <p:cNvPr id="83026" name="Rectangle 81"/>
              <p:cNvSpPr>
                <a:spLocks noChangeArrowheads="1"/>
              </p:cNvSpPr>
              <p:nvPr/>
            </p:nvSpPr>
            <p:spPr bwMode="auto">
              <a:xfrm>
                <a:off x="2109" y="1060"/>
                <a:ext cx="541" cy="701"/>
              </a:xfrm>
              <a:prstGeom prst="rect">
                <a:avLst/>
              </a:prstGeom>
              <a:solidFill>
                <a:srgbClr val="B7B79D"/>
              </a:solidFill>
              <a:ln w="9525">
                <a:noFill/>
                <a:miter lim="800000"/>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27" name="Rectangle 82"/>
              <p:cNvSpPr>
                <a:spLocks noChangeArrowheads="1"/>
              </p:cNvSpPr>
              <p:nvPr/>
            </p:nvSpPr>
            <p:spPr bwMode="auto">
              <a:xfrm>
                <a:off x="2088" y="1067"/>
                <a:ext cx="536" cy="701"/>
              </a:xfrm>
              <a:prstGeom prst="rect">
                <a:avLst/>
              </a:prstGeom>
              <a:solidFill>
                <a:srgbClr val="B7B79D"/>
              </a:solidFill>
              <a:ln w="11113">
                <a:solidFill>
                  <a:srgbClr val="494936"/>
                </a:solidFill>
                <a:miter lim="800000"/>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28" name="Freeform 83"/>
              <p:cNvSpPr>
                <a:spLocks/>
              </p:cNvSpPr>
              <p:nvPr/>
            </p:nvSpPr>
            <p:spPr bwMode="auto">
              <a:xfrm>
                <a:off x="2093" y="1011"/>
                <a:ext cx="615" cy="57"/>
              </a:xfrm>
              <a:custGeom>
                <a:avLst/>
                <a:gdLst>
                  <a:gd name="T0" fmla="*/ 0 w 1232"/>
                  <a:gd name="T1" fmla="*/ 113 h 113"/>
                  <a:gd name="T2" fmla="*/ 148 w 1232"/>
                  <a:gd name="T3" fmla="*/ 0 h 113"/>
                  <a:gd name="T4" fmla="*/ 1232 w 1232"/>
                  <a:gd name="T5" fmla="*/ 0 h 113"/>
                  <a:gd name="T6" fmla="*/ 1084 w 1232"/>
                  <a:gd name="T7" fmla="*/ 113 h 113"/>
                  <a:gd name="T8" fmla="*/ 0 w 1232"/>
                  <a:gd name="T9" fmla="*/ 113 h 113"/>
                  <a:gd name="T10" fmla="*/ 0 60000 65536"/>
                  <a:gd name="T11" fmla="*/ 0 60000 65536"/>
                  <a:gd name="T12" fmla="*/ 0 60000 65536"/>
                  <a:gd name="T13" fmla="*/ 0 60000 65536"/>
                  <a:gd name="T14" fmla="*/ 0 60000 65536"/>
                  <a:gd name="T15" fmla="*/ 0 w 1232"/>
                  <a:gd name="T16" fmla="*/ 0 h 113"/>
                  <a:gd name="T17" fmla="*/ 1232 w 1232"/>
                  <a:gd name="T18" fmla="*/ 113 h 113"/>
                </a:gdLst>
                <a:ahLst/>
                <a:cxnLst>
                  <a:cxn ang="T10">
                    <a:pos x="T0" y="T1"/>
                  </a:cxn>
                  <a:cxn ang="T11">
                    <a:pos x="T2" y="T3"/>
                  </a:cxn>
                  <a:cxn ang="T12">
                    <a:pos x="T4" y="T5"/>
                  </a:cxn>
                  <a:cxn ang="T13">
                    <a:pos x="T6" y="T7"/>
                  </a:cxn>
                  <a:cxn ang="T14">
                    <a:pos x="T8" y="T9"/>
                  </a:cxn>
                </a:cxnLst>
                <a:rect l="T15" t="T16" r="T17" b="T18"/>
                <a:pathLst>
                  <a:path w="1232" h="113">
                    <a:moveTo>
                      <a:pt x="0" y="113"/>
                    </a:moveTo>
                    <a:lnTo>
                      <a:pt x="148" y="0"/>
                    </a:lnTo>
                    <a:lnTo>
                      <a:pt x="1232" y="0"/>
                    </a:lnTo>
                    <a:lnTo>
                      <a:pt x="1084" y="113"/>
                    </a:lnTo>
                    <a:lnTo>
                      <a:pt x="0" y="113"/>
                    </a:lnTo>
                    <a:close/>
                  </a:path>
                </a:pathLst>
              </a:custGeom>
              <a:solidFill>
                <a:srgbClr val="C9C9B6"/>
              </a:solidFill>
              <a:ln w="9525">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29" name="Freeform 84"/>
              <p:cNvSpPr>
                <a:spLocks/>
              </p:cNvSpPr>
              <p:nvPr/>
            </p:nvSpPr>
            <p:spPr bwMode="auto">
              <a:xfrm>
                <a:off x="2085" y="1009"/>
                <a:ext cx="615" cy="57"/>
              </a:xfrm>
              <a:custGeom>
                <a:avLst/>
                <a:gdLst>
                  <a:gd name="T0" fmla="*/ 0 w 1232"/>
                  <a:gd name="T1" fmla="*/ 113 h 113"/>
                  <a:gd name="T2" fmla="*/ 148 w 1232"/>
                  <a:gd name="T3" fmla="*/ 0 h 113"/>
                  <a:gd name="T4" fmla="*/ 1232 w 1232"/>
                  <a:gd name="T5" fmla="*/ 0 h 113"/>
                  <a:gd name="T6" fmla="*/ 1084 w 1232"/>
                  <a:gd name="T7" fmla="*/ 113 h 113"/>
                  <a:gd name="T8" fmla="*/ 0 w 1232"/>
                  <a:gd name="T9" fmla="*/ 113 h 113"/>
                  <a:gd name="T10" fmla="*/ 0 60000 65536"/>
                  <a:gd name="T11" fmla="*/ 0 60000 65536"/>
                  <a:gd name="T12" fmla="*/ 0 60000 65536"/>
                  <a:gd name="T13" fmla="*/ 0 60000 65536"/>
                  <a:gd name="T14" fmla="*/ 0 60000 65536"/>
                  <a:gd name="T15" fmla="*/ 0 w 1232"/>
                  <a:gd name="T16" fmla="*/ 0 h 113"/>
                  <a:gd name="T17" fmla="*/ 1232 w 1232"/>
                  <a:gd name="T18" fmla="*/ 113 h 113"/>
                </a:gdLst>
                <a:ahLst/>
                <a:cxnLst>
                  <a:cxn ang="T10">
                    <a:pos x="T0" y="T1"/>
                  </a:cxn>
                  <a:cxn ang="T11">
                    <a:pos x="T2" y="T3"/>
                  </a:cxn>
                  <a:cxn ang="T12">
                    <a:pos x="T4" y="T5"/>
                  </a:cxn>
                  <a:cxn ang="T13">
                    <a:pos x="T6" y="T7"/>
                  </a:cxn>
                  <a:cxn ang="T14">
                    <a:pos x="T8" y="T9"/>
                  </a:cxn>
                </a:cxnLst>
                <a:rect l="T15" t="T16" r="T17" b="T18"/>
                <a:pathLst>
                  <a:path w="1232" h="113">
                    <a:moveTo>
                      <a:pt x="0" y="113"/>
                    </a:moveTo>
                    <a:lnTo>
                      <a:pt x="148" y="0"/>
                    </a:lnTo>
                    <a:lnTo>
                      <a:pt x="1232" y="0"/>
                    </a:lnTo>
                    <a:lnTo>
                      <a:pt x="1084" y="113"/>
                    </a:lnTo>
                    <a:lnTo>
                      <a:pt x="0" y="113"/>
                    </a:lnTo>
                    <a:close/>
                  </a:path>
                </a:pathLst>
              </a:custGeom>
              <a:solidFill>
                <a:srgbClr val="C9C9B6"/>
              </a:solidFill>
              <a:ln w="11113">
                <a:solidFill>
                  <a:srgbClr val="494936"/>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30" name="Rectangle 85"/>
              <p:cNvSpPr>
                <a:spLocks noChangeArrowheads="1"/>
              </p:cNvSpPr>
              <p:nvPr/>
            </p:nvSpPr>
            <p:spPr bwMode="auto">
              <a:xfrm>
                <a:off x="2145" y="1126"/>
                <a:ext cx="243" cy="86"/>
              </a:xfrm>
              <a:prstGeom prst="rect">
                <a:avLst/>
              </a:prstGeom>
              <a:solidFill>
                <a:srgbClr val="C9C9B6"/>
              </a:solidFill>
              <a:ln w="11113">
                <a:solidFill>
                  <a:srgbClr val="626248"/>
                </a:solidFill>
                <a:miter lim="800000"/>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31" name="Line 86"/>
              <p:cNvSpPr>
                <a:spLocks noChangeShapeType="1"/>
              </p:cNvSpPr>
              <p:nvPr/>
            </p:nvSpPr>
            <p:spPr bwMode="auto">
              <a:xfrm>
                <a:off x="2176" y="1169"/>
                <a:ext cx="169" cy="1"/>
              </a:xfrm>
              <a:prstGeom prst="line">
                <a:avLst/>
              </a:prstGeom>
              <a:noFill/>
              <a:ln w="20638">
                <a:solidFill>
                  <a:srgbClr val="EDEDE7"/>
                </a:solidFill>
                <a:round/>
                <a:headEnd/>
                <a:tailEnd/>
              </a:ln>
            </p:spPr>
            <p:txBody>
              <a:bodyPr/>
              <a:lstStyle/>
              <a:p>
                <a:endParaRPr lang="zh-CN" altLang="en-US"/>
              </a:p>
            </p:txBody>
          </p:sp>
          <p:sp>
            <p:nvSpPr>
              <p:cNvPr id="83032" name="Freeform 87"/>
              <p:cNvSpPr>
                <a:spLocks/>
              </p:cNvSpPr>
              <p:nvPr/>
            </p:nvSpPr>
            <p:spPr bwMode="auto">
              <a:xfrm>
                <a:off x="2628" y="1007"/>
                <a:ext cx="74" cy="758"/>
              </a:xfrm>
              <a:custGeom>
                <a:avLst/>
                <a:gdLst>
                  <a:gd name="T0" fmla="*/ 0 w 148"/>
                  <a:gd name="T1" fmla="*/ 1516 h 1516"/>
                  <a:gd name="T2" fmla="*/ 148 w 148"/>
                  <a:gd name="T3" fmla="*/ 1403 h 1516"/>
                  <a:gd name="T4" fmla="*/ 148 w 148"/>
                  <a:gd name="T5" fmla="*/ 0 h 1516"/>
                  <a:gd name="T6" fmla="*/ 0 w 148"/>
                  <a:gd name="T7" fmla="*/ 113 h 1516"/>
                  <a:gd name="T8" fmla="*/ 0 w 148"/>
                  <a:gd name="T9" fmla="*/ 1516 h 1516"/>
                  <a:gd name="T10" fmla="*/ 0 60000 65536"/>
                  <a:gd name="T11" fmla="*/ 0 60000 65536"/>
                  <a:gd name="T12" fmla="*/ 0 60000 65536"/>
                  <a:gd name="T13" fmla="*/ 0 60000 65536"/>
                  <a:gd name="T14" fmla="*/ 0 60000 65536"/>
                  <a:gd name="T15" fmla="*/ 0 w 148"/>
                  <a:gd name="T16" fmla="*/ 0 h 1516"/>
                  <a:gd name="T17" fmla="*/ 148 w 148"/>
                  <a:gd name="T18" fmla="*/ 1516 h 1516"/>
                </a:gdLst>
                <a:ahLst/>
                <a:cxnLst>
                  <a:cxn ang="T10">
                    <a:pos x="T0" y="T1"/>
                  </a:cxn>
                  <a:cxn ang="T11">
                    <a:pos x="T2" y="T3"/>
                  </a:cxn>
                  <a:cxn ang="T12">
                    <a:pos x="T4" y="T5"/>
                  </a:cxn>
                  <a:cxn ang="T13">
                    <a:pos x="T6" y="T7"/>
                  </a:cxn>
                  <a:cxn ang="T14">
                    <a:pos x="T8" y="T9"/>
                  </a:cxn>
                </a:cxnLst>
                <a:rect l="T15" t="T16" r="T17" b="T18"/>
                <a:pathLst>
                  <a:path w="148" h="1516">
                    <a:moveTo>
                      <a:pt x="0" y="1516"/>
                    </a:moveTo>
                    <a:lnTo>
                      <a:pt x="148" y="1403"/>
                    </a:lnTo>
                    <a:lnTo>
                      <a:pt x="148" y="0"/>
                    </a:lnTo>
                    <a:lnTo>
                      <a:pt x="0" y="113"/>
                    </a:lnTo>
                    <a:lnTo>
                      <a:pt x="0" y="1516"/>
                    </a:lnTo>
                    <a:close/>
                  </a:path>
                </a:pathLst>
              </a:custGeom>
              <a:solidFill>
                <a:srgbClr val="7A7A5A"/>
              </a:solidFill>
              <a:ln w="9525">
                <a:no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33" name="Freeform 88"/>
              <p:cNvSpPr>
                <a:spLocks/>
              </p:cNvSpPr>
              <p:nvPr/>
            </p:nvSpPr>
            <p:spPr bwMode="auto">
              <a:xfrm>
                <a:off x="2627" y="1011"/>
                <a:ext cx="74" cy="758"/>
              </a:xfrm>
              <a:custGeom>
                <a:avLst/>
                <a:gdLst>
                  <a:gd name="T0" fmla="*/ 0 w 148"/>
                  <a:gd name="T1" fmla="*/ 1516 h 1516"/>
                  <a:gd name="T2" fmla="*/ 148 w 148"/>
                  <a:gd name="T3" fmla="*/ 1403 h 1516"/>
                  <a:gd name="T4" fmla="*/ 148 w 148"/>
                  <a:gd name="T5" fmla="*/ 0 h 1516"/>
                  <a:gd name="T6" fmla="*/ 0 w 148"/>
                  <a:gd name="T7" fmla="*/ 113 h 1516"/>
                  <a:gd name="T8" fmla="*/ 0 w 148"/>
                  <a:gd name="T9" fmla="*/ 1516 h 1516"/>
                  <a:gd name="T10" fmla="*/ 0 60000 65536"/>
                  <a:gd name="T11" fmla="*/ 0 60000 65536"/>
                  <a:gd name="T12" fmla="*/ 0 60000 65536"/>
                  <a:gd name="T13" fmla="*/ 0 60000 65536"/>
                  <a:gd name="T14" fmla="*/ 0 60000 65536"/>
                  <a:gd name="T15" fmla="*/ 0 w 148"/>
                  <a:gd name="T16" fmla="*/ 0 h 1516"/>
                  <a:gd name="T17" fmla="*/ 148 w 148"/>
                  <a:gd name="T18" fmla="*/ 1516 h 1516"/>
                </a:gdLst>
                <a:ahLst/>
                <a:cxnLst>
                  <a:cxn ang="T10">
                    <a:pos x="T0" y="T1"/>
                  </a:cxn>
                  <a:cxn ang="T11">
                    <a:pos x="T2" y="T3"/>
                  </a:cxn>
                  <a:cxn ang="T12">
                    <a:pos x="T4" y="T5"/>
                  </a:cxn>
                  <a:cxn ang="T13">
                    <a:pos x="T6" y="T7"/>
                  </a:cxn>
                  <a:cxn ang="T14">
                    <a:pos x="T8" y="T9"/>
                  </a:cxn>
                </a:cxnLst>
                <a:rect l="T15" t="T16" r="T17" b="T18"/>
                <a:pathLst>
                  <a:path w="148" h="1516">
                    <a:moveTo>
                      <a:pt x="0" y="1516"/>
                    </a:moveTo>
                    <a:lnTo>
                      <a:pt x="148" y="1403"/>
                    </a:lnTo>
                    <a:lnTo>
                      <a:pt x="148" y="0"/>
                    </a:lnTo>
                    <a:lnTo>
                      <a:pt x="0" y="113"/>
                    </a:lnTo>
                    <a:lnTo>
                      <a:pt x="0" y="1516"/>
                    </a:lnTo>
                    <a:close/>
                  </a:path>
                </a:pathLst>
              </a:custGeom>
              <a:solidFill>
                <a:srgbClr val="7A7A5A"/>
              </a:solidFill>
              <a:ln w="11113">
                <a:solidFill>
                  <a:srgbClr val="494936"/>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3034" name="Line 89"/>
              <p:cNvSpPr>
                <a:spLocks noChangeShapeType="1"/>
              </p:cNvSpPr>
              <p:nvPr/>
            </p:nvSpPr>
            <p:spPr bwMode="auto">
              <a:xfrm>
                <a:off x="2093" y="1741"/>
                <a:ext cx="530" cy="1"/>
              </a:xfrm>
              <a:prstGeom prst="line">
                <a:avLst/>
              </a:prstGeom>
              <a:noFill/>
              <a:ln w="20638">
                <a:solidFill>
                  <a:srgbClr val="EDEDE7"/>
                </a:solidFill>
                <a:round/>
                <a:headEnd/>
                <a:tailEnd/>
              </a:ln>
            </p:spPr>
            <p:txBody>
              <a:bodyPr/>
              <a:lstStyle/>
              <a:p>
                <a:endParaRPr lang="zh-CN" altLang="en-US"/>
              </a:p>
            </p:txBody>
          </p:sp>
          <p:sp>
            <p:nvSpPr>
              <p:cNvPr id="83035" name="Line 90"/>
              <p:cNvSpPr>
                <a:spLocks noChangeShapeType="1"/>
              </p:cNvSpPr>
              <p:nvPr/>
            </p:nvSpPr>
            <p:spPr bwMode="auto">
              <a:xfrm>
                <a:off x="2095" y="1364"/>
                <a:ext cx="530" cy="1"/>
              </a:xfrm>
              <a:prstGeom prst="line">
                <a:avLst/>
              </a:prstGeom>
              <a:noFill/>
              <a:ln w="20638">
                <a:solidFill>
                  <a:srgbClr val="EDEDE7"/>
                </a:solidFill>
                <a:round/>
                <a:headEnd/>
                <a:tailEnd/>
              </a:ln>
            </p:spPr>
            <p:txBody>
              <a:bodyPr/>
              <a:lstStyle/>
              <a:p>
                <a:endParaRPr lang="zh-CN" altLang="en-US"/>
              </a:p>
            </p:txBody>
          </p:sp>
          <p:sp>
            <p:nvSpPr>
              <p:cNvPr id="83036" name="Line 91"/>
              <p:cNvSpPr>
                <a:spLocks noChangeShapeType="1"/>
              </p:cNvSpPr>
              <p:nvPr/>
            </p:nvSpPr>
            <p:spPr bwMode="auto">
              <a:xfrm>
                <a:off x="2087" y="1736"/>
                <a:ext cx="536" cy="1"/>
              </a:xfrm>
              <a:prstGeom prst="line">
                <a:avLst/>
              </a:prstGeom>
              <a:noFill/>
              <a:ln w="20638">
                <a:solidFill>
                  <a:srgbClr val="494936"/>
                </a:solidFill>
                <a:round/>
                <a:headEnd/>
                <a:tailEnd/>
              </a:ln>
            </p:spPr>
            <p:txBody>
              <a:bodyPr/>
              <a:lstStyle/>
              <a:p>
                <a:endParaRPr lang="zh-CN" altLang="en-US"/>
              </a:p>
            </p:txBody>
          </p:sp>
          <p:sp>
            <p:nvSpPr>
              <p:cNvPr id="83037" name="Line 92"/>
              <p:cNvSpPr>
                <a:spLocks noChangeShapeType="1"/>
              </p:cNvSpPr>
              <p:nvPr/>
            </p:nvSpPr>
            <p:spPr bwMode="auto">
              <a:xfrm>
                <a:off x="2089" y="1359"/>
                <a:ext cx="536" cy="1"/>
              </a:xfrm>
              <a:prstGeom prst="line">
                <a:avLst/>
              </a:prstGeom>
              <a:noFill/>
              <a:ln w="20638">
                <a:solidFill>
                  <a:srgbClr val="494936"/>
                </a:solidFill>
                <a:round/>
                <a:headEnd/>
                <a:tailEnd/>
              </a:ln>
            </p:spPr>
            <p:txBody>
              <a:bodyPr/>
              <a:lstStyle/>
              <a:p>
                <a:endParaRPr lang="zh-CN" altLang="en-US"/>
              </a:p>
            </p:txBody>
          </p:sp>
          <p:sp>
            <p:nvSpPr>
              <p:cNvPr id="83038" name="Freeform 93"/>
              <p:cNvSpPr>
                <a:spLocks/>
              </p:cNvSpPr>
              <p:nvPr/>
            </p:nvSpPr>
            <p:spPr bwMode="auto">
              <a:xfrm>
                <a:off x="2142" y="1123"/>
                <a:ext cx="242" cy="87"/>
              </a:xfrm>
              <a:custGeom>
                <a:avLst/>
                <a:gdLst>
                  <a:gd name="T0" fmla="*/ 0 w 483"/>
                  <a:gd name="T1" fmla="*/ 175 h 175"/>
                  <a:gd name="T2" fmla="*/ 0 w 483"/>
                  <a:gd name="T3" fmla="*/ 0 h 175"/>
                  <a:gd name="T4" fmla="*/ 483 w 483"/>
                  <a:gd name="T5" fmla="*/ 0 h 175"/>
                  <a:gd name="T6" fmla="*/ 0 60000 65536"/>
                  <a:gd name="T7" fmla="*/ 0 60000 65536"/>
                  <a:gd name="T8" fmla="*/ 0 60000 65536"/>
                  <a:gd name="T9" fmla="*/ 0 w 483"/>
                  <a:gd name="T10" fmla="*/ 0 h 175"/>
                  <a:gd name="T11" fmla="*/ 483 w 483"/>
                  <a:gd name="T12" fmla="*/ 175 h 175"/>
                </a:gdLst>
                <a:ahLst/>
                <a:cxnLst>
                  <a:cxn ang="T6">
                    <a:pos x="T0" y="T1"/>
                  </a:cxn>
                  <a:cxn ang="T7">
                    <a:pos x="T2" y="T3"/>
                  </a:cxn>
                  <a:cxn ang="T8">
                    <a:pos x="T4" y="T5"/>
                  </a:cxn>
                </a:cxnLst>
                <a:rect l="T9" t="T10" r="T11" b="T12"/>
                <a:pathLst>
                  <a:path w="483" h="175">
                    <a:moveTo>
                      <a:pt x="0" y="175"/>
                    </a:moveTo>
                    <a:lnTo>
                      <a:pt x="0" y="0"/>
                    </a:lnTo>
                    <a:lnTo>
                      <a:pt x="483" y="0"/>
                    </a:lnTo>
                  </a:path>
                </a:pathLst>
              </a:custGeom>
              <a:noFill/>
              <a:ln w="11113">
                <a:solidFill>
                  <a:srgbClr val="EDEDE7"/>
                </a:solidFill>
                <a:round/>
                <a:headEnd/>
                <a:tailEnd/>
              </a:ln>
            </p:spPr>
            <p:txBody>
              <a:bodyP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grpSp>
        <p:pic>
          <p:nvPicPr>
            <p:cNvPr id="83039" name="Picture 94" descr="BD05502_"/>
            <p:cNvPicPr>
              <a:picLocks noChangeAspect="1" noChangeArrowheads="1"/>
            </p:cNvPicPr>
            <p:nvPr/>
          </p:nvPicPr>
          <p:blipFill>
            <a:blip r:embed="rId13" cstate="print"/>
            <a:srcRect/>
            <a:stretch>
              <a:fillRect/>
            </a:stretch>
          </p:blipFill>
          <p:spPr bwMode="auto">
            <a:xfrm>
              <a:off x="4921" y="1797"/>
              <a:ext cx="594" cy="538"/>
            </a:xfrm>
            <a:prstGeom prst="rect">
              <a:avLst/>
            </a:prstGeom>
            <a:noFill/>
            <a:ln w="9525">
              <a:noFill/>
              <a:miter lim="800000"/>
              <a:headEnd/>
              <a:tailEnd/>
            </a:ln>
          </p:spPr>
        </p:pic>
        <p:pic>
          <p:nvPicPr>
            <p:cNvPr id="83040" name="Picture 95" descr="MCj04315900000[1]"/>
            <p:cNvPicPr>
              <a:picLocks noChangeAspect="1" noChangeArrowheads="1"/>
            </p:cNvPicPr>
            <p:nvPr/>
          </p:nvPicPr>
          <p:blipFill>
            <a:blip r:embed="rId14" cstate="print"/>
            <a:srcRect/>
            <a:stretch>
              <a:fillRect/>
            </a:stretch>
          </p:blipFill>
          <p:spPr bwMode="auto">
            <a:xfrm>
              <a:off x="4921" y="2296"/>
              <a:ext cx="440" cy="440"/>
            </a:xfrm>
            <a:prstGeom prst="rect">
              <a:avLst/>
            </a:prstGeom>
            <a:noFill/>
            <a:ln w="9525">
              <a:noFill/>
              <a:miter lim="800000"/>
              <a:headEnd/>
              <a:tailEnd/>
            </a:ln>
          </p:spPr>
        </p:pic>
      </p:grpSp>
      <p:sp>
        <p:nvSpPr>
          <p:cNvPr id="852064" name="AutoShape 96"/>
          <p:cNvSpPr>
            <a:spLocks noChangeArrowheads="1"/>
          </p:cNvSpPr>
          <p:nvPr/>
        </p:nvSpPr>
        <p:spPr bwMode="auto">
          <a:xfrm>
            <a:off x="7975600" y="3646488"/>
            <a:ext cx="920750" cy="647700"/>
          </a:xfrm>
          <a:custGeom>
            <a:avLst/>
            <a:gdLst>
              <a:gd name="T0" fmla="*/ 460375 w 21600"/>
              <a:gd name="T1" fmla="*/ 0 h 21600"/>
              <a:gd name="T2" fmla="*/ 134830 w 21600"/>
              <a:gd name="T3" fmla="*/ 94846 h 21600"/>
              <a:gd name="T4" fmla="*/ 0 w 21600"/>
              <a:gd name="T5" fmla="*/ 323850 h 21600"/>
              <a:gd name="T6" fmla="*/ 134830 w 21600"/>
              <a:gd name="T7" fmla="*/ 552854 h 21600"/>
              <a:gd name="T8" fmla="*/ 460375 w 21600"/>
              <a:gd name="T9" fmla="*/ 647700 h 21600"/>
              <a:gd name="T10" fmla="*/ 785920 w 21600"/>
              <a:gd name="T11" fmla="*/ 552854 h 21600"/>
              <a:gd name="T12" fmla="*/ 920750 w 21600"/>
              <a:gd name="T13" fmla="*/ 323850 h 21600"/>
              <a:gd name="T14" fmla="*/ 785920 w 21600"/>
              <a:gd name="T15" fmla="*/ 948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lgn="ctr">
            <a:solidFill>
              <a:schemeClr val="tx1"/>
            </a:solidFill>
            <a:miter lim="800000"/>
            <a:headEnd/>
            <a:tailEnd/>
          </a:ln>
        </p:spPr>
        <p:txBody>
          <a:bodyPr wrap="none" lIns="73025" tIns="36512" rIns="73025" bIns="36512" anchor="ctr"/>
          <a:lstStyle/>
          <a:p>
            <a:pPr algn="just" defTabSz="914400">
              <a:spcBef>
                <a:spcPct val="20000"/>
              </a:spcBef>
              <a:buSzPct val="90000"/>
              <a:buFont typeface="Wingdings" pitchFamily="2" charset="2"/>
              <a:buChar char="v"/>
            </a:pPr>
            <a:endParaRPr lang="zh-CN" altLang="en-US" sz="2400" b="1">
              <a:solidFill>
                <a:srgbClr val="000099"/>
              </a:solidFill>
              <a:latin typeface="隶书" pitchFamily="49" charset="-122"/>
              <a:ea typeface="隶书" pitchFamily="49" charset="-122"/>
            </a:endParaRPr>
          </a:p>
        </p:txBody>
      </p:sp>
      <p:sp>
        <p:nvSpPr>
          <p:cNvPr id="852065" name="Line 97"/>
          <p:cNvSpPr>
            <a:spLocks noChangeShapeType="1"/>
          </p:cNvSpPr>
          <p:nvPr/>
        </p:nvSpPr>
        <p:spPr bwMode="auto">
          <a:xfrm>
            <a:off x="1568450" y="4252913"/>
            <a:ext cx="215900" cy="0"/>
          </a:xfrm>
          <a:prstGeom prst="line">
            <a:avLst/>
          </a:prstGeom>
          <a:noFill/>
          <a:ln w="38100">
            <a:solidFill>
              <a:schemeClr val="accent2"/>
            </a:solidFill>
            <a:round/>
            <a:headEnd/>
            <a:tailEnd type="triangle" w="med" len="med"/>
          </a:ln>
        </p:spPr>
        <p:txBody>
          <a:bodyPr tIns="0">
            <a:spAutoFit/>
          </a:bodyPr>
          <a:lstStyle/>
          <a:p>
            <a:endParaRPr lang="zh-CN" altLang="en-US"/>
          </a:p>
        </p:txBody>
      </p:sp>
      <p:grpSp>
        <p:nvGrpSpPr>
          <p:cNvPr id="17" name="Group 98"/>
          <p:cNvGrpSpPr>
            <a:grpSpLocks/>
          </p:cNvGrpSpPr>
          <p:nvPr/>
        </p:nvGrpSpPr>
        <p:grpSpPr bwMode="auto">
          <a:xfrm>
            <a:off x="2208213" y="2525713"/>
            <a:ext cx="728662" cy="2878137"/>
            <a:chOff x="1423" y="1389"/>
            <a:chExt cx="459" cy="1814"/>
          </a:xfrm>
        </p:grpSpPr>
        <p:sp>
          <p:nvSpPr>
            <p:cNvPr id="83044" name="Line 99"/>
            <p:cNvSpPr>
              <a:spLocks noChangeShapeType="1"/>
            </p:cNvSpPr>
            <p:nvPr/>
          </p:nvSpPr>
          <p:spPr bwMode="auto">
            <a:xfrm flipV="1">
              <a:off x="1429" y="1389"/>
              <a:ext cx="453" cy="1089"/>
            </a:xfrm>
            <a:prstGeom prst="line">
              <a:avLst/>
            </a:prstGeom>
            <a:noFill/>
            <a:ln w="38100">
              <a:solidFill>
                <a:schemeClr val="accent2"/>
              </a:solidFill>
              <a:round/>
              <a:headEnd/>
              <a:tailEnd type="triangle" w="med" len="med"/>
            </a:ln>
          </p:spPr>
          <p:txBody>
            <a:bodyPr tIns="0">
              <a:spAutoFit/>
            </a:bodyPr>
            <a:lstStyle/>
            <a:p>
              <a:endParaRPr lang="zh-CN" altLang="en-US"/>
            </a:p>
          </p:txBody>
        </p:sp>
        <p:sp>
          <p:nvSpPr>
            <p:cNvPr id="83045" name="Line 100"/>
            <p:cNvSpPr>
              <a:spLocks noChangeShapeType="1"/>
            </p:cNvSpPr>
            <p:nvPr/>
          </p:nvSpPr>
          <p:spPr bwMode="auto">
            <a:xfrm flipV="1">
              <a:off x="1429" y="1842"/>
              <a:ext cx="453" cy="636"/>
            </a:xfrm>
            <a:prstGeom prst="line">
              <a:avLst/>
            </a:prstGeom>
            <a:noFill/>
            <a:ln w="38100">
              <a:solidFill>
                <a:schemeClr val="accent2"/>
              </a:solidFill>
              <a:round/>
              <a:headEnd/>
              <a:tailEnd type="triangle" w="med" len="med"/>
            </a:ln>
          </p:spPr>
          <p:txBody>
            <a:bodyPr tIns="0">
              <a:spAutoFit/>
            </a:bodyPr>
            <a:lstStyle/>
            <a:p>
              <a:endParaRPr lang="zh-CN" altLang="en-US"/>
            </a:p>
          </p:txBody>
        </p:sp>
        <p:sp>
          <p:nvSpPr>
            <p:cNvPr id="83046" name="Line 101"/>
            <p:cNvSpPr>
              <a:spLocks noChangeShapeType="1"/>
            </p:cNvSpPr>
            <p:nvPr/>
          </p:nvSpPr>
          <p:spPr bwMode="auto">
            <a:xfrm flipV="1">
              <a:off x="1429" y="2296"/>
              <a:ext cx="408" cy="182"/>
            </a:xfrm>
            <a:prstGeom prst="line">
              <a:avLst/>
            </a:prstGeom>
            <a:noFill/>
            <a:ln w="38100">
              <a:solidFill>
                <a:schemeClr val="accent2"/>
              </a:solidFill>
              <a:round/>
              <a:headEnd/>
              <a:tailEnd type="triangle" w="med" len="med"/>
            </a:ln>
          </p:spPr>
          <p:txBody>
            <a:bodyPr tIns="0">
              <a:spAutoFit/>
            </a:bodyPr>
            <a:lstStyle/>
            <a:p>
              <a:endParaRPr lang="zh-CN" altLang="en-US"/>
            </a:p>
          </p:txBody>
        </p:sp>
        <p:sp>
          <p:nvSpPr>
            <p:cNvPr id="83047" name="Line 102"/>
            <p:cNvSpPr>
              <a:spLocks noChangeShapeType="1"/>
            </p:cNvSpPr>
            <p:nvPr/>
          </p:nvSpPr>
          <p:spPr bwMode="auto">
            <a:xfrm>
              <a:off x="1423" y="2470"/>
              <a:ext cx="408" cy="226"/>
            </a:xfrm>
            <a:prstGeom prst="line">
              <a:avLst/>
            </a:prstGeom>
            <a:noFill/>
            <a:ln w="38100">
              <a:solidFill>
                <a:schemeClr val="accent2"/>
              </a:solidFill>
              <a:round/>
              <a:headEnd/>
              <a:tailEnd type="triangle" w="med" len="med"/>
            </a:ln>
          </p:spPr>
          <p:txBody>
            <a:bodyPr tIns="0">
              <a:spAutoFit/>
            </a:bodyPr>
            <a:lstStyle/>
            <a:p>
              <a:endParaRPr lang="zh-CN" altLang="en-US"/>
            </a:p>
          </p:txBody>
        </p:sp>
        <p:sp>
          <p:nvSpPr>
            <p:cNvPr id="83048" name="Line 103"/>
            <p:cNvSpPr>
              <a:spLocks noChangeShapeType="1"/>
            </p:cNvSpPr>
            <p:nvPr/>
          </p:nvSpPr>
          <p:spPr bwMode="auto">
            <a:xfrm>
              <a:off x="1429" y="2478"/>
              <a:ext cx="408" cy="725"/>
            </a:xfrm>
            <a:prstGeom prst="line">
              <a:avLst/>
            </a:prstGeom>
            <a:noFill/>
            <a:ln w="38100">
              <a:solidFill>
                <a:schemeClr val="accent2"/>
              </a:solidFill>
              <a:round/>
              <a:headEnd/>
              <a:tailEnd type="triangle" w="med" len="med"/>
            </a:ln>
          </p:spPr>
          <p:txBody>
            <a:bodyPr tIns="0">
              <a:spAutoFit/>
            </a:bodyPr>
            <a:lstStyle/>
            <a:p>
              <a:endParaRPr lang="zh-CN" altLang="en-US"/>
            </a:p>
          </p:txBody>
        </p:sp>
      </p:grpSp>
      <p:sp>
        <p:nvSpPr>
          <p:cNvPr id="852072" name="Rectangle 104"/>
          <p:cNvSpPr>
            <a:spLocks noChangeArrowheads="1"/>
          </p:cNvSpPr>
          <p:nvPr/>
        </p:nvSpPr>
        <p:spPr bwMode="auto">
          <a:xfrm>
            <a:off x="-31751" y="1285875"/>
            <a:ext cx="9175751" cy="841375"/>
          </a:xfrm>
          <a:prstGeom prst="rect">
            <a:avLst/>
          </a:prstGeom>
          <a:noFill/>
          <a:ln w="9525" algn="ctr">
            <a:noFill/>
            <a:miter lim="800000"/>
            <a:headEnd/>
            <a:tailEnd/>
          </a:ln>
        </p:spPr>
        <p:txBody>
          <a:bodyPr/>
          <a:lstStyle/>
          <a:p>
            <a:pPr marL="742950" lvl="1" indent="-285750" algn="l" defTabSz="914400">
              <a:lnSpc>
                <a:spcPct val="90000"/>
              </a:lnSpc>
              <a:spcBef>
                <a:spcPct val="20000"/>
              </a:spcBef>
              <a:buClr>
                <a:srgbClr val="FF3300"/>
              </a:buClr>
              <a:buSzPct val="90000"/>
              <a:buFont typeface="Wingdings" pitchFamily="2" charset="2"/>
              <a:buNone/>
            </a:pPr>
            <a:r>
              <a:rPr lang="en-US" altLang="zh-CN" sz="2800" b="1" dirty="0">
                <a:solidFill>
                  <a:srgbClr val="000099"/>
                </a:solidFill>
                <a:latin typeface="Book Antiqua" pitchFamily="18" charset="0"/>
                <a:ea typeface="楷体_GB2312" pitchFamily="49" charset="-122"/>
              </a:rPr>
              <a:t>   </a:t>
            </a:r>
            <a:r>
              <a:rPr lang="en-US" altLang="zh-CN" sz="2800" b="1" dirty="0" err="1">
                <a:solidFill>
                  <a:srgbClr val="000099"/>
                </a:solidFill>
                <a:latin typeface="Book Antiqua" pitchFamily="18" charset="0"/>
                <a:ea typeface="楷体_GB2312" pitchFamily="49" charset="-122"/>
              </a:rPr>
              <a:t>DDoS</a:t>
            </a:r>
            <a:r>
              <a:rPr lang="zh-CN" altLang="en-US" sz="2800" b="1" dirty="0">
                <a:solidFill>
                  <a:srgbClr val="000099"/>
                </a:solidFill>
                <a:latin typeface="Book Antiqua" pitchFamily="18" charset="0"/>
                <a:ea typeface="楷体_GB2312" pitchFamily="49" charset="-122"/>
              </a:rPr>
              <a:t>攻击将造成骨干网络资源浪费、链路堵塞、业务中断。</a:t>
            </a:r>
            <a:endParaRPr lang="en-US" sz="2800" b="1" dirty="0">
              <a:solidFill>
                <a:srgbClr val="000099"/>
              </a:solidFill>
              <a:latin typeface="Book Antiqua" pitchFamily="18" charset="0"/>
              <a:ea typeface="楷体_GB2312" pitchFamily="49" charset="-122"/>
            </a:endParaRPr>
          </a:p>
        </p:txBody>
      </p:sp>
      <p:sp>
        <p:nvSpPr>
          <p:cNvPr id="852073" name="AutoShape 105"/>
          <p:cNvSpPr>
            <a:spLocks noChangeArrowheads="1"/>
          </p:cNvSpPr>
          <p:nvPr/>
        </p:nvSpPr>
        <p:spPr bwMode="auto">
          <a:xfrm>
            <a:off x="5489575" y="2998788"/>
            <a:ext cx="1066800" cy="379412"/>
          </a:xfrm>
          <a:prstGeom prst="wedgeEllipseCallout">
            <a:avLst>
              <a:gd name="adj1" fmla="val -23662"/>
              <a:gd name="adj2" fmla="val 142083"/>
            </a:avLst>
          </a:prstGeom>
          <a:gradFill rotWithShape="0">
            <a:gsLst>
              <a:gs pos="0">
                <a:schemeClr val="accent1"/>
              </a:gs>
              <a:gs pos="100000">
                <a:schemeClr val="bg1"/>
              </a:gs>
            </a:gsLst>
            <a:lin ang="5400000" scaled="1"/>
          </a:gradFill>
          <a:ln w="0">
            <a:solidFill>
              <a:schemeClr val="tx1"/>
            </a:solidFill>
            <a:miter lim="800000"/>
            <a:headEnd/>
            <a:tailEnd/>
          </a:ln>
        </p:spPr>
        <p:txBody>
          <a:bodyPr lIns="91422" tIns="45711" rIns="91422" bIns="45711"/>
          <a:lstStyle/>
          <a:p>
            <a:pPr algn="ctr" defTabSz="914400"/>
            <a:r>
              <a:rPr lang="zh-CN" altLang="en-US" sz="1400">
                <a:solidFill>
                  <a:schemeClr val="tx1"/>
                </a:solidFill>
                <a:latin typeface="Arial" pitchFamily="34" charset="0"/>
                <a:ea typeface="宋体" pitchFamily="2" charset="-122"/>
              </a:rPr>
              <a:t>骨干级</a:t>
            </a:r>
          </a:p>
        </p:txBody>
      </p:sp>
      <p:sp>
        <p:nvSpPr>
          <p:cNvPr id="852074" name="AutoShape 106"/>
          <p:cNvSpPr>
            <a:spLocks noChangeArrowheads="1"/>
          </p:cNvSpPr>
          <p:nvPr/>
        </p:nvSpPr>
        <p:spPr bwMode="auto">
          <a:xfrm>
            <a:off x="6708775" y="2998788"/>
            <a:ext cx="1066800" cy="379412"/>
          </a:xfrm>
          <a:prstGeom prst="wedgeEllipseCallout">
            <a:avLst>
              <a:gd name="adj1" fmla="val -23662"/>
              <a:gd name="adj2" fmla="val 142083"/>
            </a:avLst>
          </a:prstGeom>
          <a:gradFill rotWithShape="0">
            <a:gsLst>
              <a:gs pos="0">
                <a:schemeClr val="accent1"/>
              </a:gs>
              <a:gs pos="100000">
                <a:schemeClr val="bg1"/>
              </a:gs>
            </a:gsLst>
            <a:lin ang="5400000" scaled="1"/>
          </a:gradFill>
          <a:ln w="0">
            <a:solidFill>
              <a:schemeClr val="tx1"/>
            </a:solidFill>
            <a:miter lim="800000"/>
            <a:headEnd/>
            <a:tailEnd/>
          </a:ln>
        </p:spPr>
        <p:txBody>
          <a:bodyPr lIns="91422" tIns="45711" rIns="91422" bIns="45711"/>
          <a:lstStyle/>
          <a:p>
            <a:pPr algn="ctr" defTabSz="914400"/>
            <a:r>
              <a:rPr lang="zh-CN" altLang="en-US" sz="1400">
                <a:solidFill>
                  <a:schemeClr val="tx1"/>
                </a:solidFill>
                <a:latin typeface="Arial" pitchFamily="34" charset="0"/>
                <a:ea typeface="宋体" pitchFamily="2" charset="-122"/>
              </a:rPr>
              <a:t>链路级</a:t>
            </a:r>
          </a:p>
        </p:txBody>
      </p:sp>
      <p:sp>
        <p:nvSpPr>
          <p:cNvPr id="852075" name="AutoShape 107"/>
          <p:cNvSpPr>
            <a:spLocks noChangeArrowheads="1"/>
          </p:cNvSpPr>
          <p:nvPr/>
        </p:nvSpPr>
        <p:spPr bwMode="auto">
          <a:xfrm>
            <a:off x="8004175" y="2922588"/>
            <a:ext cx="1066800" cy="379412"/>
          </a:xfrm>
          <a:prstGeom prst="wedgeEllipseCallout">
            <a:avLst>
              <a:gd name="adj1" fmla="val -23662"/>
              <a:gd name="adj2" fmla="val 142083"/>
            </a:avLst>
          </a:prstGeom>
          <a:gradFill rotWithShape="0">
            <a:gsLst>
              <a:gs pos="0">
                <a:schemeClr val="accent1"/>
              </a:gs>
              <a:gs pos="100000">
                <a:schemeClr val="bg1"/>
              </a:gs>
            </a:gsLst>
            <a:lin ang="5400000" scaled="1"/>
          </a:gradFill>
          <a:ln w="0">
            <a:solidFill>
              <a:schemeClr val="tx1"/>
            </a:solidFill>
            <a:miter lim="800000"/>
            <a:headEnd/>
            <a:tailEnd/>
          </a:ln>
        </p:spPr>
        <p:txBody>
          <a:bodyPr lIns="91422" tIns="45711" rIns="91422" bIns="45711"/>
          <a:lstStyle/>
          <a:p>
            <a:pPr algn="ctr" defTabSz="914400"/>
            <a:r>
              <a:rPr lang="zh-CN" altLang="en-US" sz="1400">
                <a:solidFill>
                  <a:schemeClr val="tx1"/>
                </a:solidFill>
                <a:latin typeface="Arial" pitchFamily="34" charset="0"/>
                <a:ea typeface="宋体" pitchFamily="2" charset="-122"/>
              </a:rPr>
              <a:t>应用级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52072"/>
                                        </p:tgtEl>
                                        <p:attrNameLst>
                                          <p:attrName>style.visibility</p:attrName>
                                        </p:attrNameLst>
                                      </p:cBhvr>
                                      <p:to>
                                        <p:strVal val="visible"/>
                                      </p:to>
                                    </p:set>
                                    <p:anim calcmode="lin" valueType="num">
                                      <p:cBhvr>
                                        <p:cTn id="7" dur="1000" fill="hold"/>
                                        <p:tgtEl>
                                          <p:spTgt spid="852072"/>
                                        </p:tgtEl>
                                        <p:attrNameLst>
                                          <p:attrName>ppt_w</p:attrName>
                                        </p:attrNameLst>
                                      </p:cBhvr>
                                      <p:tavLst>
                                        <p:tav tm="0">
                                          <p:val>
                                            <p:strVal val="#ppt_w*0.70"/>
                                          </p:val>
                                        </p:tav>
                                        <p:tav tm="100000">
                                          <p:val>
                                            <p:strVal val="#ppt_w"/>
                                          </p:val>
                                        </p:tav>
                                      </p:tavLst>
                                    </p:anim>
                                    <p:anim calcmode="lin" valueType="num">
                                      <p:cBhvr>
                                        <p:cTn id="8" dur="1000" fill="hold"/>
                                        <p:tgtEl>
                                          <p:spTgt spid="852072"/>
                                        </p:tgtEl>
                                        <p:attrNameLst>
                                          <p:attrName>ppt_h</p:attrName>
                                        </p:attrNameLst>
                                      </p:cBhvr>
                                      <p:tavLst>
                                        <p:tav tm="0">
                                          <p:val>
                                            <p:strVal val="#ppt_h"/>
                                          </p:val>
                                        </p:tav>
                                        <p:tav tm="100000">
                                          <p:val>
                                            <p:strVal val="#ppt_h"/>
                                          </p:val>
                                        </p:tav>
                                      </p:tavLst>
                                    </p:anim>
                                    <p:animEffect transition="in" filter="fade">
                                      <p:cBhvr>
                                        <p:cTn id="9" dur="1000"/>
                                        <p:tgtEl>
                                          <p:spTgt spid="85207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52065"/>
                                        </p:tgtEl>
                                        <p:attrNameLst>
                                          <p:attrName>style.visibility</p:attrName>
                                        </p:attrNameLst>
                                      </p:cBhvr>
                                      <p:to>
                                        <p:strVal val="visible"/>
                                      </p:to>
                                    </p:set>
                                    <p:animEffect transition="in" filter="wipe(left)">
                                      <p:cBhvr>
                                        <p:cTn id="19" dur="500"/>
                                        <p:tgtEl>
                                          <p:spTgt spid="85206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22" presetClass="entr" presetSubtype="8" fill="hold" nodeType="afterEffect">
                                  <p:stCondLst>
                                    <p:cond delay="200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499"/>
                                          </p:stCondLst>
                                        </p:cTn>
                                        <p:tgtEl>
                                          <p:spTgt spid="852010"/>
                                        </p:tgtEl>
                                        <p:attrNameLst>
                                          <p:attrName>style.visibility</p:attrName>
                                        </p:attrNameLst>
                                      </p:cBhvr>
                                      <p:to>
                                        <p:strVal val="visible"/>
                                      </p:to>
                                    </p:set>
                                  </p:childTnLst>
                                </p:cTn>
                              </p:par>
                            </p:childTnLst>
                          </p:cTn>
                        </p:par>
                        <p:par>
                          <p:cTn id="31" fill="hold">
                            <p:stCondLst>
                              <p:cond delay="4500"/>
                            </p:stCondLst>
                            <p:childTnLst>
                              <p:par>
                                <p:cTn id="32" presetID="22" presetClass="entr" presetSubtype="8" fill="hold" nodeType="afterEffect">
                                  <p:stCondLst>
                                    <p:cond delay="550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0500"/>
                            </p:stCondLst>
                            <p:childTnLst>
                              <p:par>
                                <p:cTn id="36" presetID="22" presetClass="entr" presetSubtype="8" fill="hold" nodeType="afterEffect">
                                  <p:stCondLst>
                                    <p:cond delay="600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par>
                          <p:cTn id="39" fill="hold">
                            <p:stCondLst>
                              <p:cond delay="17000"/>
                            </p:stCondLst>
                            <p:childTnLst>
                              <p:par>
                                <p:cTn id="40" presetID="4" presetClass="entr" presetSubtype="32" fill="hold" grpId="0" nodeType="afterEffect">
                                  <p:stCondLst>
                                    <p:cond delay="1000"/>
                                  </p:stCondLst>
                                  <p:childTnLst>
                                    <p:set>
                                      <p:cBhvr>
                                        <p:cTn id="41" dur="1" fill="hold">
                                          <p:stCondLst>
                                            <p:cond delay="0"/>
                                          </p:stCondLst>
                                        </p:cTn>
                                        <p:tgtEl>
                                          <p:spTgt spid="851997"/>
                                        </p:tgtEl>
                                        <p:attrNameLst>
                                          <p:attrName>style.visibility</p:attrName>
                                        </p:attrNameLst>
                                      </p:cBhvr>
                                      <p:to>
                                        <p:strVal val="visible"/>
                                      </p:to>
                                    </p:set>
                                    <p:animEffect transition="in" filter="box(out)">
                                      <p:cBhvr>
                                        <p:cTn id="42" dur="500"/>
                                        <p:tgtEl>
                                          <p:spTgt spid="851997"/>
                                        </p:tgtEl>
                                      </p:cBhvr>
                                    </p:animEffect>
                                  </p:childTnLst>
                                </p:cTn>
                              </p:par>
                            </p:childTnLst>
                          </p:cTn>
                        </p:par>
                        <p:par>
                          <p:cTn id="43" fill="hold">
                            <p:stCondLst>
                              <p:cond delay="18500"/>
                            </p:stCondLst>
                            <p:childTnLst>
                              <p:par>
                                <p:cTn id="44" presetID="9" presetClass="entr" presetSubtype="0" fill="hold" grpId="0" nodeType="afterEffect">
                                  <p:stCondLst>
                                    <p:cond delay="0"/>
                                  </p:stCondLst>
                                  <p:childTnLst>
                                    <p:set>
                                      <p:cBhvr>
                                        <p:cTn id="45" dur="1" fill="hold">
                                          <p:stCondLst>
                                            <p:cond delay="0"/>
                                          </p:stCondLst>
                                        </p:cTn>
                                        <p:tgtEl>
                                          <p:spTgt spid="852073"/>
                                        </p:tgtEl>
                                        <p:attrNameLst>
                                          <p:attrName>style.visibility</p:attrName>
                                        </p:attrNameLst>
                                      </p:cBhvr>
                                      <p:to>
                                        <p:strVal val="visible"/>
                                      </p:to>
                                    </p:set>
                                    <p:animEffect transition="in" filter="dissolve">
                                      <p:cBhvr>
                                        <p:cTn id="46" dur="500"/>
                                        <p:tgtEl>
                                          <p:spTgt spid="852073"/>
                                        </p:tgtEl>
                                      </p:cBhvr>
                                    </p:animEffect>
                                  </p:childTnLst>
                                </p:cTn>
                              </p:par>
                            </p:childTnLst>
                          </p:cTn>
                        </p:par>
                        <p:par>
                          <p:cTn id="47" fill="hold">
                            <p:stCondLst>
                              <p:cond delay="19000"/>
                            </p:stCondLst>
                            <p:childTnLst>
                              <p:par>
                                <p:cTn id="48" presetID="4" presetClass="entr" presetSubtype="32" fill="hold" grpId="0" nodeType="afterEffect">
                                  <p:stCondLst>
                                    <p:cond delay="1000"/>
                                  </p:stCondLst>
                                  <p:childTnLst>
                                    <p:set>
                                      <p:cBhvr>
                                        <p:cTn id="49" dur="1" fill="hold">
                                          <p:stCondLst>
                                            <p:cond delay="0"/>
                                          </p:stCondLst>
                                        </p:cTn>
                                        <p:tgtEl>
                                          <p:spTgt spid="851998"/>
                                        </p:tgtEl>
                                        <p:attrNameLst>
                                          <p:attrName>style.visibility</p:attrName>
                                        </p:attrNameLst>
                                      </p:cBhvr>
                                      <p:to>
                                        <p:strVal val="visible"/>
                                      </p:to>
                                    </p:set>
                                    <p:animEffect transition="in" filter="box(out)">
                                      <p:cBhvr>
                                        <p:cTn id="50" dur="500"/>
                                        <p:tgtEl>
                                          <p:spTgt spid="851998"/>
                                        </p:tgtEl>
                                      </p:cBhvr>
                                    </p:animEffect>
                                  </p:childTnLst>
                                </p:cTn>
                              </p:par>
                            </p:childTnLst>
                          </p:cTn>
                        </p:par>
                        <p:par>
                          <p:cTn id="51" fill="hold">
                            <p:stCondLst>
                              <p:cond delay="20500"/>
                            </p:stCondLst>
                            <p:childTnLst>
                              <p:par>
                                <p:cTn id="52" presetID="9" presetClass="entr" presetSubtype="0" fill="hold" grpId="0" nodeType="afterEffect">
                                  <p:stCondLst>
                                    <p:cond delay="0"/>
                                  </p:stCondLst>
                                  <p:childTnLst>
                                    <p:set>
                                      <p:cBhvr>
                                        <p:cTn id="53" dur="1" fill="hold">
                                          <p:stCondLst>
                                            <p:cond delay="0"/>
                                          </p:stCondLst>
                                        </p:cTn>
                                        <p:tgtEl>
                                          <p:spTgt spid="852074"/>
                                        </p:tgtEl>
                                        <p:attrNameLst>
                                          <p:attrName>style.visibility</p:attrName>
                                        </p:attrNameLst>
                                      </p:cBhvr>
                                      <p:to>
                                        <p:strVal val="visible"/>
                                      </p:to>
                                    </p:set>
                                    <p:animEffect transition="in" filter="dissolve">
                                      <p:cBhvr>
                                        <p:cTn id="54" dur="500"/>
                                        <p:tgtEl>
                                          <p:spTgt spid="852074"/>
                                        </p:tgtEl>
                                      </p:cBhvr>
                                    </p:animEffect>
                                  </p:childTnLst>
                                </p:cTn>
                              </p:par>
                            </p:childTnLst>
                          </p:cTn>
                        </p:par>
                        <p:par>
                          <p:cTn id="55" fill="hold">
                            <p:stCondLst>
                              <p:cond delay="21000"/>
                            </p:stCondLst>
                            <p:childTnLst>
                              <p:par>
                                <p:cTn id="56" presetID="9" presetClass="entr" presetSubtype="0" fill="hold" grpId="0" nodeType="afterEffect">
                                  <p:stCondLst>
                                    <p:cond delay="1000"/>
                                  </p:stCondLst>
                                  <p:childTnLst>
                                    <p:set>
                                      <p:cBhvr>
                                        <p:cTn id="57" dur="1" fill="hold">
                                          <p:stCondLst>
                                            <p:cond delay="0"/>
                                          </p:stCondLst>
                                        </p:cTn>
                                        <p:tgtEl>
                                          <p:spTgt spid="852064"/>
                                        </p:tgtEl>
                                        <p:attrNameLst>
                                          <p:attrName>style.visibility</p:attrName>
                                        </p:attrNameLst>
                                      </p:cBhvr>
                                      <p:to>
                                        <p:strVal val="visible"/>
                                      </p:to>
                                    </p:set>
                                    <p:animEffect transition="in" filter="dissolve">
                                      <p:cBhvr>
                                        <p:cTn id="58" dur="500"/>
                                        <p:tgtEl>
                                          <p:spTgt spid="852064"/>
                                        </p:tgtEl>
                                      </p:cBhvr>
                                    </p:animEffect>
                                  </p:childTnLst>
                                </p:cTn>
                              </p:par>
                            </p:childTnLst>
                          </p:cTn>
                        </p:par>
                        <p:par>
                          <p:cTn id="59" fill="hold">
                            <p:stCondLst>
                              <p:cond delay="22500"/>
                            </p:stCondLst>
                            <p:childTnLst>
                              <p:par>
                                <p:cTn id="60" presetID="9" presetClass="entr" presetSubtype="0" fill="hold" grpId="0" nodeType="afterEffect">
                                  <p:stCondLst>
                                    <p:cond delay="0"/>
                                  </p:stCondLst>
                                  <p:childTnLst>
                                    <p:set>
                                      <p:cBhvr>
                                        <p:cTn id="61" dur="1" fill="hold">
                                          <p:stCondLst>
                                            <p:cond delay="0"/>
                                          </p:stCondLst>
                                        </p:cTn>
                                        <p:tgtEl>
                                          <p:spTgt spid="852075"/>
                                        </p:tgtEl>
                                        <p:attrNameLst>
                                          <p:attrName>style.visibility</p:attrName>
                                        </p:attrNameLst>
                                      </p:cBhvr>
                                      <p:to>
                                        <p:strVal val="visible"/>
                                      </p:to>
                                    </p:set>
                                    <p:animEffect transition="in" filter="dissolve">
                                      <p:cBhvr>
                                        <p:cTn id="62" dur="500"/>
                                        <p:tgtEl>
                                          <p:spTgt spid="852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97" grpId="0" animBg="1"/>
      <p:bldP spid="851998" grpId="0" animBg="1"/>
      <p:bldP spid="852010" grpId="0" animBg="1" autoUpdateAnimBg="0"/>
      <p:bldP spid="852064" grpId="0" animBg="1"/>
      <p:bldP spid="852065" grpId="0" animBg="1"/>
      <p:bldP spid="852072" grpId="0" autoUpdateAnimBg="0"/>
      <p:bldP spid="852073" grpId="0" animBg="1" autoUpdateAnimBg="0"/>
      <p:bldP spid="852074" grpId="0" animBg="1" autoUpdateAnimBg="0"/>
      <p:bldP spid="85207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DDoS</a:t>
            </a:r>
            <a:r>
              <a:rPr lang="en-US" altLang="zh-CN" dirty="0"/>
              <a:t> </a:t>
            </a:r>
            <a:r>
              <a:rPr lang="zh-CN" altLang="en-US" dirty="0"/>
              <a:t>攻击时机</a:t>
            </a:r>
          </a:p>
        </p:txBody>
      </p:sp>
      <p:sp>
        <p:nvSpPr>
          <p:cNvPr id="8" name="内容占位符 7"/>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3" cstate="print"/>
          <a:srcRect/>
          <a:stretch>
            <a:fillRect/>
          </a:stretch>
        </p:blipFill>
        <p:spPr bwMode="auto">
          <a:xfrm>
            <a:off x="1164167" y="1183747"/>
            <a:ext cx="7543800"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（一）什么是</a:t>
            </a:r>
            <a:r>
              <a:rPr lang="zh-CN" altLang="en-US">
                <a:latin typeface="Times New Roman" pitchFamily="18" charset="0"/>
              </a:rPr>
              <a:t>拒绝服务攻击</a:t>
            </a:r>
            <a:r>
              <a:rPr lang="en-US" altLang="zh-CN">
                <a:latin typeface="Times New Roman" pitchFamily="18" charset="0"/>
              </a:rPr>
              <a:t>?</a:t>
            </a:r>
          </a:p>
        </p:txBody>
      </p:sp>
      <p:sp>
        <p:nvSpPr>
          <p:cNvPr id="109608" name="AutoShape 40"/>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109612" name="Rectangle 44"/>
          <p:cNvSpPr>
            <a:spLocks noGrp="1" noChangeArrowheads="1"/>
          </p:cNvSpPr>
          <p:nvPr>
            <p:ph type="body" idx="1"/>
          </p:nvPr>
        </p:nvSpPr>
        <p:spPr>
          <a:xfrm>
            <a:off x="501650" y="1335088"/>
            <a:ext cx="8208963" cy="4951412"/>
          </a:xfrm>
          <a:noFill/>
          <a:ln/>
        </p:spPr>
        <p:txBody>
          <a:bodyPr/>
          <a:lstStyle/>
          <a:p>
            <a:pPr>
              <a:lnSpc>
                <a:spcPts val="3700"/>
              </a:lnSpc>
            </a:pPr>
            <a:r>
              <a:rPr lang="zh-CN" altLang="en-US" sz="2800" dirty="0"/>
              <a:t> 定义：攻击者通过某种手段</a:t>
            </a:r>
            <a:r>
              <a:rPr lang="en-US" altLang="zh-CN" sz="2800" dirty="0"/>
              <a:t>,</a:t>
            </a:r>
            <a:r>
              <a:rPr lang="zh-CN" altLang="en-US" sz="2800" dirty="0"/>
              <a:t>有意地造成</a:t>
            </a:r>
            <a:r>
              <a:rPr lang="zh-CN" altLang="en-US" sz="2800" dirty="0">
                <a:solidFill>
                  <a:srgbClr val="FF0000"/>
                </a:solidFill>
              </a:rPr>
              <a:t>计算机或网络</a:t>
            </a:r>
            <a:r>
              <a:rPr lang="zh-CN" altLang="en-US" sz="2800" dirty="0"/>
              <a:t>不能正常运转从而</a:t>
            </a:r>
            <a:r>
              <a:rPr lang="zh-CN" altLang="en-US" sz="2800" dirty="0">
                <a:solidFill>
                  <a:srgbClr val="FF0000"/>
                </a:solidFill>
              </a:rPr>
              <a:t>不能</a:t>
            </a:r>
            <a:r>
              <a:rPr lang="zh-CN" altLang="en-US" sz="2800" dirty="0"/>
              <a:t>向合法用户提供所需服务或者使服务质量</a:t>
            </a:r>
            <a:r>
              <a:rPr lang="zh-CN" altLang="en-US" sz="2800" dirty="0">
                <a:solidFill>
                  <a:srgbClr val="FF0000"/>
                </a:solidFill>
              </a:rPr>
              <a:t>降低</a:t>
            </a:r>
            <a:endParaRPr lang="en-US" altLang="zh-CN" sz="2800" dirty="0">
              <a:solidFill>
                <a:srgbClr val="FF0000"/>
              </a:solidFill>
            </a:endParaRPr>
          </a:p>
          <a:p>
            <a:pPr lvl="1">
              <a:lnSpc>
                <a:spcPts val="3700"/>
              </a:lnSpc>
            </a:pPr>
            <a:r>
              <a:rPr lang="zh-CN" altLang="en-US" sz="2400" dirty="0">
                <a:solidFill>
                  <a:srgbClr val="FF0000"/>
                </a:solidFill>
              </a:rPr>
              <a:t>服务</a:t>
            </a:r>
            <a:r>
              <a:rPr lang="en-US" altLang="zh-CN" sz="2400" dirty="0"/>
              <a:t>(Service)</a:t>
            </a:r>
            <a:r>
              <a:rPr lang="zh-CN" altLang="en-US" sz="2400" dirty="0"/>
              <a:t>：系统提供的</a:t>
            </a:r>
            <a:r>
              <a:rPr lang="en-US" altLang="zh-CN" sz="2400" dirty="0">
                <a:latin typeface="黑体" pitchFamily="49" charset="-122"/>
              </a:rPr>
              <a:t>,</a:t>
            </a:r>
            <a:r>
              <a:rPr lang="zh-CN" altLang="en-US" sz="2400" dirty="0"/>
              <a:t>用户在对其使用中会受益的功能</a:t>
            </a:r>
            <a:endParaRPr lang="en-US" altLang="zh-CN" sz="2400" dirty="0"/>
          </a:p>
          <a:p>
            <a:pPr lvl="1">
              <a:lnSpc>
                <a:spcPts val="3700"/>
              </a:lnSpc>
            </a:pPr>
            <a:r>
              <a:rPr lang="zh-CN" altLang="en-US" sz="2400" dirty="0">
                <a:solidFill>
                  <a:srgbClr val="FF0000"/>
                </a:solidFill>
              </a:rPr>
              <a:t>拒绝服务</a:t>
            </a:r>
            <a:r>
              <a:rPr lang="en-US" altLang="zh-CN" sz="2400" dirty="0"/>
              <a:t>(</a:t>
            </a:r>
            <a:r>
              <a:rPr lang="en-US" altLang="zh-CN" sz="2400" dirty="0" err="1"/>
              <a:t>DoS</a:t>
            </a:r>
            <a:r>
              <a:rPr lang="en-US" altLang="zh-CN" sz="2400" dirty="0"/>
              <a:t>: Denial of Service)</a:t>
            </a:r>
            <a:r>
              <a:rPr lang="zh-CN" altLang="en-US" sz="2400" dirty="0"/>
              <a:t>：任何对服务的干涉如果使得其可用性降低或者失去可用性称为拒绝服务</a:t>
            </a:r>
            <a:r>
              <a:rPr lang="en-US" altLang="zh-CN" sz="2400" dirty="0"/>
              <a:t>, </a:t>
            </a:r>
            <a:r>
              <a:rPr lang="zh-CN" altLang="en-US" sz="2400" dirty="0"/>
              <a:t>如</a:t>
            </a:r>
            <a:r>
              <a:rPr lang="en-US" altLang="zh-CN" sz="2400" dirty="0"/>
              <a:t>: </a:t>
            </a:r>
            <a:r>
              <a:rPr lang="zh-CN" altLang="en-US" sz="2400" dirty="0"/>
              <a:t>计算机系统崩溃</a:t>
            </a:r>
            <a:r>
              <a:rPr lang="en-US" altLang="zh-CN" sz="2400" dirty="0"/>
              <a:t>;</a:t>
            </a:r>
            <a:r>
              <a:rPr lang="zh-CN" altLang="en-US" sz="2400" dirty="0"/>
              <a:t>带宽耗尽</a:t>
            </a:r>
            <a:r>
              <a:rPr lang="en-US" altLang="zh-CN" sz="2400" dirty="0"/>
              <a:t>;</a:t>
            </a:r>
            <a:r>
              <a:rPr lang="zh-CN" altLang="en-US" sz="2400" dirty="0"/>
              <a:t>硬盘被填满</a:t>
            </a:r>
          </a:p>
          <a:p>
            <a:pPr lvl="1">
              <a:lnSpc>
                <a:spcPts val="3700"/>
              </a:lnSpc>
            </a:pPr>
            <a:r>
              <a:rPr lang="zh-CN" altLang="en-US" sz="2400" dirty="0">
                <a:solidFill>
                  <a:srgbClr val="FF0000"/>
                </a:solidFill>
              </a:rPr>
              <a:t>攻击方式</a:t>
            </a:r>
            <a:r>
              <a:rPr lang="en-US" altLang="zh-CN" sz="2400" dirty="0"/>
              <a:t>: </a:t>
            </a:r>
            <a:r>
              <a:rPr lang="zh-CN" altLang="en-US" sz="2400" dirty="0"/>
              <a:t>消耗系统或网络资源</a:t>
            </a:r>
            <a:r>
              <a:rPr lang="en-US" altLang="zh-CN" sz="2400" dirty="0"/>
              <a:t>; </a:t>
            </a:r>
            <a:r>
              <a:rPr lang="zh-CN" altLang="en-US" sz="2400" dirty="0"/>
              <a:t>阻断访问路径；更改系统配置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9612">
                                            <p:txEl>
                                              <p:pRg st="0" end="0"/>
                                            </p:txEl>
                                          </p:spTgt>
                                        </p:tgtEl>
                                        <p:attrNameLst>
                                          <p:attrName>style.visibility</p:attrName>
                                        </p:attrNameLst>
                                      </p:cBhvr>
                                      <p:to>
                                        <p:strVal val="visible"/>
                                      </p:to>
                                    </p:set>
                                    <p:animEffect transition="in" filter="blinds(horizontal)">
                                      <p:cBhvr>
                                        <p:cTn id="7" dur="500"/>
                                        <p:tgtEl>
                                          <p:spTgt spid="1096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09612">
                                            <p:txEl>
                                              <p:pRg st="1" end="1"/>
                                            </p:txEl>
                                          </p:spTgt>
                                        </p:tgtEl>
                                        <p:attrNameLst>
                                          <p:attrName>style.visibility</p:attrName>
                                        </p:attrNameLst>
                                      </p:cBhvr>
                                      <p:to>
                                        <p:strVal val="visible"/>
                                      </p:to>
                                    </p:set>
                                    <p:anim calcmode="lin" valueType="num">
                                      <p:cBhvr>
                                        <p:cTn id="12" dur="1000" fill="hold"/>
                                        <p:tgtEl>
                                          <p:spTgt spid="10961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0961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096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9612">
                                            <p:txEl>
                                              <p:pRg st="2" end="2"/>
                                            </p:txEl>
                                          </p:spTgt>
                                        </p:tgtEl>
                                        <p:attrNameLst>
                                          <p:attrName>style.visibility</p:attrName>
                                        </p:attrNameLst>
                                      </p:cBhvr>
                                      <p:to>
                                        <p:strVal val="visible"/>
                                      </p:to>
                                    </p:set>
                                    <p:anim calcmode="lin" valueType="num">
                                      <p:cBhvr>
                                        <p:cTn id="19" dur="1000" fill="hold"/>
                                        <p:tgtEl>
                                          <p:spTgt spid="10961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0961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096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09612">
                                            <p:txEl>
                                              <p:pRg st="3" end="3"/>
                                            </p:txEl>
                                          </p:spTgt>
                                        </p:tgtEl>
                                        <p:attrNameLst>
                                          <p:attrName>style.visibility</p:attrName>
                                        </p:attrNameLst>
                                      </p:cBhvr>
                                      <p:to>
                                        <p:strVal val="visible"/>
                                      </p:to>
                                    </p:set>
                                    <p:anim calcmode="lin" valueType="num">
                                      <p:cBhvr>
                                        <p:cTn id="26" dur="1000" fill="hold"/>
                                        <p:tgtEl>
                                          <p:spTgt spid="109612">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109612">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1096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dirty="0"/>
              <a:t>风暴型攻击用的分组</a:t>
            </a:r>
          </a:p>
        </p:txBody>
      </p:sp>
      <p:sp>
        <p:nvSpPr>
          <p:cNvPr id="398339" name="Rectangle 3"/>
          <p:cNvSpPr>
            <a:spLocks noGrp="1" noChangeArrowheads="1"/>
          </p:cNvSpPr>
          <p:nvPr>
            <p:ph type="body" idx="1"/>
          </p:nvPr>
        </p:nvSpPr>
        <p:spPr>
          <a:xfrm>
            <a:off x="506413" y="1239838"/>
            <a:ext cx="8018462" cy="5027612"/>
          </a:xfrm>
        </p:spPr>
        <p:txBody>
          <a:bodyPr/>
          <a:lstStyle/>
          <a:p>
            <a:pPr eaLnBrk="1" hangingPunct="1">
              <a:lnSpc>
                <a:spcPts val="3300"/>
              </a:lnSpc>
              <a:spcBef>
                <a:spcPts val="0"/>
              </a:spcBef>
            </a:pPr>
            <a:r>
              <a:rPr lang="zh-CN" altLang="en-US" sz="2800" dirty="0">
                <a:latin typeface="宋体" pitchFamily="2" charset="-122"/>
              </a:rPr>
              <a:t>用于攻击的分组类型有： </a:t>
            </a:r>
          </a:p>
          <a:p>
            <a:pPr lvl="1" eaLnBrk="1" hangingPunct="1">
              <a:lnSpc>
                <a:spcPts val="3300"/>
              </a:lnSpc>
              <a:spcBef>
                <a:spcPts val="0"/>
              </a:spcBef>
            </a:pPr>
            <a:r>
              <a:rPr lang="en-US" altLang="zh-CN" sz="2400" dirty="0"/>
              <a:t>TCP </a:t>
            </a:r>
            <a:r>
              <a:rPr lang="zh-CN" altLang="en-US" sz="2400" dirty="0">
                <a:latin typeface="宋体" pitchFamily="2" charset="-122"/>
              </a:rPr>
              <a:t>洪流</a:t>
            </a:r>
            <a:r>
              <a:rPr lang="en-US" altLang="zh-CN" sz="2400" dirty="0"/>
              <a:t>(floods)</a:t>
            </a:r>
            <a:r>
              <a:rPr lang="zh-CN" altLang="en-US" sz="2400" dirty="0">
                <a:latin typeface="宋体" pitchFamily="2" charset="-122"/>
              </a:rPr>
              <a:t>。向目标主机发送大量设置了不同标志的</a:t>
            </a:r>
            <a:r>
              <a:rPr lang="en-US" altLang="zh-CN" sz="2400" dirty="0"/>
              <a:t>TCP</a:t>
            </a:r>
            <a:r>
              <a:rPr lang="zh-CN" altLang="en-US" sz="2400" dirty="0">
                <a:latin typeface="宋体" pitchFamily="2" charset="-122"/>
              </a:rPr>
              <a:t>分组。常被利用的标志包括：</a:t>
            </a:r>
            <a:r>
              <a:rPr lang="en-US" altLang="zh-CN" sz="2400" dirty="0"/>
              <a:t>SYN, ACK, RST</a:t>
            </a:r>
            <a:r>
              <a:rPr lang="zh-CN" altLang="en-US" sz="2400" dirty="0">
                <a:latin typeface="宋体" pitchFamily="2" charset="-122"/>
              </a:rPr>
              <a:t>。其中，</a:t>
            </a:r>
            <a:r>
              <a:rPr lang="en-US" altLang="zh-CN" sz="2400" dirty="0"/>
              <a:t>TCP SYN</a:t>
            </a:r>
            <a:r>
              <a:rPr lang="zh-CN" altLang="en-US" sz="2400" dirty="0">
                <a:latin typeface="宋体" pitchFamily="2" charset="-122"/>
              </a:rPr>
              <a:t>攻击导致目标主机不断地为</a:t>
            </a:r>
            <a:r>
              <a:rPr lang="en-US" altLang="zh-CN" sz="2400" dirty="0"/>
              <a:t>TCP</a:t>
            </a:r>
            <a:r>
              <a:rPr lang="zh-CN" altLang="en-US" sz="2400" dirty="0">
                <a:latin typeface="宋体" pitchFamily="2" charset="-122"/>
              </a:rPr>
              <a:t>连接分配内存，从而使其它功能不能分配到足够的内存。</a:t>
            </a:r>
            <a:endParaRPr lang="zh-CN" altLang="en-US" sz="2400" dirty="0"/>
          </a:p>
          <a:p>
            <a:pPr lvl="1" eaLnBrk="1" hangingPunct="1">
              <a:lnSpc>
                <a:spcPts val="3300"/>
              </a:lnSpc>
              <a:spcBef>
                <a:spcPts val="0"/>
              </a:spcBef>
            </a:pPr>
            <a:r>
              <a:rPr lang="en-US" altLang="zh-CN" sz="2400" dirty="0"/>
              <a:t>ICMP Echo </a:t>
            </a:r>
            <a:r>
              <a:rPr lang="zh-CN" altLang="en-US" sz="2400" dirty="0">
                <a:latin typeface="宋体" pitchFamily="2" charset="-122"/>
              </a:rPr>
              <a:t>请求</a:t>
            </a:r>
            <a:r>
              <a:rPr lang="en-US" altLang="zh-CN" sz="2400" dirty="0"/>
              <a:t>/</a:t>
            </a:r>
            <a:r>
              <a:rPr lang="zh-CN" altLang="en-US" sz="2400" dirty="0">
                <a:latin typeface="宋体" pitchFamily="2" charset="-122"/>
              </a:rPr>
              <a:t>响应报文</a:t>
            </a:r>
            <a:r>
              <a:rPr lang="en-US" altLang="zh-CN" sz="2400" dirty="0"/>
              <a:t>(</a:t>
            </a:r>
            <a:r>
              <a:rPr lang="zh-CN" altLang="en-US" sz="2400" dirty="0">
                <a:latin typeface="宋体" pitchFamily="2" charset="-122"/>
              </a:rPr>
              <a:t>如，</a:t>
            </a:r>
            <a:r>
              <a:rPr lang="en-US" altLang="zh-CN" sz="2400" dirty="0"/>
              <a:t>Ping floods)</a:t>
            </a:r>
            <a:r>
              <a:rPr lang="zh-CN" altLang="en-US" sz="2400" dirty="0">
                <a:latin typeface="宋体" pitchFamily="2" charset="-122"/>
              </a:rPr>
              <a:t>。向目标主机发送大量的</a:t>
            </a:r>
            <a:r>
              <a:rPr lang="en-US" altLang="zh-CN" sz="2400" dirty="0"/>
              <a:t>ICMP</a:t>
            </a:r>
            <a:r>
              <a:rPr lang="zh-CN" altLang="en-US" sz="2400" dirty="0">
                <a:latin typeface="宋体" pitchFamily="2" charset="-122"/>
              </a:rPr>
              <a:t>分组。</a:t>
            </a:r>
            <a:r>
              <a:rPr lang="zh-CN" altLang="en-US" sz="2400" dirty="0"/>
              <a:t> </a:t>
            </a:r>
          </a:p>
          <a:p>
            <a:pPr lvl="1" eaLnBrk="1" hangingPunct="1">
              <a:lnSpc>
                <a:spcPts val="3300"/>
              </a:lnSpc>
              <a:spcBef>
                <a:spcPts val="0"/>
              </a:spcBef>
            </a:pPr>
            <a:r>
              <a:rPr lang="en-US" altLang="zh-CN" sz="2400" dirty="0"/>
              <a:t>UDP</a:t>
            </a:r>
            <a:r>
              <a:rPr lang="zh-CN" altLang="en-US" sz="2400" dirty="0">
                <a:latin typeface="宋体" pitchFamily="2" charset="-122"/>
              </a:rPr>
              <a:t>洪流。向目标主机发送大量各种基于</a:t>
            </a:r>
            <a:r>
              <a:rPr lang="en-US" altLang="zh-CN" sz="2400" dirty="0"/>
              <a:t>UDP</a:t>
            </a:r>
            <a:r>
              <a:rPr lang="zh-CN" altLang="en-US" sz="2400" dirty="0"/>
              <a:t>协议的应用协议包（如</a:t>
            </a:r>
            <a:r>
              <a:rPr lang="en-US" altLang="zh-CN" sz="2400" dirty="0"/>
              <a:t>NTP</a:t>
            </a:r>
            <a:r>
              <a:rPr lang="zh-CN" altLang="en-US" sz="2400" dirty="0"/>
              <a:t>，</a:t>
            </a:r>
            <a:r>
              <a:rPr lang="en-US" altLang="zh-CN" sz="2400" dirty="0"/>
              <a:t>SSDP</a:t>
            </a:r>
            <a:r>
              <a:rPr lang="zh-CN" altLang="en-US" sz="2400" dirty="0"/>
              <a:t>，</a:t>
            </a:r>
            <a:r>
              <a:rPr lang="en-US" altLang="zh-CN" sz="2400" dirty="0"/>
              <a:t>DNS</a:t>
            </a:r>
            <a:r>
              <a:rPr lang="zh-CN" altLang="en-US" sz="2400" dirty="0"/>
              <a:t>等）</a:t>
            </a:r>
            <a:r>
              <a:rPr lang="zh-CN" altLang="en-US" sz="2400" dirty="0">
                <a:latin typeface="宋体" pitchFamily="2" charset="-122"/>
              </a:rPr>
              <a:t>。</a:t>
            </a:r>
            <a:r>
              <a:rPr lang="zh-CN" altLang="en-US" sz="2400" dirty="0">
                <a:solidFill>
                  <a:srgbClr val="FF0000"/>
                </a:solidFill>
                <a:latin typeface="宋体" pitchFamily="2" charset="-122"/>
              </a:rPr>
              <a:t>用</a:t>
            </a:r>
            <a:r>
              <a:rPr lang="en-US" altLang="zh-CN" sz="2400" dirty="0">
                <a:solidFill>
                  <a:srgbClr val="FF0000"/>
                </a:solidFill>
                <a:latin typeface="宋体" pitchFamily="2" charset="-122"/>
              </a:rPr>
              <a:t>UDP</a:t>
            </a:r>
            <a:r>
              <a:rPr lang="zh-CN" altLang="en-US" sz="2400" dirty="0" smtClean="0">
                <a:solidFill>
                  <a:srgbClr val="FF0000"/>
                </a:solidFill>
                <a:latin typeface="宋体" pitchFamily="2" charset="-122"/>
              </a:rPr>
              <a:t>的好处</a:t>
            </a:r>
            <a:r>
              <a:rPr lang="zh-CN" altLang="en-US" sz="2400" dirty="0">
                <a:solidFill>
                  <a:srgbClr val="FF0000"/>
                </a:solidFill>
                <a:latin typeface="宋体" pitchFamily="2" charset="-122"/>
              </a:rPr>
              <a:t>是什么</a:t>
            </a:r>
            <a:r>
              <a:rPr lang="zh-CN" altLang="en-US" sz="2400" dirty="0" smtClean="0">
                <a:solidFill>
                  <a:srgbClr val="FF0000"/>
                </a:solidFill>
                <a:latin typeface="宋体" pitchFamily="2" charset="-122"/>
              </a:rPr>
              <a:t>？</a:t>
            </a:r>
            <a:r>
              <a:rPr lang="en-US" altLang="zh-CN" sz="2400" dirty="0"/>
              <a:t> UDP</a:t>
            </a:r>
            <a:r>
              <a:rPr lang="zh-CN" altLang="en-US" sz="2400" dirty="0"/>
              <a:t>的好处：无连接，便于假冒地址</a:t>
            </a:r>
            <a:endParaRPr lang="zh-CN" altLang="en-US" sz="2400" dirty="0">
              <a:solidFill>
                <a:srgbClr val="FF0000"/>
              </a:solidFill>
            </a:endParaRPr>
          </a:p>
          <a:p>
            <a:pPr eaLnBrk="1" hangingPunct="1">
              <a:lnSpc>
                <a:spcPts val="3300"/>
              </a:lnSpc>
              <a:spcBef>
                <a:spcPts val="0"/>
              </a:spcBef>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 calcmode="lin" valueType="num">
                                      <p:cBhvr>
                                        <p:cTn id="7" dur="1000" fill="hold"/>
                                        <p:tgtEl>
                                          <p:spTgt spid="39833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9833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983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98339">
                                            <p:txEl>
                                              <p:pRg st="1" end="1"/>
                                            </p:txEl>
                                          </p:spTgt>
                                        </p:tgtEl>
                                        <p:attrNameLst>
                                          <p:attrName>style.visibility</p:attrName>
                                        </p:attrNameLst>
                                      </p:cBhvr>
                                      <p:to>
                                        <p:strVal val="visible"/>
                                      </p:to>
                                    </p:set>
                                    <p:anim calcmode="lin" valueType="num">
                                      <p:cBhvr>
                                        <p:cTn id="14" dur="1000" fill="hold"/>
                                        <p:tgtEl>
                                          <p:spTgt spid="39833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9833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983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98339">
                                            <p:txEl>
                                              <p:pRg st="2" end="2"/>
                                            </p:txEl>
                                          </p:spTgt>
                                        </p:tgtEl>
                                        <p:attrNameLst>
                                          <p:attrName>style.visibility</p:attrName>
                                        </p:attrNameLst>
                                      </p:cBhvr>
                                      <p:to>
                                        <p:strVal val="visible"/>
                                      </p:to>
                                    </p:set>
                                    <p:anim calcmode="lin" valueType="num">
                                      <p:cBhvr>
                                        <p:cTn id="21" dur="1000" fill="hold"/>
                                        <p:tgtEl>
                                          <p:spTgt spid="39833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9833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983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98339">
                                            <p:txEl>
                                              <p:pRg st="3" end="3"/>
                                            </p:txEl>
                                          </p:spTgt>
                                        </p:tgtEl>
                                        <p:attrNameLst>
                                          <p:attrName>style.visibility</p:attrName>
                                        </p:attrNameLst>
                                      </p:cBhvr>
                                      <p:to>
                                        <p:strVal val="visible"/>
                                      </p:to>
                                    </p:set>
                                    <p:anim calcmode="lin" valueType="num">
                                      <p:cBhvr>
                                        <p:cTn id="28" dur="1000" fill="hold"/>
                                        <p:tgtEl>
                                          <p:spTgt spid="39833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9833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98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1830" y="1649741"/>
            <a:ext cx="6968298" cy="4309624"/>
          </a:xfrm>
        </p:spPr>
      </p:pic>
      <p:sp>
        <p:nvSpPr>
          <p:cNvPr id="3" name="标题 2"/>
          <p:cNvSpPr>
            <a:spLocks noGrp="1"/>
          </p:cNvSpPr>
          <p:nvPr>
            <p:ph type="title"/>
          </p:nvPr>
        </p:nvSpPr>
        <p:spPr/>
        <p:txBody>
          <a:bodyPr/>
          <a:lstStyle/>
          <a:p>
            <a:r>
              <a:rPr lang="zh-CN" altLang="en-US" dirty="0"/>
              <a:t>用于风暴型</a:t>
            </a:r>
            <a:r>
              <a:rPr lang="en-US" altLang="zh-CN" dirty="0"/>
              <a:t>DDoS</a:t>
            </a:r>
            <a:r>
              <a:rPr lang="zh-CN" altLang="en-US" dirty="0"/>
              <a:t>的常见协议</a:t>
            </a:r>
          </a:p>
        </p:txBody>
      </p:sp>
    </p:spTree>
    <p:extLst>
      <p:ext uri="{BB962C8B-B14F-4D97-AF65-F5344CB8AC3E}">
        <p14:creationId xmlns:p14="http://schemas.microsoft.com/office/powerpoint/2010/main" val="4120733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55245B-49BE-4770-A5DB-FD05F9BE75A8}"/>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AA50B7A5-B901-48EC-B283-F2EB05AA44A6}"/>
              </a:ext>
            </a:extLst>
          </p:cNvPr>
          <p:cNvSpPr>
            <a:spLocks noGrp="1"/>
          </p:cNvSpPr>
          <p:nvPr>
            <p:ph type="title"/>
          </p:nvPr>
        </p:nvSpPr>
        <p:spPr/>
        <p:txBody>
          <a:bodyPr/>
          <a:lstStyle/>
          <a:p>
            <a:r>
              <a:rPr lang="zh-CN" altLang="en-US" dirty="0"/>
              <a:t>用于风暴型</a:t>
            </a:r>
            <a:r>
              <a:rPr lang="en-US" altLang="zh-CN" dirty="0"/>
              <a:t>DDoS</a:t>
            </a:r>
            <a:r>
              <a:rPr lang="zh-CN" altLang="en-US" dirty="0"/>
              <a:t>的常见协议</a:t>
            </a:r>
          </a:p>
        </p:txBody>
      </p:sp>
      <p:pic>
        <p:nvPicPr>
          <p:cNvPr id="4" name="图片 3">
            <a:extLst>
              <a:ext uri="{FF2B5EF4-FFF2-40B4-BE49-F238E27FC236}">
                <a16:creationId xmlns:a16="http://schemas.microsoft.com/office/drawing/2014/main" id="{4108968E-9F95-496D-9E8A-9F72722F3497}"/>
              </a:ext>
            </a:extLst>
          </p:cNvPr>
          <p:cNvPicPr>
            <a:picLocks noChangeAspect="1"/>
          </p:cNvPicPr>
          <p:nvPr/>
        </p:nvPicPr>
        <p:blipFill>
          <a:blip r:embed="rId3"/>
          <a:stretch>
            <a:fillRect/>
          </a:stretch>
        </p:blipFill>
        <p:spPr>
          <a:xfrm>
            <a:off x="1387475" y="981075"/>
            <a:ext cx="6315075" cy="5505450"/>
          </a:xfrm>
          <a:prstGeom prst="rect">
            <a:avLst/>
          </a:prstGeom>
        </p:spPr>
      </p:pic>
    </p:spTree>
    <p:extLst>
      <p:ext uri="{BB962C8B-B14F-4D97-AF65-F5344CB8AC3E}">
        <p14:creationId xmlns:p14="http://schemas.microsoft.com/office/powerpoint/2010/main" val="3938425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55245B-49BE-4770-A5DB-FD05F9BE75A8}"/>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AA50B7A5-B901-48EC-B283-F2EB05AA44A6}"/>
              </a:ext>
            </a:extLst>
          </p:cNvPr>
          <p:cNvSpPr>
            <a:spLocks noGrp="1"/>
          </p:cNvSpPr>
          <p:nvPr>
            <p:ph type="title"/>
          </p:nvPr>
        </p:nvSpPr>
        <p:spPr/>
        <p:txBody>
          <a:bodyPr/>
          <a:lstStyle/>
          <a:p>
            <a:r>
              <a:rPr lang="zh-CN" altLang="en-US" dirty="0"/>
              <a:t>用于风暴型</a:t>
            </a:r>
            <a:r>
              <a:rPr lang="en-US" altLang="zh-CN" dirty="0"/>
              <a:t>DDoS</a:t>
            </a:r>
            <a:r>
              <a:rPr lang="zh-CN" altLang="en-US" dirty="0"/>
              <a:t>的常见协议</a:t>
            </a:r>
          </a:p>
        </p:txBody>
      </p:sp>
      <p:pic>
        <p:nvPicPr>
          <p:cNvPr id="5" name="图片 4">
            <a:extLst>
              <a:ext uri="{FF2B5EF4-FFF2-40B4-BE49-F238E27FC236}">
                <a16:creationId xmlns:a16="http://schemas.microsoft.com/office/drawing/2014/main" id="{55624516-22F5-4797-B92D-706EE3FBCF01}"/>
              </a:ext>
            </a:extLst>
          </p:cNvPr>
          <p:cNvPicPr>
            <a:picLocks noChangeAspect="1"/>
          </p:cNvPicPr>
          <p:nvPr/>
        </p:nvPicPr>
        <p:blipFill>
          <a:blip r:embed="rId3"/>
          <a:stretch>
            <a:fillRect/>
          </a:stretch>
        </p:blipFill>
        <p:spPr>
          <a:xfrm>
            <a:off x="1085850" y="1396365"/>
            <a:ext cx="6972300" cy="4857750"/>
          </a:xfrm>
          <a:prstGeom prst="rect">
            <a:avLst/>
          </a:prstGeom>
        </p:spPr>
      </p:pic>
    </p:spTree>
    <p:extLst>
      <p:ext uri="{BB962C8B-B14F-4D97-AF65-F5344CB8AC3E}">
        <p14:creationId xmlns:p14="http://schemas.microsoft.com/office/powerpoint/2010/main" val="2363398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DDoS</a:t>
            </a:r>
            <a:r>
              <a:rPr lang="en-US" altLang="zh-CN" dirty="0"/>
              <a:t> </a:t>
            </a:r>
            <a:r>
              <a:rPr lang="zh-CN" altLang="en-US" dirty="0"/>
              <a:t>攻击趋势</a:t>
            </a:r>
          </a:p>
        </p:txBody>
      </p:sp>
      <p:sp>
        <p:nvSpPr>
          <p:cNvPr id="3" name="内容占位符 2"/>
          <p:cNvSpPr>
            <a:spLocks noGrp="1"/>
          </p:cNvSpPr>
          <p:nvPr>
            <p:ph idx="1"/>
          </p:nvPr>
        </p:nvSpPr>
        <p:spPr>
          <a:xfrm>
            <a:off x="696913" y="1363663"/>
            <a:ext cx="7772400" cy="4114800"/>
          </a:xfrm>
        </p:spPr>
        <p:txBody>
          <a:bodyPr/>
          <a:lstStyle/>
          <a:p>
            <a:pPr>
              <a:lnSpc>
                <a:spcPct val="150000"/>
              </a:lnSpc>
            </a:pPr>
            <a:r>
              <a:rPr lang="zh-CN" altLang="en-US" dirty="0"/>
              <a:t>（二）分布式拒绝服务攻击（</a:t>
            </a:r>
            <a:r>
              <a:rPr lang="en-US" altLang="zh-CN" dirty="0" err="1"/>
              <a:t>DDoS</a:t>
            </a:r>
            <a:r>
              <a:rPr lang="zh-CN" altLang="en-US" dirty="0"/>
              <a:t>）</a:t>
            </a:r>
            <a:endParaRPr lang="en-US" altLang="zh-CN" dirty="0"/>
          </a:p>
          <a:p>
            <a:pPr>
              <a:lnSpc>
                <a:spcPct val="150000"/>
              </a:lnSpc>
            </a:pPr>
            <a:endParaRPr lang="zh-CN" altLang="en-US" dirty="0"/>
          </a:p>
        </p:txBody>
      </p:sp>
      <p:pic>
        <p:nvPicPr>
          <p:cNvPr id="163842" name="Picture 2"/>
          <p:cNvPicPr>
            <a:picLocks noChangeAspect="1" noChangeArrowheads="1"/>
          </p:cNvPicPr>
          <p:nvPr/>
        </p:nvPicPr>
        <p:blipFill>
          <a:blip r:embed="rId3" cstate="print"/>
          <a:srcRect/>
          <a:stretch>
            <a:fillRect/>
          </a:stretch>
        </p:blipFill>
        <p:spPr bwMode="auto">
          <a:xfrm>
            <a:off x="215900" y="1230312"/>
            <a:ext cx="8775700" cy="5068888"/>
          </a:xfrm>
          <a:prstGeom prst="rect">
            <a:avLst/>
          </a:prstGeom>
          <a:noFill/>
          <a:ln w="9525">
            <a:noFill/>
            <a:miter lim="800000"/>
            <a:headEnd/>
            <a:tailEnd/>
          </a:ln>
        </p:spPr>
      </p:pic>
      <p:sp>
        <p:nvSpPr>
          <p:cNvPr id="7" name="矩形 6"/>
          <p:cNvSpPr/>
          <p:nvPr/>
        </p:nvSpPr>
        <p:spPr bwMode="auto">
          <a:xfrm>
            <a:off x="304800" y="1354667"/>
            <a:ext cx="3115733" cy="51646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69721" y="2470150"/>
            <a:ext cx="6431280" cy="958850"/>
          </a:xfrm>
        </p:spPr>
        <p:txBody>
          <a:bodyPr/>
          <a:lstStyle/>
          <a:p>
            <a:r>
              <a:rPr lang="zh-CN" altLang="en-US" dirty="0">
                <a:solidFill>
                  <a:srgbClr val="C00000"/>
                </a:solidFill>
              </a:rPr>
              <a:t>一、直接风暴型</a:t>
            </a:r>
            <a:r>
              <a:rPr lang="en-US" altLang="zh-CN" dirty="0" err="1">
                <a:solidFill>
                  <a:srgbClr val="C00000"/>
                </a:solidFill>
              </a:rPr>
              <a:t>DDoS</a:t>
            </a:r>
            <a:endParaRPr lang="zh-CN" altLang="en-US" dirty="0">
              <a:solidFill>
                <a:srgbClr val="C00000"/>
              </a:solidFill>
            </a:endParaRPr>
          </a:p>
        </p:txBody>
      </p:sp>
      <p:sp>
        <p:nvSpPr>
          <p:cNvPr id="4" name="TextBox 3"/>
          <p:cNvSpPr txBox="1"/>
          <p:nvPr/>
        </p:nvSpPr>
        <p:spPr>
          <a:xfrm>
            <a:off x="1091080" y="4076700"/>
            <a:ext cx="7388561" cy="707886"/>
          </a:xfrm>
          <a:prstGeom prst="rect">
            <a:avLst/>
          </a:prstGeom>
          <a:noFill/>
        </p:spPr>
        <p:txBody>
          <a:bodyPr wrap="none" rtlCol="0">
            <a:spAutoFit/>
          </a:bodyPr>
          <a:lstStyle/>
          <a:p>
            <a:r>
              <a:rPr lang="zh-CN" altLang="en-US" sz="4000" dirty="0">
                <a:latin typeface="方正行楷简体" pitchFamily="2" charset="-122"/>
                <a:ea typeface="方正行楷简体" pitchFamily="2" charset="-122"/>
              </a:rPr>
              <a:t>现在不是主流，但曾经很风光！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a:t>1</a:t>
            </a:r>
            <a:r>
              <a:rPr lang="zh-CN" altLang="en-US"/>
              <a:t>、</a:t>
            </a:r>
            <a:r>
              <a:rPr lang="en-US" altLang="zh-CN"/>
              <a:t>PING</a:t>
            </a:r>
            <a:r>
              <a:rPr lang="zh-CN" altLang="en-US"/>
              <a:t>风暴攻击</a:t>
            </a:r>
            <a:r>
              <a:rPr lang="en-US" altLang="zh-CN"/>
              <a:t>(</a:t>
            </a:r>
            <a:r>
              <a:rPr lang="zh-CN" altLang="en-US"/>
              <a:t>直接型</a:t>
            </a:r>
            <a:r>
              <a:rPr lang="en-US" altLang="zh-CN"/>
              <a:t>)</a:t>
            </a:r>
          </a:p>
        </p:txBody>
      </p:sp>
      <p:sp>
        <p:nvSpPr>
          <p:cNvPr id="55300" name="Rectangle 3"/>
          <p:cNvSpPr>
            <a:spLocks noGrp="1" noChangeArrowheads="1"/>
          </p:cNvSpPr>
          <p:nvPr>
            <p:ph type="body" idx="1"/>
          </p:nvPr>
        </p:nvSpPr>
        <p:spPr>
          <a:xfrm>
            <a:off x="639763" y="1449388"/>
            <a:ext cx="7772400" cy="4114800"/>
          </a:xfrm>
        </p:spPr>
        <p:txBody>
          <a:bodyPr/>
          <a:lstStyle/>
          <a:p>
            <a:pPr eaLnBrk="1" hangingPunct="1">
              <a:lnSpc>
                <a:spcPts val="3800"/>
              </a:lnSpc>
            </a:pPr>
            <a:r>
              <a:rPr lang="zh-CN" altLang="en-US" dirty="0"/>
              <a:t>原理：单纯地向受害者发送大量的</a:t>
            </a:r>
            <a:r>
              <a:rPr lang="en-US" altLang="zh-CN" dirty="0"/>
              <a:t>ICMP</a:t>
            </a:r>
            <a:r>
              <a:rPr lang="zh-CN" altLang="en-US" dirty="0"/>
              <a:t>回应请求（</a:t>
            </a:r>
            <a:r>
              <a:rPr lang="en-US" altLang="zh-CN" dirty="0"/>
              <a:t>ICMP Echo Request</a:t>
            </a:r>
            <a:r>
              <a:rPr lang="zh-CN" altLang="en-US" dirty="0"/>
              <a:t>，即</a:t>
            </a:r>
            <a:r>
              <a:rPr lang="en-US" altLang="zh-CN" dirty="0"/>
              <a:t>Ping</a:t>
            </a:r>
            <a:r>
              <a:rPr lang="zh-CN" altLang="en-US" dirty="0"/>
              <a:t>）消息，使受害者系统忙于处理这些消息而降低性能，严重者可能导致系统无法对其他的消息做出响应。</a:t>
            </a:r>
            <a:endParaRPr lang="en-US" altLang="zh-CN" dirty="0"/>
          </a:p>
          <a:p>
            <a:pPr lvl="1" eaLnBrk="1" hangingPunct="1">
              <a:lnSpc>
                <a:spcPts val="3800"/>
              </a:lnSpc>
            </a:pPr>
            <a:r>
              <a:rPr lang="zh-CN" altLang="en-US" dirty="0"/>
              <a:t>需要大规模僵尸网络的支持</a:t>
            </a:r>
            <a:endParaRPr lang="en-US" altLang="zh-CN" dirty="0"/>
          </a:p>
          <a:p>
            <a:pPr lvl="1" eaLnBrk="1" hangingPunct="1">
              <a:lnSpc>
                <a:spcPts val="3800"/>
              </a:lnSpc>
            </a:pPr>
            <a:r>
              <a:rPr lang="zh-CN" altLang="en-US" dirty="0"/>
              <a:t>大多防火墙会过滤</a:t>
            </a:r>
            <a:r>
              <a:rPr lang="en-US" altLang="zh-CN" dirty="0"/>
              <a:t>ICMP</a:t>
            </a:r>
            <a:r>
              <a:rPr lang="zh-CN" altLang="en-US" dirty="0"/>
              <a:t>包</a:t>
            </a:r>
            <a:endParaRPr lang="en-US" altLang="zh-CN" dirty="0"/>
          </a:p>
          <a:p>
            <a:pPr eaLnBrk="1" hangingPunct="1">
              <a:lnSpc>
                <a:spcPts val="38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p:cTn id="7" dur="1000" fill="hold"/>
                                        <p:tgtEl>
                                          <p:spTgt spid="5530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530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530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5300">
                                            <p:txEl>
                                              <p:pRg st="1" end="1"/>
                                            </p:txEl>
                                          </p:spTgt>
                                        </p:tgtEl>
                                        <p:attrNameLst>
                                          <p:attrName>style.visibility</p:attrName>
                                        </p:attrNameLst>
                                      </p:cBhvr>
                                      <p:to>
                                        <p:strVal val="visible"/>
                                      </p:to>
                                    </p:set>
                                    <p:anim calcmode="lin" valueType="num">
                                      <p:cBhvr>
                                        <p:cTn id="14" dur="1000" fill="hold"/>
                                        <p:tgtEl>
                                          <p:spTgt spid="5530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530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5300">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55300">
                                            <p:txEl>
                                              <p:pRg st="2" end="2"/>
                                            </p:txEl>
                                          </p:spTgt>
                                        </p:tgtEl>
                                        <p:attrNameLst>
                                          <p:attrName>style.visibility</p:attrName>
                                        </p:attrNameLst>
                                      </p:cBhvr>
                                      <p:to>
                                        <p:strVal val="visible"/>
                                      </p:to>
                                    </p:set>
                                    <p:anim calcmode="lin" valueType="num">
                                      <p:cBhvr>
                                        <p:cTn id="19" dur="1000" fill="hold"/>
                                        <p:tgtEl>
                                          <p:spTgt spid="55300">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55300">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dirty="0"/>
              <a:t>2</a:t>
            </a:r>
            <a:r>
              <a:rPr lang="zh-CN" altLang="en-US" dirty="0"/>
              <a:t>、</a:t>
            </a:r>
            <a:r>
              <a:rPr lang="en-US" altLang="zh-CN" dirty="0"/>
              <a:t>SYN</a:t>
            </a:r>
            <a:r>
              <a:rPr lang="zh-CN" altLang="en-US" dirty="0"/>
              <a:t>风暴攻击</a:t>
            </a:r>
            <a:r>
              <a:rPr lang="en-US" altLang="zh-CN" dirty="0"/>
              <a:t>(</a:t>
            </a:r>
            <a:r>
              <a:rPr lang="zh-CN" altLang="en-US" dirty="0"/>
              <a:t>直接型</a:t>
            </a:r>
            <a:r>
              <a:rPr lang="en-US" altLang="zh-CN" dirty="0"/>
              <a:t>)</a:t>
            </a:r>
          </a:p>
        </p:txBody>
      </p:sp>
      <p:sp>
        <p:nvSpPr>
          <p:cNvPr id="419843" name="Rectangle 3"/>
          <p:cNvSpPr>
            <a:spLocks noGrp="1" noChangeArrowheads="1"/>
          </p:cNvSpPr>
          <p:nvPr>
            <p:ph type="body" idx="1"/>
          </p:nvPr>
        </p:nvSpPr>
        <p:spPr>
          <a:xfrm>
            <a:off x="620713" y="1335087"/>
            <a:ext cx="7772400" cy="4922838"/>
          </a:xfrm>
        </p:spPr>
        <p:txBody>
          <a:bodyPr/>
          <a:lstStyle/>
          <a:p>
            <a:pPr eaLnBrk="1" hangingPunct="1"/>
            <a:r>
              <a:rPr lang="zh-CN" altLang="en-US" sz="2800" dirty="0"/>
              <a:t>原理：发送大量</a:t>
            </a:r>
            <a:r>
              <a:rPr lang="en-US" altLang="zh-CN" sz="2800" dirty="0"/>
              <a:t>SYN</a:t>
            </a:r>
            <a:r>
              <a:rPr lang="zh-CN" altLang="en-US" sz="2800" dirty="0"/>
              <a:t>报文，但对服务器的</a:t>
            </a:r>
            <a:r>
              <a:rPr lang="en-US" altLang="zh-CN" sz="2800" dirty="0"/>
              <a:t>SYN</a:t>
            </a:r>
            <a:r>
              <a:rPr lang="zh-CN" altLang="en-US" sz="2800" dirty="0"/>
              <a:t>＋</a:t>
            </a:r>
            <a:r>
              <a:rPr lang="en-US" altLang="zh-CN" sz="2800" dirty="0"/>
              <a:t>ACK</a:t>
            </a:r>
            <a:r>
              <a:rPr lang="zh-CN" altLang="en-US" sz="2800" dirty="0"/>
              <a:t>应答报文不作应答，即三次握手的第三次握手无法完成，造成服务器维护大量的</a:t>
            </a:r>
            <a:r>
              <a:rPr lang="zh-CN" altLang="en-US" sz="2800" dirty="0">
                <a:solidFill>
                  <a:srgbClr val="FF3300"/>
                </a:solidFill>
              </a:rPr>
              <a:t>半连接列表</a:t>
            </a:r>
            <a:r>
              <a:rPr lang="zh-CN" altLang="en-US" sz="2800" dirty="0"/>
              <a:t>，消耗服务器半连接资源（</a:t>
            </a:r>
            <a:r>
              <a:rPr lang="zh-CN" altLang="en-US" sz="2800" dirty="0">
                <a:solidFill>
                  <a:srgbClr val="FF3300"/>
                </a:solidFill>
              </a:rPr>
              <a:t>一般系统的上限为</a:t>
            </a:r>
            <a:r>
              <a:rPr lang="en-US" altLang="zh-CN" sz="2800" dirty="0">
                <a:solidFill>
                  <a:srgbClr val="FF3300"/>
                </a:solidFill>
              </a:rPr>
              <a:t>1024</a:t>
            </a:r>
            <a:r>
              <a:rPr lang="zh-CN" altLang="en-US" sz="2800" dirty="0">
                <a:solidFill>
                  <a:srgbClr val="FF3300"/>
                </a:solidFill>
              </a:rPr>
              <a:t>，超过此数则不接受新的连接请求</a:t>
            </a:r>
            <a:r>
              <a:rPr lang="zh-CN" altLang="en-US" sz="2800" dirty="0"/>
              <a:t>）的攻击方式。</a:t>
            </a:r>
          </a:p>
          <a:p>
            <a:pPr lvl="1" eaLnBrk="1" hangingPunct="1"/>
            <a:r>
              <a:rPr lang="zh-CN" altLang="en-US" dirty="0"/>
              <a:t>需伪造地址，一方面逃避追踪，另一方面为了攻击能成功</a:t>
            </a:r>
            <a:r>
              <a:rPr lang="en-US" altLang="zh-CN" dirty="0"/>
              <a:t>.</a:t>
            </a:r>
            <a:r>
              <a:rPr lang="zh-CN" altLang="en-US" dirty="0"/>
              <a:t>　</a:t>
            </a:r>
            <a:r>
              <a:rPr lang="en-US" altLang="zh-CN" dirty="0">
                <a:solidFill>
                  <a:srgbClr val="0000FF"/>
                </a:solidFill>
              </a:rPr>
              <a:t>Why</a:t>
            </a:r>
            <a:r>
              <a:rPr lang="zh-CN" altLang="en-US" dirty="0">
                <a:solidFill>
                  <a:srgbClr val="0000FF"/>
                </a:solidFill>
              </a:rPr>
              <a:t>？</a:t>
            </a:r>
            <a:r>
              <a:rPr lang="en-US" altLang="zh-CN" dirty="0">
                <a:solidFill>
                  <a:srgbClr val="0000FF"/>
                </a:solidFill>
              </a:rPr>
              <a:t>Why</a:t>
            </a:r>
            <a:r>
              <a:rPr lang="zh-CN" altLang="en-US" dirty="0">
                <a:solidFill>
                  <a:srgbClr val="0000FF"/>
                </a:solidFill>
              </a:rPr>
              <a:t>？</a:t>
            </a:r>
          </a:p>
          <a:p>
            <a:pPr eaLnBrk="1" hangingPunct="1"/>
            <a:r>
              <a:rPr lang="zh-CN" altLang="en-US" sz="2800" dirty="0"/>
              <a:t>据统计：在反射式</a:t>
            </a:r>
            <a:r>
              <a:rPr lang="en-US" altLang="zh-CN" sz="2800" dirty="0" err="1"/>
              <a:t>DDoS</a:t>
            </a:r>
            <a:r>
              <a:rPr lang="zh-CN" altLang="en-US" sz="2800" dirty="0"/>
              <a:t>流行之前，</a:t>
            </a:r>
            <a:r>
              <a:rPr lang="en-US" altLang="zh-CN" sz="2800" dirty="0"/>
              <a:t>90%</a:t>
            </a:r>
            <a:r>
              <a:rPr lang="zh-CN" altLang="en-US" sz="2800" dirty="0"/>
              <a:t>的拒绝服务攻击使用的是</a:t>
            </a:r>
            <a:r>
              <a:rPr lang="en-US" altLang="zh-CN" sz="2800" dirty="0"/>
              <a:t>TCP</a:t>
            </a:r>
            <a:r>
              <a:rPr lang="zh-CN" altLang="en-US" sz="2800" dirty="0"/>
              <a:t>协议，而</a:t>
            </a:r>
            <a:r>
              <a:rPr lang="en-US" altLang="zh-CN" sz="2800" dirty="0"/>
              <a:t>SYN</a:t>
            </a:r>
            <a:r>
              <a:rPr lang="zh-CN" altLang="en-US" sz="2800" dirty="0"/>
              <a:t>风暴攻击又是最常用的一种攻击！</a:t>
            </a:r>
          </a:p>
          <a:p>
            <a:pPr eaLnBrk="1" hangingPunct="1"/>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 calcmode="lin" valueType="num">
                                      <p:cBhvr>
                                        <p:cTn id="7" dur="1000" fill="hold"/>
                                        <p:tgtEl>
                                          <p:spTgt spid="41984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1984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1984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19843">
                                            <p:txEl>
                                              <p:pRg st="1" end="1"/>
                                            </p:txEl>
                                          </p:spTgt>
                                        </p:tgtEl>
                                        <p:attrNameLst>
                                          <p:attrName>style.visibility</p:attrName>
                                        </p:attrNameLst>
                                      </p:cBhvr>
                                      <p:to>
                                        <p:strVal val="visible"/>
                                      </p:to>
                                    </p:set>
                                    <p:anim calcmode="lin" valueType="num">
                                      <p:cBhvr>
                                        <p:cTn id="14" dur="1000" fill="hold"/>
                                        <p:tgtEl>
                                          <p:spTgt spid="41984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1984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198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19843">
                                            <p:txEl>
                                              <p:pRg st="2" end="2"/>
                                            </p:txEl>
                                          </p:spTgt>
                                        </p:tgtEl>
                                        <p:attrNameLst>
                                          <p:attrName>style.visibility</p:attrName>
                                        </p:attrNameLst>
                                      </p:cBhvr>
                                      <p:to>
                                        <p:strVal val="visible"/>
                                      </p:to>
                                    </p:set>
                                    <p:anim calcmode="lin" valueType="num">
                                      <p:cBhvr>
                                        <p:cTn id="21" dur="1000" fill="hold"/>
                                        <p:tgtEl>
                                          <p:spTgt spid="41984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1984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19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131888" y="206375"/>
            <a:ext cx="7612062" cy="792163"/>
          </a:xfrm>
        </p:spPr>
        <p:txBody>
          <a:bodyPr/>
          <a:lstStyle/>
          <a:p>
            <a:pPr eaLnBrk="1" hangingPunct="1"/>
            <a:r>
              <a:rPr lang="en-US" altLang="zh-CN" dirty="0"/>
              <a:t>3</a:t>
            </a:r>
            <a:r>
              <a:rPr lang="zh-CN" altLang="en-US" dirty="0"/>
              <a:t>、</a:t>
            </a:r>
            <a:r>
              <a:rPr lang="en-US" altLang="zh-CN" dirty="0"/>
              <a:t>TCP</a:t>
            </a:r>
            <a:r>
              <a:rPr lang="zh-CN" altLang="en-US" dirty="0"/>
              <a:t>连接耗尽攻击</a:t>
            </a:r>
            <a:r>
              <a:rPr lang="en-US" altLang="zh-CN" dirty="0"/>
              <a:t>(</a:t>
            </a:r>
            <a:r>
              <a:rPr lang="zh-CN" altLang="en-US" dirty="0"/>
              <a:t>直接型</a:t>
            </a:r>
            <a:r>
              <a:rPr lang="en-US" altLang="zh-CN" dirty="0"/>
              <a:t>)</a:t>
            </a:r>
          </a:p>
        </p:txBody>
      </p:sp>
      <p:sp>
        <p:nvSpPr>
          <p:cNvPr id="57348" name="Rectangle 3"/>
          <p:cNvSpPr>
            <a:spLocks noGrp="1" noChangeArrowheads="1"/>
          </p:cNvSpPr>
          <p:nvPr>
            <p:ph type="body" idx="1"/>
          </p:nvPr>
        </p:nvSpPr>
        <p:spPr>
          <a:xfrm>
            <a:off x="542925" y="1276350"/>
            <a:ext cx="8229600" cy="5257800"/>
          </a:xfrm>
        </p:spPr>
        <p:txBody>
          <a:bodyPr/>
          <a:lstStyle/>
          <a:p>
            <a:pPr eaLnBrk="1" hangingPunct="1"/>
            <a:r>
              <a:rPr lang="zh-CN" altLang="en-US" dirty="0"/>
              <a:t>原理：通过大量的</a:t>
            </a:r>
            <a:r>
              <a:rPr lang="en-US" altLang="zh-CN" dirty="0"/>
              <a:t>TCP</a:t>
            </a:r>
            <a:r>
              <a:rPr lang="zh-CN" altLang="en-US" dirty="0"/>
              <a:t>连接耗尽受害者资源，也称为“空连接攻击”。</a:t>
            </a:r>
          </a:p>
          <a:p>
            <a:pPr lvl="1" eaLnBrk="1" hangingPunct="1"/>
            <a:r>
              <a:rPr lang="zh-CN" altLang="en-US" dirty="0">
                <a:solidFill>
                  <a:srgbClr val="FF3300"/>
                </a:solidFill>
              </a:rPr>
              <a:t>与</a:t>
            </a:r>
            <a:r>
              <a:rPr lang="en-US" altLang="zh-CN" dirty="0">
                <a:solidFill>
                  <a:srgbClr val="FF3300"/>
                </a:solidFill>
              </a:rPr>
              <a:t>SYN</a:t>
            </a:r>
            <a:r>
              <a:rPr lang="zh-CN" altLang="en-US" dirty="0">
                <a:solidFill>
                  <a:srgbClr val="FF3300"/>
                </a:solidFill>
              </a:rPr>
              <a:t>风暴的区别</a:t>
            </a:r>
            <a:r>
              <a:rPr lang="zh-CN" altLang="en-US" dirty="0"/>
              <a:t>：不需要不停地向受害者发起连接</a:t>
            </a:r>
          </a:p>
          <a:p>
            <a:pPr eaLnBrk="1" hangingPunct="1"/>
            <a:endParaRPr lang="zh-CN" altLang="en-US" dirty="0"/>
          </a:p>
        </p:txBody>
      </p:sp>
      <p:pic>
        <p:nvPicPr>
          <p:cNvPr id="57349" name="Picture 4" descr="j0292020"/>
          <p:cNvPicPr>
            <a:picLocks noChangeAspect="1" noChangeArrowheads="1"/>
          </p:cNvPicPr>
          <p:nvPr/>
        </p:nvPicPr>
        <p:blipFill>
          <a:blip r:embed="rId3" cstate="print"/>
          <a:srcRect/>
          <a:stretch>
            <a:fillRect/>
          </a:stretch>
        </p:blipFill>
        <p:spPr bwMode="auto">
          <a:xfrm>
            <a:off x="1081088" y="4922838"/>
            <a:ext cx="1008062" cy="936625"/>
          </a:xfrm>
          <a:prstGeom prst="rect">
            <a:avLst/>
          </a:prstGeom>
          <a:noFill/>
          <a:ln w="9525">
            <a:noFill/>
            <a:miter lim="800000"/>
            <a:headEnd/>
            <a:tailEnd/>
          </a:ln>
        </p:spPr>
      </p:pic>
      <p:grpSp>
        <p:nvGrpSpPr>
          <p:cNvPr id="2" name="Group 5"/>
          <p:cNvGrpSpPr>
            <a:grpSpLocks/>
          </p:cNvGrpSpPr>
          <p:nvPr/>
        </p:nvGrpSpPr>
        <p:grpSpPr bwMode="auto">
          <a:xfrm>
            <a:off x="992188" y="3124200"/>
            <a:ext cx="1076325" cy="1079500"/>
            <a:chOff x="121" y="729"/>
            <a:chExt cx="728" cy="1419"/>
          </a:xfrm>
        </p:grpSpPr>
        <p:pic>
          <p:nvPicPr>
            <p:cNvPr id="57364" name="Picture 6" descr="pc-ppt2"/>
            <p:cNvPicPr>
              <a:picLocks noChangeAspect="1" noChangeArrowheads="1"/>
            </p:cNvPicPr>
            <p:nvPr/>
          </p:nvPicPr>
          <p:blipFill>
            <a:blip r:embed="rId4" cstate="print"/>
            <a:srcRect/>
            <a:stretch>
              <a:fillRect/>
            </a:stretch>
          </p:blipFill>
          <p:spPr bwMode="auto">
            <a:xfrm>
              <a:off x="191" y="1564"/>
              <a:ext cx="584" cy="584"/>
            </a:xfrm>
            <a:prstGeom prst="rect">
              <a:avLst/>
            </a:prstGeom>
            <a:noFill/>
            <a:ln w="9525">
              <a:noFill/>
              <a:miter lim="800000"/>
              <a:headEnd/>
              <a:tailEnd/>
            </a:ln>
          </p:spPr>
        </p:pic>
        <p:pic>
          <p:nvPicPr>
            <p:cNvPr id="57365" name="Picture 7" descr="hacker-ppt"/>
            <p:cNvPicPr>
              <a:picLocks noChangeAspect="1" noChangeArrowheads="1"/>
            </p:cNvPicPr>
            <p:nvPr/>
          </p:nvPicPr>
          <p:blipFill>
            <a:blip r:embed="rId5" cstate="print"/>
            <a:srcRect/>
            <a:stretch>
              <a:fillRect/>
            </a:stretch>
          </p:blipFill>
          <p:spPr bwMode="auto">
            <a:xfrm>
              <a:off x="197" y="976"/>
              <a:ext cx="571" cy="571"/>
            </a:xfrm>
            <a:prstGeom prst="rect">
              <a:avLst/>
            </a:prstGeom>
            <a:noFill/>
            <a:ln w="9525">
              <a:noFill/>
              <a:miter lim="800000"/>
              <a:headEnd/>
              <a:tailEnd/>
            </a:ln>
          </p:spPr>
        </p:pic>
        <p:sp>
          <p:nvSpPr>
            <p:cNvPr id="57366" name="Rectangle 8"/>
            <p:cNvSpPr>
              <a:spLocks noChangeArrowheads="1"/>
            </p:cNvSpPr>
            <p:nvPr/>
          </p:nvSpPr>
          <p:spPr bwMode="auto">
            <a:xfrm>
              <a:off x="121" y="729"/>
              <a:ext cx="728" cy="482"/>
            </a:xfrm>
            <a:prstGeom prst="rect">
              <a:avLst/>
            </a:prstGeom>
            <a:noFill/>
            <a:ln w="9525">
              <a:noFill/>
              <a:miter lim="800000"/>
              <a:headEnd/>
              <a:tailEnd/>
            </a:ln>
          </p:spPr>
          <p:txBody>
            <a:bodyPr lIns="92075" tIns="46038" rIns="92075" bIns="46038">
              <a:spAutoFit/>
            </a:bodyPr>
            <a:lstStyle/>
            <a:p>
              <a:pPr algn="ctr">
                <a:lnSpc>
                  <a:spcPct val="90000"/>
                </a:lnSpc>
              </a:pPr>
              <a:endParaRPr kumimoji="1" lang="zh-CN" altLang="en-US" sz="2000" b="1">
                <a:solidFill>
                  <a:srgbClr val="000000"/>
                </a:solidFill>
                <a:latin typeface="Tahoma" pitchFamily="34" charset="0"/>
                <a:ea typeface="宋体" pitchFamily="2" charset="-122"/>
              </a:endParaRPr>
            </a:p>
          </p:txBody>
        </p:sp>
      </p:grpSp>
      <p:sp>
        <p:nvSpPr>
          <p:cNvPr id="421898" name="AutoShape 10"/>
          <p:cNvSpPr>
            <a:spLocks noChangeArrowheads="1"/>
          </p:cNvSpPr>
          <p:nvPr/>
        </p:nvSpPr>
        <p:spPr bwMode="auto">
          <a:xfrm>
            <a:off x="6659563" y="3105150"/>
            <a:ext cx="2089150" cy="936625"/>
          </a:xfrm>
          <a:prstGeom prst="cloudCallout">
            <a:avLst>
              <a:gd name="adj1" fmla="val -39361"/>
              <a:gd name="adj2" fmla="val 112032"/>
            </a:avLst>
          </a:prstGeom>
          <a:solidFill>
            <a:srgbClr val="FF0000"/>
          </a:solidFill>
          <a:ln w="9525">
            <a:solidFill>
              <a:srgbClr val="000000"/>
            </a:solidFill>
            <a:round/>
            <a:headEnd/>
            <a:tailEnd/>
          </a:ln>
        </p:spPr>
        <p:txBody>
          <a:bodyPr/>
          <a:lstStyle/>
          <a:p>
            <a:pPr algn="ctr"/>
            <a:r>
              <a:rPr kumimoji="1" lang="zh-CN" altLang="en-US" sz="2000" b="1">
                <a:solidFill>
                  <a:srgbClr val="FFFFFF"/>
                </a:solidFill>
                <a:latin typeface="Times New Roman" pitchFamily="18" charset="0"/>
              </a:rPr>
              <a:t>怎么这么多请求啊！</a:t>
            </a:r>
          </a:p>
        </p:txBody>
      </p:sp>
      <p:sp>
        <p:nvSpPr>
          <p:cNvPr id="57352" name="Text Box 14"/>
          <p:cNvSpPr txBox="1">
            <a:spLocks noChangeArrowheads="1"/>
          </p:cNvSpPr>
          <p:nvPr/>
        </p:nvSpPr>
        <p:spPr bwMode="auto">
          <a:xfrm>
            <a:off x="971550" y="4256088"/>
            <a:ext cx="950913" cy="396875"/>
          </a:xfrm>
          <a:prstGeom prst="rect">
            <a:avLst/>
          </a:prstGeom>
          <a:noFill/>
          <a:ln w="9525">
            <a:noFill/>
            <a:miter lim="800000"/>
            <a:headEnd/>
            <a:tailEnd/>
          </a:ln>
        </p:spPr>
        <p:txBody>
          <a:bodyPr wrap="none">
            <a:spAutoFit/>
          </a:bodyPr>
          <a:lstStyle/>
          <a:p>
            <a:r>
              <a:rPr lang="zh-CN" altLang="en-US" sz="2000" b="1">
                <a:solidFill>
                  <a:srgbClr val="000000"/>
                </a:solidFill>
                <a:latin typeface="黑体" pitchFamily="2" charset="-122"/>
              </a:rPr>
              <a:t>攻击者</a:t>
            </a:r>
          </a:p>
        </p:txBody>
      </p:sp>
      <p:sp>
        <p:nvSpPr>
          <p:cNvPr id="57353" name="Text Box 15"/>
          <p:cNvSpPr txBox="1">
            <a:spLocks noChangeArrowheads="1"/>
          </p:cNvSpPr>
          <p:nvPr/>
        </p:nvSpPr>
        <p:spPr bwMode="auto">
          <a:xfrm>
            <a:off x="914400" y="5827713"/>
            <a:ext cx="1422184"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楷体_GB2312" pitchFamily="49" charset="-122"/>
                <a:ea typeface="楷体_GB2312" pitchFamily="49" charset="-122"/>
              </a:rPr>
              <a:t>合法用户</a:t>
            </a:r>
          </a:p>
        </p:txBody>
      </p:sp>
      <p:sp>
        <p:nvSpPr>
          <p:cNvPr id="57354" name="computr3"/>
          <p:cNvSpPr>
            <a:spLocks noEditPoints="1" noChangeArrowheads="1"/>
          </p:cNvSpPr>
          <p:nvPr/>
        </p:nvSpPr>
        <p:spPr bwMode="auto">
          <a:xfrm>
            <a:off x="6084888" y="3679825"/>
            <a:ext cx="792162" cy="1479550"/>
          </a:xfrm>
          <a:custGeom>
            <a:avLst/>
            <a:gdLst>
              <a:gd name="T0" fmla="*/ 0 w 21600"/>
              <a:gd name="T1" fmla="*/ 739775 h 21600"/>
              <a:gd name="T2" fmla="*/ 396081 w 21600"/>
              <a:gd name="T3" fmla="*/ 0 h 21600"/>
              <a:gd name="T4" fmla="*/ 396081 w 21600"/>
              <a:gd name="T5" fmla="*/ 1479550 h 21600"/>
              <a:gd name="T6" fmla="*/ 665086 w 21600"/>
              <a:gd name="T7" fmla="*/ 739775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zh-CN" altLang="en-US"/>
          </a:p>
        </p:txBody>
      </p:sp>
      <p:sp>
        <p:nvSpPr>
          <p:cNvPr id="57355" name="Text Box 17"/>
          <p:cNvSpPr txBox="1">
            <a:spLocks noChangeArrowheads="1"/>
          </p:cNvSpPr>
          <p:nvPr/>
        </p:nvSpPr>
        <p:spPr bwMode="auto">
          <a:xfrm>
            <a:off x="6011863" y="5264150"/>
            <a:ext cx="1112805" cy="461665"/>
          </a:xfrm>
          <a:prstGeom prst="rect">
            <a:avLst/>
          </a:prstGeom>
          <a:noFill/>
          <a:ln w="9525">
            <a:noFill/>
            <a:miter lim="800000"/>
            <a:headEnd/>
            <a:tailEnd/>
          </a:ln>
        </p:spPr>
        <p:txBody>
          <a:bodyPr wrap="none">
            <a:spAutoFit/>
          </a:bodyPr>
          <a:lstStyle/>
          <a:p>
            <a:r>
              <a:rPr lang="zh-CN" altLang="en-US" sz="2400" b="1">
                <a:solidFill>
                  <a:srgbClr val="FF0000"/>
                </a:solidFill>
                <a:latin typeface="楷体_GB2312" pitchFamily="49" charset="-122"/>
                <a:ea typeface="楷体_GB2312" pitchFamily="49" charset="-122"/>
              </a:rPr>
              <a:t>受害者</a:t>
            </a:r>
          </a:p>
        </p:txBody>
      </p:sp>
      <p:sp>
        <p:nvSpPr>
          <p:cNvPr id="57356" name="AutoShape 18"/>
          <p:cNvSpPr>
            <a:spLocks noChangeArrowheads="1"/>
          </p:cNvSpPr>
          <p:nvPr/>
        </p:nvSpPr>
        <p:spPr bwMode="auto">
          <a:xfrm>
            <a:off x="2339975" y="5337175"/>
            <a:ext cx="3600450" cy="431800"/>
          </a:xfrm>
          <a:prstGeom prst="rightArrow">
            <a:avLst>
              <a:gd name="adj1" fmla="val 50000"/>
              <a:gd name="adj2" fmla="val 208456"/>
            </a:avLst>
          </a:prstGeom>
          <a:solidFill>
            <a:schemeClr val="accent1"/>
          </a:solidFill>
          <a:ln w="9525">
            <a:solidFill>
              <a:srgbClr val="000000"/>
            </a:solidFill>
            <a:miter lim="800000"/>
            <a:headEnd/>
            <a:tailEnd/>
          </a:ln>
        </p:spPr>
        <p:txBody>
          <a:bodyPr wrap="none" anchor="ctr"/>
          <a:lstStyle/>
          <a:p>
            <a:endParaRPr lang="zh-CN" altLang="en-US"/>
          </a:p>
        </p:txBody>
      </p:sp>
      <p:grpSp>
        <p:nvGrpSpPr>
          <p:cNvPr id="3" name="Group 11"/>
          <p:cNvGrpSpPr>
            <a:grpSpLocks/>
          </p:cNvGrpSpPr>
          <p:nvPr/>
        </p:nvGrpSpPr>
        <p:grpSpPr bwMode="auto">
          <a:xfrm>
            <a:off x="2195513" y="5075238"/>
            <a:ext cx="3641725" cy="838200"/>
            <a:chOff x="624" y="3408"/>
            <a:chExt cx="2294" cy="528"/>
          </a:xfrm>
        </p:grpSpPr>
        <p:sp>
          <p:nvSpPr>
            <p:cNvPr id="57362" name="Rectangle 12"/>
            <p:cNvSpPr>
              <a:spLocks noChangeArrowheads="1"/>
            </p:cNvSpPr>
            <p:nvPr/>
          </p:nvSpPr>
          <p:spPr bwMode="auto">
            <a:xfrm>
              <a:off x="1536" y="3600"/>
              <a:ext cx="1382" cy="231"/>
            </a:xfrm>
            <a:prstGeom prst="rect">
              <a:avLst/>
            </a:prstGeom>
            <a:noFill/>
            <a:ln w="9525">
              <a:noFill/>
              <a:miter lim="800000"/>
              <a:headEnd/>
              <a:tailEnd/>
            </a:ln>
          </p:spPr>
          <p:txBody>
            <a:bodyPr wrap="none" lIns="92075" tIns="46038" rIns="92075" bIns="46038">
              <a:spAutoFit/>
            </a:bodyPr>
            <a:lstStyle/>
            <a:p>
              <a:pPr algn="ctr">
                <a:lnSpc>
                  <a:spcPct val="90000"/>
                </a:lnSpc>
              </a:pPr>
              <a:r>
                <a:rPr kumimoji="1" lang="en-US" altLang="zh-CN" sz="2000" b="1">
                  <a:solidFill>
                    <a:srgbClr val="000000"/>
                  </a:solidFill>
                  <a:latin typeface="Tahoma" pitchFamily="34" charset="0"/>
                  <a:ea typeface="宋体" pitchFamily="2" charset="-122"/>
                </a:rPr>
                <a:t>Request Denied</a:t>
              </a:r>
            </a:p>
          </p:txBody>
        </p:sp>
        <p:sp>
          <p:nvSpPr>
            <p:cNvPr id="57363" name="AutoShape 13"/>
            <p:cNvSpPr>
              <a:spLocks noChangeArrowheads="1"/>
            </p:cNvSpPr>
            <p:nvPr/>
          </p:nvSpPr>
          <p:spPr bwMode="auto">
            <a:xfrm>
              <a:off x="624" y="3408"/>
              <a:ext cx="528" cy="528"/>
            </a:xfrm>
            <a:custGeom>
              <a:avLst/>
              <a:gdLst>
                <a:gd name="T0" fmla="*/ 264 w 21600"/>
                <a:gd name="T1" fmla="*/ 0 h 21600"/>
                <a:gd name="T2" fmla="*/ 77 w 21600"/>
                <a:gd name="T3" fmla="*/ 77 h 21600"/>
                <a:gd name="T4" fmla="*/ 0 w 21600"/>
                <a:gd name="T5" fmla="*/ 264 h 21600"/>
                <a:gd name="T6" fmla="*/ 77 w 21600"/>
                <a:gd name="T7" fmla="*/ 451 h 21600"/>
                <a:gd name="T8" fmla="*/ 264 w 21600"/>
                <a:gd name="T9" fmla="*/ 528 h 21600"/>
                <a:gd name="T10" fmla="*/ 451 w 21600"/>
                <a:gd name="T11" fmla="*/ 451 h 21600"/>
                <a:gd name="T12" fmla="*/ 528 w 21600"/>
                <a:gd name="T13" fmla="*/ 264 h 21600"/>
                <a:gd name="T14" fmla="*/ 451 w 21600"/>
                <a:gd name="T15" fmla="*/ 77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12700">
              <a:solidFill>
                <a:srgbClr val="00CC99"/>
              </a:solidFill>
              <a:miter lim="800000"/>
              <a:headEnd type="none" w="sm" len="sm"/>
              <a:tailEnd type="none" w="sm" len="sm"/>
            </a:ln>
          </p:spPr>
          <p:txBody>
            <a:bodyPr wrap="none" anchor="ctr"/>
            <a:lstStyle/>
            <a:p>
              <a:endParaRPr lang="zh-CN" altLang="en-US"/>
            </a:p>
          </p:txBody>
        </p:sp>
      </p:grpSp>
      <p:sp>
        <p:nvSpPr>
          <p:cNvPr id="57358" name="AutoShape 19"/>
          <p:cNvSpPr>
            <a:spLocks noChangeArrowheads="1"/>
          </p:cNvSpPr>
          <p:nvPr/>
        </p:nvSpPr>
        <p:spPr bwMode="auto">
          <a:xfrm>
            <a:off x="2195513" y="3321050"/>
            <a:ext cx="4105275" cy="576263"/>
          </a:xfrm>
          <a:prstGeom prst="rightArrow">
            <a:avLst>
              <a:gd name="adj1" fmla="val 50000"/>
              <a:gd name="adj2" fmla="val 178099"/>
            </a:avLst>
          </a:prstGeom>
          <a:solidFill>
            <a:schemeClr val="accent1"/>
          </a:solidFill>
          <a:ln w="9525">
            <a:solidFill>
              <a:srgbClr val="000000"/>
            </a:solidFill>
            <a:miter lim="800000"/>
            <a:headEnd/>
            <a:tailEnd/>
          </a:ln>
        </p:spPr>
        <p:txBody>
          <a:bodyPr wrap="none" anchor="ctr"/>
          <a:lstStyle/>
          <a:p>
            <a:pPr algn="ctr"/>
            <a:r>
              <a:rPr lang="zh-CN" altLang="en-US" b="1">
                <a:solidFill>
                  <a:srgbClr val="000000"/>
                </a:solidFill>
                <a:latin typeface="黑体" pitchFamily="2" charset="-122"/>
              </a:rPr>
              <a:t>正常的连接</a:t>
            </a:r>
          </a:p>
        </p:txBody>
      </p:sp>
      <p:sp>
        <p:nvSpPr>
          <p:cNvPr id="57359" name="AutoShape 21"/>
          <p:cNvSpPr>
            <a:spLocks noChangeArrowheads="1"/>
          </p:cNvSpPr>
          <p:nvPr/>
        </p:nvSpPr>
        <p:spPr bwMode="auto">
          <a:xfrm>
            <a:off x="2195513" y="3679825"/>
            <a:ext cx="4105275" cy="576263"/>
          </a:xfrm>
          <a:prstGeom prst="rightArrow">
            <a:avLst>
              <a:gd name="adj1" fmla="val 50000"/>
              <a:gd name="adj2" fmla="val 178099"/>
            </a:avLst>
          </a:prstGeom>
          <a:solidFill>
            <a:schemeClr val="accent1"/>
          </a:solidFill>
          <a:ln w="9525">
            <a:solidFill>
              <a:srgbClr val="000000"/>
            </a:solidFill>
            <a:miter lim="800000"/>
            <a:headEnd/>
            <a:tailEnd/>
          </a:ln>
        </p:spPr>
        <p:txBody>
          <a:bodyPr wrap="none" anchor="ctr"/>
          <a:lstStyle/>
          <a:p>
            <a:pPr algn="ctr"/>
            <a:r>
              <a:rPr lang="zh-CN" altLang="en-US" b="1">
                <a:solidFill>
                  <a:srgbClr val="000000"/>
                </a:solidFill>
                <a:latin typeface="黑体" pitchFamily="2" charset="-122"/>
              </a:rPr>
              <a:t>正常的连接</a:t>
            </a:r>
          </a:p>
        </p:txBody>
      </p:sp>
      <p:sp>
        <p:nvSpPr>
          <p:cNvPr id="57360" name="AutoShape 22"/>
          <p:cNvSpPr>
            <a:spLocks noChangeArrowheads="1"/>
          </p:cNvSpPr>
          <p:nvPr/>
        </p:nvSpPr>
        <p:spPr bwMode="auto">
          <a:xfrm>
            <a:off x="2195513" y="4040188"/>
            <a:ext cx="4105275" cy="576262"/>
          </a:xfrm>
          <a:prstGeom prst="rightArrow">
            <a:avLst>
              <a:gd name="adj1" fmla="val 50000"/>
              <a:gd name="adj2" fmla="val 178099"/>
            </a:avLst>
          </a:prstGeom>
          <a:solidFill>
            <a:schemeClr val="accent1"/>
          </a:solidFill>
          <a:ln w="9525">
            <a:solidFill>
              <a:srgbClr val="000000"/>
            </a:solidFill>
            <a:miter lim="800000"/>
            <a:headEnd/>
            <a:tailEnd/>
          </a:ln>
        </p:spPr>
        <p:txBody>
          <a:bodyPr wrap="none" anchor="ctr"/>
          <a:lstStyle/>
          <a:p>
            <a:pPr algn="ctr"/>
            <a:r>
              <a:rPr lang="zh-CN" altLang="en-US" b="1" dirty="0">
                <a:solidFill>
                  <a:srgbClr val="000000"/>
                </a:solidFill>
                <a:latin typeface="黑体" pitchFamily="2" charset="-122"/>
              </a:rPr>
              <a:t>正常的连接</a:t>
            </a:r>
          </a:p>
        </p:txBody>
      </p:sp>
      <p:sp>
        <p:nvSpPr>
          <p:cNvPr id="57361" name="AutoShape 23"/>
          <p:cNvSpPr>
            <a:spLocks noChangeArrowheads="1"/>
          </p:cNvSpPr>
          <p:nvPr/>
        </p:nvSpPr>
        <p:spPr bwMode="auto">
          <a:xfrm>
            <a:off x="2195513" y="4400550"/>
            <a:ext cx="4105275" cy="576263"/>
          </a:xfrm>
          <a:prstGeom prst="rightArrow">
            <a:avLst>
              <a:gd name="adj1" fmla="val 50000"/>
              <a:gd name="adj2" fmla="val 178099"/>
            </a:avLst>
          </a:prstGeom>
          <a:solidFill>
            <a:schemeClr val="accent1"/>
          </a:solidFill>
          <a:ln w="9525">
            <a:solidFill>
              <a:srgbClr val="000000"/>
            </a:solidFill>
            <a:miter lim="800000"/>
            <a:headEnd/>
            <a:tailEnd/>
          </a:ln>
        </p:spPr>
        <p:txBody>
          <a:bodyPr wrap="none" anchor="ctr"/>
          <a:lstStyle/>
          <a:p>
            <a:pPr algn="ctr"/>
            <a:r>
              <a:rPr lang="zh-CN" altLang="en-US" b="1">
                <a:solidFill>
                  <a:srgbClr val="000000"/>
                </a:solidFill>
                <a:latin typeface="黑体" pitchFamily="2" charset="-122"/>
              </a:rPr>
              <a:t>正常的连接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21898"/>
                                        </p:tgtEl>
                                        <p:attrNameLst>
                                          <p:attrName>style.visibility</p:attrName>
                                        </p:attrNameLst>
                                      </p:cBhvr>
                                      <p:to>
                                        <p:strVal val="visible"/>
                                      </p:to>
                                    </p:set>
                                    <p:animEffect transition="in" filter="strips(downLeft)">
                                      <p:cBhvr>
                                        <p:cTn id="7" dur="1000"/>
                                        <p:tgtEl>
                                          <p:spTgt spid="421898"/>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341438" y="201613"/>
            <a:ext cx="6991350" cy="792162"/>
          </a:xfrm>
        </p:spPr>
        <p:txBody>
          <a:bodyPr/>
          <a:lstStyle/>
          <a:p>
            <a:pPr eaLnBrk="1" hangingPunct="1"/>
            <a:r>
              <a:rPr lang="en-US" altLang="zh-CN" dirty="0" smtClean="0"/>
              <a:t>4</a:t>
            </a:r>
            <a:r>
              <a:rPr lang="zh-CN" altLang="en-US" dirty="0" smtClean="0"/>
              <a:t>、</a:t>
            </a:r>
            <a:r>
              <a:rPr lang="en-US" altLang="zh-CN" dirty="0"/>
              <a:t>HTTP</a:t>
            </a:r>
            <a:r>
              <a:rPr lang="zh-CN" altLang="en-US" dirty="0"/>
              <a:t>风暴攻击</a:t>
            </a:r>
            <a:r>
              <a:rPr lang="en-US" altLang="zh-CN" dirty="0"/>
              <a:t>(</a:t>
            </a:r>
            <a:r>
              <a:rPr lang="zh-CN" altLang="en-US" dirty="0"/>
              <a:t>直接型</a:t>
            </a:r>
            <a:r>
              <a:rPr lang="en-US" altLang="zh-CN" dirty="0"/>
              <a:t>)</a:t>
            </a:r>
          </a:p>
        </p:txBody>
      </p:sp>
      <p:sp>
        <p:nvSpPr>
          <p:cNvPr id="424963" name="Rectangle 3"/>
          <p:cNvSpPr>
            <a:spLocks noGrp="1" noChangeArrowheads="1"/>
          </p:cNvSpPr>
          <p:nvPr>
            <p:ph type="body" idx="1"/>
          </p:nvPr>
        </p:nvSpPr>
        <p:spPr>
          <a:xfrm>
            <a:off x="620713" y="1382712"/>
            <a:ext cx="7772400" cy="4903787"/>
          </a:xfrm>
        </p:spPr>
        <p:txBody>
          <a:bodyPr/>
          <a:lstStyle/>
          <a:p>
            <a:pPr eaLnBrk="1" hangingPunct="1">
              <a:lnSpc>
                <a:spcPts val="3500"/>
              </a:lnSpc>
              <a:spcBef>
                <a:spcPts val="0"/>
              </a:spcBef>
            </a:pPr>
            <a:r>
              <a:rPr lang="zh-CN" altLang="en-US" sz="2800" dirty="0"/>
              <a:t>原理：用</a:t>
            </a:r>
            <a:r>
              <a:rPr lang="en-US" altLang="zh-CN" sz="2800" dirty="0"/>
              <a:t>HTTP</a:t>
            </a:r>
            <a:r>
              <a:rPr lang="zh-CN" altLang="en-US" sz="2800" dirty="0"/>
              <a:t>协议对网页进行的语义上合法的请求，不停地从受害者处获取数据，</a:t>
            </a:r>
            <a:r>
              <a:rPr lang="zh-CN" altLang="en-US" sz="2800" dirty="0">
                <a:solidFill>
                  <a:srgbClr val="FF3300"/>
                </a:solidFill>
              </a:rPr>
              <a:t>占用连接的同时占用带宽</a:t>
            </a:r>
            <a:r>
              <a:rPr lang="zh-CN" altLang="en-US" sz="2800" dirty="0"/>
              <a:t>。</a:t>
            </a:r>
          </a:p>
          <a:p>
            <a:pPr lvl="1" eaLnBrk="1" hangingPunct="1">
              <a:lnSpc>
                <a:spcPts val="3500"/>
              </a:lnSpc>
              <a:spcBef>
                <a:spcPts val="0"/>
              </a:spcBef>
            </a:pPr>
            <a:r>
              <a:rPr lang="zh-CN" altLang="en-US" sz="2400" dirty="0"/>
              <a:t>进行连接耗尽攻击的一个有效手段是不停地获取受害者网站上的大的文件，从而使得一次请求占用系统更多的资源。</a:t>
            </a:r>
          </a:p>
          <a:p>
            <a:pPr lvl="1" eaLnBrk="1" hangingPunct="1">
              <a:lnSpc>
                <a:spcPts val="3500"/>
              </a:lnSpc>
              <a:spcBef>
                <a:spcPts val="0"/>
              </a:spcBef>
            </a:pPr>
            <a:r>
              <a:rPr lang="en-US" altLang="zh-CN" sz="2400" dirty="0"/>
              <a:t>2003</a:t>
            </a:r>
            <a:r>
              <a:rPr lang="zh-CN" altLang="en-US" sz="2400" dirty="0"/>
              <a:t>年</a:t>
            </a:r>
            <a:r>
              <a:rPr lang="en-US" altLang="zh-CN" sz="2400" dirty="0"/>
              <a:t>10</a:t>
            </a:r>
            <a:r>
              <a:rPr lang="zh-CN" altLang="en-US" sz="2400" dirty="0"/>
              <a:t>月</a:t>
            </a:r>
            <a:r>
              <a:rPr lang="en-US" altLang="zh-CN" sz="2400" dirty="0"/>
              <a:t>14</a:t>
            </a:r>
            <a:r>
              <a:rPr lang="zh-CN" altLang="en-US" sz="2400" dirty="0"/>
              <a:t>日左右：对</a:t>
            </a:r>
            <a:r>
              <a:rPr lang="en-US" altLang="zh-CN" sz="2400" dirty="0"/>
              <a:t>Weakness.com</a:t>
            </a:r>
            <a:r>
              <a:rPr lang="zh-CN" altLang="en-US" sz="2400" dirty="0"/>
              <a:t>采取的</a:t>
            </a:r>
            <a:r>
              <a:rPr lang="en-US" altLang="zh-CN" sz="2400" dirty="0" err="1"/>
              <a:t>DDoS</a:t>
            </a:r>
            <a:r>
              <a:rPr lang="zh-CN" altLang="en-US" sz="2400" dirty="0"/>
              <a:t>攻击就是</a:t>
            </a:r>
            <a:r>
              <a:rPr lang="en-US" altLang="zh-CN" sz="2400" dirty="0"/>
              <a:t>HTTP</a:t>
            </a:r>
            <a:r>
              <a:rPr lang="zh-CN" altLang="en-US" sz="2400" dirty="0"/>
              <a:t>风暴</a:t>
            </a:r>
            <a:r>
              <a:rPr lang="en-US" altLang="zh-CN" sz="2400" dirty="0"/>
              <a:t>:</a:t>
            </a:r>
            <a:r>
              <a:rPr lang="zh-CN" altLang="en-US" sz="2400" dirty="0"/>
              <a:t>不断地取大的图像文件</a:t>
            </a:r>
          </a:p>
          <a:p>
            <a:pPr lvl="1" eaLnBrk="1" hangingPunct="1">
              <a:lnSpc>
                <a:spcPts val="3500"/>
              </a:lnSpc>
              <a:spcBef>
                <a:spcPts val="0"/>
              </a:spcBef>
            </a:pPr>
            <a:r>
              <a:rPr lang="zh-CN" altLang="en-US" sz="2400" dirty="0"/>
              <a:t>缺点：一般要使用真实的</a:t>
            </a:r>
            <a:r>
              <a:rPr lang="en-US" altLang="zh-CN" sz="2400" dirty="0"/>
              <a:t>IP</a:t>
            </a:r>
            <a:r>
              <a:rPr lang="zh-CN" altLang="en-US" sz="2400" dirty="0"/>
              <a:t>地址（傀儡主机）</a:t>
            </a:r>
          </a:p>
          <a:p>
            <a:pPr lvl="1" eaLnBrk="1" hangingPunct="1">
              <a:lnSpc>
                <a:spcPts val="3500"/>
              </a:lnSpc>
              <a:spcBef>
                <a:spcPts val="0"/>
              </a:spcBef>
            </a:pPr>
            <a:r>
              <a:rPr lang="zh-CN" altLang="en-US" sz="2400" dirty="0">
                <a:solidFill>
                  <a:srgbClr val="0000FF"/>
                </a:solidFill>
              </a:rPr>
              <a:t>与前面讲的“连接耗尽攻击”、</a:t>
            </a:r>
            <a:r>
              <a:rPr lang="en-US" altLang="zh-CN" sz="2400" dirty="0">
                <a:solidFill>
                  <a:srgbClr val="0000FF"/>
                </a:solidFill>
              </a:rPr>
              <a:t>SYN</a:t>
            </a:r>
            <a:r>
              <a:rPr lang="zh-CN" altLang="en-US" sz="2400" dirty="0">
                <a:solidFill>
                  <a:srgbClr val="0000FF"/>
                </a:solidFill>
              </a:rPr>
              <a:t>风暴攻击”的区别？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p:cTn id="7" dur="1000" fill="hold"/>
                                        <p:tgtEl>
                                          <p:spTgt spid="42496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496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496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4963">
                                            <p:txEl>
                                              <p:pRg st="1" end="1"/>
                                            </p:txEl>
                                          </p:spTgt>
                                        </p:tgtEl>
                                        <p:attrNameLst>
                                          <p:attrName>style.visibility</p:attrName>
                                        </p:attrNameLst>
                                      </p:cBhvr>
                                      <p:to>
                                        <p:strVal val="visible"/>
                                      </p:to>
                                    </p:set>
                                    <p:anim calcmode="lin" valueType="num">
                                      <p:cBhvr>
                                        <p:cTn id="14" dur="1000" fill="hold"/>
                                        <p:tgtEl>
                                          <p:spTgt spid="42496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496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49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24963">
                                            <p:txEl>
                                              <p:pRg st="2" end="2"/>
                                            </p:txEl>
                                          </p:spTgt>
                                        </p:tgtEl>
                                        <p:attrNameLst>
                                          <p:attrName>style.visibility</p:attrName>
                                        </p:attrNameLst>
                                      </p:cBhvr>
                                      <p:to>
                                        <p:strVal val="visible"/>
                                      </p:to>
                                    </p:set>
                                    <p:anim calcmode="lin" valueType="num">
                                      <p:cBhvr>
                                        <p:cTn id="21" dur="1000" fill="hold"/>
                                        <p:tgtEl>
                                          <p:spTgt spid="42496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496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496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24963">
                                            <p:txEl>
                                              <p:pRg st="3" end="3"/>
                                            </p:txEl>
                                          </p:spTgt>
                                        </p:tgtEl>
                                        <p:attrNameLst>
                                          <p:attrName>style.visibility</p:attrName>
                                        </p:attrNameLst>
                                      </p:cBhvr>
                                      <p:to>
                                        <p:strVal val="visible"/>
                                      </p:to>
                                    </p:set>
                                    <p:anim calcmode="lin" valueType="num">
                                      <p:cBhvr>
                                        <p:cTn id="28" dur="1000" fill="hold"/>
                                        <p:tgtEl>
                                          <p:spTgt spid="42496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496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496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24963">
                                            <p:txEl>
                                              <p:pRg st="4" end="4"/>
                                            </p:txEl>
                                          </p:spTgt>
                                        </p:tgtEl>
                                        <p:attrNameLst>
                                          <p:attrName>style.visibility</p:attrName>
                                        </p:attrNameLst>
                                      </p:cBhvr>
                                      <p:to>
                                        <p:strVal val="visible"/>
                                      </p:to>
                                    </p:set>
                                    <p:anim calcmode="lin" valueType="num">
                                      <p:cBhvr>
                                        <p:cTn id="35" dur="1000" fill="hold"/>
                                        <p:tgtEl>
                                          <p:spTgt spid="42496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42496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424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954088" y="239713"/>
            <a:ext cx="7488237" cy="792162"/>
          </a:xfrm>
        </p:spPr>
        <p:txBody>
          <a:bodyPr/>
          <a:lstStyle/>
          <a:p>
            <a:r>
              <a:rPr lang="zh-CN" altLang="en-US" sz="3600" dirty="0"/>
              <a:t>（二）分布式</a:t>
            </a:r>
            <a:r>
              <a:rPr lang="zh-CN" altLang="en-US" sz="3600" dirty="0">
                <a:latin typeface="Times New Roman" pitchFamily="18" charset="0"/>
              </a:rPr>
              <a:t>拒绝服务攻击的定义</a:t>
            </a:r>
          </a:p>
        </p:txBody>
      </p:sp>
      <p:sp>
        <p:nvSpPr>
          <p:cNvPr id="307203"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307204" name="Rectangle 4"/>
          <p:cNvSpPr>
            <a:spLocks noGrp="1" noChangeArrowheads="1"/>
          </p:cNvSpPr>
          <p:nvPr>
            <p:ph type="body" idx="1"/>
          </p:nvPr>
        </p:nvSpPr>
        <p:spPr>
          <a:xfrm>
            <a:off x="549275" y="1355726"/>
            <a:ext cx="7726045" cy="4845050"/>
          </a:xfrm>
          <a:noFill/>
          <a:ln/>
        </p:spPr>
        <p:txBody>
          <a:bodyPr/>
          <a:lstStyle/>
          <a:p>
            <a:pPr marL="342900" lvl="1" indent="-342900">
              <a:lnSpc>
                <a:spcPts val="4000"/>
              </a:lnSpc>
              <a:spcBef>
                <a:spcPts val="0"/>
              </a:spcBef>
              <a:buClr>
                <a:schemeClr val="folHlink"/>
              </a:buClr>
              <a:buSzPct val="60000"/>
            </a:pPr>
            <a:r>
              <a:rPr lang="zh-CN" altLang="en-US" sz="2400" dirty="0"/>
              <a:t> </a:t>
            </a:r>
            <a:r>
              <a:rPr lang="en-US" altLang="zh-CN" sz="2400" dirty="0" err="1">
                <a:solidFill>
                  <a:srgbClr val="FF0000"/>
                </a:solidFill>
              </a:rPr>
              <a:t>DDoS</a:t>
            </a:r>
            <a:r>
              <a:rPr lang="zh-CN" altLang="en-US" sz="2400" dirty="0"/>
              <a:t>（</a:t>
            </a:r>
            <a:r>
              <a:rPr lang="en-US" altLang="zh-CN" sz="2400" dirty="0"/>
              <a:t>Distributed Denial of Service</a:t>
            </a:r>
            <a:r>
              <a:rPr lang="zh-CN" altLang="en-US" sz="2400" dirty="0"/>
              <a:t>）：如果处于不同位置的多个攻击者同时</a:t>
            </a:r>
            <a:r>
              <a:rPr lang="zh-CN" altLang="en-US" sz="2400" dirty="0">
                <a:solidFill>
                  <a:srgbClr val="FF0000"/>
                </a:solidFill>
              </a:rPr>
              <a:t>向一个或多个目标</a:t>
            </a:r>
            <a:r>
              <a:rPr lang="zh-CN" altLang="en-US" sz="2400" dirty="0"/>
              <a:t>发起拒绝服务攻击，或者</a:t>
            </a:r>
            <a:r>
              <a:rPr lang="zh-CN" altLang="en-US" sz="2400" dirty="0">
                <a:solidFill>
                  <a:srgbClr val="FF0000"/>
                </a:solidFill>
              </a:rPr>
              <a:t>一个或多个攻击者</a:t>
            </a:r>
            <a:r>
              <a:rPr lang="zh-CN" altLang="en-US" sz="2400" dirty="0"/>
              <a:t>控制了位于不同位置的多台机器并利用这些机器对受害者同时实施拒绝服务攻击</a:t>
            </a:r>
            <a:r>
              <a:rPr lang="en-US" altLang="zh-CN" sz="2400" dirty="0"/>
              <a:t>.</a:t>
            </a:r>
            <a:endParaRPr lang="en-US" altLang="zh-CN" sz="2400" dirty="0">
              <a:solidFill>
                <a:srgbClr val="FF0000"/>
              </a:solidFill>
            </a:endParaRPr>
          </a:p>
          <a:p>
            <a:pPr lvl="1">
              <a:lnSpc>
                <a:spcPts val="4000"/>
              </a:lnSpc>
              <a:spcBef>
                <a:spcPts val="0"/>
              </a:spcBef>
            </a:pPr>
            <a:r>
              <a:rPr lang="zh-CN" altLang="en-US" sz="2400" dirty="0"/>
              <a:t>攻击来源的</a:t>
            </a:r>
            <a:r>
              <a:rPr lang="zh-CN" altLang="en-US" sz="2400" dirty="0">
                <a:solidFill>
                  <a:srgbClr val="FF0000"/>
                </a:solidFill>
              </a:rPr>
              <a:t>分散性、协同性，</a:t>
            </a:r>
            <a:r>
              <a:rPr lang="zh-CN" altLang="en-US" sz="2400" dirty="0"/>
              <a:t>攻击力度的</a:t>
            </a:r>
            <a:r>
              <a:rPr lang="zh-CN" altLang="en-US" sz="2400" dirty="0">
                <a:solidFill>
                  <a:srgbClr val="FF0000"/>
                </a:solidFill>
              </a:rPr>
              <a:t>汇聚性</a:t>
            </a:r>
          </a:p>
          <a:p>
            <a:pPr lvl="1">
              <a:lnSpc>
                <a:spcPts val="4000"/>
              </a:lnSpc>
              <a:spcBef>
                <a:spcPts val="0"/>
              </a:spcBef>
            </a:pPr>
            <a:r>
              <a:rPr lang="en-US" altLang="zh-CN" sz="2400" dirty="0"/>
              <a:t>1999</a:t>
            </a:r>
            <a:r>
              <a:rPr lang="zh-CN" altLang="en-US" sz="2400" dirty="0">
                <a:latin typeface="宋体" pitchFamily="2" charset="-122"/>
              </a:rPr>
              <a:t>年</a:t>
            </a:r>
            <a:r>
              <a:rPr lang="en-US" altLang="zh-CN" sz="2400" dirty="0"/>
              <a:t>11</a:t>
            </a:r>
            <a:r>
              <a:rPr lang="zh-CN" altLang="en-US" sz="2400" dirty="0">
                <a:latin typeface="宋体" pitchFamily="2" charset="-122"/>
              </a:rPr>
              <a:t>月，在由</a:t>
            </a:r>
            <a:r>
              <a:rPr lang="en-US" altLang="zh-CN" sz="2400" dirty="0"/>
              <a:t>CERT/CC</a:t>
            </a:r>
            <a:r>
              <a:rPr lang="zh-CN" altLang="en-US" sz="2400" dirty="0">
                <a:latin typeface="宋体" pitchFamily="2" charset="-122"/>
              </a:rPr>
              <a:t>组织的分布式系统入侵者工具研讨会</a:t>
            </a:r>
            <a:r>
              <a:rPr lang="en-US" altLang="zh-CN" sz="2400" dirty="0"/>
              <a:t>(DSIT Workshop)</a:t>
            </a:r>
            <a:r>
              <a:rPr lang="zh-CN" altLang="en-US" sz="2400" dirty="0">
                <a:latin typeface="宋体" pitchFamily="2" charset="-122"/>
              </a:rPr>
              <a:t>上，与会专家首次概括了</a:t>
            </a:r>
            <a:r>
              <a:rPr lang="en-US" altLang="zh-CN" sz="2400" dirty="0" err="1"/>
              <a:t>DDoS</a:t>
            </a:r>
            <a:r>
              <a:rPr lang="zh-CN" altLang="en-US" sz="2400" dirty="0">
                <a:latin typeface="宋体" pitchFamily="2" charset="-122"/>
              </a:rPr>
              <a:t>攻击技术</a:t>
            </a:r>
            <a:r>
              <a:rPr lang="zh-CN" altLang="en-US" sz="2400" dirty="0"/>
              <a:t> </a:t>
            </a:r>
          </a:p>
          <a:p>
            <a:pPr>
              <a:lnSpc>
                <a:spcPts val="4000"/>
              </a:lnSpc>
              <a:spcBef>
                <a:spcPts val="0"/>
              </a:spcBef>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204">
                                            <p:txEl>
                                              <p:pRg st="0" end="0"/>
                                            </p:txEl>
                                          </p:spTgt>
                                        </p:tgtEl>
                                        <p:attrNameLst>
                                          <p:attrName>style.visibility</p:attrName>
                                        </p:attrNameLst>
                                      </p:cBhvr>
                                      <p:to>
                                        <p:strVal val="visible"/>
                                      </p:to>
                                    </p:set>
                                    <p:anim calcmode="lin" valueType="num">
                                      <p:cBhvr>
                                        <p:cTn id="7" dur="1000" fill="hold"/>
                                        <p:tgtEl>
                                          <p:spTgt spid="30720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0720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0720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07204">
                                            <p:txEl>
                                              <p:pRg st="1" end="1"/>
                                            </p:txEl>
                                          </p:spTgt>
                                        </p:tgtEl>
                                        <p:attrNameLst>
                                          <p:attrName>style.visibility</p:attrName>
                                        </p:attrNameLst>
                                      </p:cBhvr>
                                      <p:to>
                                        <p:strVal val="visible"/>
                                      </p:to>
                                    </p:set>
                                    <p:anim calcmode="lin" valueType="num">
                                      <p:cBhvr>
                                        <p:cTn id="14" dur="1000" fill="hold"/>
                                        <p:tgtEl>
                                          <p:spTgt spid="307204">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0720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07204">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07204">
                                            <p:txEl>
                                              <p:pRg st="2" end="2"/>
                                            </p:txEl>
                                          </p:spTgt>
                                        </p:tgtEl>
                                        <p:attrNameLst>
                                          <p:attrName>style.visibility</p:attrName>
                                        </p:attrNameLst>
                                      </p:cBhvr>
                                      <p:to>
                                        <p:strVal val="visible"/>
                                      </p:to>
                                    </p:set>
                                    <p:anim calcmode="lin" valueType="num">
                                      <p:cBhvr>
                                        <p:cTn id="19" dur="1000" fill="hold"/>
                                        <p:tgtEl>
                                          <p:spTgt spid="307204">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07204">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07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284288" y="268288"/>
            <a:ext cx="6991350" cy="792162"/>
          </a:xfrm>
        </p:spPr>
        <p:txBody>
          <a:bodyPr/>
          <a:lstStyle/>
          <a:p>
            <a:pPr eaLnBrk="1" hangingPunct="1"/>
            <a:r>
              <a:rPr lang="en-US" altLang="zh-CN" sz="3600" dirty="0" smtClean="0"/>
              <a:t>5</a:t>
            </a:r>
            <a:r>
              <a:rPr lang="zh-CN" altLang="en-US" sz="3600" dirty="0" smtClean="0"/>
              <a:t>、</a:t>
            </a:r>
            <a:r>
              <a:rPr lang="zh-CN" altLang="en-US" sz="3600" dirty="0"/>
              <a:t>对邮件系统的</a:t>
            </a:r>
            <a:r>
              <a:rPr lang="en-US" altLang="zh-CN" sz="3600" dirty="0" err="1"/>
              <a:t>DoS</a:t>
            </a:r>
            <a:r>
              <a:rPr lang="zh-CN" altLang="en-US" sz="3600" dirty="0"/>
              <a:t>攻击</a:t>
            </a:r>
            <a:r>
              <a:rPr lang="en-US" altLang="zh-CN" sz="3600" dirty="0"/>
              <a:t>(</a:t>
            </a:r>
            <a:r>
              <a:rPr lang="zh-CN" altLang="en-US" sz="3600" dirty="0"/>
              <a:t>直接型</a:t>
            </a:r>
            <a:r>
              <a:rPr lang="en-US" altLang="zh-CN" sz="3600" dirty="0"/>
              <a:t>)</a:t>
            </a:r>
          </a:p>
        </p:txBody>
      </p:sp>
      <p:sp>
        <p:nvSpPr>
          <p:cNvPr id="423939" name="Rectangle 3"/>
          <p:cNvSpPr>
            <a:spLocks noGrp="1" noChangeArrowheads="1"/>
          </p:cNvSpPr>
          <p:nvPr>
            <p:ph type="body" idx="1"/>
          </p:nvPr>
        </p:nvSpPr>
        <p:spPr>
          <a:xfrm>
            <a:off x="658813" y="1554162"/>
            <a:ext cx="7772400" cy="4452499"/>
          </a:xfrm>
        </p:spPr>
        <p:txBody>
          <a:bodyPr/>
          <a:lstStyle/>
          <a:p>
            <a:pPr eaLnBrk="1" hangingPunct="1">
              <a:lnSpc>
                <a:spcPct val="150000"/>
              </a:lnSpc>
              <a:spcBef>
                <a:spcPts val="0"/>
              </a:spcBef>
            </a:pPr>
            <a:r>
              <a:rPr lang="zh-CN" altLang="en-US" dirty="0">
                <a:solidFill>
                  <a:srgbClr val="FF0000"/>
                </a:solidFill>
              </a:rPr>
              <a:t>邮件炸弹</a:t>
            </a:r>
            <a:r>
              <a:rPr lang="zh-CN" altLang="en-US" dirty="0"/>
              <a:t>：往一个邮件地址或邮件服务器发送大量的相同或不同的邮件，耗尽其存储空间</a:t>
            </a:r>
          </a:p>
          <a:p>
            <a:pPr eaLnBrk="1" hangingPunct="1">
              <a:lnSpc>
                <a:spcPct val="150000"/>
              </a:lnSpc>
              <a:spcBef>
                <a:spcPts val="0"/>
              </a:spcBef>
            </a:pPr>
            <a:r>
              <a:rPr lang="zh-CN" altLang="en-US" dirty="0">
                <a:solidFill>
                  <a:srgbClr val="FF0000"/>
                </a:solidFill>
              </a:rPr>
              <a:t>垃圾邮件</a:t>
            </a:r>
            <a:r>
              <a:rPr lang="zh-CN" altLang="en-US" dirty="0"/>
              <a:t>：不请自来的邮件，目的在于宣传，而不是攻击，但由于数量多，常常造成与</a:t>
            </a:r>
            <a:r>
              <a:rPr lang="en-US" altLang="zh-CN" dirty="0" err="1"/>
              <a:t>DoS</a:t>
            </a:r>
            <a:r>
              <a:rPr lang="zh-CN" altLang="en-US" dirty="0"/>
              <a:t>同样的效果</a:t>
            </a:r>
          </a:p>
          <a:p>
            <a:pPr eaLnBrk="1" hangingPunct="1">
              <a:lnSpc>
                <a:spcPct val="150000"/>
              </a:lnSpc>
              <a:spcBef>
                <a:spcPts val="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 calcmode="lin" valueType="num">
                                      <p:cBhvr>
                                        <p:cTn id="7" dur="1000" fill="hold"/>
                                        <p:tgtEl>
                                          <p:spTgt spid="42393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393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39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23939">
                                            <p:txEl>
                                              <p:pRg st="1" end="1"/>
                                            </p:txEl>
                                          </p:spTgt>
                                        </p:tgtEl>
                                        <p:attrNameLst>
                                          <p:attrName>style.visibility</p:attrName>
                                        </p:attrNameLst>
                                      </p:cBhvr>
                                      <p:to>
                                        <p:strVal val="visible"/>
                                      </p:to>
                                    </p:set>
                                    <p:anim calcmode="lin" valueType="num">
                                      <p:cBhvr>
                                        <p:cTn id="14" dur="1000" fill="hold"/>
                                        <p:tgtEl>
                                          <p:spTgt spid="42393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393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3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80211" y="2830830"/>
            <a:ext cx="6107430" cy="958850"/>
          </a:xfrm>
        </p:spPr>
        <p:txBody>
          <a:bodyPr/>
          <a:lstStyle/>
          <a:p>
            <a:r>
              <a:rPr lang="zh-CN" altLang="en-US" dirty="0">
                <a:solidFill>
                  <a:srgbClr val="C00000"/>
                </a:solidFill>
              </a:rPr>
              <a:t>二、反射风暴型</a:t>
            </a:r>
            <a:r>
              <a:rPr lang="en-US" altLang="zh-CN" dirty="0" err="1">
                <a:solidFill>
                  <a:srgbClr val="C00000"/>
                </a:solidFill>
              </a:rPr>
              <a:t>DDoS</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p:cNvSpPr>
            <a:spLocks noGrp="1"/>
          </p:cNvSpPr>
          <p:nvPr>
            <p:ph type="title" idx="4294967295"/>
          </p:nvPr>
        </p:nvSpPr>
        <p:spPr>
          <a:xfrm>
            <a:off x="1204913" y="361950"/>
            <a:ext cx="7500937" cy="685800"/>
          </a:xfrm>
        </p:spPr>
        <p:txBody>
          <a:bodyPr/>
          <a:lstStyle/>
          <a:p>
            <a:r>
              <a:rPr lang="zh-CN" altLang="en-US" dirty="0"/>
              <a:t>反射型</a:t>
            </a:r>
            <a:r>
              <a:rPr lang="en-US" altLang="zh-CN" dirty="0"/>
              <a:t>DDoS</a:t>
            </a:r>
            <a:r>
              <a:rPr lang="zh-CN" altLang="en-US" dirty="0"/>
              <a:t>攻击原理</a:t>
            </a:r>
          </a:p>
        </p:txBody>
      </p:sp>
      <p:pic>
        <p:nvPicPr>
          <p:cNvPr id="273" name="Picture 2"/>
          <p:cNvPicPr>
            <a:picLocks noChangeAspect="1" noChangeArrowheads="1"/>
          </p:cNvPicPr>
          <p:nvPr/>
        </p:nvPicPr>
        <p:blipFill>
          <a:blip r:embed="rId3" cstate="print"/>
          <a:srcRect/>
          <a:stretch>
            <a:fillRect/>
          </a:stretch>
        </p:blipFill>
        <p:spPr bwMode="auto">
          <a:xfrm>
            <a:off x="59269" y="1275291"/>
            <a:ext cx="8993188" cy="49339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a:t>
            </a:r>
            <a:endParaRPr lang="zh-CN" altLang="en-US" dirty="0"/>
          </a:p>
        </p:txBody>
      </p:sp>
      <p:sp>
        <p:nvSpPr>
          <p:cNvPr id="3" name="内容占位符 2"/>
          <p:cNvSpPr>
            <a:spLocks noGrp="1"/>
          </p:cNvSpPr>
          <p:nvPr>
            <p:ph idx="1"/>
          </p:nvPr>
        </p:nvSpPr>
        <p:spPr>
          <a:xfrm>
            <a:off x="582613" y="1376363"/>
            <a:ext cx="7772400" cy="4728104"/>
          </a:xfrm>
        </p:spPr>
        <p:txBody>
          <a:bodyPr/>
          <a:lstStyle/>
          <a:p>
            <a:r>
              <a:rPr lang="en-US" altLang="zh-CN" sz="2800" dirty="0"/>
              <a:t>NTP </a:t>
            </a:r>
            <a:r>
              <a:rPr lang="zh-CN" altLang="zh-CN" sz="2800" dirty="0"/>
              <a:t>（</a:t>
            </a:r>
            <a:r>
              <a:rPr lang="en-US" altLang="zh-CN" sz="2800" dirty="0"/>
              <a:t>Network Time Protocol</a:t>
            </a:r>
            <a:r>
              <a:rPr lang="zh-CN" altLang="en-US" sz="2800" dirty="0"/>
              <a:t>，</a:t>
            </a:r>
            <a:r>
              <a:rPr lang="zh-CN" altLang="zh-CN" sz="2800" dirty="0"/>
              <a:t>网络时间协议）</a:t>
            </a:r>
            <a:r>
              <a:rPr lang="zh-CN" altLang="en-US" sz="2800" dirty="0"/>
              <a:t>：用于</a:t>
            </a:r>
            <a:r>
              <a:rPr lang="zh-CN" altLang="zh-CN" sz="2800" dirty="0"/>
              <a:t>计算机</a:t>
            </a:r>
            <a:r>
              <a:rPr lang="zh-CN" altLang="en-US" sz="2800" dirty="0"/>
              <a:t>间</a:t>
            </a:r>
            <a:r>
              <a:rPr lang="zh-CN" altLang="zh-CN" sz="2800" dirty="0"/>
              <a:t>的时间同步。</a:t>
            </a:r>
            <a:endParaRPr lang="zh-CN" altLang="en-US" sz="2800" dirty="0"/>
          </a:p>
        </p:txBody>
      </p:sp>
      <p:grpSp>
        <p:nvGrpSpPr>
          <p:cNvPr id="4" name="组合 13"/>
          <p:cNvGrpSpPr/>
          <p:nvPr/>
        </p:nvGrpSpPr>
        <p:grpSpPr>
          <a:xfrm>
            <a:off x="1730375" y="2908829"/>
            <a:ext cx="3764492" cy="2480205"/>
            <a:chOff x="1730375" y="3251729"/>
            <a:chExt cx="3764492" cy="2480205"/>
          </a:xfrm>
        </p:grpSpPr>
        <p:pic>
          <p:nvPicPr>
            <p:cNvPr id="1026" name="Picture 2"/>
            <p:cNvPicPr>
              <a:picLocks noChangeAspect="1" noChangeArrowheads="1"/>
            </p:cNvPicPr>
            <p:nvPr/>
          </p:nvPicPr>
          <p:blipFill>
            <a:blip r:embed="rId3" cstate="print"/>
            <a:srcRect/>
            <a:stretch>
              <a:fillRect/>
            </a:stretch>
          </p:blipFill>
          <p:spPr bwMode="auto">
            <a:xfrm>
              <a:off x="1730375" y="3903134"/>
              <a:ext cx="2228850" cy="1828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32867" y="3251729"/>
              <a:ext cx="762000" cy="676275"/>
            </a:xfrm>
            <a:prstGeom prst="rect">
              <a:avLst/>
            </a:prstGeom>
            <a:noFill/>
            <a:ln w="9525">
              <a:noFill/>
              <a:miter lim="800000"/>
              <a:headEnd/>
              <a:tailEnd/>
            </a:ln>
          </p:spPr>
        </p:pic>
        <p:cxnSp>
          <p:nvCxnSpPr>
            <p:cNvPr id="9" name="直接连接符 8"/>
            <p:cNvCxnSpPr/>
            <p:nvPr/>
          </p:nvCxnSpPr>
          <p:spPr bwMode="auto">
            <a:xfrm flipH="1">
              <a:off x="2802467" y="3606800"/>
              <a:ext cx="2269066" cy="1693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2788920" y="3611880"/>
              <a:ext cx="0" cy="40767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5" name="TextBox 14"/>
          <p:cNvSpPr txBox="1"/>
          <p:nvPr/>
        </p:nvSpPr>
        <p:spPr>
          <a:xfrm>
            <a:off x="5791200" y="2886075"/>
            <a:ext cx="1830950" cy="461665"/>
          </a:xfrm>
          <a:prstGeom prst="rect">
            <a:avLst/>
          </a:prstGeom>
          <a:noFill/>
        </p:spPr>
        <p:txBody>
          <a:bodyPr wrap="none" rtlCol="0">
            <a:spAutoFit/>
          </a:bodyPr>
          <a:lstStyle/>
          <a:p>
            <a:r>
              <a:rPr lang="en-US" altLang="zh-CN" sz="2400" dirty="0"/>
              <a:t>NTP </a:t>
            </a:r>
            <a:r>
              <a:rPr lang="zh-CN" altLang="en-US" sz="2400" dirty="0"/>
              <a:t>服务器</a:t>
            </a:r>
          </a:p>
        </p:txBody>
      </p:sp>
      <p:sp>
        <p:nvSpPr>
          <p:cNvPr id="17" name="TextBox 16"/>
          <p:cNvSpPr txBox="1"/>
          <p:nvPr/>
        </p:nvSpPr>
        <p:spPr>
          <a:xfrm>
            <a:off x="2105025" y="5448300"/>
            <a:ext cx="1830950" cy="461665"/>
          </a:xfrm>
          <a:prstGeom prst="rect">
            <a:avLst/>
          </a:prstGeom>
          <a:noFill/>
        </p:spPr>
        <p:txBody>
          <a:bodyPr wrap="none" rtlCol="0">
            <a:spAutoFit/>
          </a:bodyPr>
          <a:lstStyle/>
          <a:p>
            <a:r>
              <a:rPr lang="en-US" altLang="zh-CN" sz="2400" dirty="0"/>
              <a:t>NTP </a:t>
            </a:r>
            <a:r>
              <a:rPr lang="zh-CN" altLang="en-US" sz="2400" dirty="0"/>
              <a:t>客户端</a:t>
            </a:r>
          </a:p>
        </p:txBody>
      </p:sp>
      <p:cxnSp>
        <p:nvCxnSpPr>
          <p:cNvPr id="19" name="直接连接符 18"/>
          <p:cNvCxnSpPr/>
          <p:nvPr/>
        </p:nvCxnSpPr>
        <p:spPr bwMode="auto">
          <a:xfrm flipH="1">
            <a:off x="2314575" y="3495675"/>
            <a:ext cx="2628900" cy="1123950"/>
          </a:xfrm>
          <a:prstGeom prst="line">
            <a:avLst/>
          </a:prstGeom>
          <a:solidFill>
            <a:schemeClr val="accent1"/>
          </a:solidFill>
          <a:ln w="19050" cap="flat" cmpd="sng" algn="ctr">
            <a:solidFill>
              <a:srgbClr val="FF0000"/>
            </a:solidFill>
            <a:prstDash val="sysDash"/>
            <a:round/>
            <a:headEnd type="none" w="med" len="med"/>
            <a:tailEnd type="arrow" w="med" len="med"/>
          </a:ln>
          <a:effectLst/>
        </p:spPr>
      </p:cxnSp>
      <p:cxnSp>
        <p:nvCxnSpPr>
          <p:cNvPr id="21" name="直接箭头连接符 20"/>
          <p:cNvCxnSpPr/>
          <p:nvPr/>
        </p:nvCxnSpPr>
        <p:spPr bwMode="auto">
          <a:xfrm flipH="1">
            <a:off x="3048000" y="3533775"/>
            <a:ext cx="1885950" cy="1200150"/>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cxnSp>
        <p:nvCxnSpPr>
          <p:cNvPr id="23" name="直接箭头连接符 22"/>
          <p:cNvCxnSpPr/>
          <p:nvPr/>
        </p:nvCxnSpPr>
        <p:spPr bwMode="auto">
          <a:xfrm flipH="1">
            <a:off x="3810000" y="3562350"/>
            <a:ext cx="1152525" cy="1228725"/>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sp>
        <p:nvSpPr>
          <p:cNvPr id="24" name="TextBox 23"/>
          <p:cNvSpPr txBox="1"/>
          <p:nvPr/>
        </p:nvSpPr>
        <p:spPr>
          <a:xfrm>
            <a:off x="3248025" y="3886200"/>
            <a:ext cx="2047355" cy="369332"/>
          </a:xfrm>
          <a:prstGeom prst="rect">
            <a:avLst/>
          </a:prstGeom>
          <a:noFill/>
          <a:ln>
            <a:solidFill>
              <a:schemeClr val="bg2"/>
            </a:solidFill>
            <a:prstDash val="dashDot"/>
          </a:ln>
        </p:spPr>
        <p:txBody>
          <a:bodyPr wrap="none" rtlCol="0">
            <a:spAutoFit/>
          </a:bodyPr>
          <a:lstStyle/>
          <a:p>
            <a:r>
              <a:rPr lang="zh-CN" altLang="en-US" dirty="0">
                <a:latin typeface="黑体" pitchFamily="49" charset="-122"/>
                <a:ea typeface="黑体" pitchFamily="49" charset="-122"/>
              </a:rPr>
              <a:t>现在是上午</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endParaRPr lang="zh-CN" altLang="en-US" dirty="0">
              <a:latin typeface="黑体" pitchFamily="49" charset="-122"/>
              <a:ea typeface="黑体" pitchFamily="49" charset="-122"/>
            </a:endParaRPr>
          </a:p>
        </p:txBody>
      </p:sp>
      <p:sp>
        <p:nvSpPr>
          <p:cNvPr id="25" name="TextBox 24"/>
          <p:cNvSpPr txBox="1"/>
          <p:nvPr/>
        </p:nvSpPr>
        <p:spPr>
          <a:xfrm>
            <a:off x="5210175" y="3295650"/>
            <a:ext cx="2980303" cy="461665"/>
          </a:xfrm>
          <a:prstGeom prst="rect">
            <a:avLst/>
          </a:prstGeom>
          <a:noFill/>
        </p:spPr>
        <p:txBody>
          <a:bodyPr wrap="none" rtlCol="0">
            <a:spAutoFit/>
          </a:bodyPr>
          <a:lstStyle/>
          <a:p>
            <a:r>
              <a:rPr lang="zh-CN" altLang="en-US" sz="2400" dirty="0"/>
              <a:t>（</a:t>
            </a:r>
            <a:r>
              <a:rPr lang="en-US" altLang="zh-CN" sz="2400" dirty="0"/>
              <a:t>UDP</a:t>
            </a:r>
            <a:r>
              <a:rPr lang="zh-CN" altLang="en-US" sz="2400" dirty="0"/>
              <a:t>，</a:t>
            </a:r>
            <a:r>
              <a:rPr lang="en-US" altLang="zh-CN" sz="2400" dirty="0"/>
              <a:t>123</a:t>
            </a:r>
            <a:r>
              <a:rPr lang="zh-CN" altLang="en-US" sz="2400" dirty="0"/>
              <a:t>端口）</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a:t>
            </a:r>
            <a:endParaRPr lang="zh-CN" altLang="en-US" dirty="0"/>
          </a:p>
        </p:txBody>
      </p:sp>
      <p:sp>
        <p:nvSpPr>
          <p:cNvPr id="3" name="内容占位符 2"/>
          <p:cNvSpPr>
            <a:spLocks noGrp="1"/>
          </p:cNvSpPr>
          <p:nvPr>
            <p:ph idx="1"/>
          </p:nvPr>
        </p:nvSpPr>
        <p:spPr>
          <a:xfrm>
            <a:off x="487363" y="1420813"/>
            <a:ext cx="7772400" cy="4626504"/>
          </a:xfrm>
        </p:spPr>
        <p:txBody>
          <a:bodyPr/>
          <a:lstStyle/>
          <a:p>
            <a:r>
              <a:rPr lang="en-US" altLang="zh-CN" dirty="0"/>
              <a:t>NTP</a:t>
            </a:r>
            <a:r>
              <a:rPr lang="zh-CN" altLang="en-US" dirty="0"/>
              <a:t>为什么是必须的？</a:t>
            </a:r>
            <a:endParaRPr lang="en-US" altLang="zh-CN" dirty="0"/>
          </a:p>
          <a:p>
            <a:pPr lvl="1"/>
            <a:r>
              <a:rPr lang="zh-CN" altLang="zh-CN" sz="2400" dirty="0"/>
              <a:t>金融</a:t>
            </a:r>
            <a:r>
              <a:rPr lang="zh-CN" altLang="en-US" sz="2400" dirty="0"/>
              <a:t>、</a:t>
            </a:r>
            <a:r>
              <a:rPr lang="zh-CN" altLang="zh-CN" sz="2400" dirty="0"/>
              <a:t>电信</a:t>
            </a:r>
            <a:r>
              <a:rPr lang="zh-CN" altLang="en-US" sz="2400" dirty="0"/>
              <a:t>、</a:t>
            </a:r>
            <a:r>
              <a:rPr lang="zh-CN" altLang="zh-CN" sz="2400" dirty="0"/>
              <a:t>工业</a:t>
            </a:r>
            <a:r>
              <a:rPr lang="zh-CN" altLang="en-US" sz="2400" dirty="0"/>
              <a:t>、</a:t>
            </a:r>
            <a:r>
              <a:rPr lang="zh-CN" altLang="zh-CN" sz="2400" dirty="0"/>
              <a:t>铁路</a:t>
            </a:r>
            <a:r>
              <a:rPr lang="zh-CN" altLang="en-US" sz="2400" dirty="0"/>
              <a:t>及</a:t>
            </a:r>
            <a:r>
              <a:rPr lang="zh-CN" altLang="zh-CN" sz="2400" dirty="0"/>
              <a:t>航空运输业等行业的应用系</a:t>
            </a:r>
            <a:r>
              <a:rPr lang="zh-CN" altLang="en-US" sz="2400" dirty="0"/>
              <a:t>统，如</a:t>
            </a:r>
            <a:r>
              <a:rPr lang="zh-CN" altLang="zh-CN" sz="2400" dirty="0"/>
              <a:t>实时备份系统、计费系统、网络的安全认证系统</a:t>
            </a:r>
            <a:r>
              <a:rPr lang="zh-CN" altLang="en-US" sz="2400" dirty="0"/>
              <a:t>，</a:t>
            </a:r>
            <a:r>
              <a:rPr lang="zh-CN" altLang="zh-CN" sz="2400" dirty="0"/>
              <a:t>由不同的服务器组成，</a:t>
            </a:r>
            <a:r>
              <a:rPr lang="zh-CN" altLang="en-US" sz="2400" dirty="0"/>
              <a:t>系统要</a:t>
            </a:r>
            <a:r>
              <a:rPr lang="zh-CN" altLang="zh-CN" sz="2400" dirty="0"/>
              <a:t>正常运行，必须确保</a:t>
            </a:r>
            <a:r>
              <a:rPr lang="zh-CN" altLang="en-US" sz="2400" dirty="0"/>
              <a:t>不同服务器</a:t>
            </a:r>
            <a:r>
              <a:rPr lang="zh-CN" altLang="zh-CN" sz="2400" dirty="0"/>
              <a:t>之间的时钟</a:t>
            </a:r>
            <a:r>
              <a:rPr lang="zh-CN" altLang="en-US" sz="2400" dirty="0"/>
              <a:t>是一样的</a:t>
            </a:r>
            <a:r>
              <a:rPr lang="zh-CN" altLang="zh-CN" sz="2400" dirty="0"/>
              <a:t>。</a:t>
            </a:r>
            <a:endParaRPr lang="en-US" altLang="zh-CN" sz="2400" dirty="0"/>
          </a:p>
          <a:p>
            <a:pPr lvl="1"/>
            <a:r>
              <a:rPr lang="zh-CN" altLang="zh-CN" sz="2400" dirty="0"/>
              <a:t>经</a:t>
            </a:r>
            <a:r>
              <a:rPr lang="en-US" altLang="zh-CN" sz="2400" dirty="0"/>
              <a:t>CNCERT</a:t>
            </a:r>
            <a:r>
              <a:rPr lang="zh-CN" altLang="zh-CN" sz="2400" dirty="0"/>
              <a:t>监测数据初步分析，互联网上开放的</a:t>
            </a:r>
            <a:r>
              <a:rPr lang="zh-CN" altLang="en-US" sz="2400" dirty="0"/>
              <a:t>时间</a:t>
            </a:r>
            <a:r>
              <a:rPr lang="zh-CN" altLang="zh-CN" sz="2400" dirty="0"/>
              <a:t>服务器约有</a:t>
            </a:r>
            <a:r>
              <a:rPr lang="en-US" altLang="zh-CN" sz="2400" dirty="0"/>
              <a:t> </a:t>
            </a:r>
            <a:r>
              <a:rPr lang="en-US" altLang="zh-CN" sz="2400" dirty="0">
                <a:solidFill>
                  <a:srgbClr val="FF0000"/>
                </a:solidFill>
              </a:rPr>
              <a:t>80 </a:t>
            </a:r>
            <a:r>
              <a:rPr lang="zh-CN" altLang="zh-CN" sz="2400" dirty="0">
                <a:solidFill>
                  <a:srgbClr val="FF0000"/>
                </a:solidFill>
              </a:rPr>
              <a:t>万</a:t>
            </a:r>
            <a:r>
              <a:rPr lang="zh-CN" altLang="zh-CN" sz="2400" dirty="0"/>
              <a:t>台。其中，频繁被请求的服务器约为</a:t>
            </a:r>
            <a:r>
              <a:rPr lang="en-US" altLang="zh-CN" sz="2400" dirty="0"/>
              <a:t> </a:t>
            </a:r>
            <a:r>
              <a:rPr lang="en-US" altLang="zh-CN" sz="2400" dirty="0">
                <a:solidFill>
                  <a:srgbClr val="FF0000"/>
                </a:solidFill>
              </a:rPr>
              <a:t>1800</a:t>
            </a:r>
            <a:r>
              <a:rPr lang="zh-CN" altLang="zh-CN" sz="2400" dirty="0"/>
              <a:t>台。在监测发现的被请求次数最多的前</a:t>
            </a:r>
            <a:r>
              <a:rPr lang="en-US" altLang="zh-CN" sz="2400" dirty="0"/>
              <a:t> 50</a:t>
            </a:r>
            <a:r>
              <a:rPr lang="zh-CN" altLang="zh-CN" sz="2400" dirty="0"/>
              <a:t>个</a:t>
            </a:r>
            <a:r>
              <a:rPr lang="en-US" altLang="zh-CN" sz="2400" dirty="0"/>
              <a:t> NTP</a:t>
            </a:r>
            <a:r>
              <a:rPr lang="zh-CN" altLang="zh-CN" sz="2400" dirty="0"/>
              <a:t>服务器，其</a:t>
            </a:r>
            <a:r>
              <a:rPr lang="en-US" altLang="zh-CN" sz="2400" dirty="0"/>
              <a:t>IP</a:t>
            </a:r>
            <a:r>
              <a:rPr lang="zh-CN" altLang="zh-CN" sz="2400" dirty="0"/>
              <a:t>地址主要位于美国（</a:t>
            </a:r>
            <a:r>
              <a:rPr lang="en-US" altLang="zh-CN" sz="2400" dirty="0"/>
              <a:t>56%</a:t>
            </a:r>
            <a:r>
              <a:rPr lang="zh-CN" altLang="zh-CN" sz="2400" dirty="0"/>
              <a:t>）和中国（</a:t>
            </a:r>
            <a:r>
              <a:rPr lang="en-US" altLang="zh-CN" sz="2400" dirty="0"/>
              <a:t>26%</a:t>
            </a:r>
            <a:r>
              <a:rPr lang="zh-CN" altLang="zh-CN" sz="2400" dirty="0"/>
              <a:t>）。</a:t>
            </a:r>
          </a:p>
          <a:p>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a:t>
            </a:r>
            <a:endParaRPr lang="zh-CN" altLang="en-US" dirty="0"/>
          </a:p>
        </p:txBody>
      </p:sp>
      <p:sp>
        <p:nvSpPr>
          <p:cNvPr id="3" name="内容占位符 2"/>
          <p:cNvSpPr>
            <a:spLocks noGrp="1"/>
          </p:cNvSpPr>
          <p:nvPr>
            <p:ph idx="1"/>
          </p:nvPr>
        </p:nvSpPr>
        <p:spPr>
          <a:xfrm>
            <a:off x="649288" y="1363663"/>
            <a:ext cx="7772400" cy="4626504"/>
          </a:xfrm>
        </p:spPr>
        <p:txBody>
          <a:bodyPr/>
          <a:lstStyle/>
          <a:p>
            <a:r>
              <a:rPr lang="en-US" altLang="zh-CN" dirty="0"/>
              <a:t>NTP</a:t>
            </a:r>
            <a:r>
              <a:rPr lang="zh-CN" altLang="en-US" dirty="0"/>
              <a:t>：</a:t>
            </a:r>
            <a:r>
              <a:rPr lang="en-US" altLang="zh-CN" kern="1200" dirty="0">
                <a:latin typeface="Times New Roman" pitchFamily="18" charset="0"/>
                <a:ea typeface="宋体" charset="-122"/>
              </a:rPr>
              <a:t>monlist</a:t>
            </a:r>
            <a:r>
              <a:rPr lang="zh-CN" altLang="en-US" dirty="0"/>
              <a:t>功能</a:t>
            </a:r>
            <a:endParaRPr lang="en-US" altLang="zh-CN" dirty="0"/>
          </a:p>
          <a:p>
            <a:endParaRPr lang="zh-CN" altLang="en-US" sz="2400" dirty="0"/>
          </a:p>
        </p:txBody>
      </p:sp>
      <p:pic>
        <p:nvPicPr>
          <p:cNvPr id="7" name="Picture 2"/>
          <p:cNvPicPr>
            <a:picLocks noChangeAspect="1" noChangeArrowheads="1"/>
          </p:cNvPicPr>
          <p:nvPr/>
        </p:nvPicPr>
        <p:blipFill>
          <a:blip r:embed="rId3" cstate="print"/>
          <a:srcRect/>
          <a:stretch>
            <a:fillRect/>
          </a:stretch>
        </p:blipFill>
        <p:spPr bwMode="auto">
          <a:xfrm>
            <a:off x="796925" y="3369734"/>
            <a:ext cx="2228850" cy="18288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4380442" y="2165879"/>
            <a:ext cx="762000" cy="676275"/>
          </a:xfrm>
          <a:prstGeom prst="rect">
            <a:avLst/>
          </a:prstGeom>
          <a:noFill/>
          <a:ln w="9525">
            <a:noFill/>
            <a:miter lim="800000"/>
            <a:headEnd/>
            <a:tailEnd/>
          </a:ln>
        </p:spPr>
      </p:pic>
      <p:cxnSp>
        <p:nvCxnSpPr>
          <p:cNvPr id="9" name="直接连接符 8"/>
          <p:cNvCxnSpPr/>
          <p:nvPr/>
        </p:nvCxnSpPr>
        <p:spPr bwMode="auto">
          <a:xfrm flipH="1">
            <a:off x="1847850" y="2425700"/>
            <a:ext cx="2785533" cy="207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1855470" y="2447925"/>
            <a:ext cx="0" cy="103822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 name="TextBox 10"/>
          <p:cNvSpPr txBox="1"/>
          <p:nvPr/>
        </p:nvSpPr>
        <p:spPr>
          <a:xfrm>
            <a:off x="5457825" y="2066925"/>
            <a:ext cx="1830950" cy="461665"/>
          </a:xfrm>
          <a:prstGeom prst="rect">
            <a:avLst/>
          </a:prstGeom>
          <a:noFill/>
        </p:spPr>
        <p:txBody>
          <a:bodyPr wrap="none" rtlCol="0">
            <a:spAutoFit/>
          </a:bodyPr>
          <a:lstStyle/>
          <a:p>
            <a:r>
              <a:rPr lang="en-US" altLang="zh-CN" sz="2400" dirty="0"/>
              <a:t>NTP </a:t>
            </a:r>
            <a:r>
              <a:rPr lang="zh-CN" altLang="en-US" sz="2400" dirty="0"/>
              <a:t>服务器</a:t>
            </a:r>
          </a:p>
        </p:txBody>
      </p:sp>
      <p:sp>
        <p:nvSpPr>
          <p:cNvPr id="12" name="TextBox 11"/>
          <p:cNvSpPr txBox="1"/>
          <p:nvPr/>
        </p:nvSpPr>
        <p:spPr>
          <a:xfrm>
            <a:off x="952500" y="5257800"/>
            <a:ext cx="1920719" cy="461665"/>
          </a:xfrm>
          <a:prstGeom prst="rect">
            <a:avLst/>
          </a:prstGeom>
          <a:noFill/>
        </p:spPr>
        <p:txBody>
          <a:bodyPr wrap="none" rtlCol="0">
            <a:spAutoFit/>
          </a:bodyPr>
          <a:lstStyle/>
          <a:p>
            <a:r>
              <a:rPr lang="en-US" altLang="zh-CN" sz="2400" dirty="0"/>
              <a:t>NTP </a:t>
            </a:r>
            <a:r>
              <a:rPr lang="zh-CN" altLang="en-US" sz="2400" dirty="0"/>
              <a:t>客户端 </a:t>
            </a:r>
          </a:p>
        </p:txBody>
      </p:sp>
      <p:sp>
        <p:nvSpPr>
          <p:cNvPr id="17" name="TextBox 16"/>
          <p:cNvSpPr txBox="1"/>
          <p:nvPr/>
        </p:nvSpPr>
        <p:spPr>
          <a:xfrm>
            <a:off x="4886325" y="2466975"/>
            <a:ext cx="2980303" cy="461665"/>
          </a:xfrm>
          <a:prstGeom prst="rect">
            <a:avLst/>
          </a:prstGeom>
          <a:noFill/>
        </p:spPr>
        <p:txBody>
          <a:bodyPr wrap="none" rtlCol="0">
            <a:spAutoFit/>
          </a:bodyPr>
          <a:lstStyle/>
          <a:p>
            <a:r>
              <a:rPr lang="zh-CN" altLang="en-US" sz="2400" dirty="0"/>
              <a:t>（</a:t>
            </a:r>
            <a:r>
              <a:rPr lang="en-US" altLang="zh-CN" sz="2400" dirty="0"/>
              <a:t>UDP</a:t>
            </a:r>
            <a:r>
              <a:rPr lang="zh-CN" altLang="en-US" sz="2400" dirty="0"/>
              <a:t>，</a:t>
            </a:r>
            <a:r>
              <a:rPr lang="en-US" altLang="zh-CN" sz="2400" dirty="0"/>
              <a:t>123</a:t>
            </a:r>
            <a:r>
              <a:rPr lang="zh-CN" altLang="en-US" sz="2400" dirty="0"/>
              <a:t>端口）</a:t>
            </a:r>
          </a:p>
        </p:txBody>
      </p:sp>
      <p:pic>
        <p:nvPicPr>
          <p:cNvPr id="25" name="Picture 3"/>
          <p:cNvPicPr>
            <a:picLocks noChangeAspect="1" noChangeArrowheads="1"/>
          </p:cNvPicPr>
          <p:nvPr/>
        </p:nvPicPr>
        <p:blipFill>
          <a:blip r:embed="rId4" cstate="print"/>
          <a:srcRect/>
          <a:stretch>
            <a:fillRect/>
          </a:stretch>
        </p:blipFill>
        <p:spPr bwMode="auto">
          <a:xfrm>
            <a:off x="3361266" y="4404254"/>
            <a:ext cx="1096433" cy="676275"/>
          </a:xfrm>
          <a:prstGeom prst="rect">
            <a:avLst/>
          </a:prstGeom>
          <a:noFill/>
          <a:ln w="9525">
            <a:noFill/>
            <a:miter lim="800000"/>
            <a:headEnd/>
            <a:tailEnd/>
          </a:ln>
        </p:spPr>
      </p:pic>
      <p:grpSp>
        <p:nvGrpSpPr>
          <p:cNvPr id="4" name="组合 40"/>
          <p:cNvGrpSpPr/>
          <p:nvPr/>
        </p:nvGrpSpPr>
        <p:grpSpPr>
          <a:xfrm>
            <a:off x="3333750" y="2714626"/>
            <a:ext cx="1171575" cy="1689628"/>
            <a:chOff x="3390900" y="2714626"/>
            <a:chExt cx="1171575" cy="1689628"/>
          </a:xfrm>
        </p:grpSpPr>
        <p:cxnSp>
          <p:nvCxnSpPr>
            <p:cNvPr id="29" name="直接箭头连接符 28"/>
            <p:cNvCxnSpPr>
              <a:stCxn id="25" idx="0"/>
            </p:cNvCxnSpPr>
            <p:nvPr/>
          </p:nvCxnSpPr>
          <p:spPr bwMode="auto">
            <a:xfrm flipV="1">
              <a:off x="3909483" y="2714626"/>
              <a:ext cx="652992" cy="1689628"/>
            </a:xfrm>
            <a:prstGeom prst="straightConnector1">
              <a:avLst/>
            </a:prstGeom>
            <a:solidFill>
              <a:schemeClr val="accent1"/>
            </a:solidFill>
            <a:ln w="19050" cap="flat" cmpd="sng" algn="ctr">
              <a:solidFill>
                <a:srgbClr val="3366FF"/>
              </a:solidFill>
              <a:prstDash val="sysDash"/>
              <a:round/>
              <a:headEnd type="none" w="med" len="med"/>
              <a:tailEnd type="arrow"/>
            </a:ln>
            <a:effectLst/>
          </p:spPr>
        </p:cxnSp>
        <p:sp>
          <p:nvSpPr>
            <p:cNvPr id="38" name="TextBox 37"/>
            <p:cNvSpPr txBox="1"/>
            <p:nvPr/>
          </p:nvSpPr>
          <p:spPr>
            <a:xfrm>
              <a:off x="3390900" y="3476625"/>
              <a:ext cx="1143262" cy="400110"/>
            </a:xfrm>
            <a:prstGeom prst="rect">
              <a:avLst/>
            </a:prstGeom>
            <a:noFill/>
            <a:ln w="19050">
              <a:solidFill>
                <a:srgbClr val="3366FF"/>
              </a:solidFill>
              <a:prstDash val="sysDash"/>
            </a:ln>
          </p:spPr>
          <p:txBody>
            <a:bodyPr wrap="none" rtlCol="0">
              <a:spAutoFit/>
            </a:bodyPr>
            <a:lstStyle/>
            <a:p>
              <a:r>
                <a:rPr lang="en-US" altLang="zh-CN" sz="2000" dirty="0"/>
                <a:t>monlist</a:t>
              </a:r>
              <a:endParaRPr lang="zh-CN" altLang="en-US" sz="2000" dirty="0"/>
            </a:p>
          </p:txBody>
        </p:sp>
      </p:grpSp>
      <p:grpSp>
        <p:nvGrpSpPr>
          <p:cNvPr id="5" name="组合 43"/>
          <p:cNvGrpSpPr/>
          <p:nvPr/>
        </p:nvGrpSpPr>
        <p:grpSpPr>
          <a:xfrm>
            <a:off x="4352925" y="2697808"/>
            <a:ext cx="3771900" cy="2178992"/>
            <a:chOff x="4352925" y="2697808"/>
            <a:chExt cx="3771900" cy="2178992"/>
          </a:xfrm>
        </p:grpSpPr>
        <p:cxnSp>
          <p:nvCxnSpPr>
            <p:cNvPr id="15" name="直接箭头连接符 14"/>
            <p:cNvCxnSpPr>
              <a:stCxn id="17" idx="1"/>
            </p:cNvCxnSpPr>
            <p:nvPr/>
          </p:nvCxnSpPr>
          <p:spPr bwMode="auto">
            <a:xfrm flipH="1">
              <a:off x="4352925" y="2697808"/>
              <a:ext cx="533400" cy="1874192"/>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sp>
          <p:nvSpPr>
            <p:cNvPr id="40" name="TextBox 39"/>
            <p:cNvSpPr txBox="1"/>
            <p:nvPr/>
          </p:nvSpPr>
          <p:spPr>
            <a:xfrm>
              <a:off x="4762500" y="3286125"/>
              <a:ext cx="3362325" cy="1590675"/>
            </a:xfrm>
            <a:prstGeom prst="rect">
              <a:avLst/>
            </a:prstGeom>
            <a:noFill/>
            <a:ln w="19050">
              <a:solidFill>
                <a:srgbClr val="FF0000"/>
              </a:solidFill>
              <a:prstDash val="sysDash"/>
            </a:ln>
          </p:spPr>
          <p:txBody>
            <a:bodyPr wrap="square" rtlCol="0">
              <a:noAutofit/>
            </a:bodyPr>
            <a:lstStyle/>
            <a:p>
              <a:r>
                <a:rPr lang="zh-CN" altLang="en-US" sz="2000" dirty="0"/>
                <a:t>与 </a:t>
              </a:r>
              <a:r>
                <a:rPr lang="en-US" altLang="zh-CN" sz="2000" dirty="0"/>
                <a:t>NTP </a:t>
              </a:r>
              <a:r>
                <a:rPr lang="zh-CN" altLang="en-US" sz="2000" dirty="0"/>
                <a:t>服务器进行过时间同步的最后 </a:t>
              </a:r>
              <a:r>
                <a:rPr lang="en-US" altLang="zh-CN" sz="2000" dirty="0">
                  <a:solidFill>
                    <a:srgbClr val="FF0000"/>
                  </a:solidFill>
                </a:rPr>
                <a:t>600 </a:t>
              </a:r>
              <a:r>
                <a:rPr lang="zh-CN" altLang="en-US" sz="2000" dirty="0"/>
                <a:t>个客户端的 </a:t>
              </a:r>
              <a:r>
                <a:rPr lang="en-US" altLang="zh-CN" sz="2000" dirty="0"/>
                <a:t>IP</a:t>
              </a:r>
              <a:r>
                <a:rPr lang="zh-CN" altLang="en-US" sz="2000" dirty="0"/>
                <a:t>，响应包按照每 </a:t>
              </a:r>
              <a:r>
                <a:rPr lang="en-US" altLang="zh-CN" sz="2000" dirty="0"/>
                <a:t>6 </a:t>
              </a:r>
              <a:r>
                <a:rPr lang="zh-CN" altLang="en-US" sz="2000" dirty="0"/>
                <a:t>个 </a:t>
              </a:r>
              <a:r>
                <a:rPr lang="en-US" altLang="zh-CN" sz="2000" dirty="0"/>
                <a:t>IP </a:t>
              </a:r>
              <a:r>
                <a:rPr lang="zh-CN" altLang="en-US" sz="2000" dirty="0"/>
                <a:t>进行分割，最多有 </a:t>
              </a:r>
              <a:r>
                <a:rPr lang="en-US" altLang="zh-CN" sz="2000" dirty="0"/>
                <a:t>100 </a:t>
              </a:r>
              <a:r>
                <a:rPr lang="zh-CN" altLang="en-US" sz="2000" dirty="0"/>
                <a:t>个响应包。</a:t>
              </a:r>
            </a:p>
            <a:p>
              <a:endParaRPr lang="zh-CN" altLang="en-US" sz="2000" dirty="0"/>
            </a:p>
          </p:txBody>
        </p:sp>
      </p:grpSp>
      <p:sp>
        <p:nvSpPr>
          <p:cNvPr id="45" name="TextBox 44"/>
          <p:cNvSpPr txBox="1"/>
          <p:nvPr/>
        </p:nvSpPr>
        <p:spPr>
          <a:xfrm>
            <a:off x="3314700" y="3076575"/>
            <a:ext cx="926857" cy="400110"/>
          </a:xfrm>
          <a:prstGeom prst="rect">
            <a:avLst/>
          </a:prstGeom>
          <a:noFill/>
        </p:spPr>
        <p:txBody>
          <a:bodyPr wrap="none" rtlCol="0">
            <a:spAutoFit/>
          </a:bodyPr>
          <a:lstStyle/>
          <a:p>
            <a:r>
              <a:rPr lang="en-US" altLang="zh-CN" sz="2000" dirty="0">
                <a:solidFill>
                  <a:srgbClr val="FF0000"/>
                </a:solidFill>
              </a:rPr>
              <a:t>234 B</a:t>
            </a:r>
            <a:endParaRPr lang="zh-CN" altLang="en-US" sz="2000" dirty="0">
              <a:solidFill>
                <a:srgbClr val="FF0000"/>
              </a:solidFill>
            </a:endParaRPr>
          </a:p>
        </p:txBody>
      </p:sp>
      <p:sp>
        <p:nvSpPr>
          <p:cNvPr id="46" name="TextBox 45"/>
          <p:cNvSpPr txBox="1"/>
          <p:nvPr/>
        </p:nvSpPr>
        <p:spPr>
          <a:xfrm>
            <a:off x="5038725" y="4962525"/>
            <a:ext cx="2909771" cy="400110"/>
          </a:xfrm>
          <a:prstGeom prst="rect">
            <a:avLst/>
          </a:prstGeom>
          <a:noFill/>
        </p:spPr>
        <p:txBody>
          <a:bodyPr wrap="none" rtlCol="0">
            <a:spAutoFit/>
          </a:bodyPr>
          <a:lstStyle/>
          <a:p>
            <a:r>
              <a:rPr lang="en-US" altLang="zh-CN" sz="2000" dirty="0"/>
              <a:t>482 * 100 = </a:t>
            </a:r>
            <a:r>
              <a:rPr lang="en-US" altLang="zh-CN" sz="2000" dirty="0">
                <a:solidFill>
                  <a:srgbClr val="FF0000"/>
                </a:solidFill>
              </a:rPr>
              <a:t>48200</a:t>
            </a:r>
            <a:r>
              <a:rPr lang="en-US" altLang="zh-CN" sz="2000" dirty="0"/>
              <a:t> B</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1000" fill="hold"/>
                                        <p:tgtEl>
                                          <p:spTgt spid="45"/>
                                        </p:tgtEl>
                                        <p:attrNameLst>
                                          <p:attrName>ppt_w</p:attrName>
                                        </p:attrNameLst>
                                      </p:cBhvr>
                                      <p:tavLst>
                                        <p:tav tm="0">
                                          <p:val>
                                            <p:strVal val="#ppt_w*0.70"/>
                                          </p:val>
                                        </p:tav>
                                        <p:tav tm="100000">
                                          <p:val>
                                            <p:strVal val="#ppt_w"/>
                                          </p:val>
                                        </p:tav>
                                      </p:tavLst>
                                    </p:anim>
                                    <p:anim calcmode="lin" valueType="num">
                                      <p:cBhvr>
                                        <p:cTn id="13" dur="1000" fill="hold"/>
                                        <p:tgtEl>
                                          <p:spTgt spid="45"/>
                                        </p:tgtEl>
                                        <p:attrNameLst>
                                          <p:attrName>ppt_h</p:attrName>
                                        </p:attrNameLst>
                                      </p:cBhvr>
                                      <p:tavLst>
                                        <p:tav tm="0">
                                          <p:val>
                                            <p:strVal val="#ppt_h"/>
                                          </p:val>
                                        </p:tav>
                                        <p:tav tm="100000">
                                          <p:val>
                                            <p:strVal val="#ppt_h"/>
                                          </p:val>
                                        </p:tav>
                                      </p:tavLst>
                                    </p:anim>
                                    <p:animEffect transition="in" filter="fade">
                                      <p:cBhvr>
                                        <p:cTn id="14" dur="10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0.70"/>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1000" fill="hold"/>
                                        <p:tgtEl>
                                          <p:spTgt spid="46"/>
                                        </p:tgtEl>
                                        <p:attrNameLst>
                                          <p:attrName>ppt_w</p:attrName>
                                        </p:attrNameLst>
                                      </p:cBhvr>
                                      <p:tavLst>
                                        <p:tav tm="0">
                                          <p:val>
                                            <p:strVal val="#ppt_w*0.70"/>
                                          </p:val>
                                        </p:tav>
                                        <p:tav tm="100000">
                                          <p:val>
                                            <p:strVal val="#ppt_w"/>
                                          </p:val>
                                        </p:tav>
                                      </p:tavLst>
                                    </p:anim>
                                    <p:anim calcmode="lin" valueType="num">
                                      <p:cBhvr>
                                        <p:cTn id="25" dur="1000" fill="hold"/>
                                        <p:tgtEl>
                                          <p:spTgt spid="46"/>
                                        </p:tgtEl>
                                        <p:attrNameLst>
                                          <p:attrName>ppt_h</p:attrName>
                                        </p:attrNameLst>
                                      </p:cBhvr>
                                      <p:tavLst>
                                        <p:tav tm="0">
                                          <p:val>
                                            <p:strVal val="#ppt_h"/>
                                          </p:val>
                                        </p:tav>
                                        <p:tav tm="100000">
                                          <p:val>
                                            <p:strVal val="#ppt_h"/>
                                          </p:val>
                                        </p:tav>
                                      </p:tavLst>
                                    </p:anim>
                                    <p:animEffect transition="in" filter="fade">
                                      <p:cBhvr>
                                        <p:cTn id="26"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a:t>
            </a:r>
            <a:r>
              <a:rPr lang="en-US" altLang="zh-CN" dirty="0" err="1"/>
              <a:t>DDoS</a:t>
            </a:r>
            <a:r>
              <a:rPr lang="zh-CN" altLang="en-US" dirty="0"/>
              <a:t>（</a:t>
            </a:r>
            <a:r>
              <a:rPr lang="en-US" altLang="zh-CN" dirty="0" err="1"/>
              <a:t>DRDoS</a:t>
            </a:r>
            <a:r>
              <a:rPr lang="zh-CN" altLang="en-US" dirty="0"/>
              <a:t>）</a:t>
            </a:r>
          </a:p>
        </p:txBody>
      </p:sp>
      <p:sp>
        <p:nvSpPr>
          <p:cNvPr id="3" name="内容占位符 2"/>
          <p:cNvSpPr>
            <a:spLocks noGrp="1"/>
          </p:cNvSpPr>
          <p:nvPr>
            <p:ph idx="1"/>
          </p:nvPr>
        </p:nvSpPr>
        <p:spPr>
          <a:xfrm>
            <a:off x="582613" y="1268413"/>
            <a:ext cx="7772400" cy="4626504"/>
          </a:xfrm>
        </p:spPr>
        <p:txBody>
          <a:bodyPr/>
          <a:lstStyle/>
          <a:p>
            <a:r>
              <a:rPr lang="en-US" altLang="zh-CN" dirty="0"/>
              <a:t>NTP</a:t>
            </a:r>
            <a:r>
              <a:rPr lang="zh-CN" altLang="en-US" dirty="0"/>
              <a:t>：</a:t>
            </a:r>
            <a:r>
              <a:rPr lang="zh-CN" altLang="en-US" b="0" dirty="0"/>
              <a:t>利用</a:t>
            </a:r>
            <a:r>
              <a:rPr lang="en-US" altLang="zh-CN" b="0" kern="1200" dirty="0">
                <a:latin typeface="Times New Roman" pitchFamily="18" charset="0"/>
                <a:ea typeface="宋体" charset="-122"/>
              </a:rPr>
              <a:t>monlist</a:t>
            </a:r>
            <a:r>
              <a:rPr lang="zh-CN" altLang="en-US" kern="1200" dirty="0">
                <a:latin typeface="Times New Roman" pitchFamily="18" charset="0"/>
                <a:ea typeface="宋体" charset="-122"/>
              </a:rPr>
              <a:t>进行攻击</a:t>
            </a:r>
            <a:endParaRPr lang="zh-CN" altLang="en-US" sz="2400" dirty="0"/>
          </a:p>
        </p:txBody>
      </p:sp>
      <p:pic>
        <p:nvPicPr>
          <p:cNvPr id="7" name="Picture 2"/>
          <p:cNvPicPr>
            <a:picLocks noChangeAspect="1" noChangeArrowheads="1"/>
          </p:cNvPicPr>
          <p:nvPr/>
        </p:nvPicPr>
        <p:blipFill>
          <a:blip r:embed="rId3" cstate="print"/>
          <a:srcRect/>
          <a:stretch>
            <a:fillRect/>
          </a:stretch>
        </p:blipFill>
        <p:spPr bwMode="auto">
          <a:xfrm>
            <a:off x="796925" y="3141134"/>
            <a:ext cx="2228850" cy="18288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4380442" y="1937279"/>
            <a:ext cx="762000" cy="676275"/>
          </a:xfrm>
          <a:prstGeom prst="rect">
            <a:avLst/>
          </a:prstGeom>
          <a:noFill/>
          <a:ln w="9525">
            <a:noFill/>
            <a:miter lim="800000"/>
            <a:headEnd/>
            <a:tailEnd/>
          </a:ln>
        </p:spPr>
      </p:pic>
      <p:cxnSp>
        <p:nvCxnSpPr>
          <p:cNvPr id="9" name="直接连接符 8"/>
          <p:cNvCxnSpPr/>
          <p:nvPr/>
        </p:nvCxnSpPr>
        <p:spPr bwMode="auto">
          <a:xfrm flipH="1">
            <a:off x="1847850" y="2197100"/>
            <a:ext cx="2785533" cy="2078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1855470" y="2219325"/>
            <a:ext cx="0" cy="1038225"/>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1" name="TextBox 10"/>
          <p:cNvSpPr txBox="1"/>
          <p:nvPr/>
        </p:nvSpPr>
        <p:spPr>
          <a:xfrm>
            <a:off x="5457825" y="1885950"/>
            <a:ext cx="1830950" cy="461665"/>
          </a:xfrm>
          <a:prstGeom prst="rect">
            <a:avLst/>
          </a:prstGeom>
          <a:noFill/>
        </p:spPr>
        <p:txBody>
          <a:bodyPr wrap="none" rtlCol="0">
            <a:spAutoFit/>
          </a:bodyPr>
          <a:lstStyle/>
          <a:p>
            <a:r>
              <a:rPr lang="en-US" altLang="zh-CN" sz="2400" dirty="0"/>
              <a:t>NTP </a:t>
            </a:r>
            <a:r>
              <a:rPr lang="zh-CN" altLang="en-US" sz="2400" dirty="0"/>
              <a:t>服务器</a:t>
            </a:r>
          </a:p>
        </p:txBody>
      </p:sp>
      <p:sp>
        <p:nvSpPr>
          <p:cNvPr id="12" name="TextBox 11"/>
          <p:cNvSpPr txBox="1"/>
          <p:nvPr/>
        </p:nvSpPr>
        <p:spPr>
          <a:xfrm>
            <a:off x="981075" y="4876800"/>
            <a:ext cx="1920719" cy="461665"/>
          </a:xfrm>
          <a:prstGeom prst="rect">
            <a:avLst/>
          </a:prstGeom>
          <a:noFill/>
        </p:spPr>
        <p:txBody>
          <a:bodyPr wrap="none" rtlCol="0">
            <a:spAutoFit/>
          </a:bodyPr>
          <a:lstStyle/>
          <a:p>
            <a:r>
              <a:rPr lang="en-US" altLang="zh-CN" sz="2400" dirty="0"/>
              <a:t>NTP </a:t>
            </a:r>
            <a:r>
              <a:rPr lang="zh-CN" altLang="en-US" sz="2400" dirty="0"/>
              <a:t>客户端 </a:t>
            </a:r>
          </a:p>
        </p:txBody>
      </p:sp>
      <p:sp>
        <p:nvSpPr>
          <p:cNvPr id="17" name="TextBox 16"/>
          <p:cNvSpPr txBox="1"/>
          <p:nvPr/>
        </p:nvSpPr>
        <p:spPr>
          <a:xfrm>
            <a:off x="4886325" y="2238375"/>
            <a:ext cx="2980303" cy="461665"/>
          </a:xfrm>
          <a:prstGeom prst="rect">
            <a:avLst/>
          </a:prstGeom>
          <a:noFill/>
        </p:spPr>
        <p:txBody>
          <a:bodyPr wrap="none" rtlCol="0">
            <a:spAutoFit/>
          </a:bodyPr>
          <a:lstStyle/>
          <a:p>
            <a:r>
              <a:rPr lang="zh-CN" altLang="en-US" sz="2400" dirty="0"/>
              <a:t>（</a:t>
            </a:r>
            <a:r>
              <a:rPr lang="en-US" altLang="zh-CN" sz="2400" dirty="0"/>
              <a:t>UDP</a:t>
            </a:r>
            <a:r>
              <a:rPr lang="zh-CN" altLang="en-US" sz="2400" dirty="0"/>
              <a:t>，</a:t>
            </a:r>
            <a:r>
              <a:rPr lang="en-US" altLang="zh-CN" sz="2400" dirty="0"/>
              <a:t>123</a:t>
            </a:r>
            <a:r>
              <a:rPr lang="zh-CN" altLang="en-US" sz="2400" dirty="0"/>
              <a:t>端口）</a:t>
            </a:r>
          </a:p>
        </p:txBody>
      </p:sp>
      <p:pic>
        <p:nvPicPr>
          <p:cNvPr id="25" name="Picture 3"/>
          <p:cNvPicPr>
            <a:picLocks noChangeAspect="1" noChangeArrowheads="1"/>
          </p:cNvPicPr>
          <p:nvPr/>
        </p:nvPicPr>
        <p:blipFill>
          <a:blip r:embed="rId4" cstate="print"/>
          <a:srcRect/>
          <a:stretch>
            <a:fillRect/>
          </a:stretch>
        </p:blipFill>
        <p:spPr bwMode="auto">
          <a:xfrm>
            <a:off x="3361266" y="4175654"/>
            <a:ext cx="1096433" cy="676275"/>
          </a:xfrm>
          <a:prstGeom prst="rect">
            <a:avLst/>
          </a:prstGeom>
          <a:noFill/>
          <a:ln w="9525">
            <a:noFill/>
            <a:miter lim="800000"/>
            <a:headEnd/>
            <a:tailEnd/>
          </a:ln>
        </p:spPr>
      </p:pic>
      <p:grpSp>
        <p:nvGrpSpPr>
          <p:cNvPr id="4" name="组合 40"/>
          <p:cNvGrpSpPr/>
          <p:nvPr/>
        </p:nvGrpSpPr>
        <p:grpSpPr>
          <a:xfrm>
            <a:off x="3333750" y="2514601"/>
            <a:ext cx="1171575" cy="1689628"/>
            <a:chOff x="3390900" y="2743201"/>
            <a:chExt cx="1171575" cy="1689628"/>
          </a:xfrm>
        </p:grpSpPr>
        <p:cxnSp>
          <p:nvCxnSpPr>
            <p:cNvPr id="29" name="直接箭头连接符 28"/>
            <p:cNvCxnSpPr>
              <a:stCxn id="25" idx="0"/>
            </p:cNvCxnSpPr>
            <p:nvPr/>
          </p:nvCxnSpPr>
          <p:spPr bwMode="auto">
            <a:xfrm flipV="1">
              <a:off x="3909483" y="2743201"/>
              <a:ext cx="652992" cy="1689628"/>
            </a:xfrm>
            <a:prstGeom prst="straightConnector1">
              <a:avLst/>
            </a:prstGeom>
            <a:solidFill>
              <a:schemeClr val="accent1"/>
            </a:solidFill>
            <a:ln w="19050" cap="flat" cmpd="sng" algn="ctr">
              <a:solidFill>
                <a:srgbClr val="3366FF"/>
              </a:solidFill>
              <a:prstDash val="sysDash"/>
              <a:round/>
              <a:headEnd type="none" w="med" len="med"/>
              <a:tailEnd type="arrow"/>
            </a:ln>
            <a:effectLst/>
          </p:spPr>
        </p:cxnSp>
        <p:sp>
          <p:nvSpPr>
            <p:cNvPr id="38" name="TextBox 37"/>
            <p:cNvSpPr txBox="1"/>
            <p:nvPr/>
          </p:nvSpPr>
          <p:spPr>
            <a:xfrm>
              <a:off x="3390900" y="3476625"/>
              <a:ext cx="1143262" cy="400110"/>
            </a:xfrm>
            <a:prstGeom prst="rect">
              <a:avLst/>
            </a:prstGeom>
            <a:noFill/>
            <a:ln w="19050">
              <a:solidFill>
                <a:srgbClr val="3366FF"/>
              </a:solidFill>
              <a:prstDash val="sysDash"/>
            </a:ln>
          </p:spPr>
          <p:txBody>
            <a:bodyPr wrap="none" rtlCol="0">
              <a:spAutoFit/>
            </a:bodyPr>
            <a:lstStyle/>
            <a:p>
              <a:r>
                <a:rPr lang="en-US" altLang="zh-CN" sz="2000" dirty="0"/>
                <a:t>monlist</a:t>
              </a:r>
              <a:endParaRPr lang="zh-CN" altLang="en-US" sz="2000" dirty="0"/>
            </a:p>
          </p:txBody>
        </p:sp>
      </p:grpSp>
      <p:grpSp>
        <p:nvGrpSpPr>
          <p:cNvPr id="5" name="组合 43"/>
          <p:cNvGrpSpPr/>
          <p:nvPr/>
        </p:nvGrpSpPr>
        <p:grpSpPr>
          <a:xfrm>
            <a:off x="4352925" y="2497783"/>
            <a:ext cx="3771900" cy="2150417"/>
            <a:chOff x="4352925" y="2726383"/>
            <a:chExt cx="3771900" cy="2150417"/>
          </a:xfrm>
        </p:grpSpPr>
        <p:cxnSp>
          <p:nvCxnSpPr>
            <p:cNvPr id="15" name="直接箭头连接符 14"/>
            <p:cNvCxnSpPr>
              <a:stCxn id="17" idx="1"/>
            </p:cNvCxnSpPr>
            <p:nvPr/>
          </p:nvCxnSpPr>
          <p:spPr bwMode="auto">
            <a:xfrm flipH="1">
              <a:off x="4352925" y="2726383"/>
              <a:ext cx="533400" cy="1874192"/>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sp>
          <p:nvSpPr>
            <p:cNvPr id="40" name="TextBox 39"/>
            <p:cNvSpPr txBox="1"/>
            <p:nvPr/>
          </p:nvSpPr>
          <p:spPr>
            <a:xfrm>
              <a:off x="4762500" y="3286125"/>
              <a:ext cx="3362325" cy="1590675"/>
            </a:xfrm>
            <a:prstGeom prst="rect">
              <a:avLst/>
            </a:prstGeom>
            <a:noFill/>
            <a:ln w="19050">
              <a:solidFill>
                <a:srgbClr val="FF0000"/>
              </a:solidFill>
              <a:prstDash val="sysDash"/>
            </a:ln>
          </p:spPr>
          <p:txBody>
            <a:bodyPr wrap="square" rtlCol="0">
              <a:noAutofit/>
            </a:bodyPr>
            <a:lstStyle/>
            <a:p>
              <a:r>
                <a:rPr lang="zh-CN" altLang="en-US" sz="2000" dirty="0"/>
                <a:t>与 </a:t>
              </a:r>
              <a:r>
                <a:rPr lang="en-US" altLang="zh-CN" sz="2000" dirty="0"/>
                <a:t>NTP </a:t>
              </a:r>
              <a:r>
                <a:rPr lang="zh-CN" altLang="en-US" sz="2000" dirty="0"/>
                <a:t>服务器进行过时间同步的最后 </a:t>
              </a:r>
              <a:r>
                <a:rPr lang="en-US" altLang="zh-CN" sz="2000" dirty="0">
                  <a:solidFill>
                    <a:srgbClr val="FF0000"/>
                  </a:solidFill>
                </a:rPr>
                <a:t>600 </a:t>
              </a:r>
              <a:r>
                <a:rPr lang="zh-CN" altLang="en-US" sz="2000" dirty="0"/>
                <a:t>个客户端的 </a:t>
              </a:r>
              <a:r>
                <a:rPr lang="en-US" altLang="zh-CN" sz="2000" dirty="0"/>
                <a:t>IP</a:t>
              </a:r>
              <a:r>
                <a:rPr lang="zh-CN" altLang="en-US" sz="2000" dirty="0"/>
                <a:t>，响应包按照每 </a:t>
              </a:r>
              <a:r>
                <a:rPr lang="en-US" altLang="zh-CN" sz="2000" dirty="0"/>
                <a:t>6 </a:t>
              </a:r>
              <a:r>
                <a:rPr lang="zh-CN" altLang="en-US" sz="2000" dirty="0"/>
                <a:t>个 </a:t>
              </a:r>
              <a:r>
                <a:rPr lang="en-US" altLang="zh-CN" sz="2000" dirty="0"/>
                <a:t>IP </a:t>
              </a:r>
              <a:r>
                <a:rPr lang="zh-CN" altLang="en-US" sz="2000" dirty="0"/>
                <a:t>进行分割，最多有 </a:t>
              </a:r>
              <a:r>
                <a:rPr lang="en-US" altLang="zh-CN" sz="2000" dirty="0"/>
                <a:t>100 </a:t>
              </a:r>
              <a:r>
                <a:rPr lang="zh-CN" altLang="en-US" sz="2000" dirty="0"/>
                <a:t>个响应包。</a:t>
              </a:r>
            </a:p>
            <a:p>
              <a:endParaRPr lang="zh-CN" altLang="en-US" sz="2000" dirty="0"/>
            </a:p>
          </p:txBody>
        </p:sp>
      </p:grpSp>
      <p:sp>
        <p:nvSpPr>
          <p:cNvPr id="45" name="TextBox 44"/>
          <p:cNvSpPr txBox="1"/>
          <p:nvPr/>
        </p:nvSpPr>
        <p:spPr>
          <a:xfrm>
            <a:off x="3314700" y="2847975"/>
            <a:ext cx="926857" cy="400110"/>
          </a:xfrm>
          <a:prstGeom prst="rect">
            <a:avLst/>
          </a:prstGeom>
          <a:noFill/>
        </p:spPr>
        <p:txBody>
          <a:bodyPr wrap="none" rtlCol="0">
            <a:spAutoFit/>
          </a:bodyPr>
          <a:lstStyle/>
          <a:p>
            <a:r>
              <a:rPr lang="en-US" altLang="zh-CN" sz="2000" dirty="0">
                <a:solidFill>
                  <a:srgbClr val="FF0000"/>
                </a:solidFill>
              </a:rPr>
              <a:t>234 B</a:t>
            </a:r>
            <a:endParaRPr lang="zh-CN" altLang="en-US" sz="2000" dirty="0">
              <a:solidFill>
                <a:srgbClr val="FF0000"/>
              </a:solidFill>
            </a:endParaRPr>
          </a:p>
        </p:txBody>
      </p:sp>
      <p:sp>
        <p:nvSpPr>
          <p:cNvPr id="46" name="TextBox 45"/>
          <p:cNvSpPr txBox="1"/>
          <p:nvPr/>
        </p:nvSpPr>
        <p:spPr>
          <a:xfrm>
            <a:off x="5038725" y="4733925"/>
            <a:ext cx="2909771" cy="400110"/>
          </a:xfrm>
          <a:prstGeom prst="rect">
            <a:avLst/>
          </a:prstGeom>
          <a:noFill/>
        </p:spPr>
        <p:txBody>
          <a:bodyPr wrap="none" rtlCol="0">
            <a:spAutoFit/>
          </a:bodyPr>
          <a:lstStyle/>
          <a:p>
            <a:r>
              <a:rPr lang="en-US" altLang="zh-CN" sz="2000" dirty="0"/>
              <a:t>482 * 100 = </a:t>
            </a:r>
            <a:r>
              <a:rPr lang="en-US" altLang="zh-CN" sz="2000" dirty="0">
                <a:solidFill>
                  <a:srgbClr val="FF0000"/>
                </a:solidFill>
              </a:rPr>
              <a:t>48200</a:t>
            </a:r>
            <a:r>
              <a:rPr lang="en-US" altLang="zh-CN" sz="2000" dirty="0"/>
              <a:t> B</a:t>
            </a:r>
            <a:endParaRPr lang="zh-CN" altLang="en-US" sz="2000" dirty="0"/>
          </a:p>
        </p:txBody>
      </p:sp>
      <p:sp>
        <p:nvSpPr>
          <p:cNvPr id="20" name="TextBox 19"/>
          <p:cNvSpPr txBox="1"/>
          <p:nvPr/>
        </p:nvSpPr>
        <p:spPr>
          <a:xfrm>
            <a:off x="933450" y="5467350"/>
            <a:ext cx="7781297" cy="707886"/>
          </a:xfrm>
          <a:prstGeom prst="rect">
            <a:avLst/>
          </a:prstGeom>
          <a:solidFill>
            <a:schemeClr val="accent1"/>
          </a:solidFill>
        </p:spPr>
        <p:txBody>
          <a:bodyPr wrap="none" rtlCol="0">
            <a:spAutoFit/>
          </a:bodyPr>
          <a:lstStyle/>
          <a:p>
            <a:r>
              <a:rPr lang="en-US" altLang="zh-CN" sz="2000" dirty="0"/>
              <a:t>1</a:t>
            </a:r>
            <a:r>
              <a:rPr lang="zh-CN" altLang="en-US" sz="2000" dirty="0"/>
              <a:t>、回复报文长度是申请报文长度的：</a:t>
            </a:r>
            <a:r>
              <a:rPr lang="en-US" altLang="zh-CN" sz="2000" dirty="0"/>
              <a:t>482 * 100 </a:t>
            </a:r>
            <a:r>
              <a:rPr lang="zh-CN" altLang="en-US" sz="2000" dirty="0"/>
              <a:t>／</a:t>
            </a:r>
            <a:r>
              <a:rPr lang="en-US" altLang="zh-CN" sz="2000" dirty="0"/>
              <a:t>234 = </a:t>
            </a:r>
            <a:r>
              <a:rPr lang="en-US" altLang="zh-CN" sz="2000" dirty="0">
                <a:solidFill>
                  <a:srgbClr val="FF0000"/>
                </a:solidFill>
              </a:rPr>
              <a:t>206 </a:t>
            </a:r>
            <a:r>
              <a:rPr lang="zh-CN" altLang="en-US" sz="2000" dirty="0">
                <a:solidFill>
                  <a:srgbClr val="FF0000"/>
                </a:solidFill>
              </a:rPr>
              <a:t>倍</a:t>
            </a:r>
            <a:endParaRPr lang="en-US" altLang="zh-CN" sz="2000" dirty="0">
              <a:solidFill>
                <a:srgbClr val="FF0000"/>
              </a:solidFill>
            </a:endParaRPr>
          </a:p>
          <a:p>
            <a:r>
              <a:rPr lang="en-US" altLang="zh-CN" sz="2000" dirty="0"/>
              <a:t>2</a:t>
            </a:r>
            <a:r>
              <a:rPr lang="zh-CN" altLang="en-US" sz="2000" dirty="0"/>
              <a:t>、使用</a:t>
            </a:r>
            <a:r>
              <a:rPr lang="en-US" altLang="zh-CN" sz="2000" dirty="0"/>
              <a:t>UDP</a:t>
            </a:r>
            <a:r>
              <a:rPr lang="zh-CN" altLang="en-US" sz="2000" dirty="0"/>
              <a:t>协议，很容易伪造源地址给</a:t>
            </a:r>
            <a:r>
              <a:rPr lang="en-US" altLang="zh-CN" sz="2000" dirty="0"/>
              <a:t>NTP</a:t>
            </a:r>
            <a:r>
              <a:rPr lang="zh-CN" altLang="en-US" sz="2000" dirty="0"/>
              <a:t>服务器发请求。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0.70"/>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bwMode="auto">
          <a:xfrm>
            <a:off x="1266825" y="2314575"/>
            <a:ext cx="2895600" cy="1228725"/>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sp>
        <p:nvSpPr>
          <p:cNvPr id="2" name="标题 1"/>
          <p:cNvSpPr>
            <a:spLocks noGrp="1"/>
          </p:cNvSpPr>
          <p:nvPr>
            <p:ph type="title"/>
          </p:nvPr>
        </p:nvSpPr>
        <p:spPr/>
        <p:txBody>
          <a:bodyPr/>
          <a:lstStyle/>
          <a:p>
            <a:r>
              <a:rPr lang="en-US" altLang="zh-CN" dirty="0"/>
              <a:t>NTP </a:t>
            </a:r>
            <a:r>
              <a:rPr lang="en-US" altLang="zh-CN" dirty="0" err="1"/>
              <a:t>DDoS</a:t>
            </a:r>
            <a:r>
              <a:rPr lang="zh-CN" altLang="en-US" dirty="0"/>
              <a:t>（</a:t>
            </a:r>
            <a:r>
              <a:rPr lang="en-US" altLang="zh-CN" dirty="0" err="1"/>
              <a:t>DRDoS</a:t>
            </a:r>
            <a:r>
              <a:rPr lang="zh-CN" altLang="en-US" dirty="0"/>
              <a:t>）</a:t>
            </a:r>
          </a:p>
        </p:txBody>
      </p:sp>
      <p:sp>
        <p:nvSpPr>
          <p:cNvPr id="3" name="内容占位符 2"/>
          <p:cNvSpPr>
            <a:spLocks noGrp="1"/>
          </p:cNvSpPr>
          <p:nvPr>
            <p:ph idx="1"/>
          </p:nvPr>
        </p:nvSpPr>
        <p:spPr>
          <a:xfrm>
            <a:off x="649288" y="1363663"/>
            <a:ext cx="7772400" cy="4626504"/>
          </a:xfrm>
        </p:spPr>
        <p:txBody>
          <a:bodyPr/>
          <a:lstStyle/>
          <a:p>
            <a:r>
              <a:rPr lang="en-US" altLang="zh-CN" dirty="0"/>
              <a:t>NTP</a:t>
            </a:r>
            <a:r>
              <a:rPr lang="zh-CN" altLang="en-US" dirty="0"/>
              <a:t>：利用</a:t>
            </a:r>
            <a:r>
              <a:rPr lang="en-US" altLang="zh-CN" kern="1200" dirty="0">
                <a:latin typeface="Times New Roman" pitchFamily="18" charset="0"/>
                <a:ea typeface="宋体" charset="-122"/>
              </a:rPr>
              <a:t>monlist</a:t>
            </a:r>
            <a:r>
              <a:rPr lang="zh-CN" altLang="en-US" dirty="0"/>
              <a:t>功能进行</a:t>
            </a:r>
            <a:r>
              <a:rPr lang="en-US" altLang="zh-CN" dirty="0" err="1"/>
              <a:t>DDoS</a:t>
            </a:r>
            <a:r>
              <a:rPr lang="zh-CN" altLang="en-US" dirty="0"/>
              <a:t>攻击</a:t>
            </a:r>
            <a:endParaRPr lang="en-US" altLang="zh-CN" dirty="0"/>
          </a:p>
          <a:p>
            <a:endParaRPr lang="zh-CN" altLang="en-US" sz="2400" dirty="0"/>
          </a:p>
        </p:txBody>
      </p:sp>
      <p:pic>
        <p:nvPicPr>
          <p:cNvPr id="8" name="Picture 3"/>
          <p:cNvPicPr>
            <a:picLocks noChangeAspect="1" noChangeArrowheads="1"/>
          </p:cNvPicPr>
          <p:nvPr/>
        </p:nvPicPr>
        <p:blipFill>
          <a:blip r:embed="rId3" cstate="print"/>
          <a:srcRect/>
          <a:stretch>
            <a:fillRect/>
          </a:stretch>
        </p:blipFill>
        <p:spPr bwMode="auto">
          <a:xfrm>
            <a:off x="4637617" y="4528079"/>
            <a:ext cx="762000" cy="676275"/>
          </a:xfrm>
          <a:prstGeom prst="rect">
            <a:avLst/>
          </a:prstGeom>
          <a:noFill/>
          <a:ln w="9525">
            <a:noFill/>
            <a:miter lim="800000"/>
            <a:headEnd/>
            <a:tailEnd/>
          </a:ln>
        </p:spPr>
      </p:pic>
      <p:sp>
        <p:nvSpPr>
          <p:cNvPr id="11" name="TextBox 10"/>
          <p:cNvSpPr txBox="1"/>
          <p:nvPr/>
        </p:nvSpPr>
        <p:spPr>
          <a:xfrm>
            <a:off x="4391025" y="2314575"/>
            <a:ext cx="1830950" cy="461665"/>
          </a:xfrm>
          <a:prstGeom prst="rect">
            <a:avLst/>
          </a:prstGeom>
          <a:noFill/>
        </p:spPr>
        <p:txBody>
          <a:bodyPr wrap="none" rtlCol="0">
            <a:spAutoFit/>
          </a:bodyPr>
          <a:lstStyle/>
          <a:p>
            <a:r>
              <a:rPr lang="en-US" altLang="zh-CN" sz="2400" dirty="0"/>
              <a:t>NTP </a:t>
            </a:r>
            <a:r>
              <a:rPr lang="zh-CN" altLang="en-US" sz="2400" dirty="0"/>
              <a:t>服务器</a:t>
            </a:r>
          </a:p>
        </p:txBody>
      </p:sp>
      <p:cxnSp>
        <p:nvCxnSpPr>
          <p:cNvPr id="15" name="直接箭头连接符 14"/>
          <p:cNvCxnSpPr>
            <a:endCxn id="8" idx="0"/>
          </p:cNvCxnSpPr>
          <p:nvPr/>
        </p:nvCxnSpPr>
        <p:spPr bwMode="auto">
          <a:xfrm>
            <a:off x="3705225" y="3383608"/>
            <a:ext cx="1313392" cy="1144471"/>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sp>
        <p:nvSpPr>
          <p:cNvPr id="17" name="TextBox 16"/>
          <p:cNvSpPr txBox="1"/>
          <p:nvPr/>
        </p:nvSpPr>
        <p:spPr>
          <a:xfrm>
            <a:off x="3886200" y="2724150"/>
            <a:ext cx="2980303" cy="461665"/>
          </a:xfrm>
          <a:prstGeom prst="rect">
            <a:avLst/>
          </a:prstGeom>
          <a:noFill/>
        </p:spPr>
        <p:txBody>
          <a:bodyPr wrap="none" rtlCol="0">
            <a:spAutoFit/>
          </a:bodyPr>
          <a:lstStyle/>
          <a:p>
            <a:r>
              <a:rPr lang="zh-CN" altLang="en-US" sz="2400" dirty="0"/>
              <a:t>（</a:t>
            </a:r>
            <a:r>
              <a:rPr lang="en-US" altLang="zh-CN" sz="2400" dirty="0"/>
              <a:t>UDP</a:t>
            </a:r>
            <a:r>
              <a:rPr lang="zh-CN" altLang="en-US" sz="2400" dirty="0"/>
              <a:t>，</a:t>
            </a:r>
            <a:r>
              <a:rPr lang="en-US" altLang="zh-CN" sz="2400" dirty="0"/>
              <a:t>123</a:t>
            </a:r>
            <a:r>
              <a:rPr lang="zh-CN" altLang="en-US" sz="2400" dirty="0"/>
              <a:t>端口）</a:t>
            </a:r>
          </a:p>
        </p:txBody>
      </p:sp>
      <p:pic>
        <p:nvPicPr>
          <p:cNvPr id="25" name="Picture 3"/>
          <p:cNvPicPr>
            <a:picLocks noChangeAspect="1" noChangeArrowheads="1"/>
          </p:cNvPicPr>
          <p:nvPr/>
        </p:nvPicPr>
        <p:blipFill>
          <a:blip r:embed="rId3" cstate="print"/>
          <a:srcRect/>
          <a:stretch>
            <a:fillRect/>
          </a:stretch>
        </p:blipFill>
        <p:spPr bwMode="auto">
          <a:xfrm>
            <a:off x="1789641" y="2699279"/>
            <a:ext cx="533400" cy="473392"/>
          </a:xfrm>
          <a:prstGeom prst="rect">
            <a:avLst/>
          </a:prstGeom>
          <a:noFill/>
          <a:ln w="9525">
            <a:noFill/>
            <a:miter lim="800000"/>
            <a:headEnd/>
            <a:tailEnd/>
          </a:ln>
        </p:spPr>
      </p:pic>
      <p:cxnSp>
        <p:nvCxnSpPr>
          <p:cNvPr id="29" name="直接箭头连接符 28"/>
          <p:cNvCxnSpPr/>
          <p:nvPr/>
        </p:nvCxnSpPr>
        <p:spPr bwMode="auto">
          <a:xfrm flipV="1">
            <a:off x="1162050" y="3476626"/>
            <a:ext cx="857250" cy="1476374"/>
          </a:xfrm>
          <a:prstGeom prst="straightConnector1">
            <a:avLst/>
          </a:prstGeom>
          <a:solidFill>
            <a:schemeClr val="accent1"/>
          </a:solidFill>
          <a:ln w="19050" cap="flat" cmpd="sng" algn="ctr">
            <a:solidFill>
              <a:srgbClr val="3366FF"/>
            </a:solidFill>
            <a:prstDash val="sysDash"/>
            <a:round/>
            <a:headEnd type="none" w="med" len="med"/>
            <a:tailEnd type="arrow"/>
          </a:ln>
          <a:effectLst/>
        </p:spPr>
      </p:cxnSp>
      <p:sp>
        <p:nvSpPr>
          <p:cNvPr id="38" name="TextBox 37"/>
          <p:cNvSpPr txBox="1"/>
          <p:nvPr/>
        </p:nvSpPr>
        <p:spPr>
          <a:xfrm>
            <a:off x="1628775" y="4105275"/>
            <a:ext cx="1991251" cy="707886"/>
          </a:xfrm>
          <a:prstGeom prst="rect">
            <a:avLst/>
          </a:prstGeom>
          <a:noFill/>
          <a:ln w="19050">
            <a:solidFill>
              <a:srgbClr val="3366FF"/>
            </a:solidFill>
            <a:prstDash val="sysDash"/>
          </a:ln>
        </p:spPr>
        <p:txBody>
          <a:bodyPr wrap="none" rtlCol="0">
            <a:spAutoFit/>
          </a:bodyPr>
          <a:lstStyle/>
          <a:p>
            <a:r>
              <a:rPr lang="zh-CN" altLang="en-US" sz="2000" dirty="0"/>
              <a:t>来自“受害者”</a:t>
            </a:r>
            <a:endParaRPr lang="en-US" altLang="zh-CN" sz="2000" dirty="0"/>
          </a:p>
          <a:p>
            <a:r>
              <a:rPr lang="zh-CN" altLang="en-US" sz="2000" dirty="0"/>
              <a:t>的</a:t>
            </a:r>
            <a:r>
              <a:rPr lang="en-US" altLang="zh-CN" sz="2000" dirty="0"/>
              <a:t>Monlist</a:t>
            </a:r>
            <a:r>
              <a:rPr lang="zh-CN" altLang="en-US" sz="2000" dirty="0"/>
              <a:t>请求</a:t>
            </a:r>
          </a:p>
        </p:txBody>
      </p:sp>
      <p:pic>
        <p:nvPicPr>
          <p:cNvPr id="19" name="Picture 3"/>
          <p:cNvPicPr>
            <a:picLocks noChangeAspect="1" noChangeArrowheads="1"/>
          </p:cNvPicPr>
          <p:nvPr/>
        </p:nvPicPr>
        <p:blipFill>
          <a:blip r:embed="rId3" cstate="print"/>
          <a:srcRect/>
          <a:stretch>
            <a:fillRect/>
          </a:stretch>
        </p:blipFill>
        <p:spPr bwMode="auto">
          <a:xfrm>
            <a:off x="3075516" y="2623079"/>
            <a:ext cx="533400" cy="473392"/>
          </a:xfrm>
          <a:prstGeom prst="rect">
            <a:avLst/>
          </a:prstGeom>
          <a:noFill/>
          <a:ln w="9525">
            <a:noFill/>
            <a:miter lim="800000"/>
            <a:headEnd/>
            <a:tailEnd/>
          </a:ln>
        </p:spPr>
      </p:pic>
      <p:cxnSp>
        <p:nvCxnSpPr>
          <p:cNvPr id="21" name="直接连接符 20"/>
          <p:cNvCxnSpPr/>
          <p:nvPr/>
        </p:nvCxnSpPr>
        <p:spPr bwMode="auto">
          <a:xfrm>
            <a:off x="2514600" y="2876550"/>
            <a:ext cx="438150" cy="19050"/>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26" name="TextBox 25"/>
          <p:cNvSpPr txBox="1"/>
          <p:nvPr/>
        </p:nvSpPr>
        <p:spPr>
          <a:xfrm>
            <a:off x="2305050" y="3114675"/>
            <a:ext cx="1027845" cy="400110"/>
          </a:xfrm>
          <a:prstGeom prst="rect">
            <a:avLst/>
          </a:prstGeom>
          <a:noFill/>
        </p:spPr>
        <p:txBody>
          <a:bodyPr wrap="none" rtlCol="0">
            <a:spAutoFit/>
          </a:bodyPr>
          <a:lstStyle/>
          <a:p>
            <a:r>
              <a:rPr lang="en-US" altLang="zh-CN" sz="2000" dirty="0">
                <a:solidFill>
                  <a:srgbClr val="FF0000"/>
                </a:solidFill>
              </a:rPr>
              <a:t>10</a:t>
            </a:r>
            <a:r>
              <a:rPr lang="zh-CN" altLang="en-US" sz="2000" dirty="0">
                <a:solidFill>
                  <a:srgbClr val="FF0000"/>
                </a:solidFill>
              </a:rPr>
              <a:t>万台</a:t>
            </a:r>
          </a:p>
        </p:txBody>
      </p:sp>
      <p:sp>
        <p:nvSpPr>
          <p:cNvPr id="27" name="TextBox 26"/>
          <p:cNvSpPr txBox="1"/>
          <p:nvPr/>
        </p:nvSpPr>
        <p:spPr>
          <a:xfrm>
            <a:off x="5353050" y="4619625"/>
            <a:ext cx="881973" cy="369332"/>
          </a:xfrm>
          <a:prstGeom prst="rect">
            <a:avLst/>
          </a:prstGeom>
          <a:noFill/>
        </p:spPr>
        <p:txBody>
          <a:bodyPr wrap="none" rtlCol="0">
            <a:spAutoFit/>
          </a:bodyPr>
          <a:lstStyle/>
          <a:p>
            <a:r>
              <a:rPr lang="zh-CN" altLang="en-US" dirty="0">
                <a:latin typeface="+mj-ea"/>
                <a:ea typeface="+mj-ea"/>
              </a:rPr>
              <a:t>受害者</a:t>
            </a:r>
          </a:p>
        </p:txBody>
      </p:sp>
      <p:cxnSp>
        <p:nvCxnSpPr>
          <p:cNvPr id="30" name="直接箭头连接符 29"/>
          <p:cNvCxnSpPr/>
          <p:nvPr/>
        </p:nvCxnSpPr>
        <p:spPr bwMode="auto">
          <a:xfrm>
            <a:off x="3590925" y="3431233"/>
            <a:ext cx="1313392" cy="1144471"/>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cxnSp>
        <p:nvCxnSpPr>
          <p:cNvPr id="31" name="直接箭头连接符 30"/>
          <p:cNvCxnSpPr/>
          <p:nvPr/>
        </p:nvCxnSpPr>
        <p:spPr bwMode="auto">
          <a:xfrm>
            <a:off x="3419475" y="3469333"/>
            <a:ext cx="1428750" cy="1245542"/>
          </a:xfrm>
          <a:prstGeom prst="straightConnector1">
            <a:avLst/>
          </a:prstGeom>
          <a:solidFill>
            <a:schemeClr val="accent1"/>
          </a:solidFill>
          <a:ln w="19050" cap="flat" cmpd="sng" algn="ctr">
            <a:solidFill>
              <a:srgbClr val="FF0000"/>
            </a:solidFill>
            <a:prstDash val="sysDash"/>
            <a:round/>
            <a:headEnd type="none" w="med" len="med"/>
            <a:tailEnd type="arrow"/>
          </a:ln>
          <a:effectLst/>
        </p:spPr>
      </p:cxnSp>
      <p:pic>
        <p:nvPicPr>
          <p:cNvPr id="33" name="Picture 3"/>
          <p:cNvPicPr>
            <a:picLocks noChangeAspect="1" noChangeArrowheads="1"/>
          </p:cNvPicPr>
          <p:nvPr/>
        </p:nvPicPr>
        <p:blipFill>
          <a:blip r:embed="rId3" cstate="print"/>
          <a:srcRect/>
          <a:stretch>
            <a:fillRect/>
          </a:stretch>
        </p:blipFill>
        <p:spPr bwMode="auto">
          <a:xfrm>
            <a:off x="465667" y="5290079"/>
            <a:ext cx="533400" cy="473392"/>
          </a:xfrm>
          <a:prstGeom prst="rect">
            <a:avLst/>
          </a:prstGeom>
          <a:noFill/>
          <a:ln w="9525">
            <a:noFill/>
            <a:miter lim="800000"/>
            <a:headEnd/>
            <a:tailEnd/>
          </a:ln>
        </p:spPr>
      </p:pic>
      <p:sp>
        <p:nvSpPr>
          <p:cNvPr id="34" name="TextBox 33"/>
          <p:cNvSpPr txBox="1"/>
          <p:nvPr/>
        </p:nvSpPr>
        <p:spPr>
          <a:xfrm>
            <a:off x="2524125" y="5419725"/>
            <a:ext cx="877163" cy="369332"/>
          </a:xfrm>
          <a:prstGeom prst="rect">
            <a:avLst/>
          </a:prstGeom>
          <a:noFill/>
        </p:spPr>
        <p:txBody>
          <a:bodyPr wrap="none" rtlCol="0">
            <a:spAutoFit/>
          </a:bodyPr>
          <a:lstStyle/>
          <a:p>
            <a:r>
              <a:rPr lang="zh-CN" altLang="en-US" dirty="0">
                <a:latin typeface="+mj-ea"/>
                <a:ea typeface="+mj-ea"/>
              </a:rPr>
              <a:t>攻击者</a:t>
            </a:r>
          </a:p>
        </p:txBody>
      </p:sp>
      <p:sp>
        <p:nvSpPr>
          <p:cNvPr id="35" name="TextBox 34"/>
          <p:cNvSpPr txBox="1"/>
          <p:nvPr/>
        </p:nvSpPr>
        <p:spPr>
          <a:xfrm>
            <a:off x="4358407" y="3429000"/>
            <a:ext cx="2099543" cy="707886"/>
          </a:xfrm>
          <a:prstGeom prst="rect">
            <a:avLst/>
          </a:prstGeom>
          <a:noFill/>
          <a:ln w="19050">
            <a:solidFill>
              <a:srgbClr val="FF0000"/>
            </a:solidFill>
            <a:prstDash val="sysDash"/>
          </a:ln>
        </p:spPr>
        <p:txBody>
          <a:bodyPr wrap="square" rtlCol="0">
            <a:spAutoFit/>
          </a:bodyPr>
          <a:lstStyle/>
          <a:p>
            <a:pPr algn="ctr"/>
            <a:r>
              <a:rPr lang="zh-CN" altLang="en-US" sz="2000" dirty="0"/>
              <a:t>来自</a:t>
            </a:r>
            <a:r>
              <a:rPr lang="en-US" altLang="zh-CN" sz="2000" dirty="0"/>
              <a:t>NTP</a:t>
            </a:r>
            <a:r>
              <a:rPr lang="zh-CN" altLang="en-US" sz="2000" dirty="0"/>
              <a:t>服务器</a:t>
            </a:r>
            <a:endParaRPr lang="en-US" altLang="zh-CN" sz="2000" dirty="0"/>
          </a:p>
          <a:p>
            <a:pPr algn="ctr"/>
            <a:r>
              <a:rPr lang="zh-CN" altLang="en-US" sz="2000" dirty="0"/>
              <a:t>的</a:t>
            </a:r>
            <a:r>
              <a:rPr lang="en-US" altLang="zh-CN" sz="2000" dirty="0"/>
              <a:t>Monlist</a:t>
            </a:r>
            <a:r>
              <a:rPr lang="zh-CN" altLang="en-US" sz="2000" dirty="0"/>
              <a:t>回复</a:t>
            </a:r>
          </a:p>
        </p:txBody>
      </p:sp>
      <p:sp>
        <p:nvSpPr>
          <p:cNvPr id="36" name="TextBox 35"/>
          <p:cNvSpPr txBox="1"/>
          <p:nvPr/>
        </p:nvSpPr>
        <p:spPr>
          <a:xfrm>
            <a:off x="4381500" y="5229225"/>
            <a:ext cx="4438650" cy="1015663"/>
          </a:xfrm>
          <a:prstGeom prst="rect">
            <a:avLst/>
          </a:prstGeom>
          <a:noFill/>
        </p:spPr>
        <p:txBody>
          <a:bodyPr wrap="square" rtlCol="0">
            <a:spAutoFit/>
          </a:bodyPr>
          <a:lstStyle/>
          <a:p>
            <a:r>
              <a:rPr lang="en-US" altLang="zh-CN" sz="2000" dirty="0"/>
              <a:t>10  (</a:t>
            </a:r>
            <a:r>
              <a:rPr lang="zh-CN" altLang="en-US" sz="2000" dirty="0"/>
              <a:t>请求／秒</a:t>
            </a:r>
            <a:r>
              <a:rPr lang="en-US" altLang="zh-CN" sz="2000" dirty="0"/>
              <a:t>)</a:t>
            </a:r>
            <a:r>
              <a:rPr lang="zh-CN" altLang="en-US" sz="2000" dirty="0"/>
              <a:t>  </a:t>
            </a:r>
            <a:r>
              <a:rPr lang="en-US" altLang="zh-CN" sz="2000" dirty="0"/>
              <a:t>* 48200 B</a:t>
            </a:r>
            <a:r>
              <a:rPr lang="zh-CN" altLang="en-US" sz="2000" dirty="0"/>
              <a:t>／回复  </a:t>
            </a:r>
            <a:r>
              <a:rPr lang="en-US" altLang="zh-CN" sz="2000" dirty="0"/>
              <a:t>*  100000 </a:t>
            </a:r>
            <a:r>
              <a:rPr lang="zh-CN" altLang="en-US" sz="2000" dirty="0"/>
              <a:t>台</a:t>
            </a:r>
            <a:r>
              <a:rPr lang="en-US" altLang="zh-CN" sz="2000" dirty="0"/>
              <a:t>*8bit</a:t>
            </a:r>
            <a:r>
              <a:rPr lang="zh-CN" altLang="en-US" sz="2000" dirty="0"/>
              <a:t> </a:t>
            </a:r>
            <a:r>
              <a:rPr lang="en-US" altLang="zh-CN" sz="2000" dirty="0"/>
              <a:t>=3856×10 </a:t>
            </a:r>
            <a:r>
              <a:rPr lang="en-US" altLang="zh-CN" sz="2000" baseline="30000" dirty="0"/>
              <a:t>8 </a:t>
            </a:r>
            <a:r>
              <a:rPr lang="en-US" altLang="zh-CN" sz="2000" dirty="0"/>
              <a:t>bps</a:t>
            </a:r>
          </a:p>
          <a:p>
            <a:r>
              <a:rPr lang="zh-CN" altLang="en-US" sz="2000" dirty="0"/>
              <a:t>＝ </a:t>
            </a:r>
            <a:r>
              <a:rPr lang="en-US" altLang="zh-CN" sz="2000" dirty="0">
                <a:solidFill>
                  <a:srgbClr val="FF0000"/>
                </a:solidFill>
              </a:rPr>
              <a:t>385.6 </a:t>
            </a:r>
            <a:r>
              <a:rPr lang="en-US" altLang="zh-CN" sz="2000" dirty="0" err="1">
                <a:solidFill>
                  <a:srgbClr val="FF0000"/>
                </a:solidFill>
              </a:rPr>
              <a:t>Gbps</a:t>
            </a:r>
            <a:r>
              <a:rPr lang="en-US" altLang="zh-CN" sz="2000" dirty="0">
                <a:solidFill>
                  <a:srgbClr val="FF0000"/>
                </a:solidFill>
              </a:rPr>
              <a:t> </a:t>
            </a:r>
            <a:endParaRPr lang="zh-CN" altLang="en-US" sz="2000" dirty="0"/>
          </a:p>
        </p:txBody>
      </p:sp>
      <p:pic>
        <p:nvPicPr>
          <p:cNvPr id="37" name="Picture 3"/>
          <p:cNvPicPr>
            <a:picLocks noChangeAspect="1" noChangeArrowheads="1"/>
          </p:cNvPicPr>
          <p:nvPr/>
        </p:nvPicPr>
        <p:blipFill>
          <a:blip r:embed="rId3" cstate="print"/>
          <a:srcRect/>
          <a:stretch>
            <a:fillRect/>
          </a:stretch>
        </p:blipFill>
        <p:spPr bwMode="auto">
          <a:xfrm>
            <a:off x="1675342" y="5280554"/>
            <a:ext cx="533400" cy="473392"/>
          </a:xfrm>
          <a:prstGeom prst="rect">
            <a:avLst/>
          </a:prstGeom>
          <a:noFill/>
          <a:ln w="9525">
            <a:noFill/>
            <a:miter lim="800000"/>
            <a:headEnd/>
            <a:tailEnd/>
          </a:ln>
        </p:spPr>
      </p:pic>
      <p:sp>
        <p:nvSpPr>
          <p:cNvPr id="39" name="椭圆 38"/>
          <p:cNvSpPr/>
          <p:nvPr/>
        </p:nvSpPr>
        <p:spPr bwMode="auto">
          <a:xfrm>
            <a:off x="161925" y="4924425"/>
            <a:ext cx="2371725" cy="1114425"/>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cxnSp>
        <p:nvCxnSpPr>
          <p:cNvPr id="42" name="直接连接符 41"/>
          <p:cNvCxnSpPr/>
          <p:nvPr/>
        </p:nvCxnSpPr>
        <p:spPr bwMode="auto">
          <a:xfrm>
            <a:off x="1171575" y="5457825"/>
            <a:ext cx="438150" cy="19050"/>
          </a:xfrm>
          <a:prstGeom prst="line">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3" name="直接箭头连接符 42"/>
          <p:cNvCxnSpPr/>
          <p:nvPr/>
        </p:nvCxnSpPr>
        <p:spPr bwMode="auto">
          <a:xfrm flipV="1">
            <a:off x="971550" y="3448051"/>
            <a:ext cx="857250" cy="1476374"/>
          </a:xfrm>
          <a:prstGeom prst="straightConnector1">
            <a:avLst/>
          </a:prstGeom>
          <a:solidFill>
            <a:schemeClr val="accent1"/>
          </a:solidFill>
          <a:ln w="19050" cap="flat" cmpd="sng" algn="ctr">
            <a:solidFill>
              <a:srgbClr val="3366FF"/>
            </a:solidFill>
            <a:prstDash val="sysDash"/>
            <a:round/>
            <a:headEnd type="none" w="med" len="med"/>
            <a:tailEnd type="arrow"/>
          </a:ln>
          <a:effectLst/>
        </p:spPr>
      </p:cxnSp>
      <p:cxnSp>
        <p:nvCxnSpPr>
          <p:cNvPr id="44" name="直接箭头连接符 43"/>
          <p:cNvCxnSpPr/>
          <p:nvPr/>
        </p:nvCxnSpPr>
        <p:spPr bwMode="auto">
          <a:xfrm flipV="1">
            <a:off x="1362075" y="3476626"/>
            <a:ext cx="857250" cy="1476374"/>
          </a:xfrm>
          <a:prstGeom prst="straightConnector1">
            <a:avLst/>
          </a:prstGeom>
          <a:solidFill>
            <a:schemeClr val="accent1"/>
          </a:solidFill>
          <a:ln w="19050" cap="flat" cmpd="sng" algn="ctr">
            <a:solidFill>
              <a:srgbClr val="3366FF"/>
            </a:solidFill>
            <a:prstDash val="sysDash"/>
            <a:round/>
            <a:headEnd type="none" w="med" len="med"/>
            <a:tailEnd type="arrow"/>
          </a:ln>
          <a:effectLst/>
        </p:spPr>
      </p:cxnSp>
      <p:sp>
        <p:nvSpPr>
          <p:cNvPr id="45" name="TextBox 44"/>
          <p:cNvSpPr txBox="1"/>
          <p:nvPr/>
        </p:nvSpPr>
        <p:spPr>
          <a:xfrm>
            <a:off x="6562725" y="2476500"/>
            <a:ext cx="2044149" cy="369332"/>
          </a:xfrm>
          <a:prstGeom prst="rect">
            <a:avLst/>
          </a:prstGeom>
          <a:noFill/>
        </p:spPr>
        <p:txBody>
          <a:bodyPr wrap="none" rtlCol="0">
            <a:spAutoFit/>
          </a:bodyPr>
          <a:lstStyle/>
          <a:p>
            <a:r>
              <a:rPr lang="en-US" altLang="zh-CN" dirty="0">
                <a:solidFill>
                  <a:srgbClr val="FF0000"/>
                </a:solidFill>
                <a:latin typeface="Times New Roman" pitchFamily="18" charset="0"/>
                <a:ea typeface="宋体" charset="-122"/>
              </a:rPr>
              <a:t>CNVD-2014-00082</a:t>
            </a:r>
            <a:endParaRPr lang="zh-CN" altLang="en-US" dirty="0">
              <a:solidFill>
                <a:srgbClr val="FF0000"/>
              </a:solidFill>
              <a:latin typeface="+mj-ea"/>
              <a:ea typeface="+mj-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NTP </a:t>
            </a:r>
            <a:r>
              <a:rPr lang="en-US" altLang="zh-CN" dirty="0" err="1"/>
              <a:t>DDoS</a:t>
            </a:r>
            <a:r>
              <a:rPr lang="zh-CN" altLang="en-US" dirty="0"/>
              <a:t>（</a:t>
            </a:r>
            <a:r>
              <a:rPr lang="en-US" altLang="zh-CN" dirty="0" err="1"/>
              <a:t>DRDoS</a:t>
            </a:r>
            <a:r>
              <a:rPr lang="zh-CN" altLang="en-US" dirty="0"/>
              <a:t>）</a:t>
            </a:r>
          </a:p>
        </p:txBody>
      </p:sp>
      <p:sp>
        <p:nvSpPr>
          <p:cNvPr id="3" name="内容占位符 2"/>
          <p:cNvSpPr>
            <a:spLocks noGrp="1"/>
          </p:cNvSpPr>
          <p:nvPr>
            <p:ph idx="1"/>
          </p:nvPr>
        </p:nvSpPr>
        <p:spPr>
          <a:xfrm>
            <a:off x="592138" y="1306512"/>
            <a:ext cx="7772400" cy="4808537"/>
          </a:xfrm>
        </p:spPr>
        <p:txBody>
          <a:bodyPr/>
          <a:lstStyle/>
          <a:p>
            <a:r>
              <a:rPr lang="zh-CN" altLang="zh-CN" sz="2800" dirty="0"/>
              <a:t>国内大量服务器和网络设备均开放了</a:t>
            </a:r>
            <a:r>
              <a:rPr lang="en-US" altLang="zh-CN" sz="2800" dirty="0"/>
              <a:t>UDP 123</a:t>
            </a:r>
            <a:r>
              <a:rPr lang="zh-CN" altLang="zh-CN" sz="2800" dirty="0"/>
              <a:t>端口，因此极易构成一个巨大的可被利用的僵尸网络，而目前基础电信运营企业对此尚无法做到完全有效控制。</a:t>
            </a:r>
            <a:endParaRPr lang="en-US" altLang="zh-CN" sz="2800" dirty="0"/>
          </a:p>
          <a:p>
            <a:pPr lvl="1"/>
            <a:r>
              <a:rPr lang="zh-CN" altLang="zh-CN" sz="2400" dirty="0"/>
              <a:t>各基础电信企业应在全网范围内切实认真组织实施源地址验证，按要求深入推进虚假源地址整治工作，建设完善流监测技术手段</a:t>
            </a:r>
            <a:endParaRPr lang="en-US" altLang="zh-CN" sz="2400" dirty="0"/>
          </a:p>
          <a:p>
            <a:pPr lvl="1"/>
            <a:r>
              <a:rPr lang="zh-CN" altLang="zh-CN" sz="2400" dirty="0"/>
              <a:t>在国际出入口和互联互通层面对</a:t>
            </a:r>
            <a:r>
              <a:rPr lang="en-US" altLang="zh-CN" sz="2400" dirty="0"/>
              <a:t>NTP</a:t>
            </a:r>
            <a:r>
              <a:rPr lang="zh-CN" altLang="zh-CN" sz="2400" dirty="0"/>
              <a:t>流量进行监测和调控，降低来自国外大规模</a:t>
            </a:r>
            <a:r>
              <a:rPr lang="en-US" altLang="zh-CN" sz="2400" dirty="0"/>
              <a:t>NTP </a:t>
            </a:r>
            <a:r>
              <a:rPr lang="en-US" altLang="zh-CN" sz="2400" dirty="0" err="1"/>
              <a:t>DRDoS</a:t>
            </a:r>
            <a:r>
              <a:rPr lang="zh-CN" altLang="zh-CN" sz="2400" dirty="0"/>
              <a:t>攻击的可能性</a:t>
            </a:r>
            <a:r>
              <a:rPr lang="zh-CN" altLang="en-US" sz="2400" dirty="0"/>
              <a:t>：中国电信，</a:t>
            </a:r>
            <a:r>
              <a:rPr lang="en-US" altLang="zh-CN" sz="2400" dirty="0"/>
              <a:t>2014.2, </a:t>
            </a:r>
            <a:r>
              <a:rPr lang="zh-CN" altLang="en-US" sz="2400" dirty="0"/>
              <a:t>国际出入口的</a:t>
            </a:r>
            <a:r>
              <a:rPr lang="en-US" altLang="zh-CN" sz="2400" dirty="0"/>
              <a:t>NTP</a:t>
            </a:r>
            <a:r>
              <a:rPr lang="zh-CN" altLang="en-US" sz="2400" dirty="0"/>
              <a:t>流量从</a:t>
            </a:r>
            <a:r>
              <a:rPr lang="en-US" altLang="zh-CN" sz="2400" dirty="0"/>
              <a:t>300G</a:t>
            </a:r>
            <a:r>
              <a:rPr lang="zh-CN" altLang="en-US" sz="2400" dirty="0"/>
              <a:t>降低到几十</a:t>
            </a:r>
            <a:r>
              <a:rPr lang="en-US" altLang="zh-CN" sz="2400" dirty="0"/>
              <a:t>G</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a:xfrm>
            <a:off x="639763" y="1344613"/>
            <a:ext cx="7772400" cy="4114800"/>
          </a:xfrm>
        </p:spPr>
        <p:txBody>
          <a:bodyPr/>
          <a:lstStyle/>
          <a:p>
            <a:r>
              <a:rPr lang="zh-CN" altLang="zh-CN" sz="2800" dirty="0"/>
              <a:t>简单服务发现协议</a:t>
            </a:r>
            <a:r>
              <a:rPr lang="en-US" altLang="zh-CN" sz="2800" dirty="0"/>
              <a:t>(Simple Service Discovery Protocol, SSDP)</a:t>
            </a:r>
            <a:r>
              <a:rPr lang="zh-CN" altLang="en-US" sz="2800" dirty="0"/>
              <a:t>主要</a:t>
            </a:r>
            <a:r>
              <a:rPr lang="zh-CN" altLang="zh-CN" sz="2800" dirty="0"/>
              <a:t>用于在局部网里发现通用即插即用</a:t>
            </a:r>
            <a:r>
              <a:rPr lang="en-US" altLang="zh-CN" sz="2800" dirty="0"/>
              <a:t>(Universal Plug-and-Play</a:t>
            </a:r>
            <a:r>
              <a:rPr lang="zh-CN" altLang="en-US" sz="2800" dirty="0"/>
              <a:t>，</a:t>
            </a:r>
            <a:r>
              <a:rPr lang="en-US" altLang="zh-CN" sz="2800" dirty="0"/>
              <a:t>UPnP)</a:t>
            </a:r>
            <a:r>
              <a:rPr lang="zh-CN" altLang="en-US" sz="2800" dirty="0"/>
              <a:t>网络设备</a:t>
            </a: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865188" y="306388"/>
            <a:ext cx="7488237" cy="792162"/>
          </a:xfrm>
        </p:spPr>
        <p:txBody>
          <a:bodyPr/>
          <a:lstStyle/>
          <a:p>
            <a:r>
              <a:rPr lang="zh-CN" altLang="en-US" sz="3600" dirty="0"/>
              <a:t> （二）分布式</a:t>
            </a:r>
            <a:r>
              <a:rPr lang="zh-CN" altLang="en-US" sz="3600" dirty="0">
                <a:latin typeface="Times New Roman" pitchFamily="18" charset="0"/>
              </a:rPr>
              <a:t>拒绝服务攻击的定义</a:t>
            </a:r>
            <a:endParaRPr lang="en-US" altLang="zh-CN" sz="3600" dirty="0">
              <a:latin typeface="Times New Roman" pitchFamily="18" charset="0"/>
            </a:endParaRPr>
          </a:p>
        </p:txBody>
      </p:sp>
      <p:sp>
        <p:nvSpPr>
          <p:cNvPr id="40550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405508" name="Rectangle 4"/>
          <p:cNvSpPr>
            <a:spLocks noGrp="1" noChangeArrowheads="1"/>
          </p:cNvSpPr>
          <p:nvPr>
            <p:ph type="body" idx="1"/>
          </p:nvPr>
        </p:nvSpPr>
        <p:spPr>
          <a:xfrm>
            <a:off x="606425" y="1384300"/>
            <a:ext cx="8229600" cy="4757420"/>
          </a:xfrm>
          <a:noFill/>
          <a:ln/>
        </p:spPr>
        <p:txBody>
          <a:bodyPr/>
          <a:lstStyle/>
          <a:p>
            <a:pPr>
              <a:lnSpc>
                <a:spcPct val="150000"/>
              </a:lnSpc>
              <a:spcBef>
                <a:spcPts val="0"/>
              </a:spcBef>
            </a:pPr>
            <a:r>
              <a:rPr lang="zh-CN" altLang="en-US" dirty="0"/>
              <a:t> </a:t>
            </a:r>
            <a:r>
              <a:rPr lang="en-US" altLang="zh-CN" dirty="0" err="1"/>
              <a:t>DDoS</a:t>
            </a:r>
            <a:r>
              <a:rPr lang="zh-CN" altLang="en-US" dirty="0"/>
              <a:t>与</a:t>
            </a:r>
            <a:r>
              <a:rPr lang="en-US" altLang="zh-CN" dirty="0" err="1"/>
              <a:t>DoS</a:t>
            </a:r>
            <a:r>
              <a:rPr lang="zh-CN" altLang="en-US" dirty="0"/>
              <a:t>的关系</a:t>
            </a:r>
          </a:p>
          <a:p>
            <a:pPr lvl="1">
              <a:lnSpc>
                <a:spcPct val="150000"/>
              </a:lnSpc>
              <a:spcBef>
                <a:spcPts val="0"/>
              </a:spcBef>
            </a:pPr>
            <a:r>
              <a:rPr lang="zh-CN" altLang="en-US" dirty="0">
                <a:solidFill>
                  <a:srgbClr val="FF0000"/>
                </a:solidFill>
              </a:rPr>
              <a:t>广义</a:t>
            </a:r>
            <a:r>
              <a:rPr lang="zh-CN" altLang="en-US" dirty="0"/>
              <a:t>上讲</a:t>
            </a:r>
            <a:r>
              <a:rPr lang="en-US" altLang="zh-CN" dirty="0"/>
              <a:t>, </a:t>
            </a:r>
            <a:r>
              <a:rPr lang="en-US" altLang="zh-CN" dirty="0" err="1"/>
              <a:t>DDoS</a:t>
            </a:r>
            <a:r>
              <a:rPr lang="zh-CN" altLang="en-US" dirty="0"/>
              <a:t>属于</a:t>
            </a:r>
            <a:r>
              <a:rPr lang="en-US" altLang="zh-CN" dirty="0" err="1"/>
              <a:t>DoS</a:t>
            </a:r>
            <a:r>
              <a:rPr lang="zh-CN" altLang="en-US" dirty="0"/>
              <a:t>攻击，且是</a:t>
            </a:r>
            <a:r>
              <a:rPr lang="en-US" altLang="zh-CN" dirty="0" err="1"/>
              <a:t>DoS</a:t>
            </a:r>
            <a:r>
              <a:rPr lang="zh-CN" altLang="en-US" dirty="0"/>
              <a:t>主流的攻击模式</a:t>
            </a:r>
          </a:p>
          <a:p>
            <a:pPr lvl="1">
              <a:lnSpc>
                <a:spcPct val="150000"/>
              </a:lnSpc>
              <a:spcBef>
                <a:spcPts val="0"/>
              </a:spcBef>
            </a:pPr>
            <a:r>
              <a:rPr lang="zh-CN" altLang="en-US" dirty="0">
                <a:solidFill>
                  <a:srgbClr val="FF0000"/>
                </a:solidFill>
              </a:rPr>
              <a:t>狭义</a:t>
            </a:r>
            <a:r>
              <a:rPr lang="zh-CN" altLang="en-US" dirty="0"/>
              <a:t>上讲</a:t>
            </a:r>
            <a:r>
              <a:rPr lang="en-US" altLang="zh-CN" dirty="0"/>
              <a:t>, </a:t>
            </a:r>
            <a:r>
              <a:rPr lang="en-US" altLang="zh-CN" dirty="0" err="1"/>
              <a:t>DoS</a:t>
            </a:r>
            <a:r>
              <a:rPr lang="zh-CN" altLang="en-US" dirty="0"/>
              <a:t>指的是单一攻击者针对单一受害者的攻击</a:t>
            </a:r>
            <a:r>
              <a:rPr lang="en-US" altLang="zh-CN" dirty="0"/>
              <a:t>(</a:t>
            </a:r>
            <a:r>
              <a:rPr lang="zh-CN" altLang="en-US" dirty="0"/>
              <a:t>传统的</a:t>
            </a:r>
            <a:r>
              <a:rPr lang="en-US" altLang="zh-CN" dirty="0" err="1"/>
              <a:t>DoS</a:t>
            </a:r>
            <a:r>
              <a:rPr lang="en-US" altLang="zh-CN" dirty="0"/>
              <a:t>), </a:t>
            </a:r>
            <a:r>
              <a:rPr lang="zh-CN" altLang="en-US" dirty="0"/>
              <a:t>而</a:t>
            </a:r>
            <a:r>
              <a:rPr lang="en-US" altLang="zh-CN" dirty="0" err="1"/>
              <a:t>DDoS</a:t>
            </a:r>
            <a:r>
              <a:rPr lang="zh-CN" altLang="en-US" dirty="0"/>
              <a:t>则是多个攻击者向同一受害者的攻击</a:t>
            </a:r>
          </a:p>
          <a:p>
            <a:pPr>
              <a:lnSpc>
                <a:spcPct val="150000"/>
              </a:lnSpc>
              <a:spcBef>
                <a:spcPts val="0"/>
              </a:spcBef>
            </a:pPr>
            <a:r>
              <a:rPr lang="zh-CN" altLang="en-US" dirty="0">
                <a:solidFill>
                  <a:srgbClr val="FF0000"/>
                </a:solidFill>
              </a:rPr>
              <a:t>讨论</a:t>
            </a:r>
            <a:r>
              <a:rPr lang="en-US" altLang="zh-CN" dirty="0"/>
              <a:t>: </a:t>
            </a:r>
            <a:r>
              <a:rPr lang="zh-CN" altLang="en-US" dirty="0"/>
              <a:t>分布式攻击一定是</a:t>
            </a:r>
            <a:r>
              <a:rPr lang="en-US" altLang="zh-CN" dirty="0" err="1"/>
              <a:t>DDoS</a:t>
            </a:r>
            <a:r>
              <a:rPr lang="zh-CN" altLang="en-US" dirty="0"/>
              <a:t>吗</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05508">
                                            <p:txEl>
                                              <p:pRg st="0" end="0"/>
                                            </p:txEl>
                                          </p:spTgt>
                                        </p:tgtEl>
                                        <p:attrNameLst>
                                          <p:attrName>style.visibility</p:attrName>
                                        </p:attrNameLst>
                                      </p:cBhvr>
                                      <p:to>
                                        <p:strVal val="visible"/>
                                      </p:to>
                                    </p:set>
                                    <p:anim calcmode="lin" valueType="num">
                                      <p:cBhvr>
                                        <p:cTn id="7" dur="1000" fill="hold"/>
                                        <p:tgtEl>
                                          <p:spTgt spid="40550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0550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0550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05508">
                                            <p:txEl>
                                              <p:pRg st="1" end="1"/>
                                            </p:txEl>
                                          </p:spTgt>
                                        </p:tgtEl>
                                        <p:attrNameLst>
                                          <p:attrName>style.visibility</p:attrName>
                                        </p:attrNameLst>
                                      </p:cBhvr>
                                      <p:to>
                                        <p:strVal val="visible"/>
                                      </p:to>
                                    </p:set>
                                    <p:anim calcmode="lin" valueType="num">
                                      <p:cBhvr>
                                        <p:cTn id="14" dur="1000" fill="hold"/>
                                        <p:tgtEl>
                                          <p:spTgt spid="405508">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05508">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0550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05508">
                                            <p:txEl>
                                              <p:pRg st="2" end="2"/>
                                            </p:txEl>
                                          </p:spTgt>
                                        </p:tgtEl>
                                        <p:attrNameLst>
                                          <p:attrName>style.visibility</p:attrName>
                                        </p:attrNameLst>
                                      </p:cBhvr>
                                      <p:to>
                                        <p:strVal val="visible"/>
                                      </p:to>
                                    </p:set>
                                    <p:anim calcmode="lin" valueType="num">
                                      <p:cBhvr>
                                        <p:cTn id="21" dur="1000" fill="hold"/>
                                        <p:tgtEl>
                                          <p:spTgt spid="405508">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05508">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0550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05508">
                                            <p:txEl>
                                              <p:pRg st="3" end="3"/>
                                            </p:txEl>
                                          </p:spTgt>
                                        </p:tgtEl>
                                        <p:attrNameLst>
                                          <p:attrName>style.visibility</p:attrName>
                                        </p:attrNameLst>
                                      </p:cBhvr>
                                      <p:to>
                                        <p:strVal val="visible"/>
                                      </p:to>
                                    </p:set>
                                    <p:anim calcmode="lin" valueType="num">
                                      <p:cBhvr>
                                        <p:cTn id="28" dur="1000" fill="hold"/>
                                        <p:tgtEl>
                                          <p:spTgt spid="405508">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05508">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05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UPnP</a:t>
            </a:r>
            <a:endParaRPr lang="zh-CN" altLang="en-US" dirty="0"/>
          </a:p>
        </p:txBody>
      </p:sp>
      <p:sp>
        <p:nvSpPr>
          <p:cNvPr id="3" name="内容占位符 2"/>
          <p:cNvSpPr>
            <a:spLocks noGrp="1"/>
          </p:cNvSpPr>
          <p:nvPr>
            <p:ph idx="1"/>
          </p:nvPr>
        </p:nvSpPr>
        <p:spPr>
          <a:xfrm>
            <a:off x="620713" y="1477963"/>
            <a:ext cx="7772400" cy="4114800"/>
          </a:xfrm>
        </p:spPr>
        <p:txBody>
          <a:bodyPr/>
          <a:lstStyle/>
          <a:p>
            <a:r>
              <a:rPr lang="en-US" altLang="zh-CN" dirty="0"/>
              <a:t>UPnP</a:t>
            </a:r>
            <a:r>
              <a:rPr lang="zh-CN" altLang="zh-CN" dirty="0"/>
              <a:t>是一种用于</a:t>
            </a:r>
            <a:r>
              <a:rPr lang="en-US" altLang="zh-CN" dirty="0"/>
              <a:t> PC </a:t>
            </a:r>
            <a:r>
              <a:rPr lang="zh-CN" altLang="zh-CN" dirty="0"/>
              <a:t>机和智能设备（或仪器）的常见</a:t>
            </a:r>
            <a:r>
              <a:rPr lang="en-US" altLang="zh-CN" dirty="0"/>
              <a:t>对等网络</a:t>
            </a:r>
            <a:r>
              <a:rPr lang="zh-CN" altLang="zh-CN" dirty="0"/>
              <a:t>连接的体系结构，尤其是在家庭中。</a:t>
            </a:r>
            <a:r>
              <a:rPr lang="en-US" altLang="zh-CN" dirty="0"/>
              <a:t>UPnP </a:t>
            </a:r>
            <a:r>
              <a:rPr lang="zh-CN" altLang="zh-CN" dirty="0"/>
              <a:t>以</a:t>
            </a:r>
            <a:r>
              <a:rPr lang="en-US" altLang="zh-CN" dirty="0"/>
              <a:t> Internet </a:t>
            </a:r>
            <a:r>
              <a:rPr lang="zh-CN" altLang="zh-CN" dirty="0"/>
              <a:t>标准和技术（例如</a:t>
            </a:r>
            <a:r>
              <a:rPr lang="en-US" altLang="zh-CN" dirty="0"/>
              <a:t> TCP/IP</a:t>
            </a:r>
            <a:r>
              <a:rPr lang="zh-CN" altLang="zh-CN" dirty="0"/>
              <a:t>、</a:t>
            </a:r>
            <a:r>
              <a:rPr lang="en-US" altLang="zh-CN" dirty="0"/>
              <a:t>HTTP </a:t>
            </a:r>
            <a:r>
              <a:rPr lang="zh-CN" altLang="zh-CN" dirty="0"/>
              <a:t>和</a:t>
            </a:r>
            <a:r>
              <a:rPr lang="en-US" altLang="zh-CN" dirty="0"/>
              <a:t> XML</a:t>
            </a:r>
            <a:r>
              <a:rPr lang="zh-CN" altLang="zh-CN" dirty="0"/>
              <a:t>）为基础，使这样的设备彼此可自动连接和协同工作。</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UPnP</a:t>
            </a:r>
            <a:endParaRPr lang="zh-CN" altLang="en-US" dirty="0"/>
          </a:p>
        </p:txBody>
      </p:sp>
      <p:sp>
        <p:nvSpPr>
          <p:cNvPr id="3" name="内容占位符 2"/>
          <p:cNvSpPr>
            <a:spLocks noGrp="1"/>
          </p:cNvSpPr>
          <p:nvPr>
            <p:ph idx="1"/>
          </p:nvPr>
        </p:nvSpPr>
        <p:spPr>
          <a:xfrm>
            <a:off x="630238" y="1439862"/>
            <a:ext cx="7772400" cy="4656137"/>
          </a:xfrm>
        </p:spPr>
        <p:txBody>
          <a:bodyPr/>
          <a:lstStyle/>
          <a:p>
            <a:r>
              <a:rPr lang="zh-CN" altLang="zh-CN" sz="2800" dirty="0"/>
              <a:t>在设计上，它支持</a:t>
            </a:r>
            <a:r>
              <a:rPr lang="en-US" altLang="zh-CN" sz="2800" dirty="0"/>
              <a:t> 0 </a:t>
            </a:r>
            <a:r>
              <a:rPr lang="zh-CN" altLang="zh-CN" sz="2800" dirty="0"/>
              <a:t>设置、网络连接过程</a:t>
            </a:r>
            <a:r>
              <a:rPr lang="en-US" altLang="zh-CN" sz="2800" dirty="0"/>
              <a:t>“</a:t>
            </a:r>
            <a:r>
              <a:rPr lang="zh-CN" altLang="zh-CN" sz="2800" dirty="0"/>
              <a:t>不可见</a:t>
            </a:r>
            <a:r>
              <a:rPr lang="en-US" altLang="zh-CN" sz="2800" dirty="0"/>
              <a:t>”</a:t>
            </a:r>
            <a:r>
              <a:rPr lang="zh-CN" altLang="zh-CN" sz="2800" dirty="0"/>
              <a:t>和自动查找众多供应商提供的多如繁星的设备的类型。</a:t>
            </a:r>
            <a:endParaRPr lang="en-US" altLang="zh-CN" sz="2800" dirty="0"/>
          </a:p>
          <a:p>
            <a:pPr lvl="1"/>
            <a:r>
              <a:rPr lang="zh-CN" altLang="zh-CN" sz="2400" dirty="0"/>
              <a:t>一个</a:t>
            </a:r>
            <a:r>
              <a:rPr lang="en-US" altLang="zh-CN" sz="2400" dirty="0"/>
              <a:t> UPnP </a:t>
            </a:r>
            <a:r>
              <a:rPr lang="zh-CN" altLang="zh-CN" sz="2400" dirty="0"/>
              <a:t>设备能够自动跟一个网络连接上、并自动获得一个</a:t>
            </a:r>
            <a:r>
              <a:rPr lang="en-US" altLang="zh-CN" sz="2400" dirty="0"/>
              <a:t> IP </a:t>
            </a:r>
            <a:r>
              <a:rPr lang="zh-CN" altLang="zh-CN" sz="2400" dirty="0"/>
              <a:t>地址、传送出自己的</a:t>
            </a:r>
            <a:r>
              <a:rPr lang="zh-CN" altLang="en-US" sz="2400" dirty="0"/>
              <a:t>功</a:t>
            </a:r>
            <a:r>
              <a:rPr lang="zh-CN" altLang="zh-CN" sz="2400" dirty="0"/>
              <a:t>能并获悉其它已经连接上的设备及其</a:t>
            </a:r>
            <a:r>
              <a:rPr lang="zh-CN" altLang="en-US" sz="2400" dirty="0"/>
              <a:t>功</a:t>
            </a:r>
            <a:r>
              <a:rPr lang="zh-CN" altLang="zh-CN" sz="2400" dirty="0"/>
              <a:t>能。最后，此设备能自动顺利地切断网络连接，并且不会引起意想不到的问题。</a:t>
            </a:r>
            <a:endParaRPr lang="en-US" altLang="zh-CN" sz="2400" dirty="0"/>
          </a:p>
          <a:p>
            <a:pPr lvl="1"/>
            <a:r>
              <a:rPr lang="zh-CN" altLang="zh-CN" sz="2400" dirty="0"/>
              <a:t>在</a:t>
            </a:r>
            <a:r>
              <a:rPr lang="en-US" altLang="zh-CN" sz="2400" dirty="0"/>
              <a:t> UPnP </a:t>
            </a:r>
            <a:r>
              <a:rPr lang="zh-CN" altLang="zh-CN" sz="2400" dirty="0"/>
              <a:t>架构中没有</a:t>
            </a:r>
            <a:r>
              <a:rPr lang="en-US" altLang="zh-CN" sz="2400" dirty="0"/>
              <a:t>设备驱动程序</a:t>
            </a:r>
            <a:r>
              <a:rPr lang="zh-CN" altLang="zh-CN" sz="2400" dirty="0"/>
              <a:t>，取而代之的是普通协议。</a:t>
            </a:r>
          </a:p>
          <a:p>
            <a:endParaRPr lang="zh-CN" alt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UPnP</a:t>
            </a:r>
            <a:endParaRPr lang="zh-CN" altLang="en-US" dirty="0"/>
          </a:p>
        </p:txBody>
      </p:sp>
      <p:sp>
        <p:nvSpPr>
          <p:cNvPr id="3" name="内容占位符 2"/>
          <p:cNvSpPr>
            <a:spLocks noGrp="1"/>
          </p:cNvSpPr>
          <p:nvPr>
            <p:ph idx="1"/>
          </p:nvPr>
        </p:nvSpPr>
        <p:spPr>
          <a:xfrm>
            <a:off x="658813" y="1420813"/>
            <a:ext cx="7772400" cy="4114800"/>
          </a:xfrm>
        </p:spPr>
        <p:txBody>
          <a:bodyPr/>
          <a:lstStyle/>
          <a:p>
            <a:r>
              <a:rPr lang="zh-CN" altLang="en-US" dirty="0"/>
              <a:t>协议层次结构</a:t>
            </a:r>
          </a:p>
        </p:txBody>
      </p:sp>
      <p:pic>
        <p:nvPicPr>
          <p:cNvPr id="6" name="内容占位符 5" descr="UPnP-2协议层次图.jpg"/>
          <p:cNvPicPr>
            <a:picLocks noChangeAspect="1"/>
          </p:cNvPicPr>
          <p:nvPr/>
        </p:nvPicPr>
        <p:blipFill>
          <a:blip r:embed="rId3" cstate="print"/>
          <a:stretch>
            <a:fillRect/>
          </a:stretch>
        </p:blipFill>
        <p:spPr bwMode="auto">
          <a:xfrm>
            <a:off x="715963" y="2092324"/>
            <a:ext cx="7915275" cy="3671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设备加入网络后通过设备寻址获得</a:t>
            </a:r>
            <a:r>
              <a:rPr lang="en-US" altLang="zh-CN" sz="2400" dirty="0" smtClean="0"/>
              <a:t>IP</a:t>
            </a:r>
            <a:r>
              <a:rPr lang="zh-CN" altLang="en-US" sz="2400" dirty="0" smtClean="0"/>
              <a:t>地址</a:t>
            </a:r>
            <a:endParaRPr lang="en-US" altLang="zh-CN" sz="2400" dirty="0" smtClean="0"/>
          </a:p>
          <a:p>
            <a:r>
              <a:rPr lang="zh-CN" altLang="en-US" sz="2400" dirty="0" smtClean="0"/>
              <a:t>通过设备发现，控制点可以知道网络存在哪些设备</a:t>
            </a:r>
            <a:endParaRPr lang="en-US" altLang="zh-CN" sz="2400" dirty="0" smtClean="0"/>
          </a:p>
          <a:p>
            <a:r>
              <a:rPr lang="zh-CN" altLang="en-US" sz="2400" dirty="0" smtClean="0"/>
              <a:t>通过设备描述可知道设备的详细信息及所提供的服务</a:t>
            </a:r>
            <a:endParaRPr lang="en-US" altLang="zh-CN" sz="2400" dirty="0" smtClean="0"/>
          </a:p>
          <a:p>
            <a:r>
              <a:rPr lang="zh-CN" altLang="en-US" sz="2400" dirty="0" smtClean="0"/>
              <a:t>通过设备控制，控制点可使用设备的服务</a:t>
            </a:r>
            <a:endParaRPr lang="en-US" altLang="zh-CN" sz="2400" dirty="0" smtClean="0"/>
          </a:p>
          <a:p>
            <a:r>
              <a:rPr lang="zh-CN" altLang="en-US" sz="2400" dirty="0" smtClean="0"/>
              <a:t>通过设备事件，设备科将其状态变换告诉感兴趣的控制点</a:t>
            </a:r>
            <a:endParaRPr lang="en-US" altLang="zh-CN" sz="2400" dirty="0" smtClean="0"/>
          </a:p>
          <a:p>
            <a:r>
              <a:rPr lang="zh-CN" altLang="en-US" sz="2400" dirty="0" smtClean="0"/>
              <a:t>通过设备表达，控制点可以通过浏览器查看设备状态和控制设备</a:t>
            </a:r>
            <a:endParaRPr lang="zh-CN" altLang="en-US" sz="2400" dirty="0"/>
          </a:p>
        </p:txBody>
      </p:sp>
      <p:sp>
        <p:nvSpPr>
          <p:cNvPr id="3" name="标题 2"/>
          <p:cNvSpPr>
            <a:spLocks noGrp="1"/>
          </p:cNvSpPr>
          <p:nvPr>
            <p:ph type="title"/>
          </p:nvPr>
        </p:nvSpPr>
        <p:spPr/>
        <p:txBody>
          <a:bodyPr/>
          <a:lstStyle/>
          <a:p>
            <a:r>
              <a:rPr lang="en-US" altLang="zh-CN" dirty="0" smtClean="0"/>
              <a:t>UPnP</a:t>
            </a:r>
            <a:r>
              <a:rPr lang="zh-CN" altLang="en-US" dirty="0" smtClean="0"/>
              <a:t>设备工作流程</a:t>
            </a:r>
            <a:endParaRPr lang="zh-CN" altLang="en-US" dirty="0"/>
          </a:p>
        </p:txBody>
      </p:sp>
    </p:spTree>
    <p:extLst>
      <p:ext uri="{BB962C8B-B14F-4D97-AF65-F5344CB8AC3E}">
        <p14:creationId xmlns:p14="http://schemas.microsoft.com/office/powerpoint/2010/main" val="3645993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b="0" dirty="0"/>
              <a:t>例如，当 </a:t>
            </a:r>
            <a:r>
              <a:rPr lang="en-US" altLang="zh-CN" sz="2400" b="0" dirty="0"/>
              <a:t>UPnP </a:t>
            </a:r>
            <a:r>
              <a:rPr lang="zh-CN" altLang="en-US" sz="2400" b="0" dirty="0"/>
              <a:t>打印机连接到典型网络时，在它收到 </a:t>
            </a:r>
            <a:r>
              <a:rPr lang="en-US" altLang="zh-CN" sz="2400" b="0" dirty="0"/>
              <a:t>IP </a:t>
            </a:r>
            <a:r>
              <a:rPr lang="zh-CN" altLang="en-US" sz="2400" b="0" dirty="0"/>
              <a:t>地址之后，该打印机能够通过将消息发送到称为多播地址的特殊 </a:t>
            </a:r>
            <a:r>
              <a:rPr lang="en-US" altLang="zh-CN" sz="2400" b="0" dirty="0">
                <a:hlinkClick r:id="rId2"/>
              </a:rPr>
              <a:t>IP </a:t>
            </a:r>
            <a:r>
              <a:rPr lang="zh-CN" altLang="en-US" sz="2400" b="0" dirty="0" smtClean="0">
                <a:hlinkClick r:id="rId2"/>
              </a:rPr>
              <a:t>地址</a:t>
            </a:r>
            <a:r>
              <a:rPr lang="en-US" altLang="zh-CN" sz="2400" dirty="0"/>
              <a:t>239.255.255.250</a:t>
            </a:r>
            <a:r>
              <a:rPr lang="zh-CN" altLang="en-US" sz="2400" dirty="0"/>
              <a:t>的</a:t>
            </a:r>
            <a:r>
              <a:rPr lang="en-US" altLang="zh-CN" sz="2400" dirty="0"/>
              <a:t>SSDP</a:t>
            </a:r>
            <a:r>
              <a:rPr lang="zh-CN" altLang="en-US" sz="2400" dirty="0"/>
              <a:t>端口（</a:t>
            </a:r>
            <a:r>
              <a:rPr lang="en-US" altLang="zh-CN" sz="2400" dirty="0"/>
              <a:t>ipv4 UDP1900</a:t>
            </a:r>
            <a:r>
              <a:rPr lang="zh-CN" altLang="en-US" sz="2400" dirty="0"/>
              <a:t>） </a:t>
            </a:r>
            <a:r>
              <a:rPr lang="zh-CN" altLang="en-US" sz="2400" b="0" dirty="0" smtClean="0"/>
              <a:t>，</a:t>
            </a:r>
            <a:r>
              <a:rPr lang="zh-CN" altLang="en-US" sz="2400" b="0" dirty="0"/>
              <a:t>以向网络上的计算机通告其服务。然后，多播地址将新打印机的存在告知网络上的所有计算机。一旦计算机收到有关打印机的发现消息，它就会向打印机发出请求，要求打印机完整描述其服务。然后，打印机将发出其提供的所有内容的完整列表来直接响应该计算机。</a:t>
            </a:r>
            <a:r>
              <a:rPr lang="en-US" altLang="zh-CN" sz="2400" b="0" dirty="0"/>
              <a:t>SSDP </a:t>
            </a:r>
            <a:r>
              <a:rPr lang="zh-CN" altLang="en-US" sz="2400" b="0" dirty="0"/>
              <a:t>攻击通过要求设备响应目标受害者来利用最终步骤的服务请求</a:t>
            </a:r>
            <a:r>
              <a:rPr lang="zh-CN" altLang="en-US" b="0" dirty="0"/>
              <a:t>。</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86264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smtClean="0"/>
              <a:t>DDoS</a:t>
            </a:r>
            <a:r>
              <a:rPr lang="zh-CN" altLang="en-US" dirty="0"/>
              <a:t>攻击的 </a:t>
            </a:r>
            <a:r>
              <a:rPr lang="en-US" altLang="zh-CN" dirty="0"/>
              <a:t>6 </a:t>
            </a:r>
            <a:r>
              <a:rPr lang="zh-CN" altLang="en-US" dirty="0"/>
              <a:t>个步骤</a:t>
            </a:r>
            <a:endParaRPr lang="zh-CN" altLang="en-US" dirty="0"/>
          </a:p>
        </p:txBody>
      </p:sp>
      <p:sp>
        <p:nvSpPr>
          <p:cNvPr id="3" name="内容占位符 2"/>
          <p:cNvSpPr>
            <a:spLocks noGrp="1"/>
          </p:cNvSpPr>
          <p:nvPr>
            <p:ph idx="1"/>
          </p:nvPr>
        </p:nvSpPr>
        <p:spPr>
          <a:xfrm>
            <a:off x="639762" y="1344613"/>
            <a:ext cx="8142287" cy="4627562"/>
          </a:xfrm>
        </p:spPr>
        <p:txBody>
          <a:bodyPr/>
          <a:lstStyle/>
          <a:p>
            <a:r>
              <a:rPr lang="zh-CN" altLang="en-US" sz="2000" b="0" dirty="0" smtClean="0"/>
              <a:t>首先</a:t>
            </a:r>
            <a:r>
              <a:rPr lang="zh-CN" altLang="en-US" sz="2000" b="0" dirty="0"/>
              <a:t>，攻击者进行扫描，寻找可以用作放大因子的即插即用设备。</a:t>
            </a:r>
          </a:p>
          <a:p>
            <a:r>
              <a:rPr lang="zh-CN" altLang="en-US" sz="2000" b="0" dirty="0"/>
              <a:t>攻击者发现联网设备后，创建所有发出响应的设备的列表。</a:t>
            </a:r>
          </a:p>
          <a:p>
            <a:r>
              <a:rPr lang="zh-CN" altLang="en-US" sz="2000" b="0" dirty="0"/>
              <a:t>攻击者使用目标受害者的欺骗性 </a:t>
            </a:r>
            <a:r>
              <a:rPr lang="en-US" altLang="zh-CN" sz="2000" b="0" dirty="0"/>
              <a:t>IP </a:t>
            </a:r>
            <a:r>
              <a:rPr lang="zh-CN" altLang="en-US" sz="2000" b="0" dirty="0"/>
              <a:t>地址创建 </a:t>
            </a:r>
            <a:r>
              <a:rPr lang="en-US" altLang="zh-CN" sz="2000" b="0" dirty="0"/>
              <a:t>UDP </a:t>
            </a:r>
            <a:r>
              <a:rPr lang="zh-CN" altLang="en-US" sz="2000" b="0" dirty="0"/>
              <a:t>数据包。</a:t>
            </a:r>
          </a:p>
          <a:p>
            <a:r>
              <a:rPr lang="zh-CN" altLang="en-US" sz="2000" b="0" dirty="0"/>
              <a:t>然后，攻击者使用僵尸网络通过设置某些标志（比如 </a:t>
            </a:r>
            <a:r>
              <a:rPr lang="en-US" altLang="zh-CN" sz="2000" b="0" dirty="0" err="1"/>
              <a:t>ssdp:rootdevice</a:t>
            </a:r>
            <a:r>
              <a:rPr lang="en-US" altLang="zh-CN" sz="2000" b="0" dirty="0"/>
              <a:t> </a:t>
            </a:r>
            <a:r>
              <a:rPr lang="zh-CN" altLang="en-US" sz="2000" b="0" dirty="0"/>
              <a:t>或 </a:t>
            </a:r>
            <a:r>
              <a:rPr lang="en-US" altLang="zh-CN" sz="2000" b="0" dirty="0" err="1"/>
              <a:t>ssdp:all</a:t>
            </a:r>
            <a:r>
              <a:rPr lang="zh-CN" altLang="en-US" sz="2000" b="0" dirty="0"/>
              <a:t>），向每个即插即用设备发送一个欺骗性发现数据包，并请求尽可能多的数据。</a:t>
            </a:r>
          </a:p>
          <a:p>
            <a:r>
              <a:rPr lang="zh-CN" altLang="en-US" sz="2000" b="0" dirty="0"/>
              <a:t>结果，每个设备都会向目标受害者发送回复，其数据量最多达到攻击者请求的 </a:t>
            </a:r>
            <a:r>
              <a:rPr lang="en-US" altLang="zh-CN" sz="2000" b="0" dirty="0"/>
              <a:t>30 </a:t>
            </a:r>
            <a:r>
              <a:rPr lang="zh-CN" altLang="en-US" sz="2000" b="0" dirty="0"/>
              <a:t>倍。</a:t>
            </a:r>
          </a:p>
          <a:p>
            <a:r>
              <a:rPr lang="zh-CN" altLang="en-US" sz="2000" b="0" dirty="0"/>
              <a:t>然后，目标从所有设备接收大量流量，因此不堪重负，可能导致对正常流量拒绝服务。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a:xfrm>
            <a:off x="658813" y="1325563"/>
            <a:ext cx="7772400" cy="4114800"/>
          </a:xfrm>
        </p:spPr>
        <p:txBody>
          <a:bodyPr/>
          <a:lstStyle/>
          <a:p>
            <a:r>
              <a:rPr lang="zh-CN" altLang="en-US" dirty="0"/>
              <a:t>攻击过程</a:t>
            </a:r>
          </a:p>
        </p:txBody>
      </p:sp>
      <p:pic>
        <p:nvPicPr>
          <p:cNvPr id="5" name="图片 4" descr="d0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8170" y="1953260"/>
            <a:ext cx="5712460" cy="432308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descr="d0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6295" y="546735"/>
            <a:ext cx="5437505" cy="6073140"/>
          </a:xfrm>
          <a:prstGeom prst="rect">
            <a:avLst/>
          </a:prstGeom>
          <a:noFill/>
          <a:ln>
            <a:noFill/>
          </a:ln>
        </p:spPr>
      </p:pic>
      <p:sp>
        <p:nvSpPr>
          <p:cNvPr id="5" name="矩形 4"/>
          <p:cNvSpPr/>
          <p:nvPr/>
        </p:nvSpPr>
        <p:spPr bwMode="auto">
          <a:xfrm>
            <a:off x="2552700" y="2886075"/>
            <a:ext cx="4991100" cy="361950"/>
          </a:xfrm>
          <a:prstGeom prst="rect">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a:xfrm>
            <a:off x="658813" y="1249363"/>
            <a:ext cx="7772400" cy="4114800"/>
          </a:xfrm>
        </p:spPr>
        <p:txBody>
          <a:bodyPr/>
          <a:lstStyle/>
          <a:p>
            <a:r>
              <a:rPr lang="zh-CN" altLang="en-US" dirty="0"/>
              <a:t>放大倍数</a:t>
            </a:r>
          </a:p>
        </p:txBody>
      </p:sp>
      <p:pic>
        <p:nvPicPr>
          <p:cNvPr id="122882" name="Picture 2"/>
          <p:cNvPicPr>
            <a:picLocks noChangeAspect="1" noChangeArrowheads="1"/>
          </p:cNvPicPr>
          <p:nvPr/>
        </p:nvPicPr>
        <p:blipFill>
          <a:blip r:embed="rId3" cstate="print"/>
          <a:srcRect/>
          <a:stretch>
            <a:fillRect/>
          </a:stretch>
        </p:blipFill>
        <p:spPr bwMode="auto">
          <a:xfrm>
            <a:off x="1129243" y="1122362"/>
            <a:ext cx="6448425" cy="4143375"/>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a:off x="0" y="3048000"/>
            <a:ext cx="9001125" cy="3067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a:xfrm>
            <a:off x="639763" y="1344613"/>
            <a:ext cx="7772400" cy="4114800"/>
          </a:xfrm>
        </p:spPr>
        <p:txBody>
          <a:bodyPr/>
          <a:lstStyle/>
          <a:p>
            <a:pPr>
              <a:lnSpc>
                <a:spcPts val="3300"/>
              </a:lnSpc>
            </a:pPr>
            <a:r>
              <a:rPr lang="zh-CN" altLang="en-US" dirty="0"/>
              <a:t>怎么办？</a:t>
            </a:r>
            <a:endParaRPr lang="en-US" altLang="zh-CN" dirty="0"/>
          </a:p>
          <a:p>
            <a:pPr lvl="1">
              <a:lnSpc>
                <a:spcPts val="3300"/>
              </a:lnSpc>
            </a:pPr>
            <a:r>
              <a:rPr lang="zh-CN" altLang="zh-CN" dirty="0"/>
              <a:t>大多数人甚至不知道企业</a:t>
            </a:r>
            <a:r>
              <a:rPr lang="zh-CN" altLang="en-US" dirty="0"/>
              <a:t>或家庭</a:t>
            </a:r>
            <a:r>
              <a:rPr lang="zh-CN" altLang="zh-CN" dirty="0"/>
              <a:t>环境中启用了</a:t>
            </a:r>
            <a:r>
              <a:rPr lang="en-US" altLang="zh-CN" dirty="0"/>
              <a:t>SSDP</a:t>
            </a:r>
            <a:r>
              <a:rPr lang="zh-CN" altLang="zh-CN" dirty="0"/>
              <a:t>，而他们很可能都没有使用过这个协议。</a:t>
            </a:r>
            <a:r>
              <a:rPr lang="zh-CN" altLang="zh-CN" dirty="0">
                <a:solidFill>
                  <a:srgbClr val="FF0000"/>
                </a:solidFill>
              </a:rPr>
              <a:t>如果你不使用一个协议或应用程序或服务，最好是关掉</a:t>
            </a:r>
            <a:r>
              <a:rPr lang="zh-CN" altLang="zh-CN" dirty="0"/>
              <a:t>。</a:t>
            </a:r>
            <a:endParaRPr lang="en-US" altLang="zh-CN" dirty="0"/>
          </a:p>
          <a:p>
            <a:pPr lvl="1">
              <a:lnSpc>
                <a:spcPts val="3300"/>
              </a:lnSpc>
            </a:pPr>
            <a:r>
              <a:rPr lang="zh-CN" altLang="zh-CN" dirty="0"/>
              <a:t>其次是确保在网络外围，只允许用户应该连接的协议被使用。从安全的角度来看，这是一个良好的习惯。</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920750" y="239713"/>
            <a:ext cx="7488238" cy="792162"/>
          </a:xfrm>
        </p:spPr>
        <p:txBody>
          <a:bodyPr/>
          <a:lstStyle/>
          <a:p>
            <a:r>
              <a:rPr lang="zh-CN" altLang="en-US" dirty="0"/>
              <a:t>（三）</a:t>
            </a:r>
            <a:r>
              <a:rPr lang="en-US" altLang="zh-CN" dirty="0" err="1">
                <a:latin typeface="Times New Roman" pitchFamily="18" charset="0"/>
              </a:rPr>
              <a:t>DDoS</a:t>
            </a:r>
            <a:r>
              <a:rPr lang="zh-CN" altLang="en-US" dirty="0">
                <a:latin typeface="Times New Roman" pitchFamily="18" charset="0"/>
              </a:rPr>
              <a:t>为什么能成功</a:t>
            </a:r>
            <a:r>
              <a:rPr lang="en-US" altLang="zh-CN" dirty="0">
                <a:latin typeface="Times New Roman" pitchFamily="18" charset="0"/>
              </a:rPr>
              <a:t>?</a:t>
            </a:r>
          </a:p>
        </p:txBody>
      </p:sp>
      <p:sp>
        <p:nvSpPr>
          <p:cNvPr id="317443"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317444" name="Rectangle 4"/>
          <p:cNvSpPr>
            <a:spLocks noGrp="1" noChangeArrowheads="1"/>
          </p:cNvSpPr>
          <p:nvPr>
            <p:ph type="body" idx="1"/>
          </p:nvPr>
        </p:nvSpPr>
        <p:spPr>
          <a:xfrm>
            <a:off x="539750" y="1416050"/>
            <a:ext cx="8229600" cy="4968875"/>
          </a:xfrm>
          <a:noFill/>
          <a:ln/>
        </p:spPr>
        <p:txBody>
          <a:bodyPr/>
          <a:lstStyle/>
          <a:p>
            <a:pPr>
              <a:lnSpc>
                <a:spcPct val="150000"/>
              </a:lnSpc>
              <a:spcBef>
                <a:spcPts val="0"/>
              </a:spcBef>
            </a:pPr>
            <a:r>
              <a:rPr lang="en-US" altLang="zh-CN" sz="3200" dirty="0" err="1"/>
              <a:t>DDoS</a:t>
            </a:r>
            <a:r>
              <a:rPr lang="zh-CN" altLang="en-US" sz="3200" dirty="0"/>
              <a:t>为什么能成功？</a:t>
            </a:r>
          </a:p>
          <a:p>
            <a:pPr lvl="1">
              <a:lnSpc>
                <a:spcPct val="150000"/>
              </a:lnSpc>
              <a:spcBef>
                <a:spcPts val="0"/>
              </a:spcBef>
            </a:pPr>
            <a:r>
              <a:rPr lang="en-US" altLang="zh-CN" sz="2800" dirty="0"/>
              <a:t>TCP/IP</a:t>
            </a:r>
            <a:r>
              <a:rPr lang="zh-CN" altLang="en-US" sz="2800" dirty="0"/>
              <a:t>协议存在漏洞，可以被攻击者利用 </a:t>
            </a:r>
          </a:p>
          <a:p>
            <a:pPr lvl="1">
              <a:lnSpc>
                <a:spcPct val="150000"/>
              </a:lnSpc>
              <a:spcBef>
                <a:spcPts val="0"/>
              </a:spcBef>
            </a:pPr>
            <a:r>
              <a:rPr lang="zh-CN" altLang="en-US" sz="2800" dirty="0"/>
              <a:t>网络提供</a:t>
            </a:r>
            <a:r>
              <a:rPr lang="en-US" altLang="zh-CN" sz="2800" dirty="0"/>
              <a:t>Best-Effort</a:t>
            </a:r>
            <a:r>
              <a:rPr lang="zh-CN" altLang="en-US" sz="2800" dirty="0"/>
              <a:t>服务，不区分数据流量是否是攻击流量 </a:t>
            </a:r>
          </a:p>
          <a:p>
            <a:pPr lvl="1">
              <a:lnSpc>
                <a:spcPct val="150000"/>
              </a:lnSpc>
              <a:spcBef>
                <a:spcPts val="0"/>
              </a:spcBef>
            </a:pPr>
            <a:r>
              <a:rPr lang="zh-CN" altLang="en-US" sz="2800" dirty="0"/>
              <a:t>网络带宽和系统资源是有限的</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17444">
                                            <p:txEl>
                                              <p:pRg st="0" end="0"/>
                                            </p:txEl>
                                          </p:spTgt>
                                        </p:tgtEl>
                                        <p:attrNameLst>
                                          <p:attrName>style.visibility</p:attrName>
                                        </p:attrNameLst>
                                      </p:cBhvr>
                                      <p:to>
                                        <p:strVal val="visible"/>
                                      </p:to>
                                    </p:set>
                                    <p:anim calcmode="lin" valueType="num">
                                      <p:cBhvr>
                                        <p:cTn id="7" dur="1000" fill="hold"/>
                                        <p:tgtEl>
                                          <p:spTgt spid="31744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1744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1744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17444">
                                            <p:txEl>
                                              <p:pRg st="1" end="1"/>
                                            </p:txEl>
                                          </p:spTgt>
                                        </p:tgtEl>
                                        <p:attrNameLst>
                                          <p:attrName>style.visibility</p:attrName>
                                        </p:attrNameLst>
                                      </p:cBhvr>
                                      <p:to>
                                        <p:strVal val="visible"/>
                                      </p:to>
                                    </p:set>
                                    <p:anim calcmode="lin" valueType="num">
                                      <p:cBhvr>
                                        <p:cTn id="14" dur="1000" fill="hold"/>
                                        <p:tgtEl>
                                          <p:spTgt spid="317444">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1744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1744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17444">
                                            <p:txEl>
                                              <p:pRg st="2" end="2"/>
                                            </p:txEl>
                                          </p:spTgt>
                                        </p:tgtEl>
                                        <p:attrNameLst>
                                          <p:attrName>style.visibility</p:attrName>
                                        </p:attrNameLst>
                                      </p:cBhvr>
                                      <p:to>
                                        <p:strVal val="visible"/>
                                      </p:to>
                                    </p:set>
                                    <p:anim calcmode="lin" valueType="num">
                                      <p:cBhvr>
                                        <p:cTn id="21" dur="1000" fill="hold"/>
                                        <p:tgtEl>
                                          <p:spTgt spid="317444">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1744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1744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17444">
                                            <p:txEl>
                                              <p:pRg st="3" end="3"/>
                                            </p:txEl>
                                          </p:spTgt>
                                        </p:tgtEl>
                                        <p:attrNameLst>
                                          <p:attrName>style.visibility</p:attrName>
                                        </p:attrNameLst>
                                      </p:cBhvr>
                                      <p:to>
                                        <p:strVal val="visible"/>
                                      </p:to>
                                    </p:set>
                                    <p:anim calcmode="lin" valueType="num">
                                      <p:cBhvr>
                                        <p:cTn id="28" dur="1000" fill="hold"/>
                                        <p:tgtEl>
                                          <p:spTgt spid="317444">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17444">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174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7774" y="219075"/>
            <a:ext cx="3800475" cy="914400"/>
          </a:xfrm>
        </p:spPr>
        <p:txBody>
          <a:bodyPr/>
          <a:lstStyle/>
          <a:p>
            <a:r>
              <a:rPr lang="en-US" altLang="zh-CN" dirty="0"/>
              <a:t>SSDP </a:t>
            </a:r>
            <a:r>
              <a:rPr lang="en-US" altLang="zh-CN" dirty="0" err="1"/>
              <a:t>DDoS</a:t>
            </a:r>
            <a:endParaRPr lang="zh-CN" altLang="en-US" dirty="0"/>
          </a:p>
        </p:txBody>
      </p:sp>
      <p:sp>
        <p:nvSpPr>
          <p:cNvPr id="3" name="内容占位符 2"/>
          <p:cNvSpPr>
            <a:spLocks noGrp="1"/>
          </p:cNvSpPr>
          <p:nvPr>
            <p:ph idx="1"/>
          </p:nvPr>
        </p:nvSpPr>
        <p:spPr>
          <a:xfrm>
            <a:off x="639763" y="1344613"/>
            <a:ext cx="7772400" cy="4114800"/>
          </a:xfrm>
        </p:spPr>
        <p:txBody>
          <a:bodyPr/>
          <a:lstStyle/>
          <a:p>
            <a:pPr>
              <a:lnSpc>
                <a:spcPts val="3300"/>
              </a:lnSpc>
            </a:pPr>
            <a:r>
              <a:rPr lang="zh-CN" altLang="en-US" sz="2800" dirty="0"/>
              <a:t>怎么办？</a:t>
            </a:r>
            <a:endParaRPr lang="en-US" altLang="zh-CN" sz="2800" dirty="0"/>
          </a:p>
          <a:p>
            <a:pPr lvl="1">
              <a:lnSpc>
                <a:spcPts val="3300"/>
              </a:lnSpc>
            </a:pPr>
            <a:r>
              <a:rPr lang="zh-CN" altLang="zh-CN" sz="2400" dirty="0"/>
              <a:t>大多数人甚至不知道企业环境中启用了</a:t>
            </a:r>
            <a:r>
              <a:rPr lang="en-US" altLang="zh-CN" sz="2400" dirty="0"/>
              <a:t>SSDP</a:t>
            </a:r>
            <a:r>
              <a:rPr lang="zh-CN" altLang="zh-CN" sz="2400" dirty="0"/>
              <a:t>，而他们很可能都没有使用过这个协议。</a:t>
            </a:r>
            <a:r>
              <a:rPr lang="zh-CN" altLang="zh-CN" sz="2400" dirty="0">
                <a:solidFill>
                  <a:srgbClr val="FF0000"/>
                </a:solidFill>
              </a:rPr>
              <a:t>如果你不使用一个协议或应用程序或服务，最好是关掉</a:t>
            </a:r>
            <a:r>
              <a:rPr lang="zh-CN" altLang="zh-CN" sz="2400" dirty="0"/>
              <a:t>。</a:t>
            </a:r>
            <a:endParaRPr lang="en-US" altLang="zh-CN" sz="2400" dirty="0"/>
          </a:p>
          <a:p>
            <a:pPr lvl="1">
              <a:lnSpc>
                <a:spcPts val="3300"/>
              </a:lnSpc>
            </a:pPr>
            <a:r>
              <a:rPr lang="zh-CN" altLang="zh-CN" sz="2400" dirty="0"/>
              <a:t>其次是确保在网络外围，只允许用户应该连接的协议被使用。从安全的角度来看，这是一个良好的习惯。</a:t>
            </a: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74888" y="2895600"/>
            <a:ext cx="5659437" cy="958850"/>
          </a:xfrm>
        </p:spPr>
        <p:txBody>
          <a:bodyPr/>
          <a:lstStyle/>
          <a:p>
            <a:r>
              <a:rPr lang="zh-CN" altLang="en-US" dirty="0" smtClean="0">
                <a:solidFill>
                  <a:srgbClr val="C00000"/>
                </a:solidFill>
              </a:rPr>
              <a:t>僵尸</a:t>
            </a:r>
            <a:r>
              <a:rPr lang="zh-CN" altLang="en-US" dirty="0">
                <a:solidFill>
                  <a:srgbClr val="C00000"/>
                </a:solidFill>
              </a:rPr>
              <a:t>网络</a:t>
            </a:r>
          </a:p>
        </p:txBody>
      </p:sp>
    </p:spTree>
    <p:extLst>
      <p:ext uri="{BB962C8B-B14F-4D97-AF65-F5344CB8AC3E}">
        <p14:creationId xmlns:p14="http://schemas.microsoft.com/office/powerpoint/2010/main" val="563249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42777F4-1DB9-4127-A0EA-56EB6586EF49}"/>
              </a:ext>
            </a:extLst>
          </p:cNvPr>
          <p:cNvSpPr>
            <a:spLocks noGrp="1"/>
          </p:cNvSpPr>
          <p:nvPr>
            <p:ph idx="1"/>
          </p:nvPr>
        </p:nvSpPr>
        <p:spPr/>
        <p:txBody>
          <a:bodyPr/>
          <a:lstStyle/>
          <a:p>
            <a:pPr>
              <a:lnSpc>
                <a:spcPct val="150000"/>
              </a:lnSpc>
              <a:spcBef>
                <a:spcPts val="0"/>
              </a:spcBef>
            </a:pPr>
            <a:r>
              <a:rPr lang="zh-CN" altLang="en-US" b="0" dirty="0"/>
              <a:t>僵尸（</a:t>
            </a:r>
            <a:r>
              <a:rPr lang="en-US" altLang="zh-CN" b="0" dirty="0"/>
              <a:t>Bot</a:t>
            </a:r>
            <a:r>
              <a:rPr lang="zh-CN" altLang="en-US" b="0" dirty="0"/>
              <a:t>）与僵尸网络（</a:t>
            </a:r>
            <a:r>
              <a:rPr lang="en-US" altLang="zh-CN" b="0" dirty="0"/>
              <a:t>Botnet</a:t>
            </a:r>
            <a:r>
              <a:rPr lang="zh-CN" altLang="en-US" b="0" dirty="0"/>
              <a:t>）</a:t>
            </a:r>
            <a:endParaRPr lang="en-US" altLang="zh-CN" b="0" dirty="0"/>
          </a:p>
          <a:p>
            <a:pPr>
              <a:lnSpc>
                <a:spcPct val="150000"/>
              </a:lnSpc>
              <a:spcBef>
                <a:spcPts val="0"/>
              </a:spcBef>
            </a:pPr>
            <a:r>
              <a:rPr lang="zh-CN" altLang="en-US" b="0" dirty="0"/>
              <a:t>风暴型拒绝服务攻击大多是通过僵尸网络来发起的</a:t>
            </a:r>
          </a:p>
        </p:txBody>
      </p:sp>
      <p:sp>
        <p:nvSpPr>
          <p:cNvPr id="3" name="标题 2">
            <a:extLst>
              <a:ext uri="{FF2B5EF4-FFF2-40B4-BE49-F238E27FC236}">
                <a16:creationId xmlns:a16="http://schemas.microsoft.com/office/drawing/2014/main" id="{31170007-DDAF-4502-9667-BD74D680AFCA}"/>
              </a:ext>
            </a:extLst>
          </p:cNvPr>
          <p:cNvSpPr>
            <a:spLocks noGrp="1"/>
          </p:cNvSpPr>
          <p:nvPr>
            <p:ph type="title"/>
          </p:nvPr>
        </p:nvSpPr>
        <p:spPr/>
        <p:txBody>
          <a:bodyPr/>
          <a:lstStyle/>
          <a:p>
            <a:r>
              <a:rPr lang="zh-CN" altLang="en-US" dirty="0"/>
              <a:t>僵尸网络</a:t>
            </a:r>
          </a:p>
        </p:txBody>
      </p:sp>
    </p:spTree>
    <p:extLst>
      <p:ext uri="{BB962C8B-B14F-4D97-AF65-F5344CB8AC3E}">
        <p14:creationId xmlns:p14="http://schemas.microsoft.com/office/powerpoint/2010/main" val="2615508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873BED-4D1C-4B65-BF2D-61AC884DF45F}"/>
              </a:ext>
            </a:extLst>
          </p:cNvPr>
          <p:cNvSpPr>
            <a:spLocks noGrp="1"/>
          </p:cNvSpPr>
          <p:nvPr>
            <p:ph idx="1"/>
          </p:nvPr>
        </p:nvSpPr>
        <p:spPr/>
        <p:txBody>
          <a:bodyPr/>
          <a:lstStyle/>
          <a:p>
            <a:pPr>
              <a:lnSpc>
                <a:spcPct val="150000"/>
              </a:lnSpc>
              <a:spcBef>
                <a:spcPts val="0"/>
              </a:spcBef>
            </a:pPr>
            <a:r>
              <a:rPr lang="zh-CN" altLang="en-US" b="0" dirty="0"/>
              <a:t>两种典型僵尸网络架构</a:t>
            </a:r>
            <a:endParaRPr lang="en-US" altLang="zh-CN" b="0" dirty="0"/>
          </a:p>
          <a:p>
            <a:pPr lvl="1">
              <a:lnSpc>
                <a:spcPct val="150000"/>
              </a:lnSpc>
              <a:spcBef>
                <a:spcPts val="0"/>
              </a:spcBef>
            </a:pPr>
            <a:r>
              <a:rPr lang="zh-CN" altLang="en-US" b="0" dirty="0"/>
              <a:t>基于</a:t>
            </a:r>
            <a:r>
              <a:rPr lang="en-US" altLang="zh-CN" b="0" dirty="0"/>
              <a:t>IRC</a:t>
            </a:r>
            <a:r>
              <a:rPr lang="zh-CN" altLang="en-US" b="0" dirty="0"/>
              <a:t>的僵尸网络</a:t>
            </a:r>
            <a:endParaRPr lang="en-US" altLang="zh-CN" b="0" dirty="0"/>
          </a:p>
          <a:p>
            <a:pPr lvl="1">
              <a:lnSpc>
                <a:spcPct val="150000"/>
              </a:lnSpc>
              <a:spcBef>
                <a:spcPts val="0"/>
              </a:spcBef>
            </a:pPr>
            <a:r>
              <a:rPr lang="zh-CN" altLang="en-US" b="0" dirty="0"/>
              <a:t>基于</a:t>
            </a:r>
            <a:r>
              <a:rPr lang="en-US" altLang="zh-CN" b="0" dirty="0"/>
              <a:t>P2P</a:t>
            </a:r>
            <a:r>
              <a:rPr lang="zh-CN" altLang="en-US" b="0" dirty="0"/>
              <a:t>的僵尸网络</a:t>
            </a:r>
          </a:p>
        </p:txBody>
      </p:sp>
      <p:sp>
        <p:nvSpPr>
          <p:cNvPr id="3" name="标题 2">
            <a:extLst>
              <a:ext uri="{FF2B5EF4-FFF2-40B4-BE49-F238E27FC236}">
                <a16:creationId xmlns:a16="http://schemas.microsoft.com/office/drawing/2014/main" id="{8D1B5C1A-A137-4856-9A6E-785AD221053C}"/>
              </a:ext>
            </a:extLst>
          </p:cNvPr>
          <p:cNvSpPr>
            <a:spLocks noGrp="1"/>
          </p:cNvSpPr>
          <p:nvPr>
            <p:ph type="title"/>
          </p:nvPr>
        </p:nvSpPr>
        <p:spPr/>
        <p:txBody>
          <a:bodyPr/>
          <a:lstStyle/>
          <a:p>
            <a:r>
              <a:rPr lang="zh-CN" altLang="en-US" dirty="0"/>
              <a:t>僵尸网络</a:t>
            </a:r>
          </a:p>
        </p:txBody>
      </p:sp>
    </p:spTree>
    <p:extLst>
      <p:ext uri="{BB962C8B-B14F-4D97-AF65-F5344CB8AC3E}">
        <p14:creationId xmlns:p14="http://schemas.microsoft.com/office/powerpoint/2010/main" val="3405125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A65A886-5CFF-4B83-88C7-85763B0418F2}"/>
              </a:ext>
            </a:extLst>
          </p:cNvPr>
          <p:cNvSpPr>
            <a:spLocks noGrp="1"/>
          </p:cNvSpPr>
          <p:nvPr>
            <p:ph type="title"/>
          </p:nvPr>
        </p:nvSpPr>
        <p:spPr/>
        <p:txBody>
          <a:bodyPr/>
          <a:lstStyle/>
          <a:p>
            <a:r>
              <a:rPr lang="zh-CN" altLang="en-US" dirty="0"/>
              <a:t>基于</a:t>
            </a:r>
            <a:r>
              <a:rPr lang="en-US" altLang="zh-CN" dirty="0"/>
              <a:t>IRC</a:t>
            </a:r>
            <a:r>
              <a:rPr lang="zh-CN" altLang="en-US" dirty="0"/>
              <a:t>的僵尸网络</a:t>
            </a:r>
          </a:p>
        </p:txBody>
      </p:sp>
      <p:pic>
        <p:nvPicPr>
          <p:cNvPr id="6" name="图片 5">
            <a:extLst>
              <a:ext uri="{FF2B5EF4-FFF2-40B4-BE49-F238E27FC236}">
                <a16:creationId xmlns:a16="http://schemas.microsoft.com/office/drawing/2014/main" id="{33DDA03A-A197-405E-A5D2-D2623FEC02A7}"/>
              </a:ext>
            </a:extLst>
          </p:cNvPr>
          <p:cNvPicPr>
            <a:picLocks noChangeAspect="1"/>
          </p:cNvPicPr>
          <p:nvPr/>
        </p:nvPicPr>
        <p:blipFill>
          <a:blip r:embed="rId2"/>
          <a:stretch>
            <a:fillRect/>
          </a:stretch>
        </p:blipFill>
        <p:spPr>
          <a:xfrm>
            <a:off x="1630680" y="1894046"/>
            <a:ext cx="4968240" cy="3241834"/>
          </a:xfrm>
          <a:prstGeom prst="rect">
            <a:avLst/>
          </a:prstGeom>
        </p:spPr>
      </p:pic>
    </p:spTree>
    <p:extLst>
      <p:ext uri="{BB962C8B-B14F-4D97-AF65-F5344CB8AC3E}">
        <p14:creationId xmlns:p14="http://schemas.microsoft.com/office/powerpoint/2010/main" val="2087469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A65A886-5CFF-4B83-88C7-85763B0418F2}"/>
              </a:ext>
            </a:extLst>
          </p:cNvPr>
          <p:cNvSpPr>
            <a:spLocks noGrp="1"/>
          </p:cNvSpPr>
          <p:nvPr>
            <p:ph type="title"/>
          </p:nvPr>
        </p:nvSpPr>
        <p:spPr/>
        <p:txBody>
          <a:bodyPr/>
          <a:lstStyle/>
          <a:p>
            <a:r>
              <a:rPr lang="zh-CN" altLang="en-US" dirty="0"/>
              <a:t>基于</a:t>
            </a:r>
            <a:r>
              <a:rPr lang="en-US" altLang="zh-CN" dirty="0"/>
              <a:t>IRC</a:t>
            </a:r>
            <a:r>
              <a:rPr lang="zh-CN" altLang="en-US" dirty="0"/>
              <a:t>的僵尸网络</a:t>
            </a:r>
          </a:p>
        </p:txBody>
      </p:sp>
      <p:pic>
        <p:nvPicPr>
          <p:cNvPr id="7" name="图片 6">
            <a:extLst>
              <a:ext uri="{FF2B5EF4-FFF2-40B4-BE49-F238E27FC236}">
                <a16:creationId xmlns:a16="http://schemas.microsoft.com/office/drawing/2014/main" id="{7552B6C7-B0C0-4BE9-BC78-7FA1EC51A0DA}"/>
              </a:ext>
            </a:extLst>
          </p:cNvPr>
          <p:cNvPicPr>
            <a:picLocks noChangeAspect="1"/>
          </p:cNvPicPr>
          <p:nvPr/>
        </p:nvPicPr>
        <p:blipFill>
          <a:blip r:embed="rId2"/>
          <a:stretch>
            <a:fillRect/>
          </a:stretch>
        </p:blipFill>
        <p:spPr>
          <a:xfrm>
            <a:off x="1326832" y="1547812"/>
            <a:ext cx="6232208" cy="4289108"/>
          </a:xfrm>
          <a:prstGeom prst="rect">
            <a:avLst/>
          </a:prstGeom>
        </p:spPr>
      </p:pic>
    </p:spTree>
    <p:extLst>
      <p:ext uri="{BB962C8B-B14F-4D97-AF65-F5344CB8AC3E}">
        <p14:creationId xmlns:p14="http://schemas.microsoft.com/office/powerpoint/2010/main" val="3502876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ED6C1F-B6DF-4CBD-A3FE-4B677E169903}"/>
              </a:ext>
            </a:extLst>
          </p:cNvPr>
          <p:cNvSpPr>
            <a:spLocks noGrp="1"/>
          </p:cNvSpPr>
          <p:nvPr>
            <p:ph idx="1"/>
          </p:nvPr>
        </p:nvSpPr>
        <p:spPr/>
        <p:txBody>
          <a:bodyPr/>
          <a:lstStyle/>
          <a:p>
            <a:r>
              <a:rPr lang="zh-CN" altLang="en-US" b="0" dirty="0"/>
              <a:t>结构简单，但健壮性差，易被摧毁</a:t>
            </a:r>
          </a:p>
        </p:txBody>
      </p:sp>
      <p:sp>
        <p:nvSpPr>
          <p:cNvPr id="3" name="标题 2">
            <a:extLst>
              <a:ext uri="{FF2B5EF4-FFF2-40B4-BE49-F238E27FC236}">
                <a16:creationId xmlns:a16="http://schemas.microsoft.com/office/drawing/2014/main" id="{DD040E2D-63D8-4661-8F5C-1FE3526D50A8}"/>
              </a:ext>
            </a:extLst>
          </p:cNvPr>
          <p:cNvSpPr>
            <a:spLocks noGrp="1"/>
          </p:cNvSpPr>
          <p:nvPr>
            <p:ph type="title"/>
          </p:nvPr>
        </p:nvSpPr>
        <p:spPr/>
        <p:txBody>
          <a:bodyPr/>
          <a:lstStyle/>
          <a:p>
            <a:r>
              <a:rPr lang="zh-CN" altLang="en-US" dirty="0"/>
              <a:t>基于</a:t>
            </a:r>
            <a:r>
              <a:rPr lang="en-US" altLang="zh-CN" dirty="0"/>
              <a:t>IRC</a:t>
            </a:r>
            <a:r>
              <a:rPr lang="zh-CN" altLang="en-US" dirty="0"/>
              <a:t>的僵尸网络</a:t>
            </a:r>
          </a:p>
        </p:txBody>
      </p:sp>
    </p:spTree>
    <p:extLst>
      <p:ext uri="{BB962C8B-B14F-4D97-AF65-F5344CB8AC3E}">
        <p14:creationId xmlns:p14="http://schemas.microsoft.com/office/powerpoint/2010/main" val="3354937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4A4B860-6C49-4232-8E6C-F04B4C0BC9D5}"/>
              </a:ext>
            </a:extLst>
          </p:cNvPr>
          <p:cNvSpPr>
            <a:spLocks noGrp="1"/>
          </p:cNvSpPr>
          <p:nvPr>
            <p:ph type="title"/>
          </p:nvPr>
        </p:nvSpPr>
        <p:spPr/>
        <p:txBody>
          <a:bodyPr/>
          <a:lstStyle/>
          <a:p>
            <a:r>
              <a:rPr lang="zh-CN" altLang="en-US" dirty="0"/>
              <a:t>基于</a:t>
            </a:r>
            <a:r>
              <a:rPr lang="en-US" altLang="zh-CN" dirty="0"/>
              <a:t>P2P</a:t>
            </a:r>
            <a:r>
              <a:rPr lang="zh-CN" altLang="en-US" dirty="0"/>
              <a:t>的僵尸网络</a:t>
            </a:r>
          </a:p>
        </p:txBody>
      </p:sp>
      <p:pic>
        <p:nvPicPr>
          <p:cNvPr id="5" name="图片 4">
            <a:extLst>
              <a:ext uri="{FF2B5EF4-FFF2-40B4-BE49-F238E27FC236}">
                <a16:creationId xmlns:a16="http://schemas.microsoft.com/office/drawing/2014/main" id="{5DA01B6D-A018-4FBE-9125-6B48E603851A}"/>
              </a:ext>
            </a:extLst>
          </p:cNvPr>
          <p:cNvPicPr>
            <a:picLocks noChangeAspect="1"/>
          </p:cNvPicPr>
          <p:nvPr/>
        </p:nvPicPr>
        <p:blipFill>
          <a:blip r:embed="rId2"/>
          <a:stretch>
            <a:fillRect/>
          </a:stretch>
        </p:blipFill>
        <p:spPr>
          <a:xfrm>
            <a:off x="1150938" y="1746884"/>
            <a:ext cx="6573203" cy="3968115"/>
          </a:xfrm>
          <a:prstGeom prst="rect">
            <a:avLst/>
          </a:prstGeom>
        </p:spPr>
      </p:pic>
    </p:spTree>
    <p:extLst>
      <p:ext uri="{BB962C8B-B14F-4D97-AF65-F5344CB8AC3E}">
        <p14:creationId xmlns:p14="http://schemas.microsoft.com/office/powerpoint/2010/main" val="4278728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68D323-06A5-48A3-93FA-0F4187E10EB5}"/>
              </a:ext>
            </a:extLst>
          </p:cNvPr>
          <p:cNvSpPr>
            <a:spLocks noGrp="1"/>
          </p:cNvSpPr>
          <p:nvPr>
            <p:ph idx="1"/>
          </p:nvPr>
        </p:nvSpPr>
        <p:spPr/>
        <p:txBody>
          <a:bodyPr/>
          <a:lstStyle/>
          <a:p>
            <a:pPr>
              <a:lnSpc>
                <a:spcPct val="150000"/>
              </a:lnSpc>
              <a:spcBef>
                <a:spcPts val="0"/>
              </a:spcBef>
            </a:pPr>
            <a:r>
              <a:rPr lang="zh-CN" altLang="en-US" b="0" dirty="0"/>
              <a:t>当前主流的僵尸网络结构</a:t>
            </a:r>
            <a:endParaRPr lang="en-US" altLang="zh-CN" b="0" dirty="0"/>
          </a:p>
          <a:p>
            <a:pPr lvl="1">
              <a:lnSpc>
                <a:spcPct val="150000"/>
              </a:lnSpc>
              <a:spcBef>
                <a:spcPts val="0"/>
              </a:spcBef>
            </a:pPr>
            <a:r>
              <a:rPr lang="zh-CN" altLang="zh-CN" b="0" dirty="0"/>
              <a:t>根据中国互联网应急响应中心（</a:t>
            </a:r>
            <a:r>
              <a:rPr lang="en-US" altLang="zh-CN" b="0" dirty="0"/>
              <a:t>CNCERT</a:t>
            </a:r>
            <a:r>
              <a:rPr lang="zh-CN" altLang="zh-CN" b="0" dirty="0"/>
              <a:t>）联合绿盟科技发布的“</a:t>
            </a:r>
            <a:r>
              <a:rPr lang="en-US" altLang="zh-CN" b="0" dirty="0"/>
              <a:t>2020 BOTNET</a:t>
            </a:r>
            <a:r>
              <a:rPr lang="zh-CN" altLang="zh-CN" b="0" dirty="0"/>
              <a:t>趋势报告”，在控制协议方面，僵尸网络家族加速向</a:t>
            </a:r>
            <a:r>
              <a:rPr lang="en-US" altLang="zh-CN" b="0" dirty="0"/>
              <a:t>P2P </a:t>
            </a:r>
            <a:r>
              <a:rPr lang="zh-CN" altLang="zh-CN" b="0" dirty="0"/>
              <a:t>控制结构转变</a:t>
            </a:r>
            <a:endParaRPr lang="zh-CN" altLang="en-US" b="0" dirty="0"/>
          </a:p>
        </p:txBody>
      </p:sp>
      <p:sp>
        <p:nvSpPr>
          <p:cNvPr id="3" name="标题 2">
            <a:extLst>
              <a:ext uri="{FF2B5EF4-FFF2-40B4-BE49-F238E27FC236}">
                <a16:creationId xmlns:a16="http://schemas.microsoft.com/office/drawing/2014/main" id="{78D94271-B2B7-4841-8402-49A51C3D247A}"/>
              </a:ext>
            </a:extLst>
          </p:cNvPr>
          <p:cNvSpPr>
            <a:spLocks noGrp="1"/>
          </p:cNvSpPr>
          <p:nvPr>
            <p:ph type="title"/>
          </p:nvPr>
        </p:nvSpPr>
        <p:spPr/>
        <p:txBody>
          <a:bodyPr/>
          <a:lstStyle/>
          <a:p>
            <a:r>
              <a:rPr lang="zh-CN" altLang="en-US" dirty="0"/>
              <a:t>基于</a:t>
            </a:r>
            <a:r>
              <a:rPr lang="en-US" altLang="zh-CN" dirty="0"/>
              <a:t>P2P</a:t>
            </a:r>
            <a:r>
              <a:rPr lang="zh-CN" altLang="en-US" dirty="0"/>
              <a:t>的僵尸网络</a:t>
            </a:r>
          </a:p>
        </p:txBody>
      </p:sp>
    </p:spTree>
    <p:extLst>
      <p:ext uri="{BB962C8B-B14F-4D97-AF65-F5344CB8AC3E}">
        <p14:creationId xmlns:p14="http://schemas.microsoft.com/office/powerpoint/2010/main" val="3729449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内容提纲</a:t>
            </a:r>
            <a:endParaRPr lang="en-US" altLang="zh-CN">
              <a:solidFill>
                <a:schemeClr val="accent1"/>
              </a:solidFill>
            </a:endParaRP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sp>
        <p:nvSpPr>
          <p:cNvPr id="64554" name="Line 42"/>
          <p:cNvSpPr>
            <a:spLocks noChangeShapeType="1"/>
          </p:cNvSpPr>
          <p:nvPr/>
        </p:nvSpPr>
        <p:spPr bwMode="gray">
          <a:xfrm>
            <a:off x="1254125" y="3018473"/>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5" name="Rectangle 43"/>
          <p:cNvSpPr>
            <a:spLocks noChangeArrowheads="1"/>
          </p:cNvSpPr>
          <p:nvPr/>
        </p:nvSpPr>
        <p:spPr bwMode="gray">
          <a:xfrm rot="3419336">
            <a:off x="981074" y="2442211"/>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57" name="Text Box 45"/>
          <p:cNvSpPr txBox="1">
            <a:spLocks noChangeArrowheads="1"/>
          </p:cNvSpPr>
          <p:nvPr/>
        </p:nvSpPr>
        <p:spPr bwMode="gray">
          <a:xfrm>
            <a:off x="1058862" y="247396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69" name="Rectangle 57"/>
          <p:cNvSpPr>
            <a:spLocks noChangeArrowheads="1"/>
          </p:cNvSpPr>
          <p:nvPr/>
        </p:nvSpPr>
        <p:spPr bwMode="gray">
          <a:xfrm rot="3419336">
            <a:off x="974724" y="341407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70" name="Text Box 58"/>
          <p:cNvSpPr txBox="1">
            <a:spLocks noChangeArrowheads="1"/>
          </p:cNvSpPr>
          <p:nvPr/>
        </p:nvSpPr>
        <p:spPr bwMode="gray">
          <a:xfrm>
            <a:off x="1790700" y="2366010"/>
            <a:ext cx="5497512" cy="584775"/>
          </a:xfrm>
          <a:prstGeom prst="rect">
            <a:avLst/>
          </a:prstGeom>
          <a:noFill/>
          <a:ln w="9525" algn="ctr">
            <a:noFill/>
            <a:miter lim="800000"/>
            <a:headEnd/>
            <a:tailEnd/>
          </a:ln>
          <a:effectLst/>
        </p:spPr>
        <p:txBody>
          <a:bodyPr>
            <a:spAutoFit/>
          </a:bodyPr>
          <a:lstStyle/>
          <a:p>
            <a:pPr eaLnBrk="0" hangingPunct="0"/>
            <a:r>
              <a:rPr lang="zh-CN" altLang="en-US" sz="3200" b="1" dirty="0">
                <a:solidFill>
                  <a:srgbClr val="000000"/>
                </a:solidFill>
                <a:ea typeface="黑体" pitchFamily="49" charset="-122"/>
              </a:rPr>
              <a:t>剧毒包型拒绝服务攻击</a:t>
            </a:r>
          </a:p>
        </p:txBody>
      </p:sp>
      <p:sp>
        <p:nvSpPr>
          <p:cNvPr id="64571" name="Text Box 59"/>
          <p:cNvSpPr txBox="1">
            <a:spLocks noChangeArrowheads="1"/>
          </p:cNvSpPr>
          <p:nvPr/>
        </p:nvSpPr>
        <p:spPr bwMode="gray">
          <a:xfrm>
            <a:off x="1052512" y="344582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64587" name="Line 75"/>
          <p:cNvSpPr>
            <a:spLocks noChangeShapeType="1"/>
          </p:cNvSpPr>
          <p:nvPr/>
        </p:nvSpPr>
        <p:spPr bwMode="gray">
          <a:xfrm>
            <a:off x="1254125" y="399986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83" name="Rectangle 71"/>
          <p:cNvSpPr>
            <a:spLocks noChangeArrowheads="1"/>
          </p:cNvSpPr>
          <p:nvPr/>
        </p:nvSpPr>
        <p:spPr bwMode="gray">
          <a:xfrm rot="3419336">
            <a:off x="979487" y="4475798"/>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84" name="Text Box 72"/>
          <p:cNvSpPr txBox="1">
            <a:spLocks noChangeArrowheads="1"/>
          </p:cNvSpPr>
          <p:nvPr/>
        </p:nvSpPr>
        <p:spPr bwMode="gray">
          <a:xfrm>
            <a:off x="1782763" y="3345815"/>
            <a:ext cx="5645150" cy="579438"/>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风暴型拒绝服务攻击</a:t>
            </a:r>
          </a:p>
        </p:txBody>
      </p:sp>
      <p:sp>
        <p:nvSpPr>
          <p:cNvPr id="64585" name="Text Box 73"/>
          <p:cNvSpPr txBox="1">
            <a:spLocks noChangeArrowheads="1"/>
          </p:cNvSpPr>
          <p:nvPr/>
        </p:nvSpPr>
        <p:spPr bwMode="gray">
          <a:xfrm>
            <a:off x="1033462" y="451707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64588" name="Line 76"/>
          <p:cNvSpPr>
            <a:spLocks noChangeShapeType="1"/>
          </p:cNvSpPr>
          <p:nvPr/>
        </p:nvSpPr>
        <p:spPr bwMode="gray">
          <a:xfrm>
            <a:off x="1254125" y="50615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0" name="Rectangle 38"/>
          <p:cNvSpPr>
            <a:spLocks noChangeArrowheads="1"/>
          </p:cNvSpPr>
          <p:nvPr/>
        </p:nvSpPr>
        <p:spPr bwMode="gray">
          <a:xfrm rot="3419336">
            <a:off x="981074" y="1456691"/>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51" name="Text Box 39"/>
          <p:cNvSpPr txBox="1">
            <a:spLocks noChangeArrowheads="1"/>
          </p:cNvSpPr>
          <p:nvPr/>
        </p:nvSpPr>
        <p:spPr bwMode="gray">
          <a:xfrm>
            <a:off x="1787525" y="1420178"/>
            <a:ext cx="5726112" cy="579437"/>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拒绝服务攻击概述</a:t>
            </a:r>
          </a:p>
        </p:txBody>
      </p:sp>
      <p:sp>
        <p:nvSpPr>
          <p:cNvPr id="64552" name="Text Box 40"/>
          <p:cNvSpPr txBox="1">
            <a:spLocks noChangeArrowheads="1"/>
          </p:cNvSpPr>
          <p:nvPr/>
        </p:nvSpPr>
        <p:spPr bwMode="gray">
          <a:xfrm>
            <a:off x="1058862" y="148844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64589" name="Line 77"/>
          <p:cNvSpPr>
            <a:spLocks noChangeShapeType="1"/>
          </p:cNvSpPr>
          <p:nvPr/>
        </p:nvSpPr>
        <p:spPr bwMode="gray">
          <a:xfrm>
            <a:off x="1254125" y="2048828"/>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600" name="Text Box 88"/>
          <p:cNvSpPr txBox="1">
            <a:spLocks noChangeArrowheads="1"/>
          </p:cNvSpPr>
          <p:nvPr/>
        </p:nvSpPr>
        <p:spPr bwMode="gray">
          <a:xfrm>
            <a:off x="1778001" y="4393248"/>
            <a:ext cx="5611812" cy="584775"/>
          </a:xfrm>
          <a:prstGeom prst="rect">
            <a:avLst/>
          </a:prstGeom>
          <a:solidFill>
            <a:srgbClr val="FFC000"/>
          </a:solid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拒绝服务攻击的作用</a:t>
            </a:r>
          </a:p>
        </p:txBody>
      </p:sp>
      <p:sp>
        <p:nvSpPr>
          <p:cNvPr id="20" name="Rectangle 57">
            <a:extLst>
              <a:ext uri="{FF2B5EF4-FFF2-40B4-BE49-F238E27FC236}">
                <a16:creationId xmlns:a16="http://schemas.microsoft.com/office/drawing/2014/main" id="{DBA52058-8918-4FCC-BBD8-ED7C45807556}"/>
              </a:ext>
            </a:extLst>
          </p:cNvPr>
          <p:cNvSpPr>
            <a:spLocks noChangeArrowheads="1"/>
          </p:cNvSpPr>
          <p:nvPr/>
        </p:nvSpPr>
        <p:spPr bwMode="gray">
          <a:xfrm rot="3419336">
            <a:off x="987423" y="542229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1" name="Text Box 59">
            <a:extLst>
              <a:ext uri="{FF2B5EF4-FFF2-40B4-BE49-F238E27FC236}">
                <a16:creationId xmlns:a16="http://schemas.microsoft.com/office/drawing/2014/main" id="{668F169F-7350-4551-8969-BD49D98E9409}"/>
              </a:ext>
            </a:extLst>
          </p:cNvPr>
          <p:cNvSpPr txBox="1">
            <a:spLocks noChangeArrowheads="1"/>
          </p:cNvSpPr>
          <p:nvPr/>
        </p:nvSpPr>
        <p:spPr bwMode="gray">
          <a:xfrm>
            <a:off x="1052101" y="5454048"/>
            <a:ext cx="380232"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
        <p:nvSpPr>
          <p:cNvPr id="22" name="Line 75">
            <a:extLst>
              <a:ext uri="{FF2B5EF4-FFF2-40B4-BE49-F238E27FC236}">
                <a16:creationId xmlns:a16="http://schemas.microsoft.com/office/drawing/2014/main" id="{CA49D09C-7B98-4102-BF35-4406CA60A50E}"/>
              </a:ext>
            </a:extLst>
          </p:cNvPr>
          <p:cNvSpPr>
            <a:spLocks noChangeShapeType="1"/>
          </p:cNvSpPr>
          <p:nvPr/>
        </p:nvSpPr>
        <p:spPr bwMode="gray">
          <a:xfrm>
            <a:off x="1266824" y="60080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4" name="Text Box 88">
            <a:extLst>
              <a:ext uri="{FF2B5EF4-FFF2-40B4-BE49-F238E27FC236}">
                <a16:creationId xmlns:a16="http://schemas.microsoft.com/office/drawing/2014/main" id="{73942D2C-2C17-47C7-8454-95F4EEDCB2CC}"/>
              </a:ext>
            </a:extLst>
          </p:cNvPr>
          <p:cNvSpPr txBox="1">
            <a:spLocks noChangeArrowheads="1"/>
          </p:cNvSpPr>
          <p:nvPr/>
        </p:nvSpPr>
        <p:spPr bwMode="gray">
          <a:xfrm>
            <a:off x="1844675" y="5315075"/>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拒绝服务攻击检测及响应技术</a:t>
            </a:r>
          </a:p>
        </p:txBody>
      </p:sp>
    </p:spTree>
    <p:extLst>
      <p:ext uri="{BB962C8B-B14F-4D97-AF65-F5344CB8AC3E}">
        <p14:creationId xmlns:p14="http://schemas.microsoft.com/office/powerpoint/2010/main" val="288631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2813" y="277813"/>
            <a:ext cx="7488237" cy="792162"/>
          </a:xfrm>
        </p:spPr>
        <p:txBody>
          <a:bodyPr/>
          <a:lstStyle/>
          <a:p>
            <a:r>
              <a:rPr lang="zh-CN" altLang="en-US" sz="3600" dirty="0"/>
              <a:t> </a:t>
            </a:r>
            <a:r>
              <a:rPr lang="zh-CN" altLang="en-US" sz="3600" dirty="0">
                <a:latin typeface="黑体" pitchFamily="2" charset="-122"/>
                <a:ea typeface="黑体" pitchFamily="2" charset="-122"/>
              </a:rPr>
              <a:t>（四）动机</a:t>
            </a:r>
            <a:endParaRPr lang="en-US" altLang="zh-CN" sz="3600" dirty="0">
              <a:latin typeface="黑体" pitchFamily="2" charset="-122"/>
              <a:ea typeface="黑体" pitchFamily="2" charset="-122"/>
            </a:endParaRPr>
          </a:p>
        </p:txBody>
      </p:sp>
      <p:sp>
        <p:nvSpPr>
          <p:cNvPr id="405507"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a:effectLst/>
        </p:spPr>
        <p:txBody>
          <a:bodyPr wrap="none" anchor="ctr"/>
          <a:lstStyle/>
          <a:p>
            <a:endParaRPr lang="zh-CN" altLang="en-US"/>
          </a:p>
        </p:txBody>
      </p:sp>
      <p:sp>
        <p:nvSpPr>
          <p:cNvPr id="405508" name="Rectangle 4"/>
          <p:cNvSpPr>
            <a:spLocks noGrp="1" noChangeArrowheads="1"/>
          </p:cNvSpPr>
          <p:nvPr>
            <p:ph type="body" idx="1"/>
          </p:nvPr>
        </p:nvSpPr>
        <p:spPr>
          <a:xfrm>
            <a:off x="606425" y="1384300"/>
            <a:ext cx="8229600" cy="4540250"/>
          </a:xfrm>
          <a:noFill/>
          <a:ln/>
        </p:spPr>
        <p:txBody>
          <a:bodyPr/>
          <a:lstStyle/>
          <a:p>
            <a:pPr>
              <a:lnSpc>
                <a:spcPts val="3900"/>
              </a:lnSpc>
            </a:pPr>
            <a:r>
              <a:rPr lang="zh-CN" altLang="en-US" dirty="0"/>
              <a:t> </a:t>
            </a:r>
            <a:r>
              <a:rPr lang="zh-CN" altLang="en-US" dirty="0">
                <a:solidFill>
                  <a:srgbClr val="FF3300"/>
                </a:solidFill>
              </a:rPr>
              <a:t>讨论：</a:t>
            </a:r>
            <a:r>
              <a:rPr lang="zh-CN" altLang="en-US" dirty="0"/>
              <a:t>根据</a:t>
            </a:r>
            <a:r>
              <a:rPr lang="en-US" altLang="zh-CN" dirty="0" err="1"/>
              <a:t>DDoS</a:t>
            </a:r>
            <a:r>
              <a:rPr lang="zh-CN" altLang="en-US" dirty="0"/>
              <a:t>的特点，它的攻击对象最有可能是什么？</a:t>
            </a:r>
          </a:p>
        </p:txBody>
      </p:sp>
      <p:pic>
        <p:nvPicPr>
          <p:cNvPr id="6" name="Picture 2"/>
          <p:cNvPicPr>
            <a:picLocks noChangeAspect="1" noChangeArrowheads="1"/>
          </p:cNvPicPr>
          <p:nvPr/>
        </p:nvPicPr>
        <p:blipFill>
          <a:blip r:embed="rId3" cstate="print"/>
          <a:srcRect/>
          <a:stretch>
            <a:fillRect/>
          </a:stretch>
        </p:blipFill>
        <p:spPr bwMode="auto">
          <a:xfrm>
            <a:off x="1419225" y="2476500"/>
            <a:ext cx="6076949" cy="375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05508">
                                            <p:txEl>
                                              <p:pRg st="0" end="0"/>
                                            </p:txEl>
                                          </p:spTgt>
                                        </p:tgtEl>
                                        <p:attrNameLst>
                                          <p:attrName>style.visibility</p:attrName>
                                        </p:attrNameLst>
                                      </p:cBhvr>
                                      <p:to>
                                        <p:strVal val="visible"/>
                                      </p:to>
                                    </p:set>
                                    <p:anim calcmode="lin" valueType="num">
                                      <p:cBhvr>
                                        <p:cTn id="7" dur="1000" fill="hold"/>
                                        <p:tgtEl>
                                          <p:spTgt spid="40550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0550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0550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7F1AB5-9604-4AC1-8297-4E881563A71B}"/>
              </a:ext>
            </a:extLst>
          </p:cNvPr>
          <p:cNvSpPr>
            <a:spLocks noGrp="1"/>
          </p:cNvSpPr>
          <p:nvPr>
            <p:ph idx="1"/>
          </p:nvPr>
        </p:nvSpPr>
        <p:spPr>
          <a:xfrm>
            <a:off x="685800" y="1310322"/>
            <a:ext cx="7772400" cy="5181917"/>
          </a:xfrm>
        </p:spPr>
        <p:txBody>
          <a:bodyPr/>
          <a:lstStyle/>
          <a:p>
            <a:pPr>
              <a:lnSpc>
                <a:spcPct val="150000"/>
              </a:lnSpc>
              <a:spcBef>
                <a:spcPts val="0"/>
              </a:spcBef>
            </a:pPr>
            <a:r>
              <a:rPr lang="zh-CN" altLang="en-US" b="0" dirty="0"/>
              <a:t>首要作用：瘫痪目标</a:t>
            </a:r>
            <a:endParaRPr lang="en-US" altLang="zh-CN" b="0" dirty="0"/>
          </a:p>
          <a:p>
            <a:pPr>
              <a:lnSpc>
                <a:spcPct val="150000"/>
              </a:lnSpc>
              <a:spcBef>
                <a:spcPts val="0"/>
              </a:spcBef>
            </a:pPr>
            <a:r>
              <a:rPr lang="zh-CN" altLang="en-US" b="0" dirty="0"/>
              <a:t>其它作用呢？</a:t>
            </a:r>
            <a:endParaRPr lang="en-US" altLang="zh-CN" b="0" dirty="0"/>
          </a:p>
          <a:p>
            <a:pPr lvl="1">
              <a:lnSpc>
                <a:spcPct val="150000"/>
              </a:lnSpc>
              <a:spcBef>
                <a:spcPts val="0"/>
              </a:spcBef>
            </a:pPr>
            <a:r>
              <a:rPr lang="en-US" altLang="zh-CN" b="0" dirty="0"/>
              <a:t>SYN Flood</a:t>
            </a:r>
            <a:r>
              <a:rPr lang="zh-CN" altLang="en-US" b="0" dirty="0"/>
              <a:t>攻击可以用于</a:t>
            </a:r>
            <a:r>
              <a:rPr lang="en-US" altLang="zh-CN" b="0" dirty="0"/>
              <a:t>IP</a:t>
            </a:r>
            <a:r>
              <a:rPr lang="zh-CN" altLang="en-US" b="0" dirty="0"/>
              <a:t>劫持、</a:t>
            </a:r>
            <a:r>
              <a:rPr lang="en-US" altLang="zh-CN" b="0" dirty="0"/>
              <a:t>IP</a:t>
            </a:r>
            <a:r>
              <a:rPr lang="zh-CN" altLang="en-US" b="0" dirty="0"/>
              <a:t>欺骗等</a:t>
            </a:r>
            <a:endParaRPr lang="en-US" altLang="zh-CN" b="0" dirty="0"/>
          </a:p>
          <a:p>
            <a:pPr lvl="1">
              <a:lnSpc>
                <a:spcPct val="150000"/>
              </a:lnSpc>
              <a:spcBef>
                <a:spcPts val="0"/>
              </a:spcBef>
            </a:pPr>
            <a:r>
              <a:rPr lang="zh-CN" altLang="en-US" b="0" dirty="0"/>
              <a:t>使某些安全设备（如防火墙）失效</a:t>
            </a:r>
            <a:endParaRPr lang="en-US" altLang="zh-CN" b="0" dirty="0"/>
          </a:p>
          <a:p>
            <a:pPr lvl="1">
              <a:lnSpc>
                <a:spcPct val="150000"/>
              </a:lnSpc>
              <a:spcBef>
                <a:spcPts val="0"/>
              </a:spcBef>
            </a:pPr>
            <a:r>
              <a:rPr lang="zh-CN" altLang="en-US" b="0" dirty="0"/>
              <a:t>重启系统，使漏洞利用、更改的配置生效、提升权限</a:t>
            </a:r>
            <a:endParaRPr lang="en-US" altLang="zh-CN" b="0" dirty="0"/>
          </a:p>
          <a:p>
            <a:pPr lvl="1">
              <a:lnSpc>
                <a:spcPct val="150000"/>
              </a:lnSpc>
              <a:spcBef>
                <a:spcPts val="0"/>
              </a:spcBef>
            </a:pPr>
            <a:r>
              <a:rPr lang="zh-CN" altLang="en-US" b="0" dirty="0"/>
              <a:t>瘫痪目标后，假冒目标（如</a:t>
            </a:r>
            <a:r>
              <a:rPr lang="en-US" altLang="zh-CN" b="0" dirty="0"/>
              <a:t>DNS)</a:t>
            </a:r>
          </a:p>
          <a:p>
            <a:pPr>
              <a:lnSpc>
                <a:spcPct val="150000"/>
              </a:lnSpc>
              <a:spcBef>
                <a:spcPts val="0"/>
              </a:spcBef>
            </a:pPr>
            <a:endParaRPr lang="zh-CN" altLang="en-US" b="0" dirty="0"/>
          </a:p>
        </p:txBody>
      </p:sp>
      <p:sp>
        <p:nvSpPr>
          <p:cNvPr id="3" name="标题 2">
            <a:extLst>
              <a:ext uri="{FF2B5EF4-FFF2-40B4-BE49-F238E27FC236}">
                <a16:creationId xmlns:a16="http://schemas.microsoft.com/office/drawing/2014/main" id="{360C9EC8-82D6-4F6F-A22C-4B2B3447A637}"/>
              </a:ext>
            </a:extLst>
          </p:cNvPr>
          <p:cNvSpPr>
            <a:spLocks noGrp="1"/>
          </p:cNvSpPr>
          <p:nvPr>
            <p:ph type="title"/>
          </p:nvPr>
        </p:nvSpPr>
        <p:spPr/>
        <p:txBody>
          <a:bodyPr/>
          <a:lstStyle/>
          <a:p>
            <a:r>
              <a:rPr lang="zh-CN" altLang="en-US" dirty="0"/>
              <a:t>拒绝服务攻击的作用</a:t>
            </a:r>
          </a:p>
        </p:txBody>
      </p:sp>
    </p:spTree>
    <p:extLst>
      <p:ext uri="{BB962C8B-B14F-4D97-AF65-F5344CB8AC3E}">
        <p14:creationId xmlns:p14="http://schemas.microsoft.com/office/powerpoint/2010/main" val="426916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内容提纲</a:t>
            </a:r>
            <a:endParaRPr lang="en-US" altLang="zh-CN">
              <a:solidFill>
                <a:schemeClr val="accent1"/>
              </a:solidFill>
            </a:endParaRP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sp>
        <p:nvSpPr>
          <p:cNvPr id="64554" name="Line 42"/>
          <p:cNvSpPr>
            <a:spLocks noChangeShapeType="1"/>
          </p:cNvSpPr>
          <p:nvPr/>
        </p:nvSpPr>
        <p:spPr bwMode="gray">
          <a:xfrm>
            <a:off x="1254125" y="3018473"/>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5" name="Rectangle 43"/>
          <p:cNvSpPr>
            <a:spLocks noChangeArrowheads="1"/>
          </p:cNvSpPr>
          <p:nvPr/>
        </p:nvSpPr>
        <p:spPr bwMode="gray">
          <a:xfrm rot="3419336">
            <a:off x="981074" y="2442211"/>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57" name="Text Box 45"/>
          <p:cNvSpPr txBox="1">
            <a:spLocks noChangeArrowheads="1"/>
          </p:cNvSpPr>
          <p:nvPr/>
        </p:nvSpPr>
        <p:spPr bwMode="gray">
          <a:xfrm>
            <a:off x="1058862" y="247396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69" name="Rectangle 57"/>
          <p:cNvSpPr>
            <a:spLocks noChangeArrowheads="1"/>
          </p:cNvSpPr>
          <p:nvPr/>
        </p:nvSpPr>
        <p:spPr bwMode="gray">
          <a:xfrm rot="3419336">
            <a:off x="974724" y="341407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70" name="Text Box 58"/>
          <p:cNvSpPr txBox="1">
            <a:spLocks noChangeArrowheads="1"/>
          </p:cNvSpPr>
          <p:nvPr/>
        </p:nvSpPr>
        <p:spPr bwMode="gray">
          <a:xfrm>
            <a:off x="1790700" y="2366010"/>
            <a:ext cx="5497512" cy="584775"/>
          </a:xfrm>
          <a:prstGeom prst="rect">
            <a:avLst/>
          </a:prstGeom>
          <a:noFill/>
          <a:ln w="9525" algn="ctr">
            <a:noFill/>
            <a:miter lim="800000"/>
            <a:headEnd/>
            <a:tailEnd/>
          </a:ln>
          <a:effectLst/>
        </p:spPr>
        <p:txBody>
          <a:bodyPr>
            <a:spAutoFit/>
          </a:bodyPr>
          <a:lstStyle/>
          <a:p>
            <a:pPr eaLnBrk="0" hangingPunct="0"/>
            <a:r>
              <a:rPr lang="zh-CN" altLang="en-US" sz="3200" b="1" dirty="0">
                <a:solidFill>
                  <a:srgbClr val="000000"/>
                </a:solidFill>
                <a:ea typeface="黑体" pitchFamily="49" charset="-122"/>
              </a:rPr>
              <a:t>剧毒包型拒绝服务攻击</a:t>
            </a:r>
          </a:p>
        </p:txBody>
      </p:sp>
      <p:sp>
        <p:nvSpPr>
          <p:cNvPr id="64571" name="Text Box 59"/>
          <p:cNvSpPr txBox="1">
            <a:spLocks noChangeArrowheads="1"/>
          </p:cNvSpPr>
          <p:nvPr/>
        </p:nvSpPr>
        <p:spPr bwMode="gray">
          <a:xfrm>
            <a:off x="1052512" y="344582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
        <p:nvSpPr>
          <p:cNvPr id="64587" name="Line 75"/>
          <p:cNvSpPr>
            <a:spLocks noChangeShapeType="1"/>
          </p:cNvSpPr>
          <p:nvPr/>
        </p:nvSpPr>
        <p:spPr bwMode="gray">
          <a:xfrm>
            <a:off x="1254125" y="399986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83" name="Rectangle 71"/>
          <p:cNvSpPr>
            <a:spLocks noChangeArrowheads="1"/>
          </p:cNvSpPr>
          <p:nvPr/>
        </p:nvSpPr>
        <p:spPr bwMode="gray">
          <a:xfrm rot="3419336">
            <a:off x="979487" y="4475798"/>
            <a:ext cx="479425" cy="520700"/>
          </a:xfrm>
          <a:prstGeom prst="rect">
            <a:avLst/>
          </a:prstGeom>
          <a:solidFill>
            <a:srgbClr val="9369E7"/>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64584" name="Text Box 72"/>
          <p:cNvSpPr txBox="1">
            <a:spLocks noChangeArrowheads="1"/>
          </p:cNvSpPr>
          <p:nvPr/>
        </p:nvSpPr>
        <p:spPr bwMode="gray">
          <a:xfrm>
            <a:off x="1782763" y="3345815"/>
            <a:ext cx="5645150" cy="579438"/>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风暴型拒绝服务攻击</a:t>
            </a:r>
          </a:p>
        </p:txBody>
      </p:sp>
      <p:sp>
        <p:nvSpPr>
          <p:cNvPr id="64585" name="Text Box 73"/>
          <p:cNvSpPr txBox="1">
            <a:spLocks noChangeArrowheads="1"/>
          </p:cNvSpPr>
          <p:nvPr/>
        </p:nvSpPr>
        <p:spPr bwMode="gray">
          <a:xfrm>
            <a:off x="1033462" y="4517073"/>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64588" name="Line 76"/>
          <p:cNvSpPr>
            <a:spLocks noChangeShapeType="1"/>
          </p:cNvSpPr>
          <p:nvPr/>
        </p:nvSpPr>
        <p:spPr bwMode="gray">
          <a:xfrm>
            <a:off x="1254125" y="50615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550" name="Rectangle 38"/>
          <p:cNvSpPr>
            <a:spLocks noChangeArrowheads="1"/>
          </p:cNvSpPr>
          <p:nvPr/>
        </p:nvSpPr>
        <p:spPr bwMode="gray">
          <a:xfrm rot="3419336">
            <a:off x="981074" y="1456691"/>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64551" name="Text Box 39"/>
          <p:cNvSpPr txBox="1">
            <a:spLocks noChangeArrowheads="1"/>
          </p:cNvSpPr>
          <p:nvPr/>
        </p:nvSpPr>
        <p:spPr bwMode="gray">
          <a:xfrm>
            <a:off x="1787525" y="1420178"/>
            <a:ext cx="5726112" cy="579437"/>
          </a:xfrm>
          <a:prstGeom prst="rect">
            <a:avLst/>
          </a:prstGeom>
          <a:noFill/>
          <a:ln w="9525" algn="ctr">
            <a:noFill/>
            <a:miter lim="800000"/>
            <a:headEnd/>
            <a:tailEnd/>
          </a:ln>
          <a:effectLst/>
        </p:spPr>
        <p:txBody>
          <a:bodyPr>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拒绝服务攻击概述</a:t>
            </a:r>
          </a:p>
        </p:txBody>
      </p:sp>
      <p:sp>
        <p:nvSpPr>
          <p:cNvPr id="64552" name="Text Box 40"/>
          <p:cNvSpPr txBox="1">
            <a:spLocks noChangeArrowheads="1"/>
          </p:cNvSpPr>
          <p:nvPr/>
        </p:nvSpPr>
        <p:spPr bwMode="gray">
          <a:xfrm>
            <a:off x="1058862" y="148844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64589" name="Line 77"/>
          <p:cNvSpPr>
            <a:spLocks noChangeShapeType="1"/>
          </p:cNvSpPr>
          <p:nvPr/>
        </p:nvSpPr>
        <p:spPr bwMode="gray">
          <a:xfrm>
            <a:off x="1254125" y="2048828"/>
            <a:ext cx="6167437" cy="7937"/>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64600" name="Text Box 88"/>
          <p:cNvSpPr txBox="1">
            <a:spLocks noChangeArrowheads="1"/>
          </p:cNvSpPr>
          <p:nvPr/>
        </p:nvSpPr>
        <p:spPr bwMode="gray">
          <a:xfrm>
            <a:off x="1778001" y="4393248"/>
            <a:ext cx="5611812" cy="584775"/>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拒绝服务攻击的作用</a:t>
            </a:r>
          </a:p>
        </p:txBody>
      </p:sp>
      <p:sp>
        <p:nvSpPr>
          <p:cNvPr id="20" name="Rectangle 57">
            <a:extLst>
              <a:ext uri="{FF2B5EF4-FFF2-40B4-BE49-F238E27FC236}">
                <a16:creationId xmlns:a16="http://schemas.microsoft.com/office/drawing/2014/main" id="{DBA52058-8918-4FCC-BBD8-ED7C45807556}"/>
              </a:ext>
            </a:extLst>
          </p:cNvPr>
          <p:cNvSpPr>
            <a:spLocks noChangeArrowheads="1"/>
          </p:cNvSpPr>
          <p:nvPr/>
        </p:nvSpPr>
        <p:spPr bwMode="gray">
          <a:xfrm rot="3419336">
            <a:off x="987423" y="5422298"/>
            <a:ext cx="479425" cy="520700"/>
          </a:xfrm>
          <a:prstGeom prst="rect">
            <a:avLst/>
          </a:prstGeom>
          <a:solidFill>
            <a:srgbClr val="66990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21" name="Text Box 59">
            <a:extLst>
              <a:ext uri="{FF2B5EF4-FFF2-40B4-BE49-F238E27FC236}">
                <a16:creationId xmlns:a16="http://schemas.microsoft.com/office/drawing/2014/main" id="{668F169F-7350-4551-8969-BD49D98E9409}"/>
              </a:ext>
            </a:extLst>
          </p:cNvPr>
          <p:cNvSpPr txBox="1">
            <a:spLocks noChangeArrowheads="1"/>
          </p:cNvSpPr>
          <p:nvPr/>
        </p:nvSpPr>
        <p:spPr bwMode="gray">
          <a:xfrm>
            <a:off x="1052101" y="5454048"/>
            <a:ext cx="380232" cy="461665"/>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
        <p:nvSpPr>
          <p:cNvPr id="22" name="Line 75">
            <a:extLst>
              <a:ext uri="{FF2B5EF4-FFF2-40B4-BE49-F238E27FC236}">
                <a16:creationId xmlns:a16="http://schemas.microsoft.com/office/drawing/2014/main" id="{CA49D09C-7B98-4102-BF35-4406CA60A50E}"/>
              </a:ext>
            </a:extLst>
          </p:cNvPr>
          <p:cNvSpPr>
            <a:spLocks noChangeShapeType="1"/>
          </p:cNvSpPr>
          <p:nvPr/>
        </p:nvSpPr>
        <p:spPr bwMode="gray">
          <a:xfrm>
            <a:off x="1266824" y="6008085"/>
            <a:ext cx="6167437" cy="7938"/>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4" name="Text Box 88">
            <a:extLst>
              <a:ext uri="{FF2B5EF4-FFF2-40B4-BE49-F238E27FC236}">
                <a16:creationId xmlns:a16="http://schemas.microsoft.com/office/drawing/2014/main" id="{73942D2C-2C17-47C7-8454-95F4EEDCB2CC}"/>
              </a:ext>
            </a:extLst>
          </p:cNvPr>
          <p:cNvSpPr txBox="1">
            <a:spLocks noChangeArrowheads="1"/>
          </p:cNvSpPr>
          <p:nvPr/>
        </p:nvSpPr>
        <p:spPr bwMode="gray">
          <a:xfrm>
            <a:off x="1844675" y="5315075"/>
            <a:ext cx="5611812" cy="584775"/>
          </a:xfrm>
          <a:prstGeom prst="rect">
            <a:avLst/>
          </a:prstGeom>
          <a:solidFill>
            <a:srgbClr val="FFC000"/>
          </a:solidFill>
          <a:ln w="9525" algn="ctr">
            <a:noFill/>
            <a:miter lim="800000"/>
            <a:headEnd/>
            <a:tailEnd/>
          </a:ln>
          <a:effectLst/>
        </p:spPr>
        <p:txBody>
          <a:bodyPr wrap="square">
            <a:spAutoFit/>
          </a:bodyPr>
          <a:lstStyle>
            <a:defPPr>
              <a:defRPr lang="zh-CN"/>
            </a:defPPr>
            <a:lvl1pPr eaLnBrk="0" hangingPunct="0">
              <a:defRPr sz="3200">
                <a:solidFill>
                  <a:srgbClr val="000000"/>
                </a:solidFill>
                <a:ea typeface="黑体" pitchFamily="49" charset="-122"/>
              </a:defRPr>
            </a:lvl1pPr>
          </a:lstStyle>
          <a:p>
            <a:r>
              <a:rPr lang="zh-CN" altLang="en-US" dirty="0"/>
              <a:t>拒绝服务攻击检测及响应技术</a:t>
            </a:r>
          </a:p>
        </p:txBody>
      </p:sp>
    </p:spTree>
    <p:extLst>
      <p:ext uri="{BB962C8B-B14F-4D97-AF65-F5344CB8AC3E}">
        <p14:creationId xmlns:p14="http://schemas.microsoft.com/office/powerpoint/2010/main" val="4076657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a:t>（一）检测（</a:t>
            </a:r>
            <a:r>
              <a:rPr lang="en-US" altLang="zh-CN"/>
              <a:t>1/4</a:t>
            </a:r>
            <a:r>
              <a:rPr lang="zh-CN" altLang="en-US"/>
              <a:t>）</a:t>
            </a:r>
            <a:endParaRPr lang="en-US" altLang="zh-CN"/>
          </a:p>
        </p:txBody>
      </p:sp>
      <p:sp>
        <p:nvSpPr>
          <p:cNvPr id="78852"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364548" name="Rectangle 4"/>
          <p:cNvSpPr>
            <a:spLocks noGrp="1" noChangeArrowheads="1"/>
          </p:cNvSpPr>
          <p:nvPr>
            <p:ph type="body" idx="1"/>
          </p:nvPr>
        </p:nvSpPr>
        <p:spPr>
          <a:xfrm>
            <a:off x="506413" y="1506538"/>
            <a:ext cx="7939722" cy="4484687"/>
          </a:xfrm>
          <a:noFill/>
        </p:spPr>
        <p:txBody>
          <a:bodyPr/>
          <a:lstStyle/>
          <a:p>
            <a:pPr eaLnBrk="1" hangingPunct="1">
              <a:lnSpc>
                <a:spcPct val="150000"/>
              </a:lnSpc>
              <a:spcBef>
                <a:spcPts val="0"/>
              </a:spcBef>
            </a:pPr>
            <a:r>
              <a:rPr lang="zh-CN" altLang="en-US" dirty="0">
                <a:solidFill>
                  <a:srgbClr val="FF0000"/>
                </a:solidFill>
              </a:rPr>
              <a:t>检测难点在哪里？</a:t>
            </a:r>
          </a:p>
          <a:p>
            <a:pPr lvl="1" eaLnBrk="1" hangingPunct="1">
              <a:lnSpc>
                <a:spcPct val="150000"/>
              </a:lnSpc>
              <a:spcBef>
                <a:spcPts val="0"/>
              </a:spcBef>
            </a:pPr>
            <a:r>
              <a:rPr lang="zh-CN" altLang="en-US" dirty="0"/>
              <a:t>不容易定位攻击者的位置</a:t>
            </a:r>
          </a:p>
          <a:p>
            <a:pPr lvl="2" eaLnBrk="1" hangingPunct="1">
              <a:lnSpc>
                <a:spcPct val="150000"/>
              </a:lnSpc>
              <a:spcBef>
                <a:spcPts val="0"/>
              </a:spcBef>
            </a:pPr>
            <a:r>
              <a:rPr lang="en-US" altLang="zh-CN" dirty="0">
                <a:solidFill>
                  <a:srgbClr val="000000"/>
                </a:solidFill>
              </a:rPr>
              <a:t>Internet</a:t>
            </a:r>
            <a:r>
              <a:rPr lang="zh-CN" altLang="en-US" dirty="0">
                <a:solidFill>
                  <a:srgbClr val="000000"/>
                </a:solidFill>
              </a:rPr>
              <a:t>上绝大多数网络都不限制源地址，也就使伪造源地址非常容易</a:t>
            </a:r>
          </a:p>
          <a:p>
            <a:pPr lvl="2" eaLnBrk="1" hangingPunct="1">
              <a:lnSpc>
                <a:spcPct val="150000"/>
              </a:lnSpc>
              <a:spcBef>
                <a:spcPts val="0"/>
              </a:spcBef>
            </a:pPr>
            <a:r>
              <a:rPr lang="zh-CN" altLang="en-US" dirty="0">
                <a:solidFill>
                  <a:srgbClr val="000000"/>
                </a:solidFill>
              </a:rPr>
              <a:t> 通过攻击代理的攻击，只能找到攻击代理的位置</a:t>
            </a:r>
          </a:p>
          <a:p>
            <a:pPr lvl="2" eaLnBrk="1" hangingPunct="1">
              <a:lnSpc>
                <a:spcPct val="150000"/>
              </a:lnSpc>
              <a:spcBef>
                <a:spcPts val="0"/>
              </a:spcBef>
            </a:pPr>
            <a:r>
              <a:rPr lang="zh-CN" altLang="en-US" dirty="0">
                <a:solidFill>
                  <a:srgbClr val="000000"/>
                </a:solidFill>
              </a:rPr>
              <a:t> 各种反射式攻击，无法定位源攻击者</a:t>
            </a:r>
          </a:p>
          <a:p>
            <a:pPr lvl="1" eaLnBrk="1" hangingPunct="1">
              <a:lnSpc>
                <a:spcPct val="150000"/>
              </a:lnSpc>
              <a:spcBef>
                <a:spcPts val="0"/>
              </a:spcBef>
            </a:pPr>
            <a:endParaRPr lang="zh-CN" altLang="en-US" dirty="0"/>
          </a:p>
          <a:p>
            <a:pPr lvl="1" eaLnBrk="1" hangingPunct="1">
              <a:lnSpc>
                <a:spcPct val="150000"/>
              </a:lnSpc>
              <a:spcBef>
                <a:spcPts val="0"/>
              </a:spcBef>
            </a:pPr>
            <a:endParaRPr lang="zh-CN" altLang="en-US" dirty="0"/>
          </a:p>
          <a:p>
            <a:pPr eaLnBrk="1" hangingPunct="1">
              <a:lnSpc>
                <a:spcPct val="150000"/>
              </a:lnSpc>
              <a:spcBef>
                <a:spcPts val="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64548">
                                            <p:txEl>
                                              <p:pRg st="0" end="0"/>
                                            </p:txEl>
                                          </p:spTgt>
                                        </p:tgtEl>
                                        <p:attrNameLst>
                                          <p:attrName>style.visibility</p:attrName>
                                        </p:attrNameLst>
                                      </p:cBhvr>
                                      <p:to>
                                        <p:strVal val="visible"/>
                                      </p:to>
                                    </p:set>
                                    <p:animEffect transition="in" filter="barn(outHorizontal)">
                                      <p:cBhvr>
                                        <p:cTn id="7" dur="500"/>
                                        <p:tgtEl>
                                          <p:spTgt spid="364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64548">
                                            <p:txEl>
                                              <p:pRg st="1" end="1"/>
                                            </p:txEl>
                                          </p:spTgt>
                                        </p:tgtEl>
                                        <p:attrNameLst>
                                          <p:attrName>style.visibility</p:attrName>
                                        </p:attrNameLst>
                                      </p:cBhvr>
                                      <p:to>
                                        <p:strVal val="visible"/>
                                      </p:to>
                                    </p:set>
                                    <p:animEffect transition="in" filter="barn(outHorizontal)">
                                      <p:cBhvr>
                                        <p:cTn id="12" dur="500"/>
                                        <p:tgtEl>
                                          <p:spTgt spid="364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64548">
                                            <p:txEl>
                                              <p:pRg st="2" end="2"/>
                                            </p:txEl>
                                          </p:spTgt>
                                        </p:tgtEl>
                                        <p:attrNameLst>
                                          <p:attrName>style.visibility</p:attrName>
                                        </p:attrNameLst>
                                      </p:cBhvr>
                                      <p:to>
                                        <p:strVal val="visible"/>
                                      </p:to>
                                    </p:set>
                                    <p:animEffect transition="in" filter="barn(outHorizontal)">
                                      <p:cBhvr>
                                        <p:cTn id="17" dur="500"/>
                                        <p:tgtEl>
                                          <p:spTgt spid="364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64548">
                                            <p:txEl>
                                              <p:pRg st="3" end="3"/>
                                            </p:txEl>
                                          </p:spTgt>
                                        </p:tgtEl>
                                        <p:attrNameLst>
                                          <p:attrName>style.visibility</p:attrName>
                                        </p:attrNameLst>
                                      </p:cBhvr>
                                      <p:to>
                                        <p:strVal val="visible"/>
                                      </p:to>
                                    </p:set>
                                    <p:animEffect transition="in" filter="barn(outHorizontal)">
                                      <p:cBhvr>
                                        <p:cTn id="22" dur="500"/>
                                        <p:tgtEl>
                                          <p:spTgt spid="3645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64548">
                                            <p:txEl>
                                              <p:pRg st="4" end="4"/>
                                            </p:txEl>
                                          </p:spTgt>
                                        </p:tgtEl>
                                        <p:attrNameLst>
                                          <p:attrName>style.visibility</p:attrName>
                                        </p:attrNameLst>
                                      </p:cBhvr>
                                      <p:to>
                                        <p:strVal val="visible"/>
                                      </p:to>
                                    </p:set>
                                    <p:animEffect transition="in" filter="barn(outHorizontal)">
                                      <p:cBhvr>
                                        <p:cTn id="27" dur="500"/>
                                        <p:tgtEl>
                                          <p:spTgt spid="3645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build="p" bldLvl="2"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a:t>（一）检测（</a:t>
            </a:r>
            <a:r>
              <a:rPr lang="en-US" altLang="zh-CN"/>
              <a:t>2/4</a:t>
            </a:r>
            <a:r>
              <a:rPr lang="zh-CN" altLang="en-US"/>
              <a:t>）</a:t>
            </a:r>
            <a:endParaRPr lang="en-US" altLang="zh-CN"/>
          </a:p>
        </p:txBody>
      </p:sp>
      <p:sp>
        <p:nvSpPr>
          <p:cNvPr id="79876"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380932" name="Rectangle 4"/>
          <p:cNvSpPr>
            <a:spLocks noGrp="1" noChangeArrowheads="1"/>
          </p:cNvSpPr>
          <p:nvPr>
            <p:ph type="body" idx="1"/>
          </p:nvPr>
        </p:nvSpPr>
        <p:spPr>
          <a:xfrm>
            <a:off x="495300" y="1401763"/>
            <a:ext cx="8496300" cy="4522787"/>
          </a:xfrm>
          <a:noFill/>
        </p:spPr>
        <p:txBody>
          <a:bodyPr/>
          <a:lstStyle/>
          <a:p>
            <a:pPr eaLnBrk="1" hangingPunct="1"/>
            <a:r>
              <a:rPr lang="zh-CN" altLang="en-US" dirty="0"/>
              <a:t>依据</a:t>
            </a:r>
            <a:r>
              <a:rPr lang="en-US" altLang="zh-CN" dirty="0" err="1"/>
              <a:t>DDoS</a:t>
            </a:r>
            <a:r>
              <a:rPr lang="zh-CN" altLang="en-US" dirty="0">
                <a:latin typeface="宋体" pitchFamily="2" charset="-122"/>
              </a:rPr>
              <a:t>攻击工具的</a:t>
            </a:r>
            <a:r>
              <a:rPr lang="zh-CN" altLang="en-US" dirty="0">
                <a:solidFill>
                  <a:srgbClr val="FF3300"/>
                </a:solidFill>
                <a:latin typeface="宋体" pitchFamily="2" charset="-122"/>
              </a:rPr>
              <a:t>特征标志</a:t>
            </a:r>
            <a:r>
              <a:rPr lang="zh-CN" altLang="en-US" dirty="0">
                <a:latin typeface="宋体" pitchFamily="2" charset="-122"/>
              </a:rPr>
              <a:t>检测</a:t>
            </a:r>
            <a:endParaRPr lang="zh-CN" altLang="en-US" dirty="0"/>
          </a:p>
          <a:p>
            <a:pPr lvl="1" algn="just" eaLnBrk="1" hangingPunct="1"/>
            <a:r>
              <a:rPr lang="zh-CN" altLang="en-US" dirty="0"/>
              <a:t>特定端口。例如，著名的</a:t>
            </a:r>
            <a:r>
              <a:rPr lang="en-US" altLang="zh-CN" dirty="0" err="1"/>
              <a:t>DDoS</a:t>
            </a:r>
            <a:r>
              <a:rPr lang="zh-CN" altLang="en-US" dirty="0"/>
              <a:t>工具</a:t>
            </a:r>
            <a:r>
              <a:rPr lang="en-US" altLang="zh-CN" dirty="0" err="1"/>
              <a:t>trinoo</a:t>
            </a:r>
            <a:r>
              <a:rPr lang="zh-CN" altLang="en-US" dirty="0"/>
              <a:t>使用的端口分别为：</a:t>
            </a:r>
            <a:r>
              <a:rPr lang="en-US" altLang="zh-CN" dirty="0"/>
              <a:t>TCP</a:t>
            </a:r>
            <a:r>
              <a:rPr lang="zh-CN" altLang="en-US" dirty="0"/>
              <a:t>端口</a:t>
            </a:r>
            <a:r>
              <a:rPr lang="en-US" altLang="zh-CN" dirty="0"/>
              <a:t>27655, UDP</a:t>
            </a:r>
            <a:r>
              <a:rPr lang="zh-CN" altLang="en-US" dirty="0"/>
              <a:t>端口</a:t>
            </a:r>
            <a:r>
              <a:rPr lang="en-US" altLang="zh-CN" dirty="0"/>
              <a:t>27444</a:t>
            </a:r>
            <a:r>
              <a:rPr lang="zh-CN" altLang="en-US" dirty="0"/>
              <a:t>和</a:t>
            </a:r>
            <a:r>
              <a:rPr lang="en-US" altLang="zh-CN" dirty="0"/>
              <a:t>31335</a:t>
            </a:r>
            <a:r>
              <a:rPr lang="zh-CN" altLang="en-US" dirty="0"/>
              <a:t>；</a:t>
            </a:r>
            <a:r>
              <a:rPr lang="en-US" altLang="zh-CN" dirty="0"/>
              <a:t>NTP </a:t>
            </a:r>
            <a:r>
              <a:rPr lang="en-US" altLang="zh-CN" dirty="0" err="1"/>
              <a:t>DRDoS</a:t>
            </a:r>
            <a:r>
              <a:rPr lang="zh-CN" altLang="en-US" dirty="0"/>
              <a:t>检测</a:t>
            </a:r>
            <a:r>
              <a:rPr lang="en-US" altLang="zh-CN" dirty="0"/>
              <a:t>123</a:t>
            </a:r>
            <a:r>
              <a:rPr lang="zh-CN" altLang="en-US" dirty="0"/>
              <a:t>端口。</a:t>
            </a:r>
          </a:p>
          <a:p>
            <a:pPr lvl="1" algn="just" eaLnBrk="1" hangingPunct="1"/>
            <a:r>
              <a:rPr lang="zh-CN" altLang="en-US" dirty="0"/>
              <a:t>标志位。例如，</a:t>
            </a:r>
            <a:r>
              <a:rPr lang="en-US" altLang="zh-CN" dirty="0"/>
              <a:t>Shaft</a:t>
            </a:r>
            <a:r>
              <a:rPr lang="zh-CN" altLang="en-US" dirty="0"/>
              <a:t>攻击所用的</a:t>
            </a:r>
            <a:r>
              <a:rPr lang="en-US" altLang="zh-CN" dirty="0"/>
              <a:t>TCP</a:t>
            </a:r>
            <a:r>
              <a:rPr lang="zh-CN" altLang="en-US" dirty="0"/>
              <a:t>分组的序列号都是</a:t>
            </a:r>
            <a:r>
              <a:rPr lang="en-US" altLang="zh-CN" dirty="0"/>
              <a:t>0x28374839</a:t>
            </a:r>
            <a:r>
              <a:rPr lang="zh-CN" altLang="en-US" dirty="0"/>
              <a:t>。</a:t>
            </a:r>
          </a:p>
          <a:p>
            <a:pPr lvl="1" eaLnBrk="1" hangingPunct="1"/>
            <a:r>
              <a:rPr lang="zh-CN" altLang="en-US" dirty="0">
                <a:latin typeface="宋体" pitchFamily="2" charset="-122"/>
              </a:rPr>
              <a:t>特定数据内容。</a:t>
            </a:r>
          </a:p>
          <a:p>
            <a:pPr eaLnBrk="1" hangingPunct="1"/>
            <a:r>
              <a:rPr lang="zh-CN" altLang="en-US" dirty="0">
                <a:latin typeface="宋体" pitchFamily="2" charset="-122"/>
              </a:rPr>
              <a:t>统计检测</a:t>
            </a:r>
          </a:p>
          <a:p>
            <a:pPr eaLnBrk="1" hangingPunct="1"/>
            <a:r>
              <a:rPr lang="zh-CN" altLang="en-US" dirty="0">
                <a:latin typeface="宋体" pitchFamily="2" charset="-122"/>
              </a:rPr>
              <a:t>主机网络连接特征检测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80932">
                                            <p:txEl>
                                              <p:pRg st="0" end="0"/>
                                            </p:txEl>
                                          </p:spTgt>
                                        </p:tgtEl>
                                        <p:attrNameLst>
                                          <p:attrName>style.visibility</p:attrName>
                                        </p:attrNameLst>
                                      </p:cBhvr>
                                      <p:to>
                                        <p:strVal val="visible"/>
                                      </p:to>
                                    </p:set>
                                    <p:animEffect transition="in" filter="barn(outHorizontal)">
                                      <p:cBhvr>
                                        <p:cTn id="7" dur="500"/>
                                        <p:tgtEl>
                                          <p:spTgt spid="3809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80932">
                                            <p:txEl>
                                              <p:pRg st="1" end="1"/>
                                            </p:txEl>
                                          </p:spTgt>
                                        </p:tgtEl>
                                        <p:attrNameLst>
                                          <p:attrName>style.visibility</p:attrName>
                                        </p:attrNameLst>
                                      </p:cBhvr>
                                      <p:to>
                                        <p:strVal val="visible"/>
                                      </p:to>
                                    </p:set>
                                    <p:animEffect transition="in" filter="barn(outHorizontal)">
                                      <p:cBhvr>
                                        <p:cTn id="12" dur="500"/>
                                        <p:tgtEl>
                                          <p:spTgt spid="3809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0932">
                                            <p:txEl>
                                              <p:pRg st="2" end="2"/>
                                            </p:txEl>
                                          </p:spTgt>
                                        </p:tgtEl>
                                        <p:attrNameLst>
                                          <p:attrName>style.visibility</p:attrName>
                                        </p:attrNameLst>
                                      </p:cBhvr>
                                      <p:to>
                                        <p:strVal val="visible"/>
                                      </p:to>
                                    </p:set>
                                    <p:animEffect transition="in" filter="barn(outHorizontal)">
                                      <p:cBhvr>
                                        <p:cTn id="17" dur="500"/>
                                        <p:tgtEl>
                                          <p:spTgt spid="3809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380932">
                                            <p:txEl>
                                              <p:pRg st="3" end="3"/>
                                            </p:txEl>
                                          </p:spTgt>
                                        </p:tgtEl>
                                        <p:attrNameLst>
                                          <p:attrName>style.visibility</p:attrName>
                                        </p:attrNameLst>
                                      </p:cBhvr>
                                      <p:to>
                                        <p:strVal val="visible"/>
                                      </p:to>
                                    </p:set>
                                    <p:animEffect transition="in" filter="barn(outHorizontal)">
                                      <p:cBhvr>
                                        <p:cTn id="22" dur="500"/>
                                        <p:tgtEl>
                                          <p:spTgt spid="3809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80932">
                                            <p:txEl>
                                              <p:pRg st="4" end="4"/>
                                            </p:txEl>
                                          </p:spTgt>
                                        </p:tgtEl>
                                        <p:attrNameLst>
                                          <p:attrName>style.visibility</p:attrName>
                                        </p:attrNameLst>
                                      </p:cBhvr>
                                      <p:to>
                                        <p:strVal val="visible"/>
                                      </p:to>
                                    </p:set>
                                    <p:animEffect transition="in" filter="barn(outHorizontal)">
                                      <p:cBhvr>
                                        <p:cTn id="27" dur="500"/>
                                        <p:tgtEl>
                                          <p:spTgt spid="3809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80932">
                                            <p:txEl>
                                              <p:pRg st="5" end="5"/>
                                            </p:txEl>
                                          </p:spTgt>
                                        </p:tgtEl>
                                        <p:attrNameLst>
                                          <p:attrName>style.visibility</p:attrName>
                                        </p:attrNameLst>
                                      </p:cBhvr>
                                      <p:to>
                                        <p:strVal val="visible"/>
                                      </p:to>
                                    </p:set>
                                    <p:animEffect transition="in" filter="barn(outHorizontal)">
                                      <p:cBhvr>
                                        <p:cTn id="32" dur="500"/>
                                        <p:tgtEl>
                                          <p:spTgt spid="3809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dirty="0"/>
              <a:t>（一）检测</a:t>
            </a:r>
            <a:r>
              <a:rPr lang="zh-CN" altLang="en-US" dirty="0" smtClean="0"/>
              <a:t>（</a:t>
            </a:r>
            <a:r>
              <a:rPr lang="en-US" altLang="zh-CN" dirty="0" smtClean="0"/>
              <a:t>3/4</a:t>
            </a:r>
            <a:r>
              <a:rPr lang="zh-CN" altLang="en-US" dirty="0"/>
              <a:t>）</a:t>
            </a:r>
            <a:endParaRPr lang="en-US" altLang="zh-CN" dirty="0"/>
          </a:p>
        </p:txBody>
      </p:sp>
      <p:sp>
        <p:nvSpPr>
          <p:cNvPr id="81924"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399364" name="Rectangle 4"/>
          <p:cNvSpPr>
            <a:spLocks noGrp="1" noChangeArrowheads="1"/>
          </p:cNvSpPr>
          <p:nvPr>
            <p:ph type="body" idx="1"/>
          </p:nvPr>
        </p:nvSpPr>
        <p:spPr>
          <a:xfrm>
            <a:off x="496888" y="1325563"/>
            <a:ext cx="8207375" cy="4970462"/>
          </a:xfrm>
          <a:noFill/>
        </p:spPr>
        <p:txBody>
          <a:bodyPr/>
          <a:lstStyle/>
          <a:p>
            <a:pPr eaLnBrk="1" hangingPunct="1"/>
            <a:r>
              <a:rPr lang="zh-CN" altLang="en-US" sz="2800" dirty="0">
                <a:latin typeface="黑体" pitchFamily="2" charset="-122"/>
              </a:rPr>
              <a:t>根据</a:t>
            </a:r>
            <a:r>
              <a:rPr lang="zh-CN" altLang="en-US" sz="2800" dirty="0">
                <a:solidFill>
                  <a:srgbClr val="FF3300"/>
                </a:solidFill>
                <a:latin typeface="黑体" pitchFamily="2" charset="-122"/>
              </a:rPr>
              <a:t>异常流量</a:t>
            </a:r>
            <a:r>
              <a:rPr lang="zh-CN" altLang="en-US" sz="2800" dirty="0">
                <a:latin typeface="黑体" pitchFamily="2" charset="-122"/>
              </a:rPr>
              <a:t>来检测</a:t>
            </a:r>
            <a:r>
              <a:rPr lang="zh-CN" altLang="en-US" sz="2800" dirty="0">
                <a:latin typeface="黑体" pitchFamily="2" charset="-122"/>
                <a:sym typeface="Wingdings" pitchFamily="2" charset="2"/>
              </a:rPr>
              <a:t>（</a:t>
            </a:r>
            <a:r>
              <a:rPr lang="en-US" altLang="zh-CN" sz="2800" dirty="0">
                <a:sym typeface="Wingdings" pitchFamily="2" charset="2"/>
              </a:rPr>
              <a:t>Cont</a:t>
            </a:r>
            <a:r>
              <a:rPr lang="zh-CN" altLang="en-US" sz="2800" dirty="0">
                <a:latin typeface="黑体" pitchFamily="2" charset="-122"/>
                <a:sym typeface="Wingdings" pitchFamily="2" charset="2"/>
              </a:rPr>
              <a:t>）</a:t>
            </a:r>
            <a:endParaRPr lang="zh-CN" altLang="en-US" sz="2800" dirty="0">
              <a:latin typeface="黑体" pitchFamily="2" charset="-122"/>
            </a:endParaRPr>
          </a:p>
          <a:p>
            <a:pPr lvl="1" eaLnBrk="1" hangingPunct="1"/>
            <a:r>
              <a:rPr lang="en-US" altLang="zh-CN" sz="2400" dirty="0" err="1"/>
              <a:t>DoS</a:t>
            </a:r>
            <a:r>
              <a:rPr lang="zh-CN" altLang="en-US" sz="2400" dirty="0">
                <a:latin typeface="宋体" pitchFamily="2" charset="-122"/>
              </a:rPr>
              <a:t>工具产生的网络通信信息有两种：</a:t>
            </a:r>
            <a:r>
              <a:rPr lang="zh-CN" altLang="en-US" sz="2400" dirty="0">
                <a:solidFill>
                  <a:srgbClr val="FF0000"/>
                </a:solidFill>
                <a:latin typeface="宋体" pitchFamily="2" charset="-122"/>
              </a:rPr>
              <a:t>控制信息</a:t>
            </a:r>
            <a:r>
              <a:rPr lang="zh-CN" altLang="en-US" sz="2400" dirty="0">
                <a:latin typeface="宋体" pitchFamily="2" charset="-122"/>
              </a:rPr>
              <a:t>（在</a:t>
            </a:r>
            <a:r>
              <a:rPr lang="en-US" altLang="zh-CN" sz="2400" dirty="0" err="1"/>
              <a:t>DoS</a:t>
            </a:r>
            <a:r>
              <a:rPr lang="zh-CN" altLang="en-US" sz="2400" dirty="0">
                <a:latin typeface="宋体" pitchFamily="2" charset="-122"/>
              </a:rPr>
              <a:t>管理者与攻击代理之间）和攻击时的</a:t>
            </a:r>
            <a:r>
              <a:rPr lang="zh-CN" altLang="en-US" sz="2400" dirty="0">
                <a:solidFill>
                  <a:srgbClr val="FF0000"/>
                </a:solidFill>
                <a:latin typeface="宋体" pitchFamily="2" charset="-122"/>
              </a:rPr>
              <a:t>网络通信</a:t>
            </a:r>
            <a:r>
              <a:rPr lang="zh-CN" altLang="en-US" sz="2400" dirty="0">
                <a:latin typeface="宋体" pitchFamily="2" charset="-122"/>
              </a:rPr>
              <a:t>（在</a:t>
            </a:r>
            <a:r>
              <a:rPr lang="en-US" altLang="zh-CN" sz="2400" dirty="0" err="1"/>
              <a:t>DoS</a:t>
            </a:r>
            <a:r>
              <a:rPr lang="zh-CN" altLang="en-US" sz="2400" dirty="0">
                <a:latin typeface="宋体" pitchFamily="2" charset="-122"/>
              </a:rPr>
              <a:t>攻击代理与目标主机之间）。根据以下异常现象在入侵检测系统中建立相应规则，能够较准确地监测出</a:t>
            </a:r>
            <a:r>
              <a:rPr lang="en-US" altLang="zh-CN" sz="2400" dirty="0" err="1"/>
              <a:t>DoS</a:t>
            </a:r>
            <a:r>
              <a:rPr lang="zh-CN" altLang="en-US" sz="2400" dirty="0" smtClean="0">
                <a:latin typeface="宋体" pitchFamily="2" charset="-122"/>
              </a:rPr>
              <a:t>攻击</a:t>
            </a:r>
            <a:endParaRPr lang="en-US" altLang="zh-CN" sz="2400" dirty="0" smtClean="0">
              <a:latin typeface="宋体" pitchFamily="2" charset="-122"/>
            </a:endParaRPr>
          </a:p>
          <a:p>
            <a:pPr lvl="1" eaLnBrk="1" hangingPunct="1"/>
            <a:r>
              <a:rPr lang="en-US" altLang="zh-CN" sz="2400" dirty="0" smtClean="0">
                <a:solidFill>
                  <a:srgbClr val="FF0000"/>
                </a:solidFill>
                <a:latin typeface="宋体" pitchFamily="2" charset="-122"/>
              </a:rPr>
              <a:t>1.</a:t>
            </a:r>
            <a:r>
              <a:rPr lang="zh-CN" altLang="en-US" sz="2400" dirty="0" smtClean="0">
                <a:solidFill>
                  <a:srgbClr val="FF0000"/>
                </a:solidFill>
                <a:latin typeface="宋体" pitchFamily="2" charset="-122"/>
              </a:rPr>
              <a:t>大量的目标主机域名解析</a:t>
            </a:r>
            <a:endParaRPr lang="zh-CN" altLang="en-US" sz="2400" dirty="0">
              <a:solidFill>
                <a:srgbClr val="FF0000"/>
              </a:solidFill>
            </a:endParaRPr>
          </a:p>
          <a:p>
            <a:pPr lvl="2" eaLnBrk="1" hangingPunct="1"/>
            <a:r>
              <a:rPr lang="zh-CN" altLang="en-US" sz="2000" dirty="0">
                <a:solidFill>
                  <a:srgbClr val="000000"/>
                </a:solidFill>
              </a:rPr>
              <a:t>根据分析，攻击者在进行</a:t>
            </a:r>
            <a:r>
              <a:rPr lang="en-US" altLang="zh-CN" sz="2000" dirty="0" err="1">
                <a:solidFill>
                  <a:srgbClr val="000000"/>
                </a:solidFill>
              </a:rPr>
              <a:t>DDoS</a:t>
            </a:r>
            <a:r>
              <a:rPr lang="zh-CN" altLang="en-US" sz="2000" dirty="0">
                <a:solidFill>
                  <a:srgbClr val="000000"/>
                </a:solidFill>
              </a:rPr>
              <a:t>攻击前总要解析目标的主机名。</a:t>
            </a:r>
            <a:r>
              <a:rPr lang="en-US" altLang="zh-CN" sz="2000" dirty="0">
                <a:solidFill>
                  <a:srgbClr val="000000"/>
                </a:solidFill>
              </a:rPr>
              <a:t>BIND</a:t>
            </a:r>
            <a:r>
              <a:rPr lang="zh-CN" altLang="en-US" sz="2000" dirty="0">
                <a:solidFill>
                  <a:srgbClr val="000000"/>
                </a:solidFill>
              </a:rPr>
              <a:t>域名服务器能够记录这些请求。由于每台攻击服务器在进行一个攻击前会发出</a:t>
            </a:r>
            <a:r>
              <a:rPr lang="en-US" altLang="zh-CN" sz="2000" dirty="0">
                <a:solidFill>
                  <a:srgbClr val="000000"/>
                </a:solidFill>
              </a:rPr>
              <a:t>PTR</a:t>
            </a:r>
            <a:r>
              <a:rPr lang="zh-CN" altLang="en-US" sz="2000" dirty="0">
                <a:solidFill>
                  <a:srgbClr val="000000"/>
                </a:solidFill>
              </a:rPr>
              <a:t>反向查询请求，也就是说在</a:t>
            </a:r>
            <a:r>
              <a:rPr lang="en-US" altLang="zh-CN" sz="2000" dirty="0" err="1">
                <a:solidFill>
                  <a:srgbClr val="000000"/>
                </a:solidFill>
              </a:rPr>
              <a:t>DDoS</a:t>
            </a:r>
            <a:r>
              <a:rPr lang="zh-CN" altLang="en-US" sz="2000" dirty="0">
                <a:solidFill>
                  <a:srgbClr val="000000"/>
                </a:solidFill>
              </a:rPr>
              <a:t>攻击前域名服务器会接收到大量的反向解析目标</a:t>
            </a:r>
            <a:r>
              <a:rPr lang="en-US" altLang="zh-CN" sz="2000" dirty="0">
                <a:solidFill>
                  <a:srgbClr val="000000"/>
                </a:solidFill>
              </a:rPr>
              <a:t>IP</a:t>
            </a:r>
            <a:r>
              <a:rPr lang="zh-CN" altLang="en-US" sz="2000" dirty="0">
                <a:solidFill>
                  <a:srgbClr val="000000"/>
                </a:solidFill>
              </a:rPr>
              <a:t>主机名的</a:t>
            </a:r>
            <a:r>
              <a:rPr lang="en-US" altLang="zh-CN" sz="2000" dirty="0">
                <a:solidFill>
                  <a:srgbClr val="000000"/>
                </a:solidFill>
              </a:rPr>
              <a:t>PTR</a:t>
            </a:r>
            <a:r>
              <a:rPr lang="zh-CN" altLang="en-US" sz="2000" dirty="0">
                <a:solidFill>
                  <a:srgbClr val="000000"/>
                </a:solidFill>
              </a:rPr>
              <a:t>查询请求。</a:t>
            </a:r>
            <a:r>
              <a:rPr lang="zh-CN" altLang="en-US" sz="2000" dirty="0"/>
              <a:t> </a:t>
            </a:r>
          </a:p>
          <a:p>
            <a:pPr eaLnBrk="1" hangingPunct="1"/>
            <a:endParaRPr lang="zh-CN" altLang="en-US" dirty="0"/>
          </a:p>
        </p:txBody>
      </p:sp>
    </p:spTree>
    <p:extLst>
      <p:ext uri="{BB962C8B-B14F-4D97-AF65-F5344CB8AC3E}">
        <p14:creationId xmlns:p14="http://schemas.microsoft.com/office/powerpoint/2010/main" val="325055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99364">
                                            <p:txEl>
                                              <p:pRg st="0" end="0"/>
                                            </p:txEl>
                                          </p:spTgt>
                                        </p:tgtEl>
                                        <p:attrNameLst>
                                          <p:attrName>style.visibility</p:attrName>
                                        </p:attrNameLst>
                                      </p:cBhvr>
                                      <p:to>
                                        <p:strVal val="visible"/>
                                      </p:to>
                                    </p:set>
                                    <p:animEffect transition="in" filter="barn(outHorizontal)">
                                      <p:cBhvr>
                                        <p:cTn id="7" dur="500"/>
                                        <p:tgtEl>
                                          <p:spTgt spid="399364">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399364">
                                            <p:txEl>
                                              <p:pRg st="1" end="1"/>
                                            </p:txEl>
                                          </p:spTgt>
                                        </p:tgtEl>
                                        <p:attrNameLst>
                                          <p:attrName>style.visibility</p:attrName>
                                        </p:attrNameLst>
                                      </p:cBhvr>
                                      <p:to>
                                        <p:strVal val="visible"/>
                                      </p:to>
                                    </p:set>
                                    <p:animEffect transition="in" filter="barn(outHorizontal)">
                                      <p:cBhvr>
                                        <p:cTn id="10" dur="500"/>
                                        <p:tgtEl>
                                          <p:spTgt spid="39936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399364">
                                            <p:txEl>
                                              <p:pRg st="2" end="2"/>
                                            </p:txEl>
                                          </p:spTgt>
                                        </p:tgtEl>
                                        <p:attrNameLst>
                                          <p:attrName>style.visibility</p:attrName>
                                        </p:attrNameLst>
                                      </p:cBhvr>
                                      <p:to>
                                        <p:strVal val="visible"/>
                                      </p:to>
                                    </p:set>
                                    <p:animEffect transition="in" filter="barn(outHorizontal)">
                                      <p:cBhvr>
                                        <p:cTn id="15" dur="500"/>
                                        <p:tgtEl>
                                          <p:spTgt spid="39936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399364">
                                            <p:txEl>
                                              <p:pRg st="3" end="3"/>
                                            </p:txEl>
                                          </p:spTgt>
                                        </p:tgtEl>
                                        <p:attrNameLst>
                                          <p:attrName>style.visibility</p:attrName>
                                        </p:attrNameLst>
                                      </p:cBhvr>
                                      <p:to>
                                        <p:strVal val="visible"/>
                                      </p:to>
                                    </p:set>
                                    <p:animEffect transition="in" filter="barn(outHorizontal)">
                                      <p:cBhvr>
                                        <p:cTn id="20" dur="500"/>
                                        <p:tgtEl>
                                          <p:spTgt spid="3993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uiExpand="1" build="p" bldLvl="2"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dirty="0"/>
              <a:t>（一）检测</a:t>
            </a:r>
            <a:r>
              <a:rPr lang="zh-CN" altLang="en-US" dirty="0" smtClean="0"/>
              <a:t>（</a:t>
            </a:r>
            <a:r>
              <a:rPr lang="en-US" altLang="zh-CN" dirty="0" smtClean="0"/>
              <a:t>4/4</a:t>
            </a:r>
            <a:r>
              <a:rPr lang="zh-CN" altLang="en-US" dirty="0"/>
              <a:t>）</a:t>
            </a:r>
            <a:endParaRPr lang="en-US" altLang="zh-CN" dirty="0"/>
          </a:p>
        </p:txBody>
      </p:sp>
      <p:sp>
        <p:nvSpPr>
          <p:cNvPr id="80900"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headEnd/>
            <a:tailEnd/>
          </a:ln>
        </p:spPr>
        <p:txBody>
          <a:bodyPr wrap="none" anchor="ctr"/>
          <a:lstStyle/>
          <a:p>
            <a:endParaRPr lang="zh-CN" altLang="en-US"/>
          </a:p>
        </p:txBody>
      </p:sp>
      <p:sp>
        <p:nvSpPr>
          <p:cNvPr id="382980" name="Rectangle 4"/>
          <p:cNvSpPr>
            <a:spLocks noGrp="1" noChangeArrowheads="1"/>
          </p:cNvSpPr>
          <p:nvPr>
            <p:ph type="body" idx="1"/>
          </p:nvPr>
        </p:nvSpPr>
        <p:spPr>
          <a:xfrm>
            <a:off x="487363" y="1182688"/>
            <a:ext cx="8496300" cy="5257800"/>
          </a:xfrm>
          <a:noFill/>
        </p:spPr>
        <p:txBody>
          <a:bodyPr/>
          <a:lstStyle/>
          <a:p>
            <a:pPr eaLnBrk="1" hangingPunct="1">
              <a:lnSpc>
                <a:spcPct val="100000"/>
              </a:lnSpc>
            </a:pPr>
            <a:r>
              <a:rPr lang="zh-CN" altLang="en-US" sz="2800" dirty="0">
                <a:latin typeface="黑体" pitchFamily="2" charset="-122"/>
              </a:rPr>
              <a:t>根据</a:t>
            </a:r>
            <a:r>
              <a:rPr lang="zh-CN" altLang="en-US" sz="2800" dirty="0">
                <a:solidFill>
                  <a:srgbClr val="FF3300"/>
                </a:solidFill>
                <a:latin typeface="黑体" pitchFamily="2" charset="-122"/>
              </a:rPr>
              <a:t>异常流量</a:t>
            </a:r>
            <a:r>
              <a:rPr lang="zh-CN" altLang="en-US" sz="2800" dirty="0">
                <a:latin typeface="黑体" pitchFamily="2" charset="-122"/>
              </a:rPr>
              <a:t>来检测：</a:t>
            </a:r>
          </a:p>
          <a:p>
            <a:pPr lvl="1" eaLnBrk="1" hangingPunct="1">
              <a:lnSpc>
                <a:spcPct val="100000"/>
              </a:lnSpc>
            </a:pPr>
            <a:r>
              <a:rPr lang="en-US" altLang="zh-CN" sz="2400" dirty="0" smtClean="0">
                <a:latin typeface="宋体" pitchFamily="2" charset="-122"/>
              </a:rPr>
              <a:t>2.</a:t>
            </a:r>
            <a:r>
              <a:rPr lang="zh-CN" altLang="en-US" sz="2400" dirty="0" smtClean="0">
                <a:solidFill>
                  <a:srgbClr val="FF0000"/>
                </a:solidFill>
                <a:latin typeface="宋体" pitchFamily="2" charset="-122"/>
              </a:rPr>
              <a:t>极限通讯流量</a:t>
            </a:r>
            <a:endParaRPr lang="en-US" altLang="zh-CN" sz="2400" dirty="0" smtClean="0">
              <a:solidFill>
                <a:srgbClr val="FF0000"/>
              </a:solidFill>
              <a:latin typeface="宋体" pitchFamily="2" charset="-122"/>
            </a:endParaRPr>
          </a:p>
          <a:p>
            <a:pPr lvl="2" eaLnBrk="1" hangingPunct="1">
              <a:lnSpc>
                <a:spcPct val="100000"/>
              </a:lnSpc>
            </a:pPr>
            <a:r>
              <a:rPr lang="zh-CN" altLang="en-US" sz="2000" dirty="0" smtClean="0">
                <a:latin typeface="宋体" pitchFamily="2" charset="-122"/>
              </a:rPr>
              <a:t>当</a:t>
            </a:r>
            <a:r>
              <a:rPr lang="en-US" altLang="zh-CN" sz="2000" dirty="0" err="1"/>
              <a:t>DDoS</a:t>
            </a:r>
            <a:r>
              <a:rPr lang="zh-CN" altLang="en-US" sz="2000" dirty="0"/>
              <a:t>攻击一个站点时，会出现</a:t>
            </a:r>
            <a:r>
              <a:rPr lang="zh-CN" altLang="en-US" sz="2000" dirty="0">
                <a:solidFill>
                  <a:srgbClr val="FF3300"/>
                </a:solidFill>
              </a:rPr>
              <a:t>明显超出该网络正常工作时的极限通信流量的现象</a:t>
            </a:r>
            <a:r>
              <a:rPr lang="zh-CN" altLang="en-US" sz="2000" dirty="0"/>
              <a:t>。现在的技术能够分别对不同的源地址计算出对应的极限值。当明显超出此极限值时就表明存在</a:t>
            </a:r>
            <a:r>
              <a:rPr lang="en-US" altLang="zh-CN" sz="2000" dirty="0" err="1"/>
              <a:t>DDoS</a:t>
            </a:r>
            <a:r>
              <a:rPr lang="zh-CN" altLang="en-US" sz="2000" dirty="0"/>
              <a:t>攻击的通信。因此可以在主干路由器端建立</a:t>
            </a:r>
            <a:r>
              <a:rPr lang="en-US" altLang="zh-CN" sz="2000" dirty="0"/>
              <a:t>ACL</a:t>
            </a:r>
            <a:r>
              <a:rPr lang="zh-CN" altLang="en-US" sz="2000" dirty="0"/>
              <a:t>访问控制规则以监测和过滤这些通信。</a:t>
            </a:r>
          </a:p>
          <a:p>
            <a:pPr lvl="1" algn="just" eaLnBrk="1" hangingPunct="1">
              <a:lnSpc>
                <a:spcPct val="100000"/>
              </a:lnSpc>
            </a:pPr>
            <a:r>
              <a:rPr lang="en-US" altLang="zh-CN" sz="2400" dirty="0" smtClean="0">
                <a:solidFill>
                  <a:srgbClr val="FF3300"/>
                </a:solidFill>
              </a:rPr>
              <a:t>3.</a:t>
            </a:r>
            <a:r>
              <a:rPr lang="zh-CN" altLang="en-US" sz="2400" dirty="0" smtClean="0">
                <a:solidFill>
                  <a:srgbClr val="FF3300"/>
                </a:solidFill>
              </a:rPr>
              <a:t>特大型</a:t>
            </a:r>
            <a:r>
              <a:rPr lang="zh-CN" altLang="en-US" sz="2400" dirty="0">
                <a:solidFill>
                  <a:srgbClr val="FF3300"/>
                </a:solidFill>
              </a:rPr>
              <a:t>的</a:t>
            </a:r>
            <a:r>
              <a:rPr lang="en-US" altLang="zh-CN" sz="2400" dirty="0">
                <a:solidFill>
                  <a:srgbClr val="FF3300"/>
                </a:solidFill>
              </a:rPr>
              <a:t>ICMP</a:t>
            </a:r>
            <a:r>
              <a:rPr lang="zh-CN" altLang="en-US" sz="2400" dirty="0">
                <a:solidFill>
                  <a:srgbClr val="FF3300"/>
                </a:solidFill>
              </a:rPr>
              <a:t>和</a:t>
            </a:r>
            <a:r>
              <a:rPr lang="en-US" altLang="zh-CN" sz="2400" dirty="0">
                <a:solidFill>
                  <a:srgbClr val="FF3300"/>
                </a:solidFill>
              </a:rPr>
              <a:t>UDP</a:t>
            </a:r>
            <a:r>
              <a:rPr lang="zh-CN" altLang="en-US" sz="2400" dirty="0" smtClean="0">
                <a:solidFill>
                  <a:srgbClr val="FF3300"/>
                </a:solidFill>
              </a:rPr>
              <a:t>数据包</a:t>
            </a:r>
            <a:endParaRPr lang="en-US" altLang="zh-CN" sz="2400" dirty="0" smtClean="0">
              <a:solidFill>
                <a:srgbClr val="FF3300"/>
              </a:solidFill>
            </a:endParaRPr>
          </a:p>
          <a:p>
            <a:pPr lvl="1" eaLnBrk="1" hangingPunct="1"/>
            <a:r>
              <a:rPr lang="zh-CN" altLang="en-US" sz="1400" dirty="0">
                <a:latin typeface="宋体" pitchFamily="2" charset="-122"/>
              </a:rPr>
              <a:t>正常的</a:t>
            </a:r>
            <a:r>
              <a:rPr lang="en-US" altLang="zh-CN" sz="1400" dirty="0"/>
              <a:t>UDP</a:t>
            </a:r>
            <a:r>
              <a:rPr lang="zh-CN" altLang="en-US" sz="1400" dirty="0">
                <a:latin typeface="宋体" pitchFamily="2" charset="-122"/>
              </a:rPr>
              <a:t>会话一般都使用小的</a:t>
            </a:r>
            <a:r>
              <a:rPr lang="en-US" altLang="zh-CN" sz="1400" dirty="0"/>
              <a:t>UDP</a:t>
            </a:r>
            <a:r>
              <a:rPr lang="zh-CN" altLang="en-US" sz="1400" dirty="0">
                <a:latin typeface="宋体" pitchFamily="2" charset="-122"/>
              </a:rPr>
              <a:t>包，通常有效数据内容不超过</a:t>
            </a:r>
            <a:r>
              <a:rPr lang="en-US" altLang="zh-CN" sz="1400" dirty="0"/>
              <a:t>10</a:t>
            </a:r>
            <a:r>
              <a:rPr lang="zh-CN" altLang="en-US" sz="1400" dirty="0">
                <a:latin typeface="宋体" pitchFamily="2" charset="-122"/>
              </a:rPr>
              <a:t>字节。正常的</a:t>
            </a:r>
            <a:r>
              <a:rPr lang="en-US" altLang="zh-CN" sz="1400" dirty="0"/>
              <a:t>ICMP</a:t>
            </a:r>
            <a:r>
              <a:rPr lang="zh-CN" altLang="en-US" sz="1400" dirty="0">
                <a:latin typeface="宋体" pitchFamily="2" charset="-122"/>
              </a:rPr>
              <a:t>消息长度在</a:t>
            </a:r>
            <a:r>
              <a:rPr lang="en-US" altLang="zh-CN" sz="1400" dirty="0"/>
              <a:t>64</a:t>
            </a:r>
            <a:r>
              <a:rPr lang="zh-CN" altLang="en-US" sz="1400" dirty="0">
                <a:latin typeface="宋体" pitchFamily="2" charset="-122"/>
              </a:rPr>
              <a:t>到</a:t>
            </a:r>
            <a:r>
              <a:rPr lang="en-US" altLang="zh-CN" sz="1400" dirty="0"/>
              <a:t>128</a:t>
            </a:r>
            <a:r>
              <a:rPr lang="zh-CN" altLang="en-US" sz="1400" dirty="0">
                <a:latin typeface="宋体" pitchFamily="2" charset="-122"/>
              </a:rPr>
              <a:t>字节之间。那些长度明显大得多的数据包很有可能就是</a:t>
            </a:r>
            <a:r>
              <a:rPr lang="en-US" altLang="zh-CN" sz="1400" dirty="0" err="1"/>
              <a:t>DDoS</a:t>
            </a:r>
            <a:r>
              <a:rPr lang="zh-CN" altLang="en-US" sz="1400" dirty="0">
                <a:latin typeface="宋体" pitchFamily="2" charset="-122"/>
              </a:rPr>
              <a:t>攻击控制信息，主要含有加密后的目标地址和一些命令选项。一旦捕获到（没有经过伪造的）控制信息，</a:t>
            </a:r>
            <a:r>
              <a:rPr lang="en-US" altLang="zh-CN" sz="1400" dirty="0" err="1"/>
              <a:t>DDoS</a:t>
            </a:r>
            <a:r>
              <a:rPr lang="zh-CN" altLang="en-US" sz="1400" dirty="0">
                <a:latin typeface="宋体" pitchFamily="2" charset="-122"/>
              </a:rPr>
              <a:t>服务器的位置就暴露出来了，因为控制信息数据包的目标地址是没有伪造的。</a:t>
            </a:r>
            <a:r>
              <a:rPr lang="zh-CN" altLang="en-US" sz="1400" dirty="0"/>
              <a:t> </a:t>
            </a:r>
          </a:p>
          <a:p>
            <a:pPr eaLnBrk="1" hangingPunct="1"/>
            <a:endParaRPr lang="zh-CN" altLang="en-US" sz="1600" dirty="0"/>
          </a:p>
          <a:p>
            <a:pPr lvl="2" algn="just" eaLnBrk="1" hangingPunct="1">
              <a:lnSpc>
                <a:spcPct val="100000"/>
              </a:lnSpc>
            </a:pPr>
            <a:r>
              <a:rPr lang="zh-CN" altLang="en-US" sz="1600" dirty="0" smtClean="0"/>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82980">
                                            <p:txEl>
                                              <p:pRg st="0" end="0"/>
                                            </p:txEl>
                                          </p:spTgt>
                                        </p:tgtEl>
                                        <p:attrNameLst>
                                          <p:attrName>style.visibility</p:attrName>
                                        </p:attrNameLst>
                                      </p:cBhvr>
                                      <p:to>
                                        <p:strVal val="visible"/>
                                      </p:to>
                                    </p:set>
                                    <p:animEffect transition="in" filter="barn(outHorizontal)">
                                      <p:cBhvr>
                                        <p:cTn id="7" dur="500"/>
                                        <p:tgtEl>
                                          <p:spTgt spid="3829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82980">
                                            <p:txEl>
                                              <p:pRg st="1" end="1"/>
                                            </p:txEl>
                                          </p:spTgt>
                                        </p:tgtEl>
                                        <p:attrNameLst>
                                          <p:attrName>style.visibility</p:attrName>
                                        </p:attrNameLst>
                                      </p:cBhvr>
                                      <p:to>
                                        <p:strVal val="visible"/>
                                      </p:to>
                                    </p:set>
                                    <p:animEffect transition="in" filter="barn(outHorizontal)">
                                      <p:cBhvr>
                                        <p:cTn id="12" dur="500"/>
                                        <p:tgtEl>
                                          <p:spTgt spid="382980">
                                            <p:txEl>
                                              <p:pRg st="1" end="1"/>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382980">
                                            <p:txEl>
                                              <p:pRg st="2" end="2"/>
                                            </p:txEl>
                                          </p:spTgt>
                                        </p:tgtEl>
                                        <p:attrNameLst>
                                          <p:attrName>style.visibility</p:attrName>
                                        </p:attrNameLst>
                                      </p:cBhvr>
                                      <p:to>
                                        <p:strVal val="visible"/>
                                      </p:to>
                                    </p:set>
                                    <p:animEffect transition="in" filter="barn(outHorizontal)">
                                      <p:cBhvr>
                                        <p:cTn id="15" dur="500"/>
                                        <p:tgtEl>
                                          <p:spTgt spid="38298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382980">
                                            <p:txEl>
                                              <p:pRg st="3" end="3"/>
                                            </p:txEl>
                                          </p:spTgt>
                                        </p:tgtEl>
                                        <p:attrNameLst>
                                          <p:attrName>style.visibility</p:attrName>
                                        </p:attrNameLst>
                                      </p:cBhvr>
                                      <p:to>
                                        <p:strVal val="visible"/>
                                      </p:to>
                                    </p:set>
                                    <p:animEffect transition="in" filter="barn(outHorizontal)">
                                      <p:cBhvr>
                                        <p:cTn id="20" dur="500"/>
                                        <p:tgtEl>
                                          <p:spTgt spid="38298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382980">
                                            <p:txEl>
                                              <p:pRg st="4" end="4"/>
                                            </p:txEl>
                                          </p:spTgt>
                                        </p:tgtEl>
                                        <p:attrNameLst>
                                          <p:attrName>style.visibility</p:attrName>
                                        </p:attrNameLst>
                                      </p:cBhvr>
                                      <p:to>
                                        <p:strVal val="visible"/>
                                      </p:to>
                                    </p:set>
                                    <p:animEffect transition="in" filter="barn(outHorizontal)">
                                      <p:cBhvr>
                                        <p:cTn id="25" dur="500"/>
                                        <p:tgtEl>
                                          <p:spTgt spid="382980">
                                            <p:txEl>
                                              <p:pRg st="4" end="4"/>
                                            </p:txEl>
                                          </p:spTgt>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382980">
                                            <p:txEl>
                                              <p:pRg st="6" end="6"/>
                                            </p:txEl>
                                          </p:spTgt>
                                        </p:tgtEl>
                                        <p:attrNameLst>
                                          <p:attrName>style.visibility</p:attrName>
                                        </p:attrNameLst>
                                      </p:cBhvr>
                                      <p:to>
                                        <p:strVal val="visible"/>
                                      </p:to>
                                    </p:set>
                                    <p:animEffect transition="in" filter="barn(outHorizontal)">
                                      <p:cBhvr>
                                        <p:cTn id="28" dur="500"/>
                                        <p:tgtEl>
                                          <p:spTgt spid="3829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600" dirty="0" smtClean="0">
                <a:solidFill>
                  <a:srgbClr val="FF3300"/>
                </a:solidFill>
              </a:rPr>
              <a:t>4.</a:t>
            </a:r>
            <a:r>
              <a:rPr lang="zh-CN" altLang="en-US" sz="1600" dirty="0" smtClean="0">
                <a:solidFill>
                  <a:srgbClr val="FF3300"/>
                </a:solidFill>
              </a:rPr>
              <a:t>不</a:t>
            </a:r>
            <a:r>
              <a:rPr lang="zh-CN" altLang="en-US" sz="1600" dirty="0">
                <a:solidFill>
                  <a:srgbClr val="FF3300"/>
                </a:solidFill>
              </a:rPr>
              <a:t>属于正常连接通信的</a:t>
            </a:r>
            <a:r>
              <a:rPr lang="en-US" altLang="zh-CN" sz="1600" dirty="0">
                <a:solidFill>
                  <a:srgbClr val="FF3300"/>
                </a:solidFill>
              </a:rPr>
              <a:t>TCP</a:t>
            </a:r>
            <a:r>
              <a:rPr lang="zh-CN" altLang="en-US" sz="1600" dirty="0">
                <a:solidFill>
                  <a:srgbClr val="FF3300"/>
                </a:solidFill>
              </a:rPr>
              <a:t>和</a:t>
            </a:r>
            <a:r>
              <a:rPr lang="en-US" altLang="zh-CN" sz="1600" dirty="0">
                <a:solidFill>
                  <a:srgbClr val="FF3300"/>
                </a:solidFill>
              </a:rPr>
              <a:t>UDP</a:t>
            </a:r>
            <a:r>
              <a:rPr lang="zh-CN" altLang="en-US" sz="1600" dirty="0">
                <a:solidFill>
                  <a:srgbClr val="FF3300"/>
                </a:solidFill>
              </a:rPr>
              <a:t>数据包。</a:t>
            </a:r>
            <a:r>
              <a:rPr lang="zh-CN" altLang="en-US" sz="1600" dirty="0"/>
              <a:t>隐蔽的</a:t>
            </a:r>
            <a:r>
              <a:rPr lang="en-US" altLang="zh-CN" sz="1600" dirty="0" err="1"/>
              <a:t>DDoS</a:t>
            </a:r>
            <a:r>
              <a:rPr lang="zh-CN" altLang="en-US" sz="1600" dirty="0"/>
              <a:t>工具随机使用多种通信协议（包括</a:t>
            </a:r>
            <a:r>
              <a:rPr lang="zh-CN" altLang="en-US" sz="1600" dirty="0">
                <a:latin typeface="宋体" pitchFamily="2" charset="-122"/>
              </a:rPr>
              <a:t>基于连接的和无连接协议）发送数据。优秀的防火墙和路由规则能够发现这些数据包。</a:t>
            </a:r>
            <a:r>
              <a:rPr lang="zh-CN" altLang="en-US" sz="1600" dirty="0"/>
              <a:t> </a:t>
            </a:r>
            <a:endParaRPr lang="en-US" altLang="zh-CN" sz="1600" dirty="0" smtClean="0">
              <a:solidFill>
                <a:srgbClr val="FF3300"/>
              </a:solidFill>
              <a:latin typeface="宋体" pitchFamily="2" charset="-122"/>
            </a:endParaRPr>
          </a:p>
          <a:p>
            <a:r>
              <a:rPr lang="en-US" altLang="zh-CN" sz="1600" dirty="0" smtClean="0">
                <a:solidFill>
                  <a:srgbClr val="FF3300"/>
                </a:solidFill>
                <a:latin typeface="宋体" pitchFamily="2" charset="-122"/>
              </a:rPr>
              <a:t>5.</a:t>
            </a:r>
            <a:r>
              <a:rPr lang="zh-CN" altLang="en-US" sz="1600" dirty="0" smtClean="0">
                <a:solidFill>
                  <a:srgbClr val="FF3300"/>
                </a:solidFill>
                <a:latin typeface="宋体" pitchFamily="2" charset="-122"/>
              </a:rPr>
              <a:t>数据段</a:t>
            </a:r>
            <a:r>
              <a:rPr lang="zh-CN" altLang="en-US" sz="1600" dirty="0">
                <a:solidFill>
                  <a:srgbClr val="FF3300"/>
                </a:solidFill>
                <a:latin typeface="宋体" pitchFamily="2" charset="-122"/>
              </a:rPr>
              <a:t>内容只包含文字和数字字符</a:t>
            </a:r>
            <a:r>
              <a:rPr lang="zh-CN" altLang="en-US" sz="1600" dirty="0">
                <a:latin typeface="宋体" pitchFamily="2" charset="-122"/>
              </a:rPr>
              <a:t>（例如，没有空格、标点和控制字符）的数据包</a:t>
            </a:r>
            <a:r>
              <a:rPr lang="zh-CN" altLang="en-US" sz="1600" dirty="0"/>
              <a:t> 。</a:t>
            </a:r>
            <a:r>
              <a:rPr lang="zh-CN" altLang="en-US" sz="1600" dirty="0">
                <a:latin typeface="宋体" pitchFamily="2" charset="-122"/>
              </a:rPr>
              <a:t>这往往是数据经过</a:t>
            </a:r>
            <a:r>
              <a:rPr lang="en-US" altLang="zh-CN" sz="1600" dirty="0"/>
              <a:t>BASE64</a:t>
            </a:r>
            <a:r>
              <a:rPr lang="zh-CN" altLang="en-US" sz="1600" dirty="0">
                <a:latin typeface="宋体" pitchFamily="2" charset="-122"/>
              </a:rPr>
              <a:t>编码后而只会含有</a:t>
            </a:r>
            <a:r>
              <a:rPr lang="en-US" altLang="zh-CN" sz="1600" dirty="0"/>
              <a:t>BASE64</a:t>
            </a:r>
            <a:r>
              <a:rPr lang="zh-CN" altLang="en-US" sz="1600" dirty="0">
                <a:latin typeface="宋体" pitchFamily="2" charset="-122"/>
              </a:rPr>
              <a:t>字符集字符的特征。</a:t>
            </a:r>
            <a:r>
              <a:rPr lang="en-US" altLang="zh-CN" sz="1600" dirty="0"/>
              <a:t>TFN2K</a:t>
            </a:r>
            <a:r>
              <a:rPr lang="zh-CN" altLang="en-US" sz="1600" dirty="0">
                <a:latin typeface="宋体" pitchFamily="2" charset="-122"/>
              </a:rPr>
              <a:t>发送的控制信息数据包就是这种类型的数据包。</a:t>
            </a:r>
            <a:r>
              <a:rPr lang="en-US" altLang="zh-CN" sz="1600" dirty="0"/>
              <a:t>TFN2K</a:t>
            </a:r>
            <a:r>
              <a:rPr lang="zh-CN" altLang="en-US" sz="1600" dirty="0">
                <a:latin typeface="宋体" pitchFamily="2" charset="-122"/>
              </a:rPr>
              <a:t>（及其变种）的特征模式是在数据段中有一串</a:t>
            </a:r>
            <a:r>
              <a:rPr lang="en-US" altLang="zh-CN" sz="1600" dirty="0"/>
              <a:t>A</a:t>
            </a:r>
            <a:r>
              <a:rPr lang="zh-CN" altLang="en-US" sz="1600" dirty="0">
                <a:latin typeface="宋体" pitchFamily="2" charset="-122"/>
              </a:rPr>
              <a:t>字符（</a:t>
            </a:r>
            <a:r>
              <a:rPr lang="en-US" altLang="zh-CN" sz="1600" dirty="0"/>
              <a:t>AAA……</a:t>
            </a:r>
            <a:r>
              <a:rPr lang="zh-CN" altLang="en-US" sz="1600" dirty="0">
                <a:latin typeface="宋体" pitchFamily="2" charset="-122"/>
              </a:rPr>
              <a:t>），这是经过调整数据段大小和加密算法后的结果。如果没有使用</a:t>
            </a:r>
            <a:r>
              <a:rPr lang="en-US" altLang="zh-CN" sz="1600" dirty="0"/>
              <a:t>BASE64</a:t>
            </a:r>
            <a:r>
              <a:rPr lang="zh-CN" altLang="en-US" sz="1600" dirty="0">
                <a:latin typeface="宋体" pitchFamily="2" charset="-122"/>
              </a:rPr>
              <a:t>编码，对于使用了加密算法数据包，这个连续的字符就是空格</a:t>
            </a:r>
            <a:r>
              <a:rPr lang="zh-CN" altLang="en-US" dirty="0">
                <a:latin typeface="宋体" pitchFamily="2" charset="-122"/>
              </a:rPr>
              <a:t>。</a:t>
            </a:r>
            <a:endParaRPr lang="zh-CN" altLang="en-US" dirty="0"/>
          </a:p>
        </p:txBody>
      </p:sp>
      <p:sp>
        <p:nvSpPr>
          <p:cNvPr id="3" name="标题 2"/>
          <p:cNvSpPr>
            <a:spLocks noGrp="1"/>
          </p:cNvSpPr>
          <p:nvPr>
            <p:ph type="title"/>
          </p:nvPr>
        </p:nvSpPr>
        <p:spPr/>
        <p:txBody>
          <a:bodyPr/>
          <a:lstStyle/>
          <a:p>
            <a:r>
              <a:rPr lang="zh-CN" altLang="en-US" dirty="0"/>
              <a:t>一）检测</a:t>
            </a:r>
            <a:r>
              <a:rPr lang="zh-CN" altLang="en-US" dirty="0" smtClean="0"/>
              <a:t>（</a:t>
            </a:r>
            <a:r>
              <a:rPr lang="en-US" altLang="zh-CN" dirty="0" smtClean="0"/>
              <a:t>4/4</a:t>
            </a:r>
            <a:r>
              <a:rPr lang="zh-CN" altLang="en-US" dirty="0"/>
              <a:t>）</a:t>
            </a:r>
          </a:p>
        </p:txBody>
      </p:sp>
    </p:spTree>
    <p:extLst>
      <p:ext uri="{BB962C8B-B14F-4D97-AF65-F5344CB8AC3E}">
        <p14:creationId xmlns:p14="http://schemas.microsoft.com/office/powerpoint/2010/main" val="1134207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dirty="0"/>
              <a:t>（二）响应</a:t>
            </a:r>
            <a:endParaRPr lang="en-US" altLang="zh-CN" dirty="0"/>
          </a:p>
        </p:txBody>
      </p:sp>
      <p:sp>
        <p:nvSpPr>
          <p:cNvPr id="82948" name="Rectangle 3"/>
          <p:cNvSpPr>
            <a:spLocks noGrp="1" noChangeArrowheads="1"/>
          </p:cNvSpPr>
          <p:nvPr>
            <p:ph type="body" idx="1"/>
          </p:nvPr>
        </p:nvSpPr>
        <p:spPr>
          <a:xfrm>
            <a:off x="571500" y="1438275"/>
            <a:ext cx="8147050" cy="4629150"/>
          </a:xfrm>
        </p:spPr>
        <p:txBody>
          <a:bodyPr/>
          <a:lstStyle/>
          <a:p>
            <a:pPr eaLnBrk="1" hangingPunct="1"/>
            <a:r>
              <a:rPr lang="zh-CN" altLang="en-US" dirty="0">
                <a:latin typeface="宋体" pitchFamily="2" charset="-122"/>
              </a:rPr>
              <a:t>到目前为止，对付风暴型</a:t>
            </a:r>
            <a:r>
              <a:rPr lang="en-US" altLang="zh-CN" dirty="0" err="1"/>
              <a:t>DDoS</a:t>
            </a:r>
            <a:r>
              <a:rPr lang="zh-CN" altLang="en-US" dirty="0">
                <a:latin typeface="宋体" pitchFamily="2" charset="-122"/>
              </a:rPr>
              <a:t>攻击的方案主要有四种：</a:t>
            </a:r>
          </a:p>
          <a:p>
            <a:pPr lvl="1" eaLnBrk="1" hangingPunct="1"/>
            <a:r>
              <a:rPr lang="zh-CN" altLang="en-US" dirty="0">
                <a:latin typeface="宋体" pitchFamily="2" charset="-122"/>
              </a:rPr>
              <a:t>通过丢弃恶意分组的方法保护网络；</a:t>
            </a:r>
          </a:p>
          <a:p>
            <a:pPr lvl="1" eaLnBrk="1" hangingPunct="1"/>
            <a:r>
              <a:rPr lang="zh-CN" altLang="en-US" dirty="0">
                <a:latin typeface="宋体" pitchFamily="2" charset="-122"/>
              </a:rPr>
              <a:t>在源端控制</a:t>
            </a:r>
            <a:r>
              <a:rPr lang="en-US" altLang="zh-CN" dirty="0" err="1"/>
              <a:t>DDoS</a:t>
            </a:r>
            <a:r>
              <a:rPr lang="zh-CN" altLang="en-US" dirty="0">
                <a:latin typeface="宋体" pitchFamily="2" charset="-122"/>
              </a:rPr>
              <a:t>攻击；</a:t>
            </a:r>
          </a:p>
          <a:p>
            <a:pPr lvl="1" eaLnBrk="1" hangingPunct="1"/>
            <a:r>
              <a:rPr lang="zh-CN" altLang="en-US" dirty="0">
                <a:latin typeface="宋体" pitchFamily="2" charset="-122"/>
              </a:rPr>
              <a:t>追溯</a:t>
            </a:r>
            <a:r>
              <a:rPr lang="zh-CN" altLang="en-US" dirty="0"/>
              <a:t> </a:t>
            </a:r>
            <a:r>
              <a:rPr lang="en-US" altLang="zh-CN" dirty="0"/>
              <a:t>(</a:t>
            </a:r>
            <a:r>
              <a:rPr lang="en-US" altLang="zh-CN" dirty="0" err="1"/>
              <a:t>Traceback</a:t>
            </a:r>
            <a:r>
              <a:rPr lang="en-US" altLang="zh-CN" dirty="0"/>
              <a:t>) </a:t>
            </a:r>
            <a:r>
              <a:rPr lang="zh-CN" altLang="en-US" dirty="0">
                <a:latin typeface="宋体" pitchFamily="2" charset="-122"/>
              </a:rPr>
              <a:t>攻击的源端</a:t>
            </a:r>
            <a:r>
              <a:rPr lang="en-US" altLang="zh-CN" dirty="0"/>
              <a:t>, </a:t>
            </a:r>
            <a:r>
              <a:rPr lang="zh-CN" altLang="en-US" dirty="0">
                <a:latin typeface="宋体" pitchFamily="2" charset="-122"/>
              </a:rPr>
              <a:t>然后阻止它发起新的攻击；</a:t>
            </a:r>
          </a:p>
          <a:p>
            <a:pPr lvl="1" eaLnBrk="1" hangingPunct="1"/>
            <a:r>
              <a:rPr lang="zh-CN" altLang="en-US" dirty="0">
                <a:latin typeface="宋体" pitchFamily="2" charset="-122"/>
              </a:rPr>
              <a:t>路由器动态检测流量并进行控制。</a:t>
            </a:r>
          </a:p>
          <a:p>
            <a:pPr eaLnBrk="1" hangingPunct="1"/>
            <a:r>
              <a:rPr lang="zh-CN" altLang="en-US" dirty="0">
                <a:latin typeface="宋体" pitchFamily="2" charset="-122"/>
              </a:rPr>
              <a:t>最有效的对抗风暴型</a:t>
            </a:r>
            <a:r>
              <a:rPr lang="en-US" altLang="zh-CN" dirty="0" err="1">
                <a:latin typeface="宋体" pitchFamily="2" charset="-122"/>
              </a:rPr>
              <a:t>DDoS</a:t>
            </a:r>
            <a:r>
              <a:rPr lang="zh-CN" altLang="en-US" dirty="0">
                <a:latin typeface="宋体" pitchFamily="2" charset="-122"/>
              </a:rPr>
              <a:t>的方法是：</a:t>
            </a:r>
            <a:r>
              <a:rPr lang="zh-CN" altLang="en-US" dirty="0">
                <a:solidFill>
                  <a:srgbClr val="FF0000"/>
                </a:solidFill>
                <a:latin typeface="宋体" pitchFamily="2" charset="-122"/>
              </a:rPr>
              <a:t>流量清洗</a:t>
            </a:r>
            <a:r>
              <a:rPr lang="zh-CN" altLang="en-US"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 calcmode="lin" valueType="num">
                                      <p:cBhvr>
                                        <p:cTn id="7" dur="1000" fill="hold"/>
                                        <p:tgtEl>
                                          <p:spTgt spid="8294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294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294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2948">
                                            <p:txEl>
                                              <p:pRg st="1" end="1"/>
                                            </p:txEl>
                                          </p:spTgt>
                                        </p:tgtEl>
                                        <p:attrNameLst>
                                          <p:attrName>style.visibility</p:attrName>
                                        </p:attrNameLst>
                                      </p:cBhvr>
                                      <p:to>
                                        <p:strVal val="visible"/>
                                      </p:to>
                                    </p:set>
                                    <p:anim calcmode="lin" valueType="num">
                                      <p:cBhvr>
                                        <p:cTn id="14" dur="1000" fill="hold"/>
                                        <p:tgtEl>
                                          <p:spTgt spid="82948">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82948">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8294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2948">
                                            <p:txEl>
                                              <p:pRg st="2" end="2"/>
                                            </p:txEl>
                                          </p:spTgt>
                                        </p:tgtEl>
                                        <p:attrNameLst>
                                          <p:attrName>style.visibility</p:attrName>
                                        </p:attrNameLst>
                                      </p:cBhvr>
                                      <p:to>
                                        <p:strVal val="visible"/>
                                      </p:to>
                                    </p:set>
                                    <p:anim calcmode="lin" valueType="num">
                                      <p:cBhvr>
                                        <p:cTn id="21" dur="1000" fill="hold"/>
                                        <p:tgtEl>
                                          <p:spTgt spid="82948">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82948">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8294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82948">
                                            <p:txEl>
                                              <p:pRg st="3" end="3"/>
                                            </p:txEl>
                                          </p:spTgt>
                                        </p:tgtEl>
                                        <p:attrNameLst>
                                          <p:attrName>style.visibility</p:attrName>
                                        </p:attrNameLst>
                                      </p:cBhvr>
                                      <p:to>
                                        <p:strVal val="visible"/>
                                      </p:to>
                                    </p:set>
                                    <p:anim calcmode="lin" valueType="num">
                                      <p:cBhvr>
                                        <p:cTn id="28" dur="1000" fill="hold"/>
                                        <p:tgtEl>
                                          <p:spTgt spid="82948">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82948">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8294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82948">
                                            <p:txEl>
                                              <p:pRg st="4" end="4"/>
                                            </p:txEl>
                                          </p:spTgt>
                                        </p:tgtEl>
                                        <p:attrNameLst>
                                          <p:attrName>style.visibility</p:attrName>
                                        </p:attrNameLst>
                                      </p:cBhvr>
                                      <p:to>
                                        <p:strVal val="visible"/>
                                      </p:to>
                                    </p:set>
                                    <p:anim calcmode="lin" valueType="num">
                                      <p:cBhvr>
                                        <p:cTn id="35" dur="1000" fill="hold"/>
                                        <p:tgtEl>
                                          <p:spTgt spid="82948">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82948">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8294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82948">
                                            <p:txEl>
                                              <p:pRg st="5" end="5"/>
                                            </p:txEl>
                                          </p:spTgt>
                                        </p:tgtEl>
                                        <p:attrNameLst>
                                          <p:attrName>style.visibility</p:attrName>
                                        </p:attrNameLst>
                                      </p:cBhvr>
                                      <p:to>
                                        <p:strVal val="visible"/>
                                      </p:to>
                                    </p:set>
                                    <p:anim calcmode="lin" valueType="num">
                                      <p:cBhvr>
                                        <p:cTn id="42" dur="1000" fill="hold"/>
                                        <p:tgtEl>
                                          <p:spTgt spid="82948">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82948">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829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252538" y="376238"/>
            <a:ext cx="7081837" cy="685800"/>
          </a:xfrm>
        </p:spPr>
        <p:txBody>
          <a:bodyPr/>
          <a:lstStyle/>
          <a:p>
            <a:r>
              <a:rPr lang="zh-CN" altLang="en-US" dirty="0"/>
              <a:t>流量清洗</a:t>
            </a:r>
          </a:p>
        </p:txBody>
      </p:sp>
      <p:sp>
        <p:nvSpPr>
          <p:cNvPr id="84995" name="Rectangle 3"/>
          <p:cNvSpPr>
            <a:spLocks noGrp="1" noChangeArrowheads="1"/>
          </p:cNvSpPr>
          <p:nvPr>
            <p:ph idx="4294967295"/>
          </p:nvPr>
        </p:nvSpPr>
        <p:spPr>
          <a:xfrm>
            <a:off x="371475" y="1314450"/>
            <a:ext cx="8448675" cy="4841875"/>
          </a:xfrm>
        </p:spPr>
        <p:txBody>
          <a:bodyPr/>
          <a:lstStyle/>
          <a:p>
            <a:pPr marL="365125" indent="-365125"/>
            <a:r>
              <a:rPr lang="en-US" altLang="zh-CN" dirty="0" err="1"/>
              <a:t>DDoS</a:t>
            </a:r>
            <a:r>
              <a:rPr lang="zh-CN" altLang="en-US" dirty="0"/>
              <a:t>攻击防御就是对</a:t>
            </a:r>
            <a:r>
              <a:rPr lang="en-US" altLang="zh-CN" dirty="0" err="1"/>
              <a:t>DDoS</a:t>
            </a:r>
            <a:r>
              <a:rPr lang="zh-CN" altLang="en-US" dirty="0"/>
              <a:t>攻击与正常业务数据混合在一起的流量进行净化，净化掉</a:t>
            </a:r>
            <a:r>
              <a:rPr lang="en-US" altLang="zh-CN" dirty="0" err="1"/>
              <a:t>DDoS</a:t>
            </a:r>
            <a:r>
              <a:rPr lang="zh-CN" altLang="en-US" dirty="0"/>
              <a:t>攻击流量，保留正常业务流量，保证客户业务</a:t>
            </a:r>
            <a:r>
              <a:rPr lang="en-US" altLang="zh-CN" dirty="0"/>
              <a:t>7×24</a:t>
            </a:r>
            <a:r>
              <a:rPr lang="zh-CN" altLang="en-US" dirty="0"/>
              <a:t>小时的不间断提供。</a:t>
            </a:r>
          </a:p>
          <a:p>
            <a:pPr marL="365125" indent="-365125"/>
            <a:endParaRPr lang="zh-CN" altLang="en-US" dirty="0"/>
          </a:p>
          <a:p>
            <a:pPr marL="365125" indent="-365125"/>
            <a:r>
              <a:rPr lang="en-US" altLang="zh-CN" dirty="0" err="1"/>
              <a:t>DDoS</a:t>
            </a:r>
            <a:r>
              <a:rPr lang="zh-CN" altLang="en-US" dirty="0"/>
              <a:t>攻击阻断过程一般包括</a:t>
            </a:r>
            <a:r>
              <a:rPr lang="zh-CN" altLang="en-US" b="1" dirty="0">
                <a:solidFill>
                  <a:srgbClr val="FF0000"/>
                </a:solidFill>
              </a:rPr>
              <a:t>攻击监测和判断、流量牵引、清洗过滤、流量回送</a:t>
            </a:r>
            <a:r>
              <a:rPr lang="zh-CN" altLang="en-US" dirty="0"/>
              <a:t>四个关键环节。</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252538" y="376238"/>
            <a:ext cx="7500937" cy="685800"/>
          </a:xfrm>
        </p:spPr>
        <p:txBody>
          <a:bodyPr/>
          <a:lstStyle/>
          <a:p>
            <a:r>
              <a:rPr lang="zh-CN" altLang="en-US" dirty="0"/>
              <a:t>流量清洗</a:t>
            </a:r>
          </a:p>
        </p:txBody>
      </p:sp>
      <p:sp>
        <p:nvSpPr>
          <p:cNvPr id="84995" name="Rectangle 3"/>
          <p:cNvSpPr>
            <a:spLocks noGrp="1" noChangeArrowheads="1"/>
          </p:cNvSpPr>
          <p:nvPr>
            <p:ph idx="4294967295"/>
          </p:nvPr>
        </p:nvSpPr>
        <p:spPr>
          <a:xfrm>
            <a:off x="371475" y="1314450"/>
            <a:ext cx="8448675" cy="4841875"/>
          </a:xfrm>
        </p:spPr>
        <p:txBody>
          <a:bodyPr/>
          <a:lstStyle/>
          <a:p>
            <a:pPr marL="365125" indent="-365125"/>
            <a:r>
              <a:rPr lang="zh-CN" altLang="zh-CN" sz="2800" dirty="0"/>
              <a:t>流量清洗服务是提供给租用</a:t>
            </a:r>
            <a:r>
              <a:rPr lang="en-US" altLang="zh-CN" sz="2800" dirty="0"/>
              <a:t>IDC</a:t>
            </a:r>
            <a:r>
              <a:rPr lang="zh-CN" altLang="zh-CN" sz="2800" dirty="0"/>
              <a:t>服务的政企客户，针对对其发起的</a:t>
            </a:r>
            <a:r>
              <a:rPr lang="en-US" altLang="zh-CN" sz="2800" dirty="0"/>
              <a:t>DOS/DDOS</a:t>
            </a:r>
            <a:r>
              <a:rPr lang="zh-CN" altLang="zh-CN" sz="2800" dirty="0"/>
              <a:t>攻击的监控、告警和防护的一种网络安全服务</a:t>
            </a:r>
            <a:endParaRPr lang="en-US" altLang="zh-CN" sz="2800" dirty="0"/>
          </a:p>
          <a:p>
            <a:pPr marL="765175" lvl="1" indent="-365125"/>
            <a:r>
              <a:rPr lang="zh-CN" altLang="zh-CN" sz="2400" dirty="0"/>
              <a:t>第一步，利用专用的</a:t>
            </a:r>
            <a:r>
              <a:rPr lang="zh-CN" altLang="zh-CN" sz="2400" dirty="0">
                <a:solidFill>
                  <a:srgbClr val="FF0000"/>
                </a:solidFill>
              </a:rPr>
              <a:t>检测</a:t>
            </a:r>
            <a:r>
              <a:rPr lang="zh-CN" altLang="zh-CN" sz="2400" dirty="0"/>
              <a:t>设备对</a:t>
            </a:r>
            <a:r>
              <a:rPr lang="en-US" altLang="zh-CN" sz="2400" dirty="0"/>
              <a:t>用户业务</a:t>
            </a:r>
            <a:r>
              <a:rPr lang="zh-CN" altLang="zh-CN" sz="2400" dirty="0"/>
              <a:t>流量进行分析监控。</a:t>
            </a:r>
            <a:endParaRPr lang="en-US" altLang="zh-CN" sz="2400" dirty="0"/>
          </a:p>
          <a:p>
            <a:pPr marL="765175" lvl="1" indent="-365125"/>
            <a:r>
              <a:rPr lang="zh-CN" altLang="zh-CN" sz="2400" dirty="0"/>
              <a:t>第二步，当用户遭受到</a:t>
            </a:r>
            <a:r>
              <a:rPr lang="en-US" altLang="zh-CN" sz="2400" dirty="0" err="1"/>
              <a:t>DDoS</a:t>
            </a:r>
            <a:r>
              <a:rPr lang="zh-CN" altLang="zh-CN" sz="2400" dirty="0"/>
              <a:t>攻击时，检测设备上报给专用的业务管理平台生成清洗任务，将用户流量</a:t>
            </a:r>
            <a:r>
              <a:rPr lang="zh-CN" altLang="zh-CN" sz="2400" dirty="0">
                <a:solidFill>
                  <a:srgbClr val="FF0000"/>
                </a:solidFill>
              </a:rPr>
              <a:t>牵引</a:t>
            </a:r>
            <a:r>
              <a:rPr lang="zh-CN" altLang="zh-CN" sz="2400" dirty="0"/>
              <a:t>到流量清洗中心。</a:t>
            </a:r>
            <a:endParaRPr lang="en-US" altLang="zh-CN" sz="2400" dirty="0"/>
          </a:p>
          <a:p>
            <a:pPr marL="765175" lvl="1" indent="-365125"/>
            <a:r>
              <a:rPr lang="zh-CN" altLang="zh-CN" sz="2400" dirty="0"/>
              <a:t>第三步，流量清洗中心对牵引过来的用户流量进行</a:t>
            </a:r>
            <a:r>
              <a:rPr lang="zh-CN" altLang="zh-CN" sz="2400" dirty="0">
                <a:solidFill>
                  <a:srgbClr val="FF0000"/>
                </a:solidFill>
              </a:rPr>
              <a:t>清洗</a:t>
            </a:r>
            <a:r>
              <a:rPr lang="zh-CN" altLang="zh-CN" sz="2400" dirty="0"/>
              <a:t>，并将清洗后的用户合法流量</a:t>
            </a:r>
            <a:r>
              <a:rPr lang="zh-CN" altLang="zh-CN" sz="2400" dirty="0">
                <a:solidFill>
                  <a:srgbClr val="FF0000"/>
                </a:solidFill>
              </a:rPr>
              <a:t>回注</a:t>
            </a:r>
            <a:r>
              <a:rPr lang="zh-CN" altLang="zh-CN" sz="2400" dirty="0"/>
              <a:t>到城域网。同时</a:t>
            </a:r>
            <a:r>
              <a:rPr lang="zh-CN" altLang="zh-CN" sz="2400" dirty="0">
                <a:solidFill>
                  <a:srgbClr val="FF0000"/>
                </a:solidFill>
              </a:rPr>
              <a:t>上报</a:t>
            </a:r>
            <a:r>
              <a:rPr lang="zh-CN" altLang="zh-CN" sz="2400" dirty="0"/>
              <a:t>清洗日志到业务管理平台生成报表。</a:t>
            </a:r>
            <a:endParaRPr lang="zh-CN" altLang="en-US"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70560" y="1323975"/>
            <a:ext cx="8229600" cy="4726305"/>
          </a:xfrm>
        </p:spPr>
        <p:txBody>
          <a:bodyPr/>
          <a:lstStyle/>
          <a:p>
            <a:pPr>
              <a:lnSpc>
                <a:spcPct val="150000"/>
              </a:lnSpc>
              <a:spcBef>
                <a:spcPts val="0"/>
              </a:spcBef>
              <a:buSzPct val="105000"/>
            </a:pPr>
            <a:r>
              <a:rPr lang="zh-CN" altLang="en-US" b="0" dirty="0"/>
              <a:t>脚本小子</a:t>
            </a:r>
            <a:r>
              <a:rPr lang="en-US" altLang="zh-CN" b="0" dirty="0"/>
              <a:t>(Script Kiddies)</a:t>
            </a:r>
            <a:r>
              <a:rPr lang="zh-CN" altLang="en-US" b="0" dirty="0"/>
              <a:t>：练习攻击的手段 </a:t>
            </a:r>
          </a:p>
          <a:p>
            <a:pPr lvl="1">
              <a:lnSpc>
                <a:spcPct val="150000"/>
              </a:lnSpc>
              <a:spcBef>
                <a:spcPts val="0"/>
              </a:spcBef>
            </a:pPr>
            <a:r>
              <a:rPr lang="zh-CN" altLang="en-US" b="0" dirty="0"/>
              <a:t>简单</a:t>
            </a:r>
            <a:r>
              <a:rPr lang="en-US" altLang="zh-CN" b="0" dirty="0"/>
              <a:t>, </a:t>
            </a:r>
            <a:r>
              <a:rPr lang="zh-CN" altLang="en-US" b="0" dirty="0"/>
              <a:t>有很多小工具</a:t>
            </a:r>
          </a:p>
          <a:p>
            <a:pPr>
              <a:lnSpc>
                <a:spcPct val="150000"/>
              </a:lnSpc>
              <a:spcBef>
                <a:spcPts val="0"/>
              </a:spcBef>
              <a:buSzPct val="95000"/>
            </a:pPr>
            <a:r>
              <a:rPr lang="en-US" altLang="zh-CN" b="0" dirty="0"/>
              <a:t> </a:t>
            </a:r>
            <a:r>
              <a:rPr lang="zh-CN" altLang="en-US" b="0" dirty="0"/>
              <a:t>炫耀的资本</a:t>
            </a:r>
          </a:p>
          <a:p>
            <a:pPr>
              <a:lnSpc>
                <a:spcPct val="150000"/>
              </a:lnSpc>
              <a:spcBef>
                <a:spcPts val="0"/>
              </a:spcBef>
              <a:buSzPct val="95000"/>
            </a:pPr>
            <a:r>
              <a:rPr lang="zh-CN" altLang="en-US" b="0" dirty="0"/>
              <a:t>仇恨或报复</a:t>
            </a:r>
          </a:p>
          <a:p>
            <a:pPr lvl="1">
              <a:lnSpc>
                <a:spcPct val="150000"/>
              </a:lnSpc>
              <a:spcBef>
                <a:spcPts val="0"/>
              </a:spcBef>
              <a:buSzPct val="95000"/>
            </a:pPr>
            <a:r>
              <a:rPr lang="zh-CN" altLang="en-US" b="0" dirty="0"/>
              <a:t>前雇员、现雇员、外部人员</a:t>
            </a:r>
          </a:p>
          <a:p>
            <a:pPr>
              <a:lnSpc>
                <a:spcPct val="150000"/>
              </a:lnSpc>
              <a:spcBef>
                <a:spcPts val="0"/>
              </a:spcBef>
              <a:buSzPct val="95000"/>
            </a:pPr>
            <a:r>
              <a:rPr lang="zh-CN" altLang="en-US" b="0" dirty="0"/>
              <a:t>恶作剧或单纯为了破坏</a:t>
            </a:r>
          </a:p>
          <a:p>
            <a:pPr>
              <a:lnSpc>
                <a:spcPct val="150000"/>
              </a:lnSpc>
              <a:spcBef>
                <a:spcPts val="0"/>
              </a:spcBef>
              <a:buSzPct val="95000"/>
            </a:pPr>
            <a:r>
              <a:rPr lang="zh-CN" altLang="en-US" b="0" dirty="0"/>
              <a:t>经济原因</a:t>
            </a:r>
            <a:endParaRPr lang="en-US" altLang="zh-CN" b="0" dirty="0"/>
          </a:p>
        </p:txBody>
      </p:sp>
      <p:sp>
        <p:nvSpPr>
          <p:cNvPr id="212995" name="Rectangle 3"/>
          <p:cNvSpPr>
            <a:spLocks noChangeArrowheads="1"/>
          </p:cNvSpPr>
          <p:nvPr/>
        </p:nvSpPr>
        <p:spPr bwMode="white">
          <a:xfrm>
            <a:off x="1287463" y="276225"/>
            <a:ext cx="6629400" cy="792163"/>
          </a:xfrm>
          <a:prstGeom prst="rect">
            <a:avLst/>
          </a:prstGeom>
          <a:noFill/>
          <a:ln w="9525">
            <a:noFill/>
            <a:miter lim="800000"/>
            <a:headEnd/>
            <a:tailEnd/>
          </a:ln>
          <a:effectLst/>
        </p:spPr>
        <p:txBody>
          <a:bodyPr anchor="ctr"/>
          <a:lstStyle/>
          <a:p>
            <a:r>
              <a:rPr lang="zh-CN" altLang="en-US" sz="4000" b="1" dirty="0">
                <a:solidFill>
                  <a:srgbClr val="0000CC"/>
                </a:solidFill>
                <a:latin typeface="黑体" pitchFamily="49" charset="-122"/>
                <a:ea typeface="黑体" pitchFamily="49" charset="-122"/>
              </a:rPr>
              <a:t>（四）动机</a:t>
            </a:r>
            <a:endParaRPr lang="en-US" altLang="zh-CN" sz="4000" b="1" dirty="0">
              <a:solidFill>
                <a:srgbClr val="0000CC"/>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arn(outVertical)">
                                      <p:cBhvr>
                                        <p:cTn id="7" dur="500"/>
                                        <p:tgtEl>
                                          <p:spTgt spid="212994">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12994">
                                            <p:txEl>
                                              <p:pRg st="1" end="1"/>
                                            </p:txEl>
                                          </p:spTgt>
                                        </p:tgtEl>
                                        <p:attrNameLst>
                                          <p:attrName>style.visibility</p:attrName>
                                        </p:attrNameLst>
                                      </p:cBhvr>
                                      <p:to>
                                        <p:strVal val="visible"/>
                                      </p:to>
                                    </p:set>
                                    <p:animEffect transition="in" filter="barn(outVertical)">
                                      <p:cBhvr>
                                        <p:cTn id="10" dur="500"/>
                                        <p:tgtEl>
                                          <p:spTgt spid="21299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12994">
                                            <p:txEl>
                                              <p:pRg st="2" end="2"/>
                                            </p:txEl>
                                          </p:spTgt>
                                        </p:tgtEl>
                                        <p:attrNameLst>
                                          <p:attrName>style.visibility</p:attrName>
                                        </p:attrNameLst>
                                      </p:cBhvr>
                                      <p:to>
                                        <p:strVal val="visible"/>
                                      </p:to>
                                    </p:set>
                                    <p:animEffect transition="in" filter="barn(outVertical)">
                                      <p:cBhvr>
                                        <p:cTn id="15" dur="500"/>
                                        <p:tgtEl>
                                          <p:spTgt spid="21299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12994">
                                            <p:txEl>
                                              <p:pRg st="3" end="3"/>
                                            </p:txEl>
                                          </p:spTgt>
                                        </p:tgtEl>
                                        <p:attrNameLst>
                                          <p:attrName>style.visibility</p:attrName>
                                        </p:attrNameLst>
                                      </p:cBhvr>
                                      <p:to>
                                        <p:strVal val="visible"/>
                                      </p:to>
                                    </p:set>
                                    <p:animEffect transition="in" filter="barn(outVertical)">
                                      <p:cBhvr>
                                        <p:cTn id="20" dur="500"/>
                                        <p:tgtEl>
                                          <p:spTgt spid="212994">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212994">
                                            <p:txEl>
                                              <p:pRg st="4" end="4"/>
                                            </p:txEl>
                                          </p:spTgt>
                                        </p:tgtEl>
                                        <p:attrNameLst>
                                          <p:attrName>style.visibility</p:attrName>
                                        </p:attrNameLst>
                                      </p:cBhvr>
                                      <p:to>
                                        <p:strVal val="visible"/>
                                      </p:to>
                                    </p:set>
                                    <p:animEffect transition="in" filter="barn(outVertical)">
                                      <p:cBhvr>
                                        <p:cTn id="23" dur="500"/>
                                        <p:tgtEl>
                                          <p:spTgt spid="21299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212994">
                                            <p:txEl>
                                              <p:pRg st="5" end="5"/>
                                            </p:txEl>
                                          </p:spTgt>
                                        </p:tgtEl>
                                        <p:attrNameLst>
                                          <p:attrName>style.visibility</p:attrName>
                                        </p:attrNameLst>
                                      </p:cBhvr>
                                      <p:to>
                                        <p:strVal val="visible"/>
                                      </p:to>
                                    </p:set>
                                    <p:animEffect transition="in" filter="barn(outVertical)">
                                      <p:cBhvr>
                                        <p:cTn id="28" dur="500"/>
                                        <p:tgtEl>
                                          <p:spTgt spid="21299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12994">
                                            <p:txEl>
                                              <p:pRg st="6" end="6"/>
                                            </p:txEl>
                                          </p:spTgt>
                                        </p:tgtEl>
                                        <p:attrNameLst>
                                          <p:attrName>style.visibility</p:attrName>
                                        </p:attrNameLst>
                                      </p:cBhvr>
                                      <p:to>
                                        <p:strVal val="visible"/>
                                      </p:to>
                                    </p:set>
                                    <p:animEffect transition="in" filter="barn(outVertical)">
                                      <p:cBhvr>
                                        <p:cTn id="33" dur="500"/>
                                        <p:tgtEl>
                                          <p:spTgt spid="212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a:t>（三）防范</a:t>
            </a:r>
          </a:p>
        </p:txBody>
      </p:sp>
      <p:sp>
        <p:nvSpPr>
          <p:cNvPr id="386051" name="Rectangle 3"/>
          <p:cNvSpPr>
            <a:spLocks noGrp="1" noChangeArrowheads="1"/>
          </p:cNvSpPr>
          <p:nvPr>
            <p:ph type="body" idx="1"/>
          </p:nvPr>
        </p:nvSpPr>
        <p:spPr>
          <a:xfrm>
            <a:off x="687388" y="1287462"/>
            <a:ext cx="7772400" cy="4960937"/>
          </a:xfrm>
        </p:spPr>
        <p:txBody>
          <a:bodyPr/>
          <a:lstStyle/>
          <a:p>
            <a:pPr eaLnBrk="1" hangingPunct="1"/>
            <a:r>
              <a:rPr lang="zh-CN" altLang="en-US" sz="2400" dirty="0"/>
              <a:t>限制带宽</a:t>
            </a:r>
          </a:p>
          <a:p>
            <a:pPr lvl="1" eaLnBrk="1" hangingPunct="1"/>
            <a:r>
              <a:rPr lang="zh-CN" altLang="en-US" sz="2400" dirty="0"/>
              <a:t>限制特定协议占用的带宽，但并不是完善的方法</a:t>
            </a:r>
          </a:p>
          <a:p>
            <a:pPr eaLnBrk="1" hangingPunct="1"/>
            <a:r>
              <a:rPr lang="zh-CN" altLang="en-US" sz="2400" dirty="0"/>
              <a:t>终端防御：</a:t>
            </a:r>
          </a:p>
          <a:p>
            <a:pPr lvl="1" eaLnBrk="1" hangingPunct="1"/>
            <a:r>
              <a:rPr lang="zh-CN" altLang="en-US" sz="2400" dirty="0"/>
              <a:t>及时安装厂商补丁，减少被攻击的机会</a:t>
            </a:r>
          </a:p>
          <a:p>
            <a:pPr lvl="1" eaLnBrk="1" hangingPunct="1"/>
            <a:r>
              <a:rPr lang="zh-CN" altLang="en-US" sz="2400" dirty="0"/>
              <a:t>运行尽可能少的服务</a:t>
            </a:r>
          </a:p>
          <a:p>
            <a:pPr lvl="1" eaLnBrk="1" hangingPunct="1"/>
            <a:r>
              <a:rPr lang="zh-CN" altLang="en-US" sz="2400" dirty="0"/>
              <a:t>增强容忍性</a:t>
            </a:r>
          </a:p>
          <a:p>
            <a:pPr eaLnBrk="1" hangingPunct="1"/>
            <a:r>
              <a:rPr lang="zh-CN" altLang="en-US" sz="2400" dirty="0"/>
              <a:t>入口过滤：只允许必要的通信</a:t>
            </a:r>
          </a:p>
          <a:p>
            <a:pPr lvl="1" eaLnBrk="1" hangingPunct="1"/>
            <a:r>
              <a:rPr lang="zh-CN" altLang="en-US" sz="2400" dirty="0"/>
              <a:t>设置严格的防火墙策略</a:t>
            </a:r>
          </a:p>
          <a:p>
            <a:pPr lvl="1" eaLnBrk="1" hangingPunct="1"/>
            <a:r>
              <a:rPr lang="zh-CN" altLang="en-US" sz="2400" dirty="0"/>
              <a:t>封锁所有无用的数据</a:t>
            </a:r>
          </a:p>
          <a:p>
            <a:pPr eaLnBrk="1" hangingPunct="1"/>
            <a:r>
              <a:rPr lang="zh-CN" altLang="en-US" sz="2400" dirty="0"/>
              <a:t>完全阻止是不可能的，防范可减少被攻击的机会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 calcmode="lin" valueType="num">
                                      <p:cBhvr>
                                        <p:cTn id="7" dur="1000" fill="hold"/>
                                        <p:tgtEl>
                                          <p:spTgt spid="38605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8605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86051">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 calcmode="lin" valueType="num">
                                      <p:cBhvr>
                                        <p:cTn id="12" dur="1000" fill="hold"/>
                                        <p:tgtEl>
                                          <p:spTgt spid="38605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8605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8605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86051">
                                            <p:txEl>
                                              <p:pRg st="2" end="2"/>
                                            </p:txEl>
                                          </p:spTgt>
                                        </p:tgtEl>
                                        <p:attrNameLst>
                                          <p:attrName>style.visibility</p:attrName>
                                        </p:attrNameLst>
                                      </p:cBhvr>
                                      <p:to>
                                        <p:strVal val="visible"/>
                                      </p:to>
                                    </p:set>
                                    <p:anim calcmode="lin" valueType="num">
                                      <p:cBhvr>
                                        <p:cTn id="19" dur="1000" fill="hold"/>
                                        <p:tgtEl>
                                          <p:spTgt spid="386051">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86051">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86051">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86051">
                                            <p:txEl>
                                              <p:pRg st="3" end="3"/>
                                            </p:txEl>
                                          </p:spTgt>
                                        </p:tgtEl>
                                        <p:attrNameLst>
                                          <p:attrName>style.visibility</p:attrName>
                                        </p:attrNameLst>
                                      </p:cBhvr>
                                      <p:to>
                                        <p:strVal val="visible"/>
                                      </p:to>
                                    </p:set>
                                    <p:anim calcmode="lin" valueType="num">
                                      <p:cBhvr>
                                        <p:cTn id="24" dur="1000" fill="hold"/>
                                        <p:tgtEl>
                                          <p:spTgt spid="386051">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386051">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386051">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386051">
                                            <p:txEl>
                                              <p:pRg st="4" end="4"/>
                                            </p:txEl>
                                          </p:spTgt>
                                        </p:tgtEl>
                                        <p:attrNameLst>
                                          <p:attrName>style.visibility</p:attrName>
                                        </p:attrNameLst>
                                      </p:cBhvr>
                                      <p:to>
                                        <p:strVal val="visible"/>
                                      </p:to>
                                    </p:set>
                                    <p:anim calcmode="lin" valueType="num">
                                      <p:cBhvr>
                                        <p:cTn id="29" dur="1000" fill="hold"/>
                                        <p:tgtEl>
                                          <p:spTgt spid="386051">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386051">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386051">
                                            <p:txEl>
                                              <p:pRg st="4" end="4"/>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86051">
                                            <p:txEl>
                                              <p:pRg st="5" end="5"/>
                                            </p:txEl>
                                          </p:spTgt>
                                        </p:tgtEl>
                                        <p:attrNameLst>
                                          <p:attrName>style.visibility</p:attrName>
                                        </p:attrNameLst>
                                      </p:cBhvr>
                                      <p:to>
                                        <p:strVal val="visible"/>
                                      </p:to>
                                    </p:set>
                                    <p:anim calcmode="lin" valueType="num">
                                      <p:cBhvr>
                                        <p:cTn id="34" dur="1000" fill="hold"/>
                                        <p:tgtEl>
                                          <p:spTgt spid="386051">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386051">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38605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386051">
                                            <p:txEl>
                                              <p:pRg st="6" end="6"/>
                                            </p:txEl>
                                          </p:spTgt>
                                        </p:tgtEl>
                                        <p:attrNameLst>
                                          <p:attrName>style.visibility</p:attrName>
                                        </p:attrNameLst>
                                      </p:cBhvr>
                                      <p:to>
                                        <p:strVal val="visible"/>
                                      </p:to>
                                    </p:set>
                                    <p:anim calcmode="lin" valueType="num">
                                      <p:cBhvr>
                                        <p:cTn id="41" dur="1000" fill="hold"/>
                                        <p:tgtEl>
                                          <p:spTgt spid="386051">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86051">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86051">
                                            <p:txEl>
                                              <p:pRg st="6" end="6"/>
                                            </p:txEl>
                                          </p:spTgt>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386051">
                                            <p:txEl>
                                              <p:pRg st="7" end="7"/>
                                            </p:txEl>
                                          </p:spTgt>
                                        </p:tgtEl>
                                        <p:attrNameLst>
                                          <p:attrName>style.visibility</p:attrName>
                                        </p:attrNameLst>
                                      </p:cBhvr>
                                      <p:to>
                                        <p:strVal val="visible"/>
                                      </p:to>
                                    </p:set>
                                    <p:anim calcmode="lin" valueType="num">
                                      <p:cBhvr>
                                        <p:cTn id="46" dur="1000" fill="hold"/>
                                        <p:tgtEl>
                                          <p:spTgt spid="386051">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386051">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86051">
                                            <p:txEl>
                                              <p:pRg st="7" end="7"/>
                                            </p:txEl>
                                          </p:spTgt>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86051">
                                            <p:txEl>
                                              <p:pRg st="8" end="8"/>
                                            </p:txEl>
                                          </p:spTgt>
                                        </p:tgtEl>
                                        <p:attrNameLst>
                                          <p:attrName>style.visibility</p:attrName>
                                        </p:attrNameLst>
                                      </p:cBhvr>
                                      <p:to>
                                        <p:strVal val="visible"/>
                                      </p:to>
                                    </p:set>
                                    <p:anim calcmode="lin" valueType="num">
                                      <p:cBhvr>
                                        <p:cTn id="51" dur="1000" fill="hold"/>
                                        <p:tgtEl>
                                          <p:spTgt spid="386051">
                                            <p:txEl>
                                              <p:pRg st="8" end="8"/>
                                            </p:txEl>
                                          </p:spTgt>
                                        </p:tgtEl>
                                        <p:attrNameLst>
                                          <p:attrName>ppt_w</p:attrName>
                                        </p:attrNameLst>
                                      </p:cBhvr>
                                      <p:tavLst>
                                        <p:tav tm="0">
                                          <p:val>
                                            <p:strVal val="#ppt_w*0.70"/>
                                          </p:val>
                                        </p:tav>
                                        <p:tav tm="100000">
                                          <p:val>
                                            <p:strVal val="#ppt_w"/>
                                          </p:val>
                                        </p:tav>
                                      </p:tavLst>
                                    </p:anim>
                                    <p:anim calcmode="lin" valueType="num">
                                      <p:cBhvr>
                                        <p:cTn id="52" dur="1000" fill="hold"/>
                                        <p:tgtEl>
                                          <p:spTgt spid="386051">
                                            <p:txEl>
                                              <p:pRg st="8" end="8"/>
                                            </p:txEl>
                                          </p:spTgt>
                                        </p:tgtEl>
                                        <p:attrNameLst>
                                          <p:attrName>ppt_h</p:attrName>
                                        </p:attrNameLst>
                                      </p:cBhvr>
                                      <p:tavLst>
                                        <p:tav tm="0">
                                          <p:val>
                                            <p:strVal val="#ppt_h"/>
                                          </p:val>
                                        </p:tav>
                                        <p:tav tm="100000">
                                          <p:val>
                                            <p:strVal val="#ppt_h"/>
                                          </p:val>
                                        </p:tav>
                                      </p:tavLst>
                                    </p:anim>
                                    <p:animEffect transition="in" filter="fade">
                                      <p:cBhvr>
                                        <p:cTn id="53" dur="1000"/>
                                        <p:tgtEl>
                                          <p:spTgt spid="386051">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386051">
                                            <p:txEl>
                                              <p:pRg st="9" end="9"/>
                                            </p:txEl>
                                          </p:spTgt>
                                        </p:tgtEl>
                                        <p:attrNameLst>
                                          <p:attrName>style.visibility</p:attrName>
                                        </p:attrNameLst>
                                      </p:cBhvr>
                                      <p:to>
                                        <p:strVal val="visible"/>
                                      </p:to>
                                    </p:set>
                                    <p:anim calcmode="lin" valueType="num">
                                      <p:cBhvr>
                                        <p:cTn id="58" dur="1000" fill="hold"/>
                                        <p:tgtEl>
                                          <p:spTgt spid="386051">
                                            <p:txEl>
                                              <p:pRg st="9" end="9"/>
                                            </p:txEl>
                                          </p:spTgt>
                                        </p:tgtEl>
                                        <p:attrNameLst>
                                          <p:attrName>ppt_w</p:attrName>
                                        </p:attrNameLst>
                                      </p:cBhvr>
                                      <p:tavLst>
                                        <p:tav tm="0">
                                          <p:val>
                                            <p:strVal val="#ppt_w*0.70"/>
                                          </p:val>
                                        </p:tav>
                                        <p:tav tm="100000">
                                          <p:val>
                                            <p:strVal val="#ppt_w"/>
                                          </p:val>
                                        </p:tav>
                                      </p:tavLst>
                                    </p:anim>
                                    <p:anim calcmode="lin" valueType="num">
                                      <p:cBhvr>
                                        <p:cTn id="59" dur="1000" fill="hold"/>
                                        <p:tgtEl>
                                          <p:spTgt spid="386051">
                                            <p:txEl>
                                              <p:pRg st="9" end="9"/>
                                            </p:txEl>
                                          </p:spTgt>
                                        </p:tgtEl>
                                        <p:attrNameLst>
                                          <p:attrName>ppt_h</p:attrName>
                                        </p:attrNameLst>
                                      </p:cBhvr>
                                      <p:tavLst>
                                        <p:tav tm="0">
                                          <p:val>
                                            <p:strVal val="#ppt_h"/>
                                          </p:val>
                                        </p:tav>
                                        <p:tav tm="100000">
                                          <p:val>
                                            <p:strVal val="#ppt_h"/>
                                          </p:val>
                                        </p:tav>
                                      </p:tavLst>
                                    </p:anim>
                                    <p:animEffect transition="in" filter="fade">
                                      <p:cBhvr>
                                        <p:cTn id="60" dur="1000"/>
                                        <p:tgtEl>
                                          <p:spTgt spid="386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542924" y="1304925"/>
            <a:ext cx="8391525" cy="5162550"/>
          </a:xfrm>
        </p:spPr>
        <p:txBody>
          <a:bodyPr/>
          <a:lstStyle/>
          <a:p>
            <a:pPr>
              <a:buSzPct val="95000"/>
            </a:pPr>
            <a:r>
              <a:rPr lang="zh-CN" altLang="en-US" sz="2800" b="0" dirty="0"/>
              <a:t>政治原因</a:t>
            </a:r>
          </a:p>
          <a:p>
            <a:pPr lvl="1">
              <a:buSzPct val="95000"/>
            </a:pPr>
            <a:r>
              <a:rPr lang="en-US" altLang="zh-CN" b="0" dirty="0"/>
              <a:t>2001</a:t>
            </a:r>
            <a:r>
              <a:rPr lang="zh-CN" altLang="en-US" b="0" dirty="0"/>
              <a:t>年</a:t>
            </a:r>
            <a:r>
              <a:rPr lang="en-US" altLang="zh-CN" b="0" dirty="0"/>
              <a:t>5</a:t>
            </a:r>
            <a:r>
              <a:rPr lang="zh-CN" altLang="en-US" b="0" dirty="0"/>
              <a:t>月中美撞机引发的中美黑客间网络大战</a:t>
            </a:r>
          </a:p>
          <a:p>
            <a:pPr lvl="1">
              <a:buSzPct val="95000"/>
            </a:pPr>
            <a:r>
              <a:rPr lang="en-US" altLang="zh-CN" b="0" dirty="0"/>
              <a:t>2003</a:t>
            </a:r>
            <a:r>
              <a:rPr lang="zh-CN" altLang="en-US" b="0" dirty="0"/>
              <a:t>年伊拉克战争引发的美伊黑客大战</a:t>
            </a:r>
          </a:p>
          <a:p>
            <a:pPr>
              <a:buSzPct val="95000"/>
            </a:pPr>
            <a:r>
              <a:rPr lang="zh-CN" altLang="en-US" sz="2800" b="0" dirty="0"/>
              <a:t>信息战</a:t>
            </a:r>
          </a:p>
          <a:p>
            <a:pPr lvl="1">
              <a:buSzPct val="95000"/>
            </a:pPr>
            <a:r>
              <a:rPr lang="en-US" altLang="zh-CN" b="0" dirty="0"/>
              <a:t>1991</a:t>
            </a:r>
            <a:r>
              <a:rPr lang="zh-CN" altLang="en-US" b="0" dirty="0"/>
              <a:t>年</a:t>
            </a:r>
            <a:r>
              <a:rPr lang="en-US" altLang="zh-CN" b="0" dirty="0"/>
              <a:t>,</a:t>
            </a:r>
            <a:r>
              <a:rPr lang="zh-CN" altLang="en-US" b="0" dirty="0"/>
              <a:t>海湾战争期间</a:t>
            </a:r>
            <a:r>
              <a:rPr lang="en-US" altLang="zh-CN" b="0" dirty="0"/>
              <a:t>,</a:t>
            </a:r>
            <a:r>
              <a:rPr lang="zh-CN" altLang="en-US" b="0" dirty="0"/>
              <a:t>美特工替换了运往伊的打印机芯片</a:t>
            </a:r>
            <a:r>
              <a:rPr lang="en-US" altLang="zh-CN" b="0" dirty="0"/>
              <a:t>, </a:t>
            </a:r>
            <a:r>
              <a:rPr lang="zh-CN" altLang="en-US" b="0" dirty="0"/>
              <a:t>用带毒的芯片破坏伊的防空系统</a:t>
            </a:r>
          </a:p>
          <a:p>
            <a:pPr>
              <a:buSzPct val="95000"/>
            </a:pPr>
            <a:r>
              <a:rPr lang="zh-CN" altLang="en-US" sz="2800" b="0" dirty="0"/>
              <a:t>作为特权提升攻击的辅助手段</a:t>
            </a:r>
          </a:p>
          <a:p>
            <a:pPr lvl="1">
              <a:buSzPct val="95000"/>
            </a:pPr>
            <a:r>
              <a:rPr lang="zh-CN" altLang="en-US" b="0" dirty="0"/>
              <a:t>通过</a:t>
            </a:r>
            <a:r>
              <a:rPr lang="en-US" altLang="zh-CN" b="0" dirty="0" err="1"/>
              <a:t>DoS</a:t>
            </a:r>
            <a:r>
              <a:rPr lang="zh-CN" altLang="en-US" b="0" dirty="0"/>
              <a:t>攻击使系统重启后更改生效</a:t>
            </a:r>
            <a:endParaRPr lang="en-US" altLang="zh-CN" b="0" dirty="0"/>
          </a:p>
          <a:p>
            <a:pPr lvl="1">
              <a:buSzPct val="95000"/>
            </a:pPr>
            <a:r>
              <a:rPr lang="zh-CN" altLang="en-US" b="0" dirty="0"/>
              <a:t>通过</a:t>
            </a:r>
            <a:r>
              <a:rPr lang="en-US" altLang="zh-CN" b="0" dirty="0" err="1"/>
              <a:t>DoS</a:t>
            </a:r>
            <a:r>
              <a:rPr lang="zh-CN" altLang="en-US" b="0" dirty="0"/>
              <a:t>攻击使防火墙不能工作</a:t>
            </a:r>
          </a:p>
          <a:p>
            <a:pPr lvl="1">
              <a:buSzPct val="95000"/>
            </a:pPr>
            <a:r>
              <a:rPr lang="zh-CN" altLang="en-US" b="0" dirty="0"/>
              <a:t>通过</a:t>
            </a:r>
            <a:r>
              <a:rPr lang="en-US" altLang="zh-CN" b="0" dirty="0" err="1"/>
              <a:t>DoS</a:t>
            </a:r>
            <a:r>
              <a:rPr lang="zh-CN" altLang="en-US" b="0" dirty="0"/>
              <a:t>攻击使</a:t>
            </a:r>
            <a:r>
              <a:rPr lang="en-US" altLang="zh-CN" b="0" dirty="0"/>
              <a:t>DNS</a:t>
            </a:r>
            <a:r>
              <a:rPr lang="zh-CN" altLang="en-US" b="0" dirty="0"/>
              <a:t>瘫痪后再假冒该</a:t>
            </a:r>
            <a:r>
              <a:rPr lang="en-US" altLang="zh-CN" b="0" dirty="0"/>
              <a:t>DNS</a:t>
            </a:r>
            <a:endParaRPr lang="zh-CN" altLang="en-US" b="0" dirty="0"/>
          </a:p>
        </p:txBody>
      </p:sp>
      <p:sp>
        <p:nvSpPr>
          <p:cNvPr id="319491" name="Rectangle 3"/>
          <p:cNvSpPr>
            <a:spLocks noChangeArrowheads="1"/>
          </p:cNvSpPr>
          <p:nvPr/>
        </p:nvSpPr>
        <p:spPr bwMode="white">
          <a:xfrm>
            <a:off x="1220788" y="361950"/>
            <a:ext cx="6629400" cy="792163"/>
          </a:xfrm>
          <a:prstGeom prst="rect">
            <a:avLst/>
          </a:prstGeom>
          <a:noFill/>
          <a:ln w="9525">
            <a:noFill/>
            <a:miter lim="800000"/>
            <a:headEnd/>
            <a:tailEnd/>
          </a:ln>
          <a:effectLst/>
        </p:spPr>
        <p:txBody>
          <a:bodyPr anchor="ctr"/>
          <a:lstStyle/>
          <a:p>
            <a:r>
              <a:rPr lang="zh-CN" altLang="en-US" sz="4000" b="1" dirty="0">
                <a:solidFill>
                  <a:srgbClr val="3366FF"/>
                </a:solidFill>
                <a:latin typeface="黑体" pitchFamily="49" charset="-122"/>
                <a:ea typeface="黑体" pitchFamily="49" charset="-122"/>
              </a:rPr>
              <a:t>（四）动机</a:t>
            </a:r>
            <a:r>
              <a:rPr lang="en-US" altLang="zh-CN" sz="4000" b="1" dirty="0">
                <a:solidFill>
                  <a:srgbClr val="3366FF"/>
                </a:solidFill>
                <a:latin typeface="Times New Roman" pitchFamily="18" charset="0"/>
                <a:ea typeface="黑体" pitchFamily="49" charset="-122"/>
              </a:rPr>
              <a:t> </a:t>
            </a:r>
            <a:endParaRPr lang="en-US" altLang="zh-CN" sz="4000" b="1" dirty="0">
              <a:solidFill>
                <a:srgbClr val="3366FF"/>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19490">
                                            <p:txEl>
                                              <p:pRg st="0" end="0"/>
                                            </p:txEl>
                                          </p:spTgt>
                                        </p:tgtEl>
                                        <p:attrNameLst>
                                          <p:attrName>style.visibility</p:attrName>
                                        </p:attrNameLst>
                                      </p:cBhvr>
                                      <p:to>
                                        <p:strVal val="visible"/>
                                      </p:to>
                                    </p:set>
                                    <p:animEffect transition="in" filter="barn(outVertical)">
                                      <p:cBhvr>
                                        <p:cTn id="7" dur="500"/>
                                        <p:tgtEl>
                                          <p:spTgt spid="319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9490">
                                            <p:txEl>
                                              <p:pRg st="1" end="1"/>
                                            </p:txEl>
                                          </p:spTgt>
                                        </p:tgtEl>
                                        <p:attrNameLst>
                                          <p:attrName>style.visibility</p:attrName>
                                        </p:attrNameLst>
                                      </p:cBhvr>
                                      <p:to>
                                        <p:strVal val="visible"/>
                                      </p:to>
                                    </p:set>
                                    <p:animEffect transition="in" filter="barn(outVertical)">
                                      <p:cBhvr>
                                        <p:cTn id="12" dur="500"/>
                                        <p:tgtEl>
                                          <p:spTgt spid="3194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9490">
                                            <p:txEl>
                                              <p:pRg st="2" end="2"/>
                                            </p:txEl>
                                          </p:spTgt>
                                        </p:tgtEl>
                                        <p:attrNameLst>
                                          <p:attrName>style.visibility</p:attrName>
                                        </p:attrNameLst>
                                      </p:cBhvr>
                                      <p:to>
                                        <p:strVal val="visible"/>
                                      </p:to>
                                    </p:set>
                                    <p:animEffect transition="in" filter="barn(outVertical)">
                                      <p:cBhvr>
                                        <p:cTn id="17" dur="500"/>
                                        <p:tgtEl>
                                          <p:spTgt spid="3194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9490">
                                            <p:txEl>
                                              <p:pRg st="3" end="3"/>
                                            </p:txEl>
                                          </p:spTgt>
                                        </p:tgtEl>
                                        <p:attrNameLst>
                                          <p:attrName>style.visibility</p:attrName>
                                        </p:attrNameLst>
                                      </p:cBhvr>
                                      <p:to>
                                        <p:strVal val="visible"/>
                                      </p:to>
                                    </p:set>
                                    <p:animEffect transition="in" filter="barn(outVertical)">
                                      <p:cBhvr>
                                        <p:cTn id="22" dur="500"/>
                                        <p:tgtEl>
                                          <p:spTgt spid="319490">
                                            <p:txEl>
                                              <p:pRg st="3" end="3"/>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319490">
                                            <p:txEl>
                                              <p:pRg st="4" end="4"/>
                                            </p:txEl>
                                          </p:spTgt>
                                        </p:tgtEl>
                                        <p:attrNameLst>
                                          <p:attrName>style.visibility</p:attrName>
                                        </p:attrNameLst>
                                      </p:cBhvr>
                                      <p:to>
                                        <p:strVal val="visible"/>
                                      </p:to>
                                    </p:set>
                                    <p:animEffect transition="in" filter="barn(outVertical)">
                                      <p:cBhvr>
                                        <p:cTn id="25" dur="500"/>
                                        <p:tgtEl>
                                          <p:spTgt spid="31949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319490">
                                            <p:txEl>
                                              <p:pRg st="5" end="5"/>
                                            </p:txEl>
                                          </p:spTgt>
                                        </p:tgtEl>
                                        <p:attrNameLst>
                                          <p:attrName>style.visibility</p:attrName>
                                        </p:attrNameLst>
                                      </p:cBhvr>
                                      <p:to>
                                        <p:strVal val="visible"/>
                                      </p:to>
                                    </p:set>
                                    <p:animEffect transition="in" filter="barn(outVertical)">
                                      <p:cBhvr>
                                        <p:cTn id="30" dur="500"/>
                                        <p:tgtEl>
                                          <p:spTgt spid="31949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19490">
                                            <p:txEl>
                                              <p:pRg st="6" end="6"/>
                                            </p:txEl>
                                          </p:spTgt>
                                        </p:tgtEl>
                                        <p:attrNameLst>
                                          <p:attrName>style.visibility</p:attrName>
                                        </p:attrNameLst>
                                      </p:cBhvr>
                                      <p:to>
                                        <p:strVal val="visible"/>
                                      </p:to>
                                    </p:set>
                                    <p:animEffect transition="in" filter="barn(outVertical)">
                                      <p:cBhvr>
                                        <p:cTn id="35" dur="500"/>
                                        <p:tgtEl>
                                          <p:spTgt spid="31949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319490">
                                            <p:txEl>
                                              <p:pRg st="7" end="7"/>
                                            </p:txEl>
                                          </p:spTgt>
                                        </p:tgtEl>
                                        <p:attrNameLst>
                                          <p:attrName>style.visibility</p:attrName>
                                        </p:attrNameLst>
                                      </p:cBhvr>
                                      <p:to>
                                        <p:strVal val="visible"/>
                                      </p:to>
                                    </p:set>
                                    <p:animEffect transition="in" filter="barn(outVertical)">
                                      <p:cBhvr>
                                        <p:cTn id="40" dur="500"/>
                                        <p:tgtEl>
                                          <p:spTgt spid="319490">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319490">
                                            <p:txEl>
                                              <p:pRg st="8" end="8"/>
                                            </p:txEl>
                                          </p:spTgt>
                                        </p:tgtEl>
                                        <p:attrNameLst>
                                          <p:attrName>style.visibility</p:attrName>
                                        </p:attrNameLst>
                                      </p:cBhvr>
                                      <p:to>
                                        <p:strVal val="visible"/>
                                      </p:to>
                                    </p:set>
                                    <p:animEffect transition="in" filter="barn(outVertical)">
                                      <p:cBhvr>
                                        <p:cTn id="45" dur="500"/>
                                        <p:tgtEl>
                                          <p:spTgt spid="3194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uiExpand="1" build="p" autoUpdateAnimBg="0"/>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13494</TotalTime>
  <Words>7668</Words>
  <Application>Microsoft Office PowerPoint</Application>
  <PresentationFormat>全屏显示(4:3)</PresentationFormat>
  <Paragraphs>540</Paragraphs>
  <Slides>80</Slides>
  <Notes>53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3" baseType="lpstr">
      <vt:lpstr>方正行楷简体</vt:lpstr>
      <vt:lpstr>黑体</vt:lpstr>
      <vt:lpstr>楷体_GB2312</vt:lpstr>
      <vt:lpstr>隶书</vt:lpstr>
      <vt:lpstr>宋体</vt:lpstr>
      <vt:lpstr>Arial</vt:lpstr>
      <vt:lpstr>Book Antiqua</vt:lpstr>
      <vt:lpstr>Calibri</vt:lpstr>
      <vt:lpstr>Tahoma</vt:lpstr>
      <vt:lpstr>Times New Roman</vt:lpstr>
      <vt:lpstr>Wingdings</vt:lpstr>
      <vt:lpstr>1_Blends</vt:lpstr>
      <vt:lpstr>VISIO</vt:lpstr>
      <vt:lpstr>第 六章    拒绝服务攻击及防御</vt:lpstr>
      <vt:lpstr>内容提纲</vt:lpstr>
      <vt:lpstr>（一）什么是拒绝服务攻击?</vt:lpstr>
      <vt:lpstr>（二）分布式拒绝服务攻击的定义</vt:lpstr>
      <vt:lpstr> （二）分布式拒绝服务攻击的定义</vt:lpstr>
      <vt:lpstr>（三）DDoS为什么能成功?</vt:lpstr>
      <vt:lpstr> （四）动机</vt:lpstr>
      <vt:lpstr>PowerPoint 演示文稿</vt:lpstr>
      <vt:lpstr>PowerPoint 演示文稿</vt:lpstr>
      <vt:lpstr>内容提纲</vt:lpstr>
      <vt:lpstr>剧毒包型DoS攻击</vt:lpstr>
      <vt:lpstr>1、WinNuke攻击</vt:lpstr>
      <vt:lpstr>2、泪滴(Teardrop) 攻击(1/7)</vt:lpstr>
      <vt:lpstr>2、泪滴(Teardrop) 攻击(2/7)</vt:lpstr>
      <vt:lpstr>2、泪滴(Teardrop) 攻击(3/7)</vt:lpstr>
      <vt:lpstr>2、泪滴(Teardrop) 攻击(4/7)</vt:lpstr>
      <vt:lpstr>2、泪滴(Teardrop) 攻击(5/7)</vt:lpstr>
      <vt:lpstr>2、泪滴(Teardrop) 攻击(6/7)</vt:lpstr>
      <vt:lpstr>2、泪滴(Teardrop) 攻击(7/7)</vt:lpstr>
      <vt:lpstr>2021泪滴攻击重现</vt:lpstr>
      <vt:lpstr>3、Land 攻击</vt:lpstr>
      <vt:lpstr>4、Ping of death攻击</vt:lpstr>
      <vt:lpstr>Ping of Death 2020再现</vt:lpstr>
      <vt:lpstr>5、循环攻击</vt:lpstr>
      <vt:lpstr>PowerPoint 演示文稿</vt:lpstr>
      <vt:lpstr>内容提纲</vt:lpstr>
      <vt:lpstr>风暴型DoS攻击</vt:lpstr>
      <vt:lpstr>DDoS原理图释</vt:lpstr>
      <vt:lpstr>DDoS 攻击时机</vt:lpstr>
      <vt:lpstr>风暴型攻击用的分组</vt:lpstr>
      <vt:lpstr>用于风暴型DDoS的常见协议</vt:lpstr>
      <vt:lpstr>用于风暴型DDoS的常见协议</vt:lpstr>
      <vt:lpstr>用于风暴型DDoS的常见协议</vt:lpstr>
      <vt:lpstr>DDoS 攻击趋势</vt:lpstr>
      <vt:lpstr>一、直接风暴型DDoS</vt:lpstr>
      <vt:lpstr>1、PING风暴攻击(直接型)</vt:lpstr>
      <vt:lpstr>2、SYN风暴攻击(直接型)</vt:lpstr>
      <vt:lpstr>3、TCP连接耗尽攻击(直接型)</vt:lpstr>
      <vt:lpstr>4、HTTP风暴攻击(直接型)</vt:lpstr>
      <vt:lpstr>5、对邮件系统的DoS攻击(直接型)</vt:lpstr>
      <vt:lpstr>二、反射风暴型DDoS</vt:lpstr>
      <vt:lpstr>反射型DDoS攻击原理</vt:lpstr>
      <vt:lpstr>NTP</vt:lpstr>
      <vt:lpstr>NTP</vt:lpstr>
      <vt:lpstr>NTP</vt:lpstr>
      <vt:lpstr>NTP DDoS（DRDoS）</vt:lpstr>
      <vt:lpstr>NTP DDoS（DRDoS）</vt:lpstr>
      <vt:lpstr>NTP DDoS（DRDoS）</vt:lpstr>
      <vt:lpstr>SSDP DDoS</vt:lpstr>
      <vt:lpstr>UPnP</vt:lpstr>
      <vt:lpstr>UPnP</vt:lpstr>
      <vt:lpstr>UPnP</vt:lpstr>
      <vt:lpstr>UPnP设备工作流程</vt:lpstr>
      <vt:lpstr>PowerPoint 演示文稿</vt:lpstr>
      <vt:lpstr>SSDP DDoS攻击的 6 个步骤</vt:lpstr>
      <vt:lpstr>SSDP DDoS</vt:lpstr>
      <vt:lpstr>SSDP DDoS</vt:lpstr>
      <vt:lpstr>SSDP DDoS</vt:lpstr>
      <vt:lpstr>SSDP DDoS</vt:lpstr>
      <vt:lpstr>SSDP DDoS</vt:lpstr>
      <vt:lpstr>僵尸网络</vt:lpstr>
      <vt:lpstr>僵尸网络</vt:lpstr>
      <vt:lpstr>僵尸网络</vt:lpstr>
      <vt:lpstr>基于IRC的僵尸网络</vt:lpstr>
      <vt:lpstr>基于IRC的僵尸网络</vt:lpstr>
      <vt:lpstr>基于IRC的僵尸网络</vt:lpstr>
      <vt:lpstr>基于P2P的僵尸网络</vt:lpstr>
      <vt:lpstr>基于P2P的僵尸网络</vt:lpstr>
      <vt:lpstr>内容提纲</vt:lpstr>
      <vt:lpstr>拒绝服务攻击的作用</vt:lpstr>
      <vt:lpstr>内容提纲</vt:lpstr>
      <vt:lpstr>（一）检测（1/4）</vt:lpstr>
      <vt:lpstr>（一）检测（2/4）</vt:lpstr>
      <vt:lpstr>（一）检测（3/4）</vt:lpstr>
      <vt:lpstr>（一）检测（4/4）</vt:lpstr>
      <vt:lpstr>一）检测（4/4）</vt:lpstr>
      <vt:lpstr>（二）响应</vt:lpstr>
      <vt:lpstr>流量清洗</vt:lpstr>
      <vt:lpstr>流量清洗</vt:lpstr>
      <vt:lpstr>（三）防范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wang_yan@hit.edu.cn</cp:lastModifiedBy>
  <cp:revision>1271</cp:revision>
  <dcterms:created xsi:type="dcterms:W3CDTF">2004-07-10T13:16:47Z</dcterms:created>
  <dcterms:modified xsi:type="dcterms:W3CDTF">2023-03-16T14:41:42Z</dcterms:modified>
</cp:coreProperties>
</file>